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1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3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4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99"/>
  </p:notesMasterIdLst>
  <p:handoutMasterIdLst>
    <p:handoutMasterId r:id="rId200"/>
  </p:handoutMasterIdLst>
  <p:sldIdLst>
    <p:sldId id="264" r:id="rId2"/>
    <p:sldId id="342" r:id="rId3"/>
    <p:sldId id="370" r:id="rId4"/>
    <p:sldId id="256" r:id="rId5"/>
    <p:sldId id="345" r:id="rId6"/>
    <p:sldId id="383" r:id="rId7"/>
    <p:sldId id="280" r:id="rId8"/>
    <p:sldId id="269" r:id="rId9"/>
    <p:sldId id="608" r:id="rId10"/>
    <p:sldId id="537" r:id="rId11"/>
    <p:sldId id="609" r:id="rId12"/>
    <p:sldId id="610" r:id="rId13"/>
    <p:sldId id="267" r:id="rId14"/>
    <p:sldId id="272" r:id="rId15"/>
    <p:sldId id="273" r:id="rId16"/>
    <p:sldId id="408" r:id="rId17"/>
    <p:sldId id="409" r:id="rId18"/>
    <p:sldId id="321" r:id="rId19"/>
    <p:sldId id="311" r:id="rId20"/>
    <p:sldId id="385" r:id="rId21"/>
    <p:sldId id="313" r:id="rId22"/>
    <p:sldId id="388" r:id="rId23"/>
    <p:sldId id="281" r:id="rId24"/>
    <p:sldId id="341" r:id="rId25"/>
    <p:sldId id="270" r:id="rId26"/>
    <p:sldId id="327" r:id="rId27"/>
    <p:sldId id="329" r:id="rId28"/>
    <p:sldId id="328" r:id="rId29"/>
    <p:sldId id="340" r:id="rId30"/>
    <p:sldId id="339" r:id="rId31"/>
    <p:sldId id="349" r:id="rId32"/>
    <p:sldId id="347" r:id="rId33"/>
    <p:sldId id="441" r:id="rId34"/>
    <p:sldId id="454" r:id="rId35"/>
    <p:sldId id="448" r:id="rId36"/>
    <p:sldId id="449" r:id="rId37"/>
    <p:sldId id="316" r:id="rId38"/>
    <p:sldId id="364" r:id="rId39"/>
    <p:sldId id="394" r:id="rId40"/>
    <p:sldId id="365" r:id="rId41"/>
    <p:sldId id="366" r:id="rId42"/>
    <p:sldId id="363" r:id="rId43"/>
    <p:sldId id="362" r:id="rId44"/>
    <p:sldId id="320" r:id="rId45"/>
    <p:sldId id="317" r:id="rId46"/>
    <p:sldId id="359" r:id="rId47"/>
    <p:sldId id="361" r:id="rId48"/>
    <p:sldId id="323" r:id="rId49"/>
    <p:sldId id="421" r:id="rId50"/>
    <p:sldId id="422" r:id="rId51"/>
    <p:sldId id="322" r:id="rId52"/>
    <p:sldId id="369" r:id="rId53"/>
    <p:sldId id="337" r:id="rId54"/>
    <p:sldId id="913" r:id="rId55"/>
    <p:sldId id="912" r:id="rId56"/>
    <p:sldId id="583" r:id="rId57"/>
    <p:sldId id="561" r:id="rId58"/>
    <p:sldId id="897" r:id="rId59"/>
    <p:sldId id="896" r:id="rId60"/>
    <p:sldId id="698" r:id="rId61"/>
    <p:sldId id="564" r:id="rId62"/>
    <p:sldId id="587" r:id="rId63"/>
    <p:sldId id="528" r:id="rId64"/>
    <p:sldId id="588" r:id="rId65"/>
    <p:sldId id="565" r:id="rId66"/>
    <p:sldId id="590" r:id="rId67"/>
    <p:sldId id="589" r:id="rId68"/>
    <p:sldId id="566" r:id="rId69"/>
    <p:sldId id="424" r:id="rId70"/>
    <p:sldId id="591" r:id="rId71"/>
    <p:sldId id="592" r:id="rId72"/>
    <p:sldId id="567" r:id="rId73"/>
    <p:sldId id="412" r:id="rId74"/>
    <p:sldId id="568" r:id="rId75"/>
    <p:sldId id="428" r:id="rId76"/>
    <p:sldId id="569" r:id="rId77"/>
    <p:sldId id="570" r:id="rId78"/>
    <p:sldId id="549" r:id="rId79"/>
    <p:sldId id="550" r:id="rId80"/>
    <p:sldId id="551" r:id="rId81"/>
    <p:sldId id="552" r:id="rId82"/>
    <p:sldId id="553" r:id="rId83"/>
    <p:sldId id="554" r:id="rId84"/>
    <p:sldId id="555" r:id="rId85"/>
    <p:sldId id="556" r:id="rId86"/>
    <p:sldId id="557" r:id="rId87"/>
    <p:sldId id="559" r:id="rId88"/>
    <p:sldId id="403" r:id="rId89"/>
    <p:sldId id="604" r:id="rId90"/>
    <p:sldId id="419" r:id="rId91"/>
    <p:sldId id="334" r:id="rId92"/>
    <p:sldId id="381" r:id="rId93"/>
    <p:sldId id="439" r:id="rId94"/>
    <p:sldId id="502" r:id="rId95"/>
    <p:sldId id="367" r:id="rId96"/>
    <p:sldId id="540" r:id="rId97"/>
    <p:sldId id="541" r:id="rId98"/>
    <p:sldId id="372" r:id="rId99"/>
    <p:sldId id="386" r:id="rId100"/>
    <p:sldId id="274" r:id="rId101"/>
    <p:sldId id="446" r:id="rId102"/>
    <p:sldId id="443" r:id="rId103"/>
    <p:sldId id="444" r:id="rId104"/>
    <p:sldId id="445" r:id="rId105"/>
    <p:sldId id="451" r:id="rId106"/>
    <p:sldId id="597" r:id="rId107"/>
    <p:sldId id="417" r:id="rId108"/>
    <p:sldId id="598" r:id="rId109"/>
    <p:sldId id="599" r:id="rId110"/>
    <p:sldId id="503" r:id="rId111"/>
    <p:sldId id="600" r:id="rId112"/>
    <p:sldId id="601" r:id="rId113"/>
    <p:sldId id="390" r:id="rId114"/>
    <p:sldId id="602" r:id="rId115"/>
    <p:sldId id="395" r:id="rId116"/>
    <p:sldId id="392" r:id="rId117"/>
    <p:sldId id="501" r:id="rId118"/>
    <p:sldId id="521" r:id="rId119"/>
    <p:sldId id="520" r:id="rId120"/>
    <p:sldId id="519" r:id="rId121"/>
    <p:sldId id="518" r:id="rId122"/>
    <p:sldId id="522" r:id="rId123"/>
    <p:sldId id="539" r:id="rId124"/>
    <p:sldId id="523" r:id="rId125"/>
    <p:sldId id="517" r:id="rId126"/>
    <p:sldId id="603" r:id="rId127"/>
    <p:sldId id="457" r:id="rId128"/>
    <p:sldId id="458" r:id="rId129"/>
    <p:sldId id="474" r:id="rId130"/>
    <p:sldId id="911" r:id="rId131"/>
    <p:sldId id="504" r:id="rId132"/>
    <p:sldId id="459" r:id="rId133"/>
    <p:sldId id="460" r:id="rId134"/>
    <p:sldId id="914" r:id="rId135"/>
    <p:sldId id="915" r:id="rId136"/>
    <p:sldId id="299" r:id="rId137"/>
    <p:sldId id="461" r:id="rId138"/>
    <p:sldId id="298" r:id="rId139"/>
    <p:sldId id="464" r:id="rId140"/>
    <p:sldId id="908" r:id="rId141"/>
    <p:sldId id="910" r:id="rId142"/>
    <p:sldId id="475" r:id="rId143"/>
    <p:sldId id="467" r:id="rId144"/>
    <p:sldId id="498" r:id="rId145"/>
    <p:sldId id="471" r:id="rId146"/>
    <p:sldId id="466" r:id="rId147"/>
    <p:sldId id="276" r:id="rId148"/>
    <p:sldId id="491" r:id="rId149"/>
    <p:sldId id="607" r:id="rId150"/>
    <p:sldId id="382" r:id="rId151"/>
    <p:sldId id="404" r:id="rId152"/>
    <p:sldId id="406" r:id="rId153"/>
    <p:sldId id="284" r:id="rId154"/>
    <p:sldId id="352" r:id="rId155"/>
    <p:sldId id="285" r:id="rId156"/>
    <p:sldId id="375" r:id="rId157"/>
    <p:sldId id="286" r:id="rId158"/>
    <p:sldId id="353" r:id="rId159"/>
    <p:sldId id="396" r:id="rId160"/>
    <p:sldId id="397" r:id="rId161"/>
    <p:sldId id="314" r:id="rId162"/>
    <p:sldId id="354" r:id="rId163"/>
    <p:sldId id="306" r:id="rId164"/>
    <p:sldId id="376" r:id="rId165"/>
    <p:sldId id="377" r:id="rId166"/>
    <p:sldId id="305" r:id="rId167"/>
    <p:sldId id="378" r:id="rId168"/>
    <p:sldId id="307" r:id="rId169"/>
    <p:sldId id="379" r:id="rId170"/>
    <p:sldId id="524" r:id="rId171"/>
    <p:sldId id="496" r:id="rId172"/>
    <p:sldId id="463" r:id="rId173"/>
    <p:sldId id="526" r:id="rId174"/>
    <p:sldId id="497" r:id="rId175"/>
    <p:sldId id="506" r:id="rId176"/>
    <p:sldId id="505" r:id="rId177"/>
    <p:sldId id="507" r:id="rId178"/>
    <p:sldId id="527" r:id="rId179"/>
    <p:sldId id="499" r:id="rId180"/>
    <p:sldId id="477" r:id="rId181"/>
    <p:sldId id="481" r:id="rId182"/>
    <p:sldId id="472" r:id="rId183"/>
    <p:sldId id="482" r:id="rId184"/>
    <p:sldId id="485" r:id="rId185"/>
    <p:sldId id="484" r:id="rId186"/>
    <p:sldId id="479" r:id="rId187"/>
    <p:sldId id="480" r:id="rId188"/>
    <p:sldId id="483" r:id="rId189"/>
    <p:sldId id="606" r:id="rId190"/>
    <p:sldId id="529" r:id="rId191"/>
    <p:sldId id="530" r:id="rId192"/>
    <p:sldId id="531" r:id="rId193"/>
    <p:sldId id="532" r:id="rId194"/>
    <p:sldId id="533" r:id="rId195"/>
    <p:sldId id="534" r:id="rId196"/>
    <p:sldId id="535" r:id="rId197"/>
    <p:sldId id="582" r:id="rId198"/>
  </p:sldIdLst>
  <p:sldSz cx="13716000" cy="10287000"/>
  <p:notesSz cx="6858000" cy="9144000"/>
  <p:defaultTextStyle>
    <a:defPPr>
      <a:defRPr lang="pt-BR"/>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68561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37123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05685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742473"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3428091"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113710"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4799328"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5484947"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3240" userDrawn="1">
          <p15:clr>
            <a:srgbClr val="A4A3A4"/>
          </p15:clr>
        </p15:guide>
        <p15:guide id="2" orient="horz" pos="3989" userDrawn="1">
          <p15:clr>
            <a:srgbClr val="A4A3A4"/>
          </p15:clr>
        </p15:guide>
        <p15:guide id="3" orient="horz" pos="1403" userDrawn="1">
          <p15:clr>
            <a:srgbClr val="A4A3A4"/>
          </p15:clr>
        </p15:guide>
        <p15:guide id="4" orient="horz" pos="5418" userDrawn="1">
          <p15:clr>
            <a:srgbClr val="A4A3A4"/>
          </p15:clr>
        </p15:guide>
        <p15:guide id="5" orient="horz" pos="1605" userDrawn="1">
          <p15:clr>
            <a:srgbClr val="A4A3A4"/>
          </p15:clr>
        </p15:guide>
        <p15:guide id="6" pos="5273" userDrawn="1">
          <p15:clr>
            <a:srgbClr val="A4A3A4"/>
          </p15:clr>
        </p15:guide>
        <p15:guide id="7" pos="4592" userDrawn="1">
          <p15:clr>
            <a:srgbClr val="A4A3A4"/>
          </p15:clr>
        </p15:guide>
        <p15:guide id="8" pos="8221" userDrawn="1">
          <p15:clr>
            <a:srgbClr val="A4A3A4"/>
          </p15:clr>
        </p15:guide>
        <p15:guide id="9" pos="8302" userDrawn="1">
          <p15:clr>
            <a:srgbClr val="A4A3A4"/>
          </p15:clr>
        </p15:guide>
        <p15:guide id="10" pos="62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E3F8"/>
    <a:srgbClr val="105B95"/>
    <a:srgbClr val="8FC157"/>
    <a:srgbClr val="69ADE7"/>
    <a:srgbClr val="666666"/>
    <a:srgbClr val="4F81BD"/>
    <a:srgbClr val="F6862A"/>
    <a:srgbClr val="9236A4"/>
    <a:srgbClr val="0B9CE5"/>
    <a:srgbClr val="00A4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131" autoAdjust="0"/>
  </p:normalViewPr>
  <p:slideViewPr>
    <p:cSldViewPr>
      <p:cViewPr varScale="1">
        <p:scale>
          <a:sx n="39" d="100"/>
          <a:sy n="39" d="100"/>
        </p:scale>
        <p:origin x="932" y="24"/>
      </p:cViewPr>
      <p:guideLst>
        <p:guide orient="horz" pos="3240"/>
        <p:guide orient="horz" pos="3989"/>
        <p:guide orient="horz" pos="1403"/>
        <p:guide orient="horz" pos="5418"/>
        <p:guide orient="horz" pos="1605"/>
        <p:guide pos="5273"/>
        <p:guide pos="4592"/>
        <p:guide pos="8221"/>
        <p:guide pos="8302"/>
        <p:guide pos="625"/>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8" d="100"/>
          <a:sy n="88" d="100"/>
        </p:scale>
        <p:origin x="382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_rels/data10.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image" Target="../media/image125.png"/><Relationship Id="rId4" Type="http://schemas.openxmlformats.org/officeDocument/2006/relationships/image" Target="../media/image128.wmf"/></Relationships>
</file>

<file path=ppt/diagrams/_rels/data1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hyperlink" Target="http://www.kanbanboardgame.com/Home/Dashboard" TargetMode="Externa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8.wmf"/><Relationship Id="rId1" Type="http://schemas.openxmlformats.org/officeDocument/2006/relationships/image" Target="../media/image125.png"/><Relationship Id="rId4" Type="http://schemas.openxmlformats.org/officeDocument/2006/relationships/image" Target="../media/image127.jpg"/></Relationships>
</file>

<file path=ppt/diagrams/_rels/drawing17.xml.rels><?xml version="1.0" encoding="UTF-8" standalone="yes"?>
<Relationships xmlns="http://schemas.openxmlformats.org/package/2006/relationships"><Relationship Id="rId8" Type="http://schemas.openxmlformats.org/officeDocument/2006/relationships/hyperlink" Target="http://www.kanbanboardgame.com/Home/Dashboard" TargetMode="External"/><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image" Target="../media/image142.png"/><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9" Type="http://schemas.openxmlformats.org/officeDocument/2006/relationships/image" Target="../media/image149.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C2E730-ECA7-46C3-A1E9-E01A9369BB81}" type="doc">
      <dgm:prSet loTypeId="urn:microsoft.com/office/officeart/2008/layout/VerticalCurvedList" loCatId="list" qsTypeId="urn:microsoft.com/office/officeart/2005/8/quickstyle/3d1" qsCatId="3D" csTypeId="urn:microsoft.com/office/officeart/2005/8/colors/colorful4" csCatId="colorful" phldr="1"/>
      <dgm:spPr/>
      <dgm:t>
        <a:bodyPr/>
        <a:lstStyle/>
        <a:p>
          <a:endParaRPr lang="pt-BR"/>
        </a:p>
      </dgm:t>
    </dgm:pt>
    <dgm:pt modelId="{3B049809-18E6-4F86-B8CD-B7563A0AE594}">
      <dgm:prSet phldrT="[Texto]"/>
      <dgm:spPr/>
      <dgm:t>
        <a:bodyPr/>
        <a:lstStyle/>
        <a:p>
          <a:r>
            <a:rPr lang="pt-BR" dirty="0"/>
            <a:t>Introdução à agilidade</a:t>
          </a:r>
        </a:p>
      </dgm:t>
    </dgm:pt>
    <dgm:pt modelId="{C59DCF0D-4266-4F77-8A96-7CB4B0211790}" type="parTrans" cxnId="{D57BEF3F-4850-492D-B1DF-454991907B65}">
      <dgm:prSet/>
      <dgm:spPr/>
      <dgm:t>
        <a:bodyPr/>
        <a:lstStyle/>
        <a:p>
          <a:endParaRPr lang="pt-BR"/>
        </a:p>
      </dgm:t>
    </dgm:pt>
    <dgm:pt modelId="{CB2D387D-04F6-4E64-B37B-99DFC24AB9CB}" type="sibTrans" cxnId="{D57BEF3F-4850-492D-B1DF-454991907B65}">
      <dgm:prSet/>
      <dgm:spPr/>
      <dgm:t>
        <a:bodyPr/>
        <a:lstStyle/>
        <a:p>
          <a:endParaRPr lang="pt-BR"/>
        </a:p>
      </dgm:t>
    </dgm:pt>
    <dgm:pt modelId="{2178963C-199F-48DA-95A1-BDD17B02C66E}">
      <dgm:prSet phldrT="[Texto]"/>
      <dgm:spPr/>
      <dgm:t>
        <a:bodyPr/>
        <a:lstStyle/>
        <a:p>
          <a:r>
            <a:rPr lang="pt-BR" dirty="0"/>
            <a:t>Framework KANBAN</a:t>
          </a:r>
        </a:p>
      </dgm:t>
    </dgm:pt>
    <dgm:pt modelId="{7398B4F1-67A5-484A-842D-4BFB10CCD2D1}" type="parTrans" cxnId="{804A8FC2-0CDB-4590-87B5-5097814B58B8}">
      <dgm:prSet/>
      <dgm:spPr/>
      <dgm:t>
        <a:bodyPr/>
        <a:lstStyle/>
        <a:p>
          <a:endParaRPr lang="pt-BR"/>
        </a:p>
      </dgm:t>
    </dgm:pt>
    <dgm:pt modelId="{7E102B57-C4D8-4BF6-99B6-02A7FA68283B}" type="sibTrans" cxnId="{804A8FC2-0CDB-4590-87B5-5097814B58B8}">
      <dgm:prSet/>
      <dgm:spPr/>
      <dgm:t>
        <a:bodyPr/>
        <a:lstStyle/>
        <a:p>
          <a:endParaRPr lang="pt-BR"/>
        </a:p>
      </dgm:t>
    </dgm:pt>
    <dgm:pt modelId="{DE5454EB-0588-4A04-B907-4BC831B84B9D}">
      <dgm:prSet phldrT="[Texto]"/>
      <dgm:spPr/>
      <dgm:t>
        <a:bodyPr/>
        <a:lstStyle/>
        <a:p>
          <a:r>
            <a:rPr lang="pt-BR" dirty="0"/>
            <a:t>Framework SCRUM</a:t>
          </a:r>
        </a:p>
      </dgm:t>
    </dgm:pt>
    <dgm:pt modelId="{339C1E09-2567-46E4-A0DA-B725082CD1CA}" type="parTrans" cxnId="{C08500CA-2D22-4262-B70D-DFAC351A628F}">
      <dgm:prSet/>
      <dgm:spPr/>
      <dgm:t>
        <a:bodyPr/>
        <a:lstStyle/>
        <a:p>
          <a:endParaRPr lang="pt-BR"/>
        </a:p>
      </dgm:t>
    </dgm:pt>
    <dgm:pt modelId="{A37D13F0-68B2-4760-B1FB-EB4D649F7945}" type="sibTrans" cxnId="{C08500CA-2D22-4262-B70D-DFAC351A628F}">
      <dgm:prSet/>
      <dgm:spPr/>
      <dgm:t>
        <a:bodyPr/>
        <a:lstStyle/>
        <a:p>
          <a:endParaRPr lang="pt-BR"/>
        </a:p>
      </dgm:t>
    </dgm:pt>
    <dgm:pt modelId="{8EC46DA4-216B-4325-B019-E43B06A83020}">
      <dgm:prSet phldrT="[Texto]"/>
      <dgm:spPr/>
      <dgm:t>
        <a:bodyPr/>
        <a:lstStyle/>
        <a:p>
          <a:r>
            <a:rPr lang="pt-BR" dirty="0"/>
            <a:t>Agilidade nos Negócios</a:t>
          </a:r>
        </a:p>
      </dgm:t>
    </dgm:pt>
    <dgm:pt modelId="{D882531B-FC4F-449B-88AE-2335A9DBABF5}" type="parTrans" cxnId="{479B9185-DFBF-4A73-8F27-3055F130343F}">
      <dgm:prSet/>
      <dgm:spPr/>
      <dgm:t>
        <a:bodyPr/>
        <a:lstStyle/>
        <a:p>
          <a:endParaRPr lang="pt-BR"/>
        </a:p>
      </dgm:t>
    </dgm:pt>
    <dgm:pt modelId="{1A1E0A4F-A358-49E6-8AD6-CCC18EBE76B0}" type="sibTrans" cxnId="{479B9185-DFBF-4A73-8F27-3055F130343F}">
      <dgm:prSet/>
      <dgm:spPr/>
      <dgm:t>
        <a:bodyPr/>
        <a:lstStyle/>
        <a:p>
          <a:endParaRPr lang="pt-BR"/>
        </a:p>
      </dgm:t>
    </dgm:pt>
    <dgm:pt modelId="{E89D40F5-3C34-498C-B3A7-335E326EE845}" type="pres">
      <dgm:prSet presAssocID="{E3C2E730-ECA7-46C3-A1E9-E01A9369BB81}" presName="Name0" presStyleCnt="0">
        <dgm:presLayoutVars>
          <dgm:chMax val="7"/>
          <dgm:chPref val="7"/>
          <dgm:dir/>
        </dgm:presLayoutVars>
      </dgm:prSet>
      <dgm:spPr/>
    </dgm:pt>
    <dgm:pt modelId="{328C578F-7794-476A-A7E2-43719738F1FC}" type="pres">
      <dgm:prSet presAssocID="{E3C2E730-ECA7-46C3-A1E9-E01A9369BB81}" presName="Name1" presStyleCnt="0"/>
      <dgm:spPr/>
    </dgm:pt>
    <dgm:pt modelId="{AC608397-F2BF-407B-B948-0D8192BBDA4E}" type="pres">
      <dgm:prSet presAssocID="{E3C2E730-ECA7-46C3-A1E9-E01A9369BB81}" presName="cycle" presStyleCnt="0"/>
      <dgm:spPr/>
    </dgm:pt>
    <dgm:pt modelId="{7BAC3928-BB3A-483E-AD26-9A8E7C94C1D4}" type="pres">
      <dgm:prSet presAssocID="{E3C2E730-ECA7-46C3-A1E9-E01A9369BB81}" presName="srcNode" presStyleLbl="node1" presStyleIdx="0" presStyleCnt="4"/>
      <dgm:spPr/>
    </dgm:pt>
    <dgm:pt modelId="{73DDF080-A004-4D6F-A269-7833B30B75B6}" type="pres">
      <dgm:prSet presAssocID="{E3C2E730-ECA7-46C3-A1E9-E01A9369BB81}" presName="conn" presStyleLbl="parChTrans1D2" presStyleIdx="0" presStyleCnt="1"/>
      <dgm:spPr/>
    </dgm:pt>
    <dgm:pt modelId="{F52340A3-7F5F-47D2-B5CF-8EC6C3B0E93A}" type="pres">
      <dgm:prSet presAssocID="{E3C2E730-ECA7-46C3-A1E9-E01A9369BB81}" presName="extraNode" presStyleLbl="node1" presStyleIdx="0" presStyleCnt="4"/>
      <dgm:spPr/>
    </dgm:pt>
    <dgm:pt modelId="{E7CA5EA6-F7B2-47D4-98F4-6E596DDA1412}" type="pres">
      <dgm:prSet presAssocID="{E3C2E730-ECA7-46C3-A1E9-E01A9369BB81}" presName="dstNode" presStyleLbl="node1" presStyleIdx="0" presStyleCnt="4"/>
      <dgm:spPr/>
    </dgm:pt>
    <dgm:pt modelId="{E1E535BC-DFF8-4AB0-ADA0-DBECA98CBFAC}" type="pres">
      <dgm:prSet presAssocID="{3B049809-18E6-4F86-B8CD-B7563A0AE594}" presName="text_1" presStyleLbl="node1" presStyleIdx="0" presStyleCnt="4">
        <dgm:presLayoutVars>
          <dgm:bulletEnabled val="1"/>
        </dgm:presLayoutVars>
      </dgm:prSet>
      <dgm:spPr/>
    </dgm:pt>
    <dgm:pt modelId="{463087B5-64E1-4192-A873-9B4DD16BEC63}" type="pres">
      <dgm:prSet presAssocID="{3B049809-18E6-4F86-B8CD-B7563A0AE594}" presName="accent_1" presStyleCnt="0"/>
      <dgm:spPr/>
    </dgm:pt>
    <dgm:pt modelId="{A11910C5-BD30-451F-9306-BCB784390AFB}" type="pres">
      <dgm:prSet presAssocID="{3B049809-18E6-4F86-B8CD-B7563A0AE594}" presName="accentRepeatNode" presStyleLbl="solidFgAcc1" presStyleIdx="0" presStyleCnt="4"/>
      <dgm:spPr/>
    </dgm:pt>
    <dgm:pt modelId="{BB9B5BF8-0362-4A15-A7B8-668EC36B8BAF}" type="pres">
      <dgm:prSet presAssocID="{2178963C-199F-48DA-95A1-BDD17B02C66E}" presName="text_2" presStyleLbl="node1" presStyleIdx="1" presStyleCnt="4">
        <dgm:presLayoutVars>
          <dgm:bulletEnabled val="1"/>
        </dgm:presLayoutVars>
      </dgm:prSet>
      <dgm:spPr/>
    </dgm:pt>
    <dgm:pt modelId="{3CBD0B4C-8ED7-4C3A-9BB6-E05A18CF74E8}" type="pres">
      <dgm:prSet presAssocID="{2178963C-199F-48DA-95A1-BDD17B02C66E}" presName="accent_2" presStyleCnt="0"/>
      <dgm:spPr/>
    </dgm:pt>
    <dgm:pt modelId="{E828AAF0-0A8B-4F23-AF6B-14AB605DA0B9}" type="pres">
      <dgm:prSet presAssocID="{2178963C-199F-48DA-95A1-BDD17B02C66E}" presName="accentRepeatNode" presStyleLbl="solidFgAcc1" presStyleIdx="1" presStyleCnt="4"/>
      <dgm:spPr/>
    </dgm:pt>
    <dgm:pt modelId="{0393911F-B268-4C50-BB81-DED8A2234DD0}" type="pres">
      <dgm:prSet presAssocID="{DE5454EB-0588-4A04-B907-4BC831B84B9D}" presName="text_3" presStyleLbl="node1" presStyleIdx="2" presStyleCnt="4">
        <dgm:presLayoutVars>
          <dgm:bulletEnabled val="1"/>
        </dgm:presLayoutVars>
      </dgm:prSet>
      <dgm:spPr/>
    </dgm:pt>
    <dgm:pt modelId="{40F0E8C7-25E3-4CFE-8D1C-B8E3B386DA6C}" type="pres">
      <dgm:prSet presAssocID="{DE5454EB-0588-4A04-B907-4BC831B84B9D}" presName="accent_3" presStyleCnt="0"/>
      <dgm:spPr/>
    </dgm:pt>
    <dgm:pt modelId="{D4BEDF61-8768-4504-9839-26B9E20A1ECC}" type="pres">
      <dgm:prSet presAssocID="{DE5454EB-0588-4A04-B907-4BC831B84B9D}" presName="accentRepeatNode" presStyleLbl="solidFgAcc1" presStyleIdx="2" presStyleCnt="4"/>
      <dgm:spPr/>
    </dgm:pt>
    <dgm:pt modelId="{8AC8668B-A98A-41B8-9E52-E63F66A228E5}" type="pres">
      <dgm:prSet presAssocID="{8EC46DA4-216B-4325-B019-E43B06A83020}" presName="text_4" presStyleLbl="node1" presStyleIdx="3" presStyleCnt="4">
        <dgm:presLayoutVars>
          <dgm:bulletEnabled val="1"/>
        </dgm:presLayoutVars>
      </dgm:prSet>
      <dgm:spPr/>
    </dgm:pt>
    <dgm:pt modelId="{9DDAC4AC-A13A-4A7B-B643-D3C501FEF9C1}" type="pres">
      <dgm:prSet presAssocID="{8EC46DA4-216B-4325-B019-E43B06A83020}" presName="accent_4" presStyleCnt="0"/>
      <dgm:spPr/>
    </dgm:pt>
    <dgm:pt modelId="{611D291C-8592-45E6-866E-3928E6C3A616}" type="pres">
      <dgm:prSet presAssocID="{8EC46DA4-216B-4325-B019-E43B06A83020}" presName="accentRepeatNode" presStyleLbl="solidFgAcc1" presStyleIdx="3" presStyleCnt="4"/>
      <dgm:spPr/>
    </dgm:pt>
  </dgm:ptLst>
  <dgm:cxnLst>
    <dgm:cxn modelId="{A2324D3B-3C46-4EAA-ACF7-25B037C02D3A}" type="presOf" srcId="{8EC46DA4-216B-4325-B019-E43B06A83020}" destId="{8AC8668B-A98A-41B8-9E52-E63F66A228E5}" srcOrd="0" destOrd="0" presId="urn:microsoft.com/office/officeart/2008/layout/VerticalCurvedList"/>
    <dgm:cxn modelId="{D57BEF3F-4850-492D-B1DF-454991907B65}" srcId="{E3C2E730-ECA7-46C3-A1E9-E01A9369BB81}" destId="{3B049809-18E6-4F86-B8CD-B7563A0AE594}" srcOrd="0" destOrd="0" parTransId="{C59DCF0D-4266-4F77-8A96-7CB4B0211790}" sibTransId="{CB2D387D-04F6-4E64-B37B-99DFC24AB9CB}"/>
    <dgm:cxn modelId="{C7422741-9AB9-4A06-AF07-D0264EEBE302}" type="presOf" srcId="{CB2D387D-04F6-4E64-B37B-99DFC24AB9CB}" destId="{73DDF080-A004-4D6F-A269-7833B30B75B6}" srcOrd="0" destOrd="0" presId="urn:microsoft.com/office/officeart/2008/layout/VerticalCurvedList"/>
    <dgm:cxn modelId="{479B9185-DFBF-4A73-8F27-3055F130343F}" srcId="{E3C2E730-ECA7-46C3-A1E9-E01A9369BB81}" destId="{8EC46DA4-216B-4325-B019-E43B06A83020}" srcOrd="3" destOrd="0" parTransId="{D882531B-FC4F-449B-88AE-2335A9DBABF5}" sibTransId="{1A1E0A4F-A358-49E6-8AD6-CCC18EBE76B0}"/>
    <dgm:cxn modelId="{A0A8D68B-E5AD-4ED7-BE76-31152C25463D}" type="presOf" srcId="{E3C2E730-ECA7-46C3-A1E9-E01A9369BB81}" destId="{E89D40F5-3C34-498C-B3A7-335E326EE845}" srcOrd="0" destOrd="0" presId="urn:microsoft.com/office/officeart/2008/layout/VerticalCurvedList"/>
    <dgm:cxn modelId="{98C846B4-B00A-4D87-9544-D7753E534F5A}" type="presOf" srcId="{2178963C-199F-48DA-95A1-BDD17B02C66E}" destId="{BB9B5BF8-0362-4A15-A7B8-668EC36B8BAF}" srcOrd="0" destOrd="0" presId="urn:microsoft.com/office/officeart/2008/layout/VerticalCurvedList"/>
    <dgm:cxn modelId="{804A8FC2-0CDB-4590-87B5-5097814B58B8}" srcId="{E3C2E730-ECA7-46C3-A1E9-E01A9369BB81}" destId="{2178963C-199F-48DA-95A1-BDD17B02C66E}" srcOrd="1" destOrd="0" parTransId="{7398B4F1-67A5-484A-842D-4BFB10CCD2D1}" sibTransId="{7E102B57-C4D8-4BF6-99B6-02A7FA68283B}"/>
    <dgm:cxn modelId="{C08500CA-2D22-4262-B70D-DFAC351A628F}" srcId="{E3C2E730-ECA7-46C3-A1E9-E01A9369BB81}" destId="{DE5454EB-0588-4A04-B907-4BC831B84B9D}" srcOrd="2" destOrd="0" parTransId="{339C1E09-2567-46E4-A0DA-B725082CD1CA}" sibTransId="{A37D13F0-68B2-4760-B1FB-EB4D649F7945}"/>
    <dgm:cxn modelId="{DA321DCC-0649-4884-9F3A-ADFBD5E4BEE0}" type="presOf" srcId="{3B049809-18E6-4F86-B8CD-B7563A0AE594}" destId="{E1E535BC-DFF8-4AB0-ADA0-DBECA98CBFAC}" srcOrd="0" destOrd="0" presId="urn:microsoft.com/office/officeart/2008/layout/VerticalCurvedList"/>
    <dgm:cxn modelId="{E4A2D8EB-90F3-4488-8EE2-774C0CB48024}" type="presOf" srcId="{DE5454EB-0588-4A04-B907-4BC831B84B9D}" destId="{0393911F-B268-4C50-BB81-DED8A2234DD0}" srcOrd="0" destOrd="0" presId="urn:microsoft.com/office/officeart/2008/layout/VerticalCurvedList"/>
    <dgm:cxn modelId="{179E96D2-8A1C-40B4-BCBB-8A94A9D23CD9}" type="presParOf" srcId="{E89D40F5-3C34-498C-B3A7-335E326EE845}" destId="{328C578F-7794-476A-A7E2-43719738F1FC}" srcOrd="0" destOrd="0" presId="urn:microsoft.com/office/officeart/2008/layout/VerticalCurvedList"/>
    <dgm:cxn modelId="{C6275A4E-7C9E-4F94-A36F-CC9A4FDD0B09}" type="presParOf" srcId="{328C578F-7794-476A-A7E2-43719738F1FC}" destId="{AC608397-F2BF-407B-B948-0D8192BBDA4E}" srcOrd="0" destOrd="0" presId="urn:microsoft.com/office/officeart/2008/layout/VerticalCurvedList"/>
    <dgm:cxn modelId="{8C39CFC9-09F0-4BE9-9412-13D4A65D4A4F}" type="presParOf" srcId="{AC608397-F2BF-407B-B948-0D8192BBDA4E}" destId="{7BAC3928-BB3A-483E-AD26-9A8E7C94C1D4}" srcOrd="0" destOrd="0" presId="urn:microsoft.com/office/officeart/2008/layout/VerticalCurvedList"/>
    <dgm:cxn modelId="{B2DA436A-F4B3-4573-A1BC-D5DA8D9ECF19}" type="presParOf" srcId="{AC608397-F2BF-407B-B948-0D8192BBDA4E}" destId="{73DDF080-A004-4D6F-A269-7833B30B75B6}" srcOrd="1" destOrd="0" presId="urn:microsoft.com/office/officeart/2008/layout/VerticalCurvedList"/>
    <dgm:cxn modelId="{C9A1FF8F-6028-4D2A-A0BD-AEA1AD545854}" type="presParOf" srcId="{AC608397-F2BF-407B-B948-0D8192BBDA4E}" destId="{F52340A3-7F5F-47D2-B5CF-8EC6C3B0E93A}" srcOrd="2" destOrd="0" presId="urn:microsoft.com/office/officeart/2008/layout/VerticalCurvedList"/>
    <dgm:cxn modelId="{9A9CC0DF-951C-49ED-92ED-60BA3AEC5527}" type="presParOf" srcId="{AC608397-F2BF-407B-B948-0D8192BBDA4E}" destId="{E7CA5EA6-F7B2-47D4-98F4-6E596DDA1412}" srcOrd="3" destOrd="0" presId="urn:microsoft.com/office/officeart/2008/layout/VerticalCurvedList"/>
    <dgm:cxn modelId="{7E16249E-0A8C-4586-9B20-41F28A90E6E4}" type="presParOf" srcId="{328C578F-7794-476A-A7E2-43719738F1FC}" destId="{E1E535BC-DFF8-4AB0-ADA0-DBECA98CBFAC}" srcOrd="1" destOrd="0" presId="urn:microsoft.com/office/officeart/2008/layout/VerticalCurvedList"/>
    <dgm:cxn modelId="{46C66D1E-F415-4294-B6B1-2AD943140E86}" type="presParOf" srcId="{328C578F-7794-476A-A7E2-43719738F1FC}" destId="{463087B5-64E1-4192-A873-9B4DD16BEC63}" srcOrd="2" destOrd="0" presId="urn:microsoft.com/office/officeart/2008/layout/VerticalCurvedList"/>
    <dgm:cxn modelId="{305F612D-4E1C-4C1B-A66C-70AB814D5F1F}" type="presParOf" srcId="{463087B5-64E1-4192-A873-9B4DD16BEC63}" destId="{A11910C5-BD30-451F-9306-BCB784390AFB}" srcOrd="0" destOrd="0" presId="urn:microsoft.com/office/officeart/2008/layout/VerticalCurvedList"/>
    <dgm:cxn modelId="{2D29EF3E-62A9-4F2A-AB0F-02856D467F2D}" type="presParOf" srcId="{328C578F-7794-476A-A7E2-43719738F1FC}" destId="{BB9B5BF8-0362-4A15-A7B8-668EC36B8BAF}" srcOrd="3" destOrd="0" presId="urn:microsoft.com/office/officeart/2008/layout/VerticalCurvedList"/>
    <dgm:cxn modelId="{BA6D1B24-E6DB-4087-8AB5-4A45AFC3F71D}" type="presParOf" srcId="{328C578F-7794-476A-A7E2-43719738F1FC}" destId="{3CBD0B4C-8ED7-4C3A-9BB6-E05A18CF74E8}" srcOrd="4" destOrd="0" presId="urn:microsoft.com/office/officeart/2008/layout/VerticalCurvedList"/>
    <dgm:cxn modelId="{762D72D6-17A6-4241-A691-C5EDC1D99196}" type="presParOf" srcId="{3CBD0B4C-8ED7-4C3A-9BB6-E05A18CF74E8}" destId="{E828AAF0-0A8B-4F23-AF6B-14AB605DA0B9}" srcOrd="0" destOrd="0" presId="urn:microsoft.com/office/officeart/2008/layout/VerticalCurvedList"/>
    <dgm:cxn modelId="{F4B04D08-B9CE-4B31-AF01-D7F3D14E9806}" type="presParOf" srcId="{328C578F-7794-476A-A7E2-43719738F1FC}" destId="{0393911F-B268-4C50-BB81-DED8A2234DD0}" srcOrd="5" destOrd="0" presId="urn:microsoft.com/office/officeart/2008/layout/VerticalCurvedList"/>
    <dgm:cxn modelId="{5F917411-0075-44BE-B175-0A22EF00E53E}" type="presParOf" srcId="{328C578F-7794-476A-A7E2-43719738F1FC}" destId="{40F0E8C7-25E3-4CFE-8D1C-B8E3B386DA6C}" srcOrd="6" destOrd="0" presId="urn:microsoft.com/office/officeart/2008/layout/VerticalCurvedList"/>
    <dgm:cxn modelId="{3A273C90-4241-42E8-9874-F35ED4EC1D2C}" type="presParOf" srcId="{40F0E8C7-25E3-4CFE-8D1C-B8E3B386DA6C}" destId="{D4BEDF61-8768-4504-9839-26B9E20A1ECC}" srcOrd="0" destOrd="0" presId="urn:microsoft.com/office/officeart/2008/layout/VerticalCurvedList"/>
    <dgm:cxn modelId="{9051306B-9356-4460-BDDB-71989B5B3A80}" type="presParOf" srcId="{328C578F-7794-476A-A7E2-43719738F1FC}" destId="{8AC8668B-A98A-41B8-9E52-E63F66A228E5}" srcOrd="7" destOrd="0" presId="urn:microsoft.com/office/officeart/2008/layout/VerticalCurvedList"/>
    <dgm:cxn modelId="{D9B1E31D-F389-4E05-82A8-E46B021CA6F5}" type="presParOf" srcId="{328C578F-7794-476A-A7E2-43719738F1FC}" destId="{9DDAC4AC-A13A-4A7B-B643-D3C501FEF9C1}" srcOrd="8" destOrd="0" presId="urn:microsoft.com/office/officeart/2008/layout/VerticalCurvedList"/>
    <dgm:cxn modelId="{D21EF804-073E-4A09-AC36-8EA432AF2B91}" type="presParOf" srcId="{9DDAC4AC-A13A-4A7B-B643-D3C501FEF9C1}" destId="{611D291C-8592-45E6-866E-3928E6C3A61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5D4292-33FE-4669-8A9E-4A77DEECDCA1}" type="doc">
      <dgm:prSet loTypeId="urn:microsoft.com/office/officeart/2008/layout/AlternatingHexagons" loCatId="list" qsTypeId="urn:microsoft.com/office/officeart/2005/8/quickstyle/simple5" qsCatId="simple" csTypeId="urn:microsoft.com/office/officeart/2005/8/colors/colorful2" csCatId="colorful" phldr="1"/>
      <dgm:spPr/>
      <dgm:t>
        <a:bodyPr/>
        <a:lstStyle/>
        <a:p>
          <a:endParaRPr lang="pt-BR"/>
        </a:p>
      </dgm:t>
    </dgm:pt>
    <dgm:pt modelId="{A6A0CCDA-4860-4CB4-961C-1662EB7801ED}">
      <dgm:prSet phldrT="[Texto]" custT="1"/>
      <dgm:spPr/>
      <dgm:t>
        <a:bodyPr/>
        <a:lstStyle/>
        <a:p>
          <a:r>
            <a:rPr lang="pt-BR" sz="2800" b="1" dirty="0">
              <a:effectLst>
                <a:outerShdw blurRad="38100" dist="38100" dir="2700000" algn="tl">
                  <a:srgbClr val="000000">
                    <a:alpha val="43137"/>
                  </a:srgbClr>
                </a:outerShdw>
              </a:effectLst>
            </a:rPr>
            <a:t>SPOTIFY</a:t>
          </a:r>
        </a:p>
      </dgm:t>
    </dgm:pt>
    <dgm:pt modelId="{9612FB86-F380-4241-94EF-C6AC208000EB}" type="parTrans" cxnId="{C47FFDFD-9E3E-4F03-BC1C-F9242EBA181D}">
      <dgm:prSet/>
      <dgm:spPr/>
      <dgm:t>
        <a:bodyPr/>
        <a:lstStyle/>
        <a:p>
          <a:endParaRPr lang="pt-BR" sz="2000" b="1">
            <a:effectLst>
              <a:outerShdw blurRad="38100" dist="38100" dir="2700000" algn="tl">
                <a:srgbClr val="000000">
                  <a:alpha val="43137"/>
                </a:srgbClr>
              </a:outerShdw>
            </a:effectLst>
          </a:endParaRPr>
        </a:p>
      </dgm:t>
    </dgm:pt>
    <dgm:pt modelId="{0830860A-BCA8-4F81-B6A5-1DAA7C7713A6}" type="sibTrans" cxnId="{C47FFDFD-9E3E-4F03-BC1C-F9242EBA181D}">
      <dgm:prSet custT="1"/>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pt-BR" sz="4000" b="1">
            <a:effectLst>
              <a:outerShdw blurRad="38100" dist="38100" dir="2700000" algn="tl">
                <a:srgbClr val="000000">
                  <a:alpha val="43137"/>
                </a:srgbClr>
              </a:outerShdw>
            </a:effectLst>
          </a:endParaRPr>
        </a:p>
      </dgm:t>
    </dgm:pt>
    <dgm:pt modelId="{DF1BEF23-51D4-4C54-B837-301344D73B7E}">
      <dgm:prSet phldrT="[Texto]" custT="1"/>
      <dgm:spPr/>
      <dgm:t>
        <a:bodyPr/>
        <a:lstStyle/>
        <a:p>
          <a:r>
            <a:rPr lang="pt-BR" sz="3200" b="1" dirty="0">
              <a:effectLst>
                <a:outerShdw blurRad="38100" dist="38100" dir="2700000" algn="tl">
                  <a:srgbClr val="000000">
                    <a:alpha val="43137"/>
                  </a:srgbClr>
                </a:outerShdw>
              </a:effectLst>
            </a:rPr>
            <a:t>NEXUS</a:t>
          </a:r>
        </a:p>
      </dgm:t>
    </dgm:pt>
    <dgm:pt modelId="{A3E6A93E-51F7-4142-B76C-41515FC6023C}" type="parTrans" cxnId="{695AEB65-6451-49A9-85C1-3C7F42D9FB79}">
      <dgm:prSet/>
      <dgm:spPr/>
      <dgm:t>
        <a:bodyPr/>
        <a:lstStyle/>
        <a:p>
          <a:endParaRPr lang="pt-BR" sz="2000" b="1">
            <a:effectLst>
              <a:outerShdw blurRad="38100" dist="38100" dir="2700000" algn="tl">
                <a:srgbClr val="000000">
                  <a:alpha val="43137"/>
                </a:srgbClr>
              </a:outerShdw>
            </a:effectLst>
          </a:endParaRPr>
        </a:p>
      </dgm:t>
    </dgm:pt>
    <dgm:pt modelId="{EA2E713C-EDE1-4DB7-909F-1B89001C6AAB}" type="sibTrans" cxnId="{695AEB65-6451-49A9-85C1-3C7F42D9FB79}">
      <dgm:prSet/>
      <dgm:spPr/>
      <dgm:t>
        <a:bodyPr/>
        <a:lstStyle/>
        <a:p>
          <a:endParaRPr lang="pt-BR" sz="2000" b="1">
            <a:effectLst>
              <a:outerShdw blurRad="38100" dist="38100" dir="2700000" algn="tl">
                <a:srgbClr val="000000">
                  <a:alpha val="43137"/>
                </a:srgbClr>
              </a:outerShdw>
            </a:effectLst>
          </a:endParaRPr>
        </a:p>
      </dgm:t>
    </dgm:pt>
    <dgm:pt modelId="{CD32E759-71DF-461D-9293-E64D4046D01C}">
      <dgm:prSet phldrT="[Texto]" custT="1"/>
      <dgm:spPr/>
      <dgm:t>
        <a:bodyPr/>
        <a:lstStyle/>
        <a:p>
          <a:r>
            <a:rPr lang="pt-BR" sz="3200" b="1" dirty="0" err="1">
              <a:effectLst>
                <a:outerShdw blurRad="38100" dist="38100" dir="2700000" algn="tl">
                  <a:srgbClr val="000000">
                    <a:alpha val="43137"/>
                  </a:srgbClr>
                </a:outerShdw>
              </a:effectLst>
            </a:rPr>
            <a:t>SAFe</a:t>
          </a:r>
          <a:r>
            <a:rPr lang="pt-BR" sz="3200" b="1" dirty="0">
              <a:effectLst>
                <a:outerShdw blurRad="38100" dist="38100" dir="2700000" algn="tl">
                  <a:srgbClr val="000000">
                    <a:alpha val="43137"/>
                  </a:srgbClr>
                </a:outerShdw>
              </a:effectLst>
            </a:rPr>
            <a:t>®</a:t>
          </a:r>
        </a:p>
      </dgm:t>
    </dgm:pt>
    <dgm:pt modelId="{5F87F834-457C-4053-A582-F808C7AFACEA}" type="parTrans" cxnId="{50426094-9804-4160-8C30-B6AED5FC4B27}">
      <dgm:prSet/>
      <dgm:spPr/>
      <dgm:t>
        <a:bodyPr/>
        <a:lstStyle/>
        <a:p>
          <a:endParaRPr lang="pt-BR" sz="2000" b="1">
            <a:effectLst>
              <a:outerShdw blurRad="38100" dist="38100" dir="2700000" algn="tl">
                <a:srgbClr val="000000">
                  <a:alpha val="43137"/>
                </a:srgbClr>
              </a:outerShdw>
            </a:effectLst>
          </a:endParaRPr>
        </a:p>
      </dgm:t>
    </dgm:pt>
    <dgm:pt modelId="{AD7C9273-58C0-41CD-9661-7F385C38B2AB}" type="sibTrans" cxnId="{50426094-9804-4160-8C30-B6AED5FC4B27}">
      <dgm:prSet custT="1"/>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pt-BR" sz="4000" b="1">
            <a:effectLst>
              <a:outerShdw blurRad="38100" dist="38100" dir="2700000" algn="tl">
                <a:srgbClr val="000000">
                  <a:alpha val="43137"/>
                </a:srgbClr>
              </a:outerShdw>
            </a:effectLst>
          </a:endParaRPr>
        </a:p>
      </dgm:t>
    </dgm:pt>
    <dgm:pt modelId="{E1CAEE68-63CC-4820-ABFE-3DA7B5B59A24}">
      <dgm:prSet phldrT="[Texto]" custT="1"/>
      <dgm:spPr/>
      <dgm:t>
        <a:bodyPr/>
        <a:lstStyle/>
        <a:p>
          <a:r>
            <a:rPr lang="pt-BR" sz="3200" b="1" dirty="0">
              <a:effectLst>
                <a:outerShdw blurRad="38100" dist="38100" dir="2700000" algn="tl">
                  <a:srgbClr val="000000">
                    <a:alpha val="43137"/>
                  </a:srgbClr>
                </a:outerShdw>
              </a:effectLst>
            </a:rPr>
            <a:t>LESS</a:t>
          </a:r>
        </a:p>
      </dgm:t>
    </dgm:pt>
    <dgm:pt modelId="{056137F7-137E-4986-B4B9-BEFD6BE8F4A9}" type="parTrans" cxnId="{EF51B43A-1EE5-42B1-8FB2-AA51C67F971D}">
      <dgm:prSet/>
      <dgm:spPr/>
      <dgm:t>
        <a:bodyPr/>
        <a:lstStyle/>
        <a:p>
          <a:endParaRPr lang="pt-BR" sz="2000" b="1">
            <a:effectLst>
              <a:outerShdw blurRad="38100" dist="38100" dir="2700000" algn="tl">
                <a:srgbClr val="000000">
                  <a:alpha val="43137"/>
                </a:srgbClr>
              </a:outerShdw>
            </a:effectLst>
          </a:endParaRPr>
        </a:p>
      </dgm:t>
    </dgm:pt>
    <dgm:pt modelId="{696E6D03-15E0-4601-B960-7039452002DE}" type="sibTrans" cxnId="{EF51B43A-1EE5-42B1-8FB2-AA51C67F971D}">
      <dgm:prSet/>
      <dgm:spPr/>
      <dgm:t>
        <a:bodyPr/>
        <a:lstStyle/>
        <a:p>
          <a:endParaRPr lang="pt-BR" sz="2000" b="1">
            <a:effectLst>
              <a:outerShdw blurRad="38100" dist="38100" dir="2700000" algn="tl">
                <a:srgbClr val="000000">
                  <a:alpha val="43137"/>
                </a:srgbClr>
              </a:outerShdw>
            </a:effectLst>
          </a:endParaRPr>
        </a:p>
      </dgm:t>
    </dgm:pt>
    <dgm:pt modelId="{C9B8C9B1-869A-4A81-B00E-6AD2B2F53CFE}">
      <dgm:prSet phldrT="[Texto]" custT="1"/>
      <dgm:spPr>
        <a:noFill/>
      </dgm:spPr>
      <dgm:t>
        <a:bodyPr/>
        <a:lstStyle/>
        <a:p>
          <a:r>
            <a:rPr lang="pt-BR" sz="3200" b="1" dirty="0">
              <a:solidFill>
                <a:schemeClr val="tx1"/>
              </a:solidFill>
              <a:effectLst>
                <a:outerShdw blurRad="38100" dist="38100" dir="2700000" algn="tl">
                  <a:srgbClr val="000000">
                    <a:alpha val="43137"/>
                  </a:srgbClr>
                </a:outerShdw>
              </a:effectLst>
            </a:rPr>
            <a:t>Discipline</a:t>
          </a:r>
        </a:p>
        <a:p>
          <a:r>
            <a:rPr lang="pt-BR" sz="3200" b="1" dirty="0" err="1">
              <a:solidFill>
                <a:schemeClr val="tx1"/>
              </a:solidFill>
              <a:effectLst>
                <a:outerShdw blurRad="38100" dist="38100" dir="2700000" algn="tl">
                  <a:srgbClr val="000000">
                    <a:alpha val="43137"/>
                  </a:srgbClr>
                </a:outerShdw>
              </a:effectLst>
            </a:rPr>
            <a:t>Agile</a:t>
          </a:r>
          <a:endParaRPr lang="pt-BR" sz="3200" b="1" dirty="0">
            <a:solidFill>
              <a:schemeClr val="tx1"/>
            </a:solidFill>
            <a:effectLst>
              <a:outerShdw blurRad="38100" dist="38100" dir="2700000" algn="tl">
                <a:srgbClr val="000000">
                  <a:alpha val="43137"/>
                </a:srgbClr>
              </a:outerShdw>
            </a:effectLst>
          </a:endParaRPr>
        </a:p>
      </dgm:t>
    </dgm:pt>
    <dgm:pt modelId="{FCF76EB4-AC42-4BBF-A368-801CA1CCDC6C}" type="parTrans" cxnId="{6E044C6D-B362-466C-9A4E-378760EB10D6}">
      <dgm:prSet/>
      <dgm:spPr/>
      <dgm:t>
        <a:bodyPr/>
        <a:lstStyle/>
        <a:p>
          <a:endParaRPr lang="pt-BR" sz="2000" b="1">
            <a:effectLst>
              <a:outerShdw blurRad="38100" dist="38100" dir="2700000" algn="tl">
                <a:srgbClr val="000000">
                  <a:alpha val="43137"/>
                </a:srgbClr>
              </a:outerShdw>
            </a:effectLst>
          </a:endParaRPr>
        </a:p>
      </dgm:t>
    </dgm:pt>
    <dgm:pt modelId="{F76C58FC-C7D6-4963-961D-155C02D36CDE}" type="sibTrans" cxnId="{6E044C6D-B362-466C-9A4E-378760EB10D6}">
      <dgm:prSet custT="1"/>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pt-BR" sz="4000" b="1">
            <a:effectLst>
              <a:outerShdw blurRad="38100" dist="38100" dir="2700000" algn="tl">
                <a:srgbClr val="000000">
                  <a:alpha val="43137"/>
                </a:srgbClr>
              </a:outerShdw>
            </a:effectLst>
          </a:endParaRPr>
        </a:p>
      </dgm:t>
    </dgm:pt>
    <dgm:pt modelId="{718DD67E-D52F-4E51-93C1-8AA1036E15F4}">
      <dgm:prSet phldrT="[Texto]" custT="1"/>
      <dgm:spPr/>
      <dgm:t>
        <a:bodyPr/>
        <a:lstStyle/>
        <a:p>
          <a:r>
            <a:rPr lang="pt-BR" sz="2800" b="1" dirty="0" err="1">
              <a:effectLst>
                <a:outerShdw blurRad="38100" dist="38100" dir="2700000" algn="tl">
                  <a:srgbClr val="000000">
                    <a:alpha val="43137"/>
                  </a:srgbClr>
                </a:outerShdw>
              </a:effectLst>
            </a:rPr>
            <a:t>Scrum@Scale</a:t>
          </a:r>
          <a:endParaRPr lang="pt-BR" sz="2800" b="1" dirty="0">
            <a:effectLst>
              <a:outerShdw blurRad="38100" dist="38100" dir="2700000" algn="tl">
                <a:srgbClr val="000000">
                  <a:alpha val="43137"/>
                </a:srgbClr>
              </a:outerShdw>
            </a:effectLst>
          </a:endParaRPr>
        </a:p>
      </dgm:t>
    </dgm:pt>
    <dgm:pt modelId="{F7C4F819-E793-4482-AD79-23CC62639B0B}" type="parTrans" cxnId="{9B278EDC-7F87-4BFF-81BA-4A5592F6B694}">
      <dgm:prSet/>
      <dgm:spPr/>
      <dgm:t>
        <a:bodyPr/>
        <a:lstStyle/>
        <a:p>
          <a:endParaRPr lang="pt-BR"/>
        </a:p>
      </dgm:t>
    </dgm:pt>
    <dgm:pt modelId="{69109A1B-8ED9-432D-A49A-40F7479357ED}" type="sibTrans" cxnId="{9B278EDC-7F87-4BFF-81BA-4A5592F6B694}">
      <dgm:prSet/>
      <dgm:spPr>
        <a:blipFill rotWithShape="0">
          <a:blip xmlns:r="http://schemas.openxmlformats.org/officeDocument/2006/relationships" r:embed="rId4">
            <a:extLst>
              <a:ext uri="{28A0092B-C50C-407E-A947-70E740481C1C}">
                <a14:useLocalDpi xmlns:a14="http://schemas.microsoft.com/office/drawing/2010/main" val="0"/>
              </a:ext>
            </a:extLst>
          </a:blip>
          <a:srcRect/>
          <a:stretch>
            <a:fillRect l="-36000" r="-36000"/>
          </a:stretch>
        </a:blipFill>
      </dgm:spPr>
      <dgm:t>
        <a:bodyPr/>
        <a:lstStyle/>
        <a:p>
          <a:endParaRPr lang="pt-BR"/>
        </a:p>
      </dgm:t>
    </dgm:pt>
    <dgm:pt modelId="{0D3A3D80-F37F-43D2-B723-69D6E8BB835F}" type="pres">
      <dgm:prSet presAssocID="{D95D4292-33FE-4669-8A9E-4A77DEECDCA1}" presName="Name0" presStyleCnt="0">
        <dgm:presLayoutVars>
          <dgm:chMax/>
          <dgm:chPref/>
          <dgm:dir/>
          <dgm:animLvl val="lvl"/>
        </dgm:presLayoutVars>
      </dgm:prSet>
      <dgm:spPr/>
    </dgm:pt>
    <dgm:pt modelId="{4863264C-1D22-4609-917C-7EDF972F5246}" type="pres">
      <dgm:prSet presAssocID="{A6A0CCDA-4860-4CB4-961C-1662EB7801ED}" presName="composite" presStyleCnt="0"/>
      <dgm:spPr/>
    </dgm:pt>
    <dgm:pt modelId="{92213932-4627-4DB3-BE19-F6B43F16F4DF}" type="pres">
      <dgm:prSet presAssocID="{A6A0CCDA-4860-4CB4-961C-1662EB7801ED}" presName="Parent1" presStyleLbl="node1" presStyleIdx="0" presStyleCnt="8" custScaleX="110149">
        <dgm:presLayoutVars>
          <dgm:chMax val="1"/>
          <dgm:chPref val="1"/>
          <dgm:bulletEnabled val="1"/>
        </dgm:presLayoutVars>
      </dgm:prSet>
      <dgm:spPr/>
    </dgm:pt>
    <dgm:pt modelId="{02F3BDD2-32CA-4817-A3A9-F5A536367CF2}" type="pres">
      <dgm:prSet presAssocID="{A6A0CCDA-4860-4CB4-961C-1662EB7801ED}" presName="Childtext1" presStyleLbl="revTx" presStyleIdx="0" presStyleCnt="4">
        <dgm:presLayoutVars>
          <dgm:chMax val="0"/>
          <dgm:chPref val="0"/>
          <dgm:bulletEnabled val="1"/>
        </dgm:presLayoutVars>
      </dgm:prSet>
      <dgm:spPr/>
    </dgm:pt>
    <dgm:pt modelId="{834DB7A3-FD22-47DC-89CF-2D35FD04C901}" type="pres">
      <dgm:prSet presAssocID="{A6A0CCDA-4860-4CB4-961C-1662EB7801ED}" presName="BalanceSpacing" presStyleCnt="0"/>
      <dgm:spPr/>
    </dgm:pt>
    <dgm:pt modelId="{A00ED628-1D66-422D-923B-82B19E90584A}" type="pres">
      <dgm:prSet presAssocID="{A6A0CCDA-4860-4CB4-961C-1662EB7801ED}" presName="BalanceSpacing1" presStyleCnt="0"/>
      <dgm:spPr/>
    </dgm:pt>
    <dgm:pt modelId="{EFF1559A-59C1-4ABA-BAC3-0A03995BE0C5}" type="pres">
      <dgm:prSet presAssocID="{0830860A-BCA8-4F81-B6A5-1DAA7C7713A6}" presName="Accent1Text" presStyleLbl="node1" presStyleIdx="1" presStyleCnt="8" custLinFactNeighborX="895" custLinFactNeighborY="2187"/>
      <dgm:spPr/>
    </dgm:pt>
    <dgm:pt modelId="{85214E24-52DC-49CF-B2A0-C3C8469F02B3}" type="pres">
      <dgm:prSet presAssocID="{0830860A-BCA8-4F81-B6A5-1DAA7C7713A6}" presName="spaceBetweenRectangles" presStyleCnt="0"/>
      <dgm:spPr/>
    </dgm:pt>
    <dgm:pt modelId="{DF8A7725-0AB8-4A87-BEEE-37FD680CD113}" type="pres">
      <dgm:prSet presAssocID="{718DD67E-D52F-4E51-93C1-8AA1036E15F4}" presName="composite" presStyleCnt="0"/>
      <dgm:spPr/>
    </dgm:pt>
    <dgm:pt modelId="{806B4157-D291-4A8F-A3AE-A65A3D6659A3}" type="pres">
      <dgm:prSet presAssocID="{718DD67E-D52F-4E51-93C1-8AA1036E15F4}" presName="Parent1" presStyleLbl="node1" presStyleIdx="2" presStyleCnt="8">
        <dgm:presLayoutVars>
          <dgm:chMax val="1"/>
          <dgm:chPref val="1"/>
          <dgm:bulletEnabled val="1"/>
        </dgm:presLayoutVars>
      </dgm:prSet>
      <dgm:spPr/>
    </dgm:pt>
    <dgm:pt modelId="{2BB64DCF-9C06-48D1-A664-1016FEEF7D64}" type="pres">
      <dgm:prSet presAssocID="{718DD67E-D52F-4E51-93C1-8AA1036E15F4}" presName="Childtext1" presStyleLbl="revTx" presStyleIdx="1" presStyleCnt="4">
        <dgm:presLayoutVars>
          <dgm:chMax val="0"/>
          <dgm:chPref val="0"/>
          <dgm:bulletEnabled val="1"/>
        </dgm:presLayoutVars>
      </dgm:prSet>
      <dgm:spPr/>
    </dgm:pt>
    <dgm:pt modelId="{86F455BF-0365-40AF-AC7D-0AC39A7C4F22}" type="pres">
      <dgm:prSet presAssocID="{718DD67E-D52F-4E51-93C1-8AA1036E15F4}" presName="BalanceSpacing" presStyleCnt="0"/>
      <dgm:spPr/>
    </dgm:pt>
    <dgm:pt modelId="{A7E1949A-19DB-4D53-97F8-A3CBF25144B9}" type="pres">
      <dgm:prSet presAssocID="{718DD67E-D52F-4E51-93C1-8AA1036E15F4}" presName="BalanceSpacing1" presStyleCnt="0"/>
      <dgm:spPr/>
    </dgm:pt>
    <dgm:pt modelId="{8F28E883-853F-4FD7-B9E9-146DFAAD3588}" type="pres">
      <dgm:prSet presAssocID="{69109A1B-8ED9-432D-A49A-40F7479357ED}" presName="Accent1Text" presStyleLbl="node1" presStyleIdx="3" presStyleCnt="8"/>
      <dgm:spPr/>
    </dgm:pt>
    <dgm:pt modelId="{483EDDE9-4C0B-485C-BF60-28CA72F3642D}" type="pres">
      <dgm:prSet presAssocID="{69109A1B-8ED9-432D-A49A-40F7479357ED}" presName="spaceBetweenRectangles" presStyleCnt="0"/>
      <dgm:spPr/>
    </dgm:pt>
    <dgm:pt modelId="{58C2FB8C-7779-4534-A14C-E7DE35BB0CA5}" type="pres">
      <dgm:prSet presAssocID="{CD32E759-71DF-461D-9293-E64D4046D01C}" presName="composite" presStyleCnt="0"/>
      <dgm:spPr/>
    </dgm:pt>
    <dgm:pt modelId="{FB9DA88A-C2B1-41CD-BE7D-97D20A9FBAF7}" type="pres">
      <dgm:prSet presAssocID="{CD32E759-71DF-461D-9293-E64D4046D01C}" presName="Parent1" presStyleLbl="node1" presStyleIdx="4" presStyleCnt="8">
        <dgm:presLayoutVars>
          <dgm:chMax val="1"/>
          <dgm:chPref val="1"/>
          <dgm:bulletEnabled val="1"/>
        </dgm:presLayoutVars>
      </dgm:prSet>
      <dgm:spPr/>
    </dgm:pt>
    <dgm:pt modelId="{B62DAE77-7240-4155-8C9B-86ED333B2B70}" type="pres">
      <dgm:prSet presAssocID="{CD32E759-71DF-461D-9293-E64D4046D01C}" presName="Childtext1" presStyleLbl="revTx" presStyleIdx="2" presStyleCnt="4">
        <dgm:presLayoutVars>
          <dgm:chMax val="0"/>
          <dgm:chPref val="0"/>
          <dgm:bulletEnabled val="1"/>
        </dgm:presLayoutVars>
      </dgm:prSet>
      <dgm:spPr/>
    </dgm:pt>
    <dgm:pt modelId="{03781AB8-B10D-49C1-87C2-D10E34F6A737}" type="pres">
      <dgm:prSet presAssocID="{CD32E759-71DF-461D-9293-E64D4046D01C}" presName="BalanceSpacing" presStyleCnt="0"/>
      <dgm:spPr/>
    </dgm:pt>
    <dgm:pt modelId="{66C87B17-7BAA-4A38-B771-0948686C32B7}" type="pres">
      <dgm:prSet presAssocID="{CD32E759-71DF-461D-9293-E64D4046D01C}" presName="BalanceSpacing1" presStyleCnt="0"/>
      <dgm:spPr/>
    </dgm:pt>
    <dgm:pt modelId="{4E9A158F-6C67-4D0C-A7B2-33D75C3BC324}" type="pres">
      <dgm:prSet presAssocID="{AD7C9273-58C0-41CD-9661-7F385C38B2AB}" presName="Accent1Text" presStyleLbl="node1" presStyleIdx="5" presStyleCnt="8"/>
      <dgm:spPr/>
    </dgm:pt>
    <dgm:pt modelId="{059E86F9-B6CD-4A6B-854B-24983FB018FC}" type="pres">
      <dgm:prSet presAssocID="{AD7C9273-58C0-41CD-9661-7F385C38B2AB}" presName="spaceBetweenRectangles" presStyleCnt="0"/>
      <dgm:spPr/>
    </dgm:pt>
    <dgm:pt modelId="{1FD16F23-20E3-4E4D-B286-952782541A3B}" type="pres">
      <dgm:prSet presAssocID="{C9B8C9B1-869A-4A81-B00E-6AD2B2F53CFE}" presName="composite" presStyleCnt="0"/>
      <dgm:spPr/>
    </dgm:pt>
    <dgm:pt modelId="{0472DFB1-CAA7-4BE5-AD68-20E742EA7F92}" type="pres">
      <dgm:prSet presAssocID="{C9B8C9B1-869A-4A81-B00E-6AD2B2F53CFE}" presName="Parent1" presStyleLbl="node1" presStyleIdx="6" presStyleCnt="8" custScaleX="148076">
        <dgm:presLayoutVars>
          <dgm:chMax val="1"/>
          <dgm:chPref val="1"/>
          <dgm:bulletEnabled val="1"/>
        </dgm:presLayoutVars>
      </dgm:prSet>
      <dgm:spPr/>
    </dgm:pt>
    <dgm:pt modelId="{B61FCF1C-1328-4A44-92F0-103561F083FA}" type="pres">
      <dgm:prSet presAssocID="{C9B8C9B1-869A-4A81-B00E-6AD2B2F53CFE}" presName="Childtext1" presStyleLbl="revTx" presStyleIdx="3" presStyleCnt="4">
        <dgm:presLayoutVars>
          <dgm:chMax val="0"/>
          <dgm:chPref val="0"/>
          <dgm:bulletEnabled val="1"/>
        </dgm:presLayoutVars>
      </dgm:prSet>
      <dgm:spPr/>
    </dgm:pt>
    <dgm:pt modelId="{DB041BED-4DC7-48CF-BB3C-ABC5EFFBC873}" type="pres">
      <dgm:prSet presAssocID="{C9B8C9B1-869A-4A81-B00E-6AD2B2F53CFE}" presName="BalanceSpacing" presStyleCnt="0"/>
      <dgm:spPr/>
    </dgm:pt>
    <dgm:pt modelId="{71C06B67-4D1C-403A-BD97-E84824F490B7}" type="pres">
      <dgm:prSet presAssocID="{C9B8C9B1-869A-4A81-B00E-6AD2B2F53CFE}" presName="BalanceSpacing1" presStyleCnt="0"/>
      <dgm:spPr/>
    </dgm:pt>
    <dgm:pt modelId="{A0F44E68-AC75-4462-B6E9-5A8ADF8257FD}" type="pres">
      <dgm:prSet presAssocID="{F76C58FC-C7D6-4963-961D-155C02D36CDE}" presName="Accent1Text" presStyleLbl="node1" presStyleIdx="7" presStyleCnt="8"/>
      <dgm:spPr/>
    </dgm:pt>
  </dgm:ptLst>
  <dgm:cxnLst>
    <dgm:cxn modelId="{53C47605-BC9A-4CDF-A9EE-030A1C401E2E}" type="presOf" srcId="{CD32E759-71DF-461D-9293-E64D4046D01C}" destId="{FB9DA88A-C2B1-41CD-BE7D-97D20A9FBAF7}" srcOrd="0" destOrd="0" presId="urn:microsoft.com/office/officeart/2008/layout/AlternatingHexagons"/>
    <dgm:cxn modelId="{4CF87A1D-66E6-4727-99BD-F8FAF497BCEC}" type="presOf" srcId="{D95D4292-33FE-4669-8A9E-4A77DEECDCA1}" destId="{0D3A3D80-F37F-43D2-B723-69D6E8BB835F}" srcOrd="0" destOrd="0" presId="urn:microsoft.com/office/officeart/2008/layout/AlternatingHexagons"/>
    <dgm:cxn modelId="{CC013A1E-9FD0-43AA-9618-6201A3A7D8A7}" type="presOf" srcId="{DF1BEF23-51D4-4C54-B837-301344D73B7E}" destId="{02F3BDD2-32CA-4817-A3A9-F5A536367CF2}" srcOrd="0" destOrd="0" presId="urn:microsoft.com/office/officeart/2008/layout/AlternatingHexagons"/>
    <dgm:cxn modelId="{04A39A28-2DB8-4254-BBCD-FF2B90338C49}" type="presOf" srcId="{AD7C9273-58C0-41CD-9661-7F385C38B2AB}" destId="{4E9A158F-6C67-4D0C-A7B2-33D75C3BC324}" srcOrd="0" destOrd="0" presId="urn:microsoft.com/office/officeart/2008/layout/AlternatingHexagons"/>
    <dgm:cxn modelId="{FB1F7B36-76B4-450B-AA75-50C9CE34DA60}" type="presOf" srcId="{F76C58FC-C7D6-4963-961D-155C02D36CDE}" destId="{A0F44E68-AC75-4462-B6E9-5A8ADF8257FD}" srcOrd="0" destOrd="0" presId="urn:microsoft.com/office/officeart/2008/layout/AlternatingHexagons"/>
    <dgm:cxn modelId="{EF51B43A-1EE5-42B1-8FB2-AA51C67F971D}" srcId="{CD32E759-71DF-461D-9293-E64D4046D01C}" destId="{E1CAEE68-63CC-4820-ABFE-3DA7B5B59A24}" srcOrd="0" destOrd="0" parTransId="{056137F7-137E-4986-B4B9-BEFD6BE8F4A9}" sibTransId="{696E6D03-15E0-4601-B960-7039452002DE}"/>
    <dgm:cxn modelId="{695AEB65-6451-49A9-85C1-3C7F42D9FB79}" srcId="{A6A0CCDA-4860-4CB4-961C-1662EB7801ED}" destId="{DF1BEF23-51D4-4C54-B837-301344D73B7E}" srcOrd="0" destOrd="0" parTransId="{A3E6A93E-51F7-4142-B76C-41515FC6023C}" sibTransId="{EA2E713C-EDE1-4DB7-909F-1B89001C6AAB}"/>
    <dgm:cxn modelId="{6E044C6D-B362-466C-9A4E-378760EB10D6}" srcId="{D95D4292-33FE-4669-8A9E-4A77DEECDCA1}" destId="{C9B8C9B1-869A-4A81-B00E-6AD2B2F53CFE}" srcOrd="3" destOrd="0" parTransId="{FCF76EB4-AC42-4BBF-A368-801CA1CCDC6C}" sibTransId="{F76C58FC-C7D6-4963-961D-155C02D36CDE}"/>
    <dgm:cxn modelId="{121EEC6D-42C6-4C5D-9774-B29422DC3DFA}" type="presOf" srcId="{E1CAEE68-63CC-4820-ABFE-3DA7B5B59A24}" destId="{B62DAE77-7240-4155-8C9B-86ED333B2B70}" srcOrd="0" destOrd="0" presId="urn:microsoft.com/office/officeart/2008/layout/AlternatingHexagons"/>
    <dgm:cxn modelId="{DC74E489-A23B-49DB-AC93-F296000871EC}" type="presOf" srcId="{A6A0CCDA-4860-4CB4-961C-1662EB7801ED}" destId="{92213932-4627-4DB3-BE19-F6B43F16F4DF}" srcOrd="0" destOrd="0" presId="urn:microsoft.com/office/officeart/2008/layout/AlternatingHexagons"/>
    <dgm:cxn modelId="{CFBBF48F-1B3F-4DD5-BC26-E82B12FDEB6B}" type="presOf" srcId="{C9B8C9B1-869A-4A81-B00E-6AD2B2F53CFE}" destId="{0472DFB1-CAA7-4BE5-AD68-20E742EA7F92}" srcOrd="0" destOrd="0" presId="urn:microsoft.com/office/officeart/2008/layout/AlternatingHexagons"/>
    <dgm:cxn modelId="{50426094-9804-4160-8C30-B6AED5FC4B27}" srcId="{D95D4292-33FE-4669-8A9E-4A77DEECDCA1}" destId="{CD32E759-71DF-461D-9293-E64D4046D01C}" srcOrd="2" destOrd="0" parTransId="{5F87F834-457C-4053-A582-F808C7AFACEA}" sibTransId="{AD7C9273-58C0-41CD-9661-7F385C38B2AB}"/>
    <dgm:cxn modelId="{63CCCFD6-9465-4461-8A7E-0F75C6398437}" type="presOf" srcId="{718DD67E-D52F-4E51-93C1-8AA1036E15F4}" destId="{806B4157-D291-4A8F-A3AE-A65A3D6659A3}" srcOrd="0" destOrd="0" presId="urn:microsoft.com/office/officeart/2008/layout/AlternatingHexagons"/>
    <dgm:cxn modelId="{9B278EDC-7F87-4BFF-81BA-4A5592F6B694}" srcId="{D95D4292-33FE-4669-8A9E-4A77DEECDCA1}" destId="{718DD67E-D52F-4E51-93C1-8AA1036E15F4}" srcOrd="1" destOrd="0" parTransId="{F7C4F819-E793-4482-AD79-23CC62639B0B}" sibTransId="{69109A1B-8ED9-432D-A49A-40F7479357ED}"/>
    <dgm:cxn modelId="{EF089CF1-FB3E-48A3-8552-39F8AB018C49}" type="presOf" srcId="{69109A1B-8ED9-432D-A49A-40F7479357ED}" destId="{8F28E883-853F-4FD7-B9E9-146DFAAD3588}" srcOrd="0" destOrd="0" presId="urn:microsoft.com/office/officeart/2008/layout/AlternatingHexagons"/>
    <dgm:cxn modelId="{4BA570FD-DB8D-4DB5-A3A7-C454383757CC}" type="presOf" srcId="{0830860A-BCA8-4F81-B6A5-1DAA7C7713A6}" destId="{EFF1559A-59C1-4ABA-BAC3-0A03995BE0C5}" srcOrd="0" destOrd="0" presId="urn:microsoft.com/office/officeart/2008/layout/AlternatingHexagons"/>
    <dgm:cxn modelId="{C47FFDFD-9E3E-4F03-BC1C-F9242EBA181D}" srcId="{D95D4292-33FE-4669-8A9E-4A77DEECDCA1}" destId="{A6A0CCDA-4860-4CB4-961C-1662EB7801ED}" srcOrd="0" destOrd="0" parTransId="{9612FB86-F380-4241-94EF-C6AC208000EB}" sibTransId="{0830860A-BCA8-4F81-B6A5-1DAA7C7713A6}"/>
    <dgm:cxn modelId="{47F0F689-63C2-4FD7-AE8C-CA107DF79AA0}" type="presParOf" srcId="{0D3A3D80-F37F-43D2-B723-69D6E8BB835F}" destId="{4863264C-1D22-4609-917C-7EDF972F5246}" srcOrd="0" destOrd="0" presId="urn:microsoft.com/office/officeart/2008/layout/AlternatingHexagons"/>
    <dgm:cxn modelId="{08678A23-CD05-4CC8-9E64-3028F855ED73}" type="presParOf" srcId="{4863264C-1D22-4609-917C-7EDF972F5246}" destId="{92213932-4627-4DB3-BE19-F6B43F16F4DF}" srcOrd="0" destOrd="0" presId="urn:microsoft.com/office/officeart/2008/layout/AlternatingHexagons"/>
    <dgm:cxn modelId="{DBFD0294-AC90-4C18-9BDA-229729E01948}" type="presParOf" srcId="{4863264C-1D22-4609-917C-7EDF972F5246}" destId="{02F3BDD2-32CA-4817-A3A9-F5A536367CF2}" srcOrd="1" destOrd="0" presId="urn:microsoft.com/office/officeart/2008/layout/AlternatingHexagons"/>
    <dgm:cxn modelId="{73D0B300-02BC-4413-A2F1-8962F7DD5F74}" type="presParOf" srcId="{4863264C-1D22-4609-917C-7EDF972F5246}" destId="{834DB7A3-FD22-47DC-89CF-2D35FD04C901}" srcOrd="2" destOrd="0" presId="urn:microsoft.com/office/officeart/2008/layout/AlternatingHexagons"/>
    <dgm:cxn modelId="{2E5B2635-32BF-45A4-A040-59372F31FD08}" type="presParOf" srcId="{4863264C-1D22-4609-917C-7EDF972F5246}" destId="{A00ED628-1D66-422D-923B-82B19E90584A}" srcOrd="3" destOrd="0" presId="urn:microsoft.com/office/officeart/2008/layout/AlternatingHexagons"/>
    <dgm:cxn modelId="{9A0B34E5-691C-4758-B4B9-2CDD69B00C62}" type="presParOf" srcId="{4863264C-1D22-4609-917C-7EDF972F5246}" destId="{EFF1559A-59C1-4ABA-BAC3-0A03995BE0C5}" srcOrd="4" destOrd="0" presId="urn:microsoft.com/office/officeart/2008/layout/AlternatingHexagons"/>
    <dgm:cxn modelId="{8F280849-6AAD-4893-A159-42D116361E3E}" type="presParOf" srcId="{0D3A3D80-F37F-43D2-B723-69D6E8BB835F}" destId="{85214E24-52DC-49CF-B2A0-C3C8469F02B3}" srcOrd="1" destOrd="0" presId="urn:microsoft.com/office/officeart/2008/layout/AlternatingHexagons"/>
    <dgm:cxn modelId="{217E46BB-16E5-416B-BF09-E08228783082}" type="presParOf" srcId="{0D3A3D80-F37F-43D2-B723-69D6E8BB835F}" destId="{DF8A7725-0AB8-4A87-BEEE-37FD680CD113}" srcOrd="2" destOrd="0" presId="urn:microsoft.com/office/officeart/2008/layout/AlternatingHexagons"/>
    <dgm:cxn modelId="{7AB4CE2D-E3AF-4A82-886F-BC41453E3AFD}" type="presParOf" srcId="{DF8A7725-0AB8-4A87-BEEE-37FD680CD113}" destId="{806B4157-D291-4A8F-A3AE-A65A3D6659A3}" srcOrd="0" destOrd="0" presId="urn:microsoft.com/office/officeart/2008/layout/AlternatingHexagons"/>
    <dgm:cxn modelId="{3D6DBC7E-B784-45B5-9B50-CE433F827CCA}" type="presParOf" srcId="{DF8A7725-0AB8-4A87-BEEE-37FD680CD113}" destId="{2BB64DCF-9C06-48D1-A664-1016FEEF7D64}" srcOrd="1" destOrd="0" presId="urn:microsoft.com/office/officeart/2008/layout/AlternatingHexagons"/>
    <dgm:cxn modelId="{267F0FE5-5025-4F8B-8A7B-916D42020D9B}" type="presParOf" srcId="{DF8A7725-0AB8-4A87-BEEE-37FD680CD113}" destId="{86F455BF-0365-40AF-AC7D-0AC39A7C4F22}" srcOrd="2" destOrd="0" presId="urn:microsoft.com/office/officeart/2008/layout/AlternatingHexagons"/>
    <dgm:cxn modelId="{1BF6583C-FBE1-4468-B83B-940FFCACCF76}" type="presParOf" srcId="{DF8A7725-0AB8-4A87-BEEE-37FD680CD113}" destId="{A7E1949A-19DB-4D53-97F8-A3CBF25144B9}" srcOrd="3" destOrd="0" presId="urn:microsoft.com/office/officeart/2008/layout/AlternatingHexagons"/>
    <dgm:cxn modelId="{0A4EB249-36D4-410E-9328-0ABBA3C3D183}" type="presParOf" srcId="{DF8A7725-0AB8-4A87-BEEE-37FD680CD113}" destId="{8F28E883-853F-4FD7-B9E9-146DFAAD3588}" srcOrd="4" destOrd="0" presId="urn:microsoft.com/office/officeart/2008/layout/AlternatingHexagons"/>
    <dgm:cxn modelId="{E08670FB-BDDC-407C-959A-573C81CD9A71}" type="presParOf" srcId="{0D3A3D80-F37F-43D2-B723-69D6E8BB835F}" destId="{483EDDE9-4C0B-485C-BF60-28CA72F3642D}" srcOrd="3" destOrd="0" presId="urn:microsoft.com/office/officeart/2008/layout/AlternatingHexagons"/>
    <dgm:cxn modelId="{860E0FFF-2648-4733-9A79-6B0779B18E11}" type="presParOf" srcId="{0D3A3D80-F37F-43D2-B723-69D6E8BB835F}" destId="{58C2FB8C-7779-4534-A14C-E7DE35BB0CA5}" srcOrd="4" destOrd="0" presId="urn:microsoft.com/office/officeart/2008/layout/AlternatingHexagons"/>
    <dgm:cxn modelId="{3D462F8E-1C0E-45F9-8FAF-B3BB486C84F1}" type="presParOf" srcId="{58C2FB8C-7779-4534-A14C-E7DE35BB0CA5}" destId="{FB9DA88A-C2B1-41CD-BE7D-97D20A9FBAF7}" srcOrd="0" destOrd="0" presId="urn:microsoft.com/office/officeart/2008/layout/AlternatingHexagons"/>
    <dgm:cxn modelId="{F6F59B11-0EEE-4FAE-A3B8-C57FFF4B9A9A}" type="presParOf" srcId="{58C2FB8C-7779-4534-A14C-E7DE35BB0CA5}" destId="{B62DAE77-7240-4155-8C9B-86ED333B2B70}" srcOrd="1" destOrd="0" presId="urn:microsoft.com/office/officeart/2008/layout/AlternatingHexagons"/>
    <dgm:cxn modelId="{58AE236A-6AFD-4ABC-BF67-206802EB7466}" type="presParOf" srcId="{58C2FB8C-7779-4534-A14C-E7DE35BB0CA5}" destId="{03781AB8-B10D-49C1-87C2-D10E34F6A737}" srcOrd="2" destOrd="0" presId="urn:microsoft.com/office/officeart/2008/layout/AlternatingHexagons"/>
    <dgm:cxn modelId="{FC041CD5-DE19-4838-8D45-1F06A7DCF230}" type="presParOf" srcId="{58C2FB8C-7779-4534-A14C-E7DE35BB0CA5}" destId="{66C87B17-7BAA-4A38-B771-0948686C32B7}" srcOrd="3" destOrd="0" presId="urn:microsoft.com/office/officeart/2008/layout/AlternatingHexagons"/>
    <dgm:cxn modelId="{B4004F3B-B6D7-4EC1-ADF1-559A6C3623A7}" type="presParOf" srcId="{58C2FB8C-7779-4534-A14C-E7DE35BB0CA5}" destId="{4E9A158F-6C67-4D0C-A7B2-33D75C3BC324}" srcOrd="4" destOrd="0" presId="urn:microsoft.com/office/officeart/2008/layout/AlternatingHexagons"/>
    <dgm:cxn modelId="{B5D2C192-E7A4-4302-A265-59F8C256CBC4}" type="presParOf" srcId="{0D3A3D80-F37F-43D2-B723-69D6E8BB835F}" destId="{059E86F9-B6CD-4A6B-854B-24983FB018FC}" srcOrd="5" destOrd="0" presId="urn:microsoft.com/office/officeart/2008/layout/AlternatingHexagons"/>
    <dgm:cxn modelId="{B31B8E62-F005-4D27-8A91-7BCB0DC785F2}" type="presParOf" srcId="{0D3A3D80-F37F-43D2-B723-69D6E8BB835F}" destId="{1FD16F23-20E3-4E4D-B286-952782541A3B}" srcOrd="6" destOrd="0" presId="urn:microsoft.com/office/officeart/2008/layout/AlternatingHexagons"/>
    <dgm:cxn modelId="{1871102E-67D3-4628-BBD7-3F2D8D271057}" type="presParOf" srcId="{1FD16F23-20E3-4E4D-B286-952782541A3B}" destId="{0472DFB1-CAA7-4BE5-AD68-20E742EA7F92}" srcOrd="0" destOrd="0" presId="urn:microsoft.com/office/officeart/2008/layout/AlternatingHexagons"/>
    <dgm:cxn modelId="{B632AA1C-F5A6-4931-B638-E3519361A29F}" type="presParOf" srcId="{1FD16F23-20E3-4E4D-B286-952782541A3B}" destId="{B61FCF1C-1328-4A44-92F0-103561F083FA}" srcOrd="1" destOrd="0" presId="urn:microsoft.com/office/officeart/2008/layout/AlternatingHexagons"/>
    <dgm:cxn modelId="{779CE19A-DD27-4F7E-9F03-25A93100533F}" type="presParOf" srcId="{1FD16F23-20E3-4E4D-B286-952782541A3B}" destId="{DB041BED-4DC7-48CF-BB3C-ABC5EFFBC873}" srcOrd="2" destOrd="0" presId="urn:microsoft.com/office/officeart/2008/layout/AlternatingHexagons"/>
    <dgm:cxn modelId="{4C8BA921-D87B-4FE8-AB91-154D74F2D698}" type="presParOf" srcId="{1FD16F23-20E3-4E4D-B286-952782541A3B}" destId="{71C06B67-4D1C-403A-BD97-E84824F490B7}" srcOrd="3" destOrd="0" presId="urn:microsoft.com/office/officeart/2008/layout/AlternatingHexagons"/>
    <dgm:cxn modelId="{F9A33598-F751-4D80-9CC6-00F13D740759}" type="presParOf" srcId="{1FD16F23-20E3-4E4D-B286-952782541A3B}" destId="{A0F44E68-AC75-4462-B6E9-5A8ADF8257FD}"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FF568B7-590C-4764-9B34-1C3590C2FF53}" type="doc">
      <dgm:prSet loTypeId="urn:microsoft.com/office/officeart/2005/8/layout/vList5" loCatId="list" qsTypeId="urn:microsoft.com/office/officeart/2005/8/quickstyle/3d2" qsCatId="3D" csTypeId="urn:microsoft.com/office/officeart/2005/8/colors/colorful5" csCatId="colorful" phldr="1"/>
      <dgm:spPr/>
      <dgm:t>
        <a:bodyPr/>
        <a:lstStyle/>
        <a:p>
          <a:endParaRPr lang="pt-BR"/>
        </a:p>
      </dgm:t>
    </dgm:pt>
    <dgm:pt modelId="{B5C9D777-1C99-4730-BB32-4FB7BAB90529}">
      <dgm:prSet phldrT="[Texto]"/>
      <dgm:spPr/>
      <dgm:t>
        <a:bodyPr/>
        <a:lstStyle/>
        <a:p>
          <a:r>
            <a:rPr lang="pt-BR" dirty="0"/>
            <a:t>GOVERNANÇA</a:t>
          </a:r>
        </a:p>
      </dgm:t>
    </dgm:pt>
    <dgm:pt modelId="{20581475-2581-4BA9-A27D-45B2E417D0F4}" type="parTrans" cxnId="{7A199BDA-CC61-4823-8394-D15252969B7F}">
      <dgm:prSet/>
      <dgm:spPr/>
      <dgm:t>
        <a:bodyPr/>
        <a:lstStyle/>
        <a:p>
          <a:endParaRPr lang="pt-BR"/>
        </a:p>
      </dgm:t>
    </dgm:pt>
    <dgm:pt modelId="{97991712-3009-4BE1-A625-4C0BE32915D1}" type="sibTrans" cxnId="{7A199BDA-CC61-4823-8394-D15252969B7F}">
      <dgm:prSet/>
      <dgm:spPr/>
      <dgm:t>
        <a:bodyPr/>
        <a:lstStyle/>
        <a:p>
          <a:endParaRPr lang="pt-BR"/>
        </a:p>
      </dgm:t>
    </dgm:pt>
    <dgm:pt modelId="{005C0D5B-1C16-4388-9B1A-EF6C3410D414}">
      <dgm:prSet phldrT="[Texto]" custT="1"/>
      <dgm:spPr/>
      <dgm:t>
        <a:bodyPr/>
        <a:lstStyle/>
        <a:p>
          <a:r>
            <a:rPr lang="pt-BR" sz="1600" dirty="0"/>
            <a:t>ADOTA AS PRÁTICAS CORPORATIVAS EXISTENTES</a:t>
          </a:r>
        </a:p>
      </dgm:t>
    </dgm:pt>
    <dgm:pt modelId="{6700284F-B077-496C-9DF4-1563B0D74D68}" type="parTrans" cxnId="{704298CA-780E-4C2D-AF1F-9C5639888D64}">
      <dgm:prSet/>
      <dgm:spPr/>
      <dgm:t>
        <a:bodyPr/>
        <a:lstStyle/>
        <a:p>
          <a:endParaRPr lang="pt-BR"/>
        </a:p>
      </dgm:t>
    </dgm:pt>
    <dgm:pt modelId="{A83345A2-C2B0-4D1D-A375-0E5A0500BE6E}" type="sibTrans" cxnId="{704298CA-780E-4C2D-AF1F-9C5639888D64}">
      <dgm:prSet/>
      <dgm:spPr/>
      <dgm:t>
        <a:bodyPr/>
        <a:lstStyle/>
        <a:p>
          <a:endParaRPr lang="pt-BR"/>
        </a:p>
      </dgm:t>
    </dgm:pt>
    <dgm:pt modelId="{659DECBE-8816-4A48-915A-9BBFF822C4CE}">
      <dgm:prSet phldrT="[Texto]"/>
      <dgm:spPr/>
      <dgm:t>
        <a:bodyPr/>
        <a:lstStyle/>
        <a:p>
          <a:r>
            <a:rPr lang="pt-BR" dirty="0"/>
            <a:t>ESTRUTURA</a:t>
          </a:r>
        </a:p>
      </dgm:t>
    </dgm:pt>
    <dgm:pt modelId="{AB82323A-BBF0-4C1F-BF02-0695342859AB}" type="parTrans" cxnId="{E115454F-9D05-4452-AFDB-FEC241CED5EB}">
      <dgm:prSet/>
      <dgm:spPr/>
      <dgm:t>
        <a:bodyPr/>
        <a:lstStyle/>
        <a:p>
          <a:endParaRPr lang="pt-BR"/>
        </a:p>
      </dgm:t>
    </dgm:pt>
    <dgm:pt modelId="{4D3F9EEA-D13C-4F4A-8D3F-A15FB431CCCD}" type="sibTrans" cxnId="{E115454F-9D05-4452-AFDB-FEC241CED5EB}">
      <dgm:prSet/>
      <dgm:spPr/>
      <dgm:t>
        <a:bodyPr/>
        <a:lstStyle/>
        <a:p>
          <a:endParaRPr lang="pt-BR"/>
        </a:p>
      </dgm:t>
    </dgm:pt>
    <dgm:pt modelId="{CD496048-6C22-4C32-9C48-0EC8A8BEF669}">
      <dgm:prSet phldrT="[Texto]" custT="1"/>
      <dgm:spPr/>
      <dgm:t>
        <a:bodyPr/>
        <a:lstStyle/>
        <a:p>
          <a:r>
            <a:rPr lang="pt-BR" sz="1600" b="1" dirty="0"/>
            <a:t>FERRAMENTAS – </a:t>
          </a:r>
          <a:r>
            <a:rPr lang="pt-BR" sz="1600" b="0" dirty="0"/>
            <a:t>KANBAN; MVP; BASES PARA COLABORAÇÃO</a:t>
          </a:r>
        </a:p>
      </dgm:t>
    </dgm:pt>
    <dgm:pt modelId="{293F234C-78DB-41AF-9602-AB1850E71537}" type="parTrans" cxnId="{CC7DD763-BB0E-4649-8343-D1E0B8B92F48}">
      <dgm:prSet/>
      <dgm:spPr/>
      <dgm:t>
        <a:bodyPr/>
        <a:lstStyle/>
        <a:p>
          <a:endParaRPr lang="pt-BR"/>
        </a:p>
      </dgm:t>
    </dgm:pt>
    <dgm:pt modelId="{D29CC615-ADED-448B-B5AD-1339BEE02972}" type="sibTrans" cxnId="{CC7DD763-BB0E-4649-8343-D1E0B8B92F48}">
      <dgm:prSet/>
      <dgm:spPr/>
      <dgm:t>
        <a:bodyPr/>
        <a:lstStyle/>
        <a:p>
          <a:endParaRPr lang="pt-BR"/>
        </a:p>
      </dgm:t>
    </dgm:pt>
    <dgm:pt modelId="{886BDF0E-8635-4336-92E1-1633E5A5B658}">
      <dgm:prSet phldrT="[Texto]" custT="1"/>
      <dgm:spPr/>
      <dgm:t>
        <a:bodyPr/>
        <a:lstStyle/>
        <a:p>
          <a:r>
            <a:rPr lang="pt-BR" sz="1600" b="1" dirty="0"/>
            <a:t>PAPÉIS</a:t>
          </a:r>
          <a:r>
            <a:rPr lang="pt-BR" sz="1600" dirty="0"/>
            <a:t> – PRODUCT OWNER; SCRUM MASTER; TIME DE INTEGRAÇÃO; TIMES SCRUM; </a:t>
          </a:r>
        </a:p>
      </dgm:t>
    </dgm:pt>
    <dgm:pt modelId="{21D67B5E-DD95-4946-9053-79D2CF1844B7}" type="parTrans" cxnId="{191F2419-B721-43FE-B1EE-26061245E5E2}">
      <dgm:prSet/>
      <dgm:spPr/>
      <dgm:t>
        <a:bodyPr/>
        <a:lstStyle/>
        <a:p>
          <a:endParaRPr lang="pt-BR"/>
        </a:p>
      </dgm:t>
    </dgm:pt>
    <dgm:pt modelId="{4CE674FF-84C1-4B5C-91C6-A6E626FEF0E6}" type="sibTrans" cxnId="{191F2419-B721-43FE-B1EE-26061245E5E2}">
      <dgm:prSet/>
      <dgm:spPr/>
      <dgm:t>
        <a:bodyPr/>
        <a:lstStyle/>
        <a:p>
          <a:endParaRPr lang="pt-BR"/>
        </a:p>
      </dgm:t>
    </dgm:pt>
    <dgm:pt modelId="{D437256D-372B-4CB7-8DDB-49133F5CE90B}">
      <dgm:prSet phldrT="[Texto]"/>
      <dgm:spPr/>
      <dgm:t>
        <a:bodyPr/>
        <a:lstStyle/>
        <a:p>
          <a:r>
            <a:rPr lang="pt-BR" dirty="0"/>
            <a:t>FUNDAMENTOS</a:t>
          </a:r>
        </a:p>
      </dgm:t>
    </dgm:pt>
    <dgm:pt modelId="{83A643FC-2987-43E6-98AA-EED7C58F44EF}" type="parTrans" cxnId="{FDB11A06-30E2-4410-97E1-6716217ABEED}">
      <dgm:prSet/>
      <dgm:spPr/>
      <dgm:t>
        <a:bodyPr/>
        <a:lstStyle/>
        <a:p>
          <a:endParaRPr lang="pt-BR"/>
        </a:p>
      </dgm:t>
    </dgm:pt>
    <dgm:pt modelId="{C8211DB5-40A2-4CAF-83F5-9469BD1A7A6D}" type="sibTrans" cxnId="{FDB11A06-30E2-4410-97E1-6716217ABEED}">
      <dgm:prSet/>
      <dgm:spPr/>
      <dgm:t>
        <a:bodyPr/>
        <a:lstStyle/>
        <a:p>
          <a:endParaRPr lang="pt-BR"/>
        </a:p>
      </dgm:t>
    </dgm:pt>
    <dgm:pt modelId="{E6E39D48-4F7F-4771-85FB-D198A8EF7861}">
      <dgm:prSet phldrT="[Texto]" custT="1"/>
      <dgm:spPr/>
      <dgm:t>
        <a:bodyPr/>
        <a:lstStyle/>
        <a:p>
          <a:r>
            <a:rPr lang="pt-BR" sz="1600" b="1" dirty="0"/>
            <a:t>CERIMÔNIA</a:t>
          </a:r>
          <a:r>
            <a:rPr lang="pt-BR" sz="1600" dirty="0"/>
            <a:t>S – PLANEJAMENTO DO PRODUTO;  SPRINT; REVISÃO DA SPRINT; RETROSPECTIVA DA SPRINT; REUNIÃO DIÁRIA; </a:t>
          </a:r>
        </a:p>
      </dgm:t>
    </dgm:pt>
    <dgm:pt modelId="{F8E133AB-EC97-4E49-A740-DC9A9A202E2E}" type="parTrans" cxnId="{9BA6EF07-486F-43EB-9624-60893AEC0FB0}">
      <dgm:prSet/>
      <dgm:spPr/>
      <dgm:t>
        <a:bodyPr/>
        <a:lstStyle/>
        <a:p>
          <a:endParaRPr lang="pt-BR"/>
        </a:p>
      </dgm:t>
    </dgm:pt>
    <dgm:pt modelId="{7F4A6E5D-E190-4691-BD5B-5C136B2CCFFE}" type="sibTrans" cxnId="{9BA6EF07-486F-43EB-9624-60893AEC0FB0}">
      <dgm:prSet/>
      <dgm:spPr/>
      <dgm:t>
        <a:bodyPr/>
        <a:lstStyle/>
        <a:p>
          <a:endParaRPr lang="pt-BR"/>
        </a:p>
      </dgm:t>
    </dgm:pt>
    <dgm:pt modelId="{48A5C0A5-8979-4405-96DD-0CF1196C88F5}">
      <dgm:prSet phldrT="[Texto]" custT="1"/>
      <dgm:spPr/>
      <dgm:t>
        <a:bodyPr/>
        <a:lstStyle/>
        <a:p>
          <a:r>
            <a:rPr lang="pt-BR" sz="1600" b="1" dirty="0"/>
            <a:t>ARTEFATO</a:t>
          </a:r>
          <a:r>
            <a:rPr lang="pt-BR" sz="1600" dirty="0"/>
            <a:t> - BACKLOG DO PRODUTO; META; BACKLOG DA SPRINT; INCREMENTO INTEGRADO</a:t>
          </a:r>
        </a:p>
      </dgm:t>
    </dgm:pt>
    <dgm:pt modelId="{7DDCD7E0-76A1-4773-BA04-36BB10CB953E}" type="parTrans" cxnId="{310D4799-F617-4B53-8046-81B4D3354691}">
      <dgm:prSet/>
      <dgm:spPr/>
      <dgm:t>
        <a:bodyPr/>
        <a:lstStyle/>
        <a:p>
          <a:endParaRPr lang="pt-BR"/>
        </a:p>
      </dgm:t>
    </dgm:pt>
    <dgm:pt modelId="{26633214-9033-4DE5-8BD8-35440BCEF109}" type="sibTrans" cxnId="{310D4799-F617-4B53-8046-81B4D3354691}">
      <dgm:prSet/>
      <dgm:spPr/>
      <dgm:t>
        <a:bodyPr/>
        <a:lstStyle/>
        <a:p>
          <a:endParaRPr lang="pt-BR"/>
        </a:p>
      </dgm:t>
    </dgm:pt>
    <dgm:pt modelId="{57332115-DED1-4C6B-86C5-75E058A0B048}">
      <dgm:prSet phldrT="[Texto]" custT="1"/>
      <dgm:spPr/>
      <dgm:t>
        <a:bodyPr/>
        <a:lstStyle/>
        <a:p>
          <a:r>
            <a:rPr lang="pt-BR" sz="1600" b="1" dirty="0"/>
            <a:t>VALORES</a:t>
          </a:r>
          <a:r>
            <a:rPr lang="pt-BR" sz="1600" dirty="0"/>
            <a:t> – </a:t>
          </a:r>
          <a:r>
            <a:rPr lang="pt-BR" sz="1600" i="1" dirty="0"/>
            <a:t>MANIFESTO ÁGIL</a:t>
          </a:r>
          <a:r>
            <a:rPr lang="pt-BR" sz="1600" i="1" cap="all" baseline="0" dirty="0"/>
            <a:t>:</a:t>
          </a:r>
        </a:p>
      </dgm:t>
    </dgm:pt>
    <dgm:pt modelId="{20BFB332-B06A-4AB0-ADF5-3BF9394105BA}" type="sibTrans" cxnId="{12C44EB8-4831-44B3-970A-977AA9647880}">
      <dgm:prSet/>
      <dgm:spPr/>
      <dgm:t>
        <a:bodyPr/>
        <a:lstStyle/>
        <a:p>
          <a:endParaRPr lang="pt-BR"/>
        </a:p>
      </dgm:t>
    </dgm:pt>
    <dgm:pt modelId="{041C6F92-E2AA-479F-AC4E-7CD893E03B7D}" type="parTrans" cxnId="{12C44EB8-4831-44B3-970A-977AA9647880}">
      <dgm:prSet/>
      <dgm:spPr/>
      <dgm:t>
        <a:bodyPr/>
        <a:lstStyle/>
        <a:p>
          <a:endParaRPr lang="pt-BR"/>
        </a:p>
      </dgm:t>
    </dgm:pt>
    <dgm:pt modelId="{700525CB-8FBF-43F2-B66D-AEC4BE727B5C}">
      <dgm:prSet phldrT="[Texto]" custT="1"/>
      <dgm:spPr/>
      <dgm:t>
        <a:bodyPr/>
        <a:lstStyle/>
        <a:p>
          <a:r>
            <a:rPr lang="pt-BR" sz="1600" b="1" dirty="0"/>
            <a:t>PRINCÍPIOS</a:t>
          </a:r>
          <a:r>
            <a:rPr lang="pt-BR" sz="1600" dirty="0"/>
            <a:t> – </a:t>
          </a:r>
          <a:r>
            <a:rPr lang="pt-BR" sz="1600" i="1" cap="all" baseline="0" dirty="0"/>
            <a:t>MANIFESTO ÁGIL: </a:t>
          </a:r>
          <a:r>
            <a:rPr lang="pt-BR" sz="1600" b="0" i="0" cap="all" baseline="0" dirty="0"/>
            <a:t>satisfazer o cliente; entrega contínua com valor agregado; Processos, ágeis; Pessoas de negócio e desenvolvedores trabalham em conjunto; Os patrocinadores, desenvolvedores e usuários devem ser capazes de manter um ritmo constante indefinidamente; Contínua atenção à excelência; Simplicidade ; -maximizar o trabalho; equipes auto gerenciáveis; melhoria continua.</a:t>
          </a:r>
          <a:endParaRPr lang="pt-BR" sz="1600" i="1" cap="all" baseline="0" dirty="0"/>
        </a:p>
      </dgm:t>
    </dgm:pt>
    <dgm:pt modelId="{C167AFFD-805A-4DBB-BCB5-DC0D5CCF1EA6}" type="parTrans" cxnId="{DA8D8D64-97C0-458B-A7DA-87460DE05171}">
      <dgm:prSet/>
      <dgm:spPr/>
      <dgm:t>
        <a:bodyPr/>
        <a:lstStyle/>
        <a:p>
          <a:endParaRPr lang="pt-BR"/>
        </a:p>
      </dgm:t>
    </dgm:pt>
    <dgm:pt modelId="{E41701FE-3607-471C-9A7E-AB3A957902EC}" type="sibTrans" cxnId="{DA8D8D64-97C0-458B-A7DA-87460DE05171}">
      <dgm:prSet/>
      <dgm:spPr/>
      <dgm:t>
        <a:bodyPr/>
        <a:lstStyle/>
        <a:p>
          <a:endParaRPr lang="pt-BR"/>
        </a:p>
      </dgm:t>
    </dgm:pt>
    <dgm:pt modelId="{62B34A10-B236-45A5-A5A5-1DDB4349E412}" type="pres">
      <dgm:prSet presAssocID="{6FF568B7-590C-4764-9B34-1C3590C2FF53}" presName="Name0" presStyleCnt="0">
        <dgm:presLayoutVars>
          <dgm:dir/>
          <dgm:animLvl val="lvl"/>
          <dgm:resizeHandles val="exact"/>
        </dgm:presLayoutVars>
      </dgm:prSet>
      <dgm:spPr/>
    </dgm:pt>
    <dgm:pt modelId="{58C17968-4814-43FF-842F-B460AF866716}" type="pres">
      <dgm:prSet presAssocID="{B5C9D777-1C99-4730-BB32-4FB7BAB90529}" presName="linNode" presStyleCnt="0"/>
      <dgm:spPr/>
    </dgm:pt>
    <dgm:pt modelId="{131BE096-968A-4727-B285-4F201183B78F}" type="pres">
      <dgm:prSet presAssocID="{B5C9D777-1C99-4730-BB32-4FB7BAB90529}" presName="parentText" presStyleLbl="node1" presStyleIdx="0" presStyleCnt="3" custScaleX="73410">
        <dgm:presLayoutVars>
          <dgm:chMax val="1"/>
          <dgm:bulletEnabled val="1"/>
        </dgm:presLayoutVars>
      </dgm:prSet>
      <dgm:spPr/>
    </dgm:pt>
    <dgm:pt modelId="{6675714A-CFA8-45C2-BF60-62D56F24091D}" type="pres">
      <dgm:prSet presAssocID="{B5C9D777-1C99-4730-BB32-4FB7BAB90529}" presName="descendantText" presStyleLbl="alignAccFollowNode1" presStyleIdx="0" presStyleCnt="3" custScaleX="111344">
        <dgm:presLayoutVars>
          <dgm:bulletEnabled val="1"/>
        </dgm:presLayoutVars>
      </dgm:prSet>
      <dgm:spPr/>
    </dgm:pt>
    <dgm:pt modelId="{E92579D6-7123-40BF-B01F-946CCE624029}" type="pres">
      <dgm:prSet presAssocID="{97991712-3009-4BE1-A625-4C0BE32915D1}" presName="sp" presStyleCnt="0"/>
      <dgm:spPr/>
    </dgm:pt>
    <dgm:pt modelId="{853F6241-F4F3-465E-98FD-6DFBDB12A5E0}" type="pres">
      <dgm:prSet presAssocID="{659DECBE-8816-4A48-915A-9BBFF822C4CE}" presName="linNode" presStyleCnt="0"/>
      <dgm:spPr/>
    </dgm:pt>
    <dgm:pt modelId="{803BBDE5-AE03-4EDF-AC59-6891C79C83E2}" type="pres">
      <dgm:prSet presAssocID="{659DECBE-8816-4A48-915A-9BBFF822C4CE}" presName="parentText" presStyleLbl="node1" presStyleIdx="1" presStyleCnt="3" custScaleX="73410">
        <dgm:presLayoutVars>
          <dgm:chMax val="1"/>
          <dgm:bulletEnabled val="1"/>
        </dgm:presLayoutVars>
      </dgm:prSet>
      <dgm:spPr/>
    </dgm:pt>
    <dgm:pt modelId="{5C6138AF-2D40-4680-91D5-020C28896BEF}" type="pres">
      <dgm:prSet presAssocID="{659DECBE-8816-4A48-915A-9BBFF822C4CE}" presName="descendantText" presStyleLbl="alignAccFollowNode1" presStyleIdx="1" presStyleCnt="3" custScaleX="111344">
        <dgm:presLayoutVars>
          <dgm:bulletEnabled val="1"/>
        </dgm:presLayoutVars>
      </dgm:prSet>
      <dgm:spPr/>
    </dgm:pt>
    <dgm:pt modelId="{E0B0EE40-55AE-46F3-822A-4F82019AEEDA}" type="pres">
      <dgm:prSet presAssocID="{4D3F9EEA-D13C-4F4A-8D3F-A15FB431CCCD}" presName="sp" presStyleCnt="0"/>
      <dgm:spPr/>
    </dgm:pt>
    <dgm:pt modelId="{3A39B65A-F0DE-45B7-8A25-67DA315C5281}" type="pres">
      <dgm:prSet presAssocID="{D437256D-372B-4CB7-8DDB-49133F5CE90B}" presName="linNode" presStyleCnt="0"/>
      <dgm:spPr/>
    </dgm:pt>
    <dgm:pt modelId="{3E855831-C45A-482B-9BC6-CC369591D631}" type="pres">
      <dgm:prSet presAssocID="{D437256D-372B-4CB7-8DDB-49133F5CE90B}" presName="parentText" presStyleLbl="node1" presStyleIdx="2" presStyleCnt="3" custScaleX="73410">
        <dgm:presLayoutVars>
          <dgm:chMax val="1"/>
          <dgm:bulletEnabled val="1"/>
        </dgm:presLayoutVars>
      </dgm:prSet>
      <dgm:spPr/>
    </dgm:pt>
    <dgm:pt modelId="{A69765E3-B718-48D7-97CB-CCC32F49D572}" type="pres">
      <dgm:prSet presAssocID="{D437256D-372B-4CB7-8DDB-49133F5CE90B}" presName="descendantText" presStyleLbl="alignAccFollowNode1" presStyleIdx="2" presStyleCnt="3" custScaleX="111344" custLinFactNeighborX="182">
        <dgm:presLayoutVars>
          <dgm:bulletEnabled val="1"/>
        </dgm:presLayoutVars>
      </dgm:prSet>
      <dgm:spPr/>
    </dgm:pt>
  </dgm:ptLst>
  <dgm:cxnLst>
    <dgm:cxn modelId="{FDB11A06-30E2-4410-97E1-6716217ABEED}" srcId="{6FF568B7-590C-4764-9B34-1C3590C2FF53}" destId="{D437256D-372B-4CB7-8DDB-49133F5CE90B}" srcOrd="2" destOrd="0" parTransId="{83A643FC-2987-43E6-98AA-EED7C58F44EF}" sibTransId="{C8211DB5-40A2-4CAF-83F5-9469BD1A7A6D}"/>
    <dgm:cxn modelId="{9BA6EF07-486F-43EB-9624-60893AEC0FB0}" srcId="{659DECBE-8816-4A48-915A-9BBFF822C4CE}" destId="{E6E39D48-4F7F-4771-85FB-D198A8EF7861}" srcOrd="2" destOrd="0" parTransId="{F8E133AB-EC97-4E49-A740-DC9A9A202E2E}" sibTransId="{7F4A6E5D-E190-4691-BD5B-5C136B2CCFFE}"/>
    <dgm:cxn modelId="{191F2419-B721-43FE-B1EE-26061245E5E2}" srcId="{659DECBE-8816-4A48-915A-9BBFF822C4CE}" destId="{886BDF0E-8635-4336-92E1-1633E5A5B658}" srcOrd="1" destOrd="0" parTransId="{21D67B5E-DD95-4946-9053-79D2CF1844B7}" sibTransId="{4CE674FF-84C1-4B5C-91C6-A6E626FEF0E6}"/>
    <dgm:cxn modelId="{EA1C0F27-43EE-43BB-9FCF-DE4F676294CD}" type="presOf" srcId="{D437256D-372B-4CB7-8DDB-49133F5CE90B}" destId="{3E855831-C45A-482B-9BC6-CC369591D631}" srcOrd="0" destOrd="0" presId="urn:microsoft.com/office/officeart/2005/8/layout/vList5"/>
    <dgm:cxn modelId="{CC7DD763-BB0E-4649-8343-D1E0B8B92F48}" srcId="{659DECBE-8816-4A48-915A-9BBFF822C4CE}" destId="{CD496048-6C22-4C32-9C48-0EC8A8BEF669}" srcOrd="0" destOrd="0" parTransId="{293F234C-78DB-41AF-9602-AB1850E71537}" sibTransId="{D29CC615-ADED-448B-B5AD-1339BEE02972}"/>
    <dgm:cxn modelId="{DA8D8D64-97C0-458B-A7DA-87460DE05171}" srcId="{D437256D-372B-4CB7-8DDB-49133F5CE90B}" destId="{700525CB-8FBF-43F2-B66D-AEC4BE727B5C}" srcOrd="1" destOrd="0" parTransId="{C167AFFD-805A-4DBB-BCB5-DC0D5CCF1EA6}" sibTransId="{E41701FE-3607-471C-9A7E-AB3A957902EC}"/>
    <dgm:cxn modelId="{827A7365-3C02-4D37-A0EE-1B41DA6AC91C}" type="presOf" srcId="{6FF568B7-590C-4764-9B34-1C3590C2FF53}" destId="{62B34A10-B236-45A5-A5A5-1DDB4349E412}" srcOrd="0" destOrd="0" presId="urn:microsoft.com/office/officeart/2005/8/layout/vList5"/>
    <dgm:cxn modelId="{29A2B84E-3F75-4A63-BAF3-58CD5DE945F7}" type="presOf" srcId="{E6E39D48-4F7F-4771-85FB-D198A8EF7861}" destId="{5C6138AF-2D40-4680-91D5-020C28896BEF}" srcOrd="0" destOrd="2" presId="urn:microsoft.com/office/officeart/2005/8/layout/vList5"/>
    <dgm:cxn modelId="{E115454F-9D05-4452-AFDB-FEC241CED5EB}" srcId="{6FF568B7-590C-4764-9B34-1C3590C2FF53}" destId="{659DECBE-8816-4A48-915A-9BBFF822C4CE}" srcOrd="1" destOrd="0" parTransId="{AB82323A-BBF0-4C1F-BF02-0695342859AB}" sibTransId="{4D3F9EEA-D13C-4F4A-8D3F-A15FB431CCCD}"/>
    <dgm:cxn modelId="{2964DD52-C936-423A-9A4E-040CE601DA9C}" type="presOf" srcId="{886BDF0E-8635-4336-92E1-1633E5A5B658}" destId="{5C6138AF-2D40-4680-91D5-020C28896BEF}" srcOrd="0" destOrd="1" presId="urn:microsoft.com/office/officeart/2005/8/layout/vList5"/>
    <dgm:cxn modelId="{ED107157-CF5A-4638-B2A9-D6CFBF8E87F8}" type="presOf" srcId="{48A5C0A5-8979-4405-96DD-0CF1196C88F5}" destId="{5C6138AF-2D40-4680-91D5-020C28896BEF}" srcOrd="0" destOrd="3" presId="urn:microsoft.com/office/officeart/2005/8/layout/vList5"/>
    <dgm:cxn modelId="{9E04F381-7BD2-4DD5-818D-98B3908984E9}" type="presOf" srcId="{B5C9D777-1C99-4730-BB32-4FB7BAB90529}" destId="{131BE096-968A-4727-B285-4F201183B78F}" srcOrd="0" destOrd="0" presId="urn:microsoft.com/office/officeart/2005/8/layout/vList5"/>
    <dgm:cxn modelId="{6D385B89-9AED-4A7B-9CA9-937D54ADC1DA}" type="presOf" srcId="{57332115-DED1-4C6B-86C5-75E058A0B048}" destId="{A69765E3-B718-48D7-97CB-CCC32F49D572}" srcOrd="0" destOrd="0" presId="urn:microsoft.com/office/officeart/2005/8/layout/vList5"/>
    <dgm:cxn modelId="{310D4799-F617-4B53-8046-81B4D3354691}" srcId="{659DECBE-8816-4A48-915A-9BBFF822C4CE}" destId="{48A5C0A5-8979-4405-96DD-0CF1196C88F5}" srcOrd="3" destOrd="0" parTransId="{7DDCD7E0-76A1-4773-BA04-36BB10CB953E}" sibTransId="{26633214-9033-4DE5-8BD8-35440BCEF109}"/>
    <dgm:cxn modelId="{470993A1-EF2B-47F3-A508-D13E2C255926}" type="presOf" srcId="{005C0D5B-1C16-4388-9B1A-EF6C3410D414}" destId="{6675714A-CFA8-45C2-BF60-62D56F24091D}" srcOrd="0" destOrd="0" presId="urn:microsoft.com/office/officeart/2005/8/layout/vList5"/>
    <dgm:cxn modelId="{12C44EB8-4831-44B3-970A-977AA9647880}" srcId="{D437256D-372B-4CB7-8DDB-49133F5CE90B}" destId="{57332115-DED1-4C6B-86C5-75E058A0B048}" srcOrd="0" destOrd="0" parTransId="{041C6F92-E2AA-479F-AC4E-7CD893E03B7D}" sibTransId="{20BFB332-B06A-4AB0-ADF5-3BF9394105BA}"/>
    <dgm:cxn modelId="{6D3AE3BA-5AEA-4FED-8371-B6A0D4E082CB}" type="presOf" srcId="{CD496048-6C22-4C32-9C48-0EC8A8BEF669}" destId="{5C6138AF-2D40-4680-91D5-020C28896BEF}" srcOrd="0" destOrd="0" presId="urn:microsoft.com/office/officeart/2005/8/layout/vList5"/>
    <dgm:cxn modelId="{52E577BD-CB91-40E8-B96A-ECC27A247667}" type="presOf" srcId="{700525CB-8FBF-43F2-B66D-AEC4BE727B5C}" destId="{A69765E3-B718-48D7-97CB-CCC32F49D572}" srcOrd="0" destOrd="1" presId="urn:microsoft.com/office/officeart/2005/8/layout/vList5"/>
    <dgm:cxn modelId="{704298CA-780E-4C2D-AF1F-9C5639888D64}" srcId="{B5C9D777-1C99-4730-BB32-4FB7BAB90529}" destId="{005C0D5B-1C16-4388-9B1A-EF6C3410D414}" srcOrd="0" destOrd="0" parTransId="{6700284F-B077-496C-9DF4-1563B0D74D68}" sibTransId="{A83345A2-C2B0-4D1D-A375-0E5A0500BE6E}"/>
    <dgm:cxn modelId="{7A199BDA-CC61-4823-8394-D15252969B7F}" srcId="{6FF568B7-590C-4764-9B34-1C3590C2FF53}" destId="{B5C9D777-1C99-4730-BB32-4FB7BAB90529}" srcOrd="0" destOrd="0" parTransId="{20581475-2581-4BA9-A27D-45B2E417D0F4}" sibTransId="{97991712-3009-4BE1-A625-4C0BE32915D1}"/>
    <dgm:cxn modelId="{A4C3D1E6-A045-4D97-A793-ED91648F050D}" type="presOf" srcId="{659DECBE-8816-4A48-915A-9BBFF822C4CE}" destId="{803BBDE5-AE03-4EDF-AC59-6891C79C83E2}" srcOrd="0" destOrd="0" presId="urn:microsoft.com/office/officeart/2005/8/layout/vList5"/>
    <dgm:cxn modelId="{D4FF9293-B3EA-4E4E-A3A3-398485D9A13C}" type="presParOf" srcId="{62B34A10-B236-45A5-A5A5-1DDB4349E412}" destId="{58C17968-4814-43FF-842F-B460AF866716}" srcOrd="0" destOrd="0" presId="urn:microsoft.com/office/officeart/2005/8/layout/vList5"/>
    <dgm:cxn modelId="{31A5B744-2D44-41EE-B7C0-6E111860F963}" type="presParOf" srcId="{58C17968-4814-43FF-842F-B460AF866716}" destId="{131BE096-968A-4727-B285-4F201183B78F}" srcOrd="0" destOrd="0" presId="urn:microsoft.com/office/officeart/2005/8/layout/vList5"/>
    <dgm:cxn modelId="{63A32B03-A6D1-46C2-B650-D5C593939EA4}" type="presParOf" srcId="{58C17968-4814-43FF-842F-B460AF866716}" destId="{6675714A-CFA8-45C2-BF60-62D56F24091D}" srcOrd="1" destOrd="0" presId="urn:microsoft.com/office/officeart/2005/8/layout/vList5"/>
    <dgm:cxn modelId="{0C30AA5A-2433-4A02-A3EA-A64911FEE6BC}" type="presParOf" srcId="{62B34A10-B236-45A5-A5A5-1DDB4349E412}" destId="{E92579D6-7123-40BF-B01F-946CCE624029}" srcOrd="1" destOrd="0" presId="urn:microsoft.com/office/officeart/2005/8/layout/vList5"/>
    <dgm:cxn modelId="{24377F7A-4E2F-4D4D-A9D4-BDF54B48E5C2}" type="presParOf" srcId="{62B34A10-B236-45A5-A5A5-1DDB4349E412}" destId="{853F6241-F4F3-465E-98FD-6DFBDB12A5E0}" srcOrd="2" destOrd="0" presId="urn:microsoft.com/office/officeart/2005/8/layout/vList5"/>
    <dgm:cxn modelId="{1DCA9B9A-214E-4989-A3C2-BD16B489471E}" type="presParOf" srcId="{853F6241-F4F3-465E-98FD-6DFBDB12A5E0}" destId="{803BBDE5-AE03-4EDF-AC59-6891C79C83E2}" srcOrd="0" destOrd="0" presId="urn:microsoft.com/office/officeart/2005/8/layout/vList5"/>
    <dgm:cxn modelId="{B76F2927-8376-4EE1-8334-55BF2391A59E}" type="presParOf" srcId="{853F6241-F4F3-465E-98FD-6DFBDB12A5E0}" destId="{5C6138AF-2D40-4680-91D5-020C28896BEF}" srcOrd="1" destOrd="0" presId="urn:microsoft.com/office/officeart/2005/8/layout/vList5"/>
    <dgm:cxn modelId="{B23AE72F-4984-49BA-8361-A35B456131EF}" type="presParOf" srcId="{62B34A10-B236-45A5-A5A5-1DDB4349E412}" destId="{E0B0EE40-55AE-46F3-822A-4F82019AEEDA}" srcOrd="3" destOrd="0" presId="urn:microsoft.com/office/officeart/2005/8/layout/vList5"/>
    <dgm:cxn modelId="{0B9D4C1A-8948-4C88-BD09-5603BF3BB7DF}" type="presParOf" srcId="{62B34A10-B236-45A5-A5A5-1DDB4349E412}" destId="{3A39B65A-F0DE-45B7-8A25-67DA315C5281}" srcOrd="4" destOrd="0" presId="urn:microsoft.com/office/officeart/2005/8/layout/vList5"/>
    <dgm:cxn modelId="{388AEC80-A18F-40BF-BE7F-01CF29A6CBCD}" type="presParOf" srcId="{3A39B65A-F0DE-45B7-8A25-67DA315C5281}" destId="{3E855831-C45A-482B-9BC6-CC369591D631}" srcOrd="0" destOrd="0" presId="urn:microsoft.com/office/officeart/2005/8/layout/vList5"/>
    <dgm:cxn modelId="{F32CAAEF-A9C2-4A3E-83FC-E9EFF8365FE5}" type="presParOf" srcId="{3A39B65A-F0DE-45B7-8A25-67DA315C5281}" destId="{A69765E3-B718-48D7-97CB-CCC32F49D57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FF568B7-590C-4764-9B34-1C3590C2FF53}" type="doc">
      <dgm:prSet loTypeId="urn:microsoft.com/office/officeart/2005/8/layout/vList5" loCatId="list" qsTypeId="urn:microsoft.com/office/officeart/2005/8/quickstyle/3d2" qsCatId="3D" csTypeId="urn:microsoft.com/office/officeart/2005/8/colors/colorful5" csCatId="colorful" phldr="1"/>
      <dgm:spPr/>
      <dgm:t>
        <a:bodyPr/>
        <a:lstStyle/>
        <a:p>
          <a:endParaRPr lang="pt-BR"/>
        </a:p>
      </dgm:t>
    </dgm:pt>
    <dgm:pt modelId="{B5C9D777-1C99-4730-BB32-4FB7BAB90529}">
      <dgm:prSet phldrT="[Texto]"/>
      <dgm:spPr/>
      <dgm:t>
        <a:bodyPr/>
        <a:lstStyle/>
        <a:p>
          <a:r>
            <a:rPr lang="pt-BR" dirty="0"/>
            <a:t>GOVERNANÇA</a:t>
          </a:r>
        </a:p>
      </dgm:t>
    </dgm:pt>
    <dgm:pt modelId="{20581475-2581-4BA9-A27D-45B2E417D0F4}" type="parTrans" cxnId="{7A199BDA-CC61-4823-8394-D15252969B7F}">
      <dgm:prSet/>
      <dgm:spPr/>
      <dgm:t>
        <a:bodyPr/>
        <a:lstStyle/>
        <a:p>
          <a:endParaRPr lang="pt-BR"/>
        </a:p>
      </dgm:t>
    </dgm:pt>
    <dgm:pt modelId="{97991712-3009-4BE1-A625-4C0BE32915D1}" type="sibTrans" cxnId="{7A199BDA-CC61-4823-8394-D15252969B7F}">
      <dgm:prSet/>
      <dgm:spPr/>
      <dgm:t>
        <a:bodyPr/>
        <a:lstStyle/>
        <a:p>
          <a:endParaRPr lang="pt-BR"/>
        </a:p>
      </dgm:t>
    </dgm:pt>
    <dgm:pt modelId="{005C0D5B-1C16-4388-9B1A-EF6C3410D414}">
      <dgm:prSet phldrT="[Texto]" custT="1"/>
      <dgm:spPr/>
      <dgm:t>
        <a:bodyPr/>
        <a:lstStyle/>
        <a:p>
          <a:r>
            <a:rPr lang="pt-BR" sz="1600" dirty="0"/>
            <a:t>FOCO NO CLIENTE</a:t>
          </a:r>
        </a:p>
      </dgm:t>
    </dgm:pt>
    <dgm:pt modelId="{6700284F-B077-496C-9DF4-1563B0D74D68}" type="parTrans" cxnId="{704298CA-780E-4C2D-AF1F-9C5639888D64}">
      <dgm:prSet/>
      <dgm:spPr/>
      <dgm:t>
        <a:bodyPr/>
        <a:lstStyle/>
        <a:p>
          <a:endParaRPr lang="pt-BR"/>
        </a:p>
      </dgm:t>
    </dgm:pt>
    <dgm:pt modelId="{A83345A2-C2B0-4D1D-A375-0E5A0500BE6E}" type="sibTrans" cxnId="{704298CA-780E-4C2D-AF1F-9C5639888D64}">
      <dgm:prSet/>
      <dgm:spPr/>
      <dgm:t>
        <a:bodyPr/>
        <a:lstStyle/>
        <a:p>
          <a:endParaRPr lang="pt-BR"/>
        </a:p>
      </dgm:t>
    </dgm:pt>
    <dgm:pt modelId="{659DECBE-8816-4A48-915A-9BBFF822C4CE}">
      <dgm:prSet phldrT="[Texto]"/>
      <dgm:spPr/>
      <dgm:t>
        <a:bodyPr/>
        <a:lstStyle/>
        <a:p>
          <a:r>
            <a:rPr lang="pt-BR" dirty="0"/>
            <a:t>ESTRUTURA</a:t>
          </a:r>
        </a:p>
      </dgm:t>
    </dgm:pt>
    <dgm:pt modelId="{AB82323A-BBF0-4C1F-BF02-0695342859AB}" type="parTrans" cxnId="{E115454F-9D05-4452-AFDB-FEC241CED5EB}">
      <dgm:prSet/>
      <dgm:spPr/>
      <dgm:t>
        <a:bodyPr/>
        <a:lstStyle/>
        <a:p>
          <a:endParaRPr lang="pt-BR"/>
        </a:p>
      </dgm:t>
    </dgm:pt>
    <dgm:pt modelId="{4D3F9EEA-D13C-4F4A-8D3F-A15FB431CCCD}" type="sibTrans" cxnId="{E115454F-9D05-4452-AFDB-FEC241CED5EB}">
      <dgm:prSet/>
      <dgm:spPr/>
      <dgm:t>
        <a:bodyPr/>
        <a:lstStyle/>
        <a:p>
          <a:endParaRPr lang="pt-BR"/>
        </a:p>
      </dgm:t>
    </dgm:pt>
    <dgm:pt modelId="{CD496048-6C22-4C32-9C48-0EC8A8BEF669}">
      <dgm:prSet phldrT="[Texto]" custT="1"/>
      <dgm:spPr/>
      <dgm:t>
        <a:bodyPr/>
        <a:lstStyle/>
        <a:p>
          <a:r>
            <a:rPr lang="pt-BR" sz="1600" b="1" dirty="0"/>
            <a:t>FERRAMENTAS – </a:t>
          </a:r>
          <a:r>
            <a:rPr lang="pt-BR" sz="1600" b="0" dirty="0"/>
            <a:t>KANBAN; MVP; BASES PARA COLABORAÇÃO</a:t>
          </a:r>
        </a:p>
      </dgm:t>
    </dgm:pt>
    <dgm:pt modelId="{293F234C-78DB-41AF-9602-AB1850E71537}" type="parTrans" cxnId="{CC7DD763-BB0E-4649-8343-D1E0B8B92F48}">
      <dgm:prSet/>
      <dgm:spPr/>
      <dgm:t>
        <a:bodyPr/>
        <a:lstStyle/>
        <a:p>
          <a:endParaRPr lang="pt-BR"/>
        </a:p>
      </dgm:t>
    </dgm:pt>
    <dgm:pt modelId="{D29CC615-ADED-448B-B5AD-1339BEE02972}" type="sibTrans" cxnId="{CC7DD763-BB0E-4649-8343-D1E0B8B92F48}">
      <dgm:prSet/>
      <dgm:spPr/>
      <dgm:t>
        <a:bodyPr/>
        <a:lstStyle/>
        <a:p>
          <a:endParaRPr lang="pt-BR"/>
        </a:p>
      </dgm:t>
    </dgm:pt>
    <dgm:pt modelId="{886BDF0E-8635-4336-92E1-1633E5A5B658}">
      <dgm:prSet phldrT="[Texto]" custT="1"/>
      <dgm:spPr/>
      <dgm:t>
        <a:bodyPr/>
        <a:lstStyle/>
        <a:p>
          <a:r>
            <a:rPr lang="pt-BR" sz="1600" b="1" dirty="0"/>
            <a:t>PAPÉIS</a:t>
          </a:r>
          <a:r>
            <a:rPr lang="pt-BR" sz="1600" dirty="0"/>
            <a:t> – PRODUCT OWNER; SCRUM MASTER; TIME DE REQUISITOS; TIMES SCRUM; </a:t>
          </a:r>
        </a:p>
      </dgm:t>
    </dgm:pt>
    <dgm:pt modelId="{21D67B5E-DD95-4946-9053-79D2CF1844B7}" type="parTrans" cxnId="{191F2419-B721-43FE-B1EE-26061245E5E2}">
      <dgm:prSet/>
      <dgm:spPr/>
      <dgm:t>
        <a:bodyPr/>
        <a:lstStyle/>
        <a:p>
          <a:endParaRPr lang="pt-BR"/>
        </a:p>
      </dgm:t>
    </dgm:pt>
    <dgm:pt modelId="{4CE674FF-84C1-4B5C-91C6-A6E626FEF0E6}" type="sibTrans" cxnId="{191F2419-B721-43FE-B1EE-26061245E5E2}">
      <dgm:prSet/>
      <dgm:spPr/>
      <dgm:t>
        <a:bodyPr/>
        <a:lstStyle/>
        <a:p>
          <a:endParaRPr lang="pt-BR"/>
        </a:p>
      </dgm:t>
    </dgm:pt>
    <dgm:pt modelId="{D437256D-372B-4CB7-8DDB-49133F5CE90B}">
      <dgm:prSet phldrT="[Texto]"/>
      <dgm:spPr/>
      <dgm:t>
        <a:bodyPr/>
        <a:lstStyle/>
        <a:p>
          <a:r>
            <a:rPr lang="pt-BR" dirty="0"/>
            <a:t>FUNDAMENTOS</a:t>
          </a:r>
        </a:p>
      </dgm:t>
    </dgm:pt>
    <dgm:pt modelId="{83A643FC-2987-43E6-98AA-EED7C58F44EF}" type="parTrans" cxnId="{FDB11A06-30E2-4410-97E1-6716217ABEED}">
      <dgm:prSet/>
      <dgm:spPr/>
      <dgm:t>
        <a:bodyPr/>
        <a:lstStyle/>
        <a:p>
          <a:endParaRPr lang="pt-BR"/>
        </a:p>
      </dgm:t>
    </dgm:pt>
    <dgm:pt modelId="{C8211DB5-40A2-4CAF-83F5-9469BD1A7A6D}" type="sibTrans" cxnId="{FDB11A06-30E2-4410-97E1-6716217ABEED}">
      <dgm:prSet/>
      <dgm:spPr/>
      <dgm:t>
        <a:bodyPr/>
        <a:lstStyle/>
        <a:p>
          <a:endParaRPr lang="pt-BR"/>
        </a:p>
      </dgm:t>
    </dgm:pt>
    <dgm:pt modelId="{57332115-DED1-4C6B-86C5-75E058A0B048}">
      <dgm:prSet phldrT="[Texto]" custT="1"/>
      <dgm:spPr/>
      <dgm:t>
        <a:bodyPr/>
        <a:lstStyle/>
        <a:p>
          <a:r>
            <a:rPr lang="pt-BR" sz="1600" b="1" dirty="0"/>
            <a:t>VALORES</a:t>
          </a:r>
          <a:r>
            <a:rPr lang="pt-BR" sz="1600" dirty="0"/>
            <a:t> – </a:t>
          </a:r>
          <a:r>
            <a:rPr lang="pt-BR" sz="1600" i="1" dirty="0"/>
            <a:t>MANIFESTO ÁGIL</a:t>
          </a:r>
        </a:p>
      </dgm:t>
    </dgm:pt>
    <dgm:pt modelId="{041C6F92-E2AA-479F-AC4E-7CD893E03B7D}" type="parTrans" cxnId="{12C44EB8-4831-44B3-970A-977AA9647880}">
      <dgm:prSet/>
      <dgm:spPr/>
      <dgm:t>
        <a:bodyPr/>
        <a:lstStyle/>
        <a:p>
          <a:endParaRPr lang="pt-BR"/>
        </a:p>
      </dgm:t>
    </dgm:pt>
    <dgm:pt modelId="{20BFB332-B06A-4AB0-ADF5-3BF9394105BA}" type="sibTrans" cxnId="{12C44EB8-4831-44B3-970A-977AA9647880}">
      <dgm:prSet/>
      <dgm:spPr/>
      <dgm:t>
        <a:bodyPr/>
        <a:lstStyle/>
        <a:p>
          <a:endParaRPr lang="pt-BR"/>
        </a:p>
      </dgm:t>
    </dgm:pt>
    <dgm:pt modelId="{82894C1C-227B-4E59-AFC1-72A2615C5C4D}">
      <dgm:prSet phldrT="[Texto]" custT="1"/>
      <dgm:spPr/>
      <dgm:t>
        <a:bodyPr/>
        <a:lstStyle/>
        <a:p>
          <a:r>
            <a:rPr lang="pt-BR" sz="1600" b="1" dirty="0"/>
            <a:t>PRINCÍPIOS</a:t>
          </a:r>
          <a:r>
            <a:rPr lang="pt-BR" sz="1600" dirty="0"/>
            <a:t> </a:t>
          </a:r>
          <a:r>
            <a:rPr lang="pt-BR" sz="1600" cap="all" baseline="0" dirty="0"/>
            <a:t>– Scrum em larga escala é Scrum; controle empírico do processo; Transparência; Mais com menos; Foco em todo o produto; Centrado no cliente; Melhoria contínua em direção à perfeição; Pensamento sistêmico; Pensamento </a:t>
          </a:r>
          <a:r>
            <a:rPr lang="pt-BR" sz="1600" cap="all" baseline="0" dirty="0" err="1"/>
            <a:t>Lean</a:t>
          </a:r>
          <a:r>
            <a:rPr lang="pt-BR" sz="1600" cap="all" baseline="0" dirty="0"/>
            <a:t>; Teoria das filas</a:t>
          </a:r>
          <a:endParaRPr lang="pt-BR" sz="1600" i="1" cap="all" baseline="0" dirty="0"/>
        </a:p>
      </dgm:t>
    </dgm:pt>
    <dgm:pt modelId="{A6B2A69A-69F6-48C2-BFD3-03ADB628E68F}" type="parTrans" cxnId="{728227AE-B1F5-4E44-B88A-F7CE88C0AF41}">
      <dgm:prSet/>
      <dgm:spPr/>
      <dgm:t>
        <a:bodyPr/>
        <a:lstStyle/>
        <a:p>
          <a:endParaRPr lang="pt-BR"/>
        </a:p>
      </dgm:t>
    </dgm:pt>
    <dgm:pt modelId="{EBB4D189-0AF7-4632-82E3-3C3B2ECBA65F}" type="sibTrans" cxnId="{728227AE-B1F5-4E44-B88A-F7CE88C0AF41}">
      <dgm:prSet/>
      <dgm:spPr/>
      <dgm:t>
        <a:bodyPr/>
        <a:lstStyle/>
        <a:p>
          <a:endParaRPr lang="pt-BR"/>
        </a:p>
      </dgm:t>
    </dgm:pt>
    <dgm:pt modelId="{E6E39D48-4F7F-4771-85FB-D198A8EF7861}">
      <dgm:prSet phldrT="[Texto]" custT="1"/>
      <dgm:spPr/>
      <dgm:t>
        <a:bodyPr/>
        <a:lstStyle/>
        <a:p>
          <a:r>
            <a:rPr lang="pt-BR" sz="1600" b="1" dirty="0"/>
            <a:t>CERIMÔNIA</a:t>
          </a:r>
          <a:r>
            <a:rPr lang="pt-BR" sz="1600" dirty="0"/>
            <a:t>S – PLANEJAMENTO DE CADA SPRINT ;  SPRINT; REVISÃO DA SPRINT; RETROSPECTIVA DA SPRINT; REUNIÃO DIÁRIA; </a:t>
          </a:r>
        </a:p>
      </dgm:t>
    </dgm:pt>
    <dgm:pt modelId="{F8E133AB-EC97-4E49-A740-DC9A9A202E2E}" type="parTrans" cxnId="{9BA6EF07-486F-43EB-9624-60893AEC0FB0}">
      <dgm:prSet/>
      <dgm:spPr/>
      <dgm:t>
        <a:bodyPr/>
        <a:lstStyle/>
        <a:p>
          <a:endParaRPr lang="pt-BR"/>
        </a:p>
      </dgm:t>
    </dgm:pt>
    <dgm:pt modelId="{7F4A6E5D-E190-4691-BD5B-5C136B2CCFFE}" type="sibTrans" cxnId="{9BA6EF07-486F-43EB-9624-60893AEC0FB0}">
      <dgm:prSet/>
      <dgm:spPr/>
      <dgm:t>
        <a:bodyPr/>
        <a:lstStyle/>
        <a:p>
          <a:endParaRPr lang="pt-BR"/>
        </a:p>
      </dgm:t>
    </dgm:pt>
    <dgm:pt modelId="{48A5C0A5-8979-4405-96DD-0CF1196C88F5}">
      <dgm:prSet phldrT="[Texto]" custT="1"/>
      <dgm:spPr/>
      <dgm:t>
        <a:bodyPr/>
        <a:lstStyle/>
        <a:p>
          <a:r>
            <a:rPr lang="pt-BR" sz="1600" b="1" dirty="0"/>
            <a:t>ARTEFATO</a:t>
          </a:r>
          <a:r>
            <a:rPr lang="pt-BR" sz="1600" dirty="0"/>
            <a:t> - BACKLOG DO PRODUTO; META; BACKLOG DA SPRINT; PRODUTO INCREMENTO</a:t>
          </a:r>
        </a:p>
      </dgm:t>
    </dgm:pt>
    <dgm:pt modelId="{7DDCD7E0-76A1-4773-BA04-36BB10CB953E}" type="parTrans" cxnId="{310D4799-F617-4B53-8046-81B4D3354691}">
      <dgm:prSet/>
      <dgm:spPr/>
      <dgm:t>
        <a:bodyPr/>
        <a:lstStyle/>
        <a:p>
          <a:endParaRPr lang="pt-BR"/>
        </a:p>
      </dgm:t>
    </dgm:pt>
    <dgm:pt modelId="{26633214-9033-4DE5-8BD8-35440BCEF109}" type="sibTrans" cxnId="{310D4799-F617-4B53-8046-81B4D3354691}">
      <dgm:prSet/>
      <dgm:spPr/>
      <dgm:t>
        <a:bodyPr/>
        <a:lstStyle/>
        <a:p>
          <a:endParaRPr lang="pt-BR"/>
        </a:p>
      </dgm:t>
    </dgm:pt>
    <dgm:pt modelId="{72553CC2-ABB8-4603-8C24-A267E25C8FD6}">
      <dgm:prSet phldrT="[Texto]" custT="1"/>
      <dgm:spPr/>
      <dgm:t>
        <a:bodyPr/>
        <a:lstStyle/>
        <a:p>
          <a:r>
            <a:rPr lang="pt-BR" sz="1600" dirty="0"/>
            <a:t>LEAN – SIMPLICIDADE ORGANIZACIONAL</a:t>
          </a:r>
        </a:p>
      </dgm:t>
    </dgm:pt>
    <dgm:pt modelId="{D0CF487E-D637-4CF7-8D5A-D396B922FE37}" type="parTrans" cxnId="{1E128008-7C75-4EFF-823F-9CEB08C87682}">
      <dgm:prSet/>
      <dgm:spPr/>
      <dgm:t>
        <a:bodyPr/>
        <a:lstStyle/>
        <a:p>
          <a:endParaRPr lang="pt-BR"/>
        </a:p>
      </dgm:t>
    </dgm:pt>
    <dgm:pt modelId="{88E4222F-58C0-40D4-B099-A003370303CB}" type="sibTrans" cxnId="{1E128008-7C75-4EFF-823F-9CEB08C87682}">
      <dgm:prSet/>
      <dgm:spPr/>
      <dgm:t>
        <a:bodyPr/>
        <a:lstStyle/>
        <a:p>
          <a:endParaRPr lang="pt-BR"/>
        </a:p>
      </dgm:t>
    </dgm:pt>
    <dgm:pt modelId="{62B34A10-B236-45A5-A5A5-1DDB4349E412}" type="pres">
      <dgm:prSet presAssocID="{6FF568B7-590C-4764-9B34-1C3590C2FF53}" presName="Name0" presStyleCnt="0">
        <dgm:presLayoutVars>
          <dgm:dir/>
          <dgm:animLvl val="lvl"/>
          <dgm:resizeHandles val="exact"/>
        </dgm:presLayoutVars>
      </dgm:prSet>
      <dgm:spPr/>
    </dgm:pt>
    <dgm:pt modelId="{58C17968-4814-43FF-842F-B460AF866716}" type="pres">
      <dgm:prSet presAssocID="{B5C9D777-1C99-4730-BB32-4FB7BAB90529}" presName="linNode" presStyleCnt="0"/>
      <dgm:spPr/>
    </dgm:pt>
    <dgm:pt modelId="{131BE096-968A-4727-B285-4F201183B78F}" type="pres">
      <dgm:prSet presAssocID="{B5C9D777-1C99-4730-BB32-4FB7BAB90529}" presName="parentText" presStyleLbl="node1" presStyleIdx="0" presStyleCnt="3" custScaleX="68254">
        <dgm:presLayoutVars>
          <dgm:chMax val="1"/>
          <dgm:bulletEnabled val="1"/>
        </dgm:presLayoutVars>
      </dgm:prSet>
      <dgm:spPr/>
    </dgm:pt>
    <dgm:pt modelId="{6675714A-CFA8-45C2-BF60-62D56F24091D}" type="pres">
      <dgm:prSet presAssocID="{B5C9D777-1C99-4730-BB32-4FB7BAB90529}" presName="descendantText" presStyleLbl="alignAccFollowNode1" presStyleIdx="0" presStyleCnt="3">
        <dgm:presLayoutVars>
          <dgm:bulletEnabled val="1"/>
        </dgm:presLayoutVars>
      </dgm:prSet>
      <dgm:spPr/>
    </dgm:pt>
    <dgm:pt modelId="{E92579D6-7123-40BF-B01F-946CCE624029}" type="pres">
      <dgm:prSet presAssocID="{97991712-3009-4BE1-A625-4C0BE32915D1}" presName="sp" presStyleCnt="0"/>
      <dgm:spPr/>
    </dgm:pt>
    <dgm:pt modelId="{853F6241-F4F3-465E-98FD-6DFBDB12A5E0}" type="pres">
      <dgm:prSet presAssocID="{659DECBE-8816-4A48-915A-9BBFF822C4CE}" presName="linNode" presStyleCnt="0"/>
      <dgm:spPr/>
    </dgm:pt>
    <dgm:pt modelId="{803BBDE5-AE03-4EDF-AC59-6891C79C83E2}" type="pres">
      <dgm:prSet presAssocID="{659DECBE-8816-4A48-915A-9BBFF822C4CE}" presName="parentText" presStyleLbl="node1" presStyleIdx="1" presStyleCnt="3" custScaleX="68254">
        <dgm:presLayoutVars>
          <dgm:chMax val="1"/>
          <dgm:bulletEnabled val="1"/>
        </dgm:presLayoutVars>
      </dgm:prSet>
      <dgm:spPr/>
    </dgm:pt>
    <dgm:pt modelId="{5C6138AF-2D40-4680-91D5-020C28896BEF}" type="pres">
      <dgm:prSet presAssocID="{659DECBE-8816-4A48-915A-9BBFF822C4CE}" presName="descendantText" presStyleLbl="alignAccFollowNode1" presStyleIdx="1" presStyleCnt="3">
        <dgm:presLayoutVars>
          <dgm:bulletEnabled val="1"/>
        </dgm:presLayoutVars>
      </dgm:prSet>
      <dgm:spPr/>
    </dgm:pt>
    <dgm:pt modelId="{E0B0EE40-55AE-46F3-822A-4F82019AEEDA}" type="pres">
      <dgm:prSet presAssocID="{4D3F9EEA-D13C-4F4A-8D3F-A15FB431CCCD}" presName="sp" presStyleCnt="0"/>
      <dgm:spPr/>
    </dgm:pt>
    <dgm:pt modelId="{3A39B65A-F0DE-45B7-8A25-67DA315C5281}" type="pres">
      <dgm:prSet presAssocID="{D437256D-372B-4CB7-8DDB-49133F5CE90B}" presName="linNode" presStyleCnt="0"/>
      <dgm:spPr/>
    </dgm:pt>
    <dgm:pt modelId="{3E855831-C45A-482B-9BC6-CC369591D631}" type="pres">
      <dgm:prSet presAssocID="{D437256D-372B-4CB7-8DDB-49133F5CE90B}" presName="parentText" presStyleLbl="node1" presStyleIdx="2" presStyleCnt="3" custScaleX="68254">
        <dgm:presLayoutVars>
          <dgm:chMax val="1"/>
          <dgm:bulletEnabled val="1"/>
        </dgm:presLayoutVars>
      </dgm:prSet>
      <dgm:spPr/>
    </dgm:pt>
    <dgm:pt modelId="{A69765E3-B718-48D7-97CB-CCC32F49D572}" type="pres">
      <dgm:prSet presAssocID="{D437256D-372B-4CB7-8DDB-49133F5CE90B}" presName="descendantText" presStyleLbl="alignAccFollowNode1" presStyleIdx="2" presStyleCnt="3">
        <dgm:presLayoutVars>
          <dgm:bulletEnabled val="1"/>
        </dgm:presLayoutVars>
      </dgm:prSet>
      <dgm:spPr/>
    </dgm:pt>
  </dgm:ptLst>
  <dgm:cxnLst>
    <dgm:cxn modelId="{FDB11A06-30E2-4410-97E1-6716217ABEED}" srcId="{6FF568B7-590C-4764-9B34-1C3590C2FF53}" destId="{D437256D-372B-4CB7-8DDB-49133F5CE90B}" srcOrd="2" destOrd="0" parTransId="{83A643FC-2987-43E6-98AA-EED7C58F44EF}" sibTransId="{C8211DB5-40A2-4CAF-83F5-9469BD1A7A6D}"/>
    <dgm:cxn modelId="{9BA6EF07-486F-43EB-9624-60893AEC0FB0}" srcId="{659DECBE-8816-4A48-915A-9BBFF822C4CE}" destId="{E6E39D48-4F7F-4771-85FB-D198A8EF7861}" srcOrd="2" destOrd="0" parTransId="{F8E133AB-EC97-4E49-A740-DC9A9A202E2E}" sibTransId="{7F4A6E5D-E190-4691-BD5B-5C136B2CCFFE}"/>
    <dgm:cxn modelId="{1E128008-7C75-4EFF-823F-9CEB08C87682}" srcId="{B5C9D777-1C99-4730-BB32-4FB7BAB90529}" destId="{72553CC2-ABB8-4603-8C24-A267E25C8FD6}" srcOrd="1" destOrd="0" parTransId="{D0CF487E-D637-4CF7-8D5A-D396B922FE37}" sibTransId="{88E4222F-58C0-40D4-B099-A003370303CB}"/>
    <dgm:cxn modelId="{191F2419-B721-43FE-B1EE-26061245E5E2}" srcId="{659DECBE-8816-4A48-915A-9BBFF822C4CE}" destId="{886BDF0E-8635-4336-92E1-1633E5A5B658}" srcOrd="1" destOrd="0" parTransId="{21D67B5E-DD95-4946-9053-79D2CF1844B7}" sibTransId="{4CE674FF-84C1-4B5C-91C6-A6E626FEF0E6}"/>
    <dgm:cxn modelId="{EA1C0F27-43EE-43BB-9FCF-DE4F676294CD}" type="presOf" srcId="{D437256D-372B-4CB7-8DDB-49133F5CE90B}" destId="{3E855831-C45A-482B-9BC6-CC369591D631}" srcOrd="0" destOrd="0" presId="urn:microsoft.com/office/officeart/2005/8/layout/vList5"/>
    <dgm:cxn modelId="{12CD225F-9879-4E86-BB88-B6F68B0DB12A}" type="presOf" srcId="{82894C1C-227B-4E59-AFC1-72A2615C5C4D}" destId="{A69765E3-B718-48D7-97CB-CCC32F49D572}" srcOrd="0" destOrd="1" presId="urn:microsoft.com/office/officeart/2005/8/layout/vList5"/>
    <dgm:cxn modelId="{CC7DD763-BB0E-4649-8343-D1E0B8B92F48}" srcId="{659DECBE-8816-4A48-915A-9BBFF822C4CE}" destId="{CD496048-6C22-4C32-9C48-0EC8A8BEF669}" srcOrd="0" destOrd="0" parTransId="{293F234C-78DB-41AF-9602-AB1850E71537}" sibTransId="{D29CC615-ADED-448B-B5AD-1339BEE02972}"/>
    <dgm:cxn modelId="{827A7365-3C02-4D37-A0EE-1B41DA6AC91C}" type="presOf" srcId="{6FF568B7-590C-4764-9B34-1C3590C2FF53}" destId="{62B34A10-B236-45A5-A5A5-1DDB4349E412}" srcOrd="0" destOrd="0" presId="urn:microsoft.com/office/officeart/2005/8/layout/vList5"/>
    <dgm:cxn modelId="{29A2B84E-3F75-4A63-BAF3-58CD5DE945F7}" type="presOf" srcId="{E6E39D48-4F7F-4771-85FB-D198A8EF7861}" destId="{5C6138AF-2D40-4680-91D5-020C28896BEF}" srcOrd="0" destOrd="2" presId="urn:microsoft.com/office/officeart/2005/8/layout/vList5"/>
    <dgm:cxn modelId="{E115454F-9D05-4452-AFDB-FEC241CED5EB}" srcId="{6FF568B7-590C-4764-9B34-1C3590C2FF53}" destId="{659DECBE-8816-4A48-915A-9BBFF822C4CE}" srcOrd="1" destOrd="0" parTransId="{AB82323A-BBF0-4C1F-BF02-0695342859AB}" sibTransId="{4D3F9EEA-D13C-4F4A-8D3F-A15FB431CCCD}"/>
    <dgm:cxn modelId="{2964DD52-C936-423A-9A4E-040CE601DA9C}" type="presOf" srcId="{886BDF0E-8635-4336-92E1-1633E5A5B658}" destId="{5C6138AF-2D40-4680-91D5-020C28896BEF}" srcOrd="0" destOrd="1" presId="urn:microsoft.com/office/officeart/2005/8/layout/vList5"/>
    <dgm:cxn modelId="{ED107157-CF5A-4638-B2A9-D6CFBF8E87F8}" type="presOf" srcId="{48A5C0A5-8979-4405-96DD-0CF1196C88F5}" destId="{5C6138AF-2D40-4680-91D5-020C28896BEF}" srcOrd="0" destOrd="3" presId="urn:microsoft.com/office/officeart/2005/8/layout/vList5"/>
    <dgm:cxn modelId="{9E04F381-7BD2-4DD5-818D-98B3908984E9}" type="presOf" srcId="{B5C9D777-1C99-4730-BB32-4FB7BAB90529}" destId="{131BE096-968A-4727-B285-4F201183B78F}" srcOrd="0" destOrd="0" presId="urn:microsoft.com/office/officeart/2005/8/layout/vList5"/>
    <dgm:cxn modelId="{6D385B89-9AED-4A7B-9CA9-937D54ADC1DA}" type="presOf" srcId="{57332115-DED1-4C6B-86C5-75E058A0B048}" destId="{A69765E3-B718-48D7-97CB-CCC32F49D572}" srcOrd="0" destOrd="0" presId="urn:microsoft.com/office/officeart/2005/8/layout/vList5"/>
    <dgm:cxn modelId="{34BDD996-EB03-414B-9F01-2E39DC3475FF}" type="presOf" srcId="{72553CC2-ABB8-4603-8C24-A267E25C8FD6}" destId="{6675714A-CFA8-45C2-BF60-62D56F24091D}" srcOrd="0" destOrd="1" presId="urn:microsoft.com/office/officeart/2005/8/layout/vList5"/>
    <dgm:cxn modelId="{310D4799-F617-4B53-8046-81B4D3354691}" srcId="{659DECBE-8816-4A48-915A-9BBFF822C4CE}" destId="{48A5C0A5-8979-4405-96DD-0CF1196C88F5}" srcOrd="3" destOrd="0" parTransId="{7DDCD7E0-76A1-4773-BA04-36BB10CB953E}" sibTransId="{26633214-9033-4DE5-8BD8-35440BCEF109}"/>
    <dgm:cxn modelId="{470993A1-EF2B-47F3-A508-D13E2C255926}" type="presOf" srcId="{005C0D5B-1C16-4388-9B1A-EF6C3410D414}" destId="{6675714A-CFA8-45C2-BF60-62D56F24091D}" srcOrd="0" destOrd="0" presId="urn:microsoft.com/office/officeart/2005/8/layout/vList5"/>
    <dgm:cxn modelId="{728227AE-B1F5-4E44-B88A-F7CE88C0AF41}" srcId="{D437256D-372B-4CB7-8DDB-49133F5CE90B}" destId="{82894C1C-227B-4E59-AFC1-72A2615C5C4D}" srcOrd="1" destOrd="0" parTransId="{A6B2A69A-69F6-48C2-BFD3-03ADB628E68F}" sibTransId="{EBB4D189-0AF7-4632-82E3-3C3B2ECBA65F}"/>
    <dgm:cxn modelId="{12C44EB8-4831-44B3-970A-977AA9647880}" srcId="{D437256D-372B-4CB7-8DDB-49133F5CE90B}" destId="{57332115-DED1-4C6B-86C5-75E058A0B048}" srcOrd="0" destOrd="0" parTransId="{041C6F92-E2AA-479F-AC4E-7CD893E03B7D}" sibTransId="{20BFB332-B06A-4AB0-ADF5-3BF9394105BA}"/>
    <dgm:cxn modelId="{6D3AE3BA-5AEA-4FED-8371-B6A0D4E082CB}" type="presOf" srcId="{CD496048-6C22-4C32-9C48-0EC8A8BEF669}" destId="{5C6138AF-2D40-4680-91D5-020C28896BEF}" srcOrd="0" destOrd="0" presId="urn:microsoft.com/office/officeart/2005/8/layout/vList5"/>
    <dgm:cxn modelId="{704298CA-780E-4C2D-AF1F-9C5639888D64}" srcId="{B5C9D777-1C99-4730-BB32-4FB7BAB90529}" destId="{005C0D5B-1C16-4388-9B1A-EF6C3410D414}" srcOrd="0" destOrd="0" parTransId="{6700284F-B077-496C-9DF4-1563B0D74D68}" sibTransId="{A83345A2-C2B0-4D1D-A375-0E5A0500BE6E}"/>
    <dgm:cxn modelId="{7A199BDA-CC61-4823-8394-D15252969B7F}" srcId="{6FF568B7-590C-4764-9B34-1C3590C2FF53}" destId="{B5C9D777-1C99-4730-BB32-4FB7BAB90529}" srcOrd="0" destOrd="0" parTransId="{20581475-2581-4BA9-A27D-45B2E417D0F4}" sibTransId="{97991712-3009-4BE1-A625-4C0BE32915D1}"/>
    <dgm:cxn modelId="{A4C3D1E6-A045-4D97-A793-ED91648F050D}" type="presOf" srcId="{659DECBE-8816-4A48-915A-9BBFF822C4CE}" destId="{803BBDE5-AE03-4EDF-AC59-6891C79C83E2}" srcOrd="0" destOrd="0" presId="urn:microsoft.com/office/officeart/2005/8/layout/vList5"/>
    <dgm:cxn modelId="{D4FF9293-B3EA-4E4E-A3A3-398485D9A13C}" type="presParOf" srcId="{62B34A10-B236-45A5-A5A5-1DDB4349E412}" destId="{58C17968-4814-43FF-842F-B460AF866716}" srcOrd="0" destOrd="0" presId="urn:microsoft.com/office/officeart/2005/8/layout/vList5"/>
    <dgm:cxn modelId="{31A5B744-2D44-41EE-B7C0-6E111860F963}" type="presParOf" srcId="{58C17968-4814-43FF-842F-B460AF866716}" destId="{131BE096-968A-4727-B285-4F201183B78F}" srcOrd="0" destOrd="0" presId="urn:microsoft.com/office/officeart/2005/8/layout/vList5"/>
    <dgm:cxn modelId="{63A32B03-A6D1-46C2-B650-D5C593939EA4}" type="presParOf" srcId="{58C17968-4814-43FF-842F-B460AF866716}" destId="{6675714A-CFA8-45C2-BF60-62D56F24091D}" srcOrd="1" destOrd="0" presId="urn:microsoft.com/office/officeart/2005/8/layout/vList5"/>
    <dgm:cxn modelId="{0C30AA5A-2433-4A02-A3EA-A64911FEE6BC}" type="presParOf" srcId="{62B34A10-B236-45A5-A5A5-1DDB4349E412}" destId="{E92579D6-7123-40BF-B01F-946CCE624029}" srcOrd="1" destOrd="0" presId="urn:microsoft.com/office/officeart/2005/8/layout/vList5"/>
    <dgm:cxn modelId="{24377F7A-4E2F-4D4D-A9D4-BDF54B48E5C2}" type="presParOf" srcId="{62B34A10-B236-45A5-A5A5-1DDB4349E412}" destId="{853F6241-F4F3-465E-98FD-6DFBDB12A5E0}" srcOrd="2" destOrd="0" presId="urn:microsoft.com/office/officeart/2005/8/layout/vList5"/>
    <dgm:cxn modelId="{1DCA9B9A-214E-4989-A3C2-BD16B489471E}" type="presParOf" srcId="{853F6241-F4F3-465E-98FD-6DFBDB12A5E0}" destId="{803BBDE5-AE03-4EDF-AC59-6891C79C83E2}" srcOrd="0" destOrd="0" presId="urn:microsoft.com/office/officeart/2005/8/layout/vList5"/>
    <dgm:cxn modelId="{B76F2927-8376-4EE1-8334-55BF2391A59E}" type="presParOf" srcId="{853F6241-F4F3-465E-98FD-6DFBDB12A5E0}" destId="{5C6138AF-2D40-4680-91D5-020C28896BEF}" srcOrd="1" destOrd="0" presId="urn:microsoft.com/office/officeart/2005/8/layout/vList5"/>
    <dgm:cxn modelId="{B23AE72F-4984-49BA-8361-A35B456131EF}" type="presParOf" srcId="{62B34A10-B236-45A5-A5A5-1DDB4349E412}" destId="{E0B0EE40-55AE-46F3-822A-4F82019AEEDA}" srcOrd="3" destOrd="0" presId="urn:microsoft.com/office/officeart/2005/8/layout/vList5"/>
    <dgm:cxn modelId="{0B9D4C1A-8948-4C88-BD09-5603BF3BB7DF}" type="presParOf" srcId="{62B34A10-B236-45A5-A5A5-1DDB4349E412}" destId="{3A39B65A-F0DE-45B7-8A25-67DA315C5281}" srcOrd="4" destOrd="0" presId="urn:microsoft.com/office/officeart/2005/8/layout/vList5"/>
    <dgm:cxn modelId="{388AEC80-A18F-40BF-BE7F-01CF29A6CBCD}" type="presParOf" srcId="{3A39B65A-F0DE-45B7-8A25-67DA315C5281}" destId="{3E855831-C45A-482B-9BC6-CC369591D631}" srcOrd="0" destOrd="0" presId="urn:microsoft.com/office/officeart/2005/8/layout/vList5"/>
    <dgm:cxn modelId="{F32CAAEF-A9C2-4A3E-83FC-E9EFF8365FE5}" type="presParOf" srcId="{3A39B65A-F0DE-45B7-8A25-67DA315C5281}" destId="{A69765E3-B718-48D7-97CB-CCC32F49D57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FF568B7-590C-4764-9B34-1C3590C2FF53}" type="doc">
      <dgm:prSet loTypeId="urn:microsoft.com/office/officeart/2005/8/layout/vList5" loCatId="list" qsTypeId="urn:microsoft.com/office/officeart/2005/8/quickstyle/3d2" qsCatId="3D" csTypeId="urn:microsoft.com/office/officeart/2005/8/colors/colorful5" csCatId="colorful" phldr="1"/>
      <dgm:spPr/>
      <dgm:t>
        <a:bodyPr/>
        <a:lstStyle/>
        <a:p>
          <a:endParaRPr lang="pt-BR"/>
        </a:p>
      </dgm:t>
    </dgm:pt>
    <dgm:pt modelId="{B5C9D777-1C99-4730-BB32-4FB7BAB90529}">
      <dgm:prSet phldrT="[Texto]"/>
      <dgm:spPr/>
      <dgm:t>
        <a:bodyPr/>
        <a:lstStyle/>
        <a:p>
          <a:r>
            <a:rPr lang="pt-BR" dirty="0"/>
            <a:t>GOVERNANÇA</a:t>
          </a:r>
        </a:p>
      </dgm:t>
    </dgm:pt>
    <dgm:pt modelId="{20581475-2581-4BA9-A27D-45B2E417D0F4}" type="parTrans" cxnId="{7A199BDA-CC61-4823-8394-D15252969B7F}">
      <dgm:prSet/>
      <dgm:spPr/>
      <dgm:t>
        <a:bodyPr/>
        <a:lstStyle/>
        <a:p>
          <a:endParaRPr lang="pt-BR"/>
        </a:p>
      </dgm:t>
    </dgm:pt>
    <dgm:pt modelId="{97991712-3009-4BE1-A625-4C0BE32915D1}" type="sibTrans" cxnId="{7A199BDA-CC61-4823-8394-D15252969B7F}">
      <dgm:prSet/>
      <dgm:spPr/>
      <dgm:t>
        <a:bodyPr/>
        <a:lstStyle/>
        <a:p>
          <a:endParaRPr lang="pt-BR"/>
        </a:p>
      </dgm:t>
    </dgm:pt>
    <dgm:pt modelId="{005C0D5B-1C16-4388-9B1A-EF6C3410D414}">
      <dgm:prSet phldrT="[Texto]" custT="1"/>
      <dgm:spPr/>
      <dgm:t>
        <a:bodyPr/>
        <a:lstStyle/>
        <a:p>
          <a:r>
            <a:rPr lang="pt-BR" sz="1600" dirty="0"/>
            <a:t>GESTÃO DOS STAKEHOLDERS</a:t>
          </a:r>
        </a:p>
      </dgm:t>
    </dgm:pt>
    <dgm:pt modelId="{6700284F-B077-496C-9DF4-1563B0D74D68}" type="parTrans" cxnId="{704298CA-780E-4C2D-AF1F-9C5639888D64}">
      <dgm:prSet/>
      <dgm:spPr/>
      <dgm:t>
        <a:bodyPr/>
        <a:lstStyle/>
        <a:p>
          <a:endParaRPr lang="pt-BR"/>
        </a:p>
      </dgm:t>
    </dgm:pt>
    <dgm:pt modelId="{A83345A2-C2B0-4D1D-A375-0E5A0500BE6E}" type="sibTrans" cxnId="{704298CA-780E-4C2D-AF1F-9C5639888D64}">
      <dgm:prSet/>
      <dgm:spPr/>
      <dgm:t>
        <a:bodyPr/>
        <a:lstStyle/>
        <a:p>
          <a:endParaRPr lang="pt-BR"/>
        </a:p>
      </dgm:t>
    </dgm:pt>
    <dgm:pt modelId="{659DECBE-8816-4A48-915A-9BBFF822C4CE}">
      <dgm:prSet phldrT="[Texto]"/>
      <dgm:spPr/>
      <dgm:t>
        <a:bodyPr/>
        <a:lstStyle/>
        <a:p>
          <a:r>
            <a:rPr lang="pt-BR" dirty="0"/>
            <a:t>ESTRUTURA</a:t>
          </a:r>
        </a:p>
      </dgm:t>
    </dgm:pt>
    <dgm:pt modelId="{AB82323A-BBF0-4C1F-BF02-0695342859AB}" type="parTrans" cxnId="{E115454F-9D05-4452-AFDB-FEC241CED5EB}">
      <dgm:prSet/>
      <dgm:spPr/>
      <dgm:t>
        <a:bodyPr/>
        <a:lstStyle/>
        <a:p>
          <a:endParaRPr lang="pt-BR"/>
        </a:p>
      </dgm:t>
    </dgm:pt>
    <dgm:pt modelId="{4D3F9EEA-D13C-4F4A-8D3F-A15FB431CCCD}" type="sibTrans" cxnId="{E115454F-9D05-4452-AFDB-FEC241CED5EB}">
      <dgm:prSet/>
      <dgm:spPr/>
      <dgm:t>
        <a:bodyPr/>
        <a:lstStyle/>
        <a:p>
          <a:endParaRPr lang="pt-BR"/>
        </a:p>
      </dgm:t>
    </dgm:pt>
    <dgm:pt modelId="{CD496048-6C22-4C32-9C48-0EC8A8BEF669}">
      <dgm:prSet phldrT="[Texto]" custT="1"/>
      <dgm:spPr/>
      <dgm:t>
        <a:bodyPr/>
        <a:lstStyle/>
        <a:p>
          <a:r>
            <a:rPr lang="pt-BR" sz="1600" b="1" dirty="0"/>
            <a:t>FERRAMENTAS – </a:t>
          </a:r>
          <a:r>
            <a:rPr lang="pt-BR" sz="1600" b="0" dirty="0"/>
            <a:t>KANBAN; MVP; DESIGN THINKING; KPI´S; BUSINESS MODEL CANVAS; LEAN MODEL CANVAS; LEAN INCEPTION</a:t>
          </a:r>
        </a:p>
      </dgm:t>
    </dgm:pt>
    <dgm:pt modelId="{293F234C-78DB-41AF-9602-AB1850E71537}" type="parTrans" cxnId="{CC7DD763-BB0E-4649-8343-D1E0B8B92F48}">
      <dgm:prSet/>
      <dgm:spPr/>
      <dgm:t>
        <a:bodyPr/>
        <a:lstStyle/>
        <a:p>
          <a:endParaRPr lang="pt-BR"/>
        </a:p>
      </dgm:t>
    </dgm:pt>
    <dgm:pt modelId="{D29CC615-ADED-448B-B5AD-1339BEE02972}" type="sibTrans" cxnId="{CC7DD763-BB0E-4649-8343-D1E0B8B92F48}">
      <dgm:prSet/>
      <dgm:spPr/>
      <dgm:t>
        <a:bodyPr/>
        <a:lstStyle/>
        <a:p>
          <a:endParaRPr lang="pt-BR"/>
        </a:p>
      </dgm:t>
    </dgm:pt>
    <dgm:pt modelId="{886BDF0E-8635-4336-92E1-1633E5A5B658}">
      <dgm:prSet phldrT="[Texto]" custT="1"/>
      <dgm:spPr/>
      <dgm:t>
        <a:bodyPr/>
        <a:lstStyle/>
        <a:p>
          <a:r>
            <a:rPr lang="pt-BR" sz="1600" b="1" dirty="0"/>
            <a:t>PAPÉIS</a:t>
          </a:r>
          <a:r>
            <a:rPr lang="pt-BR" sz="1600" dirty="0"/>
            <a:t> – PRODUCT OWNER; ARCHITECT OWNER; STAKEHOLDER; TIMES AGEIS; LIDER DOS TIMES; EQUIPES DE SUPORTE;  COMUNIDADES DE PRÁTICAS (COPS); CENTRO DE EXCELÊNCIA (</a:t>
          </a:r>
          <a:r>
            <a:rPr lang="pt-BR" sz="1600" dirty="0" err="1"/>
            <a:t>CoE</a:t>
          </a:r>
          <a:r>
            <a:rPr lang="pt-BR" sz="1600" dirty="0"/>
            <a:t>);     </a:t>
          </a:r>
        </a:p>
      </dgm:t>
    </dgm:pt>
    <dgm:pt modelId="{21D67B5E-DD95-4946-9053-79D2CF1844B7}" type="parTrans" cxnId="{191F2419-B721-43FE-B1EE-26061245E5E2}">
      <dgm:prSet/>
      <dgm:spPr/>
      <dgm:t>
        <a:bodyPr/>
        <a:lstStyle/>
        <a:p>
          <a:endParaRPr lang="pt-BR"/>
        </a:p>
      </dgm:t>
    </dgm:pt>
    <dgm:pt modelId="{4CE674FF-84C1-4B5C-91C6-A6E626FEF0E6}" type="sibTrans" cxnId="{191F2419-B721-43FE-B1EE-26061245E5E2}">
      <dgm:prSet/>
      <dgm:spPr/>
      <dgm:t>
        <a:bodyPr/>
        <a:lstStyle/>
        <a:p>
          <a:endParaRPr lang="pt-BR"/>
        </a:p>
      </dgm:t>
    </dgm:pt>
    <dgm:pt modelId="{D437256D-372B-4CB7-8DDB-49133F5CE90B}">
      <dgm:prSet phldrT="[Texto]"/>
      <dgm:spPr/>
      <dgm:t>
        <a:bodyPr/>
        <a:lstStyle/>
        <a:p>
          <a:r>
            <a:rPr lang="pt-BR" dirty="0"/>
            <a:t>FUNDAMENTOS</a:t>
          </a:r>
        </a:p>
      </dgm:t>
    </dgm:pt>
    <dgm:pt modelId="{83A643FC-2987-43E6-98AA-EED7C58F44EF}" type="parTrans" cxnId="{FDB11A06-30E2-4410-97E1-6716217ABEED}">
      <dgm:prSet/>
      <dgm:spPr/>
      <dgm:t>
        <a:bodyPr/>
        <a:lstStyle/>
        <a:p>
          <a:endParaRPr lang="pt-BR"/>
        </a:p>
      </dgm:t>
    </dgm:pt>
    <dgm:pt modelId="{C8211DB5-40A2-4CAF-83F5-9469BD1A7A6D}" type="sibTrans" cxnId="{FDB11A06-30E2-4410-97E1-6716217ABEED}">
      <dgm:prSet/>
      <dgm:spPr/>
      <dgm:t>
        <a:bodyPr/>
        <a:lstStyle/>
        <a:p>
          <a:endParaRPr lang="pt-BR"/>
        </a:p>
      </dgm:t>
    </dgm:pt>
    <dgm:pt modelId="{57332115-DED1-4C6B-86C5-75E058A0B048}">
      <dgm:prSet phldrT="[Texto]" custT="1"/>
      <dgm:spPr/>
      <dgm:t>
        <a:bodyPr/>
        <a:lstStyle/>
        <a:p>
          <a:r>
            <a:rPr lang="pt-BR" sz="1600" b="1" dirty="0"/>
            <a:t>PRINCÍPIOS</a:t>
          </a:r>
          <a:r>
            <a:rPr lang="pt-BR" sz="1600" dirty="0"/>
            <a:t> </a:t>
          </a:r>
          <a:r>
            <a:rPr lang="pt-BR" sz="1600" cap="all" baseline="0" dirty="0"/>
            <a:t>– Encantar os clientes; Seja impressionante; Pragmatismo acima do purismo; Contexto conta; A escolha é boa; Otimizar fluxo; Conhecimento da empresa</a:t>
          </a:r>
          <a:r>
            <a:rPr lang="pt-BR" sz="1600" dirty="0"/>
            <a:t>; </a:t>
          </a:r>
          <a:endParaRPr lang="pt-BR" sz="1600" i="1" cap="all" baseline="0" dirty="0"/>
        </a:p>
      </dgm:t>
    </dgm:pt>
    <dgm:pt modelId="{041C6F92-E2AA-479F-AC4E-7CD893E03B7D}" type="parTrans" cxnId="{12C44EB8-4831-44B3-970A-977AA9647880}">
      <dgm:prSet/>
      <dgm:spPr/>
      <dgm:t>
        <a:bodyPr/>
        <a:lstStyle/>
        <a:p>
          <a:endParaRPr lang="pt-BR"/>
        </a:p>
      </dgm:t>
    </dgm:pt>
    <dgm:pt modelId="{20BFB332-B06A-4AB0-ADF5-3BF9394105BA}" type="sibTrans" cxnId="{12C44EB8-4831-44B3-970A-977AA9647880}">
      <dgm:prSet/>
      <dgm:spPr/>
      <dgm:t>
        <a:bodyPr/>
        <a:lstStyle/>
        <a:p>
          <a:endParaRPr lang="pt-BR"/>
        </a:p>
      </dgm:t>
    </dgm:pt>
    <dgm:pt modelId="{E6E39D48-4F7F-4771-85FB-D198A8EF7861}">
      <dgm:prSet phldrT="[Texto]" custT="1"/>
      <dgm:spPr/>
      <dgm:t>
        <a:bodyPr/>
        <a:lstStyle/>
        <a:p>
          <a:r>
            <a:rPr lang="pt-BR" sz="1600" b="1" dirty="0"/>
            <a:t>CICLO DE VIDAS </a:t>
          </a:r>
          <a:r>
            <a:rPr lang="pt-BR" sz="1600" dirty="0"/>
            <a:t>- </a:t>
          </a:r>
          <a:r>
            <a:rPr lang="pt-BR" sz="1600" cap="all" baseline="0" dirty="0"/>
            <a:t>O ciclo de vida do </a:t>
          </a:r>
          <a:r>
            <a:rPr lang="pt-BR" sz="1600" cap="all" baseline="0" dirty="0" err="1"/>
            <a:t>Agil</a:t>
          </a:r>
          <a:r>
            <a:rPr lang="pt-BR" sz="1600" cap="all" baseline="0" dirty="0"/>
            <a:t>; O ciclo de vida enxuto (</a:t>
          </a:r>
          <a:r>
            <a:rPr lang="pt-BR" sz="1600" cap="all" baseline="0" dirty="0" err="1"/>
            <a:t>Lean</a:t>
          </a:r>
          <a:r>
            <a:rPr lang="pt-BR" sz="1600" cap="all" baseline="0" dirty="0"/>
            <a:t>); A entrega contínua</a:t>
          </a:r>
          <a:r>
            <a:rPr lang="pt-BR" sz="1600" b="1" cap="all" baseline="0" dirty="0"/>
            <a:t>: </a:t>
          </a:r>
          <a:r>
            <a:rPr lang="pt-BR" sz="1600" cap="all" baseline="0" dirty="0"/>
            <a:t>ciclo de vida ágil; A entrega contínua: ciclo de vida enxuto (</a:t>
          </a:r>
          <a:r>
            <a:rPr lang="pt-BR" sz="1600" cap="all" baseline="0" dirty="0" err="1"/>
            <a:t>lean</a:t>
          </a:r>
          <a:r>
            <a:rPr lang="pt-BR" sz="1600" cap="all" baseline="0" dirty="0"/>
            <a:t>); O ciclo de vida Exploratório / Inicialização enxuta (</a:t>
          </a:r>
          <a:r>
            <a:rPr lang="pt-BR" sz="1600" cap="all" baseline="0" dirty="0" err="1"/>
            <a:t>lean</a:t>
          </a:r>
          <a:r>
            <a:rPr lang="pt-BR" sz="1600" cap="all" baseline="0" dirty="0"/>
            <a:t>); O ciclo de vida Cascata (tradicional); Ciclo de vida do programa;  </a:t>
          </a:r>
          <a:endParaRPr lang="pt-BR" sz="1600" dirty="0"/>
        </a:p>
      </dgm:t>
    </dgm:pt>
    <dgm:pt modelId="{F8E133AB-EC97-4E49-A740-DC9A9A202E2E}" type="parTrans" cxnId="{9BA6EF07-486F-43EB-9624-60893AEC0FB0}">
      <dgm:prSet/>
      <dgm:spPr/>
      <dgm:t>
        <a:bodyPr/>
        <a:lstStyle/>
        <a:p>
          <a:endParaRPr lang="pt-BR"/>
        </a:p>
      </dgm:t>
    </dgm:pt>
    <dgm:pt modelId="{7F4A6E5D-E190-4691-BD5B-5C136B2CCFFE}" type="sibTrans" cxnId="{9BA6EF07-486F-43EB-9624-60893AEC0FB0}">
      <dgm:prSet/>
      <dgm:spPr/>
      <dgm:t>
        <a:bodyPr/>
        <a:lstStyle/>
        <a:p>
          <a:endParaRPr lang="pt-BR"/>
        </a:p>
      </dgm:t>
    </dgm:pt>
    <dgm:pt modelId="{49605A7B-563B-4C7C-9F1B-0C7C34A7DDC4}">
      <dgm:prSet phldrT="[Texto]" custT="1"/>
      <dgm:spPr/>
      <dgm:t>
        <a:bodyPr/>
        <a:lstStyle/>
        <a:p>
          <a:r>
            <a:rPr lang="pt-BR" sz="1600" b="1" i="1" cap="all" baseline="0" dirty="0"/>
            <a:t>LIDERANÇA</a:t>
          </a:r>
          <a:r>
            <a:rPr lang="pt-BR" sz="1600" i="1" cap="all" baseline="0" dirty="0"/>
            <a:t> – LIDERANÇA LEAN AGIL; MINDSET LEAN-AGIL; MANIFESTO AGIL </a:t>
          </a:r>
        </a:p>
      </dgm:t>
    </dgm:pt>
    <dgm:pt modelId="{A49A4248-A2F9-4B88-B2ED-5EE733E9F04B}" type="parTrans" cxnId="{8BCD10CA-CA2A-420F-9DAC-C783BEE1A806}">
      <dgm:prSet/>
      <dgm:spPr/>
      <dgm:t>
        <a:bodyPr/>
        <a:lstStyle/>
        <a:p>
          <a:endParaRPr lang="pt-BR"/>
        </a:p>
      </dgm:t>
    </dgm:pt>
    <dgm:pt modelId="{D9BA0F9F-14F1-4AD4-AAE0-722D725D4E4A}" type="sibTrans" cxnId="{8BCD10CA-CA2A-420F-9DAC-C783BEE1A806}">
      <dgm:prSet/>
      <dgm:spPr/>
      <dgm:t>
        <a:bodyPr/>
        <a:lstStyle/>
        <a:p>
          <a:endParaRPr lang="pt-BR"/>
        </a:p>
      </dgm:t>
    </dgm:pt>
    <dgm:pt modelId="{E05D922C-1672-4888-9877-284E99EDD5DD}">
      <dgm:prSet custT="1"/>
      <dgm:spPr/>
      <dgm:t>
        <a:bodyPr/>
        <a:lstStyle/>
        <a:p>
          <a:r>
            <a:rPr lang="pt-BR" sz="1600" dirty="0"/>
            <a:t>CLIENTE NO CENTRO</a:t>
          </a:r>
        </a:p>
      </dgm:t>
    </dgm:pt>
    <dgm:pt modelId="{88744394-57B2-45A9-AA9D-35F7C51B39A4}" type="parTrans" cxnId="{DE617730-FB20-4EC6-978F-A0806EE6EF8C}">
      <dgm:prSet/>
      <dgm:spPr/>
      <dgm:t>
        <a:bodyPr/>
        <a:lstStyle/>
        <a:p>
          <a:endParaRPr lang="pt-BR"/>
        </a:p>
      </dgm:t>
    </dgm:pt>
    <dgm:pt modelId="{BBF27BA7-C728-4575-8158-09461556EB22}" type="sibTrans" cxnId="{DE617730-FB20-4EC6-978F-A0806EE6EF8C}">
      <dgm:prSet/>
      <dgm:spPr/>
      <dgm:t>
        <a:bodyPr/>
        <a:lstStyle/>
        <a:p>
          <a:endParaRPr lang="pt-BR"/>
        </a:p>
      </dgm:t>
    </dgm:pt>
    <dgm:pt modelId="{AE373E52-9883-4A03-8969-C38EB7C6E276}">
      <dgm:prSet custT="1"/>
      <dgm:spPr/>
      <dgm:t>
        <a:bodyPr/>
        <a:lstStyle/>
        <a:p>
          <a:r>
            <a:rPr lang="pt-BR" sz="1600" dirty="0"/>
            <a:t>ALINHAMENTO ESTRATÉGICO</a:t>
          </a:r>
        </a:p>
      </dgm:t>
    </dgm:pt>
    <dgm:pt modelId="{67678AB9-5F57-415F-B1FF-8790F63D9EEC}" type="parTrans" cxnId="{AF8F4E0C-02D1-4858-BC64-3AB75E448097}">
      <dgm:prSet/>
      <dgm:spPr/>
      <dgm:t>
        <a:bodyPr/>
        <a:lstStyle/>
        <a:p>
          <a:endParaRPr lang="pt-BR"/>
        </a:p>
      </dgm:t>
    </dgm:pt>
    <dgm:pt modelId="{ACF7FC6A-D6DC-4DAE-8952-E4BD99EF686C}" type="sibTrans" cxnId="{AF8F4E0C-02D1-4858-BC64-3AB75E448097}">
      <dgm:prSet/>
      <dgm:spPr/>
      <dgm:t>
        <a:bodyPr/>
        <a:lstStyle/>
        <a:p>
          <a:endParaRPr lang="pt-BR"/>
        </a:p>
      </dgm:t>
    </dgm:pt>
    <dgm:pt modelId="{634C3CD9-1EE4-4188-BF0B-9F465A58A036}">
      <dgm:prSet custT="1"/>
      <dgm:spPr/>
      <dgm:t>
        <a:bodyPr/>
        <a:lstStyle/>
        <a:p>
          <a:r>
            <a:rPr lang="pt-BR" sz="1600" dirty="0"/>
            <a:t>GOVERNANÇA DE PROJETOS, PROGRAMAS E PORTFOLIO  </a:t>
          </a:r>
        </a:p>
      </dgm:t>
    </dgm:pt>
    <dgm:pt modelId="{587084B4-4744-4188-AEC9-59F4DD824F81}" type="parTrans" cxnId="{71E98C3A-3FFC-4877-A222-3B618C25B71E}">
      <dgm:prSet/>
      <dgm:spPr/>
      <dgm:t>
        <a:bodyPr/>
        <a:lstStyle/>
        <a:p>
          <a:endParaRPr lang="pt-BR"/>
        </a:p>
      </dgm:t>
    </dgm:pt>
    <dgm:pt modelId="{BB3C27DA-C86A-427E-B5CB-4CF730A5066B}" type="sibTrans" cxnId="{71E98C3A-3FFC-4877-A222-3B618C25B71E}">
      <dgm:prSet/>
      <dgm:spPr/>
      <dgm:t>
        <a:bodyPr/>
        <a:lstStyle/>
        <a:p>
          <a:endParaRPr lang="pt-BR"/>
        </a:p>
      </dgm:t>
    </dgm:pt>
    <dgm:pt modelId="{833D1818-B7E0-4814-96E6-B7505C739916}">
      <dgm:prSet custT="1"/>
      <dgm:spPr/>
      <dgm:t>
        <a:bodyPr/>
        <a:lstStyle/>
        <a:p>
          <a:r>
            <a:rPr lang="pt-BR" sz="1600" dirty="0"/>
            <a:t>GOVERNANÇA DE ENTREGAS AGEIS</a:t>
          </a:r>
        </a:p>
      </dgm:t>
    </dgm:pt>
    <dgm:pt modelId="{3E2C697A-2708-4F02-9D9E-63E2F8CB651B}" type="parTrans" cxnId="{31F3D4C9-1660-43E7-91A1-9FD1F59DE4B8}">
      <dgm:prSet/>
      <dgm:spPr/>
      <dgm:t>
        <a:bodyPr/>
        <a:lstStyle/>
        <a:p>
          <a:endParaRPr lang="pt-BR"/>
        </a:p>
      </dgm:t>
    </dgm:pt>
    <dgm:pt modelId="{DAD21A25-AA94-4027-A864-7130D251D879}" type="sibTrans" cxnId="{31F3D4C9-1660-43E7-91A1-9FD1F59DE4B8}">
      <dgm:prSet/>
      <dgm:spPr/>
      <dgm:t>
        <a:bodyPr/>
        <a:lstStyle/>
        <a:p>
          <a:endParaRPr lang="pt-BR"/>
        </a:p>
      </dgm:t>
    </dgm:pt>
    <dgm:pt modelId="{4376A1F1-FA94-4D19-B5C9-B660C6EB7B03}">
      <dgm:prSet phldrT="[Texto]" custT="1"/>
      <dgm:spPr/>
      <dgm:t>
        <a:bodyPr/>
        <a:lstStyle/>
        <a:p>
          <a:r>
            <a:rPr lang="pt-BR" sz="1600" cap="all" baseline="0" dirty="0"/>
            <a:t>Entrega Ágil Disciplinada, </a:t>
          </a:r>
          <a:r>
            <a:rPr lang="pt-BR" sz="1600" cap="all" baseline="0" dirty="0" err="1"/>
            <a:t>DevOps</a:t>
          </a:r>
          <a:r>
            <a:rPr lang="pt-BR" sz="1600" cap="all" baseline="0" dirty="0"/>
            <a:t> Disciplinado, TI Ágil Disciplinado e Empresa Ágil Disciplinada</a:t>
          </a:r>
        </a:p>
      </dgm:t>
    </dgm:pt>
    <dgm:pt modelId="{E39DA24D-FCCD-413C-A528-2F01B1A9609C}" type="parTrans" cxnId="{939CE237-B87C-4014-8965-E1294FDCBCE4}">
      <dgm:prSet/>
      <dgm:spPr/>
      <dgm:t>
        <a:bodyPr/>
        <a:lstStyle/>
        <a:p>
          <a:endParaRPr lang="pt-BR"/>
        </a:p>
      </dgm:t>
    </dgm:pt>
    <dgm:pt modelId="{72E2A826-CC61-40AB-8C25-CB9B1368C73D}" type="sibTrans" cxnId="{939CE237-B87C-4014-8965-E1294FDCBCE4}">
      <dgm:prSet/>
      <dgm:spPr/>
      <dgm:t>
        <a:bodyPr/>
        <a:lstStyle/>
        <a:p>
          <a:endParaRPr lang="pt-BR"/>
        </a:p>
      </dgm:t>
    </dgm:pt>
    <dgm:pt modelId="{EAF1CA9C-7811-4C55-9AB6-752A169FFAF9}">
      <dgm:prSet custT="1"/>
      <dgm:spPr/>
      <dgm:t>
        <a:bodyPr/>
        <a:lstStyle/>
        <a:p>
          <a:r>
            <a:rPr lang="pt-BR" sz="1600" dirty="0"/>
            <a:t>GOVERNANÇA DOS TIMES AGEIS </a:t>
          </a:r>
        </a:p>
      </dgm:t>
    </dgm:pt>
    <dgm:pt modelId="{C7CDCA90-69E7-4D0B-B0FC-D7E2E1204E4B}" type="parTrans" cxnId="{950F9B2F-5915-402D-BA14-45603755EB47}">
      <dgm:prSet/>
      <dgm:spPr/>
      <dgm:t>
        <a:bodyPr/>
        <a:lstStyle/>
        <a:p>
          <a:endParaRPr lang="pt-BR"/>
        </a:p>
      </dgm:t>
    </dgm:pt>
    <dgm:pt modelId="{4FADAC89-85B4-4982-857D-158A6328CDDE}" type="sibTrans" cxnId="{950F9B2F-5915-402D-BA14-45603755EB47}">
      <dgm:prSet/>
      <dgm:spPr/>
      <dgm:t>
        <a:bodyPr/>
        <a:lstStyle/>
        <a:p>
          <a:endParaRPr lang="pt-BR"/>
        </a:p>
      </dgm:t>
    </dgm:pt>
    <dgm:pt modelId="{93714B04-997C-46C2-B28C-00887E9B047E}">
      <dgm:prSet phldrT="[Texto]" custT="1"/>
      <dgm:spPr/>
      <dgm:t>
        <a:bodyPr/>
        <a:lstStyle/>
        <a:p>
          <a:r>
            <a:rPr lang="pt-BR" sz="1600" b="1" i="0" cap="all" baseline="0" dirty="0" err="1"/>
            <a:t>Wow</a:t>
          </a:r>
          <a:r>
            <a:rPr lang="pt-BR" sz="1600" b="1" i="0" cap="all" baseline="0" dirty="0"/>
            <a:t> (WAY OF WORK)</a:t>
          </a:r>
          <a:r>
            <a:rPr lang="pt-BR" sz="1600" i="1" cap="all" baseline="0" dirty="0"/>
            <a:t> – ABORDAGEM MAIS ADAPTATIVA E MENOS PRESCRITIVA: ANALISE DE CONTEXTO; SELEÇÃO DO CICLO DE VIDA, CONEXÃO DOS PONTOS; REALIZAÇÃO DAS ESCOLHAS (WOW) E GUIA DE MELHORIA CONTÍNUA</a:t>
          </a:r>
        </a:p>
      </dgm:t>
    </dgm:pt>
    <dgm:pt modelId="{7A717EE9-1080-41E4-8570-ADFC3A6C64C6}" type="parTrans" cxnId="{788220BB-C22D-4DE1-AF3A-B4047C43074F}">
      <dgm:prSet/>
      <dgm:spPr/>
      <dgm:t>
        <a:bodyPr/>
        <a:lstStyle/>
        <a:p>
          <a:endParaRPr lang="pt-BR"/>
        </a:p>
      </dgm:t>
    </dgm:pt>
    <dgm:pt modelId="{1101104E-9211-49D6-BD69-98C9A77E0748}" type="sibTrans" cxnId="{788220BB-C22D-4DE1-AF3A-B4047C43074F}">
      <dgm:prSet/>
      <dgm:spPr/>
      <dgm:t>
        <a:bodyPr/>
        <a:lstStyle/>
        <a:p>
          <a:endParaRPr lang="pt-BR"/>
        </a:p>
      </dgm:t>
    </dgm:pt>
    <dgm:pt modelId="{129D72A5-1617-4479-BED4-63E80235C820}">
      <dgm:prSet phldrT="[Texto]" custT="1"/>
      <dgm:spPr/>
      <dgm:t>
        <a:bodyPr/>
        <a:lstStyle/>
        <a:p>
          <a:r>
            <a:rPr lang="pt-BR" sz="1600" b="1" i="0" cap="all" baseline="0" dirty="0"/>
            <a:t>VALUE STREAM</a:t>
          </a:r>
          <a:r>
            <a:rPr lang="pt-BR" sz="1600" i="1" cap="all" baseline="0" dirty="0"/>
            <a:t> – CADEIA DE VALOR COMEÇA E TERMINA NO CLIENTE</a:t>
          </a:r>
        </a:p>
      </dgm:t>
    </dgm:pt>
    <dgm:pt modelId="{9B18A5AB-E349-4B43-9817-884B52606B57}" type="parTrans" cxnId="{C0DBC7FA-C391-49D7-BFA6-9936BB82218F}">
      <dgm:prSet/>
      <dgm:spPr/>
      <dgm:t>
        <a:bodyPr/>
        <a:lstStyle/>
        <a:p>
          <a:endParaRPr lang="pt-BR"/>
        </a:p>
      </dgm:t>
    </dgm:pt>
    <dgm:pt modelId="{54C99963-ABA1-441B-93DB-B141243780BE}" type="sibTrans" cxnId="{C0DBC7FA-C391-49D7-BFA6-9936BB82218F}">
      <dgm:prSet/>
      <dgm:spPr/>
      <dgm:t>
        <a:bodyPr/>
        <a:lstStyle/>
        <a:p>
          <a:endParaRPr lang="pt-BR"/>
        </a:p>
      </dgm:t>
    </dgm:pt>
    <dgm:pt modelId="{62B34A10-B236-45A5-A5A5-1DDB4349E412}" type="pres">
      <dgm:prSet presAssocID="{6FF568B7-590C-4764-9B34-1C3590C2FF53}" presName="Name0" presStyleCnt="0">
        <dgm:presLayoutVars>
          <dgm:dir/>
          <dgm:animLvl val="lvl"/>
          <dgm:resizeHandles val="exact"/>
        </dgm:presLayoutVars>
      </dgm:prSet>
      <dgm:spPr/>
    </dgm:pt>
    <dgm:pt modelId="{58C17968-4814-43FF-842F-B460AF866716}" type="pres">
      <dgm:prSet presAssocID="{B5C9D777-1C99-4730-BB32-4FB7BAB90529}" presName="linNode" presStyleCnt="0"/>
      <dgm:spPr/>
    </dgm:pt>
    <dgm:pt modelId="{131BE096-968A-4727-B285-4F201183B78F}" type="pres">
      <dgm:prSet presAssocID="{B5C9D777-1C99-4730-BB32-4FB7BAB90529}" presName="parentText" presStyleLbl="node1" presStyleIdx="0" presStyleCnt="3" custScaleX="70199" custLinFactNeighborX="-9285">
        <dgm:presLayoutVars>
          <dgm:chMax val="1"/>
          <dgm:bulletEnabled val="1"/>
        </dgm:presLayoutVars>
      </dgm:prSet>
      <dgm:spPr/>
    </dgm:pt>
    <dgm:pt modelId="{6675714A-CFA8-45C2-BF60-62D56F24091D}" type="pres">
      <dgm:prSet presAssocID="{B5C9D777-1C99-4730-BB32-4FB7BAB90529}" presName="descendantText" presStyleLbl="alignAccFollowNode1" presStyleIdx="0" presStyleCnt="3" custScaleX="112644" custScaleY="122544">
        <dgm:presLayoutVars>
          <dgm:bulletEnabled val="1"/>
        </dgm:presLayoutVars>
      </dgm:prSet>
      <dgm:spPr/>
    </dgm:pt>
    <dgm:pt modelId="{E92579D6-7123-40BF-B01F-946CCE624029}" type="pres">
      <dgm:prSet presAssocID="{97991712-3009-4BE1-A625-4C0BE32915D1}" presName="sp" presStyleCnt="0"/>
      <dgm:spPr/>
    </dgm:pt>
    <dgm:pt modelId="{853F6241-F4F3-465E-98FD-6DFBDB12A5E0}" type="pres">
      <dgm:prSet presAssocID="{659DECBE-8816-4A48-915A-9BBFF822C4CE}" presName="linNode" presStyleCnt="0"/>
      <dgm:spPr/>
    </dgm:pt>
    <dgm:pt modelId="{803BBDE5-AE03-4EDF-AC59-6891C79C83E2}" type="pres">
      <dgm:prSet presAssocID="{659DECBE-8816-4A48-915A-9BBFF822C4CE}" presName="parentText" presStyleLbl="node1" presStyleIdx="1" presStyleCnt="3" custScaleX="70199" custLinFactNeighborX="-9285">
        <dgm:presLayoutVars>
          <dgm:chMax val="1"/>
          <dgm:bulletEnabled val="1"/>
        </dgm:presLayoutVars>
      </dgm:prSet>
      <dgm:spPr/>
    </dgm:pt>
    <dgm:pt modelId="{5C6138AF-2D40-4680-91D5-020C28896BEF}" type="pres">
      <dgm:prSet presAssocID="{659DECBE-8816-4A48-915A-9BBFF822C4CE}" presName="descendantText" presStyleLbl="alignAccFollowNode1" presStyleIdx="1" presStyleCnt="3" custScaleX="112644" custScaleY="122544" custLinFactNeighborY="761">
        <dgm:presLayoutVars>
          <dgm:bulletEnabled val="1"/>
        </dgm:presLayoutVars>
      </dgm:prSet>
      <dgm:spPr/>
    </dgm:pt>
    <dgm:pt modelId="{E0B0EE40-55AE-46F3-822A-4F82019AEEDA}" type="pres">
      <dgm:prSet presAssocID="{4D3F9EEA-D13C-4F4A-8D3F-A15FB431CCCD}" presName="sp" presStyleCnt="0"/>
      <dgm:spPr/>
    </dgm:pt>
    <dgm:pt modelId="{3A39B65A-F0DE-45B7-8A25-67DA315C5281}" type="pres">
      <dgm:prSet presAssocID="{D437256D-372B-4CB7-8DDB-49133F5CE90B}" presName="linNode" presStyleCnt="0"/>
      <dgm:spPr/>
    </dgm:pt>
    <dgm:pt modelId="{3E855831-C45A-482B-9BC6-CC369591D631}" type="pres">
      <dgm:prSet presAssocID="{D437256D-372B-4CB7-8DDB-49133F5CE90B}" presName="parentText" presStyleLbl="node1" presStyleIdx="2" presStyleCnt="3" custScaleX="70199" custLinFactNeighborX="-9285">
        <dgm:presLayoutVars>
          <dgm:chMax val="1"/>
          <dgm:bulletEnabled val="1"/>
        </dgm:presLayoutVars>
      </dgm:prSet>
      <dgm:spPr/>
    </dgm:pt>
    <dgm:pt modelId="{A69765E3-B718-48D7-97CB-CCC32F49D572}" type="pres">
      <dgm:prSet presAssocID="{D437256D-372B-4CB7-8DDB-49133F5CE90B}" presName="descendantText" presStyleLbl="alignAccFollowNode1" presStyleIdx="2" presStyleCnt="3" custScaleX="112644" custScaleY="122544">
        <dgm:presLayoutVars>
          <dgm:bulletEnabled val="1"/>
        </dgm:presLayoutVars>
      </dgm:prSet>
      <dgm:spPr/>
    </dgm:pt>
  </dgm:ptLst>
  <dgm:cxnLst>
    <dgm:cxn modelId="{FDB11A06-30E2-4410-97E1-6716217ABEED}" srcId="{6FF568B7-590C-4764-9B34-1C3590C2FF53}" destId="{D437256D-372B-4CB7-8DDB-49133F5CE90B}" srcOrd="2" destOrd="0" parTransId="{83A643FC-2987-43E6-98AA-EED7C58F44EF}" sibTransId="{C8211DB5-40A2-4CAF-83F5-9469BD1A7A6D}"/>
    <dgm:cxn modelId="{9BA6EF07-486F-43EB-9624-60893AEC0FB0}" srcId="{659DECBE-8816-4A48-915A-9BBFF822C4CE}" destId="{E6E39D48-4F7F-4771-85FB-D198A8EF7861}" srcOrd="2" destOrd="0" parTransId="{F8E133AB-EC97-4E49-A740-DC9A9A202E2E}" sibTransId="{7F4A6E5D-E190-4691-BD5B-5C136B2CCFFE}"/>
    <dgm:cxn modelId="{AF8F4E0C-02D1-4858-BC64-3AB75E448097}" srcId="{B5C9D777-1C99-4730-BB32-4FB7BAB90529}" destId="{AE373E52-9883-4A03-8969-C38EB7C6E276}" srcOrd="3" destOrd="0" parTransId="{67678AB9-5F57-415F-B1FF-8790F63D9EEC}" sibTransId="{ACF7FC6A-D6DC-4DAE-8952-E4BD99EF686C}"/>
    <dgm:cxn modelId="{191F2419-B721-43FE-B1EE-26061245E5E2}" srcId="{659DECBE-8816-4A48-915A-9BBFF822C4CE}" destId="{886BDF0E-8635-4336-92E1-1633E5A5B658}" srcOrd="1" destOrd="0" parTransId="{21D67B5E-DD95-4946-9053-79D2CF1844B7}" sibTransId="{4CE674FF-84C1-4B5C-91C6-A6E626FEF0E6}"/>
    <dgm:cxn modelId="{55BE951C-66E8-4F67-8DC3-D82D85F7447B}" type="presOf" srcId="{129D72A5-1617-4479-BED4-63E80235C820}" destId="{A69765E3-B718-48D7-97CB-CCC32F49D572}" srcOrd="0" destOrd="3" presId="urn:microsoft.com/office/officeart/2005/8/layout/vList5"/>
    <dgm:cxn modelId="{EA1C0F27-43EE-43BB-9FCF-DE4F676294CD}" type="presOf" srcId="{D437256D-372B-4CB7-8DDB-49133F5CE90B}" destId="{3E855831-C45A-482B-9BC6-CC369591D631}" srcOrd="0" destOrd="0" presId="urn:microsoft.com/office/officeart/2005/8/layout/vList5"/>
    <dgm:cxn modelId="{32DC442A-4C05-48FE-ACEE-4CEF1EFAF944}" type="presOf" srcId="{49605A7B-563B-4C7C-9F1B-0C7C34A7DDC4}" destId="{A69765E3-B718-48D7-97CB-CCC32F49D572}" srcOrd="0" destOrd="1" presId="urn:microsoft.com/office/officeart/2005/8/layout/vList5"/>
    <dgm:cxn modelId="{950F9B2F-5915-402D-BA14-45603755EB47}" srcId="{B5C9D777-1C99-4730-BB32-4FB7BAB90529}" destId="{EAF1CA9C-7811-4C55-9AB6-752A169FFAF9}" srcOrd="6" destOrd="0" parTransId="{C7CDCA90-69E7-4D0B-B0FC-D7E2E1204E4B}" sibTransId="{4FADAC89-85B4-4982-857D-158A6328CDDE}"/>
    <dgm:cxn modelId="{DE617730-FB20-4EC6-978F-A0806EE6EF8C}" srcId="{B5C9D777-1C99-4730-BB32-4FB7BAB90529}" destId="{E05D922C-1672-4888-9877-284E99EDD5DD}" srcOrd="2" destOrd="0" parTransId="{88744394-57B2-45A9-AA9D-35F7C51B39A4}" sibTransId="{BBF27BA7-C728-4575-8158-09461556EB22}"/>
    <dgm:cxn modelId="{939CE237-B87C-4014-8965-E1294FDCBCE4}" srcId="{B5C9D777-1C99-4730-BB32-4FB7BAB90529}" destId="{4376A1F1-FA94-4D19-B5C9-B660C6EB7B03}" srcOrd="0" destOrd="0" parTransId="{E39DA24D-FCCD-413C-A528-2F01B1A9609C}" sibTransId="{72E2A826-CC61-40AB-8C25-CB9B1368C73D}"/>
    <dgm:cxn modelId="{71E98C3A-3FFC-4877-A222-3B618C25B71E}" srcId="{B5C9D777-1C99-4730-BB32-4FB7BAB90529}" destId="{634C3CD9-1EE4-4188-BF0B-9F465A58A036}" srcOrd="4" destOrd="0" parTransId="{587084B4-4744-4188-AEC9-59F4DD824F81}" sibTransId="{BB3C27DA-C86A-427E-B5CB-4CF730A5066B}"/>
    <dgm:cxn modelId="{2A996A3D-5D15-488B-AB03-0AB948BD3AAF}" type="presOf" srcId="{E05D922C-1672-4888-9877-284E99EDD5DD}" destId="{6675714A-CFA8-45C2-BF60-62D56F24091D}" srcOrd="0" destOrd="2" presId="urn:microsoft.com/office/officeart/2005/8/layout/vList5"/>
    <dgm:cxn modelId="{5EF71A43-EFA3-49FB-99A5-1F14A96C5D19}" type="presOf" srcId="{833D1818-B7E0-4814-96E6-B7505C739916}" destId="{6675714A-CFA8-45C2-BF60-62D56F24091D}" srcOrd="0" destOrd="5" presId="urn:microsoft.com/office/officeart/2005/8/layout/vList5"/>
    <dgm:cxn modelId="{CC7DD763-BB0E-4649-8343-D1E0B8B92F48}" srcId="{659DECBE-8816-4A48-915A-9BBFF822C4CE}" destId="{CD496048-6C22-4C32-9C48-0EC8A8BEF669}" srcOrd="0" destOrd="0" parTransId="{293F234C-78DB-41AF-9602-AB1850E71537}" sibTransId="{D29CC615-ADED-448B-B5AD-1339BEE02972}"/>
    <dgm:cxn modelId="{827A7365-3C02-4D37-A0EE-1B41DA6AC91C}" type="presOf" srcId="{6FF568B7-590C-4764-9B34-1C3590C2FF53}" destId="{62B34A10-B236-45A5-A5A5-1DDB4349E412}" srcOrd="0" destOrd="0" presId="urn:microsoft.com/office/officeart/2005/8/layout/vList5"/>
    <dgm:cxn modelId="{D9D8F94C-3AB8-4108-A4D1-2E5C503E13FB}" type="presOf" srcId="{634C3CD9-1EE4-4188-BF0B-9F465A58A036}" destId="{6675714A-CFA8-45C2-BF60-62D56F24091D}" srcOrd="0" destOrd="4" presId="urn:microsoft.com/office/officeart/2005/8/layout/vList5"/>
    <dgm:cxn modelId="{29A2B84E-3F75-4A63-BAF3-58CD5DE945F7}" type="presOf" srcId="{E6E39D48-4F7F-4771-85FB-D198A8EF7861}" destId="{5C6138AF-2D40-4680-91D5-020C28896BEF}" srcOrd="0" destOrd="2" presId="urn:microsoft.com/office/officeart/2005/8/layout/vList5"/>
    <dgm:cxn modelId="{E115454F-9D05-4452-AFDB-FEC241CED5EB}" srcId="{6FF568B7-590C-4764-9B34-1C3590C2FF53}" destId="{659DECBE-8816-4A48-915A-9BBFF822C4CE}" srcOrd="1" destOrd="0" parTransId="{AB82323A-BBF0-4C1F-BF02-0695342859AB}" sibTransId="{4D3F9EEA-D13C-4F4A-8D3F-A15FB431CCCD}"/>
    <dgm:cxn modelId="{2964DD52-C936-423A-9A4E-040CE601DA9C}" type="presOf" srcId="{886BDF0E-8635-4336-92E1-1633E5A5B658}" destId="{5C6138AF-2D40-4680-91D5-020C28896BEF}" srcOrd="0" destOrd="1" presId="urn:microsoft.com/office/officeart/2005/8/layout/vList5"/>
    <dgm:cxn modelId="{9E04F381-7BD2-4DD5-818D-98B3908984E9}" type="presOf" srcId="{B5C9D777-1C99-4730-BB32-4FB7BAB90529}" destId="{131BE096-968A-4727-B285-4F201183B78F}" srcOrd="0" destOrd="0" presId="urn:microsoft.com/office/officeart/2005/8/layout/vList5"/>
    <dgm:cxn modelId="{6D385B89-9AED-4A7B-9CA9-937D54ADC1DA}" type="presOf" srcId="{57332115-DED1-4C6B-86C5-75E058A0B048}" destId="{A69765E3-B718-48D7-97CB-CCC32F49D572}" srcOrd="0" destOrd="0" presId="urn:microsoft.com/office/officeart/2005/8/layout/vList5"/>
    <dgm:cxn modelId="{470993A1-EF2B-47F3-A508-D13E2C255926}" type="presOf" srcId="{005C0D5B-1C16-4388-9B1A-EF6C3410D414}" destId="{6675714A-CFA8-45C2-BF60-62D56F24091D}" srcOrd="0" destOrd="1" presId="urn:microsoft.com/office/officeart/2005/8/layout/vList5"/>
    <dgm:cxn modelId="{1A4546AA-E243-43A7-80CA-1B2287DC0F7A}" type="presOf" srcId="{EAF1CA9C-7811-4C55-9AB6-752A169FFAF9}" destId="{6675714A-CFA8-45C2-BF60-62D56F24091D}" srcOrd="0" destOrd="6" presId="urn:microsoft.com/office/officeart/2005/8/layout/vList5"/>
    <dgm:cxn modelId="{2CE91AB0-5F0E-4418-A1EE-DE96918F09A1}" type="presOf" srcId="{4376A1F1-FA94-4D19-B5C9-B660C6EB7B03}" destId="{6675714A-CFA8-45C2-BF60-62D56F24091D}" srcOrd="0" destOrd="0" presId="urn:microsoft.com/office/officeart/2005/8/layout/vList5"/>
    <dgm:cxn modelId="{3AF86AB7-F156-49D6-9727-83D515208899}" type="presOf" srcId="{93714B04-997C-46C2-B28C-00887E9B047E}" destId="{A69765E3-B718-48D7-97CB-CCC32F49D572}" srcOrd="0" destOrd="2" presId="urn:microsoft.com/office/officeart/2005/8/layout/vList5"/>
    <dgm:cxn modelId="{12C44EB8-4831-44B3-970A-977AA9647880}" srcId="{D437256D-372B-4CB7-8DDB-49133F5CE90B}" destId="{57332115-DED1-4C6B-86C5-75E058A0B048}" srcOrd="0" destOrd="0" parTransId="{041C6F92-E2AA-479F-AC4E-7CD893E03B7D}" sibTransId="{20BFB332-B06A-4AB0-ADF5-3BF9394105BA}"/>
    <dgm:cxn modelId="{6D3AE3BA-5AEA-4FED-8371-B6A0D4E082CB}" type="presOf" srcId="{CD496048-6C22-4C32-9C48-0EC8A8BEF669}" destId="{5C6138AF-2D40-4680-91D5-020C28896BEF}" srcOrd="0" destOrd="0" presId="urn:microsoft.com/office/officeart/2005/8/layout/vList5"/>
    <dgm:cxn modelId="{788220BB-C22D-4DE1-AF3A-B4047C43074F}" srcId="{D437256D-372B-4CB7-8DDB-49133F5CE90B}" destId="{93714B04-997C-46C2-B28C-00887E9B047E}" srcOrd="2" destOrd="0" parTransId="{7A717EE9-1080-41E4-8570-ADFC3A6C64C6}" sibTransId="{1101104E-9211-49D6-BD69-98C9A77E0748}"/>
    <dgm:cxn modelId="{31F3D4C9-1660-43E7-91A1-9FD1F59DE4B8}" srcId="{B5C9D777-1C99-4730-BB32-4FB7BAB90529}" destId="{833D1818-B7E0-4814-96E6-B7505C739916}" srcOrd="5" destOrd="0" parTransId="{3E2C697A-2708-4F02-9D9E-63E2F8CB651B}" sibTransId="{DAD21A25-AA94-4027-A864-7130D251D879}"/>
    <dgm:cxn modelId="{8BCD10CA-CA2A-420F-9DAC-C783BEE1A806}" srcId="{D437256D-372B-4CB7-8DDB-49133F5CE90B}" destId="{49605A7B-563B-4C7C-9F1B-0C7C34A7DDC4}" srcOrd="1" destOrd="0" parTransId="{A49A4248-A2F9-4B88-B2ED-5EE733E9F04B}" sibTransId="{D9BA0F9F-14F1-4AD4-AAE0-722D725D4E4A}"/>
    <dgm:cxn modelId="{704298CA-780E-4C2D-AF1F-9C5639888D64}" srcId="{B5C9D777-1C99-4730-BB32-4FB7BAB90529}" destId="{005C0D5B-1C16-4388-9B1A-EF6C3410D414}" srcOrd="1" destOrd="0" parTransId="{6700284F-B077-496C-9DF4-1563B0D74D68}" sibTransId="{A83345A2-C2B0-4D1D-A375-0E5A0500BE6E}"/>
    <dgm:cxn modelId="{7A199BDA-CC61-4823-8394-D15252969B7F}" srcId="{6FF568B7-590C-4764-9B34-1C3590C2FF53}" destId="{B5C9D777-1C99-4730-BB32-4FB7BAB90529}" srcOrd="0" destOrd="0" parTransId="{20581475-2581-4BA9-A27D-45B2E417D0F4}" sibTransId="{97991712-3009-4BE1-A625-4C0BE32915D1}"/>
    <dgm:cxn modelId="{A4C3D1E6-A045-4D97-A793-ED91648F050D}" type="presOf" srcId="{659DECBE-8816-4A48-915A-9BBFF822C4CE}" destId="{803BBDE5-AE03-4EDF-AC59-6891C79C83E2}" srcOrd="0" destOrd="0" presId="urn:microsoft.com/office/officeart/2005/8/layout/vList5"/>
    <dgm:cxn modelId="{03A133EE-BEE5-4F55-94A9-ECD3A303F913}" type="presOf" srcId="{AE373E52-9883-4A03-8969-C38EB7C6E276}" destId="{6675714A-CFA8-45C2-BF60-62D56F24091D}" srcOrd="0" destOrd="3" presId="urn:microsoft.com/office/officeart/2005/8/layout/vList5"/>
    <dgm:cxn modelId="{C0DBC7FA-C391-49D7-BFA6-9936BB82218F}" srcId="{D437256D-372B-4CB7-8DDB-49133F5CE90B}" destId="{129D72A5-1617-4479-BED4-63E80235C820}" srcOrd="3" destOrd="0" parTransId="{9B18A5AB-E349-4B43-9817-884B52606B57}" sibTransId="{54C99963-ABA1-441B-93DB-B141243780BE}"/>
    <dgm:cxn modelId="{D4FF9293-B3EA-4E4E-A3A3-398485D9A13C}" type="presParOf" srcId="{62B34A10-B236-45A5-A5A5-1DDB4349E412}" destId="{58C17968-4814-43FF-842F-B460AF866716}" srcOrd="0" destOrd="0" presId="urn:microsoft.com/office/officeart/2005/8/layout/vList5"/>
    <dgm:cxn modelId="{31A5B744-2D44-41EE-B7C0-6E111860F963}" type="presParOf" srcId="{58C17968-4814-43FF-842F-B460AF866716}" destId="{131BE096-968A-4727-B285-4F201183B78F}" srcOrd="0" destOrd="0" presId="urn:microsoft.com/office/officeart/2005/8/layout/vList5"/>
    <dgm:cxn modelId="{63A32B03-A6D1-46C2-B650-D5C593939EA4}" type="presParOf" srcId="{58C17968-4814-43FF-842F-B460AF866716}" destId="{6675714A-CFA8-45C2-BF60-62D56F24091D}" srcOrd="1" destOrd="0" presId="urn:microsoft.com/office/officeart/2005/8/layout/vList5"/>
    <dgm:cxn modelId="{0C30AA5A-2433-4A02-A3EA-A64911FEE6BC}" type="presParOf" srcId="{62B34A10-B236-45A5-A5A5-1DDB4349E412}" destId="{E92579D6-7123-40BF-B01F-946CCE624029}" srcOrd="1" destOrd="0" presId="urn:microsoft.com/office/officeart/2005/8/layout/vList5"/>
    <dgm:cxn modelId="{24377F7A-4E2F-4D4D-A9D4-BDF54B48E5C2}" type="presParOf" srcId="{62B34A10-B236-45A5-A5A5-1DDB4349E412}" destId="{853F6241-F4F3-465E-98FD-6DFBDB12A5E0}" srcOrd="2" destOrd="0" presId="urn:microsoft.com/office/officeart/2005/8/layout/vList5"/>
    <dgm:cxn modelId="{1DCA9B9A-214E-4989-A3C2-BD16B489471E}" type="presParOf" srcId="{853F6241-F4F3-465E-98FD-6DFBDB12A5E0}" destId="{803BBDE5-AE03-4EDF-AC59-6891C79C83E2}" srcOrd="0" destOrd="0" presId="urn:microsoft.com/office/officeart/2005/8/layout/vList5"/>
    <dgm:cxn modelId="{B76F2927-8376-4EE1-8334-55BF2391A59E}" type="presParOf" srcId="{853F6241-F4F3-465E-98FD-6DFBDB12A5E0}" destId="{5C6138AF-2D40-4680-91D5-020C28896BEF}" srcOrd="1" destOrd="0" presId="urn:microsoft.com/office/officeart/2005/8/layout/vList5"/>
    <dgm:cxn modelId="{B23AE72F-4984-49BA-8361-A35B456131EF}" type="presParOf" srcId="{62B34A10-B236-45A5-A5A5-1DDB4349E412}" destId="{E0B0EE40-55AE-46F3-822A-4F82019AEEDA}" srcOrd="3" destOrd="0" presId="urn:microsoft.com/office/officeart/2005/8/layout/vList5"/>
    <dgm:cxn modelId="{0B9D4C1A-8948-4C88-BD09-5603BF3BB7DF}" type="presParOf" srcId="{62B34A10-B236-45A5-A5A5-1DDB4349E412}" destId="{3A39B65A-F0DE-45B7-8A25-67DA315C5281}" srcOrd="4" destOrd="0" presId="urn:microsoft.com/office/officeart/2005/8/layout/vList5"/>
    <dgm:cxn modelId="{388AEC80-A18F-40BF-BE7F-01CF29A6CBCD}" type="presParOf" srcId="{3A39B65A-F0DE-45B7-8A25-67DA315C5281}" destId="{3E855831-C45A-482B-9BC6-CC369591D631}" srcOrd="0" destOrd="0" presId="urn:microsoft.com/office/officeart/2005/8/layout/vList5"/>
    <dgm:cxn modelId="{F32CAAEF-A9C2-4A3E-83FC-E9EFF8365FE5}" type="presParOf" srcId="{3A39B65A-F0DE-45B7-8A25-67DA315C5281}" destId="{A69765E3-B718-48D7-97CB-CCC32F49D57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FF568B7-590C-4764-9B34-1C3590C2FF53}" type="doc">
      <dgm:prSet loTypeId="urn:microsoft.com/office/officeart/2005/8/layout/vList5" loCatId="list" qsTypeId="urn:microsoft.com/office/officeart/2005/8/quickstyle/3d2" qsCatId="3D" csTypeId="urn:microsoft.com/office/officeart/2005/8/colors/colorful5" csCatId="colorful" phldr="1"/>
      <dgm:spPr/>
      <dgm:t>
        <a:bodyPr/>
        <a:lstStyle/>
        <a:p>
          <a:endParaRPr lang="pt-BR"/>
        </a:p>
      </dgm:t>
    </dgm:pt>
    <dgm:pt modelId="{B5C9D777-1C99-4730-BB32-4FB7BAB90529}">
      <dgm:prSet phldrT="[Texto]"/>
      <dgm:spPr/>
      <dgm:t>
        <a:bodyPr/>
        <a:lstStyle/>
        <a:p>
          <a:r>
            <a:rPr lang="pt-BR" dirty="0"/>
            <a:t>GOVERNANÇA</a:t>
          </a:r>
        </a:p>
      </dgm:t>
    </dgm:pt>
    <dgm:pt modelId="{20581475-2581-4BA9-A27D-45B2E417D0F4}" type="parTrans" cxnId="{7A199BDA-CC61-4823-8394-D15252969B7F}">
      <dgm:prSet/>
      <dgm:spPr/>
      <dgm:t>
        <a:bodyPr/>
        <a:lstStyle/>
        <a:p>
          <a:endParaRPr lang="pt-BR"/>
        </a:p>
      </dgm:t>
    </dgm:pt>
    <dgm:pt modelId="{97991712-3009-4BE1-A625-4C0BE32915D1}" type="sibTrans" cxnId="{7A199BDA-CC61-4823-8394-D15252969B7F}">
      <dgm:prSet/>
      <dgm:spPr/>
      <dgm:t>
        <a:bodyPr/>
        <a:lstStyle/>
        <a:p>
          <a:endParaRPr lang="pt-BR"/>
        </a:p>
      </dgm:t>
    </dgm:pt>
    <dgm:pt modelId="{005C0D5B-1C16-4388-9B1A-EF6C3410D414}">
      <dgm:prSet phldrT="[Texto]" custT="1"/>
      <dgm:spPr/>
      <dgm:t>
        <a:bodyPr/>
        <a:lstStyle/>
        <a:p>
          <a:r>
            <a:rPr lang="pt-BR" sz="1600" dirty="0"/>
            <a:t>GESTÃO DOS STAKEHOLDERS</a:t>
          </a:r>
        </a:p>
      </dgm:t>
    </dgm:pt>
    <dgm:pt modelId="{6700284F-B077-496C-9DF4-1563B0D74D68}" type="parTrans" cxnId="{704298CA-780E-4C2D-AF1F-9C5639888D64}">
      <dgm:prSet/>
      <dgm:spPr/>
      <dgm:t>
        <a:bodyPr/>
        <a:lstStyle/>
        <a:p>
          <a:endParaRPr lang="pt-BR"/>
        </a:p>
      </dgm:t>
    </dgm:pt>
    <dgm:pt modelId="{A83345A2-C2B0-4D1D-A375-0E5A0500BE6E}" type="sibTrans" cxnId="{704298CA-780E-4C2D-AF1F-9C5639888D64}">
      <dgm:prSet/>
      <dgm:spPr/>
      <dgm:t>
        <a:bodyPr/>
        <a:lstStyle/>
        <a:p>
          <a:endParaRPr lang="pt-BR"/>
        </a:p>
      </dgm:t>
    </dgm:pt>
    <dgm:pt modelId="{659DECBE-8816-4A48-915A-9BBFF822C4CE}">
      <dgm:prSet phldrT="[Texto]"/>
      <dgm:spPr/>
      <dgm:t>
        <a:bodyPr/>
        <a:lstStyle/>
        <a:p>
          <a:r>
            <a:rPr lang="pt-BR" dirty="0"/>
            <a:t>ESTRUTURA</a:t>
          </a:r>
        </a:p>
      </dgm:t>
    </dgm:pt>
    <dgm:pt modelId="{AB82323A-BBF0-4C1F-BF02-0695342859AB}" type="parTrans" cxnId="{E115454F-9D05-4452-AFDB-FEC241CED5EB}">
      <dgm:prSet/>
      <dgm:spPr/>
      <dgm:t>
        <a:bodyPr/>
        <a:lstStyle/>
        <a:p>
          <a:endParaRPr lang="pt-BR"/>
        </a:p>
      </dgm:t>
    </dgm:pt>
    <dgm:pt modelId="{4D3F9EEA-D13C-4F4A-8D3F-A15FB431CCCD}" type="sibTrans" cxnId="{E115454F-9D05-4452-AFDB-FEC241CED5EB}">
      <dgm:prSet/>
      <dgm:spPr/>
      <dgm:t>
        <a:bodyPr/>
        <a:lstStyle/>
        <a:p>
          <a:endParaRPr lang="pt-BR"/>
        </a:p>
      </dgm:t>
    </dgm:pt>
    <dgm:pt modelId="{CD496048-6C22-4C32-9C48-0EC8A8BEF669}">
      <dgm:prSet phldrT="[Texto]" custT="1"/>
      <dgm:spPr/>
      <dgm:t>
        <a:bodyPr/>
        <a:lstStyle/>
        <a:p>
          <a:r>
            <a:rPr lang="pt-BR" sz="1600" b="1" dirty="0"/>
            <a:t>FERRAMENTAS – </a:t>
          </a:r>
          <a:r>
            <a:rPr lang="pt-BR" sz="1600" b="0" dirty="0"/>
            <a:t>KANBAN; MVP; DESIGN THINKING; KPI´S; BUSINESS MODEL CANVAS; LEAN MODEL CANVAS</a:t>
          </a:r>
        </a:p>
      </dgm:t>
    </dgm:pt>
    <dgm:pt modelId="{293F234C-78DB-41AF-9602-AB1850E71537}" type="parTrans" cxnId="{CC7DD763-BB0E-4649-8343-D1E0B8B92F48}">
      <dgm:prSet/>
      <dgm:spPr/>
      <dgm:t>
        <a:bodyPr/>
        <a:lstStyle/>
        <a:p>
          <a:endParaRPr lang="pt-BR"/>
        </a:p>
      </dgm:t>
    </dgm:pt>
    <dgm:pt modelId="{D29CC615-ADED-448B-B5AD-1339BEE02972}" type="sibTrans" cxnId="{CC7DD763-BB0E-4649-8343-D1E0B8B92F48}">
      <dgm:prSet/>
      <dgm:spPr/>
      <dgm:t>
        <a:bodyPr/>
        <a:lstStyle/>
        <a:p>
          <a:endParaRPr lang="pt-BR"/>
        </a:p>
      </dgm:t>
    </dgm:pt>
    <dgm:pt modelId="{886BDF0E-8635-4336-92E1-1633E5A5B658}">
      <dgm:prSet phldrT="[Texto]" custT="1"/>
      <dgm:spPr/>
      <dgm:t>
        <a:bodyPr/>
        <a:lstStyle/>
        <a:p>
          <a:r>
            <a:rPr lang="pt-BR" sz="1600" b="1" dirty="0"/>
            <a:t>PAPÉIS</a:t>
          </a:r>
          <a:r>
            <a:rPr lang="pt-BR" sz="1600" dirty="0"/>
            <a:t> – PRODUCT OWNER; SCRUM MASTER;;RELEASE TRAIN ENGINIEER; PRODUCT MANAGER; SYSTEM ARCHITECT; BUSINEES OWNER; TIMES AGEIS; EPIC OWNERS;  ENTERPRISE ARCHITECT; TIMES DE SISTEMAS;  </a:t>
          </a:r>
        </a:p>
      </dgm:t>
    </dgm:pt>
    <dgm:pt modelId="{21D67B5E-DD95-4946-9053-79D2CF1844B7}" type="parTrans" cxnId="{191F2419-B721-43FE-B1EE-26061245E5E2}">
      <dgm:prSet/>
      <dgm:spPr/>
      <dgm:t>
        <a:bodyPr/>
        <a:lstStyle/>
        <a:p>
          <a:endParaRPr lang="pt-BR"/>
        </a:p>
      </dgm:t>
    </dgm:pt>
    <dgm:pt modelId="{4CE674FF-84C1-4B5C-91C6-A6E626FEF0E6}" type="sibTrans" cxnId="{191F2419-B721-43FE-B1EE-26061245E5E2}">
      <dgm:prSet/>
      <dgm:spPr/>
      <dgm:t>
        <a:bodyPr/>
        <a:lstStyle/>
        <a:p>
          <a:endParaRPr lang="pt-BR"/>
        </a:p>
      </dgm:t>
    </dgm:pt>
    <dgm:pt modelId="{D437256D-372B-4CB7-8DDB-49133F5CE90B}">
      <dgm:prSet phldrT="[Texto]"/>
      <dgm:spPr/>
      <dgm:t>
        <a:bodyPr/>
        <a:lstStyle/>
        <a:p>
          <a:r>
            <a:rPr lang="pt-BR" dirty="0"/>
            <a:t>FUNDAMENTOS</a:t>
          </a:r>
        </a:p>
      </dgm:t>
    </dgm:pt>
    <dgm:pt modelId="{83A643FC-2987-43E6-98AA-EED7C58F44EF}" type="parTrans" cxnId="{FDB11A06-30E2-4410-97E1-6716217ABEED}">
      <dgm:prSet/>
      <dgm:spPr/>
      <dgm:t>
        <a:bodyPr/>
        <a:lstStyle/>
        <a:p>
          <a:endParaRPr lang="pt-BR"/>
        </a:p>
      </dgm:t>
    </dgm:pt>
    <dgm:pt modelId="{C8211DB5-40A2-4CAF-83F5-9469BD1A7A6D}" type="sibTrans" cxnId="{FDB11A06-30E2-4410-97E1-6716217ABEED}">
      <dgm:prSet/>
      <dgm:spPr/>
      <dgm:t>
        <a:bodyPr/>
        <a:lstStyle/>
        <a:p>
          <a:endParaRPr lang="pt-BR"/>
        </a:p>
      </dgm:t>
    </dgm:pt>
    <dgm:pt modelId="{57332115-DED1-4C6B-86C5-75E058A0B048}">
      <dgm:prSet phldrT="[Texto]" custT="1"/>
      <dgm:spPr/>
      <dgm:t>
        <a:bodyPr/>
        <a:lstStyle/>
        <a:p>
          <a:r>
            <a:rPr lang="pt-BR" sz="1600" b="1" dirty="0"/>
            <a:t>VALORES</a:t>
          </a:r>
          <a:r>
            <a:rPr lang="pt-BR" sz="1600" dirty="0"/>
            <a:t> – </a:t>
          </a:r>
          <a:r>
            <a:rPr lang="pt-BR" sz="1600" cap="all" baseline="0" dirty="0"/>
            <a:t>alinhamento, qualidade integrada, transparência e execução </a:t>
          </a:r>
          <a:endParaRPr lang="pt-BR" sz="1600" i="1" cap="all" baseline="0" dirty="0"/>
        </a:p>
      </dgm:t>
    </dgm:pt>
    <dgm:pt modelId="{041C6F92-E2AA-479F-AC4E-7CD893E03B7D}" type="parTrans" cxnId="{12C44EB8-4831-44B3-970A-977AA9647880}">
      <dgm:prSet/>
      <dgm:spPr/>
      <dgm:t>
        <a:bodyPr/>
        <a:lstStyle/>
        <a:p>
          <a:endParaRPr lang="pt-BR"/>
        </a:p>
      </dgm:t>
    </dgm:pt>
    <dgm:pt modelId="{20BFB332-B06A-4AB0-ADF5-3BF9394105BA}" type="sibTrans" cxnId="{12C44EB8-4831-44B3-970A-977AA9647880}">
      <dgm:prSet/>
      <dgm:spPr/>
      <dgm:t>
        <a:bodyPr/>
        <a:lstStyle/>
        <a:p>
          <a:endParaRPr lang="pt-BR"/>
        </a:p>
      </dgm:t>
    </dgm:pt>
    <dgm:pt modelId="{82894C1C-227B-4E59-AFC1-72A2615C5C4D}">
      <dgm:prSet phldrT="[Texto]" custT="1"/>
      <dgm:spPr/>
      <dgm:t>
        <a:bodyPr/>
        <a:lstStyle/>
        <a:p>
          <a:r>
            <a:rPr lang="pt-BR" sz="1600" b="1" dirty="0"/>
            <a:t>PRINCÍPIOS</a:t>
          </a:r>
          <a:r>
            <a:rPr lang="pt-BR" sz="1600" dirty="0"/>
            <a:t> </a:t>
          </a:r>
          <a:r>
            <a:rPr lang="pt-BR" sz="1600" cap="all" baseline="0" dirty="0"/>
            <a:t>–visão econômica; pensamento sistêmico; variabilidade; incremental com rápidos ciclos;  limite o trabalho em andamento, reduza tamanhos de lote e gerencie comprimentos de fila; cadência (tempo), sincronize com o planejamento;; Descentralizar a tomada de decisão; Organize em torno do valor</a:t>
          </a:r>
          <a:endParaRPr lang="pt-BR" sz="1600" i="1" cap="all" baseline="0" dirty="0"/>
        </a:p>
      </dgm:t>
    </dgm:pt>
    <dgm:pt modelId="{A6B2A69A-69F6-48C2-BFD3-03ADB628E68F}" type="parTrans" cxnId="{728227AE-B1F5-4E44-B88A-F7CE88C0AF41}">
      <dgm:prSet/>
      <dgm:spPr/>
      <dgm:t>
        <a:bodyPr/>
        <a:lstStyle/>
        <a:p>
          <a:endParaRPr lang="pt-BR"/>
        </a:p>
      </dgm:t>
    </dgm:pt>
    <dgm:pt modelId="{EBB4D189-0AF7-4632-82E3-3C3B2ECBA65F}" type="sibTrans" cxnId="{728227AE-B1F5-4E44-B88A-F7CE88C0AF41}">
      <dgm:prSet/>
      <dgm:spPr/>
      <dgm:t>
        <a:bodyPr/>
        <a:lstStyle/>
        <a:p>
          <a:endParaRPr lang="pt-BR"/>
        </a:p>
      </dgm:t>
    </dgm:pt>
    <dgm:pt modelId="{E6E39D48-4F7F-4771-85FB-D198A8EF7861}">
      <dgm:prSet phldrT="[Texto]" custT="1"/>
      <dgm:spPr/>
      <dgm:t>
        <a:bodyPr/>
        <a:lstStyle/>
        <a:p>
          <a:r>
            <a:rPr lang="pt-BR" sz="1600" b="1" dirty="0"/>
            <a:t>CERIMÔNIA</a:t>
          </a:r>
          <a:r>
            <a:rPr lang="pt-BR" sz="1600" dirty="0"/>
            <a:t>S – PLANEJAMENTO DE PI ;  SPRINT; REVISÃO DA SPRINT; RETROSPECTIVA DA SPRINT; REUNIÃO DIÁRIA; AGILE RELEASE TRAIN (ART)	</a:t>
          </a:r>
        </a:p>
      </dgm:t>
    </dgm:pt>
    <dgm:pt modelId="{F8E133AB-EC97-4E49-A740-DC9A9A202E2E}" type="parTrans" cxnId="{9BA6EF07-486F-43EB-9624-60893AEC0FB0}">
      <dgm:prSet/>
      <dgm:spPr/>
      <dgm:t>
        <a:bodyPr/>
        <a:lstStyle/>
        <a:p>
          <a:endParaRPr lang="pt-BR"/>
        </a:p>
      </dgm:t>
    </dgm:pt>
    <dgm:pt modelId="{7F4A6E5D-E190-4691-BD5B-5C136B2CCFFE}" type="sibTrans" cxnId="{9BA6EF07-486F-43EB-9624-60893AEC0FB0}">
      <dgm:prSet/>
      <dgm:spPr/>
      <dgm:t>
        <a:bodyPr/>
        <a:lstStyle/>
        <a:p>
          <a:endParaRPr lang="pt-BR"/>
        </a:p>
      </dgm:t>
    </dgm:pt>
    <dgm:pt modelId="{48A5C0A5-8979-4405-96DD-0CF1196C88F5}">
      <dgm:prSet phldrT="[Texto]" custT="1"/>
      <dgm:spPr/>
      <dgm:t>
        <a:bodyPr/>
        <a:lstStyle/>
        <a:p>
          <a:r>
            <a:rPr lang="pt-BR" sz="1600" b="1" dirty="0"/>
            <a:t>ARTEFATO</a:t>
          </a:r>
          <a:r>
            <a:rPr lang="pt-BR" sz="1600" dirty="0"/>
            <a:t> – PI OBJETIVOS; BACKLOG DO PROGRAMA; BACKLOG DA TIME; INCREMENTO DO PROGRAMA (PI); DEMONSTRATIVO DO SISTEMA; BACKLOG DO PORTFOLIO; VISÃO DE PORTFOLIO; TEMAS ESTRATÉGICOS; EPICOS; </a:t>
          </a:r>
        </a:p>
      </dgm:t>
    </dgm:pt>
    <dgm:pt modelId="{7DDCD7E0-76A1-4773-BA04-36BB10CB953E}" type="parTrans" cxnId="{310D4799-F617-4B53-8046-81B4D3354691}">
      <dgm:prSet/>
      <dgm:spPr/>
      <dgm:t>
        <a:bodyPr/>
        <a:lstStyle/>
        <a:p>
          <a:endParaRPr lang="pt-BR"/>
        </a:p>
      </dgm:t>
    </dgm:pt>
    <dgm:pt modelId="{26633214-9033-4DE5-8BD8-35440BCEF109}" type="sibTrans" cxnId="{310D4799-F617-4B53-8046-81B4D3354691}">
      <dgm:prSet/>
      <dgm:spPr/>
      <dgm:t>
        <a:bodyPr/>
        <a:lstStyle/>
        <a:p>
          <a:endParaRPr lang="pt-BR"/>
        </a:p>
      </dgm:t>
    </dgm:pt>
    <dgm:pt modelId="{49605A7B-563B-4C7C-9F1B-0C7C34A7DDC4}">
      <dgm:prSet phldrT="[Texto]" custT="1"/>
      <dgm:spPr/>
      <dgm:t>
        <a:bodyPr/>
        <a:lstStyle/>
        <a:p>
          <a:r>
            <a:rPr lang="pt-BR" sz="1600" b="1" i="1" cap="all" baseline="0" dirty="0"/>
            <a:t>LIDERANÇA</a:t>
          </a:r>
          <a:r>
            <a:rPr lang="pt-BR" sz="1600" i="1" cap="all" baseline="0" dirty="0"/>
            <a:t> – LIDERANÇA LEAN AGIL; MINDSET LEAN-AGIL; MANIFESTO AGIL </a:t>
          </a:r>
        </a:p>
      </dgm:t>
    </dgm:pt>
    <dgm:pt modelId="{A49A4248-A2F9-4B88-B2ED-5EE733E9F04B}" type="parTrans" cxnId="{8BCD10CA-CA2A-420F-9DAC-C783BEE1A806}">
      <dgm:prSet/>
      <dgm:spPr/>
      <dgm:t>
        <a:bodyPr/>
        <a:lstStyle/>
        <a:p>
          <a:endParaRPr lang="pt-BR"/>
        </a:p>
      </dgm:t>
    </dgm:pt>
    <dgm:pt modelId="{D9BA0F9F-14F1-4AD4-AAE0-722D725D4E4A}" type="sibTrans" cxnId="{8BCD10CA-CA2A-420F-9DAC-C783BEE1A806}">
      <dgm:prSet/>
      <dgm:spPr/>
      <dgm:t>
        <a:bodyPr/>
        <a:lstStyle/>
        <a:p>
          <a:endParaRPr lang="pt-BR"/>
        </a:p>
      </dgm:t>
    </dgm:pt>
    <dgm:pt modelId="{685CEE07-9425-47B8-A1CA-7B09A216FAD9}">
      <dgm:prSet phldrT="[Texto]" custT="1"/>
      <dgm:spPr/>
      <dgm:t>
        <a:bodyPr/>
        <a:lstStyle/>
        <a:p>
          <a:r>
            <a:rPr lang="pt-BR" sz="1600" b="1" i="0" cap="all" baseline="0" dirty="0"/>
            <a:t>COMPETÊNCIAS ORGANIZACIONAIS </a:t>
          </a:r>
          <a:r>
            <a:rPr lang="pt-BR" sz="1600" i="1" cap="all" baseline="0" dirty="0"/>
            <a:t>-  GESTÃO LEAN DE PORTFOLIO;  ENTREGA DE SOLUÇÃO EMPRESARIAL; ENTREGA AGIL DE PRODUTO; ORGANIZAÇÃO AGIL; CONTINUO; DEVOPS</a:t>
          </a:r>
        </a:p>
      </dgm:t>
    </dgm:pt>
    <dgm:pt modelId="{976B952E-8BE8-4B34-8779-8E6B3AD70BDF}" type="parTrans" cxnId="{2A66EBC1-499F-40C2-BFE4-289FB18AD6A9}">
      <dgm:prSet/>
      <dgm:spPr/>
      <dgm:t>
        <a:bodyPr/>
        <a:lstStyle/>
        <a:p>
          <a:endParaRPr lang="pt-BR"/>
        </a:p>
      </dgm:t>
    </dgm:pt>
    <dgm:pt modelId="{6B9565D1-93DA-4914-9B35-04FBD14A4650}" type="sibTrans" cxnId="{2A66EBC1-499F-40C2-BFE4-289FB18AD6A9}">
      <dgm:prSet/>
      <dgm:spPr/>
      <dgm:t>
        <a:bodyPr/>
        <a:lstStyle/>
        <a:p>
          <a:endParaRPr lang="pt-BR"/>
        </a:p>
      </dgm:t>
    </dgm:pt>
    <dgm:pt modelId="{E05D922C-1672-4888-9877-284E99EDD5DD}">
      <dgm:prSet custT="1"/>
      <dgm:spPr/>
      <dgm:t>
        <a:bodyPr/>
        <a:lstStyle/>
        <a:p>
          <a:r>
            <a:rPr lang="pt-BR" sz="1600" dirty="0"/>
            <a:t>CLIENTE NO CENTRO</a:t>
          </a:r>
        </a:p>
      </dgm:t>
    </dgm:pt>
    <dgm:pt modelId="{88744394-57B2-45A9-AA9D-35F7C51B39A4}" type="parTrans" cxnId="{DE617730-FB20-4EC6-978F-A0806EE6EF8C}">
      <dgm:prSet/>
      <dgm:spPr/>
      <dgm:t>
        <a:bodyPr/>
        <a:lstStyle/>
        <a:p>
          <a:endParaRPr lang="pt-BR"/>
        </a:p>
      </dgm:t>
    </dgm:pt>
    <dgm:pt modelId="{BBF27BA7-C728-4575-8158-09461556EB22}" type="sibTrans" cxnId="{DE617730-FB20-4EC6-978F-A0806EE6EF8C}">
      <dgm:prSet/>
      <dgm:spPr/>
      <dgm:t>
        <a:bodyPr/>
        <a:lstStyle/>
        <a:p>
          <a:endParaRPr lang="pt-BR"/>
        </a:p>
      </dgm:t>
    </dgm:pt>
    <dgm:pt modelId="{AE373E52-9883-4A03-8969-C38EB7C6E276}">
      <dgm:prSet custT="1"/>
      <dgm:spPr/>
      <dgm:t>
        <a:bodyPr/>
        <a:lstStyle/>
        <a:p>
          <a:r>
            <a:rPr lang="pt-BR" sz="1600" dirty="0"/>
            <a:t>ALINHAMENTO ESTRATÉGICO</a:t>
          </a:r>
        </a:p>
      </dgm:t>
    </dgm:pt>
    <dgm:pt modelId="{67678AB9-5F57-415F-B1FF-8790F63D9EEC}" type="parTrans" cxnId="{AF8F4E0C-02D1-4858-BC64-3AB75E448097}">
      <dgm:prSet/>
      <dgm:spPr/>
      <dgm:t>
        <a:bodyPr/>
        <a:lstStyle/>
        <a:p>
          <a:endParaRPr lang="pt-BR"/>
        </a:p>
      </dgm:t>
    </dgm:pt>
    <dgm:pt modelId="{ACF7FC6A-D6DC-4DAE-8952-E4BD99EF686C}" type="sibTrans" cxnId="{AF8F4E0C-02D1-4858-BC64-3AB75E448097}">
      <dgm:prSet/>
      <dgm:spPr/>
      <dgm:t>
        <a:bodyPr/>
        <a:lstStyle/>
        <a:p>
          <a:endParaRPr lang="pt-BR"/>
        </a:p>
      </dgm:t>
    </dgm:pt>
    <dgm:pt modelId="{634C3CD9-1EE4-4188-BF0B-9F465A58A036}">
      <dgm:prSet custT="1"/>
      <dgm:spPr/>
      <dgm:t>
        <a:bodyPr/>
        <a:lstStyle/>
        <a:p>
          <a:r>
            <a:rPr lang="pt-BR" sz="1600" dirty="0"/>
            <a:t>GOVERNANÇA DE PROJETOS, PROGRAMAS E PORTFOLIO  </a:t>
          </a:r>
        </a:p>
      </dgm:t>
    </dgm:pt>
    <dgm:pt modelId="{587084B4-4744-4188-AEC9-59F4DD824F81}" type="parTrans" cxnId="{71E98C3A-3FFC-4877-A222-3B618C25B71E}">
      <dgm:prSet/>
      <dgm:spPr/>
      <dgm:t>
        <a:bodyPr/>
        <a:lstStyle/>
        <a:p>
          <a:endParaRPr lang="pt-BR"/>
        </a:p>
      </dgm:t>
    </dgm:pt>
    <dgm:pt modelId="{BB3C27DA-C86A-427E-B5CB-4CF730A5066B}" type="sibTrans" cxnId="{71E98C3A-3FFC-4877-A222-3B618C25B71E}">
      <dgm:prSet/>
      <dgm:spPr/>
      <dgm:t>
        <a:bodyPr/>
        <a:lstStyle/>
        <a:p>
          <a:endParaRPr lang="pt-BR"/>
        </a:p>
      </dgm:t>
    </dgm:pt>
    <dgm:pt modelId="{1D8F2EB5-2FC3-4BF4-99FD-026102D71120}">
      <dgm:prSet custT="1"/>
      <dgm:spPr/>
      <dgm:t>
        <a:bodyPr/>
        <a:lstStyle/>
        <a:p>
          <a:r>
            <a:rPr lang="pt-BR" sz="1600" dirty="0"/>
            <a:t>GESTÃO POR FLUXO DE VALOR </a:t>
          </a:r>
        </a:p>
      </dgm:t>
    </dgm:pt>
    <dgm:pt modelId="{4840F3BA-77D9-4861-94FB-26E94112B518}" type="parTrans" cxnId="{542BD318-1DBA-49B9-9BD3-6596EE1D4FEA}">
      <dgm:prSet/>
      <dgm:spPr/>
      <dgm:t>
        <a:bodyPr/>
        <a:lstStyle/>
        <a:p>
          <a:endParaRPr lang="pt-BR"/>
        </a:p>
      </dgm:t>
    </dgm:pt>
    <dgm:pt modelId="{039D639F-60C4-4D05-B2AC-5160717D23A3}" type="sibTrans" cxnId="{542BD318-1DBA-49B9-9BD3-6596EE1D4FEA}">
      <dgm:prSet/>
      <dgm:spPr/>
      <dgm:t>
        <a:bodyPr/>
        <a:lstStyle/>
        <a:p>
          <a:endParaRPr lang="pt-BR"/>
        </a:p>
      </dgm:t>
    </dgm:pt>
    <dgm:pt modelId="{833D1818-B7E0-4814-96E6-B7505C739916}">
      <dgm:prSet custT="1"/>
      <dgm:spPr/>
      <dgm:t>
        <a:bodyPr/>
        <a:lstStyle/>
        <a:p>
          <a:r>
            <a:rPr lang="pt-BR" sz="1600" dirty="0"/>
            <a:t>ENTREGAS CONTÍNUAS </a:t>
          </a:r>
        </a:p>
      </dgm:t>
    </dgm:pt>
    <dgm:pt modelId="{3E2C697A-2708-4F02-9D9E-63E2F8CB651B}" type="parTrans" cxnId="{31F3D4C9-1660-43E7-91A1-9FD1F59DE4B8}">
      <dgm:prSet/>
      <dgm:spPr/>
      <dgm:t>
        <a:bodyPr/>
        <a:lstStyle/>
        <a:p>
          <a:endParaRPr lang="pt-BR"/>
        </a:p>
      </dgm:t>
    </dgm:pt>
    <dgm:pt modelId="{DAD21A25-AA94-4027-A864-7130D251D879}" type="sibTrans" cxnId="{31F3D4C9-1660-43E7-91A1-9FD1F59DE4B8}">
      <dgm:prSet/>
      <dgm:spPr/>
      <dgm:t>
        <a:bodyPr/>
        <a:lstStyle/>
        <a:p>
          <a:endParaRPr lang="pt-BR"/>
        </a:p>
      </dgm:t>
    </dgm:pt>
    <dgm:pt modelId="{57D5AEDE-2F17-46D4-BC37-5C285E60F722}">
      <dgm:prSet phldrT="[Texto]" custT="1"/>
      <dgm:spPr/>
      <dgm:t>
        <a:bodyPr/>
        <a:lstStyle/>
        <a:p>
          <a:r>
            <a:rPr lang="pt-BR" sz="1600" dirty="0"/>
            <a:t>SAFE HOUSE OF LEAN</a:t>
          </a:r>
        </a:p>
      </dgm:t>
    </dgm:pt>
    <dgm:pt modelId="{E64D14CB-BAAB-452C-8EB6-8DACF4A0FA7E}" type="parTrans" cxnId="{384B8EE3-1368-44DB-80B5-34C25FF45606}">
      <dgm:prSet/>
      <dgm:spPr/>
      <dgm:t>
        <a:bodyPr/>
        <a:lstStyle/>
        <a:p>
          <a:endParaRPr lang="pt-BR"/>
        </a:p>
      </dgm:t>
    </dgm:pt>
    <dgm:pt modelId="{E0B39EF6-BFF6-441A-AB4A-700B1D058123}" type="sibTrans" cxnId="{384B8EE3-1368-44DB-80B5-34C25FF45606}">
      <dgm:prSet/>
      <dgm:spPr/>
      <dgm:t>
        <a:bodyPr/>
        <a:lstStyle/>
        <a:p>
          <a:endParaRPr lang="pt-BR"/>
        </a:p>
      </dgm:t>
    </dgm:pt>
    <dgm:pt modelId="{62B34A10-B236-45A5-A5A5-1DDB4349E412}" type="pres">
      <dgm:prSet presAssocID="{6FF568B7-590C-4764-9B34-1C3590C2FF53}" presName="Name0" presStyleCnt="0">
        <dgm:presLayoutVars>
          <dgm:dir/>
          <dgm:animLvl val="lvl"/>
          <dgm:resizeHandles val="exact"/>
        </dgm:presLayoutVars>
      </dgm:prSet>
      <dgm:spPr/>
    </dgm:pt>
    <dgm:pt modelId="{58C17968-4814-43FF-842F-B460AF866716}" type="pres">
      <dgm:prSet presAssocID="{B5C9D777-1C99-4730-BB32-4FB7BAB90529}" presName="linNode" presStyleCnt="0"/>
      <dgm:spPr/>
    </dgm:pt>
    <dgm:pt modelId="{131BE096-968A-4727-B285-4F201183B78F}" type="pres">
      <dgm:prSet presAssocID="{B5C9D777-1C99-4730-BB32-4FB7BAB90529}" presName="parentText" presStyleLbl="node1" presStyleIdx="0" presStyleCnt="3" custScaleX="61978" custLinFactNeighborX="-6250">
        <dgm:presLayoutVars>
          <dgm:chMax val="1"/>
          <dgm:bulletEnabled val="1"/>
        </dgm:presLayoutVars>
      </dgm:prSet>
      <dgm:spPr/>
    </dgm:pt>
    <dgm:pt modelId="{6675714A-CFA8-45C2-BF60-62D56F24091D}" type="pres">
      <dgm:prSet presAssocID="{B5C9D777-1C99-4730-BB32-4FB7BAB90529}" presName="descendantText" presStyleLbl="alignAccFollowNode1" presStyleIdx="0" presStyleCnt="3" custScaleX="119684" custScaleY="117543">
        <dgm:presLayoutVars>
          <dgm:bulletEnabled val="1"/>
        </dgm:presLayoutVars>
      </dgm:prSet>
      <dgm:spPr/>
    </dgm:pt>
    <dgm:pt modelId="{E92579D6-7123-40BF-B01F-946CCE624029}" type="pres">
      <dgm:prSet presAssocID="{97991712-3009-4BE1-A625-4C0BE32915D1}" presName="sp" presStyleCnt="0"/>
      <dgm:spPr/>
    </dgm:pt>
    <dgm:pt modelId="{853F6241-F4F3-465E-98FD-6DFBDB12A5E0}" type="pres">
      <dgm:prSet presAssocID="{659DECBE-8816-4A48-915A-9BBFF822C4CE}" presName="linNode" presStyleCnt="0"/>
      <dgm:spPr/>
    </dgm:pt>
    <dgm:pt modelId="{803BBDE5-AE03-4EDF-AC59-6891C79C83E2}" type="pres">
      <dgm:prSet presAssocID="{659DECBE-8816-4A48-915A-9BBFF822C4CE}" presName="parentText" presStyleLbl="node1" presStyleIdx="1" presStyleCnt="3" custScaleX="61978" custLinFactNeighborX="-6250">
        <dgm:presLayoutVars>
          <dgm:chMax val="1"/>
          <dgm:bulletEnabled val="1"/>
        </dgm:presLayoutVars>
      </dgm:prSet>
      <dgm:spPr/>
    </dgm:pt>
    <dgm:pt modelId="{5C6138AF-2D40-4680-91D5-020C28896BEF}" type="pres">
      <dgm:prSet presAssocID="{659DECBE-8816-4A48-915A-9BBFF822C4CE}" presName="descendantText" presStyleLbl="alignAccFollowNode1" presStyleIdx="1" presStyleCnt="3" custScaleX="119684" custScaleY="117543">
        <dgm:presLayoutVars>
          <dgm:bulletEnabled val="1"/>
        </dgm:presLayoutVars>
      </dgm:prSet>
      <dgm:spPr/>
    </dgm:pt>
    <dgm:pt modelId="{E0B0EE40-55AE-46F3-822A-4F82019AEEDA}" type="pres">
      <dgm:prSet presAssocID="{4D3F9EEA-D13C-4F4A-8D3F-A15FB431CCCD}" presName="sp" presStyleCnt="0"/>
      <dgm:spPr/>
    </dgm:pt>
    <dgm:pt modelId="{3A39B65A-F0DE-45B7-8A25-67DA315C5281}" type="pres">
      <dgm:prSet presAssocID="{D437256D-372B-4CB7-8DDB-49133F5CE90B}" presName="linNode" presStyleCnt="0"/>
      <dgm:spPr/>
    </dgm:pt>
    <dgm:pt modelId="{3E855831-C45A-482B-9BC6-CC369591D631}" type="pres">
      <dgm:prSet presAssocID="{D437256D-372B-4CB7-8DDB-49133F5CE90B}" presName="parentText" presStyleLbl="node1" presStyleIdx="2" presStyleCnt="3" custScaleX="61978" custLinFactNeighborX="-6250">
        <dgm:presLayoutVars>
          <dgm:chMax val="1"/>
          <dgm:bulletEnabled val="1"/>
        </dgm:presLayoutVars>
      </dgm:prSet>
      <dgm:spPr/>
    </dgm:pt>
    <dgm:pt modelId="{A69765E3-B718-48D7-97CB-CCC32F49D572}" type="pres">
      <dgm:prSet presAssocID="{D437256D-372B-4CB7-8DDB-49133F5CE90B}" presName="descendantText" presStyleLbl="alignAccFollowNode1" presStyleIdx="2" presStyleCnt="3" custScaleX="119684" custScaleY="117543">
        <dgm:presLayoutVars>
          <dgm:bulletEnabled val="1"/>
        </dgm:presLayoutVars>
      </dgm:prSet>
      <dgm:spPr/>
    </dgm:pt>
  </dgm:ptLst>
  <dgm:cxnLst>
    <dgm:cxn modelId="{FDB11A06-30E2-4410-97E1-6716217ABEED}" srcId="{6FF568B7-590C-4764-9B34-1C3590C2FF53}" destId="{D437256D-372B-4CB7-8DDB-49133F5CE90B}" srcOrd="2" destOrd="0" parTransId="{83A643FC-2987-43E6-98AA-EED7C58F44EF}" sibTransId="{C8211DB5-40A2-4CAF-83F5-9469BD1A7A6D}"/>
    <dgm:cxn modelId="{9BA6EF07-486F-43EB-9624-60893AEC0FB0}" srcId="{659DECBE-8816-4A48-915A-9BBFF822C4CE}" destId="{E6E39D48-4F7F-4771-85FB-D198A8EF7861}" srcOrd="2" destOrd="0" parTransId="{F8E133AB-EC97-4E49-A740-DC9A9A202E2E}" sibTransId="{7F4A6E5D-E190-4691-BD5B-5C136B2CCFFE}"/>
    <dgm:cxn modelId="{AF8F4E0C-02D1-4858-BC64-3AB75E448097}" srcId="{B5C9D777-1C99-4730-BB32-4FB7BAB90529}" destId="{AE373E52-9883-4A03-8969-C38EB7C6E276}" srcOrd="2" destOrd="0" parTransId="{67678AB9-5F57-415F-B1FF-8790F63D9EEC}" sibTransId="{ACF7FC6A-D6DC-4DAE-8952-E4BD99EF686C}"/>
    <dgm:cxn modelId="{542BD318-1DBA-49B9-9BD3-6596EE1D4FEA}" srcId="{B5C9D777-1C99-4730-BB32-4FB7BAB90529}" destId="{1D8F2EB5-2FC3-4BF4-99FD-026102D71120}" srcOrd="4" destOrd="0" parTransId="{4840F3BA-77D9-4861-94FB-26E94112B518}" sibTransId="{039D639F-60C4-4D05-B2AC-5160717D23A3}"/>
    <dgm:cxn modelId="{191F2419-B721-43FE-B1EE-26061245E5E2}" srcId="{659DECBE-8816-4A48-915A-9BBFF822C4CE}" destId="{886BDF0E-8635-4336-92E1-1633E5A5B658}" srcOrd="1" destOrd="0" parTransId="{21D67B5E-DD95-4946-9053-79D2CF1844B7}" sibTransId="{4CE674FF-84C1-4B5C-91C6-A6E626FEF0E6}"/>
    <dgm:cxn modelId="{EA1C0F27-43EE-43BB-9FCF-DE4F676294CD}" type="presOf" srcId="{D437256D-372B-4CB7-8DDB-49133F5CE90B}" destId="{3E855831-C45A-482B-9BC6-CC369591D631}" srcOrd="0" destOrd="0" presId="urn:microsoft.com/office/officeart/2005/8/layout/vList5"/>
    <dgm:cxn modelId="{32DC442A-4C05-48FE-ACEE-4CEF1EFAF944}" type="presOf" srcId="{49605A7B-563B-4C7C-9F1B-0C7C34A7DDC4}" destId="{A69765E3-B718-48D7-97CB-CCC32F49D572}" srcOrd="0" destOrd="2" presId="urn:microsoft.com/office/officeart/2005/8/layout/vList5"/>
    <dgm:cxn modelId="{DE617730-FB20-4EC6-978F-A0806EE6EF8C}" srcId="{B5C9D777-1C99-4730-BB32-4FB7BAB90529}" destId="{E05D922C-1672-4888-9877-284E99EDD5DD}" srcOrd="1" destOrd="0" parTransId="{88744394-57B2-45A9-AA9D-35F7C51B39A4}" sibTransId="{BBF27BA7-C728-4575-8158-09461556EB22}"/>
    <dgm:cxn modelId="{71E98C3A-3FFC-4877-A222-3B618C25B71E}" srcId="{B5C9D777-1C99-4730-BB32-4FB7BAB90529}" destId="{634C3CD9-1EE4-4188-BF0B-9F465A58A036}" srcOrd="3" destOrd="0" parTransId="{587084B4-4744-4188-AEC9-59F4DD824F81}" sibTransId="{BB3C27DA-C86A-427E-B5CB-4CF730A5066B}"/>
    <dgm:cxn modelId="{2A996A3D-5D15-488B-AB03-0AB948BD3AAF}" type="presOf" srcId="{E05D922C-1672-4888-9877-284E99EDD5DD}" destId="{6675714A-CFA8-45C2-BF60-62D56F24091D}" srcOrd="0" destOrd="1" presId="urn:microsoft.com/office/officeart/2005/8/layout/vList5"/>
    <dgm:cxn modelId="{12CD225F-9879-4E86-BB88-B6F68B0DB12A}" type="presOf" srcId="{82894C1C-227B-4E59-AFC1-72A2615C5C4D}" destId="{A69765E3-B718-48D7-97CB-CCC32F49D572}" srcOrd="0" destOrd="1" presId="urn:microsoft.com/office/officeart/2005/8/layout/vList5"/>
    <dgm:cxn modelId="{5EF71A43-EFA3-49FB-99A5-1F14A96C5D19}" type="presOf" srcId="{833D1818-B7E0-4814-96E6-B7505C739916}" destId="{6675714A-CFA8-45C2-BF60-62D56F24091D}" srcOrd="0" destOrd="5" presId="urn:microsoft.com/office/officeart/2005/8/layout/vList5"/>
    <dgm:cxn modelId="{CC7DD763-BB0E-4649-8343-D1E0B8B92F48}" srcId="{659DECBE-8816-4A48-915A-9BBFF822C4CE}" destId="{CD496048-6C22-4C32-9C48-0EC8A8BEF669}" srcOrd="0" destOrd="0" parTransId="{293F234C-78DB-41AF-9602-AB1850E71537}" sibTransId="{D29CC615-ADED-448B-B5AD-1339BEE02972}"/>
    <dgm:cxn modelId="{827A7365-3C02-4D37-A0EE-1B41DA6AC91C}" type="presOf" srcId="{6FF568B7-590C-4764-9B34-1C3590C2FF53}" destId="{62B34A10-B236-45A5-A5A5-1DDB4349E412}" srcOrd="0" destOrd="0" presId="urn:microsoft.com/office/officeart/2005/8/layout/vList5"/>
    <dgm:cxn modelId="{AA2ADE68-1A0C-4A07-95E8-C507FF3B9D57}" type="presOf" srcId="{1D8F2EB5-2FC3-4BF4-99FD-026102D71120}" destId="{6675714A-CFA8-45C2-BF60-62D56F24091D}" srcOrd="0" destOrd="4" presId="urn:microsoft.com/office/officeart/2005/8/layout/vList5"/>
    <dgm:cxn modelId="{D9D8F94C-3AB8-4108-A4D1-2E5C503E13FB}" type="presOf" srcId="{634C3CD9-1EE4-4188-BF0B-9F465A58A036}" destId="{6675714A-CFA8-45C2-BF60-62D56F24091D}" srcOrd="0" destOrd="3" presId="urn:microsoft.com/office/officeart/2005/8/layout/vList5"/>
    <dgm:cxn modelId="{29A2B84E-3F75-4A63-BAF3-58CD5DE945F7}" type="presOf" srcId="{E6E39D48-4F7F-4771-85FB-D198A8EF7861}" destId="{5C6138AF-2D40-4680-91D5-020C28896BEF}" srcOrd="0" destOrd="2" presId="urn:microsoft.com/office/officeart/2005/8/layout/vList5"/>
    <dgm:cxn modelId="{E115454F-9D05-4452-AFDB-FEC241CED5EB}" srcId="{6FF568B7-590C-4764-9B34-1C3590C2FF53}" destId="{659DECBE-8816-4A48-915A-9BBFF822C4CE}" srcOrd="1" destOrd="0" parTransId="{AB82323A-BBF0-4C1F-BF02-0695342859AB}" sibTransId="{4D3F9EEA-D13C-4F4A-8D3F-A15FB431CCCD}"/>
    <dgm:cxn modelId="{2964DD52-C936-423A-9A4E-040CE601DA9C}" type="presOf" srcId="{886BDF0E-8635-4336-92E1-1633E5A5B658}" destId="{5C6138AF-2D40-4680-91D5-020C28896BEF}" srcOrd="0" destOrd="1" presId="urn:microsoft.com/office/officeart/2005/8/layout/vList5"/>
    <dgm:cxn modelId="{ED107157-CF5A-4638-B2A9-D6CFBF8E87F8}" type="presOf" srcId="{48A5C0A5-8979-4405-96DD-0CF1196C88F5}" destId="{5C6138AF-2D40-4680-91D5-020C28896BEF}" srcOrd="0" destOrd="3" presId="urn:microsoft.com/office/officeart/2005/8/layout/vList5"/>
    <dgm:cxn modelId="{9E04F381-7BD2-4DD5-818D-98B3908984E9}" type="presOf" srcId="{B5C9D777-1C99-4730-BB32-4FB7BAB90529}" destId="{131BE096-968A-4727-B285-4F201183B78F}" srcOrd="0" destOrd="0" presId="urn:microsoft.com/office/officeart/2005/8/layout/vList5"/>
    <dgm:cxn modelId="{6D385B89-9AED-4A7B-9CA9-937D54ADC1DA}" type="presOf" srcId="{57332115-DED1-4C6B-86C5-75E058A0B048}" destId="{A69765E3-B718-48D7-97CB-CCC32F49D572}" srcOrd="0" destOrd="0" presId="urn:microsoft.com/office/officeart/2005/8/layout/vList5"/>
    <dgm:cxn modelId="{310D4799-F617-4B53-8046-81B4D3354691}" srcId="{659DECBE-8816-4A48-915A-9BBFF822C4CE}" destId="{48A5C0A5-8979-4405-96DD-0CF1196C88F5}" srcOrd="3" destOrd="0" parTransId="{7DDCD7E0-76A1-4773-BA04-36BB10CB953E}" sibTransId="{26633214-9033-4DE5-8BD8-35440BCEF109}"/>
    <dgm:cxn modelId="{7D855B9F-5EC2-4811-8FAE-8FCABB624599}" type="presOf" srcId="{685CEE07-9425-47B8-A1CA-7B09A216FAD9}" destId="{A69765E3-B718-48D7-97CB-CCC32F49D572}" srcOrd="0" destOrd="3" presId="urn:microsoft.com/office/officeart/2005/8/layout/vList5"/>
    <dgm:cxn modelId="{470993A1-EF2B-47F3-A508-D13E2C255926}" type="presOf" srcId="{005C0D5B-1C16-4388-9B1A-EF6C3410D414}" destId="{6675714A-CFA8-45C2-BF60-62D56F24091D}" srcOrd="0" destOrd="0" presId="urn:microsoft.com/office/officeart/2005/8/layout/vList5"/>
    <dgm:cxn modelId="{728227AE-B1F5-4E44-B88A-F7CE88C0AF41}" srcId="{D437256D-372B-4CB7-8DDB-49133F5CE90B}" destId="{82894C1C-227B-4E59-AFC1-72A2615C5C4D}" srcOrd="1" destOrd="0" parTransId="{A6B2A69A-69F6-48C2-BFD3-03ADB628E68F}" sibTransId="{EBB4D189-0AF7-4632-82E3-3C3B2ECBA65F}"/>
    <dgm:cxn modelId="{12C44EB8-4831-44B3-970A-977AA9647880}" srcId="{D437256D-372B-4CB7-8DDB-49133F5CE90B}" destId="{57332115-DED1-4C6B-86C5-75E058A0B048}" srcOrd="0" destOrd="0" parTransId="{041C6F92-E2AA-479F-AC4E-7CD893E03B7D}" sibTransId="{20BFB332-B06A-4AB0-ADF5-3BF9394105BA}"/>
    <dgm:cxn modelId="{6D3AE3BA-5AEA-4FED-8371-B6A0D4E082CB}" type="presOf" srcId="{CD496048-6C22-4C32-9C48-0EC8A8BEF669}" destId="{5C6138AF-2D40-4680-91D5-020C28896BEF}" srcOrd="0" destOrd="0" presId="urn:microsoft.com/office/officeart/2005/8/layout/vList5"/>
    <dgm:cxn modelId="{2A66EBC1-499F-40C2-BFE4-289FB18AD6A9}" srcId="{D437256D-372B-4CB7-8DDB-49133F5CE90B}" destId="{685CEE07-9425-47B8-A1CA-7B09A216FAD9}" srcOrd="3" destOrd="0" parTransId="{976B952E-8BE8-4B34-8779-8E6B3AD70BDF}" sibTransId="{6B9565D1-93DA-4914-9B35-04FBD14A4650}"/>
    <dgm:cxn modelId="{31F3D4C9-1660-43E7-91A1-9FD1F59DE4B8}" srcId="{B5C9D777-1C99-4730-BB32-4FB7BAB90529}" destId="{833D1818-B7E0-4814-96E6-B7505C739916}" srcOrd="5" destOrd="0" parTransId="{3E2C697A-2708-4F02-9D9E-63E2F8CB651B}" sibTransId="{DAD21A25-AA94-4027-A864-7130D251D879}"/>
    <dgm:cxn modelId="{8BCD10CA-CA2A-420F-9DAC-C783BEE1A806}" srcId="{D437256D-372B-4CB7-8DDB-49133F5CE90B}" destId="{49605A7B-563B-4C7C-9F1B-0C7C34A7DDC4}" srcOrd="2" destOrd="0" parTransId="{A49A4248-A2F9-4B88-B2ED-5EE733E9F04B}" sibTransId="{D9BA0F9F-14F1-4AD4-AAE0-722D725D4E4A}"/>
    <dgm:cxn modelId="{704298CA-780E-4C2D-AF1F-9C5639888D64}" srcId="{B5C9D777-1C99-4730-BB32-4FB7BAB90529}" destId="{005C0D5B-1C16-4388-9B1A-EF6C3410D414}" srcOrd="0" destOrd="0" parTransId="{6700284F-B077-496C-9DF4-1563B0D74D68}" sibTransId="{A83345A2-C2B0-4D1D-A375-0E5A0500BE6E}"/>
    <dgm:cxn modelId="{7A199BDA-CC61-4823-8394-D15252969B7F}" srcId="{6FF568B7-590C-4764-9B34-1C3590C2FF53}" destId="{B5C9D777-1C99-4730-BB32-4FB7BAB90529}" srcOrd="0" destOrd="0" parTransId="{20581475-2581-4BA9-A27D-45B2E417D0F4}" sibTransId="{97991712-3009-4BE1-A625-4C0BE32915D1}"/>
    <dgm:cxn modelId="{384B8EE3-1368-44DB-80B5-34C25FF45606}" srcId="{B5C9D777-1C99-4730-BB32-4FB7BAB90529}" destId="{57D5AEDE-2F17-46D4-BC37-5C285E60F722}" srcOrd="6" destOrd="0" parTransId="{E64D14CB-BAAB-452C-8EB6-8DACF4A0FA7E}" sibTransId="{E0B39EF6-BFF6-441A-AB4A-700B1D058123}"/>
    <dgm:cxn modelId="{A4C3D1E6-A045-4D97-A793-ED91648F050D}" type="presOf" srcId="{659DECBE-8816-4A48-915A-9BBFF822C4CE}" destId="{803BBDE5-AE03-4EDF-AC59-6891C79C83E2}" srcOrd="0" destOrd="0" presId="urn:microsoft.com/office/officeart/2005/8/layout/vList5"/>
    <dgm:cxn modelId="{F0A7F1ED-D65B-4D71-AE90-C40139045CB7}" type="presOf" srcId="{57D5AEDE-2F17-46D4-BC37-5C285E60F722}" destId="{6675714A-CFA8-45C2-BF60-62D56F24091D}" srcOrd="0" destOrd="6" presId="urn:microsoft.com/office/officeart/2005/8/layout/vList5"/>
    <dgm:cxn modelId="{03A133EE-BEE5-4F55-94A9-ECD3A303F913}" type="presOf" srcId="{AE373E52-9883-4A03-8969-C38EB7C6E276}" destId="{6675714A-CFA8-45C2-BF60-62D56F24091D}" srcOrd="0" destOrd="2" presId="urn:microsoft.com/office/officeart/2005/8/layout/vList5"/>
    <dgm:cxn modelId="{D4FF9293-B3EA-4E4E-A3A3-398485D9A13C}" type="presParOf" srcId="{62B34A10-B236-45A5-A5A5-1DDB4349E412}" destId="{58C17968-4814-43FF-842F-B460AF866716}" srcOrd="0" destOrd="0" presId="urn:microsoft.com/office/officeart/2005/8/layout/vList5"/>
    <dgm:cxn modelId="{31A5B744-2D44-41EE-B7C0-6E111860F963}" type="presParOf" srcId="{58C17968-4814-43FF-842F-B460AF866716}" destId="{131BE096-968A-4727-B285-4F201183B78F}" srcOrd="0" destOrd="0" presId="urn:microsoft.com/office/officeart/2005/8/layout/vList5"/>
    <dgm:cxn modelId="{63A32B03-A6D1-46C2-B650-D5C593939EA4}" type="presParOf" srcId="{58C17968-4814-43FF-842F-B460AF866716}" destId="{6675714A-CFA8-45C2-BF60-62D56F24091D}" srcOrd="1" destOrd="0" presId="urn:microsoft.com/office/officeart/2005/8/layout/vList5"/>
    <dgm:cxn modelId="{0C30AA5A-2433-4A02-A3EA-A64911FEE6BC}" type="presParOf" srcId="{62B34A10-B236-45A5-A5A5-1DDB4349E412}" destId="{E92579D6-7123-40BF-B01F-946CCE624029}" srcOrd="1" destOrd="0" presId="urn:microsoft.com/office/officeart/2005/8/layout/vList5"/>
    <dgm:cxn modelId="{24377F7A-4E2F-4D4D-A9D4-BDF54B48E5C2}" type="presParOf" srcId="{62B34A10-B236-45A5-A5A5-1DDB4349E412}" destId="{853F6241-F4F3-465E-98FD-6DFBDB12A5E0}" srcOrd="2" destOrd="0" presId="urn:microsoft.com/office/officeart/2005/8/layout/vList5"/>
    <dgm:cxn modelId="{1DCA9B9A-214E-4989-A3C2-BD16B489471E}" type="presParOf" srcId="{853F6241-F4F3-465E-98FD-6DFBDB12A5E0}" destId="{803BBDE5-AE03-4EDF-AC59-6891C79C83E2}" srcOrd="0" destOrd="0" presId="urn:microsoft.com/office/officeart/2005/8/layout/vList5"/>
    <dgm:cxn modelId="{B76F2927-8376-4EE1-8334-55BF2391A59E}" type="presParOf" srcId="{853F6241-F4F3-465E-98FD-6DFBDB12A5E0}" destId="{5C6138AF-2D40-4680-91D5-020C28896BEF}" srcOrd="1" destOrd="0" presId="urn:microsoft.com/office/officeart/2005/8/layout/vList5"/>
    <dgm:cxn modelId="{B23AE72F-4984-49BA-8361-A35B456131EF}" type="presParOf" srcId="{62B34A10-B236-45A5-A5A5-1DDB4349E412}" destId="{E0B0EE40-55AE-46F3-822A-4F82019AEEDA}" srcOrd="3" destOrd="0" presId="urn:microsoft.com/office/officeart/2005/8/layout/vList5"/>
    <dgm:cxn modelId="{0B9D4C1A-8948-4C88-BD09-5603BF3BB7DF}" type="presParOf" srcId="{62B34A10-B236-45A5-A5A5-1DDB4349E412}" destId="{3A39B65A-F0DE-45B7-8A25-67DA315C5281}" srcOrd="4" destOrd="0" presId="urn:microsoft.com/office/officeart/2005/8/layout/vList5"/>
    <dgm:cxn modelId="{388AEC80-A18F-40BF-BE7F-01CF29A6CBCD}" type="presParOf" srcId="{3A39B65A-F0DE-45B7-8A25-67DA315C5281}" destId="{3E855831-C45A-482B-9BC6-CC369591D631}" srcOrd="0" destOrd="0" presId="urn:microsoft.com/office/officeart/2005/8/layout/vList5"/>
    <dgm:cxn modelId="{F32CAAEF-A9C2-4A3E-83FC-E9EFF8365FE5}" type="presParOf" srcId="{3A39B65A-F0DE-45B7-8A25-67DA315C5281}" destId="{A69765E3-B718-48D7-97CB-CCC32F49D57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9206F0B-D640-4491-B9C9-138B66ADF212}"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pt-BR"/>
        </a:p>
      </dgm:t>
    </dgm:pt>
    <dgm:pt modelId="{783469CE-0ACF-4608-8F3F-38EB37F24399}">
      <dgm:prSet phldrT="[Texto]" custT="1"/>
      <dgm:spPr/>
      <dgm:t>
        <a:bodyPr/>
        <a:lstStyle/>
        <a:p>
          <a:r>
            <a:rPr lang="pt-BR" sz="2800" b="1" dirty="0">
              <a:effectLst>
                <a:outerShdw blurRad="38100" dist="38100" dir="2700000" algn="tl">
                  <a:srgbClr val="000000">
                    <a:alpha val="43137"/>
                  </a:srgbClr>
                </a:outerShdw>
              </a:effectLst>
            </a:rPr>
            <a:t>Alinhamento Estratégico Dinâmico - Foco no Cliente</a:t>
          </a:r>
        </a:p>
      </dgm:t>
    </dgm:pt>
    <dgm:pt modelId="{4A251D0C-B12B-438A-9E49-C8591D3AB1E0}" type="parTrans" cxnId="{16434A46-BBDD-41DB-B47F-9AEF7B445EB0}">
      <dgm:prSet/>
      <dgm:spPr/>
      <dgm:t>
        <a:bodyPr/>
        <a:lstStyle/>
        <a:p>
          <a:endParaRPr lang="pt-BR" sz="2800" b="1">
            <a:solidFill>
              <a:schemeClr val="tx1"/>
            </a:solidFill>
            <a:effectLst>
              <a:outerShdw blurRad="38100" dist="38100" dir="2700000" algn="tl">
                <a:srgbClr val="000000">
                  <a:alpha val="43137"/>
                </a:srgbClr>
              </a:outerShdw>
            </a:effectLst>
          </a:endParaRPr>
        </a:p>
      </dgm:t>
    </dgm:pt>
    <dgm:pt modelId="{9A9D5FD4-95C6-446E-AAAE-357982F39DEB}" type="sibTrans" cxnId="{16434A46-BBDD-41DB-B47F-9AEF7B445EB0}">
      <dgm:prSet/>
      <dgm:spPr/>
      <dgm:t>
        <a:bodyPr/>
        <a:lstStyle/>
        <a:p>
          <a:endParaRPr lang="pt-BR" sz="2800" b="1">
            <a:solidFill>
              <a:schemeClr val="tx1"/>
            </a:solidFill>
            <a:effectLst>
              <a:outerShdw blurRad="38100" dist="38100" dir="2700000" algn="tl">
                <a:srgbClr val="000000">
                  <a:alpha val="43137"/>
                </a:srgbClr>
              </a:outerShdw>
            </a:effectLst>
          </a:endParaRPr>
        </a:p>
      </dgm:t>
    </dgm:pt>
    <dgm:pt modelId="{70A6424A-06B6-4925-B0C4-A868EFB039F9}">
      <dgm:prSet custT="1"/>
      <dgm:spPr/>
      <dgm:t>
        <a:bodyPr/>
        <a:lstStyle/>
        <a:p>
          <a:r>
            <a:rPr lang="pt-BR" sz="2800" b="1" dirty="0">
              <a:effectLst>
                <a:outerShdw blurRad="38100" dist="38100" dir="2700000" algn="tl">
                  <a:srgbClr val="000000">
                    <a:alpha val="43137"/>
                  </a:srgbClr>
                </a:outerShdw>
              </a:effectLst>
            </a:rPr>
            <a:t>Patrocínio e envolvimento do cliente</a:t>
          </a:r>
        </a:p>
      </dgm:t>
    </dgm:pt>
    <dgm:pt modelId="{C5A532ED-742F-4089-902B-71BF742650EE}" type="sibTrans" cxnId="{99AADC89-0BDB-41B7-B6E7-AC81AE5F4B91}">
      <dgm:prSet/>
      <dgm:spPr/>
      <dgm:t>
        <a:bodyPr/>
        <a:lstStyle/>
        <a:p>
          <a:endParaRPr lang="pt-BR" sz="2800"/>
        </a:p>
      </dgm:t>
    </dgm:pt>
    <dgm:pt modelId="{AE440296-5ECA-41DD-BDE1-6755891277CA}" type="parTrans" cxnId="{99AADC89-0BDB-41B7-B6E7-AC81AE5F4B91}">
      <dgm:prSet/>
      <dgm:spPr/>
      <dgm:t>
        <a:bodyPr/>
        <a:lstStyle/>
        <a:p>
          <a:endParaRPr lang="pt-BR" sz="2800"/>
        </a:p>
      </dgm:t>
    </dgm:pt>
    <dgm:pt modelId="{DFA86596-A8D8-4B94-B173-D5F11AB07AF2}">
      <dgm:prSet custT="1"/>
      <dgm:spPr/>
      <dgm:t>
        <a:bodyPr/>
        <a:lstStyle/>
        <a:p>
          <a:r>
            <a:rPr lang="pt-BR" sz="2800" b="1" dirty="0">
              <a:effectLst>
                <a:outerShdw blurRad="38100" dist="38100" dir="2700000" algn="tl">
                  <a:srgbClr val="000000">
                    <a:alpha val="43137"/>
                  </a:srgbClr>
                </a:outerShdw>
              </a:effectLst>
            </a:rPr>
            <a:t>Eficiência e eficácia - Entregas rápidas - Criação de valor</a:t>
          </a:r>
        </a:p>
      </dgm:t>
    </dgm:pt>
    <dgm:pt modelId="{98B8E404-B031-4B51-B920-63F6C1E70262}" type="sibTrans" cxnId="{4349AAA1-4202-4776-A01C-CE71832EEFAB}">
      <dgm:prSet/>
      <dgm:spPr/>
      <dgm:t>
        <a:bodyPr/>
        <a:lstStyle/>
        <a:p>
          <a:endParaRPr lang="pt-BR" sz="2800"/>
        </a:p>
      </dgm:t>
    </dgm:pt>
    <dgm:pt modelId="{54489E39-9896-4506-B7ED-7FB80B696632}" type="parTrans" cxnId="{4349AAA1-4202-4776-A01C-CE71832EEFAB}">
      <dgm:prSet/>
      <dgm:spPr/>
      <dgm:t>
        <a:bodyPr/>
        <a:lstStyle/>
        <a:p>
          <a:endParaRPr lang="pt-BR" sz="2800"/>
        </a:p>
      </dgm:t>
    </dgm:pt>
    <dgm:pt modelId="{558E872E-113B-466E-89A4-75A1FDC4C43D}">
      <dgm:prSet custT="1"/>
      <dgm:spPr/>
      <dgm:t>
        <a:bodyPr/>
        <a:lstStyle/>
        <a:p>
          <a:r>
            <a:rPr lang="pt-BR" sz="2800" b="1" dirty="0">
              <a:effectLst>
                <a:outerShdw blurRad="38100" dist="38100" dir="2700000" algn="tl">
                  <a:srgbClr val="000000">
                    <a:alpha val="43137"/>
                  </a:srgbClr>
                </a:outerShdw>
              </a:effectLst>
            </a:rPr>
            <a:t>Transparência, Ética e Sustentabilidade</a:t>
          </a:r>
        </a:p>
      </dgm:t>
    </dgm:pt>
    <dgm:pt modelId="{D32E6533-69F9-435B-9B09-80DB1241F4B0}" type="sibTrans" cxnId="{0E5BAAC7-2F81-4A35-BDBA-CF243920F235}">
      <dgm:prSet/>
      <dgm:spPr/>
      <dgm:t>
        <a:bodyPr/>
        <a:lstStyle/>
        <a:p>
          <a:endParaRPr lang="pt-BR" sz="2800"/>
        </a:p>
      </dgm:t>
    </dgm:pt>
    <dgm:pt modelId="{B4827538-1146-4815-995A-495768E0964A}" type="parTrans" cxnId="{0E5BAAC7-2F81-4A35-BDBA-CF243920F235}">
      <dgm:prSet/>
      <dgm:spPr/>
      <dgm:t>
        <a:bodyPr/>
        <a:lstStyle/>
        <a:p>
          <a:endParaRPr lang="pt-BR" sz="2800"/>
        </a:p>
      </dgm:t>
    </dgm:pt>
    <dgm:pt modelId="{4FBDEEDB-9E45-458F-913B-347DA744BA4D}">
      <dgm:prSet custT="1"/>
      <dgm:spPr/>
      <dgm:t>
        <a:bodyPr/>
        <a:lstStyle/>
        <a:p>
          <a:r>
            <a:rPr lang="pt-BR" sz="2800" b="1" dirty="0">
              <a:effectLst>
                <a:outerShdw blurRad="38100" dist="38100" dir="2700000" algn="tl">
                  <a:srgbClr val="000000">
                    <a:alpha val="43137"/>
                  </a:srgbClr>
                </a:outerShdw>
              </a:effectLst>
            </a:rPr>
            <a:t>Prestação de contas</a:t>
          </a:r>
        </a:p>
      </dgm:t>
    </dgm:pt>
    <dgm:pt modelId="{AE383528-707D-4587-914E-C1A866C95134}" type="sibTrans" cxnId="{7F1A6A5B-879F-4DFB-B015-9A1DBF014F34}">
      <dgm:prSet/>
      <dgm:spPr/>
      <dgm:t>
        <a:bodyPr/>
        <a:lstStyle/>
        <a:p>
          <a:endParaRPr lang="pt-BR" sz="2800"/>
        </a:p>
      </dgm:t>
    </dgm:pt>
    <dgm:pt modelId="{BB552B29-B73E-4910-B514-D5C1A685FF66}" type="parTrans" cxnId="{7F1A6A5B-879F-4DFB-B015-9A1DBF014F34}">
      <dgm:prSet/>
      <dgm:spPr/>
      <dgm:t>
        <a:bodyPr/>
        <a:lstStyle/>
        <a:p>
          <a:endParaRPr lang="pt-BR" sz="2800"/>
        </a:p>
      </dgm:t>
    </dgm:pt>
    <dgm:pt modelId="{BFFE28D3-38E0-4100-B517-827FB7C80FF9}">
      <dgm:prSet custT="1"/>
      <dgm:spPr/>
      <dgm:t>
        <a:bodyPr/>
        <a:lstStyle/>
        <a:p>
          <a:r>
            <a:rPr lang="pt-BR" sz="2800" b="1" dirty="0">
              <a:effectLst>
                <a:outerShdw blurRad="38100" dist="38100" dir="2700000" algn="tl">
                  <a:srgbClr val="000000">
                    <a:alpha val="43137"/>
                  </a:srgbClr>
                </a:outerShdw>
              </a:effectLst>
            </a:rPr>
            <a:t>Funções e responsabilidades</a:t>
          </a:r>
        </a:p>
      </dgm:t>
    </dgm:pt>
    <dgm:pt modelId="{575D4C94-0CAE-4A16-824F-B991CDEE2A44}" type="sibTrans" cxnId="{7667283E-AED7-4D33-8A72-06129CE7FA00}">
      <dgm:prSet/>
      <dgm:spPr/>
      <dgm:t>
        <a:bodyPr/>
        <a:lstStyle/>
        <a:p>
          <a:endParaRPr lang="pt-BR" sz="2800"/>
        </a:p>
      </dgm:t>
    </dgm:pt>
    <dgm:pt modelId="{772904A1-1ADA-4E47-B894-00AD3E481E18}" type="parTrans" cxnId="{7667283E-AED7-4D33-8A72-06129CE7FA00}">
      <dgm:prSet/>
      <dgm:spPr/>
      <dgm:t>
        <a:bodyPr/>
        <a:lstStyle/>
        <a:p>
          <a:endParaRPr lang="pt-BR" sz="2800"/>
        </a:p>
      </dgm:t>
    </dgm:pt>
    <dgm:pt modelId="{B29E26A1-BC7C-4247-B3B5-85A5D6CBD976}">
      <dgm:prSet custT="1"/>
      <dgm:spPr/>
      <dgm:t>
        <a:bodyPr/>
        <a:lstStyle/>
        <a:p>
          <a:r>
            <a:rPr lang="pt-BR" sz="2800" b="1" dirty="0">
              <a:effectLst>
                <a:outerShdw blurRad="38100" dist="38100" dir="2700000" algn="tl">
                  <a:srgbClr val="000000">
                    <a:alpha val="43137"/>
                  </a:srgbClr>
                </a:outerShdw>
              </a:effectLst>
            </a:rPr>
            <a:t>Gerenciamento de riscos</a:t>
          </a:r>
        </a:p>
      </dgm:t>
    </dgm:pt>
    <dgm:pt modelId="{6339E766-D3D5-4072-81FE-6795D6F8EAD8}" type="sibTrans" cxnId="{61039C85-26D7-4B93-B7DA-7E6C06A8FC76}">
      <dgm:prSet/>
      <dgm:spPr/>
      <dgm:t>
        <a:bodyPr/>
        <a:lstStyle/>
        <a:p>
          <a:endParaRPr lang="pt-BR" sz="2800"/>
        </a:p>
      </dgm:t>
    </dgm:pt>
    <dgm:pt modelId="{B1AC79D5-1242-45A8-9071-08DCF18B2DBD}" type="parTrans" cxnId="{61039C85-26D7-4B93-B7DA-7E6C06A8FC76}">
      <dgm:prSet/>
      <dgm:spPr/>
      <dgm:t>
        <a:bodyPr/>
        <a:lstStyle/>
        <a:p>
          <a:endParaRPr lang="pt-BR" sz="2800"/>
        </a:p>
      </dgm:t>
    </dgm:pt>
    <dgm:pt modelId="{9469968F-37BA-42BE-845D-712A9B3517EA}">
      <dgm:prSet custT="1"/>
      <dgm:spPr/>
      <dgm:t>
        <a:bodyPr/>
        <a:lstStyle/>
        <a:p>
          <a:r>
            <a:rPr lang="pt-BR" sz="2800" b="1" dirty="0">
              <a:effectLst>
                <a:outerShdw blurRad="38100" dist="38100" dir="2700000" algn="tl">
                  <a:srgbClr val="000000">
                    <a:alpha val="43137"/>
                  </a:srgbClr>
                </a:outerShdw>
              </a:effectLst>
            </a:rPr>
            <a:t>Melhores práticas de gestão para projetos, programas e portfólios</a:t>
          </a:r>
        </a:p>
      </dgm:t>
    </dgm:pt>
    <dgm:pt modelId="{94C2D798-36BB-4652-BDD2-5D88BCFF9858}" type="sibTrans" cxnId="{54A05D8C-5441-4082-89A2-23481594B7DA}">
      <dgm:prSet/>
      <dgm:spPr/>
      <dgm:t>
        <a:bodyPr/>
        <a:lstStyle/>
        <a:p>
          <a:endParaRPr lang="pt-BR" sz="2800"/>
        </a:p>
      </dgm:t>
    </dgm:pt>
    <dgm:pt modelId="{1140CC28-4D94-4D17-BBAC-D7ABAA56A8BE}" type="parTrans" cxnId="{54A05D8C-5441-4082-89A2-23481594B7DA}">
      <dgm:prSet/>
      <dgm:spPr/>
      <dgm:t>
        <a:bodyPr/>
        <a:lstStyle/>
        <a:p>
          <a:endParaRPr lang="pt-BR" sz="2800"/>
        </a:p>
      </dgm:t>
    </dgm:pt>
    <dgm:pt modelId="{1D042F67-5A92-4993-96A5-48A79FA065FE}">
      <dgm:prSet custT="1"/>
      <dgm:spPr/>
      <dgm:t>
        <a:bodyPr/>
        <a:lstStyle/>
        <a:p>
          <a:r>
            <a:rPr lang="pt-BR" sz="2800" b="1" dirty="0">
              <a:effectLst>
                <a:outerShdw blurRad="38100" dist="38100" dir="2700000" algn="tl">
                  <a:srgbClr val="000000">
                    <a:alpha val="43137"/>
                  </a:srgbClr>
                </a:outerShdw>
              </a:effectLst>
            </a:rPr>
            <a:t>Resiliência</a:t>
          </a:r>
        </a:p>
      </dgm:t>
    </dgm:pt>
    <dgm:pt modelId="{386449D7-1CD4-4725-9AB5-B5AA9B7AB7C9}" type="sibTrans" cxnId="{D37C8248-B3E4-4D1B-A3F5-5385D0B2DA0B}">
      <dgm:prSet/>
      <dgm:spPr/>
      <dgm:t>
        <a:bodyPr/>
        <a:lstStyle/>
        <a:p>
          <a:endParaRPr lang="pt-BR" sz="2800"/>
        </a:p>
      </dgm:t>
    </dgm:pt>
    <dgm:pt modelId="{E2DE636A-4967-4C1C-8CD3-EDBF30F9218F}" type="parTrans" cxnId="{D37C8248-B3E4-4D1B-A3F5-5385D0B2DA0B}">
      <dgm:prSet/>
      <dgm:spPr/>
      <dgm:t>
        <a:bodyPr/>
        <a:lstStyle/>
        <a:p>
          <a:endParaRPr lang="pt-BR" sz="2800"/>
        </a:p>
      </dgm:t>
    </dgm:pt>
    <dgm:pt modelId="{868AF398-1986-499C-A480-663B0EF0B799}" type="pres">
      <dgm:prSet presAssocID="{D9206F0B-D640-4491-B9C9-138B66ADF212}" presName="linear" presStyleCnt="0">
        <dgm:presLayoutVars>
          <dgm:dir/>
          <dgm:animLvl val="lvl"/>
          <dgm:resizeHandles val="exact"/>
        </dgm:presLayoutVars>
      </dgm:prSet>
      <dgm:spPr/>
    </dgm:pt>
    <dgm:pt modelId="{85C256BB-035F-41B7-A7EB-F93815191BA3}" type="pres">
      <dgm:prSet presAssocID="{783469CE-0ACF-4608-8F3F-38EB37F24399}" presName="parentLin" presStyleCnt="0"/>
      <dgm:spPr/>
    </dgm:pt>
    <dgm:pt modelId="{C6099ABA-3C65-4C20-B0F9-3693AD2370AD}" type="pres">
      <dgm:prSet presAssocID="{783469CE-0ACF-4608-8F3F-38EB37F24399}" presName="parentLeftMargin" presStyleLbl="node1" presStyleIdx="0" presStyleCnt="9"/>
      <dgm:spPr/>
    </dgm:pt>
    <dgm:pt modelId="{A91F50F0-35C2-4652-B4E1-57E6BDFFAE00}" type="pres">
      <dgm:prSet presAssocID="{783469CE-0ACF-4608-8F3F-38EB37F24399}" presName="parentText" presStyleLbl="node1" presStyleIdx="0" presStyleCnt="9" custScaleX="129274">
        <dgm:presLayoutVars>
          <dgm:chMax val="0"/>
          <dgm:bulletEnabled val="1"/>
        </dgm:presLayoutVars>
      </dgm:prSet>
      <dgm:spPr/>
    </dgm:pt>
    <dgm:pt modelId="{2E309F23-4281-41D6-B052-3B47769779C1}" type="pres">
      <dgm:prSet presAssocID="{783469CE-0ACF-4608-8F3F-38EB37F24399}" presName="negativeSpace" presStyleCnt="0"/>
      <dgm:spPr/>
    </dgm:pt>
    <dgm:pt modelId="{26E3B1D1-86E2-4041-B225-68F6B820D304}" type="pres">
      <dgm:prSet presAssocID="{783469CE-0ACF-4608-8F3F-38EB37F24399}" presName="childText" presStyleLbl="conFgAcc1" presStyleIdx="0" presStyleCnt="9">
        <dgm:presLayoutVars>
          <dgm:bulletEnabled val="1"/>
        </dgm:presLayoutVars>
      </dgm:prSet>
      <dgm:spPr/>
    </dgm:pt>
    <dgm:pt modelId="{89DA68C1-BA51-47C9-8FC3-484417FA9A0D}" type="pres">
      <dgm:prSet presAssocID="{9A9D5FD4-95C6-446E-AAAE-357982F39DEB}" presName="spaceBetweenRectangles" presStyleCnt="0"/>
      <dgm:spPr/>
    </dgm:pt>
    <dgm:pt modelId="{19ED0BE8-1796-4419-BC0B-6841400F9400}" type="pres">
      <dgm:prSet presAssocID="{70A6424A-06B6-4925-B0C4-A868EFB039F9}" presName="parentLin" presStyleCnt="0"/>
      <dgm:spPr/>
    </dgm:pt>
    <dgm:pt modelId="{20811B12-0426-4744-9242-608D909724FA}" type="pres">
      <dgm:prSet presAssocID="{70A6424A-06B6-4925-B0C4-A868EFB039F9}" presName="parentLeftMargin" presStyleLbl="node1" presStyleIdx="0" presStyleCnt="9"/>
      <dgm:spPr/>
    </dgm:pt>
    <dgm:pt modelId="{D396E7A1-E3D6-4D28-8256-0609A30AFA5C}" type="pres">
      <dgm:prSet presAssocID="{70A6424A-06B6-4925-B0C4-A868EFB039F9}" presName="parentText" presStyleLbl="node1" presStyleIdx="1" presStyleCnt="9" custScaleX="128422">
        <dgm:presLayoutVars>
          <dgm:chMax val="0"/>
          <dgm:bulletEnabled val="1"/>
        </dgm:presLayoutVars>
      </dgm:prSet>
      <dgm:spPr/>
    </dgm:pt>
    <dgm:pt modelId="{30F41CF7-A675-41AC-9ED5-94932B3DB56D}" type="pres">
      <dgm:prSet presAssocID="{70A6424A-06B6-4925-B0C4-A868EFB039F9}" presName="negativeSpace" presStyleCnt="0"/>
      <dgm:spPr/>
    </dgm:pt>
    <dgm:pt modelId="{5D077223-4C2D-4752-83F3-85D09C550EFB}" type="pres">
      <dgm:prSet presAssocID="{70A6424A-06B6-4925-B0C4-A868EFB039F9}" presName="childText" presStyleLbl="conFgAcc1" presStyleIdx="1" presStyleCnt="9">
        <dgm:presLayoutVars>
          <dgm:bulletEnabled val="1"/>
        </dgm:presLayoutVars>
      </dgm:prSet>
      <dgm:spPr/>
    </dgm:pt>
    <dgm:pt modelId="{EDB4D46B-66FA-4812-AE8F-10B6F938A1A4}" type="pres">
      <dgm:prSet presAssocID="{C5A532ED-742F-4089-902B-71BF742650EE}" presName="spaceBetweenRectangles" presStyleCnt="0"/>
      <dgm:spPr/>
    </dgm:pt>
    <dgm:pt modelId="{B30CE52B-5272-4FA0-9C3C-ACBCF1B78491}" type="pres">
      <dgm:prSet presAssocID="{DFA86596-A8D8-4B94-B173-D5F11AB07AF2}" presName="parentLin" presStyleCnt="0"/>
      <dgm:spPr/>
    </dgm:pt>
    <dgm:pt modelId="{CC36DBBB-0286-4D5F-816E-7D56AA0B3F9F}" type="pres">
      <dgm:prSet presAssocID="{DFA86596-A8D8-4B94-B173-D5F11AB07AF2}" presName="parentLeftMargin" presStyleLbl="node1" presStyleIdx="1" presStyleCnt="9"/>
      <dgm:spPr/>
    </dgm:pt>
    <dgm:pt modelId="{406E5C06-0C60-476F-8E1F-DD962AA6933E}" type="pres">
      <dgm:prSet presAssocID="{DFA86596-A8D8-4B94-B173-D5F11AB07AF2}" presName="parentText" presStyleLbl="node1" presStyleIdx="2" presStyleCnt="9" custScaleX="128092">
        <dgm:presLayoutVars>
          <dgm:chMax val="0"/>
          <dgm:bulletEnabled val="1"/>
        </dgm:presLayoutVars>
      </dgm:prSet>
      <dgm:spPr/>
    </dgm:pt>
    <dgm:pt modelId="{A5D1234E-6CCB-4AC8-8234-679986676C98}" type="pres">
      <dgm:prSet presAssocID="{DFA86596-A8D8-4B94-B173-D5F11AB07AF2}" presName="negativeSpace" presStyleCnt="0"/>
      <dgm:spPr/>
    </dgm:pt>
    <dgm:pt modelId="{733800DA-5374-4BFE-9374-E199E234BE7C}" type="pres">
      <dgm:prSet presAssocID="{DFA86596-A8D8-4B94-B173-D5F11AB07AF2}" presName="childText" presStyleLbl="conFgAcc1" presStyleIdx="2" presStyleCnt="9">
        <dgm:presLayoutVars>
          <dgm:bulletEnabled val="1"/>
        </dgm:presLayoutVars>
      </dgm:prSet>
      <dgm:spPr/>
    </dgm:pt>
    <dgm:pt modelId="{9A66B1CA-7B47-47A3-A1E2-ACB4561A58BE}" type="pres">
      <dgm:prSet presAssocID="{98B8E404-B031-4B51-B920-63F6C1E70262}" presName="spaceBetweenRectangles" presStyleCnt="0"/>
      <dgm:spPr/>
    </dgm:pt>
    <dgm:pt modelId="{BA1368AA-5BAD-40A2-B219-C309B6A09668}" type="pres">
      <dgm:prSet presAssocID="{558E872E-113B-466E-89A4-75A1FDC4C43D}" presName="parentLin" presStyleCnt="0"/>
      <dgm:spPr/>
    </dgm:pt>
    <dgm:pt modelId="{64A509D8-821F-402B-B013-8E1CD64F6858}" type="pres">
      <dgm:prSet presAssocID="{558E872E-113B-466E-89A4-75A1FDC4C43D}" presName="parentLeftMargin" presStyleLbl="node1" presStyleIdx="2" presStyleCnt="9"/>
      <dgm:spPr/>
    </dgm:pt>
    <dgm:pt modelId="{9E4F4C4A-4092-47AE-BDBE-4845A21882EC}" type="pres">
      <dgm:prSet presAssocID="{558E872E-113B-466E-89A4-75A1FDC4C43D}" presName="parentText" presStyleLbl="node1" presStyleIdx="3" presStyleCnt="9" custScaleX="130806">
        <dgm:presLayoutVars>
          <dgm:chMax val="0"/>
          <dgm:bulletEnabled val="1"/>
        </dgm:presLayoutVars>
      </dgm:prSet>
      <dgm:spPr/>
    </dgm:pt>
    <dgm:pt modelId="{FF72C6C2-FBC3-4FB3-BC9B-29654DE025F5}" type="pres">
      <dgm:prSet presAssocID="{558E872E-113B-466E-89A4-75A1FDC4C43D}" presName="negativeSpace" presStyleCnt="0"/>
      <dgm:spPr/>
    </dgm:pt>
    <dgm:pt modelId="{47D30D03-13D1-4FB0-A19F-5FC56E4E3163}" type="pres">
      <dgm:prSet presAssocID="{558E872E-113B-466E-89A4-75A1FDC4C43D}" presName="childText" presStyleLbl="conFgAcc1" presStyleIdx="3" presStyleCnt="9">
        <dgm:presLayoutVars>
          <dgm:bulletEnabled val="1"/>
        </dgm:presLayoutVars>
      </dgm:prSet>
      <dgm:spPr/>
    </dgm:pt>
    <dgm:pt modelId="{E3515991-8A40-44C9-BFD7-B29FA6B5D079}" type="pres">
      <dgm:prSet presAssocID="{D32E6533-69F9-435B-9B09-80DB1241F4B0}" presName="spaceBetweenRectangles" presStyleCnt="0"/>
      <dgm:spPr/>
    </dgm:pt>
    <dgm:pt modelId="{1193DEBB-77CE-4804-BCA8-0AB19541C111}" type="pres">
      <dgm:prSet presAssocID="{4FBDEEDB-9E45-458F-913B-347DA744BA4D}" presName="parentLin" presStyleCnt="0"/>
      <dgm:spPr/>
    </dgm:pt>
    <dgm:pt modelId="{A7C1ADC9-E529-4B3B-B2F5-A02408279041}" type="pres">
      <dgm:prSet presAssocID="{4FBDEEDB-9E45-458F-913B-347DA744BA4D}" presName="parentLeftMargin" presStyleLbl="node1" presStyleIdx="3" presStyleCnt="9"/>
      <dgm:spPr/>
    </dgm:pt>
    <dgm:pt modelId="{D8D2A400-2C83-4E2C-B104-6ADAE8C5788B}" type="pres">
      <dgm:prSet presAssocID="{4FBDEEDB-9E45-458F-913B-347DA744BA4D}" presName="parentText" presStyleLbl="node1" presStyleIdx="4" presStyleCnt="9" custScaleX="131240">
        <dgm:presLayoutVars>
          <dgm:chMax val="0"/>
          <dgm:bulletEnabled val="1"/>
        </dgm:presLayoutVars>
      </dgm:prSet>
      <dgm:spPr/>
    </dgm:pt>
    <dgm:pt modelId="{EEE5B418-251D-4FFB-A75B-FAF273A8ED9F}" type="pres">
      <dgm:prSet presAssocID="{4FBDEEDB-9E45-458F-913B-347DA744BA4D}" presName="negativeSpace" presStyleCnt="0"/>
      <dgm:spPr/>
    </dgm:pt>
    <dgm:pt modelId="{1BEF41F0-7C3B-4294-ACF9-22E59C370988}" type="pres">
      <dgm:prSet presAssocID="{4FBDEEDB-9E45-458F-913B-347DA744BA4D}" presName="childText" presStyleLbl="conFgAcc1" presStyleIdx="4" presStyleCnt="9">
        <dgm:presLayoutVars>
          <dgm:bulletEnabled val="1"/>
        </dgm:presLayoutVars>
      </dgm:prSet>
      <dgm:spPr/>
    </dgm:pt>
    <dgm:pt modelId="{C4816911-EDF5-40D8-A35A-E1162167B471}" type="pres">
      <dgm:prSet presAssocID="{AE383528-707D-4587-914E-C1A866C95134}" presName="spaceBetweenRectangles" presStyleCnt="0"/>
      <dgm:spPr/>
    </dgm:pt>
    <dgm:pt modelId="{D239D20E-0F60-4967-B4DA-73B859112D9C}" type="pres">
      <dgm:prSet presAssocID="{BFFE28D3-38E0-4100-B517-827FB7C80FF9}" presName="parentLin" presStyleCnt="0"/>
      <dgm:spPr/>
    </dgm:pt>
    <dgm:pt modelId="{4133691C-CDC3-47CF-860A-10C0CDE0E1EE}" type="pres">
      <dgm:prSet presAssocID="{BFFE28D3-38E0-4100-B517-827FB7C80FF9}" presName="parentLeftMargin" presStyleLbl="node1" presStyleIdx="4" presStyleCnt="9"/>
      <dgm:spPr/>
    </dgm:pt>
    <dgm:pt modelId="{8EE3D86D-BF25-4116-BCB5-A56F1BCB5A07}" type="pres">
      <dgm:prSet presAssocID="{BFFE28D3-38E0-4100-B517-827FB7C80FF9}" presName="parentText" presStyleLbl="node1" presStyleIdx="5" presStyleCnt="9" custScaleX="128468">
        <dgm:presLayoutVars>
          <dgm:chMax val="0"/>
          <dgm:bulletEnabled val="1"/>
        </dgm:presLayoutVars>
      </dgm:prSet>
      <dgm:spPr/>
    </dgm:pt>
    <dgm:pt modelId="{BB6A18C2-5A5A-438D-BA80-2FECBCB5E52F}" type="pres">
      <dgm:prSet presAssocID="{BFFE28D3-38E0-4100-B517-827FB7C80FF9}" presName="negativeSpace" presStyleCnt="0"/>
      <dgm:spPr/>
    </dgm:pt>
    <dgm:pt modelId="{A2AA7190-1198-48E2-A6C8-9016B0EF7E01}" type="pres">
      <dgm:prSet presAssocID="{BFFE28D3-38E0-4100-B517-827FB7C80FF9}" presName="childText" presStyleLbl="conFgAcc1" presStyleIdx="5" presStyleCnt="9">
        <dgm:presLayoutVars>
          <dgm:bulletEnabled val="1"/>
        </dgm:presLayoutVars>
      </dgm:prSet>
      <dgm:spPr/>
    </dgm:pt>
    <dgm:pt modelId="{8F202D76-FBD4-49F1-AB2F-0C52F99E7EDA}" type="pres">
      <dgm:prSet presAssocID="{575D4C94-0CAE-4A16-824F-B991CDEE2A44}" presName="spaceBetweenRectangles" presStyleCnt="0"/>
      <dgm:spPr/>
    </dgm:pt>
    <dgm:pt modelId="{43AB20C6-C5EB-4754-B61B-2952833C1365}" type="pres">
      <dgm:prSet presAssocID="{B29E26A1-BC7C-4247-B3B5-85A5D6CBD976}" presName="parentLin" presStyleCnt="0"/>
      <dgm:spPr/>
    </dgm:pt>
    <dgm:pt modelId="{3E08CC9C-86A4-4675-93C7-0C961895D02F}" type="pres">
      <dgm:prSet presAssocID="{B29E26A1-BC7C-4247-B3B5-85A5D6CBD976}" presName="parentLeftMargin" presStyleLbl="node1" presStyleIdx="5" presStyleCnt="9"/>
      <dgm:spPr/>
    </dgm:pt>
    <dgm:pt modelId="{37ADA977-A92A-4F0D-96D6-3AA896141F07}" type="pres">
      <dgm:prSet presAssocID="{B29E26A1-BC7C-4247-B3B5-85A5D6CBD976}" presName="parentText" presStyleLbl="node1" presStyleIdx="6" presStyleCnt="9" custScaleX="127826">
        <dgm:presLayoutVars>
          <dgm:chMax val="0"/>
          <dgm:bulletEnabled val="1"/>
        </dgm:presLayoutVars>
      </dgm:prSet>
      <dgm:spPr/>
    </dgm:pt>
    <dgm:pt modelId="{AA1B2CD6-66E1-4D5D-923E-2C6E9C818C77}" type="pres">
      <dgm:prSet presAssocID="{B29E26A1-BC7C-4247-B3B5-85A5D6CBD976}" presName="negativeSpace" presStyleCnt="0"/>
      <dgm:spPr/>
    </dgm:pt>
    <dgm:pt modelId="{13D8D609-5A91-4DC2-BA34-E67AEC0270B5}" type="pres">
      <dgm:prSet presAssocID="{B29E26A1-BC7C-4247-B3B5-85A5D6CBD976}" presName="childText" presStyleLbl="conFgAcc1" presStyleIdx="6" presStyleCnt="9">
        <dgm:presLayoutVars>
          <dgm:bulletEnabled val="1"/>
        </dgm:presLayoutVars>
      </dgm:prSet>
      <dgm:spPr/>
    </dgm:pt>
    <dgm:pt modelId="{7D4DE28F-B1FF-4C62-AE76-87B4E092425E}" type="pres">
      <dgm:prSet presAssocID="{6339E766-D3D5-4072-81FE-6795D6F8EAD8}" presName="spaceBetweenRectangles" presStyleCnt="0"/>
      <dgm:spPr/>
    </dgm:pt>
    <dgm:pt modelId="{8A26E608-A0D4-4794-B6D4-8D992A31BA46}" type="pres">
      <dgm:prSet presAssocID="{9469968F-37BA-42BE-845D-712A9B3517EA}" presName="parentLin" presStyleCnt="0"/>
      <dgm:spPr/>
    </dgm:pt>
    <dgm:pt modelId="{EE69616C-7F50-4D64-B39A-6FBC1413F22F}" type="pres">
      <dgm:prSet presAssocID="{9469968F-37BA-42BE-845D-712A9B3517EA}" presName="parentLeftMargin" presStyleLbl="node1" presStyleIdx="6" presStyleCnt="9"/>
      <dgm:spPr/>
    </dgm:pt>
    <dgm:pt modelId="{F52CB0C9-5AAD-4933-B71D-7BED6E9995CF}" type="pres">
      <dgm:prSet presAssocID="{9469968F-37BA-42BE-845D-712A9B3517EA}" presName="parentText" presStyleLbl="node1" presStyleIdx="7" presStyleCnt="9" custScaleX="127316">
        <dgm:presLayoutVars>
          <dgm:chMax val="0"/>
          <dgm:bulletEnabled val="1"/>
        </dgm:presLayoutVars>
      </dgm:prSet>
      <dgm:spPr/>
    </dgm:pt>
    <dgm:pt modelId="{CB0C24DC-CB2E-4D65-88DF-317D4A5C5BC7}" type="pres">
      <dgm:prSet presAssocID="{9469968F-37BA-42BE-845D-712A9B3517EA}" presName="negativeSpace" presStyleCnt="0"/>
      <dgm:spPr/>
    </dgm:pt>
    <dgm:pt modelId="{190AC4B9-387E-44CF-A027-1A007434D2DF}" type="pres">
      <dgm:prSet presAssocID="{9469968F-37BA-42BE-845D-712A9B3517EA}" presName="childText" presStyleLbl="conFgAcc1" presStyleIdx="7" presStyleCnt="9">
        <dgm:presLayoutVars>
          <dgm:bulletEnabled val="1"/>
        </dgm:presLayoutVars>
      </dgm:prSet>
      <dgm:spPr/>
    </dgm:pt>
    <dgm:pt modelId="{81C35D72-99B5-473A-BB51-806B31B1E287}" type="pres">
      <dgm:prSet presAssocID="{94C2D798-36BB-4652-BDD2-5D88BCFF9858}" presName="spaceBetweenRectangles" presStyleCnt="0"/>
      <dgm:spPr/>
    </dgm:pt>
    <dgm:pt modelId="{ED833B8A-BC37-4186-AA34-93B84216B7BE}" type="pres">
      <dgm:prSet presAssocID="{1D042F67-5A92-4993-96A5-48A79FA065FE}" presName="parentLin" presStyleCnt="0"/>
      <dgm:spPr/>
    </dgm:pt>
    <dgm:pt modelId="{67399F9D-0C88-4DA2-9C65-1855FECAFF29}" type="pres">
      <dgm:prSet presAssocID="{1D042F67-5A92-4993-96A5-48A79FA065FE}" presName="parentLeftMargin" presStyleLbl="node1" presStyleIdx="7" presStyleCnt="9"/>
      <dgm:spPr/>
    </dgm:pt>
    <dgm:pt modelId="{13202611-441B-497A-A066-B3FE44ECAF8A}" type="pres">
      <dgm:prSet presAssocID="{1D042F67-5A92-4993-96A5-48A79FA065FE}" presName="parentText" presStyleLbl="node1" presStyleIdx="8" presStyleCnt="9" custScaleX="127002">
        <dgm:presLayoutVars>
          <dgm:chMax val="0"/>
          <dgm:bulletEnabled val="1"/>
        </dgm:presLayoutVars>
      </dgm:prSet>
      <dgm:spPr/>
    </dgm:pt>
    <dgm:pt modelId="{AC86E744-2364-4C91-9845-409354AE092D}" type="pres">
      <dgm:prSet presAssocID="{1D042F67-5A92-4993-96A5-48A79FA065FE}" presName="negativeSpace" presStyleCnt="0"/>
      <dgm:spPr/>
    </dgm:pt>
    <dgm:pt modelId="{502A7A25-C685-40AB-B4A3-BA95A4D670FC}" type="pres">
      <dgm:prSet presAssocID="{1D042F67-5A92-4993-96A5-48A79FA065FE}" presName="childText" presStyleLbl="conFgAcc1" presStyleIdx="8" presStyleCnt="9">
        <dgm:presLayoutVars>
          <dgm:bulletEnabled val="1"/>
        </dgm:presLayoutVars>
      </dgm:prSet>
      <dgm:spPr/>
    </dgm:pt>
  </dgm:ptLst>
  <dgm:cxnLst>
    <dgm:cxn modelId="{3BAB7F00-67FA-40B0-9558-CB42380BF243}" type="presOf" srcId="{4FBDEEDB-9E45-458F-913B-347DA744BA4D}" destId="{D8D2A400-2C83-4E2C-B104-6ADAE8C5788B}" srcOrd="1" destOrd="0" presId="urn:microsoft.com/office/officeart/2005/8/layout/list1"/>
    <dgm:cxn modelId="{9E27201C-CC1B-43FF-97DD-0A8A7FBBA131}" type="presOf" srcId="{D9206F0B-D640-4491-B9C9-138B66ADF212}" destId="{868AF398-1986-499C-A480-663B0EF0B799}" srcOrd="0" destOrd="0" presId="urn:microsoft.com/office/officeart/2005/8/layout/list1"/>
    <dgm:cxn modelId="{E763BE2C-AA5C-4E49-83FA-CAE97A4FBB2B}" type="presOf" srcId="{9469968F-37BA-42BE-845D-712A9B3517EA}" destId="{F52CB0C9-5AAD-4933-B71D-7BED6E9995CF}" srcOrd="1" destOrd="0" presId="urn:microsoft.com/office/officeart/2005/8/layout/list1"/>
    <dgm:cxn modelId="{2EB58E34-05D2-40A9-B2F9-602AD1F8EE77}" type="presOf" srcId="{558E872E-113B-466E-89A4-75A1FDC4C43D}" destId="{9E4F4C4A-4092-47AE-BDBE-4845A21882EC}" srcOrd="1" destOrd="0" presId="urn:microsoft.com/office/officeart/2005/8/layout/list1"/>
    <dgm:cxn modelId="{669F0037-2684-4379-B636-1F75162BBEA2}" type="presOf" srcId="{783469CE-0ACF-4608-8F3F-38EB37F24399}" destId="{A91F50F0-35C2-4652-B4E1-57E6BDFFAE00}" srcOrd="1" destOrd="0" presId="urn:microsoft.com/office/officeart/2005/8/layout/list1"/>
    <dgm:cxn modelId="{E647B33C-2C42-4757-AA02-DABC3A8CE490}" type="presOf" srcId="{1D042F67-5A92-4993-96A5-48A79FA065FE}" destId="{13202611-441B-497A-A066-B3FE44ECAF8A}" srcOrd="1" destOrd="0" presId="urn:microsoft.com/office/officeart/2005/8/layout/list1"/>
    <dgm:cxn modelId="{7667283E-AED7-4D33-8A72-06129CE7FA00}" srcId="{D9206F0B-D640-4491-B9C9-138B66ADF212}" destId="{BFFE28D3-38E0-4100-B517-827FB7C80FF9}" srcOrd="5" destOrd="0" parTransId="{772904A1-1ADA-4E47-B894-00AD3E481E18}" sibTransId="{575D4C94-0CAE-4A16-824F-B991CDEE2A44}"/>
    <dgm:cxn modelId="{7F1A6A5B-879F-4DFB-B015-9A1DBF014F34}" srcId="{D9206F0B-D640-4491-B9C9-138B66ADF212}" destId="{4FBDEEDB-9E45-458F-913B-347DA744BA4D}" srcOrd="4" destOrd="0" parTransId="{BB552B29-B73E-4910-B514-D5C1A685FF66}" sibTransId="{AE383528-707D-4587-914E-C1A866C95134}"/>
    <dgm:cxn modelId="{49FB225E-1962-4A7A-AFB7-661F8E2D7FDC}" type="presOf" srcId="{783469CE-0ACF-4608-8F3F-38EB37F24399}" destId="{C6099ABA-3C65-4C20-B0F9-3693AD2370AD}" srcOrd="0" destOrd="0" presId="urn:microsoft.com/office/officeart/2005/8/layout/list1"/>
    <dgm:cxn modelId="{1BF43765-DE24-435F-A3F6-C89CC5A3DA55}" type="presOf" srcId="{1D042F67-5A92-4993-96A5-48A79FA065FE}" destId="{67399F9D-0C88-4DA2-9C65-1855FECAFF29}" srcOrd="0" destOrd="0" presId="urn:microsoft.com/office/officeart/2005/8/layout/list1"/>
    <dgm:cxn modelId="{16434A46-BBDD-41DB-B47F-9AEF7B445EB0}" srcId="{D9206F0B-D640-4491-B9C9-138B66ADF212}" destId="{783469CE-0ACF-4608-8F3F-38EB37F24399}" srcOrd="0" destOrd="0" parTransId="{4A251D0C-B12B-438A-9E49-C8591D3AB1E0}" sibTransId="{9A9D5FD4-95C6-446E-AAAE-357982F39DEB}"/>
    <dgm:cxn modelId="{D37C8248-B3E4-4D1B-A3F5-5385D0B2DA0B}" srcId="{D9206F0B-D640-4491-B9C9-138B66ADF212}" destId="{1D042F67-5A92-4993-96A5-48A79FA065FE}" srcOrd="8" destOrd="0" parTransId="{E2DE636A-4967-4C1C-8CD3-EDBF30F9218F}" sibTransId="{386449D7-1CD4-4725-9AB5-B5AA9B7AB7C9}"/>
    <dgm:cxn modelId="{F1BA8249-E63F-4200-92F5-539D14AA6360}" type="presOf" srcId="{4FBDEEDB-9E45-458F-913B-347DA744BA4D}" destId="{A7C1ADC9-E529-4B3B-B2F5-A02408279041}" srcOrd="0" destOrd="0" presId="urn:microsoft.com/office/officeart/2005/8/layout/list1"/>
    <dgm:cxn modelId="{765E866F-34A6-4D42-85F8-CB05F686F69A}" type="presOf" srcId="{BFFE28D3-38E0-4100-B517-827FB7C80FF9}" destId="{8EE3D86D-BF25-4116-BCB5-A56F1BCB5A07}" srcOrd="1" destOrd="0" presId="urn:microsoft.com/office/officeart/2005/8/layout/list1"/>
    <dgm:cxn modelId="{61039C85-26D7-4B93-B7DA-7E6C06A8FC76}" srcId="{D9206F0B-D640-4491-B9C9-138B66ADF212}" destId="{B29E26A1-BC7C-4247-B3B5-85A5D6CBD976}" srcOrd="6" destOrd="0" parTransId="{B1AC79D5-1242-45A8-9071-08DCF18B2DBD}" sibTransId="{6339E766-D3D5-4072-81FE-6795D6F8EAD8}"/>
    <dgm:cxn modelId="{99AADC89-0BDB-41B7-B6E7-AC81AE5F4B91}" srcId="{D9206F0B-D640-4491-B9C9-138B66ADF212}" destId="{70A6424A-06B6-4925-B0C4-A868EFB039F9}" srcOrd="1" destOrd="0" parTransId="{AE440296-5ECA-41DD-BDE1-6755891277CA}" sibTransId="{C5A532ED-742F-4089-902B-71BF742650EE}"/>
    <dgm:cxn modelId="{54A05D8C-5441-4082-89A2-23481594B7DA}" srcId="{D9206F0B-D640-4491-B9C9-138B66ADF212}" destId="{9469968F-37BA-42BE-845D-712A9B3517EA}" srcOrd="7" destOrd="0" parTransId="{1140CC28-4D94-4D17-BBAC-D7ABAA56A8BE}" sibTransId="{94C2D798-36BB-4652-BDD2-5D88BCFF9858}"/>
    <dgm:cxn modelId="{06955A90-B46B-4E01-AB86-BCCBBB39B929}" type="presOf" srcId="{DFA86596-A8D8-4B94-B173-D5F11AB07AF2}" destId="{CC36DBBB-0286-4D5F-816E-7D56AA0B3F9F}" srcOrd="0" destOrd="0" presId="urn:microsoft.com/office/officeart/2005/8/layout/list1"/>
    <dgm:cxn modelId="{15FA2FA0-838B-4254-BB08-405191416CDF}" type="presOf" srcId="{70A6424A-06B6-4925-B0C4-A868EFB039F9}" destId="{D396E7A1-E3D6-4D28-8256-0609A30AFA5C}" srcOrd="1" destOrd="0" presId="urn:microsoft.com/office/officeart/2005/8/layout/list1"/>
    <dgm:cxn modelId="{4349AAA1-4202-4776-A01C-CE71832EEFAB}" srcId="{D9206F0B-D640-4491-B9C9-138B66ADF212}" destId="{DFA86596-A8D8-4B94-B173-D5F11AB07AF2}" srcOrd="2" destOrd="0" parTransId="{54489E39-9896-4506-B7ED-7FB80B696632}" sibTransId="{98B8E404-B031-4B51-B920-63F6C1E70262}"/>
    <dgm:cxn modelId="{665655AE-7002-4639-87E4-78DC66DF2CB9}" type="presOf" srcId="{B29E26A1-BC7C-4247-B3B5-85A5D6CBD976}" destId="{37ADA977-A92A-4F0D-96D6-3AA896141F07}" srcOrd="1" destOrd="0" presId="urn:microsoft.com/office/officeart/2005/8/layout/list1"/>
    <dgm:cxn modelId="{0E5BAAC7-2F81-4A35-BDBA-CF243920F235}" srcId="{D9206F0B-D640-4491-B9C9-138B66ADF212}" destId="{558E872E-113B-466E-89A4-75A1FDC4C43D}" srcOrd="3" destOrd="0" parTransId="{B4827538-1146-4815-995A-495768E0964A}" sibTransId="{D32E6533-69F9-435B-9B09-80DB1241F4B0}"/>
    <dgm:cxn modelId="{213EF4D9-DCA5-48D1-8379-B6A83D703826}" type="presOf" srcId="{B29E26A1-BC7C-4247-B3B5-85A5D6CBD976}" destId="{3E08CC9C-86A4-4675-93C7-0C961895D02F}" srcOrd="0" destOrd="0" presId="urn:microsoft.com/office/officeart/2005/8/layout/list1"/>
    <dgm:cxn modelId="{95C3FFF3-F20A-49B5-A0BB-7EF698F2DB9C}" type="presOf" srcId="{70A6424A-06B6-4925-B0C4-A868EFB039F9}" destId="{20811B12-0426-4744-9242-608D909724FA}" srcOrd="0" destOrd="0" presId="urn:microsoft.com/office/officeart/2005/8/layout/list1"/>
    <dgm:cxn modelId="{AB5165F4-28F5-4DE9-A54F-D52C5500BD4B}" type="presOf" srcId="{9469968F-37BA-42BE-845D-712A9B3517EA}" destId="{EE69616C-7F50-4D64-B39A-6FBC1413F22F}" srcOrd="0" destOrd="0" presId="urn:microsoft.com/office/officeart/2005/8/layout/list1"/>
    <dgm:cxn modelId="{2A5E7FF5-12AD-49B9-B3C2-F4C899E4DCC2}" type="presOf" srcId="{558E872E-113B-466E-89A4-75A1FDC4C43D}" destId="{64A509D8-821F-402B-B013-8E1CD64F6858}" srcOrd="0" destOrd="0" presId="urn:microsoft.com/office/officeart/2005/8/layout/list1"/>
    <dgm:cxn modelId="{5A9BC8F6-D256-47B2-857C-84F539E9101C}" type="presOf" srcId="{BFFE28D3-38E0-4100-B517-827FB7C80FF9}" destId="{4133691C-CDC3-47CF-860A-10C0CDE0E1EE}" srcOrd="0" destOrd="0" presId="urn:microsoft.com/office/officeart/2005/8/layout/list1"/>
    <dgm:cxn modelId="{556161F7-AB40-4B3B-9CA9-E051FF7C39C0}" type="presOf" srcId="{DFA86596-A8D8-4B94-B173-D5F11AB07AF2}" destId="{406E5C06-0C60-476F-8E1F-DD962AA6933E}" srcOrd="1" destOrd="0" presId="urn:microsoft.com/office/officeart/2005/8/layout/list1"/>
    <dgm:cxn modelId="{D2EE708E-5AA8-4B7A-80C4-F65940A76280}" type="presParOf" srcId="{868AF398-1986-499C-A480-663B0EF0B799}" destId="{85C256BB-035F-41B7-A7EB-F93815191BA3}" srcOrd="0" destOrd="0" presId="urn:microsoft.com/office/officeart/2005/8/layout/list1"/>
    <dgm:cxn modelId="{FA4F0E05-CB74-4997-B9BA-CB3180C0E46A}" type="presParOf" srcId="{85C256BB-035F-41B7-A7EB-F93815191BA3}" destId="{C6099ABA-3C65-4C20-B0F9-3693AD2370AD}" srcOrd="0" destOrd="0" presId="urn:microsoft.com/office/officeart/2005/8/layout/list1"/>
    <dgm:cxn modelId="{DF22F375-D5DA-4F84-BC7D-DEDC98D7FB8B}" type="presParOf" srcId="{85C256BB-035F-41B7-A7EB-F93815191BA3}" destId="{A91F50F0-35C2-4652-B4E1-57E6BDFFAE00}" srcOrd="1" destOrd="0" presId="urn:microsoft.com/office/officeart/2005/8/layout/list1"/>
    <dgm:cxn modelId="{CD8CC685-7CB0-4DA5-9E6E-974AC1303267}" type="presParOf" srcId="{868AF398-1986-499C-A480-663B0EF0B799}" destId="{2E309F23-4281-41D6-B052-3B47769779C1}" srcOrd="1" destOrd="0" presId="urn:microsoft.com/office/officeart/2005/8/layout/list1"/>
    <dgm:cxn modelId="{3B1839D6-14A5-40A9-90DF-44B1C428172C}" type="presParOf" srcId="{868AF398-1986-499C-A480-663B0EF0B799}" destId="{26E3B1D1-86E2-4041-B225-68F6B820D304}" srcOrd="2" destOrd="0" presId="urn:microsoft.com/office/officeart/2005/8/layout/list1"/>
    <dgm:cxn modelId="{2293B6C5-93E5-4C4F-8C54-ED7A469262D0}" type="presParOf" srcId="{868AF398-1986-499C-A480-663B0EF0B799}" destId="{89DA68C1-BA51-47C9-8FC3-484417FA9A0D}" srcOrd="3" destOrd="0" presId="urn:microsoft.com/office/officeart/2005/8/layout/list1"/>
    <dgm:cxn modelId="{16BA0D7E-D021-4B0A-B34D-E9E234A48C54}" type="presParOf" srcId="{868AF398-1986-499C-A480-663B0EF0B799}" destId="{19ED0BE8-1796-4419-BC0B-6841400F9400}" srcOrd="4" destOrd="0" presId="urn:microsoft.com/office/officeart/2005/8/layout/list1"/>
    <dgm:cxn modelId="{6DF9F116-760C-4073-938F-914D06128358}" type="presParOf" srcId="{19ED0BE8-1796-4419-BC0B-6841400F9400}" destId="{20811B12-0426-4744-9242-608D909724FA}" srcOrd="0" destOrd="0" presId="urn:microsoft.com/office/officeart/2005/8/layout/list1"/>
    <dgm:cxn modelId="{5B33C816-4258-4177-AACC-0B09B4E20FAB}" type="presParOf" srcId="{19ED0BE8-1796-4419-BC0B-6841400F9400}" destId="{D396E7A1-E3D6-4D28-8256-0609A30AFA5C}" srcOrd="1" destOrd="0" presId="urn:microsoft.com/office/officeart/2005/8/layout/list1"/>
    <dgm:cxn modelId="{81E769DC-2D97-483F-B3A8-6FB2DB7CDE0F}" type="presParOf" srcId="{868AF398-1986-499C-A480-663B0EF0B799}" destId="{30F41CF7-A675-41AC-9ED5-94932B3DB56D}" srcOrd="5" destOrd="0" presId="urn:microsoft.com/office/officeart/2005/8/layout/list1"/>
    <dgm:cxn modelId="{EFD796DF-361D-411F-BEF1-FE759426A255}" type="presParOf" srcId="{868AF398-1986-499C-A480-663B0EF0B799}" destId="{5D077223-4C2D-4752-83F3-85D09C550EFB}" srcOrd="6" destOrd="0" presId="urn:microsoft.com/office/officeart/2005/8/layout/list1"/>
    <dgm:cxn modelId="{679C607F-4180-4007-ACC5-0E5B45306B5F}" type="presParOf" srcId="{868AF398-1986-499C-A480-663B0EF0B799}" destId="{EDB4D46B-66FA-4812-AE8F-10B6F938A1A4}" srcOrd="7" destOrd="0" presId="urn:microsoft.com/office/officeart/2005/8/layout/list1"/>
    <dgm:cxn modelId="{2B77F229-FA06-4AC4-89BC-9F4A962530D8}" type="presParOf" srcId="{868AF398-1986-499C-A480-663B0EF0B799}" destId="{B30CE52B-5272-4FA0-9C3C-ACBCF1B78491}" srcOrd="8" destOrd="0" presId="urn:microsoft.com/office/officeart/2005/8/layout/list1"/>
    <dgm:cxn modelId="{26B3AC1F-17BF-43B4-A2AE-6D2F0B5B9A21}" type="presParOf" srcId="{B30CE52B-5272-4FA0-9C3C-ACBCF1B78491}" destId="{CC36DBBB-0286-4D5F-816E-7D56AA0B3F9F}" srcOrd="0" destOrd="0" presId="urn:microsoft.com/office/officeart/2005/8/layout/list1"/>
    <dgm:cxn modelId="{E629ABB6-2A3C-4EBC-9F6C-E4EB907A8C6C}" type="presParOf" srcId="{B30CE52B-5272-4FA0-9C3C-ACBCF1B78491}" destId="{406E5C06-0C60-476F-8E1F-DD962AA6933E}" srcOrd="1" destOrd="0" presId="urn:microsoft.com/office/officeart/2005/8/layout/list1"/>
    <dgm:cxn modelId="{01019F68-4716-4757-8852-C176A81A47BF}" type="presParOf" srcId="{868AF398-1986-499C-A480-663B0EF0B799}" destId="{A5D1234E-6CCB-4AC8-8234-679986676C98}" srcOrd="9" destOrd="0" presId="urn:microsoft.com/office/officeart/2005/8/layout/list1"/>
    <dgm:cxn modelId="{63461A66-7EAC-44D1-9872-BC14D6F7405D}" type="presParOf" srcId="{868AF398-1986-499C-A480-663B0EF0B799}" destId="{733800DA-5374-4BFE-9374-E199E234BE7C}" srcOrd="10" destOrd="0" presId="urn:microsoft.com/office/officeart/2005/8/layout/list1"/>
    <dgm:cxn modelId="{DB0AA54D-6F45-4AA3-A804-66FCEDF99E4B}" type="presParOf" srcId="{868AF398-1986-499C-A480-663B0EF0B799}" destId="{9A66B1CA-7B47-47A3-A1E2-ACB4561A58BE}" srcOrd="11" destOrd="0" presId="urn:microsoft.com/office/officeart/2005/8/layout/list1"/>
    <dgm:cxn modelId="{DFE7C1E4-C91A-45B6-977D-EA7E7E60F792}" type="presParOf" srcId="{868AF398-1986-499C-A480-663B0EF0B799}" destId="{BA1368AA-5BAD-40A2-B219-C309B6A09668}" srcOrd="12" destOrd="0" presId="urn:microsoft.com/office/officeart/2005/8/layout/list1"/>
    <dgm:cxn modelId="{13E76DCD-3BD0-45DE-B125-2A0DE02B4D12}" type="presParOf" srcId="{BA1368AA-5BAD-40A2-B219-C309B6A09668}" destId="{64A509D8-821F-402B-B013-8E1CD64F6858}" srcOrd="0" destOrd="0" presId="urn:microsoft.com/office/officeart/2005/8/layout/list1"/>
    <dgm:cxn modelId="{F31CF95F-1BFE-4077-BCC3-831E8349472C}" type="presParOf" srcId="{BA1368AA-5BAD-40A2-B219-C309B6A09668}" destId="{9E4F4C4A-4092-47AE-BDBE-4845A21882EC}" srcOrd="1" destOrd="0" presId="urn:microsoft.com/office/officeart/2005/8/layout/list1"/>
    <dgm:cxn modelId="{C698796B-4C56-49E9-9DF0-F2F4D28049C2}" type="presParOf" srcId="{868AF398-1986-499C-A480-663B0EF0B799}" destId="{FF72C6C2-FBC3-4FB3-BC9B-29654DE025F5}" srcOrd="13" destOrd="0" presId="urn:microsoft.com/office/officeart/2005/8/layout/list1"/>
    <dgm:cxn modelId="{9DABB9B3-43E1-4E45-9E11-C73889E2B3ED}" type="presParOf" srcId="{868AF398-1986-499C-A480-663B0EF0B799}" destId="{47D30D03-13D1-4FB0-A19F-5FC56E4E3163}" srcOrd="14" destOrd="0" presId="urn:microsoft.com/office/officeart/2005/8/layout/list1"/>
    <dgm:cxn modelId="{1E09B441-5ADD-4697-9846-992AA1E8CAA4}" type="presParOf" srcId="{868AF398-1986-499C-A480-663B0EF0B799}" destId="{E3515991-8A40-44C9-BFD7-B29FA6B5D079}" srcOrd="15" destOrd="0" presId="urn:microsoft.com/office/officeart/2005/8/layout/list1"/>
    <dgm:cxn modelId="{2E0C193C-F46C-4325-9B6E-D15EEE02E1B2}" type="presParOf" srcId="{868AF398-1986-499C-A480-663B0EF0B799}" destId="{1193DEBB-77CE-4804-BCA8-0AB19541C111}" srcOrd="16" destOrd="0" presId="urn:microsoft.com/office/officeart/2005/8/layout/list1"/>
    <dgm:cxn modelId="{010900BD-482E-4154-B4C2-A93044655970}" type="presParOf" srcId="{1193DEBB-77CE-4804-BCA8-0AB19541C111}" destId="{A7C1ADC9-E529-4B3B-B2F5-A02408279041}" srcOrd="0" destOrd="0" presId="urn:microsoft.com/office/officeart/2005/8/layout/list1"/>
    <dgm:cxn modelId="{8CA78696-057B-4218-A861-02E128623545}" type="presParOf" srcId="{1193DEBB-77CE-4804-BCA8-0AB19541C111}" destId="{D8D2A400-2C83-4E2C-B104-6ADAE8C5788B}" srcOrd="1" destOrd="0" presId="urn:microsoft.com/office/officeart/2005/8/layout/list1"/>
    <dgm:cxn modelId="{BAAF9C09-4D40-4B99-B864-EBFA01079D0C}" type="presParOf" srcId="{868AF398-1986-499C-A480-663B0EF0B799}" destId="{EEE5B418-251D-4FFB-A75B-FAF273A8ED9F}" srcOrd="17" destOrd="0" presId="urn:microsoft.com/office/officeart/2005/8/layout/list1"/>
    <dgm:cxn modelId="{D7647055-898A-4622-A065-10CD1F8FF276}" type="presParOf" srcId="{868AF398-1986-499C-A480-663B0EF0B799}" destId="{1BEF41F0-7C3B-4294-ACF9-22E59C370988}" srcOrd="18" destOrd="0" presId="urn:microsoft.com/office/officeart/2005/8/layout/list1"/>
    <dgm:cxn modelId="{8DC9E92A-A921-470D-A064-3C777BCA8D17}" type="presParOf" srcId="{868AF398-1986-499C-A480-663B0EF0B799}" destId="{C4816911-EDF5-40D8-A35A-E1162167B471}" srcOrd="19" destOrd="0" presId="urn:microsoft.com/office/officeart/2005/8/layout/list1"/>
    <dgm:cxn modelId="{2CA666D0-F24D-44B0-BE26-74BF0BC10218}" type="presParOf" srcId="{868AF398-1986-499C-A480-663B0EF0B799}" destId="{D239D20E-0F60-4967-B4DA-73B859112D9C}" srcOrd="20" destOrd="0" presId="urn:microsoft.com/office/officeart/2005/8/layout/list1"/>
    <dgm:cxn modelId="{C020FBD9-14FE-42D8-9FE8-EFD071C833E3}" type="presParOf" srcId="{D239D20E-0F60-4967-B4DA-73B859112D9C}" destId="{4133691C-CDC3-47CF-860A-10C0CDE0E1EE}" srcOrd="0" destOrd="0" presId="urn:microsoft.com/office/officeart/2005/8/layout/list1"/>
    <dgm:cxn modelId="{E6781611-33AF-4411-A019-32A0D5A6F943}" type="presParOf" srcId="{D239D20E-0F60-4967-B4DA-73B859112D9C}" destId="{8EE3D86D-BF25-4116-BCB5-A56F1BCB5A07}" srcOrd="1" destOrd="0" presId="urn:microsoft.com/office/officeart/2005/8/layout/list1"/>
    <dgm:cxn modelId="{6959A7F6-DB12-4362-89D9-6098D91D130C}" type="presParOf" srcId="{868AF398-1986-499C-A480-663B0EF0B799}" destId="{BB6A18C2-5A5A-438D-BA80-2FECBCB5E52F}" srcOrd="21" destOrd="0" presId="urn:microsoft.com/office/officeart/2005/8/layout/list1"/>
    <dgm:cxn modelId="{F7B9BDA8-E4FB-4AC6-A84D-16FB0000871E}" type="presParOf" srcId="{868AF398-1986-499C-A480-663B0EF0B799}" destId="{A2AA7190-1198-48E2-A6C8-9016B0EF7E01}" srcOrd="22" destOrd="0" presId="urn:microsoft.com/office/officeart/2005/8/layout/list1"/>
    <dgm:cxn modelId="{016E4B08-2A6B-4BF7-89C5-611873458B31}" type="presParOf" srcId="{868AF398-1986-499C-A480-663B0EF0B799}" destId="{8F202D76-FBD4-49F1-AB2F-0C52F99E7EDA}" srcOrd="23" destOrd="0" presId="urn:microsoft.com/office/officeart/2005/8/layout/list1"/>
    <dgm:cxn modelId="{254D16A5-1771-4824-AE94-DAD79D0D8B42}" type="presParOf" srcId="{868AF398-1986-499C-A480-663B0EF0B799}" destId="{43AB20C6-C5EB-4754-B61B-2952833C1365}" srcOrd="24" destOrd="0" presId="urn:microsoft.com/office/officeart/2005/8/layout/list1"/>
    <dgm:cxn modelId="{76C9C856-2FED-46DF-A94C-4467C694A553}" type="presParOf" srcId="{43AB20C6-C5EB-4754-B61B-2952833C1365}" destId="{3E08CC9C-86A4-4675-93C7-0C961895D02F}" srcOrd="0" destOrd="0" presId="urn:microsoft.com/office/officeart/2005/8/layout/list1"/>
    <dgm:cxn modelId="{4F31E803-9F9E-47A2-B47E-5626130F628E}" type="presParOf" srcId="{43AB20C6-C5EB-4754-B61B-2952833C1365}" destId="{37ADA977-A92A-4F0D-96D6-3AA896141F07}" srcOrd="1" destOrd="0" presId="urn:microsoft.com/office/officeart/2005/8/layout/list1"/>
    <dgm:cxn modelId="{67C0FBD7-4172-46B1-932C-3B9B2F45F946}" type="presParOf" srcId="{868AF398-1986-499C-A480-663B0EF0B799}" destId="{AA1B2CD6-66E1-4D5D-923E-2C6E9C818C77}" srcOrd="25" destOrd="0" presId="urn:microsoft.com/office/officeart/2005/8/layout/list1"/>
    <dgm:cxn modelId="{FA564873-4896-4FE3-9943-F048D818E158}" type="presParOf" srcId="{868AF398-1986-499C-A480-663B0EF0B799}" destId="{13D8D609-5A91-4DC2-BA34-E67AEC0270B5}" srcOrd="26" destOrd="0" presId="urn:microsoft.com/office/officeart/2005/8/layout/list1"/>
    <dgm:cxn modelId="{45783C73-FD8B-4042-A22B-30DE43A244A5}" type="presParOf" srcId="{868AF398-1986-499C-A480-663B0EF0B799}" destId="{7D4DE28F-B1FF-4C62-AE76-87B4E092425E}" srcOrd="27" destOrd="0" presId="urn:microsoft.com/office/officeart/2005/8/layout/list1"/>
    <dgm:cxn modelId="{329DB0F4-D787-44C3-8938-EFEC2833CEB4}" type="presParOf" srcId="{868AF398-1986-499C-A480-663B0EF0B799}" destId="{8A26E608-A0D4-4794-B6D4-8D992A31BA46}" srcOrd="28" destOrd="0" presId="urn:microsoft.com/office/officeart/2005/8/layout/list1"/>
    <dgm:cxn modelId="{C1B3D18D-73EB-4D99-80ED-2F3A900FB4F8}" type="presParOf" srcId="{8A26E608-A0D4-4794-B6D4-8D992A31BA46}" destId="{EE69616C-7F50-4D64-B39A-6FBC1413F22F}" srcOrd="0" destOrd="0" presId="urn:microsoft.com/office/officeart/2005/8/layout/list1"/>
    <dgm:cxn modelId="{29F4288F-0DFF-40D0-8409-0E8154BC4B16}" type="presParOf" srcId="{8A26E608-A0D4-4794-B6D4-8D992A31BA46}" destId="{F52CB0C9-5AAD-4933-B71D-7BED6E9995CF}" srcOrd="1" destOrd="0" presId="urn:microsoft.com/office/officeart/2005/8/layout/list1"/>
    <dgm:cxn modelId="{51ACB5C0-D6FF-40D4-8BC2-6FE7EC0F9637}" type="presParOf" srcId="{868AF398-1986-499C-A480-663B0EF0B799}" destId="{CB0C24DC-CB2E-4D65-88DF-317D4A5C5BC7}" srcOrd="29" destOrd="0" presId="urn:microsoft.com/office/officeart/2005/8/layout/list1"/>
    <dgm:cxn modelId="{68B45403-B729-4D58-A8B2-911A1D903A82}" type="presParOf" srcId="{868AF398-1986-499C-A480-663B0EF0B799}" destId="{190AC4B9-387E-44CF-A027-1A007434D2DF}" srcOrd="30" destOrd="0" presId="urn:microsoft.com/office/officeart/2005/8/layout/list1"/>
    <dgm:cxn modelId="{573F0A6A-CE15-44AD-97CD-DC04270870E4}" type="presParOf" srcId="{868AF398-1986-499C-A480-663B0EF0B799}" destId="{81C35D72-99B5-473A-BB51-806B31B1E287}" srcOrd="31" destOrd="0" presId="urn:microsoft.com/office/officeart/2005/8/layout/list1"/>
    <dgm:cxn modelId="{C04FFC06-BF1B-4785-8F96-B9FDC9372295}" type="presParOf" srcId="{868AF398-1986-499C-A480-663B0EF0B799}" destId="{ED833B8A-BC37-4186-AA34-93B84216B7BE}" srcOrd="32" destOrd="0" presId="urn:microsoft.com/office/officeart/2005/8/layout/list1"/>
    <dgm:cxn modelId="{CD135BCC-DC04-4865-AB5C-43FB41431872}" type="presParOf" srcId="{ED833B8A-BC37-4186-AA34-93B84216B7BE}" destId="{67399F9D-0C88-4DA2-9C65-1855FECAFF29}" srcOrd="0" destOrd="0" presId="urn:microsoft.com/office/officeart/2005/8/layout/list1"/>
    <dgm:cxn modelId="{692B2193-975A-4260-BD6C-663215029090}" type="presParOf" srcId="{ED833B8A-BC37-4186-AA34-93B84216B7BE}" destId="{13202611-441B-497A-A066-B3FE44ECAF8A}" srcOrd="1" destOrd="0" presId="urn:microsoft.com/office/officeart/2005/8/layout/list1"/>
    <dgm:cxn modelId="{D5E64A18-EB00-4FF2-9C02-FFF272905C50}" type="presParOf" srcId="{868AF398-1986-499C-A480-663B0EF0B799}" destId="{AC86E744-2364-4C91-9845-409354AE092D}" srcOrd="33" destOrd="0" presId="urn:microsoft.com/office/officeart/2005/8/layout/list1"/>
    <dgm:cxn modelId="{0A87A1B9-739D-4B95-ADB3-2B0FCCD8ADA9}" type="presParOf" srcId="{868AF398-1986-499C-A480-663B0EF0B799}" destId="{502A7A25-C685-40AB-B4A3-BA95A4D670FC}" srcOrd="34"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E3C2E730-ECA7-46C3-A1E9-E01A9369BB81}" type="doc">
      <dgm:prSet loTypeId="urn:microsoft.com/office/officeart/2008/layout/VerticalCurvedList" loCatId="list" qsTypeId="urn:microsoft.com/office/officeart/2005/8/quickstyle/3d1" qsCatId="3D" csTypeId="urn:microsoft.com/office/officeart/2005/8/colors/colorful4" csCatId="colorful" phldr="1"/>
      <dgm:spPr/>
      <dgm:t>
        <a:bodyPr/>
        <a:lstStyle/>
        <a:p>
          <a:endParaRPr lang="pt-BR"/>
        </a:p>
      </dgm:t>
    </dgm:pt>
    <dgm:pt modelId="{3B049809-18E6-4F86-B8CD-B7563A0AE594}">
      <dgm:prSet phldrT="[Texto]"/>
      <dgm:spPr/>
      <dgm:t>
        <a:bodyPr/>
        <a:lstStyle/>
        <a:p>
          <a:r>
            <a:rPr lang="pt-BR" dirty="0"/>
            <a:t>Introdução à agilidade</a:t>
          </a:r>
        </a:p>
      </dgm:t>
    </dgm:pt>
    <dgm:pt modelId="{C59DCF0D-4266-4F77-8A96-7CB4B0211790}" type="parTrans" cxnId="{D57BEF3F-4850-492D-B1DF-454991907B65}">
      <dgm:prSet/>
      <dgm:spPr/>
      <dgm:t>
        <a:bodyPr/>
        <a:lstStyle/>
        <a:p>
          <a:endParaRPr lang="pt-BR"/>
        </a:p>
      </dgm:t>
    </dgm:pt>
    <dgm:pt modelId="{CB2D387D-04F6-4E64-B37B-99DFC24AB9CB}" type="sibTrans" cxnId="{D57BEF3F-4850-492D-B1DF-454991907B65}">
      <dgm:prSet/>
      <dgm:spPr/>
      <dgm:t>
        <a:bodyPr/>
        <a:lstStyle/>
        <a:p>
          <a:endParaRPr lang="pt-BR"/>
        </a:p>
      </dgm:t>
    </dgm:pt>
    <dgm:pt modelId="{2178963C-199F-48DA-95A1-BDD17B02C66E}">
      <dgm:prSet phldrT="[Texto]"/>
      <dgm:spPr/>
      <dgm:t>
        <a:bodyPr/>
        <a:lstStyle/>
        <a:p>
          <a:r>
            <a:rPr lang="pt-BR" dirty="0"/>
            <a:t>Framework Scrum</a:t>
          </a:r>
        </a:p>
      </dgm:t>
    </dgm:pt>
    <dgm:pt modelId="{7398B4F1-67A5-484A-842D-4BFB10CCD2D1}" type="parTrans" cxnId="{804A8FC2-0CDB-4590-87B5-5097814B58B8}">
      <dgm:prSet/>
      <dgm:spPr/>
      <dgm:t>
        <a:bodyPr/>
        <a:lstStyle/>
        <a:p>
          <a:endParaRPr lang="pt-BR"/>
        </a:p>
      </dgm:t>
    </dgm:pt>
    <dgm:pt modelId="{7E102B57-C4D8-4BF6-99B6-02A7FA68283B}" type="sibTrans" cxnId="{804A8FC2-0CDB-4590-87B5-5097814B58B8}">
      <dgm:prSet/>
      <dgm:spPr/>
      <dgm:t>
        <a:bodyPr/>
        <a:lstStyle/>
        <a:p>
          <a:endParaRPr lang="pt-BR"/>
        </a:p>
      </dgm:t>
    </dgm:pt>
    <dgm:pt modelId="{DE5454EB-0588-4A04-B907-4BC831B84B9D}">
      <dgm:prSet phldrT="[Texto]"/>
      <dgm:spPr/>
      <dgm:t>
        <a:bodyPr/>
        <a:lstStyle/>
        <a:p>
          <a:r>
            <a:rPr lang="pt-BR" dirty="0"/>
            <a:t>Framework </a:t>
          </a:r>
          <a:r>
            <a:rPr lang="pt-BR" dirty="0" err="1"/>
            <a:t>Kanban</a:t>
          </a:r>
          <a:endParaRPr lang="pt-BR" dirty="0"/>
        </a:p>
      </dgm:t>
    </dgm:pt>
    <dgm:pt modelId="{339C1E09-2567-46E4-A0DA-B725082CD1CA}" type="parTrans" cxnId="{C08500CA-2D22-4262-B70D-DFAC351A628F}">
      <dgm:prSet/>
      <dgm:spPr/>
      <dgm:t>
        <a:bodyPr/>
        <a:lstStyle/>
        <a:p>
          <a:endParaRPr lang="pt-BR"/>
        </a:p>
      </dgm:t>
    </dgm:pt>
    <dgm:pt modelId="{A37D13F0-68B2-4760-B1FB-EB4D649F7945}" type="sibTrans" cxnId="{C08500CA-2D22-4262-B70D-DFAC351A628F}">
      <dgm:prSet/>
      <dgm:spPr/>
      <dgm:t>
        <a:bodyPr/>
        <a:lstStyle/>
        <a:p>
          <a:endParaRPr lang="pt-BR"/>
        </a:p>
      </dgm:t>
    </dgm:pt>
    <dgm:pt modelId="{8EC46DA4-216B-4325-B019-E43B06A83020}">
      <dgm:prSet phldrT="[Texto]"/>
      <dgm:spPr/>
      <dgm:t>
        <a:bodyPr/>
        <a:lstStyle/>
        <a:p>
          <a:r>
            <a:rPr lang="pt-BR" dirty="0"/>
            <a:t>Agilidade nos Negócios</a:t>
          </a:r>
        </a:p>
      </dgm:t>
    </dgm:pt>
    <dgm:pt modelId="{D882531B-FC4F-449B-88AE-2335A9DBABF5}" type="parTrans" cxnId="{479B9185-DFBF-4A73-8F27-3055F130343F}">
      <dgm:prSet/>
      <dgm:spPr/>
      <dgm:t>
        <a:bodyPr/>
        <a:lstStyle/>
        <a:p>
          <a:endParaRPr lang="pt-BR"/>
        </a:p>
      </dgm:t>
    </dgm:pt>
    <dgm:pt modelId="{1A1E0A4F-A358-49E6-8AD6-CCC18EBE76B0}" type="sibTrans" cxnId="{479B9185-DFBF-4A73-8F27-3055F130343F}">
      <dgm:prSet/>
      <dgm:spPr/>
      <dgm:t>
        <a:bodyPr/>
        <a:lstStyle/>
        <a:p>
          <a:endParaRPr lang="pt-BR"/>
        </a:p>
      </dgm:t>
    </dgm:pt>
    <dgm:pt modelId="{E89D40F5-3C34-498C-B3A7-335E326EE845}" type="pres">
      <dgm:prSet presAssocID="{E3C2E730-ECA7-46C3-A1E9-E01A9369BB81}" presName="Name0" presStyleCnt="0">
        <dgm:presLayoutVars>
          <dgm:chMax val="7"/>
          <dgm:chPref val="7"/>
          <dgm:dir/>
        </dgm:presLayoutVars>
      </dgm:prSet>
      <dgm:spPr/>
    </dgm:pt>
    <dgm:pt modelId="{328C578F-7794-476A-A7E2-43719738F1FC}" type="pres">
      <dgm:prSet presAssocID="{E3C2E730-ECA7-46C3-A1E9-E01A9369BB81}" presName="Name1" presStyleCnt="0"/>
      <dgm:spPr/>
    </dgm:pt>
    <dgm:pt modelId="{AC608397-F2BF-407B-B948-0D8192BBDA4E}" type="pres">
      <dgm:prSet presAssocID="{E3C2E730-ECA7-46C3-A1E9-E01A9369BB81}" presName="cycle" presStyleCnt="0"/>
      <dgm:spPr/>
    </dgm:pt>
    <dgm:pt modelId="{7BAC3928-BB3A-483E-AD26-9A8E7C94C1D4}" type="pres">
      <dgm:prSet presAssocID="{E3C2E730-ECA7-46C3-A1E9-E01A9369BB81}" presName="srcNode" presStyleLbl="node1" presStyleIdx="0" presStyleCnt="4"/>
      <dgm:spPr/>
    </dgm:pt>
    <dgm:pt modelId="{73DDF080-A004-4D6F-A269-7833B30B75B6}" type="pres">
      <dgm:prSet presAssocID="{E3C2E730-ECA7-46C3-A1E9-E01A9369BB81}" presName="conn" presStyleLbl="parChTrans1D2" presStyleIdx="0" presStyleCnt="1"/>
      <dgm:spPr/>
    </dgm:pt>
    <dgm:pt modelId="{F52340A3-7F5F-47D2-B5CF-8EC6C3B0E93A}" type="pres">
      <dgm:prSet presAssocID="{E3C2E730-ECA7-46C3-A1E9-E01A9369BB81}" presName="extraNode" presStyleLbl="node1" presStyleIdx="0" presStyleCnt="4"/>
      <dgm:spPr/>
    </dgm:pt>
    <dgm:pt modelId="{E7CA5EA6-F7B2-47D4-98F4-6E596DDA1412}" type="pres">
      <dgm:prSet presAssocID="{E3C2E730-ECA7-46C3-A1E9-E01A9369BB81}" presName="dstNode" presStyleLbl="node1" presStyleIdx="0" presStyleCnt="4"/>
      <dgm:spPr/>
    </dgm:pt>
    <dgm:pt modelId="{E1E535BC-DFF8-4AB0-ADA0-DBECA98CBFAC}" type="pres">
      <dgm:prSet presAssocID="{3B049809-18E6-4F86-B8CD-B7563A0AE594}" presName="text_1" presStyleLbl="node1" presStyleIdx="0" presStyleCnt="4">
        <dgm:presLayoutVars>
          <dgm:bulletEnabled val="1"/>
        </dgm:presLayoutVars>
      </dgm:prSet>
      <dgm:spPr/>
    </dgm:pt>
    <dgm:pt modelId="{463087B5-64E1-4192-A873-9B4DD16BEC63}" type="pres">
      <dgm:prSet presAssocID="{3B049809-18E6-4F86-B8CD-B7563A0AE594}" presName="accent_1" presStyleCnt="0"/>
      <dgm:spPr/>
    </dgm:pt>
    <dgm:pt modelId="{A11910C5-BD30-451F-9306-BCB784390AFB}" type="pres">
      <dgm:prSet presAssocID="{3B049809-18E6-4F86-B8CD-B7563A0AE594}" presName="accentRepeatNode" presStyleLbl="solidFgAcc1" presStyleIdx="0" presStyleCnt="4"/>
      <dgm:spPr/>
    </dgm:pt>
    <dgm:pt modelId="{BB9B5BF8-0362-4A15-A7B8-668EC36B8BAF}" type="pres">
      <dgm:prSet presAssocID="{2178963C-199F-48DA-95A1-BDD17B02C66E}" presName="text_2" presStyleLbl="node1" presStyleIdx="1" presStyleCnt="4">
        <dgm:presLayoutVars>
          <dgm:bulletEnabled val="1"/>
        </dgm:presLayoutVars>
      </dgm:prSet>
      <dgm:spPr/>
    </dgm:pt>
    <dgm:pt modelId="{3CBD0B4C-8ED7-4C3A-9BB6-E05A18CF74E8}" type="pres">
      <dgm:prSet presAssocID="{2178963C-199F-48DA-95A1-BDD17B02C66E}" presName="accent_2" presStyleCnt="0"/>
      <dgm:spPr/>
    </dgm:pt>
    <dgm:pt modelId="{E828AAF0-0A8B-4F23-AF6B-14AB605DA0B9}" type="pres">
      <dgm:prSet presAssocID="{2178963C-199F-48DA-95A1-BDD17B02C66E}" presName="accentRepeatNode" presStyleLbl="solidFgAcc1" presStyleIdx="1" presStyleCnt="4"/>
      <dgm:spPr/>
    </dgm:pt>
    <dgm:pt modelId="{0393911F-B268-4C50-BB81-DED8A2234DD0}" type="pres">
      <dgm:prSet presAssocID="{DE5454EB-0588-4A04-B907-4BC831B84B9D}" presName="text_3" presStyleLbl="node1" presStyleIdx="2" presStyleCnt="4">
        <dgm:presLayoutVars>
          <dgm:bulletEnabled val="1"/>
        </dgm:presLayoutVars>
      </dgm:prSet>
      <dgm:spPr/>
    </dgm:pt>
    <dgm:pt modelId="{40F0E8C7-25E3-4CFE-8D1C-B8E3B386DA6C}" type="pres">
      <dgm:prSet presAssocID="{DE5454EB-0588-4A04-B907-4BC831B84B9D}" presName="accent_3" presStyleCnt="0"/>
      <dgm:spPr/>
    </dgm:pt>
    <dgm:pt modelId="{D4BEDF61-8768-4504-9839-26B9E20A1ECC}" type="pres">
      <dgm:prSet presAssocID="{DE5454EB-0588-4A04-B907-4BC831B84B9D}" presName="accentRepeatNode" presStyleLbl="solidFgAcc1" presStyleIdx="2" presStyleCnt="4"/>
      <dgm:spPr/>
    </dgm:pt>
    <dgm:pt modelId="{8AC8668B-A98A-41B8-9E52-E63F66A228E5}" type="pres">
      <dgm:prSet presAssocID="{8EC46DA4-216B-4325-B019-E43B06A83020}" presName="text_4" presStyleLbl="node1" presStyleIdx="3" presStyleCnt="4">
        <dgm:presLayoutVars>
          <dgm:bulletEnabled val="1"/>
        </dgm:presLayoutVars>
      </dgm:prSet>
      <dgm:spPr/>
    </dgm:pt>
    <dgm:pt modelId="{9DDAC4AC-A13A-4A7B-B643-D3C501FEF9C1}" type="pres">
      <dgm:prSet presAssocID="{8EC46DA4-216B-4325-B019-E43B06A83020}" presName="accent_4" presStyleCnt="0"/>
      <dgm:spPr/>
    </dgm:pt>
    <dgm:pt modelId="{611D291C-8592-45E6-866E-3928E6C3A616}" type="pres">
      <dgm:prSet presAssocID="{8EC46DA4-216B-4325-B019-E43B06A83020}" presName="accentRepeatNode" presStyleLbl="solidFgAcc1" presStyleIdx="3" presStyleCnt="4"/>
      <dgm:spPr/>
    </dgm:pt>
  </dgm:ptLst>
  <dgm:cxnLst>
    <dgm:cxn modelId="{A2324D3B-3C46-4EAA-ACF7-25B037C02D3A}" type="presOf" srcId="{8EC46DA4-216B-4325-B019-E43B06A83020}" destId="{8AC8668B-A98A-41B8-9E52-E63F66A228E5}" srcOrd="0" destOrd="0" presId="urn:microsoft.com/office/officeart/2008/layout/VerticalCurvedList"/>
    <dgm:cxn modelId="{D57BEF3F-4850-492D-B1DF-454991907B65}" srcId="{E3C2E730-ECA7-46C3-A1E9-E01A9369BB81}" destId="{3B049809-18E6-4F86-B8CD-B7563A0AE594}" srcOrd="0" destOrd="0" parTransId="{C59DCF0D-4266-4F77-8A96-7CB4B0211790}" sibTransId="{CB2D387D-04F6-4E64-B37B-99DFC24AB9CB}"/>
    <dgm:cxn modelId="{C7422741-9AB9-4A06-AF07-D0264EEBE302}" type="presOf" srcId="{CB2D387D-04F6-4E64-B37B-99DFC24AB9CB}" destId="{73DDF080-A004-4D6F-A269-7833B30B75B6}" srcOrd="0" destOrd="0" presId="urn:microsoft.com/office/officeart/2008/layout/VerticalCurvedList"/>
    <dgm:cxn modelId="{479B9185-DFBF-4A73-8F27-3055F130343F}" srcId="{E3C2E730-ECA7-46C3-A1E9-E01A9369BB81}" destId="{8EC46DA4-216B-4325-B019-E43B06A83020}" srcOrd="3" destOrd="0" parTransId="{D882531B-FC4F-449B-88AE-2335A9DBABF5}" sibTransId="{1A1E0A4F-A358-49E6-8AD6-CCC18EBE76B0}"/>
    <dgm:cxn modelId="{A0A8D68B-E5AD-4ED7-BE76-31152C25463D}" type="presOf" srcId="{E3C2E730-ECA7-46C3-A1E9-E01A9369BB81}" destId="{E89D40F5-3C34-498C-B3A7-335E326EE845}" srcOrd="0" destOrd="0" presId="urn:microsoft.com/office/officeart/2008/layout/VerticalCurvedList"/>
    <dgm:cxn modelId="{98C846B4-B00A-4D87-9544-D7753E534F5A}" type="presOf" srcId="{2178963C-199F-48DA-95A1-BDD17B02C66E}" destId="{BB9B5BF8-0362-4A15-A7B8-668EC36B8BAF}" srcOrd="0" destOrd="0" presId="urn:microsoft.com/office/officeart/2008/layout/VerticalCurvedList"/>
    <dgm:cxn modelId="{804A8FC2-0CDB-4590-87B5-5097814B58B8}" srcId="{E3C2E730-ECA7-46C3-A1E9-E01A9369BB81}" destId="{2178963C-199F-48DA-95A1-BDD17B02C66E}" srcOrd="1" destOrd="0" parTransId="{7398B4F1-67A5-484A-842D-4BFB10CCD2D1}" sibTransId="{7E102B57-C4D8-4BF6-99B6-02A7FA68283B}"/>
    <dgm:cxn modelId="{C08500CA-2D22-4262-B70D-DFAC351A628F}" srcId="{E3C2E730-ECA7-46C3-A1E9-E01A9369BB81}" destId="{DE5454EB-0588-4A04-B907-4BC831B84B9D}" srcOrd="2" destOrd="0" parTransId="{339C1E09-2567-46E4-A0DA-B725082CD1CA}" sibTransId="{A37D13F0-68B2-4760-B1FB-EB4D649F7945}"/>
    <dgm:cxn modelId="{DA321DCC-0649-4884-9F3A-ADFBD5E4BEE0}" type="presOf" srcId="{3B049809-18E6-4F86-B8CD-B7563A0AE594}" destId="{E1E535BC-DFF8-4AB0-ADA0-DBECA98CBFAC}" srcOrd="0" destOrd="0" presId="urn:microsoft.com/office/officeart/2008/layout/VerticalCurvedList"/>
    <dgm:cxn modelId="{E4A2D8EB-90F3-4488-8EE2-774C0CB48024}" type="presOf" srcId="{DE5454EB-0588-4A04-B907-4BC831B84B9D}" destId="{0393911F-B268-4C50-BB81-DED8A2234DD0}" srcOrd="0" destOrd="0" presId="urn:microsoft.com/office/officeart/2008/layout/VerticalCurvedList"/>
    <dgm:cxn modelId="{179E96D2-8A1C-40B4-BCBB-8A94A9D23CD9}" type="presParOf" srcId="{E89D40F5-3C34-498C-B3A7-335E326EE845}" destId="{328C578F-7794-476A-A7E2-43719738F1FC}" srcOrd="0" destOrd="0" presId="urn:microsoft.com/office/officeart/2008/layout/VerticalCurvedList"/>
    <dgm:cxn modelId="{C6275A4E-7C9E-4F94-A36F-CC9A4FDD0B09}" type="presParOf" srcId="{328C578F-7794-476A-A7E2-43719738F1FC}" destId="{AC608397-F2BF-407B-B948-0D8192BBDA4E}" srcOrd="0" destOrd="0" presId="urn:microsoft.com/office/officeart/2008/layout/VerticalCurvedList"/>
    <dgm:cxn modelId="{8C39CFC9-09F0-4BE9-9412-13D4A65D4A4F}" type="presParOf" srcId="{AC608397-F2BF-407B-B948-0D8192BBDA4E}" destId="{7BAC3928-BB3A-483E-AD26-9A8E7C94C1D4}" srcOrd="0" destOrd="0" presId="urn:microsoft.com/office/officeart/2008/layout/VerticalCurvedList"/>
    <dgm:cxn modelId="{B2DA436A-F4B3-4573-A1BC-D5DA8D9ECF19}" type="presParOf" srcId="{AC608397-F2BF-407B-B948-0D8192BBDA4E}" destId="{73DDF080-A004-4D6F-A269-7833B30B75B6}" srcOrd="1" destOrd="0" presId="urn:microsoft.com/office/officeart/2008/layout/VerticalCurvedList"/>
    <dgm:cxn modelId="{C9A1FF8F-6028-4D2A-A0BD-AEA1AD545854}" type="presParOf" srcId="{AC608397-F2BF-407B-B948-0D8192BBDA4E}" destId="{F52340A3-7F5F-47D2-B5CF-8EC6C3B0E93A}" srcOrd="2" destOrd="0" presId="urn:microsoft.com/office/officeart/2008/layout/VerticalCurvedList"/>
    <dgm:cxn modelId="{9A9CC0DF-951C-49ED-92ED-60BA3AEC5527}" type="presParOf" srcId="{AC608397-F2BF-407B-B948-0D8192BBDA4E}" destId="{E7CA5EA6-F7B2-47D4-98F4-6E596DDA1412}" srcOrd="3" destOrd="0" presId="urn:microsoft.com/office/officeart/2008/layout/VerticalCurvedList"/>
    <dgm:cxn modelId="{7E16249E-0A8C-4586-9B20-41F28A90E6E4}" type="presParOf" srcId="{328C578F-7794-476A-A7E2-43719738F1FC}" destId="{E1E535BC-DFF8-4AB0-ADA0-DBECA98CBFAC}" srcOrd="1" destOrd="0" presId="urn:microsoft.com/office/officeart/2008/layout/VerticalCurvedList"/>
    <dgm:cxn modelId="{46C66D1E-F415-4294-B6B1-2AD943140E86}" type="presParOf" srcId="{328C578F-7794-476A-A7E2-43719738F1FC}" destId="{463087B5-64E1-4192-A873-9B4DD16BEC63}" srcOrd="2" destOrd="0" presId="urn:microsoft.com/office/officeart/2008/layout/VerticalCurvedList"/>
    <dgm:cxn modelId="{305F612D-4E1C-4C1B-A66C-70AB814D5F1F}" type="presParOf" srcId="{463087B5-64E1-4192-A873-9B4DD16BEC63}" destId="{A11910C5-BD30-451F-9306-BCB784390AFB}" srcOrd="0" destOrd="0" presId="urn:microsoft.com/office/officeart/2008/layout/VerticalCurvedList"/>
    <dgm:cxn modelId="{2D29EF3E-62A9-4F2A-AB0F-02856D467F2D}" type="presParOf" srcId="{328C578F-7794-476A-A7E2-43719738F1FC}" destId="{BB9B5BF8-0362-4A15-A7B8-668EC36B8BAF}" srcOrd="3" destOrd="0" presId="urn:microsoft.com/office/officeart/2008/layout/VerticalCurvedList"/>
    <dgm:cxn modelId="{BA6D1B24-E6DB-4087-8AB5-4A45AFC3F71D}" type="presParOf" srcId="{328C578F-7794-476A-A7E2-43719738F1FC}" destId="{3CBD0B4C-8ED7-4C3A-9BB6-E05A18CF74E8}" srcOrd="4" destOrd="0" presId="urn:microsoft.com/office/officeart/2008/layout/VerticalCurvedList"/>
    <dgm:cxn modelId="{762D72D6-17A6-4241-A691-C5EDC1D99196}" type="presParOf" srcId="{3CBD0B4C-8ED7-4C3A-9BB6-E05A18CF74E8}" destId="{E828AAF0-0A8B-4F23-AF6B-14AB605DA0B9}" srcOrd="0" destOrd="0" presId="urn:microsoft.com/office/officeart/2008/layout/VerticalCurvedList"/>
    <dgm:cxn modelId="{F4B04D08-B9CE-4B31-AF01-D7F3D14E9806}" type="presParOf" srcId="{328C578F-7794-476A-A7E2-43719738F1FC}" destId="{0393911F-B268-4C50-BB81-DED8A2234DD0}" srcOrd="5" destOrd="0" presId="urn:microsoft.com/office/officeart/2008/layout/VerticalCurvedList"/>
    <dgm:cxn modelId="{5F917411-0075-44BE-B175-0A22EF00E53E}" type="presParOf" srcId="{328C578F-7794-476A-A7E2-43719738F1FC}" destId="{40F0E8C7-25E3-4CFE-8D1C-B8E3B386DA6C}" srcOrd="6" destOrd="0" presId="urn:microsoft.com/office/officeart/2008/layout/VerticalCurvedList"/>
    <dgm:cxn modelId="{3A273C90-4241-42E8-9874-F35ED4EC1D2C}" type="presParOf" srcId="{40F0E8C7-25E3-4CFE-8D1C-B8E3B386DA6C}" destId="{D4BEDF61-8768-4504-9839-26B9E20A1ECC}" srcOrd="0" destOrd="0" presId="urn:microsoft.com/office/officeart/2008/layout/VerticalCurvedList"/>
    <dgm:cxn modelId="{9051306B-9356-4460-BDDB-71989B5B3A80}" type="presParOf" srcId="{328C578F-7794-476A-A7E2-43719738F1FC}" destId="{8AC8668B-A98A-41B8-9E52-E63F66A228E5}" srcOrd="7" destOrd="0" presId="urn:microsoft.com/office/officeart/2008/layout/VerticalCurvedList"/>
    <dgm:cxn modelId="{D9B1E31D-F389-4E05-82A8-E46B021CA6F5}" type="presParOf" srcId="{328C578F-7794-476A-A7E2-43719738F1FC}" destId="{9DDAC4AC-A13A-4A7B-B643-D3C501FEF9C1}" srcOrd="8" destOrd="0" presId="urn:microsoft.com/office/officeart/2008/layout/VerticalCurvedList"/>
    <dgm:cxn modelId="{D21EF804-073E-4A09-AC36-8EA432AF2B91}" type="presParOf" srcId="{9DDAC4AC-A13A-4A7B-B643-D3C501FEF9C1}" destId="{611D291C-8592-45E6-866E-3928E6C3A61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EDB2CEE-0EDB-41B2-A225-4E1E8CA32FDF}"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pt-BR"/>
        </a:p>
      </dgm:t>
    </dgm:pt>
    <dgm:pt modelId="{8514CEB6-8B15-4B9A-8E7C-CD3743E00191}">
      <dgm:prSet phldrT="[Texto]"/>
      <dgm:spPr/>
      <dgm:t>
        <a:bodyPr/>
        <a:lstStyle/>
        <a:p>
          <a:r>
            <a:rPr lang="pt-BR" dirty="0"/>
            <a:t>MENTIMETER</a:t>
          </a:r>
        </a:p>
      </dgm:t>
    </dgm:pt>
    <dgm:pt modelId="{EED16239-1633-48A0-A221-463EA501746D}" type="parTrans" cxnId="{31C75948-0C19-46A9-B7C3-6F4C45DD156D}">
      <dgm:prSet/>
      <dgm:spPr/>
      <dgm:t>
        <a:bodyPr/>
        <a:lstStyle/>
        <a:p>
          <a:endParaRPr lang="pt-BR"/>
        </a:p>
      </dgm:t>
    </dgm:pt>
    <dgm:pt modelId="{62B968C1-6889-4E7B-A3BC-32F1CBCC61CC}" type="sibTrans" cxnId="{31C75948-0C19-46A9-B7C3-6F4C45DD156D}">
      <dgm:prSet/>
      <dgm:spPr/>
      <dgm:t>
        <a:bodyPr/>
        <a:lstStyle/>
        <a:p>
          <a:endParaRPr lang="pt-BR"/>
        </a:p>
      </dgm:t>
    </dgm:pt>
    <dgm:pt modelId="{D5FD421B-3D65-4F15-8B67-313CF3199C36}">
      <dgm:prSet phldrT="[Texto]"/>
      <dgm:spPr/>
      <dgm:t>
        <a:bodyPr/>
        <a:lstStyle/>
        <a:p>
          <a:r>
            <a:rPr lang="pt-BR" dirty="0"/>
            <a:t>https://www.mentimeter.com/pt-BR</a:t>
          </a:r>
        </a:p>
      </dgm:t>
    </dgm:pt>
    <dgm:pt modelId="{3F352809-E157-485C-8C77-7A5FE5627604}" type="parTrans" cxnId="{61967659-4683-4C20-B0DA-E20FCCA5F46B}">
      <dgm:prSet/>
      <dgm:spPr/>
      <dgm:t>
        <a:bodyPr/>
        <a:lstStyle/>
        <a:p>
          <a:endParaRPr lang="pt-BR"/>
        </a:p>
      </dgm:t>
    </dgm:pt>
    <dgm:pt modelId="{D45ADCCF-1528-4EE1-AE66-9F61E19F2585}" type="sibTrans" cxnId="{61967659-4683-4C20-B0DA-E20FCCA5F46B}">
      <dgm:prSet/>
      <dgm:spPr/>
      <dgm:t>
        <a:bodyPr/>
        <a:lstStyle/>
        <a:p>
          <a:endParaRPr lang="pt-BR"/>
        </a:p>
      </dgm:t>
    </dgm:pt>
    <dgm:pt modelId="{77525F04-DA2F-4B1A-9237-71BAA63F92AB}">
      <dgm:prSet phldrT="[Texto]"/>
      <dgm:spPr/>
      <dgm:t>
        <a:bodyPr/>
        <a:lstStyle/>
        <a:p>
          <a:r>
            <a:rPr lang="pt-BR" dirty="0"/>
            <a:t>KAHOOT</a:t>
          </a:r>
        </a:p>
      </dgm:t>
    </dgm:pt>
    <dgm:pt modelId="{82DAB0C6-EAA5-4361-91A2-410B7EEE2C68}" type="parTrans" cxnId="{8137700B-3E3E-489C-BBC2-3F4420732B49}">
      <dgm:prSet/>
      <dgm:spPr/>
      <dgm:t>
        <a:bodyPr/>
        <a:lstStyle/>
        <a:p>
          <a:endParaRPr lang="pt-BR"/>
        </a:p>
      </dgm:t>
    </dgm:pt>
    <dgm:pt modelId="{34B3C8CC-E861-45D4-A491-61B4240A7F3C}" type="sibTrans" cxnId="{8137700B-3E3E-489C-BBC2-3F4420732B49}">
      <dgm:prSet/>
      <dgm:spPr/>
      <dgm:t>
        <a:bodyPr/>
        <a:lstStyle/>
        <a:p>
          <a:endParaRPr lang="pt-BR"/>
        </a:p>
      </dgm:t>
    </dgm:pt>
    <dgm:pt modelId="{0F26AC7D-1EAE-4B00-A57C-01D534C1CEB8}">
      <dgm:prSet phldrT="[Texto]"/>
      <dgm:spPr/>
      <dgm:t>
        <a:bodyPr/>
        <a:lstStyle/>
        <a:p>
          <a:r>
            <a:rPr lang="pt-BR" dirty="0"/>
            <a:t>https://create.kahoot.it/</a:t>
          </a:r>
        </a:p>
      </dgm:t>
    </dgm:pt>
    <dgm:pt modelId="{0D17A759-D878-43E0-BE89-849159473A9D}" type="parTrans" cxnId="{E1FA8E24-63AB-4420-B51E-B0A535EA4E89}">
      <dgm:prSet/>
      <dgm:spPr/>
      <dgm:t>
        <a:bodyPr/>
        <a:lstStyle/>
        <a:p>
          <a:endParaRPr lang="pt-BR"/>
        </a:p>
      </dgm:t>
    </dgm:pt>
    <dgm:pt modelId="{2A8B2162-5DAA-4751-ACAB-82AC2AFAA643}" type="sibTrans" cxnId="{E1FA8E24-63AB-4420-B51E-B0A535EA4E89}">
      <dgm:prSet/>
      <dgm:spPr/>
      <dgm:t>
        <a:bodyPr/>
        <a:lstStyle/>
        <a:p>
          <a:endParaRPr lang="pt-BR"/>
        </a:p>
      </dgm:t>
    </dgm:pt>
    <dgm:pt modelId="{3689E055-9E14-48D0-A5F4-48C677B335B5}">
      <dgm:prSet phldrT="[Texto]"/>
      <dgm:spPr/>
      <dgm:t>
        <a:bodyPr/>
        <a:lstStyle/>
        <a:p>
          <a:r>
            <a:rPr lang="pt-BR" dirty="0"/>
            <a:t>MIRO</a:t>
          </a:r>
        </a:p>
      </dgm:t>
    </dgm:pt>
    <dgm:pt modelId="{3305554F-7C58-4DDB-BC7B-0ED3EFBE6502}" type="parTrans" cxnId="{2EF53260-4E61-46DD-8250-686653D570BE}">
      <dgm:prSet/>
      <dgm:spPr/>
      <dgm:t>
        <a:bodyPr/>
        <a:lstStyle/>
        <a:p>
          <a:endParaRPr lang="pt-BR"/>
        </a:p>
      </dgm:t>
    </dgm:pt>
    <dgm:pt modelId="{95664D4D-3704-4D7F-B7B3-28DAF97E3E46}" type="sibTrans" cxnId="{2EF53260-4E61-46DD-8250-686653D570BE}">
      <dgm:prSet/>
      <dgm:spPr/>
      <dgm:t>
        <a:bodyPr/>
        <a:lstStyle/>
        <a:p>
          <a:endParaRPr lang="pt-BR"/>
        </a:p>
      </dgm:t>
    </dgm:pt>
    <dgm:pt modelId="{8FE84993-7F76-478E-A5CC-110B66B20F69}">
      <dgm:prSet phldrT="[Texto]"/>
      <dgm:spPr/>
      <dgm:t>
        <a:bodyPr/>
        <a:lstStyle/>
        <a:p>
          <a:r>
            <a:rPr lang="pt-BR" dirty="0"/>
            <a:t>https://miro.com/app/dashboard/</a:t>
          </a:r>
        </a:p>
      </dgm:t>
    </dgm:pt>
    <dgm:pt modelId="{E7CE70DA-8282-4844-B446-A4458CE77379}" type="parTrans" cxnId="{581D7C4E-B29E-47CB-9110-315BF722A594}">
      <dgm:prSet/>
      <dgm:spPr/>
      <dgm:t>
        <a:bodyPr/>
        <a:lstStyle/>
        <a:p>
          <a:endParaRPr lang="pt-BR"/>
        </a:p>
      </dgm:t>
    </dgm:pt>
    <dgm:pt modelId="{E6FD7E3D-3DBD-4200-B74C-F2C40FB362E9}" type="sibTrans" cxnId="{581D7C4E-B29E-47CB-9110-315BF722A594}">
      <dgm:prSet/>
      <dgm:spPr/>
      <dgm:t>
        <a:bodyPr/>
        <a:lstStyle/>
        <a:p>
          <a:endParaRPr lang="pt-BR"/>
        </a:p>
      </dgm:t>
    </dgm:pt>
    <dgm:pt modelId="{3D50C649-D748-495D-89B3-BACADFFEC266}">
      <dgm:prSet phldrT="[Texto]"/>
      <dgm:spPr/>
      <dgm:t>
        <a:bodyPr/>
        <a:lstStyle/>
        <a:p>
          <a:r>
            <a:rPr lang="pt-BR" dirty="0"/>
            <a:t>Requer cadastro</a:t>
          </a:r>
        </a:p>
      </dgm:t>
    </dgm:pt>
    <dgm:pt modelId="{4BE441E2-7491-4A71-8978-840029F387C6}" type="parTrans" cxnId="{F0ACDD16-3654-4877-AE63-65FC5BCD950D}">
      <dgm:prSet/>
      <dgm:spPr/>
      <dgm:t>
        <a:bodyPr/>
        <a:lstStyle/>
        <a:p>
          <a:endParaRPr lang="pt-BR"/>
        </a:p>
      </dgm:t>
    </dgm:pt>
    <dgm:pt modelId="{F239C556-B00F-4F35-8B37-162252622F41}" type="sibTrans" cxnId="{F0ACDD16-3654-4877-AE63-65FC5BCD950D}">
      <dgm:prSet/>
      <dgm:spPr/>
      <dgm:t>
        <a:bodyPr/>
        <a:lstStyle/>
        <a:p>
          <a:endParaRPr lang="pt-BR"/>
        </a:p>
      </dgm:t>
    </dgm:pt>
    <dgm:pt modelId="{9D4AB1A1-357D-468D-9690-427C65A4D04F}">
      <dgm:prSet phldrT="[Texto]"/>
      <dgm:spPr/>
      <dgm:t>
        <a:bodyPr/>
        <a:lstStyle/>
        <a:p>
          <a:r>
            <a:rPr lang="pt-BR" dirty="0"/>
            <a:t>TRELLO</a:t>
          </a:r>
        </a:p>
      </dgm:t>
    </dgm:pt>
    <dgm:pt modelId="{24DF92AA-BACD-4055-904F-09A5B3688529}" type="parTrans" cxnId="{26441413-0CE2-49F8-BBF8-114032C327E3}">
      <dgm:prSet/>
      <dgm:spPr/>
      <dgm:t>
        <a:bodyPr/>
        <a:lstStyle/>
        <a:p>
          <a:endParaRPr lang="pt-BR"/>
        </a:p>
      </dgm:t>
    </dgm:pt>
    <dgm:pt modelId="{591BE35B-1B8A-40D5-85CF-94223781510B}" type="sibTrans" cxnId="{26441413-0CE2-49F8-BBF8-114032C327E3}">
      <dgm:prSet/>
      <dgm:spPr/>
      <dgm:t>
        <a:bodyPr/>
        <a:lstStyle/>
        <a:p>
          <a:endParaRPr lang="pt-BR"/>
        </a:p>
      </dgm:t>
    </dgm:pt>
    <dgm:pt modelId="{BE8AD217-2EF9-424A-B32F-6F0F53F086AE}">
      <dgm:prSet phldrT="[Texto]"/>
      <dgm:spPr/>
      <dgm:t>
        <a:bodyPr/>
        <a:lstStyle/>
        <a:p>
          <a:r>
            <a:rPr lang="pt-BR" dirty="0"/>
            <a:t>GOOGLE JAMBOARD</a:t>
          </a:r>
        </a:p>
      </dgm:t>
    </dgm:pt>
    <dgm:pt modelId="{4D6D69D6-1675-417E-904C-25EA2DD276DA}" type="parTrans" cxnId="{B3212F19-424E-437E-8953-6B3FD20A2208}">
      <dgm:prSet/>
      <dgm:spPr/>
      <dgm:t>
        <a:bodyPr/>
        <a:lstStyle/>
        <a:p>
          <a:endParaRPr lang="pt-BR"/>
        </a:p>
      </dgm:t>
    </dgm:pt>
    <dgm:pt modelId="{8DC71C71-318F-483B-9DD1-819831D0CA48}" type="sibTrans" cxnId="{B3212F19-424E-437E-8953-6B3FD20A2208}">
      <dgm:prSet/>
      <dgm:spPr/>
      <dgm:t>
        <a:bodyPr/>
        <a:lstStyle/>
        <a:p>
          <a:endParaRPr lang="pt-BR"/>
        </a:p>
      </dgm:t>
    </dgm:pt>
    <dgm:pt modelId="{D49F2EF8-47A6-4345-8341-3FE2E15BAD73}">
      <dgm:prSet phldrT="[Texto]"/>
      <dgm:spPr/>
      <dgm:t>
        <a:bodyPr/>
        <a:lstStyle/>
        <a:p>
          <a:r>
            <a:rPr lang="pt-BR" dirty="0"/>
            <a:t>https://jamboard.google.com/u/0/</a:t>
          </a:r>
        </a:p>
      </dgm:t>
    </dgm:pt>
    <dgm:pt modelId="{6B022FEE-7F14-4768-96D4-2648C6D67C15}" type="parTrans" cxnId="{3D1D3283-F9FD-4138-9E51-A422C4E074C6}">
      <dgm:prSet/>
      <dgm:spPr/>
      <dgm:t>
        <a:bodyPr/>
        <a:lstStyle/>
        <a:p>
          <a:endParaRPr lang="pt-BR"/>
        </a:p>
      </dgm:t>
    </dgm:pt>
    <dgm:pt modelId="{E2B5826F-A64C-4109-9D0B-4738413ECF70}" type="sibTrans" cxnId="{3D1D3283-F9FD-4138-9E51-A422C4E074C6}">
      <dgm:prSet/>
      <dgm:spPr/>
      <dgm:t>
        <a:bodyPr/>
        <a:lstStyle/>
        <a:p>
          <a:endParaRPr lang="pt-BR"/>
        </a:p>
      </dgm:t>
    </dgm:pt>
    <dgm:pt modelId="{F25D4DBE-EF04-452D-B150-4F54A7A7507B}">
      <dgm:prSet phldrT="[Texto]"/>
      <dgm:spPr/>
      <dgm:t>
        <a:bodyPr/>
        <a:lstStyle/>
        <a:p>
          <a:r>
            <a:rPr lang="pt-BR" dirty="0"/>
            <a:t>https://trello.com/</a:t>
          </a:r>
        </a:p>
      </dgm:t>
    </dgm:pt>
    <dgm:pt modelId="{6FB2D443-4348-4D24-AB2D-35B9ADC11857}" type="parTrans" cxnId="{F625C428-51A5-4512-B0FF-8D463948ABB0}">
      <dgm:prSet/>
      <dgm:spPr/>
      <dgm:t>
        <a:bodyPr/>
        <a:lstStyle/>
        <a:p>
          <a:endParaRPr lang="pt-BR"/>
        </a:p>
      </dgm:t>
    </dgm:pt>
    <dgm:pt modelId="{8E731607-35E5-4F6D-8621-7317005D0F05}" type="sibTrans" cxnId="{F625C428-51A5-4512-B0FF-8D463948ABB0}">
      <dgm:prSet/>
      <dgm:spPr/>
      <dgm:t>
        <a:bodyPr/>
        <a:lstStyle/>
        <a:p>
          <a:endParaRPr lang="pt-BR"/>
        </a:p>
      </dgm:t>
    </dgm:pt>
    <dgm:pt modelId="{D8C1D45D-74D8-4125-BD9A-F2F5A814A780}">
      <dgm:prSet phldrT="[Texto]"/>
      <dgm:spPr/>
      <dgm:t>
        <a:bodyPr/>
        <a:lstStyle/>
        <a:p>
          <a:r>
            <a:rPr lang="pt-BR" dirty="0"/>
            <a:t>JIRA</a:t>
          </a:r>
        </a:p>
      </dgm:t>
    </dgm:pt>
    <dgm:pt modelId="{AA6536F5-0612-4D80-B298-2784BAD57E02}" type="parTrans" cxnId="{A16A8E60-EAF2-4A56-BC54-1A66C7DC7DAA}">
      <dgm:prSet/>
      <dgm:spPr/>
      <dgm:t>
        <a:bodyPr/>
        <a:lstStyle/>
        <a:p>
          <a:endParaRPr lang="pt-BR"/>
        </a:p>
      </dgm:t>
    </dgm:pt>
    <dgm:pt modelId="{ED2267E2-C58F-4378-9BE0-15FEFD7090B1}" type="sibTrans" cxnId="{A16A8E60-EAF2-4A56-BC54-1A66C7DC7DAA}">
      <dgm:prSet/>
      <dgm:spPr/>
      <dgm:t>
        <a:bodyPr/>
        <a:lstStyle/>
        <a:p>
          <a:endParaRPr lang="pt-BR"/>
        </a:p>
      </dgm:t>
    </dgm:pt>
    <dgm:pt modelId="{5B6B3914-88FE-4D4F-AA0A-2ED2E7F42EF7}">
      <dgm:prSet phldrT="[Texto]"/>
      <dgm:spPr/>
      <dgm:t>
        <a:bodyPr/>
        <a:lstStyle/>
        <a:p>
          <a:r>
            <a:rPr lang="pt-BR" dirty="0"/>
            <a:t>https://www.atlassian.com/br</a:t>
          </a:r>
        </a:p>
      </dgm:t>
    </dgm:pt>
    <dgm:pt modelId="{5BCEDBDB-5B3F-40BE-96F9-7CBFC2297BC5}" type="parTrans" cxnId="{1AD039DD-5DD4-4216-8714-48B5D7F33E5E}">
      <dgm:prSet/>
      <dgm:spPr/>
      <dgm:t>
        <a:bodyPr/>
        <a:lstStyle/>
        <a:p>
          <a:endParaRPr lang="pt-BR"/>
        </a:p>
      </dgm:t>
    </dgm:pt>
    <dgm:pt modelId="{3375FBF0-D81F-490E-AECA-EECD9C517F95}" type="sibTrans" cxnId="{1AD039DD-5DD4-4216-8714-48B5D7F33E5E}">
      <dgm:prSet/>
      <dgm:spPr/>
      <dgm:t>
        <a:bodyPr/>
        <a:lstStyle/>
        <a:p>
          <a:endParaRPr lang="pt-BR"/>
        </a:p>
      </dgm:t>
    </dgm:pt>
    <dgm:pt modelId="{D5D9343A-C72D-49DF-B199-D3FABCAEDA9B}">
      <dgm:prSet phldrT="[Texto]"/>
      <dgm:spPr/>
      <dgm:t>
        <a:bodyPr/>
        <a:lstStyle/>
        <a:p>
          <a:r>
            <a:rPr lang="pt-BR" dirty="0"/>
            <a:t>www.kanbanize.com</a:t>
          </a:r>
        </a:p>
      </dgm:t>
    </dgm:pt>
    <dgm:pt modelId="{EC30C729-9377-4E32-A173-9DE812C8E741}" type="parTrans" cxnId="{D482EDC0-6FDF-47E8-917F-D9C252BAE24F}">
      <dgm:prSet/>
      <dgm:spPr/>
      <dgm:t>
        <a:bodyPr/>
        <a:lstStyle/>
        <a:p>
          <a:endParaRPr lang="pt-BR"/>
        </a:p>
      </dgm:t>
    </dgm:pt>
    <dgm:pt modelId="{2520EA98-5E55-4558-9406-45B1316FFE50}" type="sibTrans" cxnId="{D482EDC0-6FDF-47E8-917F-D9C252BAE24F}">
      <dgm:prSet/>
      <dgm:spPr/>
      <dgm:t>
        <a:bodyPr/>
        <a:lstStyle/>
        <a:p>
          <a:endParaRPr lang="pt-BR"/>
        </a:p>
      </dgm:t>
    </dgm:pt>
    <dgm:pt modelId="{504E79CC-872A-40DB-B4B7-203279DC8D6A}">
      <dgm:prSet phldrT="[Texto]"/>
      <dgm:spPr/>
      <dgm:t>
        <a:bodyPr/>
        <a:lstStyle/>
        <a:p>
          <a:r>
            <a:rPr lang="pt-BR" dirty="0"/>
            <a:t>KANBANIZE</a:t>
          </a:r>
        </a:p>
      </dgm:t>
    </dgm:pt>
    <dgm:pt modelId="{C2F6899D-F955-4FAD-B997-3AE86C1C1C18}" type="parTrans" cxnId="{F3363207-8BD9-4815-8B0D-76FC55E7C918}">
      <dgm:prSet/>
      <dgm:spPr/>
      <dgm:t>
        <a:bodyPr/>
        <a:lstStyle/>
        <a:p>
          <a:endParaRPr lang="pt-BR"/>
        </a:p>
      </dgm:t>
    </dgm:pt>
    <dgm:pt modelId="{4D346F07-9A66-45F2-9D39-0D05D329F509}" type="sibTrans" cxnId="{F3363207-8BD9-4815-8B0D-76FC55E7C918}">
      <dgm:prSet/>
      <dgm:spPr/>
      <dgm:t>
        <a:bodyPr/>
        <a:lstStyle/>
        <a:p>
          <a:endParaRPr lang="pt-BR"/>
        </a:p>
      </dgm:t>
    </dgm:pt>
    <dgm:pt modelId="{76E6F3A5-9438-434A-A19F-4282BF0CFE98}">
      <dgm:prSet phldrT="[Texto]"/>
      <dgm:spPr/>
      <dgm:t>
        <a:bodyPr/>
        <a:lstStyle/>
        <a:p>
          <a:r>
            <a:rPr lang="pt-BR" dirty="0">
              <a:hlinkClick xmlns:r="http://schemas.openxmlformats.org/officeDocument/2006/relationships" r:id="rId1"/>
            </a:rPr>
            <a:t>http://www.kanbanboardgame.com/Home/Dashboard</a:t>
          </a:r>
          <a:endParaRPr lang="pt-BR" dirty="0"/>
        </a:p>
      </dgm:t>
    </dgm:pt>
    <dgm:pt modelId="{6E872E4B-6434-4348-9777-2EF14D7ACF8E}" type="parTrans" cxnId="{1CBADCDB-6AF4-4236-B650-706ACAEFDBD8}">
      <dgm:prSet/>
      <dgm:spPr/>
      <dgm:t>
        <a:bodyPr/>
        <a:lstStyle/>
        <a:p>
          <a:endParaRPr lang="pt-BR"/>
        </a:p>
      </dgm:t>
    </dgm:pt>
    <dgm:pt modelId="{16E82F79-5A35-4483-A146-2B842727D17C}" type="sibTrans" cxnId="{1CBADCDB-6AF4-4236-B650-706ACAEFDBD8}">
      <dgm:prSet/>
      <dgm:spPr/>
      <dgm:t>
        <a:bodyPr/>
        <a:lstStyle/>
        <a:p>
          <a:endParaRPr lang="pt-BR"/>
        </a:p>
      </dgm:t>
    </dgm:pt>
    <dgm:pt modelId="{18DA818D-7DC7-4078-8C51-8198D25D8937}">
      <dgm:prSet phldrT="[Texto]"/>
      <dgm:spPr/>
      <dgm:t>
        <a:bodyPr/>
        <a:lstStyle/>
        <a:p>
          <a:r>
            <a:rPr lang="pt-BR" dirty="0"/>
            <a:t>KANBANBOARDGAME</a:t>
          </a:r>
        </a:p>
      </dgm:t>
    </dgm:pt>
    <dgm:pt modelId="{711BE83F-84E6-4E10-A7F5-5311BC97FB04}" type="parTrans" cxnId="{C37C4CCC-541E-4C01-B770-D9DBA5E694DD}">
      <dgm:prSet/>
      <dgm:spPr/>
      <dgm:t>
        <a:bodyPr/>
        <a:lstStyle/>
        <a:p>
          <a:endParaRPr lang="pt-BR"/>
        </a:p>
      </dgm:t>
    </dgm:pt>
    <dgm:pt modelId="{8EBEAB62-2D0E-477B-93BE-A61EBF760C42}" type="sibTrans" cxnId="{C37C4CCC-541E-4C01-B770-D9DBA5E694DD}">
      <dgm:prSet/>
      <dgm:spPr/>
      <dgm:t>
        <a:bodyPr/>
        <a:lstStyle/>
        <a:p>
          <a:endParaRPr lang="pt-BR"/>
        </a:p>
      </dgm:t>
    </dgm:pt>
    <dgm:pt modelId="{D69EE949-DD69-4601-B486-E96A5FAE178D}" type="pres">
      <dgm:prSet presAssocID="{6EDB2CEE-0EDB-41B2-A225-4E1E8CA32FDF}" presName="linear" presStyleCnt="0">
        <dgm:presLayoutVars>
          <dgm:dir/>
          <dgm:resizeHandles val="exact"/>
        </dgm:presLayoutVars>
      </dgm:prSet>
      <dgm:spPr/>
    </dgm:pt>
    <dgm:pt modelId="{24394E79-6735-4DC4-9CDB-0EDA0C84B50D}" type="pres">
      <dgm:prSet presAssocID="{8514CEB6-8B15-4B9A-8E7C-CD3743E00191}" presName="comp" presStyleCnt="0"/>
      <dgm:spPr/>
    </dgm:pt>
    <dgm:pt modelId="{ADE520C5-43ED-4EFA-89B0-B16FB7E4DA88}" type="pres">
      <dgm:prSet presAssocID="{8514CEB6-8B15-4B9A-8E7C-CD3743E00191}" presName="box" presStyleLbl="node1" presStyleIdx="0" presStyleCnt="8"/>
      <dgm:spPr/>
    </dgm:pt>
    <dgm:pt modelId="{684E1E9F-3097-46C6-B488-711212B27DDB}" type="pres">
      <dgm:prSet presAssocID="{8514CEB6-8B15-4B9A-8E7C-CD3743E00191}" presName="img" presStyleLbl="fgImgPlace1" presStyleIdx="0" presStyleCnt="8"/>
      <dgm:spPr>
        <a:blipFill rotWithShape="1">
          <a:blip xmlns:r="http://schemas.openxmlformats.org/officeDocument/2006/relationships" r:embed="rId2"/>
          <a:srcRect/>
          <a:stretch>
            <a:fillRect l="-14000" r="-14000"/>
          </a:stretch>
        </a:blipFill>
      </dgm:spPr>
    </dgm:pt>
    <dgm:pt modelId="{3F66993E-4A5F-4B9A-9273-445E60054CD6}" type="pres">
      <dgm:prSet presAssocID="{8514CEB6-8B15-4B9A-8E7C-CD3743E00191}" presName="text" presStyleLbl="node1" presStyleIdx="0" presStyleCnt="8">
        <dgm:presLayoutVars>
          <dgm:bulletEnabled val="1"/>
        </dgm:presLayoutVars>
      </dgm:prSet>
      <dgm:spPr/>
    </dgm:pt>
    <dgm:pt modelId="{80D0E3B7-5834-4C5C-AD9D-26C3D0B6FAA9}" type="pres">
      <dgm:prSet presAssocID="{62B968C1-6889-4E7B-A3BC-32F1CBCC61CC}" presName="spacer" presStyleCnt="0"/>
      <dgm:spPr/>
    </dgm:pt>
    <dgm:pt modelId="{022628CB-B960-4FD7-923A-BC8835B4A6AA}" type="pres">
      <dgm:prSet presAssocID="{77525F04-DA2F-4B1A-9237-71BAA63F92AB}" presName="comp" presStyleCnt="0"/>
      <dgm:spPr/>
    </dgm:pt>
    <dgm:pt modelId="{BAA27701-7147-401D-B87D-ADDA11FBADD7}" type="pres">
      <dgm:prSet presAssocID="{77525F04-DA2F-4B1A-9237-71BAA63F92AB}" presName="box" presStyleLbl="node1" presStyleIdx="1" presStyleCnt="8"/>
      <dgm:spPr/>
    </dgm:pt>
    <dgm:pt modelId="{F06F17F0-F545-41FB-A2CB-EF2CBC22122A}" type="pres">
      <dgm:prSet presAssocID="{77525F04-DA2F-4B1A-9237-71BAA63F92AB}" presName="img" presStyleLbl="fgImgPlace1" presStyleIdx="1" presStyleCnt="8"/>
      <dgm:spPr>
        <a:blipFill rotWithShape="1">
          <a:blip xmlns:r="http://schemas.openxmlformats.org/officeDocument/2006/relationships" r:embed="rId3"/>
          <a:srcRect/>
          <a:stretch>
            <a:fillRect l="-23000" r="-23000"/>
          </a:stretch>
        </a:blipFill>
      </dgm:spPr>
    </dgm:pt>
    <dgm:pt modelId="{7AB602C2-FFEC-4814-BAC9-2ED80AC6E292}" type="pres">
      <dgm:prSet presAssocID="{77525F04-DA2F-4B1A-9237-71BAA63F92AB}" presName="text" presStyleLbl="node1" presStyleIdx="1" presStyleCnt="8">
        <dgm:presLayoutVars>
          <dgm:bulletEnabled val="1"/>
        </dgm:presLayoutVars>
      </dgm:prSet>
      <dgm:spPr/>
    </dgm:pt>
    <dgm:pt modelId="{DABDF9CF-6DD1-45DE-A51D-66AEB24F23C5}" type="pres">
      <dgm:prSet presAssocID="{34B3C8CC-E861-45D4-A491-61B4240A7F3C}" presName="spacer" presStyleCnt="0"/>
      <dgm:spPr/>
    </dgm:pt>
    <dgm:pt modelId="{0684AC04-E536-4E96-AC47-465D22731234}" type="pres">
      <dgm:prSet presAssocID="{3689E055-9E14-48D0-A5F4-48C677B335B5}" presName="comp" presStyleCnt="0"/>
      <dgm:spPr/>
    </dgm:pt>
    <dgm:pt modelId="{7680742C-DE27-4366-9F30-924C5404961C}" type="pres">
      <dgm:prSet presAssocID="{3689E055-9E14-48D0-A5F4-48C677B335B5}" presName="box" presStyleLbl="node1" presStyleIdx="2" presStyleCnt="8"/>
      <dgm:spPr/>
    </dgm:pt>
    <dgm:pt modelId="{F0BEE3B8-D3E3-455C-A065-98B758E5956B}" type="pres">
      <dgm:prSet presAssocID="{3689E055-9E14-48D0-A5F4-48C677B335B5}" presName="img" presStyleLbl="fgImgPlace1" presStyleIdx="2" presStyleCnt="8"/>
      <dgm:spPr>
        <a:blipFill rotWithShape="1">
          <a:blip xmlns:r="http://schemas.openxmlformats.org/officeDocument/2006/relationships" r:embed="rId4"/>
          <a:srcRect/>
          <a:stretch>
            <a:fillRect t="-6000" b="-6000"/>
          </a:stretch>
        </a:blipFill>
      </dgm:spPr>
    </dgm:pt>
    <dgm:pt modelId="{49678D83-584F-4A70-8DEE-71696E38AD45}" type="pres">
      <dgm:prSet presAssocID="{3689E055-9E14-48D0-A5F4-48C677B335B5}" presName="text" presStyleLbl="node1" presStyleIdx="2" presStyleCnt="8">
        <dgm:presLayoutVars>
          <dgm:bulletEnabled val="1"/>
        </dgm:presLayoutVars>
      </dgm:prSet>
      <dgm:spPr/>
    </dgm:pt>
    <dgm:pt modelId="{EF722EF4-99DE-4710-A749-3353D198294E}" type="pres">
      <dgm:prSet presAssocID="{95664D4D-3704-4D7F-B7B3-28DAF97E3E46}" presName="spacer" presStyleCnt="0"/>
      <dgm:spPr/>
    </dgm:pt>
    <dgm:pt modelId="{D7B012A2-1FEC-43BE-87CB-970CCF316D74}" type="pres">
      <dgm:prSet presAssocID="{9D4AB1A1-357D-468D-9690-427C65A4D04F}" presName="comp" presStyleCnt="0"/>
      <dgm:spPr/>
    </dgm:pt>
    <dgm:pt modelId="{73269F33-67EC-4561-A614-54D3D5FB84AC}" type="pres">
      <dgm:prSet presAssocID="{9D4AB1A1-357D-468D-9690-427C65A4D04F}" presName="box" presStyleLbl="node1" presStyleIdx="3" presStyleCnt="8"/>
      <dgm:spPr/>
    </dgm:pt>
    <dgm:pt modelId="{8AE34C12-1C8A-45BD-8FE2-DDBCD09BE1C8}" type="pres">
      <dgm:prSet presAssocID="{9D4AB1A1-357D-468D-9690-427C65A4D04F}" presName="img" presStyleLbl="fgImgPlace1" presStyleIdx="3" presStyleCnt="8"/>
      <dgm:spPr>
        <a:blipFill rotWithShape="1">
          <a:blip xmlns:r="http://schemas.openxmlformats.org/officeDocument/2006/relationships" r:embed="rId5"/>
          <a:srcRect/>
          <a:stretch>
            <a:fillRect l="-31000" r="-31000"/>
          </a:stretch>
        </a:blipFill>
      </dgm:spPr>
    </dgm:pt>
    <dgm:pt modelId="{B4E74252-9136-4C8D-8BD7-458C6CED7F92}" type="pres">
      <dgm:prSet presAssocID="{9D4AB1A1-357D-468D-9690-427C65A4D04F}" presName="text" presStyleLbl="node1" presStyleIdx="3" presStyleCnt="8">
        <dgm:presLayoutVars>
          <dgm:bulletEnabled val="1"/>
        </dgm:presLayoutVars>
      </dgm:prSet>
      <dgm:spPr/>
    </dgm:pt>
    <dgm:pt modelId="{039A35EB-D921-4A94-980B-40748FB23018}" type="pres">
      <dgm:prSet presAssocID="{591BE35B-1B8A-40D5-85CF-94223781510B}" presName="spacer" presStyleCnt="0"/>
      <dgm:spPr/>
    </dgm:pt>
    <dgm:pt modelId="{79167141-9A8E-4CAB-BAFF-1D6D624B62CB}" type="pres">
      <dgm:prSet presAssocID="{BE8AD217-2EF9-424A-B32F-6F0F53F086AE}" presName="comp" presStyleCnt="0"/>
      <dgm:spPr/>
    </dgm:pt>
    <dgm:pt modelId="{7CABDF43-AD60-4C00-8096-2E439CE4DF5D}" type="pres">
      <dgm:prSet presAssocID="{BE8AD217-2EF9-424A-B32F-6F0F53F086AE}" presName="box" presStyleLbl="node1" presStyleIdx="4" presStyleCnt="8"/>
      <dgm:spPr/>
    </dgm:pt>
    <dgm:pt modelId="{D2C39A13-907F-4EDC-92DC-2350A8EF71BB}" type="pres">
      <dgm:prSet presAssocID="{BE8AD217-2EF9-424A-B32F-6F0F53F086AE}" presName="img" presStyleLbl="fgImgPlace1" presStyleIdx="4" presStyleCnt="8" custLinFactNeighborX="-290" custLinFactNeighborY="-1363"/>
      <dgm:spPr>
        <a:blipFill rotWithShape="1">
          <a:blip xmlns:r="http://schemas.openxmlformats.org/officeDocument/2006/relationships" r:embed="rId6"/>
          <a:srcRect/>
          <a:stretch>
            <a:fillRect t="-17000" b="-17000"/>
          </a:stretch>
        </a:blipFill>
      </dgm:spPr>
    </dgm:pt>
    <dgm:pt modelId="{049AFA81-833E-414E-BD7C-6C05822EFECC}" type="pres">
      <dgm:prSet presAssocID="{BE8AD217-2EF9-424A-B32F-6F0F53F086AE}" presName="text" presStyleLbl="node1" presStyleIdx="4" presStyleCnt="8">
        <dgm:presLayoutVars>
          <dgm:bulletEnabled val="1"/>
        </dgm:presLayoutVars>
      </dgm:prSet>
      <dgm:spPr/>
    </dgm:pt>
    <dgm:pt modelId="{420946CE-2DBB-4476-98EA-539DC2F42763}" type="pres">
      <dgm:prSet presAssocID="{8DC71C71-318F-483B-9DD1-819831D0CA48}" presName="spacer" presStyleCnt="0"/>
      <dgm:spPr/>
    </dgm:pt>
    <dgm:pt modelId="{7C3A3E56-36C1-43C2-8B7E-3452B09D88F6}" type="pres">
      <dgm:prSet presAssocID="{D8C1D45D-74D8-4125-BD9A-F2F5A814A780}" presName="comp" presStyleCnt="0"/>
      <dgm:spPr/>
    </dgm:pt>
    <dgm:pt modelId="{841C27C8-B99B-4288-8B0E-DBC14E712D70}" type="pres">
      <dgm:prSet presAssocID="{D8C1D45D-74D8-4125-BD9A-F2F5A814A780}" presName="box" presStyleLbl="node1" presStyleIdx="5" presStyleCnt="8"/>
      <dgm:spPr/>
    </dgm:pt>
    <dgm:pt modelId="{24F1BFDE-0E18-45B1-9C96-BAC9B92846B5}" type="pres">
      <dgm:prSet presAssocID="{D8C1D45D-74D8-4125-BD9A-F2F5A814A780}" presName="img" presStyleLbl="fgImgPlace1" presStyleIdx="5" presStyleCnt="8"/>
      <dgm:spPr>
        <a:blipFill rotWithShape="1">
          <a:blip xmlns:r="http://schemas.openxmlformats.org/officeDocument/2006/relationships" r:embed="rId7"/>
          <a:srcRect/>
          <a:stretch>
            <a:fillRect l="-11000" r="-11000"/>
          </a:stretch>
        </a:blipFill>
      </dgm:spPr>
    </dgm:pt>
    <dgm:pt modelId="{43E8DEE2-98BB-4BE5-9D7D-03D13AFB7730}" type="pres">
      <dgm:prSet presAssocID="{D8C1D45D-74D8-4125-BD9A-F2F5A814A780}" presName="text" presStyleLbl="node1" presStyleIdx="5" presStyleCnt="8">
        <dgm:presLayoutVars>
          <dgm:bulletEnabled val="1"/>
        </dgm:presLayoutVars>
      </dgm:prSet>
      <dgm:spPr/>
    </dgm:pt>
    <dgm:pt modelId="{17D516C4-2BDE-4B1E-93E1-CC9966621E19}" type="pres">
      <dgm:prSet presAssocID="{ED2267E2-C58F-4378-9BE0-15FEFD7090B1}" presName="spacer" presStyleCnt="0"/>
      <dgm:spPr/>
    </dgm:pt>
    <dgm:pt modelId="{EF84421A-8855-4BEC-B430-A8DA2641B78D}" type="pres">
      <dgm:prSet presAssocID="{504E79CC-872A-40DB-B4B7-203279DC8D6A}" presName="comp" presStyleCnt="0"/>
      <dgm:spPr/>
    </dgm:pt>
    <dgm:pt modelId="{1A66C0F2-8CF1-452D-98E3-F39907CF9BA6}" type="pres">
      <dgm:prSet presAssocID="{504E79CC-872A-40DB-B4B7-203279DC8D6A}" presName="box" presStyleLbl="node1" presStyleIdx="6" presStyleCnt="8"/>
      <dgm:spPr/>
    </dgm:pt>
    <dgm:pt modelId="{9A48DD70-EFFB-4639-8CEF-6301D304098B}" type="pres">
      <dgm:prSet presAssocID="{504E79CC-872A-40DB-B4B7-203279DC8D6A}" presName="img" presStyleLbl="fgImgPlace1" presStyleIdx="6" presStyleCnt="8"/>
      <dgm:spPr>
        <a:blipFill rotWithShape="1">
          <a:blip xmlns:r="http://schemas.openxmlformats.org/officeDocument/2006/relationships" r:embed="rId8"/>
          <a:srcRect/>
          <a:stretch>
            <a:fillRect l="-50000" r="-50000"/>
          </a:stretch>
        </a:blipFill>
      </dgm:spPr>
    </dgm:pt>
    <dgm:pt modelId="{878AF203-953D-40CB-A078-1284FC4E6579}" type="pres">
      <dgm:prSet presAssocID="{504E79CC-872A-40DB-B4B7-203279DC8D6A}" presName="text" presStyleLbl="node1" presStyleIdx="6" presStyleCnt="8">
        <dgm:presLayoutVars>
          <dgm:bulletEnabled val="1"/>
        </dgm:presLayoutVars>
      </dgm:prSet>
      <dgm:spPr/>
    </dgm:pt>
    <dgm:pt modelId="{358E9D29-F7AB-4369-A4D6-611B9A68EDCA}" type="pres">
      <dgm:prSet presAssocID="{4D346F07-9A66-45F2-9D39-0D05D329F509}" presName="spacer" presStyleCnt="0"/>
      <dgm:spPr/>
    </dgm:pt>
    <dgm:pt modelId="{63F88834-70ED-4873-A186-8E6F89985FA1}" type="pres">
      <dgm:prSet presAssocID="{18DA818D-7DC7-4078-8C51-8198D25D8937}" presName="comp" presStyleCnt="0"/>
      <dgm:spPr/>
    </dgm:pt>
    <dgm:pt modelId="{E7114ACD-9895-464F-86C4-E8E558CC32B7}" type="pres">
      <dgm:prSet presAssocID="{18DA818D-7DC7-4078-8C51-8198D25D8937}" presName="box" presStyleLbl="node1" presStyleIdx="7" presStyleCnt="8"/>
      <dgm:spPr/>
    </dgm:pt>
    <dgm:pt modelId="{BD180036-EC7A-4C49-A097-9AD48178C8CA}" type="pres">
      <dgm:prSet presAssocID="{18DA818D-7DC7-4078-8C51-8198D25D8937}" presName="img" presStyleLbl="fgImgPlace1" presStyleIdx="7" presStyleCnt="8"/>
      <dgm:spPr>
        <a:blipFill rotWithShape="1">
          <a:blip xmlns:r="http://schemas.openxmlformats.org/officeDocument/2006/relationships" r:embed="rId9"/>
          <a:srcRect/>
          <a:stretch>
            <a:fillRect t="-42000" b="-42000"/>
          </a:stretch>
        </a:blipFill>
      </dgm:spPr>
    </dgm:pt>
    <dgm:pt modelId="{FBA8DB70-56A4-4E57-8374-EA0E88B69B9A}" type="pres">
      <dgm:prSet presAssocID="{18DA818D-7DC7-4078-8C51-8198D25D8937}" presName="text" presStyleLbl="node1" presStyleIdx="7" presStyleCnt="8">
        <dgm:presLayoutVars>
          <dgm:bulletEnabled val="1"/>
        </dgm:presLayoutVars>
      </dgm:prSet>
      <dgm:spPr/>
    </dgm:pt>
  </dgm:ptLst>
  <dgm:cxnLst>
    <dgm:cxn modelId="{2C1CEF02-EDF5-4D24-9B6E-43CA53E96432}" type="presOf" srcId="{5B6B3914-88FE-4D4F-AA0A-2ED2E7F42EF7}" destId="{43E8DEE2-98BB-4BE5-9D7D-03D13AFB7730}" srcOrd="1" destOrd="1" presId="urn:microsoft.com/office/officeart/2005/8/layout/vList4"/>
    <dgm:cxn modelId="{F3363207-8BD9-4815-8B0D-76FC55E7C918}" srcId="{6EDB2CEE-0EDB-41B2-A225-4E1E8CA32FDF}" destId="{504E79CC-872A-40DB-B4B7-203279DC8D6A}" srcOrd="6" destOrd="0" parTransId="{C2F6899D-F955-4FAD-B997-3AE86C1C1C18}" sibTransId="{4D346F07-9A66-45F2-9D39-0D05D329F509}"/>
    <dgm:cxn modelId="{8137700B-3E3E-489C-BBC2-3F4420732B49}" srcId="{6EDB2CEE-0EDB-41B2-A225-4E1E8CA32FDF}" destId="{77525F04-DA2F-4B1A-9237-71BAA63F92AB}" srcOrd="1" destOrd="0" parTransId="{82DAB0C6-EAA5-4361-91A2-410B7EEE2C68}" sibTransId="{34B3C8CC-E861-45D4-A491-61B4240A7F3C}"/>
    <dgm:cxn modelId="{26441413-0CE2-49F8-BBF8-114032C327E3}" srcId="{6EDB2CEE-0EDB-41B2-A225-4E1E8CA32FDF}" destId="{9D4AB1A1-357D-468D-9690-427C65A4D04F}" srcOrd="3" destOrd="0" parTransId="{24DF92AA-BACD-4055-904F-09A5B3688529}" sibTransId="{591BE35B-1B8A-40D5-85CF-94223781510B}"/>
    <dgm:cxn modelId="{F0ACDD16-3654-4877-AE63-65FC5BCD950D}" srcId="{3689E055-9E14-48D0-A5F4-48C677B335B5}" destId="{3D50C649-D748-495D-89B3-BACADFFEC266}" srcOrd="1" destOrd="0" parTransId="{4BE441E2-7491-4A71-8978-840029F387C6}" sibTransId="{F239C556-B00F-4F35-8B37-162252622F41}"/>
    <dgm:cxn modelId="{B3212F19-424E-437E-8953-6B3FD20A2208}" srcId="{6EDB2CEE-0EDB-41B2-A225-4E1E8CA32FDF}" destId="{BE8AD217-2EF9-424A-B32F-6F0F53F086AE}" srcOrd="4" destOrd="0" parTransId="{4D6D69D6-1675-417E-904C-25EA2DD276DA}" sibTransId="{8DC71C71-318F-483B-9DD1-819831D0CA48}"/>
    <dgm:cxn modelId="{4C232F1D-5F0E-4DCA-84AC-B63DF0C664B6}" type="presOf" srcId="{504E79CC-872A-40DB-B4B7-203279DC8D6A}" destId="{1A66C0F2-8CF1-452D-98E3-F39907CF9BA6}" srcOrd="0" destOrd="0" presId="urn:microsoft.com/office/officeart/2005/8/layout/vList4"/>
    <dgm:cxn modelId="{9B899B1D-21C0-42D3-8C48-9FF7D72E54C7}" type="presOf" srcId="{3D50C649-D748-495D-89B3-BACADFFEC266}" destId="{7680742C-DE27-4366-9F30-924C5404961C}" srcOrd="0" destOrd="2" presId="urn:microsoft.com/office/officeart/2005/8/layout/vList4"/>
    <dgm:cxn modelId="{E1FA8E24-63AB-4420-B51E-B0A535EA4E89}" srcId="{77525F04-DA2F-4B1A-9237-71BAA63F92AB}" destId="{0F26AC7D-1EAE-4B00-A57C-01D534C1CEB8}" srcOrd="0" destOrd="0" parTransId="{0D17A759-D878-43E0-BE89-849159473A9D}" sibTransId="{2A8B2162-5DAA-4751-ACAB-82AC2AFAA643}"/>
    <dgm:cxn modelId="{64FD3F26-1CBE-483C-90F5-147392EF719C}" type="presOf" srcId="{D8C1D45D-74D8-4125-BD9A-F2F5A814A780}" destId="{43E8DEE2-98BB-4BE5-9D7D-03D13AFB7730}" srcOrd="1" destOrd="0" presId="urn:microsoft.com/office/officeart/2005/8/layout/vList4"/>
    <dgm:cxn modelId="{F625C428-51A5-4512-B0FF-8D463948ABB0}" srcId="{9D4AB1A1-357D-468D-9690-427C65A4D04F}" destId="{F25D4DBE-EF04-452D-B150-4F54A7A7507B}" srcOrd="0" destOrd="0" parTransId="{6FB2D443-4348-4D24-AB2D-35B9ADC11857}" sibTransId="{8E731607-35E5-4F6D-8621-7317005D0F05}"/>
    <dgm:cxn modelId="{FD32DE2D-3B4D-4F77-8E2F-347B07F46BA6}" type="presOf" srcId="{3689E055-9E14-48D0-A5F4-48C677B335B5}" destId="{7680742C-DE27-4366-9F30-924C5404961C}" srcOrd="0" destOrd="0" presId="urn:microsoft.com/office/officeart/2005/8/layout/vList4"/>
    <dgm:cxn modelId="{508DF02F-72EB-4AA7-815B-470C71845C38}" type="presOf" srcId="{504E79CC-872A-40DB-B4B7-203279DC8D6A}" destId="{878AF203-953D-40CB-A078-1284FC4E6579}" srcOrd="1" destOrd="0" presId="urn:microsoft.com/office/officeart/2005/8/layout/vList4"/>
    <dgm:cxn modelId="{B551B234-D19B-4737-BAB9-75D0D55F31C8}" type="presOf" srcId="{D5D9343A-C72D-49DF-B199-D3FABCAEDA9B}" destId="{1A66C0F2-8CF1-452D-98E3-F39907CF9BA6}" srcOrd="0" destOrd="1" presId="urn:microsoft.com/office/officeart/2005/8/layout/vList4"/>
    <dgm:cxn modelId="{40C86037-812F-4972-AD7C-04C01E494614}" type="presOf" srcId="{D5FD421B-3D65-4F15-8B67-313CF3199C36}" destId="{3F66993E-4A5F-4B9A-9273-445E60054CD6}" srcOrd="1" destOrd="1" presId="urn:microsoft.com/office/officeart/2005/8/layout/vList4"/>
    <dgm:cxn modelId="{6AF0563D-D23E-4F14-B8F4-E98CD183B9F2}" type="presOf" srcId="{3D50C649-D748-495D-89B3-BACADFFEC266}" destId="{49678D83-584F-4A70-8DEE-71696E38AD45}" srcOrd="1" destOrd="2" presId="urn:microsoft.com/office/officeart/2005/8/layout/vList4"/>
    <dgm:cxn modelId="{9C4CF73D-F2E3-4C59-A6E7-60642908D43C}" type="presOf" srcId="{8FE84993-7F76-478E-A5CC-110B66B20F69}" destId="{7680742C-DE27-4366-9F30-924C5404961C}" srcOrd="0" destOrd="1" presId="urn:microsoft.com/office/officeart/2005/8/layout/vList4"/>
    <dgm:cxn modelId="{2EF53260-4E61-46DD-8250-686653D570BE}" srcId="{6EDB2CEE-0EDB-41B2-A225-4E1E8CA32FDF}" destId="{3689E055-9E14-48D0-A5F4-48C677B335B5}" srcOrd="2" destOrd="0" parTransId="{3305554F-7C58-4DDB-BC7B-0ED3EFBE6502}" sibTransId="{95664D4D-3704-4D7F-B7B3-28DAF97E3E46}"/>
    <dgm:cxn modelId="{A16A8E60-EAF2-4A56-BC54-1A66C7DC7DAA}" srcId="{6EDB2CEE-0EDB-41B2-A225-4E1E8CA32FDF}" destId="{D8C1D45D-74D8-4125-BD9A-F2F5A814A780}" srcOrd="5" destOrd="0" parTransId="{AA6536F5-0612-4D80-B298-2784BAD57E02}" sibTransId="{ED2267E2-C58F-4378-9BE0-15FEFD7090B1}"/>
    <dgm:cxn modelId="{5C0A3745-B771-4844-86AF-BA0EC7C8E57A}" type="presOf" srcId="{18DA818D-7DC7-4078-8C51-8198D25D8937}" destId="{FBA8DB70-56A4-4E57-8374-EA0E88B69B9A}" srcOrd="1" destOrd="0" presId="urn:microsoft.com/office/officeart/2005/8/layout/vList4"/>
    <dgm:cxn modelId="{31C75948-0C19-46A9-B7C3-6F4C45DD156D}" srcId="{6EDB2CEE-0EDB-41B2-A225-4E1E8CA32FDF}" destId="{8514CEB6-8B15-4B9A-8E7C-CD3743E00191}" srcOrd="0" destOrd="0" parTransId="{EED16239-1633-48A0-A221-463EA501746D}" sibTransId="{62B968C1-6889-4E7B-A3BC-32F1CBCC61CC}"/>
    <dgm:cxn modelId="{BAAEA568-D9B9-4445-AC91-E5785D0432B2}" type="presOf" srcId="{9D4AB1A1-357D-468D-9690-427C65A4D04F}" destId="{B4E74252-9136-4C8D-8BD7-458C6CED7F92}" srcOrd="1" destOrd="0" presId="urn:microsoft.com/office/officeart/2005/8/layout/vList4"/>
    <dgm:cxn modelId="{ED8BFF6B-CE00-4AFE-A538-725CED9B0BD6}" type="presOf" srcId="{BE8AD217-2EF9-424A-B32F-6F0F53F086AE}" destId="{049AFA81-833E-414E-BD7C-6C05822EFECC}" srcOrd="1" destOrd="0" presId="urn:microsoft.com/office/officeart/2005/8/layout/vList4"/>
    <dgm:cxn modelId="{581D7C4E-B29E-47CB-9110-315BF722A594}" srcId="{3689E055-9E14-48D0-A5F4-48C677B335B5}" destId="{8FE84993-7F76-478E-A5CC-110B66B20F69}" srcOrd="0" destOrd="0" parTransId="{E7CE70DA-8282-4844-B446-A4458CE77379}" sibTransId="{E6FD7E3D-3DBD-4200-B74C-F2C40FB362E9}"/>
    <dgm:cxn modelId="{5EAD8570-A323-46FF-8106-745D8DD4C04C}" type="presOf" srcId="{18DA818D-7DC7-4078-8C51-8198D25D8937}" destId="{E7114ACD-9895-464F-86C4-E8E558CC32B7}" srcOrd="0" destOrd="0" presId="urn:microsoft.com/office/officeart/2005/8/layout/vList4"/>
    <dgm:cxn modelId="{3299D551-730B-4522-ACFA-839D4645635B}" type="presOf" srcId="{0F26AC7D-1EAE-4B00-A57C-01D534C1CEB8}" destId="{7AB602C2-FFEC-4814-BAC9-2ED80AC6E292}" srcOrd="1" destOrd="1" presId="urn:microsoft.com/office/officeart/2005/8/layout/vList4"/>
    <dgm:cxn modelId="{0AB69B54-3821-48B7-B1A9-D83E78626DF8}" type="presOf" srcId="{3689E055-9E14-48D0-A5F4-48C677B335B5}" destId="{49678D83-584F-4A70-8DEE-71696E38AD45}" srcOrd="1" destOrd="0" presId="urn:microsoft.com/office/officeart/2005/8/layout/vList4"/>
    <dgm:cxn modelId="{7D606A76-2430-4F5D-ACD1-D41959723D11}" type="presOf" srcId="{8FE84993-7F76-478E-A5CC-110B66B20F69}" destId="{49678D83-584F-4A70-8DEE-71696E38AD45}" srcOrd="1" destOrd="1" presId="urn:microsoft.com/office/officeart/2005/8/layout/vList4"/>
    <dgm:cxn modelId="{ADDD5176-3582-4A57-80B2-4E412475BA1B}" type="presOf" srcId="{D8C1D45D-74D8-4125-BD9A-F2F5A814A780}" destId="{841C27C8-B99B-4288-8B0E-DBC14E712D70}" srcOrd="0" destOrd="0" presId="urn:microsoft.com/office/officeart/2005/8/layout/vList4"/>
    <dgm:cxn modelId="{61967659-4683-4C20-B0DA-E20FCCA5F46B}" srcId="{8514CEB6-8B15-4B9A-8E7C-CD3743E00191}" destId="{D5FD421B-3D65-4F15-8B67-313CF3199C36}" srcOrd="0" destOrd="0" parTransId="{3F352809-E157-485C-8C77-7A5FE5627604}" sibTransId="{D45ADCCF-1528-4EE1-AE66-9F61E19F2585}"/>
    <dgm:cxn modelId="{8C13A95A-98A6-4A28-9FE9-3292715D7070}" type="presOf" srcId="{D5D9343A-C72D-49DF-B199-D3FABCAEDA9B}" destId="{878AF203-953D-40CB-A078-1284FC4E6579}" srcOrd="1" destOrd="1" presId="urn:microsoft.com/office/officeart/2005/8/layout/vList4"/>
    <dgm:cxn modelId="{0509BE7D-E118-49BA-BAE3-8DA6643A5017}" type="presOf" srcId="{F25D4DBE-EF04-452D-B150-4F54A7A7507B}" destId="{73269F33-67EC-4561-A614-54D3D5FB84AC}" srcOrd="0" destOrd="1" presId="urn:microsoft.com/office/officeart/2005/8/layout/vList4"/>
    <dgm:cxn modelId="{79D6F17E-C626-456E-B3FF-DDFD3F1EEE58}" type="presOf" srcId="{D49F2EF8-47A6-4345-8341-3FE2E15BAD73}" destId="{049AFA81-833E-414E-BD7C-6C05822EFECC}" srcOrd="1" destOrd="1" presId="urn:microsoft.com/office/officeart/2005/8/layout/vList4"/>
    <dgm:cxn modelId="{3D1D3283-F9FD-4138-9E51-A422C4E074C6}" srcId="{BE8AD217-2EF9-424A-B32F-6F0F53F086AE}" destId="{D49F2EF8-47A6-4345-8341-3FE2E15BAD73}" srcOrd="0" destOrd="0" parTransId="{6B022FEE-7F14-4768-96D4-2648C6D67C15}" sibTransId="{E2B5826F-A64C-4109-9D0B-4738413ECF70}"/>
    <dgm:cxn modelId="{4D859C84-A8C9-460C-9A53-B11658D1A5CB}" type="presOf" srcId="{D5FD421B-3D65-4F15-8B67-313CF3199C36}" destId="{ADE520C5-43ED-4EFA-89B0-B16FB7E4DA88}" srcOrd="0" destOrd="1" presId="urn:microsoft.com/office/officeart/2005/8/layout/vList4"/>
    <dgm:cxn modelId="{BCA3488C-FD69-4390-80A1-5C90F4FE2554}" type="presOf" srcId="{6EDB2CEE-0EDB-41B2-A225-4E1E8CA32FDF}" destId="{D69EE949-DD69-4601-B486-E96A5FAE178D}" srcOrd="0" destOrd="0" presId="urn:microsoft.com/office/officeart/2005/8/layout/vList4"/>
    <dgm:cxn modelId="{4D96779B-C8C4-4D3A-B372-F9C4477E74EE}" type="presOf" srcId="{76E6F3A5-9438-434A-A19F-4282BF0CFE98}" destId="{E7114ACD-9895-464F-86C4-E8E558CC32B7}" srcOrd="0" destOrd="1" presId="urn:microsoft.com/office/officeart/2005/8/layout/vList4"/>
    <dgm:cxn modelId="{DA0D589B-602D-4D8E-ACB2-99612E54D826}" type="presOf" srcId="{8514CEB6-8B15-4B9A-8E7C-CD3743E00191}" destId="{3F66993E-4A5F-4B9A-9273-445E60054CD6}" srcOrd="1" destOrd="0" presId="urn:microsoft.com/office/officeart/2005/8/layout/vList4"/>
    <dgm:cxn modelId="{14B27CA1-72F5-4575-8B6A-DC3B037A9775}" type="presOf" srcId="{BE8AD217-2EF9-424A-B32F-6F0F53F086AE}" destId="{7CABDF43-AD60-4C00-8096-2E439CE4DF5D}" srcOrd="0" destOrd="0" presId="urn:microsoft.com/office/officeart/2005/8/layout/vList4"/>
    <dgm:cxn modelId="{86049FA2-09B6-431F-9CDD-BFD2A38DCE92}" type="presOf" srcId="{77525F04-DA2F-4B1A-9237-71BAA63F92AB}" destId="{7AB602C2-FFEC-4814-BAC9-2ED80AC6E292}" srcOrd="1" destOrd="0" presId="urn:microsoft.com/office/officeart/2005/8/layout/vList4"/>
    <dgm:cxn modelId="{2970E6A5-3D80-4941-906C-A6D6EF05BA6C}" type="presOf" srcId="{0F26AC7D-1EAE-4B00-A57C-01D534C1CEB8}" destId="{BAA27701-7147-401D-B87D-ADDA11FBADD7}" srcOrd="0" destOrd="1" presId="urn:microsoft.com/office/officeart/2005/8/layout/vList4"/>
    <dgm:cxn modelId="{D482EDC0-6FDF-47E8-917F-D9C252BAE24F}" srcId="{504E79CC-872A-40DB-B4B7-203279DC8D6A}" destId="{D5D9343A-C72D-49DF-B199-D3FABCAEDA9B}" srcOrd="0" destOrd="0" parTransId="{EC30C729-9377-4E32-A173-9DE812C8E741}" sibTransId="{2520EA98-5E55-4558-9406-45B1316FFE50}"/>
    <dgm:cxn modelId="{8774F0C1-FE6F-46C3-8446-F225E624219E}" type="presOf" srcId="{76E6F3A5-9438-434A-A19F-4282BF0CFE98}" destId="{FBA8DB70-56A4-4E57-8374-EA0E88B69B9A}" srcOrd="1" destOrd="1" presId="urn:microsoft.com/office/officeart/2005/8/layout/vList4"/>
    <dgm:cxn modelId="{6FB8F7C3-FBCA-4A7E-B02E-D82E82D47B63}" type="presOf" srcId="{5B6B3914-88FE-4D4F-AA0A-2ED2E7F42EF7}" destId="{841C27C8-B99B-4288-8B0E-DBC14E712D70}" srcOrd="0" destOrd="1" presId="urn:microsoft.com/office/officeart/2005/8/layout/vList4"/>
    <dgm:cxn modelId="{CA0183C5-40D6-489A-8281-11DE4637437A}" type="presOf" srcId="{F25D4DBE-EF04-452D-B150-4F54A7A7507B}" destId="{B4E74252-9136-4C8D-8BD7-458C6CED7F92}" srcOrd="1" destOrd="1" presId="urn:microsoft.com/office/officeart/2005/8/layout/vList4"/>
    <dgm:cxn modelId="{C37C4CCC-541E-4C01-B770-D9DBA5E694DD}" srcId="{6EDB2CEE-0EDB-41B2-A225-4E1E8CA32FDF}" destId="{18DA818D-7DC7-4078-8C51-8198D25D8937}" srcOrd="7" destOrd="0" parTransId="{711BE83F-84E6-4E10-A7F5-5311BC97FB04}" sibTransId="{8EBEAB62-2D0E-477B-93BE-A61EBF760C42}"/>
    <dgm:cxn modelId="{36B5D6DB-A844-4604-8CD1-CAC71D0FC066}" type="presOf" srcId="{8514CEB6-8B15-4B9A-8E7C-CD3743E00191}" destId="{ADE520C5-43ED-4EFA-89B0-B16FB7E4DA88}" srcOrd="0" destOrd="0" presId="urn:microsoft.com/office/officeart/2005/8/layout/vList4"/>
    <dgm:cxn modelId="{1CBADCDB-6AF4-4236-B650-706ACAEFDBD8}" srcId="{18DA818D-7DC7-4078-8C51-8198D25D8937}" destId="{76E6F3A5-9438-434A-A19F-4282BF0CFE98}" srcOrd="0" destOrd="0" parTransId="{6E872E4B-6434-4348-9777-2EF14D7ACF8E}" sibTransId="{16E82F79-5A35-4483-A146-2B842727D17C}"/>
    <dgm:cxn modelId="{1AD039DD-5DD4-4216-8714-48B5D7F33E5E}" srcId="{D8C1D45D-74D8-4125-BD9A-F2F5A814A780}" destId="{5B6B3914-88FE-4D4F-AA0A-2ED2E7F42EF7}" srcOrd="0" destOrd="0" parTransId="{5BCEDBDB-5B3F-40BE-96F9-7CBFC2297BC5}" sibTransId="{3375FBF0-D81F-490E-AECA-EECD9C517F95}"/>
    <dgm:cxn modelId="{D9A5BFE3-5011-47B4-8E05-79599018E7F9}" type="presOf" srcId="{9D4AB1A1-357D-468D-9690-427C65A4D04F}" destId="{73269F33-67EC-4561-A614-54D3D5FB84AC}" srcOrd="0" destOrd="0" presId="urn:microsoft.com/office/officeart/2005/8/layout/vList4"/>
    <dgm:cxn modelId="{7F3842EE-60A4-4E18-88F9-B5326733E9EF}" type="presOf" srcId="{77525F04-DA2F-4B1A-9237-71BAA63F92AB}" destId="{BAA27701-7147-401D-B87D-ADDA11FBADD7}" srcOrd="0" destOrd="0" presId="urn:microsoft.com/office/officeart/2005/8/layout/vList4"/>
    <dgm:cxn modelId="{43CF98EE-DC46-449E-965B-4FF1AB8337FC}" type="presOf" srcId="{D49F2EF8-47A6-4345-8341-3FE2E15BAD73}" destId="{7CABDF43-AD60-4C00-8096-2E439CE4DF5D}" srcOrd="0" destOrd="1" presId="urn:microsoft.com/office/officeart/2005/8/layout/vList4"/>
    <dgm:cxn modelId="{0BFFB2DF-200F-41BD-ACB0-525E43CDD935}" type="presParOf" srcId="{D69EE949-DD69-4601-B486-E96A5FAE178D}" destId="{24394E79-6735-4DC4-9CDB-0EDA0C84B50D}" srcOrd="0" destOrd="0" presId="urn:microsoft.com/office/officeart/2005/8/layout/vList4"/>
    <dgm:cxn modelId="{EFAF24B5-8F76-40AB-A785-AA4CB8CB61D4}" type="presParOf" srcId="{24394E79-6735-4DC4-9CDB-0EDA0C84B50D}" destId="{ADE520C5-43ED-4EFA-89B0-B16FB7E4DA88}" srcOrd="0" destOrd="0" presId="urn:microsoft.com/office/officeart/2005/8/layout/vList4"/>
    <dgm:cxn modelId="{8C5D4ECE-2CA4-4174-9C13-C6B752687CBB}" type="presParOf" srcId="{24394E79-6735-4DC4-9CDB-0EDA0C84B50D}" destId="{684E1E9F-3097-46C6-B488-711212B27DDB}" srcOrd="1" destOrd="0" presId="urn:microsoft.com/office/officeart/2005/8/layout/vList4"/>
    <dgm:cxn modelId="{FDA0A937-4F28-46AC-A4CF-FF89EC5611EC}" type="presParOf" srcId="{24394E79-6735-4DC4-9CDB-0EDA0C84B50D}" destId="{3F66993E-4A5F-4B9A-9273-445E60054CD6}" srcOrd="2" destOrd="0" presId="urn:microsoft.com/office/officeart/2005/8/layout/vList4"/>
    <dgm:cxn modelId="{8D20B12A-9E99-4562-960F-182EFE537925}" type="presParOf" srcId="{D69EE949-DD69-4601-B486-E96A5FAE178D}" destId="{80D0E3B7-5834-4C5C-AD9D-26C3D0B6FAA9}" srcOrd="1" destOrd="0" presId="urn:microsoft.com/office/officeart/2005/8/layout/vList4"/>
    <dgm:cxn modelId="{87B843E9-8DE6-41DB-A144-46A0AD73EBA2}" type="presParOf" srcId="{D69EE949-DD69-4601-B486-E96A5FAE178D}" destId="{022628CB-B960-4FD7-923A-BC8835B4A6AA}" srcOrd="2" destOrd="0" presId="urn:microsoft.com/office/officeart/2005/8/layout/vList4"/>
    <dgm:cxn modelId="{974D7D4C-A866-49E7-B18E-A4F2950D84AB}" type="presParOf" srcId="{022628CB-B960-4FD7-923A-BC8835B4A6AA}" destId="{BAA27701-7147-401D-B87D-ADDA11FBADD7}" srcOrd="0" destOrd="0" presId="urn:microsoft.com/office/officeart/2005/8/layout/vList4"/>
    <dgm:cxn modelId="{C54D684A-6D71-4A4E-B0E9-1F161D813C15}" type="presParOf" srcId="{022628CB-B960-4FD7-923A-BC8835B4A6AA}" destId="{F06F17F0-F545-41FB-A2CB-EF2CBC22122A}" srcOrd="1" destOrd="0" presId="urn:microsoft.com/office/officeart/2005/8/layout/vList4"/>
    <dgm:cxn modelId="{8F4582B8-40FD-45F1-B6B2-F9807203925A}" type="presParOf" srcId="{022628CB-B960-4FD7-923A-BC8835B4A6AA}" destId="{7AB602C2-FFEC-4814-BAC9-2ED80AC6E292}" srcOrd="2" destOrd="0" presId="urn:microsoft.com/office/officeart/2005/8/layout/vList4"/>
    <dgm:cxn modelId="{49DEF699-30F8-42BA-9052-0C096CB66BD3}" type="presParOf" srcId="{D69EE949-DD69-4601-B486-E96A5FAE178D}" destId="{DABDF9CF-6DD1-45DE-A51D-66AEB24F23C5}" srcOrd="3" destOrd="0" presId="urn:microsoft.com/office/officeart/2005/8/layout/vList4"/>
    <dgm:cxn modelId="{503882FE-8652-4824-A743-59C089CF8091}" type="presParOf" srcId="{D69EE949-DD69-4601-B486-E96A5FAE178D}" destId="{0684AC04-E536-4E96-AC47-465D22731234}" srcOrd="4" destOrd="0" presId="urn:microsoft.com/office/officeart/2005/8/layout/vList4"/>
    <dgm:cxn modelId="{1424D57F-ADFF-496C-8A54-FAA5628AC2CE}" type="presParOf" srcId="{0684AC04-E536-4E96-AC47-465D22731234}" destId="{7680742C-DE27-4366-9F30-924C5404961C}" srcOrd="0" destOrd="0" presId="urn:microsoft.com/office/officeart/2005/8/layout/vList4"/>
    <dgm:cxn modelId="{1DC0D5EF-8AB5-4A14-A531-81DBDBAAC4CB}" type="presParOf" srcId="{0684AC04-E536-4E96-AC47-465D22731234}" destId="{F0BEE3B8-D3E3-455C-A065-98B758E5956B}" srcOrd="1" destOrd="0" presId="urn:microsoft.com/office/officeart/2005/8/layout/vList4"/>
    <dgm:cxn modelId="{E969B795-93FF-4878-AB9A-79A90ECC04B3}" type="presParOf" srcId="{0684AC04-E536-4E96-AC47-465D22731234}" destId="{49678D83-584F-4A70-8DEE-71696E38AD45}" srcOrd="2" destOrd="0" presId="urn:microsoft.com/office/officeart/2005/8/layout/vList4"/>
    <dgm:cxn modelId="{C77CFD79-836B-4F93-A747-7A48E23BBCB0}" type="presParOf" srcId="{D69EE949-DD69-4601-B486-E96A5FAE178D}" destId="{EF722EF4-99DE-4710-A749-3353D198294E}" srcOrd="5" destOrd="0" presId="urn:microsoft.com/office/officeart/2005/8/layout/vList4"/>
    <dgm:cxn modelId="{8C5F9E33-BC09-4800-A523-412E87A526F1}" type="presParOf" srcId="{D69EE949-DD69-4601-B486-E96A5FAE178D}" destId="{D7B012A2-1FEC-43BE-87CB-970CCF316D74}" srcOrd="6" destOrd="0" presId="urn:microsoft.com/office/officeart/2005/8/layout/vList4"/>
    <dgm:cxn modelId="{78FF244A-E1D2-41AF-A90C-EAD618EB454C}" type="presParOf" srcId="{D7B012A2-1FEC-43BE-87CB-970CCF316D74}" destId="{73269F33-67EC-4561-A614-54D3D5FB84AC}" srcOrd="0" destOrd="0" presId="urn:microsoft.com/office/officeart/2005/8/layout/vList4"/>
    <dgm:cxn modelId="{9310E02F-16C7-4304-A658-73E76F1A1F41}" type="presParOf" srcId="{D7B012A2-1FEC-43BE-87CB-970CCF316D74}" destId="{8AE34C12-1C8A-45BD-8FE2-DDBCD09BE1C8}" srcOrd="1" destOrd="0" presId="urn:microsoft.com/office/officeart/2005/8/layout/vList4"/>
    <dgm:cxn modelId="{C65E7421-A729-4793-B629-06624A13584A}" type="presParOf" srcId="{D7B012A2-1FEC-43BE-87CB-970CCF316D74}" destId="{B4E74252-9136-4C8D-8BD7-458C6CED7F92}" srcOrd="2" destOrd="0" presId="urn:microsoft.com/office/officeart/2005/8/layout/vList4"/>
    <dgm:cxn modelId="{60547E57-7A41-43A8-AB52-65DAE01F0A16}" type="presParOf" srcId="{D69EE949-DD69-4601-B486-E96A5FAE178D}" destId="{039A35EB-D921-4A94-980B-40748FB23018}" srcOrd="7" destOrd="0" presId="urn:microsoft.com/office/officeart/2005/8/layout/vList4"/>
    <dgm:cxn modelId="{810AC714-F85B-4632-A36E-6032DDB4D368}" type="presParOf" srcId="{D69EE949-DD69-4601-B486-E96A5FAE178D}" destId="{79167141-9A8E-4CAB-BAFF-1D6D624B62CB}" srcOrd="8" destOrd="0" presId="urn:microsoft.com/office/officeart/2005/8/layout/vList4"/>
    <dgm:cxn modelId="{08E3E33B-C61B-49DC-8D86-6BEF74C62E20}" type="presParOf" srcId="{79167141-9A8E-4CAB-BAFF-1D6D624B62CB}" destId="{7CABDF43-AD60-4C00-8096-2E439CE4DF5D}" srcOrd="0" destOrd="0" presId="urn:microsoft.com/office/officeart/2005/8/layout/vList4"/>
    <dgm:cxn modelId="{B2DD96EA-8463-409D-9EC9-F586A501ECD5}" type="presParOf" srcId="{79167141-9A8E-4CAB-BAFF-1D6D624B62CB}" destId="{D2C39A13-907F-4EDC-92DC-2350A8EF71BB}" srcOrd="1" destOrd="0" presId="urn:microsoft.com/office/officeart/2005/8/layout/vList4"/>
    <dgm:cxn modelId="{5B86F7D0-1795-4749-A762-42474A35213A}" type="presParOf" srcId="{79167141-9A8E-4CAB-BAFF-1D6D624B62CB}" destId="{049AFA81-833E-414E-BD7C-6C05822EFECC}" srcOrd="2" destOrd="0" presId="urn:microsoft.com/office/officeart/2005/8/layout/vList4"/>
    <dgm:cxn modelId="{DE9BF269-AB9B-409B-B7E9-B17720795768}" type="presParOf" srcId="{D69EE949-DD69-4601-B486-E96A5FAE178D}" destId="{420946CE-2DBB-4476-98EA-539DC2F42763}" srcOrd="9" destOrd="0" presId="urn:microsoft.com/office/officeart/2005/8/layout/vList4"/>
    <dgm:cxn modelId="{0B96B79A-DD00-4F8C-B3BF-AA0E858612CF}" type="presParOf" srcId="{D69EE949-DD69-4601-B486-E96A5FAE178D}" destId="{7C3A3E56-36C1-43C2-8B7E-3452B09D88F6}" srcOrd="10" destOrd="0" presId="urn:microsoft.com/office/officeart/2005/8/layout/vList4"/>
    <dgm:cxn modelId="{0F1D4367-26F3-4AB9-B52B-F84E0D8B0FAB}" type="presParOf" srcId="{7C3A3E56-36C1-43C2-8B7E-3452B09D88F6}" destId="{841C27C8-B99B-4288-8B0E-DBC14E712D70}" srcOrd="0" destOrd="0" presId="urn:microsoft.com/office/officeart/2005/8/layout/vList4"/>
    <dgm:cxn modelId="{7BBFEECF-1792-4B5E-978A-CCCBFF51890B}" type="presParOf" srcId="{7C3A3E56-36C1-43C2-8B7E-3452B09D88F6}" destId="{24F1BFDE-0E18-45B1-9C96-BAC9B92846B5}" srcOrd="1" destOrd="0" presId="urn:microsoft.com/office/officeart/2005/8/layout/vList4"/>
    <dgm:cxn modelId="{6A7A4780-7247-461E-A4D2-11D29F5AE5C4}" type="presParOf" srcId="{7C3A3E56-36C1-43C2-8B7E-3452B09D88F6}" destId="{43E8DEE2-98BB-4BE5-9D7D-03D13AFB7730}" srcOrd="2" destOrd="0" presId="urn:microsoft.com/office/officeart/2005/8/layout/vList4"/>
    <dgm:cxn modelId="{1A2D82E3-3179-4E12-BC40-5162B4792A60}" type="presParOf" srcId="{D69EE949-DD69-4601-B486-E96A5FAE178D}" destId="{17D516C4-2BDE-4B1E-93E1-CC9966621E19}" srcOrd="11" destOrd="0" presId="urn:microsoft.com/office/officeart/2005/8/layout/vList4"/>
    <dgm:cxn modelId="{8D8532C3-B964-420D-AE2A-9A1E19956370}" type="presParOf" srcId="{D69EE949-DD69-4601-B486-E96A5FAE178D}" destId="{EF84421A-8855-4BEC-B430-A8DA2641B78D}" srcOrd="12" destOrd="0" presId="urn:microsoft.com/office/officeart/2005/8/layout/vList4"/>
    <dgm:cxn modelId="{9D827096-4320-4A25-903F-ECC51763AD6F}" type="presParOf" srcId="{EF84421A-8855-4BEC-B430-A8DA2641B78D}" destId="{1A66C0F2-8CF1-452D-98E3-F39907CF9BA6}" srcOrd="0" destOrd="0" presId="urn:microsoft.com/office/officeart/2005/8/layout/vList4"/>
    <dgm:cxn modelId="{62654A0F-A5AC-4DE1-8C25-76B27E027DF8}" type="presParOf" srcId="{EF84421A-8855-4BEC-B430-A8DA2641B78D}" destId="{9A48DD70-EFFB-4639-8CEF-6301D304098B}" srcOrd="1" destOrd="0" presId="urn:microsoft.com/office/officeart/2005/8/layout/vList4"/>
    <dgm:cxn modelId="{2F450EF5-5C09-4EB4-9ECF-15EA05D1C2F2}" type="presParOf" srcId="{EF84421A-8855-4BEC-B430-A8DA2641B78D}" destId="{878AF203-953D-40CB-A078-1284FC4E6579}" srcOrd="2" destOrd="0" presId="urn:microsoft.com/office/officeart/2005/8/layout/vList4"/>
    <dgm:cxn modelId="{9EB89B9E-83E4-45F6-8277-25B595D1C909}" type="presParOf" srcId="{D69EE949-DD69-4601-B486-E96A5FAE178D}" destId="{358E9D29-F7AB-4369-A4D6-611B9A68EDCA}" srcOrd="13" destOrd="0" presId="urn:microsoft.com/office/officeart/2005/8/layout/vList4"/>
    <dgm:cxn modelId="{DF4A86D7-7A60-406B-B51D-4DADB2D82486}" type="presParOf" srcId="{D69EE949-DD69-4601-B486-E96A5FAE178D}" destId="{63F88834-70ED-4873-A186-8E6F89985FA1}" srcOrd="14" destOrd="0" presId="urn:microsoft.com/office/officeart/2005/8/layout/vList4"/>
    <dgm:cxn modelId="{29F6B1A1-7F21-47A6-8AA1-107754D4CE92}" type="presParOf" srcId="{63F88834-70ED-4873-A186-8E6F89985FA1}" destId="{E7114ACD-9895-464F-86C4-E8E558CC32B7}" srcOrd="0" destOrd="0" presId="urn:microsoft.com/office/officeart/2005/8/layout/vList4"/>
    <dgm:cxn modelId="{DF1864CF-BC00-4E43-88A2-CC9DD756A48A}" type="presParOf" srcId="{63F88834-70ED-4873-A186-8E6F89985FA1}" destId="{BD180036-EC7A-4C49-A097-9AD48178C8CA}" srcOrd="1" destOrd="0" presId="urn:microsoft.com/office/officeart/2005/8/layout/vList4"/>
    <dgm:cxn modelId="{496B6353-2AFB-47E0-A104-2CBE2D93516C}" type="presParOf" srcId="{63F88834-70ED-4873-A186-8E6F89985FA1}" destId="{FBA8DB70-56A4-4E57-8374-EA0E88B69B9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6040357-326E-463B-8BF6-9D39938E8822}" type="doc">
      <dgm:prSet loTypeId="urn:microsoft.com/office/officeart/2005/8/layout/funnel1" loCatId="process" qsTypeId="urn:microsoft.com/office/officeart/2005/8/quickstyle/3d2" qsCatId="3D" csTypeId="urn:microsoft.com/office/officeart/2005/8/colors/colorful1" csCatId="colorful" phldr="1"/>
      <dgm:spPr/>
      <dgm:t>
        <a:bodyPr/>
        <a:lstStyle/>
        <a:p>
          <a:endParaRPr lang="pt-BR"/>
        </a:p>
      </dgm:t>
    </dgm:pt>
    <dgm:pt modelId="{38818FEE-5EE0-4ED8-93B4-D533FDA1E2B0}">
      <dgm:prSet phldrT="[Texto]"/>
      <dgm:spPr/>
      <dgm:t>
        <a:bodyPr/>
        <a:lstStyle/>
        <a:p>
          <a:r>
            <a:rPr lang="pt-BR" dirty="0"/>
            <a:t>Automação</a:t>
          </a:r>
        </a:p>
      </dgm:t>
    </dgm:pt>
    <dgm:pt modelId="{45ACBF93-8716-4F7E-9BF0-14BF23BB94F8}" type="parTrans" cxnId="{2BA2BE36-20D2-447F-82D4-5FC2BE7969AD}">
      <dgm:prSet/>
      <dgm:spPr/>
      <dgm:t>
        <a:bodyPr/>
        <a:lstStyle/>
        <a:p>
          <a:endParaRPr lang="pt-BR"/>
        </a:p>
      </dgm:t>
    </dgm:pt>
    <dgm:pt modelId="{B1E892E5-B95F-42E1-9C46-82248024FF71}" type="sibTrans" cxnId="{2BA2BE36-20D2-447F-82D4-5FC2BE7969AD}">
      <dgm:prSet/>
      <dgm:spPr/>
      <dgm:t>
        <a:bodyPr/>
        <a:lstStyle/>
        <a:p>
          <a:endParaRPr lang="pt-BR"/>
        </a:p>
      </dgm:t>
    </dgm:pt>
    <dgm:pt modelId="{151DB323-3A17-4375-8AED-28D24F13CA1B}">
      <dgm:prSet phldrT="[Texto]"/>
      <dgm:spPr/>
      <dgm:t>
        <a:bodyPr/>
        <a:lstStyle/>
        <a:p>
          <a:r>
            <a:rPr lang="pt-BR" dirty="0"/>
            <a:t>Previsibilidade</a:t>
          </a:r>
        </a:p>
      </dgm:t>
    </dgm:pt>
    <dgm:pt modelId="{D49E015B-962F-4E7E-BE7D-C3250D48EDB7}" type="parTrans" cxnId="{38AEBC04-2D5F-44C5-A0B3-8D217EC2DA0A}">
      <dgm:prSet/>
      <dgm:spPr/>
      <dgm:t>
        <a:bodyPr/>
        <a:lstStyle/>
        <a:p>
          <a:endParaRPr lang="pt-BR"/>
        </a:p>
      </dgm:t>
    </dgm:pt>
    <dgm:pt modelId="{F06950C5-0B98-41C8-AFE7-BC27F0D77FBA}" type="sibTrans" cxnId="{38AEBC04-2D5F-44C5-A0B3-8D217EC2DA0A}">
      <dgm:prSet/>
      <dgm:spPr/>
      <dgm:t>
        <a:bodyPr/>
        <a:lstStyle/>
        <a:p>
          <a:endParaRPr lang="pt-BR"/>
        </a:p>
      </dgm:t>
    </dgm:pt>
    <dgm:pt modelId="{68317EA1-A20C-4092-A873-B9E2ACBB006A}">
      <dgm:prSet phldrT="[Texto]"/>
      <dgm:spPr/>
      <dgm:t>
        <a:bodyPr/>
        <a:lstStyle/>
        <a:p>
          <a:r>
            <a:rPr lang="pt-BR" dirty="0"/>
            <a:t>Antecipação de problemas</a:t>
          </a:r>
        </a:p>
      </dgm:t>
    </dgm:pt>
    <dgm:pt modelId="{33DC149F-10FF-4829-9DF1-2A1A45EF6111}" type="parTrans" cxnId="{87F7689C-A534-4CDA-AB0A-2A80E4B1C41F}">
      <dgm:prSet/>
      <dgm:spPr/>
      <dgm:t>
        <a:bodyPr/>
        <a:lstStyle/>
        <a:p>
          <a:endParaRPr lang="pt-BR"/>
        </a:p>
      </dgm:t>
    </dgm:pt>
    <dgm:pt modelId="{4D59C302-EEFB-48D4-9588-CAA0B64D6C61}" type="sibTrans" cxnId="{87F7689C-A534-4CDA-AB0A-2A80E4B1C41F}">
      <dgm:prSet/>
      <dgm:spPr/>
      <dgm:t>
        <a:bodyPr/>
        <a:lstStyle/>
        <a:p>
          <a:endParaRPr lang="pt-BR"/>
        </a:p>
      </dgm:t>
    </dgm:pt>
    <dgm:pt modelId="{01BF5EED-4C68-4165-856E-04E953C73C2B}">
      <dgm:prSet phldrT="[Texto]"/>
      <dgm:spPr/>
      <dgm:t>
        <a:bodyPr/>
        <a:lstStyle/>
        <a:p>
          <a:r>
            <a:rPr lang="pt-BR" dirty="0"/>
            <a:t>Qualidade</a:t>
          </a:r>
        </a:p>
      </dgm:t>
    </dgm:pt>
    <dgm:pt modelId="{C418DBA2-B146-4D64-9864-E5BF3B283097}" type="parTrans" cxnId="{0423F4F0-18C4-4024-AE8F-661E9C01B5A5}">
      <dgm:prSet/>
      <dgm:spPr/>
      <dgm:t>
        <a:bodyPr/>
        <a:lstStyle/>
        <a:p>
          <a:endParaRPr lang="pt-BR"/>
        </a:p>
      </dgm:t>
    </dgm:pt>
    <dgm:pt modelId="{3D9C7192-E789-4419-A8E1-6AE92D5E35AF}" type="sibTrans" cxnId="{0423F4F0-18C4-4024-AE8F-661E9C01B5A5}">
      <dgm:prSet/>
      <dgm:spPr/>
      <dgm:t>
        <a:bodyPr/>
        <a:lstStyle/>
        <a:p>
          <a:endParaRPr lang="pt-BR"/>
        </a:p>
      </dgm:t>
    </dgm:pt>
    <dgm:pt modelId="{B2E93805-1042-424D-9D68-C5723F4F10E6}" type="pres">
      <dgm:prSet presAssocID="{56040357-326E-463B-8BF6-9D39938E8822}" presName="Name0" presStyleCnt="0">
        <dgm:presLayoutVars>
          <dgm:chMax val="4"/>
          <dgm:resizeHandles val="exact"/>
        </dgm:presLayoutVars>
      </dgm:prSet>
      <dgm:spPr/>
    </dgm:pt>
    <dgm:pt modelId="{867032C6-BC0D-4925-B55D-09E13AA9E4BE}" type="pres">
      <dgm:prSet presAssocID="{56040357-326E-463B-8BF6-9D39938E8822}" presName="ellipse" presStyleLbl="trBgShp" presStyleIdx="0" presStyleCnt="1"/>
      <dgm:spPr/>
    </dgm:pt>
    <dgm:pt modelId="{65A826DA-B774-4ED1-9C8C-DB1B243AD626}" type="pres">
      <dgm:prSet presAssocID="{56040357-326E-463B-8BF6-9D39938E8822}" presName="arrow1" presStyleLbl="fgShp" presStyleIdx="0" presStyleCnt="1"/>
      <dgm:spPr/>
    </dgm:pt>
    <dgm:pt modelId="{5E60B20E-39DA-494F-A4A0-6732574C9528}" type="pres">
      <dgm:prSet presAssocID="{56040357-326E-463B-8BF6-9D39938E8822}" presName="rectangle" presStyleLbl="revTx" presStyleIdx="0" presStyleCnt="1">
        <dgm:presLayoutVars>
          <dgm:bulletEnabled val="1"/>
        </dgm:presLayoutVars>
      </dgm:prSet>
      <dgm:spPr/>
    </dgm:pt>
    <dgm:pt modelId="{B0A1F591-1DED-446A-A7CB-3A3371ADAF87}" type="pres">
      <dgm:prSet presAssocID="{151DB323-3A17-4375-8AED-28D24F13CA1B}" presName="item1" presStyleLbl="node1" presStyleIdx="0" presStyleCnt="3">
        <dgm:presLayoutVars>
          <dgm:bulletEnabled val="1"/>
        </dgm:presLayoutVars>
      </dgm:prSet>
      <dgm:spPr/>
    </dgm:pt>
    <dgm:pt modelId="{C185CF61-F94A-43C7-8DE6-3E09B6E03325}" type="pres">
      <dgm:prSet presAssocID="{68317EA1-A20C-4092-A873-B9E2ACBB006A}" presName="item2" presStyleLbl="node1" presStyleIdx="1" presStyleCnt="3">
        <dgm:presLayoutVars>
          <dgm:bulletEnabled val="1"/>
        </dgm:presLayoutVars>
      </dgm:prSet>
      <dgm:spPr/>
    </dgm:pt>
    <dgm:pt modelId="{6A995EC0-7F34-4DF7-951C-63F2B2A6557C}" type="pres">
      <dgm:prSet presAssocID="{01BF5EED-4C68-4165-856E-04E953C73C2B}" presName="item3" presStyleLbl="node1" presStyleIdx="2" presStyleCnt="3">
        <dgm:presLayoutVars>
          <dgm:bulletEnabled val="1"/>
        </dgm:presLayoutVars>
      </dgm:prSet>
      <dgm:spPr/>
    </dgm:pt>
    <dgm:pt modelId="{516BAD16-02CA-4868-A4D1-9DD5553BED47}" type="pres">
      <dgm:prSet presAssocID="{56040357-326E-463B-8BF6-9D39938E8822}" presName="funnel" presStyleLbl="trAlignAcc1" presStyleIdx="0" presStyleCnt="1"/>
      <dgm:spPr/>
    </dgm:pt>
  </dgm:ptLst>
  <dgm:cxnLst>
    <dgm:cxn modelId="{F155E503-3211-4053-B439-BD2426F7F777}" type="presOf" srcId="{38818FEE-5EE0-4ED8-93B4-D533FDA1E2B0}" destId="{6A995EC0-7F34-4DF7-951C-63F2B2A6557C}" srcOrd="0" destOrd="0" presId="urn:microsoft.com/office/officeart/2005/8/layout/funnel1"/>
    <dgm:cxn modelId="{38AEBC04-2D5F-44C5-A0B3-8D217EC2DA0A}" srcId="{56040357-326E-463B-8BF6-9D39938E8822}" destId="{151DB323-3A17-4375-8AED-28D24F13CA1B}" srcOrd="1" destOrd="0" parTransId="{D49E015B-962F-4E7E-BE7D-C3250D48EDB7}" sibTransId="{F06950C5-0B98-41C8-AFE7-BC27F0D77FBA}"/>
    <dgm:cxn modelId="{2BA2BE36-20D2-447F-82D4-5FC2BE7969AD}" srcId="{56040357-326E-463B-8BF6-9D39938E8822}" destId="{38818FEE-5EE0-4ED8-93B4-D533FDA1E2B0}" srcOrd="0" destOrd="0" parTransId="{45ACBF93-8716-4F7E-9BF0-14BF23BB94F8}" sibTransId="{B1E892E5-B95F-42E1-9C46-82248024FF71}"/>
    <dgm:cxn modelId="{5B587E4A-0C26-4614-A240-377716294EC1}" type="presOf" srcId="{151DB323-3A17-4375-8AED-28D24F13CA1B}" destId="{C185CF61-F94A-43C7-8DE6-3E09B6E03325}" srcOrd="0" destOrd="0" presId="urn:microsoft.com/office/officeart/2005/8/layout/funnel1"/>
    <dgm:cxn modelId="{5751D36F-5007-4CB1-B9F1-D8CA98E3C141}" type="presOf" srcId="{68317EA1-A20C-4092-A873-B9E2ACBB006A}" destId="{B0A1F591-1DED-446A-A7CB-3A3371ADAF87}" srcOrd="0" destOrd="0" presId="urn:microsoft.com/office/officeart/2005/8/layout/funnel1"/>
    <dgm:cxn modelId="{87F7689C-A534-4CDA-AB0A-2A80E4B1C41F}" srcId="{56040357-326E-463B-8BF6-9D39938E8822}" destId="{68317EA1-A20C-4092-A873-B9E2ACBB006A}" srcOrd="2" destOrd="0" parTransId="{33DC149F-10FF-4829-9DF1-2A1A45EF6111}" sibTransId="{4D59C302-EEFB-48D4-9588-CAA0B64D6C61}"/>
    <dgm:cxn modelId="{0423F4F0-18C4-4024-AE8F-661E9C01B5A5}" srcId="{56040357-326E-463B-8BF6-9D39938E8822}" destId="{01BF5EED-4C68-4165-856E-04E953C73C2B}" srcOrd="3" destOrd="0" parTransId="{C418DBA2-B146-4D64-9864-E5BF3B283097}" sibTransId="{3D9C7192-E789-4419-A8E1-6AE92D5E35AF}"/>
    <dgm:cxn modelId="{D3BBF5FA-DE19-4A2E-A2D7-9B12A25A25FF}" type="presOf" srcId="{01BF5EED-4C68-4165-856E-04E953C73C2B}" destId="{5E60B20E-39DA-494F-A4A0-6732574C9528}" srcOrd="0" destOrd="0" presId="urn:microsoft.com/office/officeart/2005/8/layout/funnel1"/>
    <dgm:cxn modelId="{252C75FD-B8DA-4AAF-83E1-6BA6A663153B}" type="presOf" srcId="{56040357-326E-463B-8BF6-9D39938E8822}" destId="{B2E93805-1042-424D-9D68-C5723F4F10E6}" srcOrd="0" destOrd="0" presId="urn:microsoft.com/office/officeart/2005/8/layout/funnel1"/>
    <dgm:cxn modelId="{EFC389BA-D13D-4BF2-A9F3-38A30FF1CD91}" type="presParOf" srcId="{B2E93805-1042-424D-9D68-C5723F4F10E6}" destId="{867032C6-BC0D-4925-B55D-09E13AA9E4BE}" srcOrd="0" destOrd="0" presId="urn:microsoft.com/office/officeart/2005/8/layout/funnel1"/>
    <dgm:cxn modelId="{B47D94B0-EB2C-4902-B0E0-5598DECCB6B9}" type="presParOf" srcId="{B2E93805-1042-424D-9D68-C5723F4F10E6}" destId="{65A826DA-B774-4ED1-9C8C-DB1B243AD626}" srcOrd="1" destOrd="0" presId="urn:microsoft.com/office/officeart/2005/8/layout/funnel1"/>
    <dgm:cxn modelId="{0830E078-BE38-4F0B-866F-D8186B22F441}" type="presParOf" srcId="{B2E93805-1042-424D-9D68-C5723F4F10E6}" destId="{5E60B20E-39DA-494F-A4A0-6732574C9528}" srcOrd="2" destOrd="0" presId="urn:microsoft.com/office/officeart/2005/8/layout/funnel1"/>
    <dgm:cxn modelId="{F457AA2C-8D50-4059-9EA8-4EB9447EA393}" type="presParOf" srcId="{B2E93805-1042-424D-9D68-C5723F4F10E6}" destId="{B0A1F591-1DED-446A-A7CB-3A3371ADAF87}" srcOrd="3" destOrd="0" presId="urn:microsoft.com/office/officeart/2005/8/layout/funnel1"/>
    <dgm:cxn modelId="{C6252A37-3E19-4DBB-B49E-4AB9492382F2}" type="presParOf" srcId="{B2E93805-1042-424D-9D68-C5723F4F10E6}" destId="{C185CF61-F94A-43C7-8DE6-3E09B6E03325}" srcOrd="4" destOrd="0" presId="urn:microsoft.com/office/officeart/2005/8/layout/funnel1"/>
    <dgm:cxn modelId="{C7EC6AA0-9E38-47A9-9682-98C7B34CE43F}" type="presParOf" srcId="{B2E93805-1042-424D-9D68-C5723F4F10E6}" destId="{6A995EC0-7F34-4DF7-951C-63F2B2A6557C}" srcOrd="5" destOrd="0" presId="urn:microsoft.com/office/officeart/2005/8/layout/funnel1"/>
    <dgm:cxn modelId="{A79690D8-6213-4ADE-9DD2-F1973C23DDBF}" type="presParOf" srcId="{B2E93805-1042-424D-9D68-C5723F4F10E6}" destId="{516BAD16-02CA-4868-A4D1-9DD5553BED47}"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FF568B7-590C-4764-9B34-1C3590C2FF53}" type="doc">
      <dgm:prSet loTypeId="urn:microsoft.com/office/officeart/2005/8/layout/vList5" loCatId="list" qsTypeId="urn:microsoft.com/office/officeart/2005/8/quickstyle/3d2" qsCatId="3D" csTypeId="urn:microsoft.com/office/officeart/2005/8/colors/colorful5" csCatId="colorful" phldr="1"/>
      <dgm:spPr/>
      <dgm:t>
        <a:bodyPr/>
        <a:lstStyle/>
        <a:p>
          <a:endParaRPr lang="pt-BR"/>
        </a:p>
      </dgm:t>
    </dgm:pt>
    <dgm:pt modelId="{B5C9D777-1C99-4730-BB32-4FB7BAB90529}">
      <dgm:prSet phldrT="[Texto]"/>
      <dgm:spPr/>
      <dgm:t>
        <a:bodyPr/>
        <a:lstStyle/>
        <a:p>
          <a:r>
            <a:rPr lang="pt-BR" dirty="0"/>
            <a:t>GOVERNANÇA</a:t>
          </a:r>
        </a:p>
      </dgm:t>
    </dgm:pt>
    <dgm:pt modelId="{20581475-2581-4BA9-A27D-45B2E417D0F4}" type="parTrans" cxnId="{7A199BDA-CC61-4823-8394-D15252969B7F}">
      <dgm:prSet/>
      <dgm:spPr/>
      <dgm:t>
        <a:bodyPr/>
        <a:lstStyle/>
        <a:p>
          <a:endParaRPr lang="pt-BR"/>
        </a:p>
      </dgm:t>
    </dgm:pt>
    <dgm:pt modelId="{97991712-3009-4BE1-A625-4C0BE32915D1}" type="sibTrans" cxnId="{7A199BDA-CC61-4823-8394-D15252969B7F}">
      <dgm:prSet/>
      <dgm:spPr/>
      <dgm:t>
        <a:bodyPr/>
        <a:lstStyle/>
        <a:p>
          <a:endParaRPr lang="pt-BR"/>
        </a:p>
      </dgm:t>
    </dgm:pt>
    <dgm:pt modelId="{005C0D5B-1C16-4388-9B1A-EF6C3410D414}">
      <dgm:prSet phldrT="[Texto]" custT="1"/>
      <dgm:spPr/>
      <dgm:t>
        <a:bodyPr/>
        <a:lstStyle/>
        <a:p>
          <a:r>
            <a:rPr lang="pt-BR" sz="1600" dirty="0"/>
            <a:t>ADOTA AS PRÁTICAS CORPORATIVAS EXISTENTES</a:t>
          </a:r>
        </a:p>
      </dgm:t>
    </dgm:pt>
    <dgm:pt modelId="{6700284F-B077-496C-9DF4-1563B0D74D68}" type="parTrans" cxnId="{704298CA-780E-4C2D-AF1F-9C5639888D64}">
      <dgm:prSet/>
      <dgm:spPr/>
      <dgm:t>
        <a:bodyPr/>
        <a:lstStyle/>
        <a:p>
          <a:endParaRPr lang="pt-BR"/>
        </a:p>
      </dgm:t>
    </dgm:pt>
    <dgm:pt modelId="{A83345A2-C2B0-4D1D-A375-0E5A0500BE6E}" type="sibTrans" cxnId="{704298CA-780E-4C2D-AF1F-9C5639888D64}">
      <dgm:prSet/>
      <dgm:spPr/>
      <dgm:t>
        <a:bodyPr/>
        <a:lstStyle/>
        <a:p>
          <a:endParaRPr lang="pt-BR"/>
        </a:p>
      </dgm:t>
    </dgm:pt>
    <dgm:pt modelId="{659DECBE-8816-4A48-915A-9BBFF822C4CE}">
      <dgm:prSet phldrT="[Texto]"/>
      <dgm:spPr/>
      <dgm:t>
        <a:bodyPr/>
        <a:lstStyle/>
        <a:p>
          <a:r>
            <a:rPr lang="pt-BR" dirty="0"/>
            <a:t>ESTRUTURA</a:t>
          </a:r>
        </a:p>
      </dgm:t>
    </dgm:pt>
    <dgm:pt modelId="{AB82323A-BBF0-4C1F-BF02-0695342859AB}" type="parTrans" cxnId="{E115454F-9D05-4452-AFDB-FEC241CED5EB}">
      <dgm:prSet/>
      <dgm:spPr/>
      <dgm:t>
        <a:bodyPr/>
        <a:lstStyle/>
        <a:p>
          <a:endParaRPr lang="pt-BR"/>
        </a:p>
      </dgm:t>
    </dgm:pt>
    <dgm:pt modelId="{4D3F9EEA-D13C-4F4A-8D3F-A15FB431CCCD}" type="sibTrans" cxnId="{E115454F-9D05-4452-AFDB-FEC241CED5EB}">
      <dgm:prSet/>
      <dgm:spPr/>
      <dgm:t>
        <a:bodyPr/>
        <a:lstStyle/>
        <a:p>
          <a:endParaRPr lang="pt-BR"/>
        </a:p>
      </dgm:t>
    </dgm:pt>
    <dgm:pt modelId="{CD496048-6C22-4C32-9C48-0EC8A8BEF669}">
      <dgm:prSet phldrT="[Texto]" custT="1"/>
      <dgm:spPr/>
      <dgm:t>
        <a:bodyPr/>
        <a:lstStyle/>
        <a:p>
          <a:r>
            <a:rPr lang="pt-BR" sz="1600" b="1" dirty="0"/>
            <a:t>FERRAMENTAS – </a:t>
          </a:r>
          <a:r>
            <a:rPr lang="pt-BR" sz="1600" b="0" dirty="0"/>
            <a:t>KANBAN; MVP; BASES PARA COLABORAÇÃO</a:t>
          </a:r>
        </a:p>
      </dgm:t>
    </dgm:pt>
    <dgm:pt modelId="{293F234C-78DB-41AF-9602-AB1850E71537}" type="parTrans" cxnId="{CC7DD763-BB0E-4649-8343-D1E0B8B92F48}">
      <dgm:prSet/>
      <dgm:spPr/>
      <dgm:t>
        <a:bodyPr/>
        <a:lstStyle/>
        <a:p>
          <a:endParaRPr lang="pt-BR"/>
        </a:p>
      </dgm:t>
    </dgm:pt>
    <dgm:pt modelId="{D29CC615-ADED-448B-B5AD-1339BEE02972}" type="sibTrans" cxnId="{CC7DD763-BB0E-4649-8343-D1E0B8B92F48}">
      <dgm:prSet/>
      <dgm:spPr/>
      <dgm:t>
        <a:bodyPr/>
        <a:lstStyle/>
        <a:p>
          <a:endParaRPr lang="pt-BR"/>
        </a:p>
      </dgm:t>
    </dgm:pt>
    <dgm:pt modelId="{886BDF0E-8635-4336-92E1-1633E5A5B658}">
      <dgm:prSet phldrT="[Texto]" custT="1"/>
      <dgm:spPr/>
      <dgm:t>
        <a:bodyPr/>
        <a:lstStyle/>
        <a:p>
          <a:r>
            <a:rPr lang="pt-BR" sz="1600" b="1" dirty="0"/>
            <a:t>PAPÉIS</a:t>
          </a:r>
          <a:r>
            <a:rPr lang="pt-BR" sz="1600" dirty="0"/>
            <a:t> – PRODUCT OWNER; SCRUM MASTER; TIME DE INTEGRAÇÃO; TIMES SCRUM; </a:t>
          </a:r>
        </a:p>
      </dgm:t>
    </dgm:pt>
    <dgm:pt modelId="{21D67B5E-DD95-4946-9053-79D2CF1844B7}" type="parTrans" cxnId="{191F2419-B721-43FE-B1EE-26061245E5E2}">
      <dgm:prSet/>
      <dgm:spPr/>
      <dgm:t>
        <a:bodyPr/>
        <a:lstStyle/>
        <a:p>
          <a:endParaRPr lang="pt-BR"/>
        </a:p>
      </dgm:t>
    </dgm:pt>
    <dgm:pt modelId="{4CE674FF-84C1-4B5C-91C6-A6E626FEF0E6}" type="sibTrans" cxnId="{191F2419-B721-43FE-B1EE-26061245E5E2}">
      <dgm:prSet/>
      <dgm:spPr/>
      <dgm:t>
        <a:bodyPr/>
        <a:lstStyle/>
        <a:p>
          <a:endParaRPr lang="pt-BR"/>
        </a:p>
      </dgm:t>
    </dgm:pt>
    <dgm:pt modelId="{D437256D-372B-4CB7-8DDB-49133F5CE90B}">
      <dgm:prSet phldrT="[Texto]"/>
      <dgm:spPr/>
      <dgm:t>
        <a:bodyPr/>
        <a:lstStyle/>
        <a:p>
          <a:r>
            <a:rPr lang="pt-BR" dirty="0"/>
            <a:t>FUNDAMENTOS</a:t>
          </a:r>
        </a:p>
      </dgm:t>
    </dgm:pt>
    <dgm:pt modelId="{83A643FC-2987-43E6-98AA-EED7C58F44EF}" type="parTrans" cxnId="{FDB11A06-30E2-4410-97E1-6716217ABEED}">
      <dgm:prSet/>
      <dgm:spPr/>
      <dgm:t>
        <a:bodyPr/>
        <a:lstStyle/>
        <a:p>
          <a:endParaRPr lang="pt-BR"/>
        </a:p>
      </dgm:t>
    </dgm:pt>
    <dgm:pt modelId="{C8211DB5-40A2-4CAF-83F5-9469BD1A7A6D}" type="sibTrans" cxnId="{FDB11A06-30E2-4410-97E1-6716217ABEED}">
      <dgm:prSet/>
      <dgm:spPr/>
      <dgm:t>
        <a:bodyPr/>
        <a:lstStyle/>
        <a:p>
          <a:endParaRPr lang="pt-BR"/>
        </a:p>
      </dgm:t>
    </dgm:pt>
    <dgm:pt modelId="{E6E39D48-4F7F-4771-85FB-D198A8EF7861}">
      <dgm:prSet phldrT="[Texto]" custT="1"/>
      <dgm:spPr/>
      <dgm:t>
        <a:bodyPr/>
        <a:lstStyle/>
        <a:p>
          <a:r>
            <a:rPr lang="pt-BR" sz="1600" b="1" dirty="0"/>
            <a:t>CERIMÔNIA</a:t>
          </a:r>
          <a:r>
            <a:rPr lang="pt-BR" sz="1600" dirty="0"/>
            <a:t>S – PLANEJAMENTO DO PRODUTO;  SPRINT; REVISÃO DA SPRINT; RETROSPECTIVA DA SPRINT; REUNIÃO DIÁRIA; </a:t>
          </a:r>
        </a:p>
      </dgm:t>
    </dgm:pt>
    <dgm:pt modelId="{F8E133AB-EC97-4E49-A740-DC9A9A202E2E}" type="parTrans" cxnId="{9BA6EF07-486F-43EB-9624-60893AEC0FB0}">
      <dgm:prSet/>
      <dgm:spPr/>
      <dgm:t>
        <a:bodyPr/>
        <a:lstStyle/>
        <a:p>
          <a:endParaRPr lang="pt-BR"/>
        </a:p>
      </dgm:t>
    </dgm:pt>
    <dgm:pt modelId="{7F4A6E5D-E190-4691-BD5B-5C136B2CCFFE}" type="sibTrans" cxnId="{9BA6EF07-486F-43EB-9624-60893AEC0FB0}">
      <dgm:prSet/>
      <dgm:spPr/>
      <dgm:t>
        <a:bodyPr/>
        <a:lstStyle/>
        <a:p>
          <a:endParaRPr lang="pt-BR"/>
        </a:p>
      </dgm:t>
    </dgm:pt>
    <dgm:pt modelId="{48A5C0A5-8979-4405-96DD-0CF1196C88F5}">
      <dgm:prSet phldrT="[Texto]" custT="1"/>
      <dgm:spPr/>
      <dgm:t>
        <a:bodyPr/>
        <a:lstStyle/>
        <a:p>
          <a:r>
            <a:rPr lang="pt-BR" sz="1600" b="1" dirty="0"/>
            <a:t>ARTEFATO</a:t>
          </a:r>
          <a:r>
            <a:rPr lang="pt-BR" sz="1600" dirty="0"/>
            <a:t> - BACKLOG DO PRODUTO; META; BACKLOG DA SPRINT; INCREMENTO INTEGRADO</a:t>
          </a:r>
        </a:p>
      </dgm:t>
    </dgm:pt>
    <dgm:pt modelId="{7DDCD7E0-76A1-4773-BA04-36BB10CB953E}" type="parTrans" cxnId="{310D4799-F617-4B53-8046-81B4D3354691}">
      <dgm:prSet/>
      <dgm:spPr/>
      <dgm:t>
        <a:bodyPr/>
        <a:lstStyle/>
        <a:p>
          <a:endParaRPr lang="pt-BR"/>
        </a:p>
      </dgm:t>
    </dgm:pt>
    <dgm:pt modelId="{26633214-9033-4DE5-8BD8-35440BCEF109}" type="sibTrans" cxnId="{310D4799-F617-4B53-8046-81B4D3354691}">
      <dgm:prSet/>
      <dgm:spPr/>
      <dgm:t>
        <a:bodyPr/>
        <a:lstStyle/>
        <a:p>
          <a:endParaRPr lang="pt-BR"/>
        </a:p>
      </dgm:t>
    </dgm:pt>
    <dgm:pt modelId="{57332115-DED1-4C6B-86C5-75E058A0B048}">
      <dgm:prSet phldrT="[Texto]" custT="1"/>
      <dgm:spPr/>
      <dgm:t>
        <a:bodyPr/>
        <a:lstStyle/>
        <a:p>
          <a:r>
            <a:rPr lang="pt-BR" sz="1600" b="1" dirty="0"/>
            <a:t>VALORES</a:t>
          </a:r>
          <a:r>
            <a:rPr lang="pt-BR" sz="1600" dirty="0"/>
            <a:t> – </a:t>
          </a:r>
          <a:r>
            <a:rPr lang="pt-BR" sz="1600" i="1" dirty="0"/>
            <a:t>MANIFESTO ÁGIL</a:t>
          </a:r>
          <a:r>
            <a:rPr lang="pt-BR" sz="1600" i="1" cap="all" baseline="0" dirty="0"/>
            <a:t>:</a:t>
          </a:r>
        </a:p>
      </dgm:t>
    </dgm:pt>
    <dgm:pt modelId="{20BFB332-B06A-4AB0-ADF5-3BF9394105BA}" type="sibTrans" cxnId="{12C44EB8-4831-44B3-970A-977AA9647880}">
      <dgm:prSet/>
      <dgm:spPr/>
      <dgm:t>
        <a:bodyPr/>
        <a:lstStyle/>
        <a:p>
          <a:endParaRPr lang="pt-BR"/>
        </a:p>
      </dgm:t>
    </dgm:pt>
    <dgm:pt modelId="{041C6F92-E2AA-479F-AC4E-7CD893E03B7D}" type="parTrans" cxnId="{12C44EB8-4831-44B3-970A-977AA9647880}">
      <dgm:prSet/>
      <dgm:spPr/>
      <dgm:t>
        <a:bodyPr/>
        <a:lstStyle/>
        <a:p>
          <a:endParaRPr lang="pt-BR"/>
        </a:p>
      </dgm:t>
    </dgm:pt>
    <dgm:pt modelId="{700525CB-8FBF-43F2-B66D-AEC4BE727B5C}">
      <dgm:prSet phldrT="[Texto]" custT="1"/>
      <dgm:spPr/>
      <dgm:t>
        <a:bodyPr/>
        <a:lstStyle/>
        <a:p>
          <a:r>
            <a:rPr lang="pt-BR" sz="1600" b="1" dirty="0"/>
            <a:t>PRINCÍPIOS</a:t>
          </a:r>
          <a:r>
            <a:rPr lang="pt-BR" sz="1600" dirty="0"/>
            <a:t> – </a:t>
          </a:r>
          <a:r>
            <a:rPr lang="pt-BR" sz="1600" i="1" cap="all" baseline="0" dirty="0"/>
            <a:t>MANIFESTO ÁGIL: </a:t>
          </a:r>
          <a:r>
            <a:rPr lang="pt-BR" sz="1600" b="0" i="0" cap="all" baseline="0" dirty="0"/>
            <a:t>satisfazer o cliente; entrega contínua com valor agregado; Processos, ágeis; Pessoas de negócio e desenvolvedores trabalham em conjunto; Os patrocinadores, desenvolvedores e usuários devem ser capazes de manter um ritmo constante indefinidamente; Contínua atenção à excelência; Simplicidade ; -maximizar o trabalho; equipes auto gerenciáveis; melhoria continua.</a:t>
          </a:r>
          <a:endParaRPr lang="pt-BR" sz="1600" i="1" cap="all" baseline="0" dirty="0"/>
        </a:p>
      </dgm:t>
    </dgm:pt>
    <dgm:pt modelId="{C167AFFD-805A-4DBB-BCB5-DC0D5CCF1EA6}" type="parTrans" cxnId="{DA8D8D64-97C0-458B-A7DA-87460DE05171}">
      <dgm:prSet/>
      <dgm:spPr/>
      <dgm:t>
        <a:bodyPr/>
        <a:lstStyle/>
        <a:p>
          <a:endParaRPr lang="pt-BR"/>
        </a:p>
      </dgm:t>
    </dgm:pt>
    <dgm:pt modelId="{E41701FE-3607-471C-9A7E-AB3A957902EC}" type="sibTrans" cxnId="{DA8D8D64-97C0-458B-A7DA-87460DE05171}">
      <dgm:prSet/>
      <dgm:spPr/>
      <dgm:t>
        <a:bodyPr/>
        <a:lstStyle/>
        <a:p>
          <a:endParaRPr lang="pt-BR"/>
        </a:p>
      </dgm:t>
    </dgm:pt>
    <dgm:pt modelId="{62B34A10-B236-45A5-A5A5-1DDB4349E412}" type="pres">
      <dgm:prSet presAssocID="{6FF568B7-590C-4764-9B34-1C3590C2FF53}" presName="Name0" presStyleCnt="0">
        <dgm:presLayoutVars>
          <dgm:dir/>
          <dgm:animLvl val="lvl"/>
          <dgm:resizeHandles val="exact"/>
        </dgm:presLayoutVars>
      </dgm:prSet>
      <dgm:spPr/>
    </dgm:pt>
    <dgm:pt modelId="{58C17968-4814-43FF-842F-B460AF866716}" type="pres">
      <dgm:prSet presAssocID="{B5C9D777-1C99-4730-BB32-4FB7BAB90529}" presName="linNode" presStyleCnt="0"/>
      <dgm:spPr/>
    </dgm:pt>
    <dgm:pt modelId="{131BE096-968A-4727-B285-4F201183B78F}" type="pres">
      <dgm:prSet presAssocID="{B5C9D777-1C99-4730-BB32-4FB7BAB90529}" presName="parentText" presStyleLbl="node1" presStyleIdx="0" presStyleCnt="3" custScaleX="73410">
        <dgm:presLayoutVars>
          <dgm:chMax val="1"/>
          <dgm:bulletEnabled val="1"/>
        </dgm:presLayoutVars>
      </dgm:prSet>
      <dgm:spPr/>
    </dgm:pt>
    <dgm:pt modelId="{6675714A-CFA8-45C2-BF60-62D56F24091D}" type="pres">
      <dgm:prSet presAssocID="{B5C9D777-1C99-4730-BB32-4FB7BAB90529}" presName="descendantText" presStyleLbl="alignAccFollowNode1" presStyleIdx="0" presStyleCnt="3" custScaleX="111344">
        <dgm:presLayoutVars>
          <dgm:bulletEnabled val="1"/>
        </dgm:presLayoutVars>
      </dgm:prSet>
      <dgm:spPr/>
    </dgm:pt>
    <dgm:pt modelId="{E92579D6-7123-40BF-B01F-946CCE624029}" type="pres">
      <dgm:prSet presAssocID="{97991712-3009-4BE1-A625-4C0BE32915D1}" presName="sp" presStyleCnt="0"/>
      <dgm:spPr/>
    </dgm:pt>
    <dgm:pt modelId="{853F6241-F4F3-465E-98FD-6DFBDB12A5E0}" type="pres">
      <dgm:prSet presAssocID="{659DECBE-8816-4A48-915A-9BBFF822C4CE}" presName="linNode" presStyleCnt="0"/>
      <dgm:spPr/>
    </dgm:pt>
    <dgm:pt modelId="{803BBDE5-AE03-4EDF-AC59-6891C79C83E2}" type="pres">
      <dgm:prSet presAssocID="{659DECBE-8816-4A48-915A-9BBFF822C4CE}" presName="parentText" presStyleLbl="node1" presStyleIdx="1" presStyleCnt="3" custScaleX="73410">
        <dgm:presLayoutVars>
          <dgm:chMax val="1"/>
          <dgm:bulletEnabled val="1"/>
        </dgm:presLayoutVars>
      </dgm:prSet>
      <dgm:spPr/>
    </dgm:pt>
    <dgm:pt modelId="{5C6138AF-2D40-4680-91D5-020C28896BEF}" type="pres">
      <dgm:prSet presAssocID="{659DECBE-8816-4A48-915A-9BBFF822C4CE}" presName="descendantText" presStyleLbl="alignAccFollowNode1" presStyleIdx="1" presStyleCnt="3" custScaleX="111344">
        <dgm:presLayoutVars>
          <dgm:bulletEnabled val="1"/>
        </dgm:presLayoutVars>
      </dgm:prSet>
      <dgm:spPr/>
    </dgm:pt>
    <dgm:pt modelId="{E0B0EE40-55AE-46F3-822A-4F82019AEEDA}" type="pres">
      <dgm:prSet presAssocID="{4D3F9EEA-D13C-4F4A-8D3F-A15FB431CCCD}" presName="sp" presStyleCnt="0"/>
      <dgm:spPr/>
    </dgm:pt>
    <dgm:pt modelId="{3A39B65A-F0DE-45B7-8A25-67DA315C5281}" type="pres">
      <dgm:prSet presAssocID="{D437256D-372B-4CB7-8DDB-49133F5CE90B}" presName="linNode" presStyleCnt="0"/>
      <dgm:spPr/>
    </dgm:pt>
    <dgm:pt modelId="{3E855831-C45A-482B-9BC6-CC369591D631}" type="pres">
      <dgm:prSet presAssocID="{D437256D-372B-4CB7-8DDB-49133F5CE90B}" presName="parentText" presStyleLbl="node1" presStyleIdx="2" presStyleCnt="3" custScaleX="73410">
        <dgm:presLayoutVars>
          <dgm:chMax val="1"/>
          <dgm:bulletEnabled val="1"/>
        </dgm:presLayoutVars>
      </dgm:prSet>
      <dgm:spPr/>
    </dgm:pt>
    <dgm:pt modelId="{A69765E3-B718-48D7-97CB-CCC32F49D572}" type="pres">
      <dgm:prSet presAssocID="{D437256D-372B-4CB7-8DDB-49133F5CE90B}" presName="descendantText" presStyleLbl="alignAccFollowNode1" presStyleIdx="2" presStyleCnt="3" custScaleX="111344" custLinFactNeighborX="182">
        <dgm:presLayoutVars>
          <dgm:bulletEnabled val="1"/>
        </dgm:presLayoutVars>
      </dgm:prSet>
      <dgm:spPr/>
    </dgm:pt>
  </dgm:ptLst>
  <dgm:cxnLst>
    <dgm:cxn modelId="{FDB11A06-30E2-4410-97E1-6716217ABEED}" srcId="{6FF568B7-590C-4764-9B34-1C3590C2FF53}" destId="{D437256D-372B-4CB7-8DDB-49133F5CE90B}" srcOrd="2" destOrd="0" parTransId="{83A643FC-2987-43E6-98AA-EED7C58F44EF}" sibTransId="{C8211DB5-40A2-4CAF-83F5-9469BD1A7A6D}"/>
    <dgm:cxn modelId="{9BA6EF07-486F-43EB-9624-60893AEC0FB0}" srcId="{659DECBE-8816-4A48-915A-9BBFF822C4CE}" destId="{E6E39D48-4F7F-4771-85FB-D198A8EF7861}" srcOrd="2" destOrd="0" parTransId="{F8E133AB-EC97-4E49-A740-DC9A9A202E2E}" sibTransId="{7F4A6E5D-E190-4691-BD5B-5C136B2CCFFE}"/>
    <dgm:cxn modelId="{191F2419-B721-43FE-B1EE-26061245E5E2}" srcId="{659DECBE-8816-4A48-915A-9BBFF822C4CE}" destId="{886BDF0E-8635-4336-92E1-1633E5A5B658}" srcOrd="1" destOrd="0" parTransId="{21D67B5E-DD95-4946-9053-79D2CF1844B7}" sibTransId="{4CE674FF-84C1-4B5C-91C6-A6E626FEF0E6}"/>
    <dgm:cxn modelId="{EA1C0F27-43EE-43BB-9FCF-DE4F676294CD}" type="presOf" srcId="{D437256D-372B-4CB7-8DDB-49133F5CE90B}" destId="{3E855831-C45A-482B-9BC6-CC369591D631}" srcOrd="0" destOrd="0" presId="urn:microsoft.com/office/officeart/2005/8/layout/vList5"/>
    <dgm:cxn modelId="{CC7DD763-BB0E-4649-8343-D1E0B8B92F48}" srcId="{659DECBE-8816-4A48-915A-9BBFF822C4CE}" destId="{CD496048-6C22-4C32-9C48-0EC8A8BEF669}" srcOrd="0" destOrd="0" parTransId="{293F234C-78DB-41AF-9602-AB1850E71537}" sibTransId="{D29CC615-ADED-448B-B5AD-1339BEE02972}"/>
    <dgm:cxn modelId="{DA8D8D64-97C0-458B-A7DA-87460DE05171}" srcId="{D437256D-372B-4CB7-8DDB-49133F5CE90B}" destId="{700525CB-8FBF-43F2-B66D-AEC4BE727B5C}" srcOrd="1" destOrd="0" parTransId="{C167AFFD-805A-4DBB-BCB5-DC0D5CCF1EA6}" sibTransId="{E41701FE-3607-471C-9A7E-AB3A957902EC}"/>
    <dgm:cxn modelId="{827A7365-3C02-4D37-A0EE-1B41DA6AC91C}" type="presOf" srcId="{6FF568B7-590C-4764-9B34-1C3590C2FF53}" destId="{62B34A10-B236-45A5-A5A5-1DDB4349E412}" srcOrd="0" destOrd="0" presId="urn:microsoft.com/office/officeart/2005/8/layout/vList5"/>
    <dgm:cxn modelId="{29A2B84E-3F75-4A63-BAF3-58CD5DE945F7}" type="presOf" srcId="{E6E39D48-4F7F-4771-85FB-D198A8EF7861}" destId="{5C6138AF-2D40-4680-91D5-020C28896BEF}" srcOrd="0" destOrd="2" presId="urn:microsoft.com/office/officeart/2005/8/layout/vList5"/>
    <dgm:cxn modelId="{E115454F-9D05-4452-AFDB-FEC241CED5EB}" srcId="{6FF568B7-590C-4764-9B34-1C3590C2FF53}" destId="{659DECBE-8816-4A48-915A-9BBFF822C4CE}" srcOrd="1" destOrd="0" parTransId="{AB82323A-BBF0-4C1F-BF02-0695342859AB}" sibTransId="{4D3F9EEA-D13C-4F4A-8D3F-A15FB431CCCD}"/>
    <dgm:cxn modelId="{2964DD52-C936-423A-9A4E-040CE601DA9C}" type="presOf" srcId="{886BDF0E-8635-4336-92E1-1633E5A5B658}" destId="{5C6138AF-2D40-4680-91D5-020C28896BEF}" srcOrd="0" destOrd="1" presId="urn:microsoft.com/office/officeart/2005/8/layout/vList5"/>
    <dgm:cxn modelId="{ED107157-CF5A-4638-B2A9-D6CFBF8E87F8}" type="presOf" srcId="{48A5C0A5-8979-4405-96DD-0CF1196C88F5}" destId="{5C6138AF-2D40-4680-91D5-020C28896BEF}" srcOrd="0" destOrd="3" presId="urn:microsoft.com/office/officeart/2005/8/layout/vList5"/>
    <dgm:cxn modelId="{9E04F381-7BD2-4DD5-818D-98B3908984E9}" type="presOf" srcId="{B5C9D777-1C99-4730-BB32-4FB7BAB90529}" destId="{131BE096-968A-4727-B285-4F201183B78F}" srcOrd="0" destOrd="0" presId="urn:microsoft.com/office/officeart/2005/8/layout/vList5"/>
    <dgm:cxn modelId="{6D385B89-9AED-4A7B-9CA9-937D54ADC1DA}" type="presOf" srcId="{57332115-DED1-4C6B-86C5-75E058A0B048}" destId="{A69765E3-B718-48D7-97CB-CCC32F49D572}" srcOrd="0" destOrd="0" presId="urn:microsoft.com/office/officeart/2005/8/layout/vList5"/>
    <dgm:cxn modelId="{310D4799-F617-4B53-8046-81B4D3354691}" srcId="{659DECBE-8816-4A48-915A-9BBFF822C4CE}" destId="{48A5C0A5-8979-4405-96DD-0CF1196C88F5}" srcOrd="3" destOrd="0" parTransId="{7DDCD7E0-76A1-4773-BA04-36BB10CB953E}" sibTransId="{26633214-9033-4DE5-8BD8-35440BCEF109}"/>
    <dgm:cxn modelId="{470993A1-EF2B-47F3-A508-D13E2C255926}" type="presOf" srcId="{005C0D5B-1C16-4388-9B1A-EF6C3410D414}" destId="{6675714A-CFA8-45C2-BF60-62D56F24091D}" srcOrd="0" destOrd="0" presId="urn:microsoft.com/office/officeart/2005/8/layout/vList5"/>
    <dgm:cxn modelId="{12C44EB8-4831-44B3-970A-977AA9647880}" srcId="{D437256D-372B-4CB7-8DDB-49133F5CE90B}" destId="{57332115-DED1-4C6B-86C5-75E058A0B048}" srcOrd="0" destOrd="0" parTransId="{041C6F92-E2AA-479F-AC4E-7CD893E03B7D}" sibTransId="{20BFB332-B06A-4AB0-ADF5-3BF9394105BA}"/>
    <dgm:cxn modelId="{6D3AE3BA-5AEA-4FED-8371-B6A0D4E082CB}" type="presOf" srcId="{CD496048-6C22-4C32-9C48-0EC8A8BEF669}" destId="{5C6138AF-2D40-4680-91D5-020C28896BEF}" srcOrd="0" destOrd="0" presId="urn:microsoft.com/office/officeart/2005/8/layout/vList5"/>
    <dgm:cxn modelId="{52E577BD-CB91-40E8-B96A-ECC27A247667}" type="presOf" srcId="{700525CB-8FBF-43F2-B66D-AEC4BE727B5C}" destId="{A69765E3-B718-48D7-97CB-CCC32F49D572}" srcOrd="0" destOrd="1" presId="urn:microsoft.com/office/officeart/2005/8/layout/vList5"/>
    <dgm:cxn modelId="{704298CA-780E-4C2D-AF1F-9C5639888D64}" srcId="{B5C9D777-1C99-4730-BB32-4FB7BAB90529}" destId="{005C0D5B-1C16-4388-9B1A-EF6C3410D414}" srcOrd="0" destOrd="0" parTransId="{6700284F-B077-496C-9DF4-1563B0D74D68}" sibTransId="{A83345A2-C2B0-4D1D-A375-0E5A0500BE6E}"/>
    <dgm:cxn modelId="{7A199BDA-CC61-4823-8394-D15252969B7F}" srcId="{6FF568B7-590C-4764-9B34-1C3590C2FF53}" destId="{B5C9D777-1C99-4730-BB32-4FB7BAB90529}" srcOrd="0" destOrd="0" parTransId="{20581475-2581-4BA9-A27D-45B2E417D0F4}" sibTransId="{97991712-3009-4BE1-A625-4C0BE32915D1}"/>
    <dgm:cxn modelId="{A4C3D1E6-A045-4D97-A793-ED91648F050D}" type="presOf" srcId="{659DECBE-8816-4A48-915A-9BBFF822C4CE}" destId="{803BBDE5-AE03-4EDF-AC59-6891C79C83E2}" srcOrd="0" destOrd="0" presId="urn:microsoft.com/office/officeart/2005/8/layout/vList5"/>
    <dgm:cxn modelId="{D4FF9293-B3EA-4E4E-A3A3-398485D9A13C}" type="presParOf" srcId="{62B34A10-B236-45A5-A5A5-1DDB4349E412}" destId="{58C17968-4814-43FF-842F-B460AF866716}" srcOrd="0" destOrd="0" presId="urn:microsoft.com/office/officeart/2005/8/layout/vList5"/>
    <dgm:cxn modelId="{31A5B744-2D44-41EE-B7C0-6E111860F963}" type="presParOf" srcId="{58C17968-4814-43FF-842F-B460AF866716}" destId="{131BE096-968A-4727-B285-4F201183B78F}" srcOrd="0" destOrd="0" presId="urn:microsoft.com/office/officeart/2005/8/layout/vList5"/>
    <dgm:cxn modelId="{63A32B03-A6D1-46C2-B650-D5C593939EA4}" type="presParOf" srcId="{58C17968-4814-43FF-842F-B460AF866716}" destId="{6675714A-CFA8-45C2-BF60-62D56F24091D}" srcOrd="1" destOrd="0" presId="urn:microsoft.com/office/officeart/2005/8/layout/vList5"/>
    <dgm:cxn modelId="{0C30AA5A-2433-4A02-A3EA-A64911FEE6BC}" type="presParOf" srcId="{62B34A10-B236-45A5-A5A5-1DDB4349E412}" destId="{E92579D6-7123-40BF-B01F-946CCE624029}" srcOrd="1" destOrd="0" presId="urn:microsoft.com/office/officeart/2005/8/layout/vList5"/>
    <dgm:cxn modelId="{24377F7A-4E2F-4D4D-A9D4-BDF54B48E5C2}" type="presParOf" srcId="{62B34A10-B236-45A5-A5A5-1DDB4349E412}" destId="{853F6241-F4F3-465E-98FD-6DFBDB12A5E0}" srcOrd="2" destOrd="0" presId="urn:microsoft.com/office/officeart/2005/8/layout/vList5"/>
    <dgm:cxn modelId="{1DCA9B9A-214E-4989-A3C2-BD16B489471E}" type="presParOf" srcId="{853F6241-F4F3-465E-98FD-6DFBDB12A5E0}" destId="{803BBDE5-AE03-4EDF-AC59-6891C79C83E2}" srcOrd="0" destOrd="0" presId="urn:microsoft.com/office/officeart/2005/8/layout/vList5"/>
    <dgm:cxn modelId="{B76F2927-8376-4EE1-8334-55BF2391A59E}" type="presParOf" srcId="{853F6241-F4F3-465E-98FD-6DFBDB12A5E0}" destId="{5C6138AF-2D40-4680-91D5-020C28896BEF}" srcOrd="1" destOrd="0" presId="urn:microsoft.com/office/officeart/2005/8/layout/vList5"/>
    <dgm:cxn modelId="{B23AE72F-4984-49BA-8361-A35B456131EF}" type="presParOf" srcId="{62B34A10-B236-45A5-A5A5-1DDB4349E412}" destId="{E0B0EE40-55AE-46F3-822A-4F82019AEEDA}" srcOrd="3" destOrd="0" presId="urn:microsoft.com/office/officeart/2005/8/layout/vList5"/>
    <dgm:cxn modelId="{0B9D4C1A-8948-4C88-BD09-5603BF3BB7DF}" type="presParOf" srcId="{62B34A10-B236-45A5-A5A5-1DDB4349E412}" destId="{3A39B65A-F0DE-45B7-8A25-67DA315C5281}" srcOrd="4" destOrd="0" presId="urn:microsoft.com/office/officeart/2005/8/layout/vList5"/>
    <dgm:cxn modelId="{388AEC80-A18F-40BF-BE7F-01CF29A6CBCD}" type="presParOf" srcId="{3A39B65A-F0DE-45B7-8A25-67DA315C5281}" destId="{3E855831-C45A-482B-9BC6-CC369591D631}" srcOrd="0" destOrd="0" presId="urn:microsoft.com/office/officeart/2005/8/layout/vList5"/>
    <dgm:cxn modelId="{F32CAAEF-A9C2-4A3E-83FC-E9EFF8365FE5}" type="presParOf" srcId="{3A39B65A-F0DE-45B7-8A25-67DA315C5281}" destId="{A69765E3-B718-48D7-97CB-CCC32F49D57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C2E730-ECA7-46C3-A1E9-E01A9369BB81}" type="doc">
      <dgm:prSet loTypeId="urn:microsoft.com/office/officeart/2008/layout/VerticalCurvedList" loCatId="list" qsTypeId="urn:microsoft.com/office/officeart/2005/8/quickstyle/3d1" qsCatId="3D" csTypeId="urn:microsoft.com/office/officeart/2005/8/colors/colorful4" csCatId="colorful" phldr="1"/>
      <dgm:spPr/>
      <dgm:t>
        <a:bodyPr/>
        <a:lstStyle/>
        <a:p>
          <a:endParaRPr lang="pt-BR"/>
        </a:p>
      </dgm:t>
    </dgm:pt>
    <dgm:pt modelId="{3B049809-18E6-4F86-B8CD-B7563A0AE594}">
      <dgm:prSet phldrT="[Texto]"/>
      <dgm:spPr/>
      <dgm:t>
        <a:bodyPr/>
        <a:lstStyle/>
        <a:p>
          <a:r>
            <a:rPr lang="pt-BR" dirty="0"/>
            <a:t>Introdução à agilidade</a:t>
          </a:r>
        </a:p>
      </dgm:t>
    </dgm:pt>
    <dgm:pt modelId="{C59DCF0D-4266-4F77-8A96-7CB4B0211790}" type="parTrans" cxnId="{D57BEF3F-4850-492D-B1DF-454991907B65}">
      <dgm:prSet/>
      <dgm:spPr/>
      <dgm:t>
        <a:bodyPr/>
        <a:lstStyle/>
        <a:p>
          <a:endParaRPr lang="pt-BR"/>
        </a:p>
      </dgm:t>
    </dgm:pt>
    <dgm:pt modelId="{CB2D387D-04F6-4E64-B37B-99DFC24AB9CB}" type="sibTrans" cxnId="{D57BEF3F-4850-492D-B1DF-454991907B65}">
      <dgm:prSet/>
      <dgm:spPr/>
      <dgm:t>
        <a:bodyPr/>
        <a:lstStyle/>
        <a:p>
          <a:endParaRPr lang="pt-BR"/>
        </a:p>
      </dgm:t>
    </dgm:pt>
    <dgm:pt modelId="{2178963C-199F-48DA-95A1-BDD17B02C66E}">
      <dgm:prSet phldrT="[Texto]"/>
      <dgm:spPr>
        <a:solidFill>
          <a:schemeClr val="tx2">
            <a:lumMod val="40000"/>
            <a:lumOff val="60000"/>
          </a:schemeClr>
        </a:solidFill>
      </dgm:spPr>
      <dgm:t>
        <a:bodyPr/>
        <a:lstStyle/>
        <a:p>
          <a:r>
            <a:rPr lang="pt-BR" dirty="0"/>
            <a:t>Framework KANBAN</a:t>
          </a:r>
        </a:p>
      </dgm:t>
    </dgm:pt>
    <dgm:pt modelId="{7398B4F1-67A5-484A-842D-4BFB10CCD2D1}" type="parTrans" cxnId="{804A8FC2-0CDB-4590-87B5-5097814B58B8}">
      <dgm:prSet/>
      <dgm:spPr/>
      <dgm:t>
        <a:bodyPr/>
        <a:lstStyle/>
        <a:p>
          <a:endParaRPr lang="pt-BR"/>
        </a:p>
      </dgm:t>
    </dgm:pt>
    <dgm:pt modelId="{7E102B57-C4D8-4BF6-99B6-02A7FA68283B}" type="sibTrans" cxnId="{804A8FC2-0CDB-4590-87B5-5097814B58B8}">
      <dgm:prSet/>
      <dgm:spPr/>
      <dgm:t>
        <a:bodyPr/>
        <a:lstStyle/>
        <a:p>
          <a:endParaRPr lang="pt-BR"/>
        </a:p>
      </dgm:t>
    </dgm:pt>
    <dgm:pt modelId="{DE5454EB-0588-4A04-B907-4BC831B84B9D}">
      <dgm:prSet phldrT="[Texto]"/>
      <dgm:spPr>
        <a:solidFill>
          <a:schemeClr val="tx2">
            <a:lumMod val="40000"/>
            <a:lumOff val="60000"/>
          </a:schemeClr>
        </a:solidFill>
      </dgm:spPr>
      <dgm:t>
        <a:bodyPr/>
        <a:lstStyle/>
        <a:p>
          <a:r>
            <a:rPr lang="pt-BR" dirty="0"/>
            <a:t>Framework SCRUM</a:t>
          </a:r>
        </a:p>
      </dgm:t>
    </dgm:pt>
    <dgm:pt modelId="{339C1E09-2567-46E4-A0DA-B725082CD1CA}" type="parTrans" cxnId="{C08500CA-2D22-4262-B70D-DFAC351A628F}">
      <dgm:prSet/>
      <dgm:spPr/>
      <dgm:t>
        <a:bodyPr/>
        <a:lstStyle/>
        <a:p>
          <a:endParaRPr lang="pt-BR"/>
        </a:p>
      </dgm:t>
    </dgm:pt>
    <dgm:pt modelId="{A37D13F0-68B2-4760-B1FB-EB4D649F7945}" type="sibTrans" cxnId="{C08500CA-2D22-4262-B70D-DFAC351A628F}">
      <dgm:prSet/>
      <dgm:spPr/>
      <dgm:t>
        <a:bodyPr/>
        <a:lstStyle/>
        <a:p>
          <a:endParaRPr lang="pt-BR"/>
        </a:p>
      </dgm:t>
    </dgm:pt>
    <dgm:pt modelId="{8EC46DA4-216B-4325-B019-E43B06A83020}">
      <dgm:prSet phldrT="[Texto]"/>
      <dgm:spPr>
        <a:solidFill>
          <a:schemeClr val="tx2">
            <a:lumMod val="40000"/>
            <a:lumOff val="60000"/>
          </a:schemeClr>
        </a:solidFill>
      </dgm:spPr>
      <dgm:t>
        <a:bodyPr/>
        <a:lstStyle/>
        <a:p>
          <a:r>
            <a:rPr lang="pt-BR" dirty="0"/>
            <a:t>Agilidade nos Negócios</a:t>
          </a:r>
        </a:p>
      </dgm:t>
    </dgm:pt>
    <dgm:pt modelId="{D882531B-FC4F-449B-88AE-2335A9DBABF5}" type="parTrans" cxnId="{479B9185-DFBF-4A73-8F27-3055F130343F}">
      <dgm:prSet/>
      <dgm:spPr/>
      <dgm:t>
        <a:bodyPr/>
        <a:lstStyle/>
        <a:p>
          <a:endParaRPr lang="pt-BR"/>
        </a:p>
      </dgm:t>
    </dgm:pt>
    <dgm:pt modelId="{1A1E0A4F-A358-49E6-8AD6-CCC18EBE76B0}" type="sibTrans" cxnId="{479B9185-DFBF-4A73-8F27-3055F130343F}">
      <dgm:prSet/>
      <dgm:spPr/>
      <dgm:t>
        <a:bodyPr/>
        <a:lstStyle/>
        <a:p>
          <a:endParaRPr lang="pt-BR"/>
        </a:p>
      </dgm:t>
    </dgm:pt>
    <dgm:pt modelId="{E89D40F5-3C34-498C-B3A7-335E326EE845}" type="pres">
      <dgm:prSet presAssocID="{E3C2E730-ECA7-46C3-A1E9-E01A9369BB81}" presName="Name0" presStyleCnt="0">
        <dgm:presLayoutVars>
          <dgm:chMax val="7"/>
          <dgm:chPref val="7"/>
          <dgm:dir/>
        </dgm:presLayoutVars>
      </dgm:prSet>
      <dgm:spPr/>
    </dgm:pt>
    <dgm:pt modelId="{328C578F-7794-476A-A7E2-43719738F1FC}" type="pres">
      <dgm:prSet presAssocID="{E3C2E730-ECA7-46C3-A1E9-E01A9369BB81}" presName="Name1" presStyleCnt="0"/>
      <dgm:spPr/>
    </dgm:pt>
    <dgm:pt modelId="{AC608397-F2BF-407B-B948-0D8192BBDA4E}" type="pres">
      <dgm:prSet presAssocID="{E3C2E730-ECA7-46C3-A1E9-E01A9369BB81}" presName="cycle" presStyleCnt="0"/>
      <dgm:spPr/>
    </dgm:pt>
    <dgm:pt modelId="{7BAC3928-BB3A-483E-AD26-9A8E7C94C1D4}" type="pres">
      <dgm:prSet presAssocID="{E3C2E730-ECA7-46C3-A1E9-E01A9369BB81}" presName="srcNode" presStyleLbl="node1" presStyleIdx="0" presStyleCnt="4"/>
      <dgm:spPr/>
    </dgm:pt>
    <dgm:pt modelId="{73DDF080-A004-4D6F-A269-7833B30B75B6}" type="pres">
      <dgm:prSet presAssocID="{E3C2E730-ECA7-46C3-A1E9-E01A9369BB81}" presName="conn" presStyleLbl="parChTrans1D2" presStyleIdx="0" presStyleCnt="1"/>
      <dgm:spPr/>
    </dgm:pt>
    <dgm:pt modelId="{F52340A3-7F5F-47D2-B5CF-8EC6C3B0E93A}" type="pres">
      <dgm:prSet presAssocID="{E3C2E730-ECA7-46C3-A1E9-E01A9369BB81}" presName="extraNode" presStyleLbl="node1" presStyleIdx="0" presStyleCnt="4"/>
      <dgm:spPr/>
    </dgm:pt>
    <dgm:pt modelId="{E7CA5EA6-F7B2-47D4-98F4-6E596DDA1412}" type="pres">
      <dgm:prSet presAssocID="{E3C2E730-ECA7-46C3-A1E9-E01A9369BB81}" presName="dstNode" presStyleLbl="node1" presStyleIdx="0" presStyleCnt="4"/>
      <dgm:spPr/>
    </dgm:pt>
    <dgm:pt modelId="{E1E535BC-DFF8-4AB0-ADA0-DBECA98CBFAC}" type="pres">
      <dgm:prSet presAssocID="{3B049809-18E6-4F86-B8CD-B7563A0AE594}" presName="text_1" presStyleLbl="node1" presStyleIdx="0" presStyleCnt="4">
        <dgm:presLayoutVars>
          <dgm:bulletEnabled val="1"/>
        </dgm:presLayoutVars>
      </dgm:prSet>
      <dgm:spPr/>
    </dgm:pt>
    <dgm:pt modelId="{463087B5-64E1-4192-A873-9B4DD16BEC63}" type="pres">
      <dgm:prSet presAssocID="{3B049809-18E6-4F86-B8CD-B7563A0AE594}" presName="accent_1" presStyleCnt="0"/>
      <dgm:spPr/>
    </dgm:pt>
    <dgm:pt modelId="{A11910C5-BD30-451F-9306-BCB784390AFB}" type="pres">
      <dgm:prSet presAssocID="{3B049809-18E6-4F86-B8CD-B7563A0AE594}" presName="accentRepeatNode" presStyleLbl="solidFgAcc1" presStyleIdx="0" presStyleCnt="4"/>
      <dgm:spPr/>
    </dgm:pt>
    <dgm:pt modelId="{BB9B5BF8-0362-4A15-A7B8-668EC36B8BAF}" type="pres">
      <dgm:prSet presAssocID="{2178963C-199F-48DA-95A1-BDD17B02C66E}" presName="text_2" presStyleLbl="node1" presStyleIdx="1" presStyleCnt="4">
        <dgm:presLayoutVars>
          <dgm:bulletEnabled val="1"/>
        </dgm:presLayoutVars>
      </dgm:prSet>
      <dgm:spPr/>
    </dgm:pt>
    <dgm:pt modelId="{3CBD0B4C-8ED7-4C3A-9BB6-E05A18CF74E8}" type="pres">
      <dgm:prSet presAssocID="{2178963C-199F-48DA-95A1-BDD17B02C66E}" presName="accent_2" presStyleCnt="0"/>
      <dgm:spPr/>
    </dgm:pt>
    <dgm:pt modelId="{E828AAF0-0A8B-4F23-AF6B-14AB605DA0B9}" type="pres">
      <dgm:prSet presAssocID="{2178963C-199F-48DA-95A1-BDD17B02C66E}" presName="accentRepeatNode" presStyleLbl="solidFgAcc1" presStyleIdx="1" presStyleCnt="4"/>
      <dgm:spPr/>
    </dgm:pt>
    <dgm:pt modelId="{0393911F-B268-4C50-BB81-DED8A2234DD0}" type="pres">
      <dgm:prSet presAssocID="{DE5454EB-0588-4A04-B907-4BC831B84B9D}" presName="text_3" presStyleLbl="node1" presStyleIdx="2" presStyleCnt="4">
        <dgm:presLayoutVars>
          <dgm:bulletEnabled val="1"/>
        </dgm:presLayoutVars>
      </dgm:prSet>
      <dgm:spPr/>
    </dgm:pt>
    <dgm:pt modelId="{40F0E8C7-25E3-4CFE-8D1C-B8E3B386DA6C}" type="pres">
      <dgm:prSet presAssocID="{DE5454EB-0588-4A04-B907-4BC831B84B9D}" presName="accent_3" presStyleCnt="0"/>
      <dgm:spPr/>
    </dgm:pt>
    <dgm:pt modelId="{D4BEDF61-8768-4504-9839-26B9E20A1ECC}" type="pres">
      <dgm:prSet presAssocID="{DE5454EB-0588-4A04-B907-4BC831B84B9D}" presName="accentRepeatNode" presStyleLbl="solidFgAcc1" presStyleIdx="2" presStyleCnt="4"/>
      <dgm:spPr/>
    </dgm:pt>
    <dgm:pt modelId="{8AC8668B-A98A-41B8-9E52-E63F66A228E5}" type="pres">
      <dgm:prSet presAssocID="{8EC46DA4-216B-4325-B019-E43B06A83020}" presName="text_4" presStyleLbl="node1" presStyleIdx="3" presStyleCnt="4">
        <dgm:presLayoutVars>
          <dgm:bulletEnabled val="1"/>
        </dgm:presLayoutVars>
      </dgm:prSet>
      <dgm:spPr/>
    </dgm:pt>
    <dgm:pt modelId="{9DDAC4AC-A13A-4A7B-B643-D3C501FEF9C1}" type="pres">
      <dgm:prSet presAssocID="{8EC46DA4-216B-4325-B019-E43B06A83020}" presName="accent_4" presStyleCnt="0"/>
      <dgm:spPr/>
    </dgm:pt>
    <dgm:pt modelId="{611D291C-8592-45E6-866E-3928E6C3A616}" type="pres">
      <dgm:prSet presAssocID="{8EC46DA4-216B-4325-B019-E43B06A83020}" presName="accentRepeatNode" presStyleLbl="solidFgAcc1" presStyleIdx="3" presStyleCnt="4"/>
      <dgm:spPr/>
    </dgm:pt>
  </dgm:ptLst>
  <dgm:cxnLst>
    <dgm:cxn modelId="{A2324D3B-3C46-4EAA-ACF7-25B037C02D3A}" type="presOf" srcId="{8EC46DA4-216B-4325-B019-E43B06A83020}" destId="{8AC8668B-A98A-41B8-9E52-E63F66A228E5}" srcOrd="0" destOrd="0" presId="urn:microsoft.com/office/officeart/2008/layout/VerticalCurvedList"/>
    <dgm:cxn modelId="{D57BEF3F-4850-492D-B1DF-454991907B65}" srcId="{E3C2E730-ECA7-46C3-A1E9-E01A9369BB81}" destId="{3B049809-18E6-4F86-B8CD-B7563A0AE594}" srcOrd="0" destOrd="0" parTransId="{C59DCF0D-4266-4F77-8A96-7CB4B0211790}" sibTransId="{CB2D387D-04F6-4E64-B37B-99DFC24AB9CB}"/>
    <dgm:cxn modelId="{C7422741-9AB9-4A06-AF07-D0264EEBE302}" type="presOf" srcId="{CB2D387D-04F6-4E64-B37B-99DFC24AB9CB}" destId="{73DDF080-A004-4D6F-A269-7833B30B75B6}" srcOrd="0" destOrd="0" presId="urn:microsoft.com/office/officeart/2008/layout/VerticalCurvedList"/>
    <dgm:cxn modelId="{479B9185-DFBF-4A73-8F27-3055F130343F}" srcId="{E3C2E730-ECA7-46C3-A1E9-E01A9369BB81}" destId="{8EC46DA4-216B-4325-B019-E43B06A83020}" srcOrd="3" destOrd="0" parTransId="{D882531B-FC4F-449B-88AE-2335A9DBABF5}" sibTransId="{1A1E0A4F-A358-49E6-8AD6-CCC18EBE76B0}"/>
    <dgm:cxn modelId="{A0A8D68B-E5AD-4ED7-BE76-31152C25463D}" type="presOf" srcId="{E3C2E730-ECA7-46C3-A1E9-E01A9369BB81}" destId="{E89D40F5-3C34-498C-B3A7-335E326EE845}" srcOrd="0" destOrd="0" presId="urn:microsoft.com/office/officeart/2008/layout/VerticalCurvedList"/>
    <dgm:cxn modelId="{98C846B4-B00A-4D87-9544-D7753E534F5A}" type="presOf" srcId="{2178963C-199F-48DA-95A1-BDD17B02C66E}" destId="{BB9B5BF8-0362-4A15-A7B8-668EC36B8BAF}" srcOrd="0" destOrd="0" presId="urn:microsoft.com/office/officeart/2008/layout/VerticalCurvedList"/>
    <dgm:cxn modelId="{804A8FC2-0CDB-4590-87B5-5097814B58B8}" srcId="{E3C2E730-ECA7-46C3-A1E9-E01A9369BB81}" destId="{2178963C-199F-48DA-95A1-BDD17B02C66E}" srcOrd="1" destOrd="0" parTransId="{7398B4F1-67A5-484A-842D-4BFB10CCD2D1}" sibTransId="{7E102B57-C4D8-4BF6-99B6-02A7FA68283B}"/>
    <dgm:cxn modelId="{C08500CA-2D22-4262-B70D-DFAC351A628F}" srcId="{E3C2E730-ECA7-46C3-A1E9-E01A9369BB81}" destId="{DE5454EB-0588-4A04-B907-4BC831B84B9D}" srcOrd="2" destOrd="0" parTransId="{339C1E09-2567-46E4-A0DA-B725082CD1CA}" sibTransId="{A37D13F0-68B2-4760-B1FB-EB4D649F7945}"/>
    <dgm:cxn modelId="{DA321DCC-0649-4884-9F3A-ADFBD5E4BEE0}" type="presOf" srcId="{3B049809-18E6-4F86-B8CD-B7563A0AE594}" destId="{E1E535BC-DFF8-4AB0-ADA0-DBECA98CBFAC}" srcOrd="0" destOrd="0" presId="urn:microsoft.com/office/officeart/2008/layout/VerticalCurvedList"/>
    <dgm:cxn modelId="{E4A2D8EB-90F3-4488-8EE2-774C0CB48024}" type="presOf" srcId="{DE5454EB-0588-4A04-B907-4BC831B84B9D}" destId="{0393911F-B268-4C50-BB81-DED8A2234DD0}" srcOrd="0" destOrd="0" presId="urn:microsoft.com/office/officeart/2008/layout/VerticalCurvedList"/>
    <dgm:cxn modelId="{179E96D2-8A1C-40B4-BCBB-8A94A9D23CD9}" type="presParOf" srcId="{E89D40F5-3C34-498C-B3A7-335E326EE845}" destId="{328C578F-7794-476A-A7E2-43719738F1FC}" srcOrd="0" destOrd="0" presId="urn:microsoft.com/office/officeart/2008/layout/VerticalCurvedList"/>
    <dgm:cxn modelId="{C6275A4E-7C9E-4F94-A36F-CC9A4FDD0B09}" type="presParOf" srcId="{328C578F-7794-476A-A7E2-43719738F1FC}" destId="{AC608397-F2BF-407B-B948-0D8192BBDA4E}" srcOrd="0" destOrd="0" presId="urn:microsoft.com/office/officeart/2008/layout/VerticalCurvedList"/>
    <dgm:cxn modelId="{8C39CFC9-09F0-4BE9-9412-13D4A65D4A4F}" type="presParOf" srcId="{AC608397-F2BF-407B-B948-0D8192BBDA4E}" destId="{7BAC3928-BB3A-483E-AD26-9A8E7C94C1D4}" srcOrd="0" destOrd="0" presId="urn:microsoft.com/office/officeart/2008/layout/VerticalCurvedList"/>
    <dgm:cxn modelId="{B2DA436A-F4B3-4573-A1BC-D5DA8D9ECF19}" type="presParOf" srcId="{AC608397-F2BF-407B-B948-0D8192BBDA4E}" destId="{73DDF080-A004-4D6F-A269-7833B30B75B6}" srcOrd="1" destOrd="0" presId="urn:microsoft.com/office/officeart/2008/layout/VerticalCurvedList"/>
    <dgm:cxn modelId="{C9A1FF8F-6028-4D2A-A0BD-AEA1AD545854}" type="presParOf" srcId="{AC608397-F2BF-407B-B948-0D8192BBDA4E}" destId="{F52340A3-7F5F-47D2-B5CF-8EC6C3B0E93A}" srcOrd="2" destOrd="0" presId="urn:microsoft.com/office/officeart/2008/layout/VerticalCurvedList"/>
    <dgm:cxn modelId="{9A9CC0DF-951C-49ED-92ED-60BA3AEC5527}" type="presParOf" srcId="{AC608397-F2BF-407B-B948-0D8192BBDA4E}" destId="{E7CA5EA6-F7B2-47D4-98F4-6E596DDA1412}" srcOrd="3" destOrd="0" presId="urn:microsoft.com/office/officeart/2008/layout/VerticalCurvedList"/>
    <dgm:cxn modelId="{7E16249E-0A8C-4586-9B20-41F28A90E6E4}" type="presParOf" srcId="{328C578F-7794-476A-A7E2-43719738F1FC}" destId="{E1E535BC-DFF8-4AB0-ADA0-DBECA98CBFAC}" srcOrd="1" destOrd="0" presId="urn:microsoft.com/office/officeart/2008/layout/VerticalCurvedList"/>
    <dgm:cxn modelId="{46C66D1E-F415-4294-B6B1-2AD943140E86}" type="presParOf" srcId="{328C578F-7794-476A-A7E2-43719738F1FC}" destId="{463087B5-64E1-4192-A873-9B4DD16BEC63}" srcOrd="2" destOrd="0" presId="urn:microsoft.com/office/officeart/2008/layout/VerticalCurvedList"/>
    <dgm:cxn modelId="{305F612D-4E1C-4C1B-A66C-70AB814D5F1F}" type="presParOf" srcId="{463087B5-64E1-4192-A873-9B4DD16BEC63}" destId="{A11910C5-BD30-451F-9306-BCB784390AFB}" srcOrd="0" destOrd="0" presId="urn:microsoft.com/office/officeart/2008/layout/VerticalCurvedList"/>
    <dgm:cxn modelId="{2D29EF3E-62A9-4F2A-AB0F-02856D467F2D}" type="presParOf" srcId="{328C578F-7794-476A-A7E2-43719738F1FC}" destId="{BB9B5BF8-0362-4A15-A7B8-668EC36B8BAF}" srcOrd="3" destOrd="0" presId="urn:microsoft.com/office/officeart/2008/layout/VerticalCurvedList"/>
    <dgm:cxn modelId="{BA6D1B24-E6DB-4087-8AB5-4A45AFC3F71D}" type="presParOf" srcId="{328C578F-7794-476A-A7E2-43719738F1FC}" destId="{3CBD0B4C-8ED7-4C3A-9BB6-E05A18CF74E8}" srcOrd="4" destOrd="0" presId="urn:microsoft.com/office/officeart/2008/layout/VerticalCurvedList"/>
    <dgm:cxn modelId="{762D72D6-17A6-4241-A691-C5EDC1D99196}" type="presParOf" srcId="{3CBD0B4C-8ED7-4C3A-9BB6-E05A18CF74E8}" destId="{E828AAF0-0A8B-4F23-AF6B-14AB605DA0B9}" srcOrd="0" destOrd="0" presId="urn:microsoft.com/office/officeart/2008/layout/VerticalCurvedList"/>
    <dgm:cxn modelId="{F4B04D08-B9CE-4B31-AF01-D7F3D14E9806}" type="presParOf" srcId="{328C578F-7794-476A-A7E2-43719738F1FC}" destId="{0393911F-B268-4C50-BB81-DED8A2234DD0}" srcOrd="5" destOrd="0" presId="urn:microsoft.com/office/officeart/2008/layout/VerticalCurvedList"/>
    <dgm:cxn modelId="{5F917411-0075-44BE-B175-0A22EF00E53E}" type="presParOf" srcId="{328C578F-7794-476A-A7E2-43719738F1FC}" destId="{40F0E8C7-25E3-4CFE-8D1C-B8E3B386DA6C}" srcOrd="6" destOrd="0" presId="urn:microsoft.com/office/officeart/2008/layout/VerticalCurvedList"/>
    <dgm:cxn modelId="{3A273C90-4241-42E8-9874-F35ED4EC1D2C}" type="presParOf" srcId="{40F0E8C7-25E3-4CFE-8D1C-B8E3B386DA6C}" destId="{D4BEDF61-8768-4504-9839-26B9E20A1ECC}" srcOrd="0" destOrd="0" presId="urn:microsoft.com/office/officeart/2008/layout/VerticalCurvedList"/>
    <dgm:cxn modelId="{9051306B-9356-4460-BDDB-71989B5B3A80}" type="presParOf" srcId="{328C578F-7794-476A-A7E2-43719738F1FC}" destId="{8AC8668B-A98A-41B8-9E52-E63F66A228E5}" srcOrd="7" destOrd="0" presId="urn:microsoft.com/office/officeart/2008/layout/VerticalCurvedList"/>
    <dgm:cxn modelId="{D9B1E31D-F389-4E05-82A8-E46B021CA6F5}" type="presParOf" srcId="{328C578F-7794-476A-A7E2-43719738F1FC}" destId="{9DDAC4AC-A13A-4A7B-B643-D3C501FEF9C1}" srcOrd="8" destOrd="0" presId="urn:microsoft.com/office/officeart/2008/layout/VerticalCurvedList"/>
    <dgm:cxn modelId="{D21EF804-073E-4A09-AC36-8EA432AF2B91}" type="presParOf" srcId="{9DDAC4AC-A13A-4A7B-B643-D3C501FEF9C1}" destId="{611D291C-8592-45E6-866E-3928E6C3A61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FF568B7-590C-4764-9B34-1C3590C2FF53}" type="doc">
      <dgm:prSet loTypeId="urn:microsoft.com/office/officeart/2005/8/layout/vList5" loCatId="list" qsTypeId="urn:microsoft.com/office/officeart/2005/8/quickstyle/3d2" qsCatId="3D" csTypeId="urn:microsoft.com/office/officeart/2005/8/colors/colorful5" csCatId="colorful" phldr="1"/>
      <dgm:spPr/>
      <dgm:t>
        <a:bodyPr/>
        <a:lstStyle/>
        <a:p>
          <a:endParaRPr lang="pt-BR"/>
        </a:p>
      </dgm:t>
    </dgm:pt>
    <dgm:pt modelId="{B5C9D777-1C99-4730-BB32-4FB7BAB90529}">
      <dgm:prSet phldrT="[Texto]"/>
      <dgm:spPr/>
      <dgm:t>
        <a:bodyPr/>
        <a:lstStyle/>
        <a:p>
          <a:r>
            <a:rPr lang="pt-BR" dirty="0"/>
            <a:t>GOVERNANÇA</a:t>
          </a:r>
        </a:p>
      </dgm:t>
    </dgm:pt>
    <dgm:pt modelId="{20581475-2581-4BA9-A27D-45B2E417D0F4}" type="parTrans" cxnId="{7A199BDA-CC61-4823-8394-D15252969B7F}">
      <dgm:prSet/>
      <dgm:spPr/>
      <dgm:t>
        <a:bodyPr/>
        <a:lstStyle/>
        <a:p>
          <a:endParaRPr lang="pt-BR"/>
        </a:p>
      </dgm:t>
    </dgm:pt>
    <dgm:pt modelId="{97991712-3009-4BE1-A625-4C0BE32915D1}" type="sibTrans" cxnId="{7A199BDA-CC61-4823-8394-D15252969B7F}">
      <dgm:prSet/>
      <dgm:spPr/>
      <dgm:t>
        <a:bodyPr/>
        <a:lstStyle/>
        <a:p>
          <a:endParaRPr lang="pt-BR"/>
        </a:p>
      </dgm:t>
    </dgm:pt>
    <dgm:pt modelId="{005C0D5B-1C16-4388-9B1A-EF6C3410D414}">
      <dgm:prSet phldrT="[Texto]" custT="1"/>
      <dgm:spPr/>
      <dgm:t>
        <a:bodyPr/>
        <a:lstStyle/>
        <a:p>
          <a:r>
            <a:rPr lang="pt-BR" sz="1600" dirty="0"/>
            <a:t>FOCO NO CLIENTE</a:t>
          </a:r>
        </a:p>
      </dgm:t>
    </dgm:pt>
    <dgm:pt modelId="{6700284F-B077-496C-9DF4-1563B0D74D68}" type="parTrans" cxnId="{704298CA-780E-4C2D-AF1F-9C5639888D64}">
      <dgm:prSet/>
      <dgm:spPr/>
      <dgm:t>
        <a:bodyPr/>
        <a:lstStyle/>
        <a:p>
          <a:endParaRPr lang="pt-BR"/>
        </a:p>
      </dgm:t>
    </dgm:pt>
    <dgm:pt modelId="{A83345A2-C2B0-4D1D-A375-0E5A0500BE6E}" type="sibTrans" cxnId="{704298CA-780E-4C2D-AF1F-9C5639888D64}">
      <dgm:prSet/>
      <dgm:spPr/>
      <dgm:t>
        <a:bodyPr/>
        <a:lstStyle/>
        <a:p>
          <a:endParaRPr lang="pt-BR"/>
        </a:p>
      </dgm:t>
    </dgm:pt>
    <dgm:pt modelId="{659DECBE-8816-4A48-915A-9BBFF822C4CE}">
      <dgm:prSet phldrT="[Texto]"/>
      <dgm:spPr/>
      <dgm:t>
        <a:bodyPr/>
        <a:lstStyle/>
        <a:p>
          <a:r>
            <a:rPr lang="pt-BR" dirty="0"/>
            <a:t>ESTRUTURA</a:t>
          </a:r>
        </a:p>
      </dgm:t>
    </dgm:pt>
    <dgm:pt modelId="{AB82323A-BBF0-4C1F-BF02-0695342859AB}" type="parTrans" cxnId="{E115454F-9D05-4452-AFDB-FEC241CED5EB}">
      <dgm:prSet/>
      <dgm:spPr/>
      <dgm:t>
        <a:bodyPr/>
        <a:lstStyle/>
        <a:p>
          <a:endParaRPr lang="pt-BR"/>
        </a:p>
      </dgm:t>
    </dgm:pt>
    <dgm:pt modelId="{4D3F9EEA-D13C-4F4A-8D3F-A15FB431CCCD}" type="sibTrans" cxnId="{E115454F-9D05-4452-AFDB-FEC241CED5EB}">
      <dgm:prSet/>
      <dgm:spPr/>
      <dgm:t>
        <a:bodyPr/>
        <a:lstStyle/>
        <a:p>
          <a:endParaRPr lang="pt-BR"/>
        </a:p>
      </dgm:t>
    </dgm:pt>
    <dgm:pt modelId="{CD496048-6C22-4C32-9C48-0EC8A8BEF669}">
      <dgm:prSet phldrT="[Texto]" custT="1"/>
      <dgm:spPr/>
      <dgm:t>
        <a:bodyPr/>
        <a:lstStyle/>
        <a:p>
          <a:r>
            <a:rPr lang="pt-BR" sz="1600" b="1" dirty="0"/>
            <a:t>FERRAMENTAS – </a:t>
          </a:r>
          <a:r>
            <a:rPr lang="pt-BR" sz="1600" b="0" dirty="0"/>
            <a:t>KANBAN; MVP; BASES PARA COLABORAÇÃO</a:t>
          </a:r>
        </a:p>
      </dgm:t>
    </dgm:pt>
    <dgm:pt modelId="{293F234C-78DB-41AF-9602-AB1850E71537}" type="parTrans" cxnId="{CC7DD763-BB0E-4649-8343-D1E0B8B92F48}">
      <dgm:prSet/>
      <dgm:spPr/>
      <dgm:t>
        <a:bodyPr/>
        <a:lstStyle/>
        <a:p>
          <a:endParaRPr lang="pt-BR"/>
        </a:p>
      </dgm:t>
    </dgm:pt>
    <dgm:pt modelId="{D29CC615-ADED-448B-B5AD-1339BEE02972}" type="sibTrans" cxnId="{CC7DD763-BB0E-4649-8343-D1E0B8B92F48}">
      <dgm:prSet/>
      <dgm:spPr/>
      <dgm:t>
        <a:bodyPr/>
        <a:lstStyle/>
        <a:p>
          <a:endParaRPr lang="pt-BR"/>
        </a:p>
      </dgm:t>
    </dgm:pt>
    <dgm:pt modelId="{886BDF0E-8635-4336-92E1-1633E5A5B658}">
      <dgm:prSet phldrT="[Texto]" custT="1"/>
      <dgm:spPr/>
      <dgm:t>
        <a:bodyPr/>
        <a:lstStyle/>
        <a:p>
          <a:r>
            <a:rPr lang="pt-BR" sz="1600" b="1" dirty="0"/>
            <a:t>PAPÉIS</a:t>
          </a:r>
          <a:r>
            <a:rPr lang="pt-BR" sz="1600" dirty="0"/>
            <a:t> – PRODUCT OWNER; SCRUM MASTER; TIME DE REQUISITOS; TIMES SCRUM; </a:t>
          </a:r>
        </a:p>
      </dgm:t>
    </dgm:pt>
    <dgm:pt modelId="{21D67B5E-DD95-4946-9053-79D2CF1844B7}" type="parTrans" cxnId="{191F2419-B721-43FE-B1EE-26061245E5E2}">
      <dgm:prSet/>
      <dgm:spPr/>
      <dgm:t>
        <a:bodyPr/>
        <a:lstStyle/>
        <a:p>
          <a:endParaRPr lang="pt-BR"/>
        </a:p>
      </dgm:t>
    </dgm:pt>
    <dgm:pt modelId="{4CE674FF-84C1-4B5C-91C6-A6E626FEF0E6}" type="sibTrans" cxnId="{191F2419-B721-43FE-B1EE-26061245E5E2}">
      <dgm:prSet/>
      <dgm:spPr/>
      <dgm:t>
        <a:bodyPr/>
        <a:lstStyle/>
        <a:p>
          <a:endParaRPr lang="pt-BR"/>
        </a:p>
      </dgm:t>
    </dgm:pt>
    <dgm:pt modelId="{D437256D-372B-4CB7-8DDB-49133F5CE90B}">
      <dgm:prSet phldrT="[Texto]"/>
      <dgm:spPr/>
      <dgm:t>
        <a:bodyPr/>
        <a:lstStyle/>
        <a:p>
          <a:r>
            <a:rPr lang="pt-BR" dirty="0"/>
            <a:t>FUNDAMENTOS</a:t>
          </a:r>
        </a:p>
      </dgm:t>
    </dgm:pt>
    <dgm:pt modelId="{83A643FC-2987-43E6-98AA-EED7C58F44EF}" type="parTrans" cxnId="{FDB11A06-30E2-4410-97E1-6716217ABEED}">
      <dgm:prSet/>
      <dgm:spPr/>
      <dgm:t>
        <a:bodyPr/>
        <a:lstStyle/>
        <a:p>
          <a:endParaRPr lang="pt-BR"/>
        </a:p>
      </dgm:t>
    </dgm:pt>
    <dgm:pt modelId="{C8211DB5-40A2-4CAF-83F5-9469BD1A7A6D}" type="sibTrans" cxnId="{FDB11A06-30E2-4410-97E1-6716217ABEED}">
      <dgm:prSet/>
      <dgm:spPr/>
      <dgm:t>
        <a:bodyPr/>
        <a:lstStyle/>
        <a:p>
          <a:endParaRPr lang="pt-BR"/>
        </a:p>
      </dgm:t>
    </dgm:pt>
    <dgm:pt modelId="{57332115-DED1-4C6B-86C5-75E058A0B048}">
      <dgm:prSet phldrT="[Texto]" custT="1"/>
      <dgm:spPr/>
      <dgm:t>
        <a:bodyPr/>
        <a:lstStyle/>
        <a:p>
          <a:r>
            <a:rPr lang="pt-BR" sz="1600" b="1" dirty="0"/>
            <a:t>VALORES</a:t>
          </a:r>
          <a:r>
            <a:rPr lang="pt-BR" sz="1600" dirty="0"/>
            <a:t> – </a:t>
          </a:r>
          <a:r>
            <a:rPr lang="pt-BR" sz="1600" i="1" dirty="0"/>
            <a:t>MANIFESTO ÁGIL</a:t>
          </a:r>
        </a:p>
      </dgm:t>
    </dgm:pt>
    <dgm:pt modelId="{041C6F92-E2AA-479F-AC4E-7CD893E03B7D}" type="parTrans" cxnId="{12C44EB8-4831-44B3-970A-977AA9647880}">
      <dgm:prSet/>
      <dgm:spPr/>
      <dgm:t>
        <a:bodyPr/>
        <a:lstStyle/>
        <a:p>
          <a:endParaRPr lang="pt-BR"/>
        </a:p>
      </dgm:t>
    </dgm:pt>
    <dgm:pt modelId="{20BFB332-B06A-4AB0-ADF5-3BF9394105BA}" type="sibTrans" cxnId="{12C44EB8-4831-44B3-970A-977AA9647880}">
      <dgm:prSet/>
      <dgm:spPr/>
      <dgm:t>
        <a:bodyPr/>
        <a:lstStyle/>
        <a:p>
          <a:endParaRPr lang="pt-BR"/>
        </a:p>
      </dgm:t>
    </dgm:pt>
    <dgm:pt modelId="{82894C1C-227B-4E59-AFC1-72A2615C5C4D}">
      <dgm:prSet phldrT="[Texto]" custT="1"/>
      <dgm:spPr/>
      <dgm:t>
        <a:bodyPr/>
        <a:lstStyle/>
        <a:p>
          <a:r>
            <a:rPr lang="pt-BR" sz="1600" b="1" dirty="0"/>
            <a:t>PRINCÍPIOS</a:t>
          </a:r>
          <a:r>
            <a:rPr lang="pt-BR" sz="1600" dirty="0"/>
            <a:t> </a:t>
          </a:r>
          <a:r>
            <a:rPr lang="pt-BR" sz="1600" cap="all" baseline="0" dirty="0"/>
            <a:t>– Scrum em larga escala é Scrum; controle empírico do processo; Transparência; Mais com menos; Foco em todo o produto; Centrado no cliente; Melhoria contínua em direção à perfeição; Pensamento sistêmico; Pensamento </a:t>
          </a:r>
          <a:r>
            <a:rPr lang="pt-BR" sz="1600" cap="all" baseline="0" dirty="0" err="1"/>
            <a:t>Lean</a:t>
          </a:r>
          <a:r>
            <a:rPr lang="pt-BR" sz="1600" cap="all" baseline="0" dirty="0"/>
            <a:t>; Teoria das filas</a:t>
          </a:r>
          <a:endParaRPr lang="pt-BR" sz="1600" i="1" cap="all" baseline="0" dirty="0"/>
        </a:p>
      </dgm:t>
    </dgm:pt>
    <dgm:pt modelId="{A6B2A69A-69F6-48C2-BFD3-03ADB628E68F}" type="parTrans" cxnId="{728227AE-B1F5-4E44-B88A-F7CE88C0AF41}">
      <dgm:prSet/>
      <dgm:spPr/>
      <dgm:t>
        <a:bodyPr/>
        <a:lstStyle/>
        <a:p>
          <a:endParaRPr lang="pt-BR"/>
        </a:p>
      </dgm:t>
    </dgm:pt>
    <dgm:pt modelId="{EBB4D189-0AF7-4632-82E3-3C3B2ECBA65F}" type="sibTrans" cxnId="{728227AE-B1F5-4E44-B88A-F7CE88C0AF41}">
      <dgm:prSet/>
      <dgm:spPr/>
      <dgm:t>
        <a:bodyPr/>
        <a:lstStyle/>
        <a:p>
          <a:endParaRPr lang="pt-BR"/>
        </a:p>
      </dgm:t>
    </dgm:pt>
    <dgm:pt modelId="{E6E39D48-4F7F-4771-85FB-D198A8EF7861}">
      <dgm:prSet phldrT="[Texto]" custT="1"/>
      <dgm:spPr/>
      <dgm:t>
        <a:bodyPr/>
        <a:lstStyle/>
        <a:p>
          <a:r>
            <a:rPr lang="pt-BR" sz="1600" b="1" dirty="0"/>
            <a:t>CERIMÔNIA</a:t>
          </a:r>
          <a:r>
            <a:rPr lang="pt-BR" sz="1600" dirty="0"/>
            <a:t>S – PLANEJAMENTO DE CADA SPRINT ;  SPRINT; REVISÃO DA SPRINT; RETROSPECTIVA DA SPRINT; REUNIÃO DIÁRIA; </a:t>
          </a:r>
        </a:p>
      </dgm:t>
    </dgm:pt>
    <dgm:pt modelId="{F8E133AB-EC97-4E49-A740-DC9A9A202E2E}" type="parTrans" cxnId="{9BA6EF07-486F-43EB-9624-60893AEC0FB0}">
      <dgm:prSet/>
      <dgm:spPr/>
      <dgm:t>
        <a:bodyPr/>
        <a:lstStyle/>
        <a:p>
          <a:endParaRPr lang="pt-BR"/>
        </a:p>
      </dgm:t>
    </dgm:pt>
    <dgm:pt modelId="{7F4A6E5D-E190-4691-BD5B-5C136B2CCFFE}" type="sibTrans" cxnId="{9BA6EF07-486F-43EB-9624-60893AEC0FB0}">
      <dgm:prSet/>
      <dgm:spPr/>
      <dgm:t>
        <a:bodyPr/>
        <a:lstStyle/>
        <a:p>
          <a:endParaRPr lang="pt-BR"/>
        </a:p>
      </dgm:t>
    </dgm:pt>
    <dgm:pt modelId="{48A5C0A5-8979-4405-96DD-0CF1196C88F5}">
      <dgm:prSet phldrT="[Texto]" custT="1"/>
      <dgm:spPr/>
      <dgm:t>
        <a:bodyPr/>
        <a:lstStyle/>
        <a:p>
          <a:r>
            <a:rPr lang="pt-BR" sz="1600" b="1" dirty="0"/>
            <a:t>ARTEFATO</a:t>
          </a:r>
          <a:r>
            <a:rPr lang="pt-BR" sz="1600" dirty="0"/>
            <a:t> - BACKLOG DO PRODUTO; META; BACKLOG DA SPRINT; PRODUTO INCREMENTO</a:t>
          </a:r>
        </a:p>
      </dgm:t>
    </dgm:pt>
    <dgm:pt modelId="{7DDCD7E0-76A1-4773-BA04-36BB10CB953E}" type="parTrans" cxnId="{310D4799-F617-4B53-8046-81B4D3354691}">
      <dgm:prSet/>
      <dgm:spPr/>
      <dgm:t>
        <a:bodyPr/>
        <a:lstStyle/>
        <a:p>
          <a:endParaRPr lang="pt-BR"/>
        </a:p>
      </dgm:t>
    </dgm:pt>
    <dgm:pt modelId="{26633214-9033-4DE5-8BD8-35440BCEF109}" type="sibTrans" cxnId="{310D4799-F617-4B53-8046-81B4D3354691}">
      <dgm:prSet/>
      <dgm:spPr/>
      <dgm:t>
        <a:bodyPr/>
        <a:lstStyle/>
        <a:p>
          <a:endParaRPr lang="pt-BR"/>
        </a:p>
      </dgm:t>
    </dgm:pt>
    <dgm:pt modelId="{72553CC2-ABB8-4603-8C24-A267E25C8FD6}">
      <dgm:prSet phldrT="[Texto]" custT="1"/>
      <dgm:spPr/>
      <dgm:t>
        <a:bodyPr/>
        <a:lstStyle/>
        <a:p>
          <a:r>
            <a:rPr lang="pt-BR" sz="1600" dirty="0"/>
            <a:t>LEAN – SIMPLICIDADE ORGANIZACIONAL</a:t>
          </a:r>
        </a:p>
      </dgm:t>
    </dgm:pt>
    <dgm:pt modelId="{D0CF487E-D637-4CF7-8D5A-D396B922FE37}" type="parTrans" cxnId="{1E128008-7C75-4EFF-823F-9CEB08C87682}">
      <dgm:prSet/>
      <dgm:spPr/>
      <dgm:t>
        <a:bodyPr/>
        <a:lstStyle/>
        <a:p>
          <a:endParaRPr lang="pt-BR"/>
        </a:p>
      </dgm:t>
    </dgm:pt>
    <dgm:pt modelId="{88E4222F-58C0-40D4-B099-A003370303CB}" type="sibTrans" cxnId="{1E128008-7C75-4EFF-823F-9CEB08C87682}">
      <dgm:prSet/>
      <dgm:spPr/>
      <dgm:t>
        <a:bodyPr/>
        <a:lstStyle/>
        <a:p>
          <a:endParaRPr lang="pt-BR"/>
        </a:p>
      </dgm:t>
    </dgm:pt>
    <dgm:pt modelId="{62B34A10-B236-45A5-A5A5-1DDB4349E412}" type="pres">
      <dgm:prSet presAssocID="{6FF568B7-590C-4764-9B34-1C3590C2FF53}" presName="Name0" presStyleCnt="0">
        <dgm:presLayoutVars>
          <dgm:dir/>
          <dgm:animLvl val="lvl"/>
          <dgm:resizeHandles val="exact"/>
        </dgm:presLayoutVars>
      </dgm:prSet>
      <dgm:spPr/>
    </dgm:pt>
    <dgm:pt modelId="{58C17968-4814-43FF-842F-B460AF866716}" type="pres">
      <dgm:prSet presAssocID="{B5C9D777-1C99-4730-BB32-4FB7BAB90529}" presName="linNode" presStyleCnt="0"/>
      <dgm:spPr/>
    </dgm:pt>
    <dgm:pt modelId="{131BE096-968A-4727-B285-4F201183B78F}" type="pres">
      <dgm:prSet presAssocID="{B5C9D777-1C99-4730-BB32-4FB7BAB90529}" presName="parentText" presStyleLbl="node1" presStyleIdx="0" presStyleCnt="3" custScaleX="68254">
        <dgm:presLayoutVars>
          <dgm:chMax val="1"/>
          <dgm:bulletEnabled val="1"/>
        </dgm:presLayoutVars>
      </dgm:prSet>
      <dgm:spPr/>
    </dgm:pt>
    <dgm:pt modelId="{6675714A-CFA8-45C2-BF60-62D56F24091D}" type="pres">
      <dgm:prSet presAssocID="{B5C9D777-1C99-4730-BB32-4FB7BAB90529}" presName="descendantText" presStyleLbl="alignAccFollowNode1" presStyleIdx="0" presStyleCnt="3">
        <dgm:presLayoutVars>
          <dgm:bulletEnabled val="1"/>
        </dgm:presLayoutVars>
      </dgm:prSet>
      <dgm:spPr/>
    </dgm:pt>
    <dgm:pt modelId="{E92579D6-7123-40BF-B01F-946CCE624029}" type="pres">
      <dgm:prSet presAssocID="{97991712-3009-4BE1-A625-4C0BE32915D1}" presName="sp" presStyleCnt="0"/>
      <dgm:spPr/>
    </dgm:pt>
    <dgm:pt modelId="{853F6241-F4F3-465E-98FD-6DFBDB12A5E0}" type="pres">
      <dgm:prSet presAssocID="{659DECBE-8816-4A48-915A-9BBFF822C4CE}" presName="linNode" presStyleCnt="0"/>
      <dgm:spPr/>
    </dgm:pt>
    <dgm:pt modelId="{803BBDE5-AE03-4EDF-AC59-6891C79C83E2}" type="pres">
      <dgm:prSet presAssocID="{659DECBE-8816-4A48-915A-9BBFF822C4CE}" presName="parentText" presStyleLbl="node1" presStyleIdx="1" presStyleCnt="3" custScaleX="68254">
        <dgm:presLayoutVars>
          <dgm:chMax val="1"/>
          <dgm:bulletEnabled val="1"/>
        </dgm:presLayoutVars>
      </dgm:prSet>
      <dgm:spPr/>
    </dgm:pt>
    <dgm:pt modelId="{5C6138AF-2D40-4680-91D5-020C28896BEF}" type="pres">
      <dgm:prSet presAssocID="{659DECBE-8816-4A48-915A-9BBFF822C4CE}" presName="descendantText" presStyleLbl="alignAccFollowNode1" presStyleIdx="1" presStyleCnt="3">
        <dgm:presLayoutVars>
          <dgm:bulletEnabled val="1"/>
        </dgm:presLayoutVars>
      </dgm:prSet>
      <dgm:spPr/>
    </dgm:pt>
    <dgm:pt modelId="{E0B0EE40-55AE-46F3-822A-4F82019AEEDA}" type="pres">
      <dgm:prSet presAssocID="{4D3F9EEA-D13C-4F4A-8D3F-A15FB431CCCD}" presName="sp" presStyleCnt="0"/>
      <dgm:spPr/>
    </dgm:pt>
    <dgm:pt modelId="{3A39B65A-F0DE-45B7-8A25-67DA315C5281}" type="pres">
      <dgm:prSet presAssocID="{D437256D-372B-4CB7-8DDB-49133F5CE90B}" presName="linNode" presStyleCnt="0"/>
      <dgm:spPr/>
    </dgm:pt>
    <dgm:pt modelId="{3E855831-C45A-482B-9BC6-CC369591D631}" type="pres">
      <dgm:prSet presAssocID="{D437256D-372B-4CB7-8DDB-49133F5CE90B}" presName="parentText" presStyleLbl="node1" presStyleIdx="2" presStyleCnt="3" custScaleX="68254">
        <dgm:presLayoutVars>
          <dgm:chMax val="1"/>
          <dgm:bulletEnabled val="1"/>
        </dgm:presLayoutVars>
      </dgm:prSet>
      <dgm:spPr/>
    </dgm:pt>
    <dgm:pt modelId="{A69765E3-B718-48D7-97CB-CCC32F49D572}" type="pres">
      <dgm:prSet presAssocID="{D437256D-372B-4CB7-8DDB-49133F5CE90B}" presName="descendantText" presStyleLbl="alignAccFollowNode1" presStyleIdx="2" presStyleCnt="3">
        <dgm:presLayoutVars>
          <dgm:bulletEnabled val="1"/>
        </dgm:presLayoutVars>
      </dgm:prSet>
      <dgm:spPr/>
    </dgm:pt>
  </dgm:ptLst>
  <dgm:cxnLst>
    <dgm:cxn modelId="{FDB11A06-30E2-4410-97E1-6716217ABEED}" srcId="{6FF568B7-590C-4764-9B34-1C3590C2FF53}" destId="{D437256D-372B-4CB7-8DDB-49133F5CE90B}" srcOrd="2" destOrd="0" parTransId="{83A643FC-2987-43E6-98AA-EED7C58F44EF}" sibTransId="{C8211DB5-40A2-4CAF-83F5-9469BD1A7A6D}"/>
    <dgm:cxn modelId="{9BA6EF07-486F-43EB-9624-60893AEC0FB0}" srcId="{659DECBE-8816-4A48-915A-9BBFF822C4CE}" destId="{E6E39D48-4F7F-4771-85FB-D198A8EF7861}" srcOrd="2" destOrd="0" parTransId="{F8E133AB-EC97-4E49-A740-DC9A9A202E2E}" sibTransId="{7F4A6E5D-E190-4691-BD5B-5C136B2CCFFE}"/>
    <dgm:cxn modelId="{1E128008-7C75-4EFF-823F-9CEB08C87682}" srcId="{B5C9D777-1C99-4730-BB32-4FB7BAB90529}" destId="{72553CC2-ABB8-4603-8C24-A267E25C8FD6}" srcOrd="1" destOrd="0" parTransId="{D0CF487E-D637-4CF7-8D5A-D396B922FE37}" sibTransId="{88E4222F-58C0-40D4-B099-A003370303CB}"/>
    <dgm:cxn modelId="{191F2419-B721-43FE-B1EE-26061245E5E2}" srcId="{659DECBE-8816-4A48-915A-9BBFF822C4CE}" destId="{886BDF0E-8635-4336-92E1-1633E5A5B658}" srcOrd="1" destOrd="0" parTransId="{21D67B5E-DD95-4946-9053-79D2CF1844B7}" sibTransId="{4CE674FF-84C1-4B5C-91C6-A6E626FEF0E6}"/>
    <dgm:cxn modelId="{EA1C0F27-43EE-43BB-9FCF-DE4F676294CD}" type="presOf" srcId="{D437256D-372B-4CB7-8DDB-49133F5CE90B}" destId="{3E855831-C45A-482B-9BC6-CC369591D631}" srcOrd="0" destOrd="0" presId="urn:microsoft.com/office/officeart/2005/8/layout/vList5"/>
    <dgm:cxn modelId="{12CD225F-9879-4E86-BB88-B6F68B0DB12A}" type="presOf" srcId="{82894C1C-227B-4E59-AFC1-72A2615C5C4D}" destId="{A69765E3-B718-48D7-97CB-CCC32F49D572}" srcOrd="0" destOrd="1" presId="urn:microsoft.com/office/officeart/2005/8/layout/vList5"/>
    <dgm:cxn modelId="{CC7DD763-BB0E-4649-8343-D1E0B8B92F48}" srcId="{659DECBE-8816-4A48-915A-9BBFF822C4CE}" destId="{CD496048-6C22-4C32-9C48-0EC8A8BEF669}" srcOrd="0" destOrd="0" parTransId="{293F234C-78DB-41AF-9602-AB1850E71537}" sibTransId="{D29CC615-ADED-448B-B5AD-1339BEE02972}"/>
    <dgm:cxn modelId="{827A7365-3C02-4D37-A0EE-1B41DA6AC91C}" type="presOf" srcId="{6FF568B7-590C-4764-9B34-1C3590C2FF53}" destId="{62B34A10-B236-45A5-A5A5-1DDB4349E412}" srcOrd="0" destOrd="0" presId="urn:microsoft.com/office/officeart/2005/8/layout/vList5"/>
    <dgm:cxn modelId="{29A2B84E-3F75-4A63-BAF3-58CD5DE945F7}" type="presOf" srcId="{E6E39D48-4F7F-4771-85FB-D198A8EF7861}" destId="{5C6138AF-2D40-4680-91D5-020C28896BEF}" srcOrd="0" destOrd="2" presId="urn:microsoft.com/office/officeart/2005/8/layout/vList5"/>
    <dgm:cxn modelId="{E115454F-9D05-4452-AFDB-FEC241CED5EB}" srcId="{6FF568B7-590C-4764-9B34-1C3590C2FF53}" destId="{659DECBE-8816-4A48-915A-9BBFF822C4CE}" srcOrd="1" destOrd="0" parTransId="{AB82323A-BBF0-4C1F-BF02-0695342859AB}" sibTransId="{4D3F9EEA-D13C-4F4A-8D3F-A15FB431CCCD}"/>
    <dgm:cxn modelId="{2964DD52-C936-423A-9A4E-040CE601DA9C}" type="presOf" srcId="{886BDF0E-8635-4336-92E1-1633E5A5B658}" destId="{5C6138AF-2D40-4680-91D5-020C28896BEF}" srcOrd="0" destOrd="1" presId="urn:microsoft.com/office/officeart/2005/8/layout/vList5"/>
    <dgm:cxn modelId="{ED107157-CF5A-4638-B2A9-D6CFBF8E87F8}" type="presOf" srcId="{48A5C0A5-8979-4405-96DD-0CF1196C88F5}" destId="{5C6138AF-2D40-4680-91D5-020C28896BEF}" srcOrd="0" destOrd="3" presId="urn:microsoft.com/office/officeart/2005/8/layout/vList5"/>
    <dgm:cxn modelId="{9E04F381-7BD2-4DD5-818D-98B3908984E9}" type="presOf" srcId="{B5C9D777-1C99-4730-BB32-4FB7BAB90529}" destId="{131BE096-968A-4727-B285-4F201183B78F}" srcOrd="0" destOrd="0" presId="urn:microsoft.com/office/officeart/2005/8/layout/vList5"/>
    <dgm:cxn modelId="{6D385B89-9AED-4A7B-9CA9-937D54ADC1DA}" type="presOf" srcId="{57332115-DED1-4C6B-86C5-75E058A0B048}" destId="{A69765E3-B718-48D7-97CB-CCC32F49D572}" srcOrd="0" destOrd="0" presId="urn:microsoft.com/office/officeart/2005/8/layout/vList5"/>
    <dgm:cxn modelId="{34BDD996-EB03-414B-9F01-2E39DC3475FF}" type="presOf" srcId="{72553CC2-ABB8-4603-8C24-A267E25C8FD6}" destId="{6675714A-CFA8-45C2-BF60-62D56F24091D}" srcOrd="0" destOrd="1" presId="urn:microsoft.com/office/officeart/2005/8/layout/vList5"/>
    <dgm:cxn modelId="{310D4799-F617-4B53-8046-81B4D3354691}" srcId="{659DECBE-8816-4A48-915A-9BBFF822C4CE}" destId="{48A5C0A5-8979-4405-96DD-0CF1196C88F5}" srcOrd="3" destOrd="0" parTransId="{7DDCD7E0-76A1-4773-BA04-36BB10CB953E}" sibTransId="{26633214-9033-4DE5-8BD8-35440BCEF109}"/>
    <dgm:cxn modelId="{470993A1-EF2B-47F3-A508-D13E2C255926}" type="presOf" srcId="{005C0D5B-1C16-4388-9B1A-EF6C3410D414}" destId="{6675714A-CFA8-45C2-BF60-62D56F24091D}" srcOrd="0" destOrd="0" presId="urn:microsoft.com/office/officeart/2005/8/layout/vList5"/>
    <dgm:cxn modelId="{728227AE-B1F5-4E44-B88A-F7CE88C0AF41}" srcId="{D437256D-372B-4CB7-8DDB-49133F5CE90B}" destId="{82894C1C-227B-4E59-AFC1-72A2615C5C4D}" srcOrd="1" destOrd="0" parTransId="{A6B2A69A-69F6-48C2-BFD3-03ADB628E68F}" sibTransId="{EBB4D189-0AF7-4632-82E3-3C3B2ECBA65F}"/>
    <dgm:cxn modelId="{12C44EB8-4831-44B3-970A-977AA9647880}" srcId="{D437256D-372B-4CB7-8DDB-49133F5CE90B}" destId="{57332115-DED1-4C6B-86C5-75E058A0B048}" srcOrd="0" destOrd="0" parTransId="{041C6F92-E2AA-479F-AC4E-7CD893E03B7D}" sibTransId="{20BFB332-B06A-4AB0-ADF5-3BF9394105BA}"/>
    <dgm:cxn modelId="{6D3AE3BA-5AEA-4FED-8371-B6A0D4E082CB}" type="presOf" srcId="{CD496048-6C22-4C32-9C48-0EC8A8BEF669}" destId="{5C6138AF-2D40-4680-91D5-020C28896BEF}" srcOrd="0" destOrd="0" presId="urn:microsoft.com/office/officeart/2005/8/layout/vList5"/>
    <dgm:cxn modelId="{704298CA-780E-4C2D-AF1F-9C5639888D64}" srcId="{B5C9D777-1C99-4730-BB32-4FB7BAB90529}" destId="{005C0D5B-1C16-4388-9B1A-EF6C3410D414}" srcOrd="0" destOrd="0" parTransId="{6700284F-B077-496C-9DF4-1563B0D74D68}" sibTransId="{A83345A2-C2B0-4D1D-A375-0E5A0500BE6E}"/>
    <dgm:cxn modelId="{7A199BDA-CC61-4823-8394-D15252969B7F}" srcId="{6FF568B7-590C-4764-9B34-1C3590C2FF53}" destId="{B5C9D777-1C99-4730-BB32-4FB7BAB90529}" srcOrd="0" destOrd="0" parTransId="{20581475-2581-4BA9-A27D-45B2E417D0F4}" sibTransId="{97991712-3009-4BE1-A625-4C0BE32915D1}"/>
    <dgm:cxn modelId="{A4C3D1E6-A045-4D97-A793-ED91648F050D}" type="presOf" srcId="{659DECBE-8816-4A48-915A-9BBFF822C4CE}" destId="{803BBDE5-AE03-4EDF-AC59-6891C79C83E2}" srcOrd="0" destOrd="0" presId="urn:microsoft.com/office/officeart/2005/8/layout/vList5"/>
    <dgm:cxn modelId="{D4FF9293-B3EA-4E4E-A3A3-398485D9A13C}" type="presParOf" srcId="{62B34A10-B236-45A5-A5A5-1DDB4349E412}" destId="{58C17968-4814-43FF-842F-B460AF866716}" srcOrd="0" destOrd="0" presId="urn:microsoft.com/office/officeart/2005/8/layout/vList5"/>
    <dgm:cxn modelId="{31A5B744-2D44-41EE-B7C0-6E111860F963}" type="presParOf" srcId="{58C17968-4814-43FF-842F-B460AF866716}" destId="{131BE096-968A-4727-B285-4F201183B78F}" srcOrd="0" destOrd="0" presId="urn:microsoft.com/office/officeart/2005/8/layout/vList5"/>
    <dgm:cxn modelId="{63A32B03-A6D1-46C2-B650-D5C593939EA4}" type="presParOf" srcId="{58C17968-4814-43FF-842F-B460AF866716}" destId="{6675714A-CFA8-45C2-BF60-62D56F24091D}" srcOrd="1" destOrd="0" presId="urn:microsoft.com/office/officeart/2005/8/layout/vList5"/>
    <dgm:cxn modelId="{0C30AA5A-2433-4A02-A3EA-A64911FEE6BC}" type="presParOf" srcId="{62B34A10-B236-45A5-A5A5-1DDB4349E412}" destId="{E92579D6-7123-40BF-B01F-946CCE624029}" srcOrd="1" destOrd="0" presId="urn:microsoft.com/office/officeart/2005/8/layout/vList5"/>
    <dgm:cxn modelId="{24377F7A-4E2F-4D4D-A9D4-BDF54B48E5C2}" type="presParOf" srcId="{62B34A10-B236-45A5-A5A5-1DDB4349E412}" destId="{853F6241-F4F3-465E-98FD-6DFBDB12A5E0}" srcOrd="2" destOrd="0" presId="urn:microsoft.com/office/officeart/2005/8/layout/vList5"/>
    <dgm:cxn modelId="{1DCA9B9A-214E-4989-A3C2-BD16B489471E}" type="presParOf" srcId="{853F6241-F4F3-465E-98FD-6DFBDB12A5E0}" destId="{803BBDE5-AE03-4EDF-AC59-6891C79C83E2}" srcOrd="0" destOrd="0" presId="urn:microsoft.com/office/officeart/2005/8/layout/vList5"/>
    <dgm:cxn modelId="{B76F2927-8376-4EE1-8334-55BF2391A59E}" type="presParOf" srcId="{853F6241-F4F3-465E-98FD-6DFBDB12A5E0}" destId="{5C6138AF-2D40-4680-91D5-020C28896BEF}" srcOrd="1" destOrd="0" presId="urn:microsoft.com/office/officeart/2005/8/layout/vList5"/>
    <dgm:cxn modelId="{B23AE72F-4984-49BA-8361-A35B456131EF}" type="presParOf" srcId="{62B34A10-B236-45A5-A5A5-1DDB4349E412}" destId="{E0B0EE40-55AE-46F3-822A-4F82019AEEDA}" srcOrd="3" destOrd="0" presId="urn:microsoft.com/office/officeart/2005/8/layout/vList5"/>
    <dgm:cxn modelId="{0B9D4C1A-8948-4C88-BD09-5603BF3BB7DF}" type="presParOf" srcId="{62B34A10-B236-45A5-A5A5-1DDB4349E412}" destId="{3A39B65A-F0DE-45B7-8A25-67DA315C5281}" srcOrd="4" destOrd="0" presId="urn:microsoft.com/office/officeart/2005/8/layout/vList5"/>
    <dgm:cxn modelId="{388AEC80-A18F-40BF-BE7F-01CF29A6CBCD}" type="presParOf" srcId="{3A39B65A-F0DE-45B7-8A25-67DA315C5281}" destId="{3E855831-C45A-482B-9BC6-CC369591D631}" srcOrd="0" destOrd="0" presId="urn:microsoft.com/office/officeart/2005/8/layout/vList5"/>
    <dgm:cxn modelId="{F32CAAEF-A9C2-4A3E-83FC-E9EFF8365FE5}" type="presParOf" srcId="{3A39B65A-F0DE-45B7-8A25-67DA315C5281}" destId="{A69765E3-B718-48D7-97CB-CCC32F49D57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FF568B7-590C-4764-9B34-1C3590C2FF53}" type="doc">
      <dgm:prSet loTypeId="urn:microsoft.com/office/officeart/2005/8/layout/vList5" loCatId="list" qsTypeId="urn:microsoft.com/office/officeart/2005/8/quickstyle/3d2" qsCatId="3D" csTypeId="urn:microsoft.com/office/officeart/2005/8/colors/colorful5" csCatId="colorful" phldr="1"/>
      <dgm:spPr/>
      <dgm:t>
        <a:bodyPr/>
        <a:lstStyle/>
        <a:p>
          <a:endParaRPr lang="pt-BR"/>
        </a:p>
      </dgm:t>
    </dgm:pt>
    <dgm:pt modelId="{B5C9D777-1C99-4730-BB32-4FB7BAB90529}">
      <dgm:prSet phldrT="[Texto]"/>
      <dgm:spPr/>
      <dgm:t>
        <a:bodyPr/>
        <a:lstStyle/>
        <a:p>
          <a:r>
            <a:rPr lang="pt-BR" dirty="0"/>
            <a:t>GOVERNANÇA</a:t>
          </a:r>
        </a:p>
      </dgm:t>
    </dgm:pt>
    <dgm:pt modelId="{20581475-2581-4BA9-A27D-45B2E417D0F4}" type="parTrans" cxnId="{7A199BDA-CC61-4823-8394-D15252969B7F}">
      <dgm:prSet/>
      <dgm:spPr/>
      <dgm:t>
        <a:bodyPr/>
        <a:lstStyle/>
        <a:p>
          <a:endParaRPr lang="pt-BR"/>
        </a:p>
      </dgm:t>
    </dgm:pt>
    <dgm:pt modelId="{97991712-3009-4BE1-A625-4C0BE32915D1}" type="sibTrans" cxnId="{7A199BDA-CC61-4823-8394-D15252969B7F}">
      <dgm:prSet/>
      <dgm:spPr/>
      <dgm:t>
        <a:bodyPr/>
        <a:lstStyle/>
        <a:p>
          <a:endParaRPr lang="pt-BR"/>
        </a:p>
      </dgm:t>
    </dgm:pt>
    <dgm:pt modelId="{005C0D5B-1C16-4388-9B1A-EF6C3410D414}">
      <dgm:prSet phldrT="[Texto]" custT="1"/>
      <dgm:spPr/>
      <dgm:t>
        <a:bodyPr/>
        <a:lstStyle/>
        <a:p>
          <a:r>
            <a:rPr lang="pt-BR" sz="1600" dirty="0"/>
            <a:t>GESTÃO DOS STAKEHOLDERS</a:t>
          </a:r>
        </a:p>
      </dgm:t>
    </dgm:pt>
    <dgm:pt modelId="{6700284F-B077-496C-9DF4-1563B0D74D68}" type="parTrans" cxnId="{704298CA-780E-4C2D-AF1F-9C5639888D64}">
      <dgm:prSet/>
      <dgm:spPr/>
      <dgm:t>
        <a:bodyPr/>
        <a:lstStyle/>
        <a:p>
          <a:endParaRPr lang="pt-BR"/>
        </a:p>
      </dgm:t>
    </dgm:pt>
    <dgm:pt modelId="{A83345A2-C2B0-4D1D-A375-0E5A0500BE6E}" type="sibTrans" cxnId="{704298CA-780E-4C2D-AF1F-9C5639888D64}">
      <dgm:prSet/>
      <dgm:spPr/>
      <dgm:t>
        <a:bodyPr/>
        <a:lstStyle/>
        <a:p>
          <a:endParaRPr lang="pt-BR"/>
        </a:p>
      </dgm:t>
    </dgm:pt>
    <dgm:pt modelId="{659DECBE-8816-4A48-915A-9BBFF822C4CE}">
      <dgm:prSet phldrT="[Texto]"/>
      <dgm:spPr/>
      <dgm:t>
        <a:bodyPr/>
        <a:lstStyle/>
        <a:p>
          <a:r>
            <a:rPr lang="pt-BR" dirty="0"/>
            <a:t>ESTRUTURA</a:t>
          </a:r>
        </a:p>
      </dgm:t>
    </dgm:pt>
    <dgm:pt modelId="{AB82323A-BBF0-4C1F-BF02-0695342859AB}" type="parTrans" cxnId="{E115454F-9D05-4452-AFDB-FEC241CED5EB}">
      <dgm:prSet/>
      <dgm:spPr/>
      <dgm:t>
        <a:bodyPr/>
        <a:lstStyle/>
        <a:p>
          <a:endParaRPr lang="pt-BR"/>
        </a:p>
      </dgm:t>
    </dgm:pt>
    <dgm:pt modelId="{4D3F9EEA-D13C-4F4A-8D3F-A15FB431CCCD}" type="sibTrans" cxnId="{E115454F-9D05-4452-AFDB-FEC241CED5EB}">
      <dgm:prSet/>
      <dgm:spPr/>
      <dgm:t>
        <a:bodyPr/>
        <a:lstStyle/>
        <a:p>
          <a:endParaRPr lang="pt-BR"/>
        </a:p>
      </dgm:t>
    </dgm:pt>
    <dgm:pt modelId="{CD496048-6C22-4C32-9C48-0EC8A8BEF669}">
      <dgm:prSet phldrT="[Texto]" custT="1"/>
      <dgm:spPr/>
      <dgm:t>
        <a:bodyPr/>
        <a:lstStyle/>
        <a:p>
          <a:r>
            <a:rPr lang="pt-BR" sz="1600" b="1" dirty="0"/>
            <a:t>FERRAMENTAS – </a:t>
          </a:r>
          <a:r>
            <a:rPr lang="pt-BR" sz="1600" b="0" dirty="0"/>
            <a:t>KANBAN; MVP; DESIGN THINKING; KPI´S; BUSINESS MODEL CANVAS; LEAN MODEL CANVAS; LEAN INCEPTION</a:t>
          </a:r>
        </a:p>
      </dgm:t>
    </dgm:pt>
    <dgm:pt modelId="{293F234C-78DB-41AF-9602-AB1850E71537}" type="parTrans" cxnId="{CC7DD763-BB0E-4649-8343-D1E0B8B92F48}">
      <dgm:prSet/>
      <dgm:spPr/>
      <dgm:t>
        <a:bodyPr/>
        <a:lstStyle/>
        <a:p>
          <a:endParaRPr lang="pt-BR"/>
        </a:p>
      </dgm:t>
    </dgm:pt>
    <dgm:pt modelId="{D29CC615-ADED-448B-B5AD-1339BEE02972}" type="sibTrans" cxnId="{CC7DD763-BB0E-4649-8343-D1E0B8B92F48}">
      <dgm:prSet/>
      <dgm:spPr/>
      <dgm:t>
        <a:bodyPr/>
        <a:lstStyle/>
        <a:p>
          <a:endParaRPr lang="pt-BR"/>
        </a:p>
      </dgm:t>
    </dgm:pt>
    <dgm:pt modelId="{886BDF0E-8635-4336-92E1-1633E5A5B658}">
      <dgm:prSet phldrT="[Texto]" custT="1"/>
      <dgm:spPr/>
      <dgm:t>
        <a:bodyPr/>
        <a:lstStyle/>
        <a:p>
          <a:r>
            <a:rPr lang="pt-BR" sz="1600" b="1" dirty="0"/>
            <a:t>PAPÉIS</a:t>
          </a:r>
          <a:r>
            <a:rPr lang="pt-BR" sz="1600" dirty="0"/>
            <a:t> – PRODUCT OWNER; ARCHITECT OWNER; STAKEHOLDER; TIMES AGEIS; LIDER DOS TIMES; EQUIPES DE SUPORTE;  COMUNIDADES DE PRÁTICAS (COPS); CENTRO DE EXCELÊNCIA (</a:t>
          </a:r>
          <a:r>
            <a:rPr lang="pt-BR" sz="1600" dirty="0" err="1"/>
            <a:t>CoE</a:t>
          </a:r>
          <a:r>
            <a:rPr lang="pt-BR" sz="1600" dirty="0"/>
            <a:t>);     </a:t>
          </a:r>
        </a:p>
      </dgm:t>
    </dgm:pt>
    <dgm:pt modelId="{21D67B5E-DD95-4946-9053-79D2CF1844B7}" type="parTrans" cxnId="{191F2419-B721-43FE-B1EE-26061245E5E2}">
      <dgm:prSet/>
      <dgm:spPr/>
      <dgm:t>
        <a:bodyPr/>
        <a:lstStyle/>
        <a:p>
          <a:endParaRPr lang="pt-BR"/>
        </a:p>
      </dgm:t>
    </dgm:pt>
    <dgm:pt modelId="{4CE674FF-84C1-4B5C-91C6-A6E626FEF0E6}" type="sibTrans" cxnId="{191F2419-B721-43FE-B1EE-26061245E5E2}">
      <dgm:prSet/>
      <dgm:spPr/>
      <dgm:t>
        <a:bodyPr/>
        <a:lstStyle/>
        <a:p>
          <a:endParaRPr lang="pt-BR"/>
        </a:p>
      </dgm:t>
    </dgm:pt>
    <dgm:pt modelId="{D437256D-372B-4CB7-8DDB-49133F5CE90B}">
      <dgm:prSet phldrT="[Texto]"/>
      <dgm:spPr/>
      <dgm:t>
        <a:bodyPr/>
        <a:lstStyle/>
        <a:p>
          <a:r>
            <a:rPr lang="pt-BR" dirty="0"/>
            <a:t>FUNDAMENTOS</a:t>
          </a:r>
        </a:p>
      </dgm:t>
    </dgm:pt>
    <dgm:pt modelId="{83A643FC-2987-43E6-98AA-EED7C58F44EF}" type="parTrans" cxnId="{FDB11A06-30E2-4410-97E1-6716217ABEED}">
      <dgm:prSet/>
      <dgm:spPr/>
      <dgm:t>
        <a:bodyPr/>
        <a:lstStyle/>
        <a:p>
          <a:endParaRPr lang="pt-BR"/>
        </a:p>
      </dgm:t>
    </dgm:pt>
    <dgm:pt modelId="{C8211DB5-40A2-4CAF-83F5-9469BD1A7A6D}" type="sibTrans" cxnId="{FDB11A06-30E2-4410-97E1-6716217ABEED}">
      <dgm:prSet/>
      <dgm:spPr/>
      <dgm:t>
        <a:bodyPr/>
        <a:lstStyle/>
        <a:p>
          <a:endParaRPr lang="pt-BR"/>
        </a:p>
      </dgm:t>
    </dgm:pt>
    <dgm:pt modelId="{57332115-DED1-4C6B-86C5-75E058A0B048}">
      <dgm:prSet phldrT="[Texto]" custT="1"/>
      <dgm:spPr/>
      <dgm:t>
        <a:bodyPr/>
        <a:lstStyle/>
        <a:p>
          <a:r>
            <a:rPr lang="pt-BR" sz="1600" b="1" dirty="0"/>
            <a:t>PRINCÍPIOS</a:t>
          </a:r>
          <a:r>
            <a:rPr lang="pt-BR" sz="1600" dirty="0"/>
            <a:t> </a:t>
          </a:r>
          <a:r>
            <a:rPr lang="pt-BR" sz="1600" cap="all" baseline="0" dirty="0"/>
            <a:t>– Encantar os clientes; Seja impressionante; Pragmatismo acima do purismo; Contexto conta; A escolha é boa; Otimizar fluxo; Conhecimento da empresa</a:t>
          </a:r>
          <a:r>
            <a:rPr lang="pt-BR" sz="1600" dirty="0"/>
            <a:t>; </a:t>
          </a:r>
          <a:endParaRPr lang="pt-BR" sz="1600" i="1" cap="all" baseline="0" dirty="0"/>
        </a:p>
      </dgm:t>
    </dgm:pt>
    <dgm:pt modelId="{041C6F92-E2AA-479F-AC4E-7CD893E03B7D}" type="parTrans" cxnId="{12C44EB8-4831-44B3-970A-977AA9647880}">
      <dgm:prSet/>
      <dgm:spPr/>
      <dgm:t>
        <a:bodyPr/>
        <a:lstStyle/>
        <a:p>
          <a:endParaRPr lang="pt-BR"/>
        </a:p>
      </dgm:t>
    </dgm:pt>
    <dgm:pt modelId="{20BFB332-B06A-4AB0-ADF5-3BF9394105BA}" type="sibTrans" cxnId="{12C44EB8-4831-44B3-970A-977AA9647880}">
      <dgm:prSet/>
      <dgm:spPr/>
      <dgm:t>
        <a:bodyPr/>
        <a:lstStyle/>
        <a:p>
          <a:endParaRPr lang="pt-BR"/>
        </a:p>
      </dgm:t>
    </dgm:pt>
    <dgm:pt modelId="{E6E39D48-4F7F-4771-85FB-D198A8EF7861}">
      <dgm:prSet phldrT="[Texto]" custT="1"/>
      <dgm:spPr/>
      <dgm:t>
        <a:bodyPr/>
        <a:lstStyle/>
        <a:p>
          <a:r>
            <a:rPr lang="pt-BR" sz="1600" b="1" dirty="0"/>
            <a:t>CICLO DE VIDAS </a:t>
          </a:r>
          <a:r>
            <a:rPr lang="pt-BR" sz="1600" dirty="0"/>
            <a:t>- </a:t>
          </a:r>
          <a:r>
            <a:rPr lang="pt-BR" sz="1600" cap="all" baseline="0" dirty="0"/>
            <a:t>O ciclo de vida do </a:t>
          </a:r>
          <a:r>
            <a:rPr lang="pt-BR" sz="1600" cap="all" baseline="0" dirty="0" err="1"/>
            <a:t>Agil</a:t>
          </a:r>
          <a:r>
            <a:rPr lang="pt-BR" sz="1600" cap="all" baseline="0" dirty="0"/>
            <a:t>; O ciclo de vida enxuto (</a:t>
          </a:r>
          <a:r>
            <a:rPr lang="pt-BR" sz="1600" cap="all" baseline="0" dirty="0" err="1"/>
            <a:t>Lean</a:t>
          </a:r>
          <a:r>
            <a:rPr lang="pt-BR" sz="1600" cap="all" baseline="0" dirty="0"/>
            <a:t>); A entrega contínua</a:t>
          </a:r>
          <a:r>
            <a:rPr lang="pt-BR" sz="1600" b="1" cap="all" baseline="0" dirty="0"/>
            <a:t>: </a:t>
          </a:r>
          <a:r>
            <a:rPr lang="pt-BR" sz="1600" cap="all" baseline="0" dirty="0"/>
            <a:t>ciclo de vida ágil; A entrega contínua: ciclo de vida enxuto (</a:t>
          </a:r>
          <a:r>
            <a:rPr lang="pt-BR" sz="1600" cap="all" baseline="0" dirty="0" err="1"/>
            <a:t>lean</a:t>
          </a:r>
          <a:r>
            <a:rPr lang="pt-BR" sz="1600" cap="all" baseline="0" dirty="0"/>
            <a:t>); O ciclo de vida Exploratório / Inicialização enxuta (</a:t>
          </a:r>
          <a:r>
            <a:rPr lang="pt-BR" sz="1600" cap="all" baseline="0" dirty="0" err="1"/>
            <a:t>lean</a:t>
          </a:r>
          <a:r>
            <a:rPr lang="pt-BR" sz="1600" cap="all" baseline="0" dirty="0"/>
            <a:t>); O ciclo de vida Cascata (tradicional); Ciclo de vida do programa;  </a:t>
          </a:r>
          <a:endParaRPr lang="pt-BR" sz="1600" dirty="0"/>
        </a:p>
      </dgm:t>
    </dgm:pt>
    <dgm:pt modelId="{F8E133AB-EC97-4E49-A740-DC9A9A202E2E}" type="parTrans" cxnId="{9BA6EF07-486F-43EB-9624-60893AEC0FB0}">
      <dgm:prSet/>
      <dgm:spPr/>
      <dgm:t>
        <a:bodyPr/>
        <a:lstStyle/>
        <a:p>
          <a:endParaRPr lang="pt-BR"/>
        </a:p>
      </dgm:t>
    </dgm:pt>
    <dgm:pt modelId="{7F4A6E5D-E190-4691-BD5B-5C136B2CCFFE}" type="sibTrans" cxnId="{9BA6EF07-486F-43EB-9624-60893AEC0FB0}">
      <dgm:prSet/>
      <dgm:spPr/>
      <dgm:t>
        <a:bodyPr/>
        <a:lstStyle/>
        <a:p>
          <a:endParaRPr lang="pt-BR"/>
        </a:p>
      </dgm:t>
    </dgm:pt>
    <dgm:pt modelId="{49605A7B-563B-4C7C-9F1B-0C7C34A7DDC4}">
      <dgm:prSet phldrT="[Texto]" custT="1"/>
      <dgm:spPr/>
      <dgm:t>
        <a:bodyPr/>
        <a:lstStyle/>
        <a:p>
          <a:r>
            <a:rPr lang="pt-BR" sz="1600" b="1" i="1" cap="all" baseline="0" dirty="0"/>
            <a:t>LIDERANÇA</a:t>
          </a:r>
          <a:r>
            <a:rPr lang="pt-BR" sz="1600" i="1" cap="all" baseline="0" dirty="0"/>
            <a:t> – LIDERANÇA LEAN AGIL; MINDSET LEAN-AGIL; MANIFESTO AGIL </a:t>
          </a:r>
        </a:p>
      </dgm:t>
    </dgm:pt>
    <dgm:pt modelId="{A49A4248-A2F9-4B88-B2ED-5EE733E9F04B}" type="parTrans" cxnId="{8BCD10CA-CA2A-420F-9DAC-C783BEE1A806}">
      <dgm:prSet/>
      <dgm:spPr/>
      <dgm:t>
        <a:bodyPr/>
        <a:lstStyle/>
        <a:p>
          <a:endParaRPr lang="pt-BR"/>
        </a:p>
      </dgm:t>
    </dgm:pt>
    <dgm:pt modelId="{D9BA0F9F-14F1-4AD4-AAE0-722D725D4E4A}" type="sibTrans" cxnId="{8BCD10CA-CA2A-420F-9DAC-C783BEE1A806}">
      <dgm:prSet/>
      <dgm:spPr/>
      <dgm:t>
        <a:bodyPr/>
        <a:lstStyle/>
        <a:p>
          <a:endParaRPr lang="pt-BR"/>
        </a:p>
      </dgm:t>
    </dgm:pt>
    <dgm:pt modelId="{E05D922C-1672-4888-9877-284E99EDD5DD}">
      <dgm:prSet custT="1"/>
      <dgm:spPr/>
      <dgm:t>
        <a:bodyPr/>
        <a:lstStyle/>
        <a:p>
          <a:r>
            <a:rPr lang="pt-BR" sz="1600" dirty="0"/>
            <a:t>CLIENTE NO CENTRO</a:t>
          </a:r>
        </a:p>
      </dgm:t>
    </dgm:pt>
    <dgm:pt modelId="{88744394-57B2-45A9-AA9D-35F7C51B39A4}" type="parTrans" cxnId="{DE617730-FB20-4EC6-978F-A0806EE6EF8C}">
      <dgm:prSet/>
      <dgm:spPr/>
      <dgm:t>
        <a:bodyPr/>
        <a:lstStyle/>
        <a:p>
          <a:endParaRPr lang="pt-BR"/>
        </a:p>
      </dgm:t>
    </dgm:pt>
    <dgm:pt modelId="{BBF27BA7-C728-4575-8158-09461556EB22}" type="sibTrans" cxnId="{DE617730-FB20-4EC6-978F-A0806EE6EF8C}">
      <dgm:prSet/>
      <dgm:spPr/>
      <dgm:t>
        <a:bodyPr/>
        <a:lstStyle/>
        <a:p>
          <a:endParaRPr lang="pt-BR"/>
        </a:p>
      </dgm:t>
    </dgm:pt>
    <dgm:pt modelId="{AE373E52-9883-4A03-8969-C38EB7C6E276}">
      <dgm:prSet custT="1"/>
      <dgm:spPr/>
      <dgm:t>
        <a:bodyPr/>
        <a:lstStyle/>
        <a:p>
          <a:r>
            <a:rPr lang="pt-BR" sz="1600" dirty="0"/>
            <a:t>ALINHAMENTO ESTRATÉGICO</a:t>
          </a:r>
        </a:p>
      </dgm:t>
    </dgm:pt>
    <dgm:pt modelId="{67678AB9-5F57-415F-B1FF-8790F63D9EEC}" type="parTrans" cxnId="{AF8F4E0C-02D1-4858-BC64-3AB75E448097}">
      <dgm:prSet/>
      <dgm:spPr/>
      <dgm:t>
        <a:bodyPr/>
        <a:lstStyle/>
        <a:p>
          <a:endParaRPr lang="pt-BR"/>
        </a:p>
      </dgm:t>
    </dgm:pt>
    <dgm:pt modelId="{ACF7FC6A-D6DC-4DAE-8952-E4BD99EF686C}" type="sibTrans" cxnId="{AF8F4E0C-02D1-4858-BC64-3AB75E448097}">
      <dgm:prSet/>
      <dgm:spPr/>
      <dgm:t>
        <a:bodyPr/>
        <a:lstStyle/>
        <a:p>
          <a:endParaRPr lang="pt-BR"/>
        </a:p>
      </dgm:t>
    </dgm:pt>
    <dgm:pt modelId="{634C3CD9-1EE4-4188-BF0B-9F465A58A036}">
      <dgm:prSet custT="1"/>
      <dgm:spPr/>
      <dgm:t>
        <a:bodyPr/>
        <a:lstStyle/>
        <a:p>
          <a:r>
            <a:rPr lang="pt-BR" sz="1600" dirty="0"/>
            <a:t>GOVERNANÇA DE PROJETOS, PROGRAMAS E PORTFOLIO  </a:t>
          </a:r>
        </a:p>
      </dgm:t>
    </dgm:pt>
    <dgm:pt modelId="{587084B4-4744-4188-AEC9-59F4DD824F81}" type="parTrans" cxnId="{71E98C3A-3FFC-4877-A222-3B618C25B71E}">
      <dgm:prSet/>
      <dgm:spPr/>
      <dgm:t>
        <a:bodyPr/>
        <a:lstStyle/>
        <a:p>
          <a:endParaRPr lang="pt-BR"/>
        </a:p>
      </dgm:t>
    </dgm:pt>
    <dgm:pt modelId="{BB3C27DA-C86A-427E-B5CB-4CF730A5066B}" type="sibTrans" cxnId="{71E98C3A-3FFC-4877-A222-3B618C25B71E}">
      <dgm:prSet/>
      <dgm:spPr/>
      <dgm:t>
        <a:bodyPr/>
        <a:lstStyle/>
        <a:p>
          <a:endParaRPr lang="pt-BR"/>
        </a:p>
      </dgm:t>
    </dgm:pt>
    <dgm:pt modelId="{833D1818-B7E0-4814-96E6-B7505C739916}">
      <dgm:prSet custT="1"/>
      <dgm:spPr/>
      <dgm:t>
        <a:bodyPr/>
        <a:lstStyle/>
        <a:p>
          <a:r>
            <a:rPr lang="pt-BR" sz="1600" dirty="0"/>
            <a:t>GOVERNANÇA DE ENTREGAS AGEIS</a:t>
          </a:r>
        </a:p>
      </dgm:t>
    </dgm:pt>
    <dgm:pt modelId="{3E2C697A-2708-4F02-9D9E-63E2F8CB651B}" type="parTrans" cxnId="{31F3D4C9-1660-43E7-91A1-9FD1F59DE4B8}">
      <dgm:prSet/>
      <dgm:spPr/>
      <dgm:t>
        <a:bodyPr/>
        <a:lstStyle/>
        <a:p>
          <a:endParaRPr lang="pt-BR"/>
        </a:p>
      </dgm:t>
    </dgm:pt>
    <dgm:pt modelId="{DAD21A25-AA94-4027-A864-7130D251D879}" type="sibTrans" cxnId="{31F3D4C9-1660-43E7-91A1-9FD1F59DE4B8}">
      <dgm:prSet/>
      <dgm:spPr/>
      <dgm:t>
        <a:bodyPr/>
        <a:lstStyle/>
        <a:p>
          <a:endParaRPr lang="pt-BR"/>
        </a:p>
      </dgm:t>
    </dgm:pt>
    <dgm:pt modelId="{4376A1F1-FA94-4D19-B5C9-B660C6EB7B03}">
      <dgm:prSet phldrT="[Texto]" custT="1"/>
      <dgm:spPr/>
      <dgm:t>
        <a:bodyPr/>
        <a:lstStyle/>
        <a:p>
          <a:r>
            <a:rPr lang="pt-BR" sz="1600" cap="all" baseline="0" dirty="0"/>
            <a:t>Entrega Ágil Disciplinada, </a:t>
          </a:r>
          <a:r>
            <a:rPr lang="pt-BR" sz="1600" cap="all" baseline="0" dirty="0" err="1"/>
            <a:t>DevOps</a:t>
          </a:r>
          <a:r>
            <a:rPr lang="pt-BR" sz="1600" cap="all" baseline="0" dirty="0"/>
            <a:t> Disciplinado, TI Ágil Disciplinado e Empresa Ágil Disciplinada</a:t>
          </a:r>
        </a:p>
      </dgm:t>
    </dgm:pt>
    <dgm:pt modelId="{E39DA24D-FCCD-413C-A528-2F01B1A9609C}" type="parTrans" cxnId="{939CE237-B87C-4014-8965-E1294FDCBCE4}">
      <dgm:prSet/>
      <dgm:spPr/>
      <dgm:t>
        <a:bodyPr/>
        <a:lstStyle/>
        <a:p>
          <a:endParaRPr lang="pt-BR"/>
        </a:p>
      </dgm:t>
    </dgm:pt>
    <dgm:pt modelId="{72E2A826-CC61-40AB-8C25-CB9B1368C73D}" type="sibTrans" cxnId="{939CE237-B87C-4014-8965-E1294FDCBCE4}">
      <dgm:prSet/>
      <dgm:spPr/>
      <dgm:t>
        <a:bodyPr/>
        <a:lstStyle/>
        <a:p>
          <a:endParaRPr lang="pt-BR"/>
        </a:p>
      </dgm:t>
    </dgm:pt>
    <dgm:pt modelId="{EAF1CA9C-7811-4C55-9AB6-752A169FFAF9}">
      <dgm:prSet custT="1"/>
      <dgm:spPr/>
      <dgm:t>
        <a:bodyPr/>
        <a:lstStyle/>
        <a:p>
          <a:r>
            <a:rPr lang="pt-BR" sz="1600" dirty="0"/>
            <a:t>GOVERNANÇA DOS TIMES AGEIS </a:t>
          </a:r>
        </a:p>
      </dgm:t>
    </dgm:pt>
    <dgm:pt modelId="{C7CDCA90-69E7-4D0B-B0FC-D7E2E1204E4B}" type="parTrans" cxnId="{950F9B2F-5915-402D-BA14-45603755EB47}">
      <dgm:prSet/>
      <dgm:spPr/>
      <dgm:t>
        <a:bodyPr/>
        <a:lstStyle/>
        <a:p>
          <a:endParaRPr lang="pt-BR"/>
        </a:p>
      </dgm:t>
    </dgm:pt>
    <dgm:pt modelId="{4FADAC89-85B4-4982-857D-158A6328CDDE}" type="sibTrans" cxnId="{950F9B2F-5915-402D-BA14-45603755EB47}">
      <dgm:prSet/>
      <dgm:spPr/>
      <dgm:t>
        <a:bodyPr/>
        <a:lstStyle/>
        <a:p>
          <a:endParaRPr lang="pt-BR"/>
        </a:p>
      </dgm:t>
    </dgm:pt>
    <dgm:pt modelId="{93714B04-997C-46C2-B28C-00887E9B047E}">
      <dgm:prSet phldrT="[Texto]" custT="1"/>
      <dgm:spPr/>
      <dgm:t>
        <a:bodyPr/>
        <a:lstStyle/>
        <a:p>
          <a:r>
            <a:rPr lang="pt-BR" sz="1600" b="1" i="0" cap="all" baseline="0" dirty="0" err="1"/>
            <a:t>Wow</a:t>
          </a:r>
          <a:r>
            <a:rPr lang="pt-BR" sz="1600" b="1" i="0" cap="all" baseline="0" dirty="0"/>
            <a:t> (WAY OF WORK)</a:t>
          </a:r>
          <a:r>
            <a:rPr lang="pt-BR" sz="1600" i="1" cap="all" baseline="0" dirty="0"/>
            <a:t> – ABORDAGEM MAIS ADAPTATIVA E MENOS PRESCRITIVA: ANALISE DE CONTEXTO; SELEÇÃO DO CICLO DE VIDA, CONEXÃO DOS PONTOS; REALIZAÇÃO DAS ESCOLHAS (WOW) E GUIA DE MELHORIA CONTÍNUA</a:t>
          </a:r>
        </a:p>
      </dgm:t>
    </dgm:pt>
    <dgm:pt modelId="{7A717EE9-1080-41E4-8570-ADFC3A6C64C6}" type="parTrans" cxnId="{788220BB-C22D-4DE1-AF3A-B4047C43074F}">
      <dgm:prSet/>
      <dgm:spPr/>
      <dgm:t>
        <a:bodyPr/>
        <a:lstStyle/>
        <a:p>
          <a:endParaRPr lang="pt-BR"/>
        </a:p>
      </dgm:t>
    </dgm:pt>
    <dgm:pt modelId="{1101104E-9211-49D6-BD69-98C9A77E0748}" type="sibTrans" cxnId="{788220BB-C22D-4DE1-AF3A-B4047C43074F}">
      <dgm:prSet/>
      <dgm:spPr/>
      <dgm:t>
        <a:bodyPr/>
        <a:lstStyle/>
        <a:p>
          <a:endParaRPr lang="pt-BR"/>
        </a:p>
      </dgm:t>
    </dgm:pt>
    <dgm:pt modelId="{129D72A5-1617-4479-BED4-63E80235C820}">
      <dgm:prSet phldrT="[Texto]" custT="1"/>
      <dgm:spPr/>
      <dgm:t>
        <a:bodyPr/>
        <a:lstStyle/>
        <a:p>
          <a:r>
            <a:rPr lang="pt-BR" sz="1600" b="1" i="0" cap="all" baseline="0" dirty="0"/>
            <a:t>VALUE STREAM</a:t>
          </a:r>
          <a:r>
            <a:rPr lang="pt-BR" sz="1600" i="1" cap="all" baseline="0" dirty="0"/>
            <a:t> – CADEIA DE VALOR COMEÇA E TERMINA NO CLIENTE</a:t>
          </a:r>
        </a:p>
      </dgm:t>
    </dgm:pt>
    <dgm:pt modelId="{9B18A5AB-E349-4B43-9817-884B52606B57}" type="parTrans" cxnId="{C0DBC7FA-C391-49D7-BFA6-9936BB82218F}">
      <dgm:prSet/>
      <dgm:spPr/>
      <dgm:t>
        <a:bodyPr/>
        <a:lstStyle/>
        <a:p>
          <a:endParaRPr lang="pt-BR"/>
        </a:p>
      </dgm:t>
    </dgm:pt>
    <dgm:pt modelId="{54C99963-ABA1-441B-93DB-B141243780BE}" type="sibTrans" cxnId="{C0DBC7FA-C391-49D7-BFA6-9936BB82218F}">
      <dgm:prSet/>
      <dgm:spPr/>
      <dgm:t>
        <a:bodyPr/>
        <a:lstStyle/>
        <a:p>
          <a:endParaRPr lang="pt-BR"/>
        </a:p>
      </dgm:t>
    </dgm:pt>
    <dgm:pt modelId="{62B34A10-B236-45A5-A5A5-1DDB4349E412}" type="pres">
      <dgm:prSet presAssocID="{6FF568B7-590C-4764-9B34-1C3590C2FF53}" presName="Name0" presStyleCnt="0">
        <dgm:presLayoutVars>
          <dgm:dir/>
          <dgm:animLvl val="lvl"/>
          <dgm:resizeHandles val="exact"/>
        </dgm:presLayoutVars>
      </dgm:prSet>
      <dgm:spPr/>
    </dgm:pt>
    <dgm:pt modelId="{58C17968-4814-43FF-842F-B460AF866716}" type="pres">
      <dgm:prSet presAssocID="{B5C9D777-1C99-4730-BB32-4FB7BAB90529}" presName="linNode" presStyleCnt="0"/>
      <dgm:spPr/>
    </dgm:pt>
    <dgm:pt modelId="{131BE096-968A-4727-B285-4F201183B78F}" type="pres">
      <dgm:prSet presAssocID="{B5C9D777-1C99-4730-BB32-4FB7BAB90529}" presName="parentText" presStyleLbl="node1" presStyleIdx="0" presStyleCnt="3" custScaleX="70199" custLinFactNeighborX="-9285">
        <dgm:presLayoutVars>
          <dgm:chMax val="1"/>
          <dgm:bulletEnabled val="1"/>
        </dgm:presLayoutVars>
      </dgm:prSet>
      <dgm:spPr/>
    </dgm:pt>
    <dgm:pt modelId="{6675714A-CFA8-45C2-BF60-62D56F24091D}" type="pres">
      <dgm:prSet presAssocID="{B5C9D777-1C99-4730-BB32-4FB7BAB90529}" presName="descendantText" presStyleLbl="alignAccFollowNode1" presStyleIdx="0" presStyleCnt="3" custScaleX="112644" custScaleY="122544">
        <dgm:presLayoutVars>
          <dgm:bulletEnabled val="1"/>
        </dgm:presLayoutVars>
      </dgm:prSet>
      <dgm:spPr/>
    </dgm:pt>
    <dgm:pt modelId="{E92579D6-7123-40BF-B01F-946CCE624029}" type="pres">
      <dgm:prSet presAssocID="{97991712-3009-4BE1-A625-4C0BE32915D1}" presName="sp" presStyleCnt="0"/>
      <dgm:spPr/>
    </dgm:pt>
    <dgm:pt modelId="{853F6241-F4F3-465E-98FD-6DFBDB12A5E0}" type="pres">
      <dgm:prSet presAssocID="{659DECBE-8816-4A48-915A-9BBFF822C4CE}" presName="linNode" presStyleCnt="0"/>
      <dgm:spPr/>
    </dgm:pt>
    <dgm:pt modelId="{803BBDE5-AE03-4EDF-AC59-6891C79C83E2}" type="pres">
      <dgm:prSet presAssocID="{659DECBE-8816-4A48-915A-9BBFF822C4CE}" presName="parentText" presStyleLbl="node1" presStyleIdx="1" presStyleCnt="3" custScaleX="70199" custLinFactNeighborX="-9285">
        <dgm:presLayoutVars>
          <dgm:chMax val="1"/>
          <dgm:bulletEnabled val="1"/>
        </dgm:presLayoutVars>
      </dgm:prSet>
      <dgm:spPr/>
    </dgm:pt>
    <dgm:pt modelId="{5C6138AF-2D40-4680-91D5-020C28896BEF}" type="pres">
      <dgm:prSet presAssocID="{659DECBE-8816-4A48-915A-9BBFF822C4CE}" presName="descendantText" presStyleLbl="alignAccFollowNode1" presStyleIdx="1" presStyleCnt="3" custScaleX="112644" custScaleY="122544" custLinFactNeighborY="761">
        <dgm:presLayoutVars>
          <dgm:bulletEnabled val="1"/>
        </dgm:presLayoutVars>
      </dgm:prSet>
      <dgm:spPr/>
    </dgm:pt>
    <dgm:pt modelId="{E0B0EE40-55AE-46F3-822A-4F82019AEEDA}" type="pres">
      <dgm:prSet presAssocID="{4D3F9EEA-D13C-4F4A-8D3F-A15FB431CCCD}" presName="sp" presStyleCnt="0"/>
      <dgm:spPr/>
    </dgm:pt>
    <dgm:pt modelId="{3A39B65A-F0DE-45B7-8A25-67DA315C5281}" type="pres">
      <dgm:prSet presAssocID="{D437256D-372B-4CB7-8DDB-49133F5CE90B}" presName="linNode" presStyleCnt="0"/>
      <dgm:spPr/>
    </dgm:pt>
    <dgm:pt modelId="{3E855831-C45A-482B-9BC6-CC369591D631}" type="pres">
      <dgm:prSet presAssocID="{D437256D-372B-4CB7-8DDB-49133F5CE90B}" presName="parentText" presStyleLbl="node1" presStyleIdx="2" presStyleCnt="3" custScaleX="70199" custLinFactNeighborX="-9285">
        <dgm:presLayoutVars>
          <dgm:chMax val="1"/>
          <dgm:bulletEnabled val="1"/>
        </dgm:presLayoutVars>
      </dgm:prSet>
      <dgm:spPr/>
    </dgm:pt>
    <dgm:pt modelId="{A69765E3-B718-48D7-97CB-CCC32F49D572}" type="pres">
      <dgm:prSet presAssocID="{D437256D-372B-4CB7-8DDB-49133F5CE90B}" presName="descendantText" presStyleLbl="alignAccFollowNode1" presStyleIdx="2" presStyleCnt="3" custScaleX="112644" custScaleY="122544">
        <dgm:presLayoutVars>
          <dgm:bulletEnabled val="1"/>
        </dgm:presLayoutVars>
      </dgm:prSet>
      <dgm:spPr/>
    </dgm:pt>
  </dgm:ptLst>
  <dgm:cxnLst>
    <dgm:cxn modelId="{FDB11A06-30E2-4410-97E1-6716217ABEED}" srcId="{6FF568B7-590C-4764-9B34-1C3590C2FF53}" destId="{D437256D-372B-4CB7-8DDB-49133F5CE90B}" srcOrd="2" destOrd="0" parTransId="{83A643FC-2987-43E6-98AA-EED7C58F44EF}" sibTransId="{C8211DB5-40A2-4CAF-83F5-9469BD1A7A6D}"/>
    <dgm:cxn modelId="{9BA6EF07-486F-43EB-9624-60893AEC0FB0}" srcId="{659DECBE-8816-4A48-915A-9BBFF822C4CE}" destId="{E6E39D48-4F7F-4771-85FB-D198A8EF7861}" srcOrd="2" destOrd="0" parTransId="{F8E133AB-EC97-4E49-A740-DC9A9A202E2E}" sibTransId="{7F4A6E5D-E190-4691-BD5B-5C136B2CCFFE}"/>
    <dgm:cxn modelId="{AF8F4E0C-02D1-4858-BC64-3AB75E448097}" srcId="{B5C9D777-1C99-4730-BB32-4FB7BAB90529}" destId="{AE373E52-9883-4A03-8969-C38EB7C6E276}" srcOrd="3" destOrd="0" parTransId="{67678AB9-5F57-415F-B1FF-8790F63D9EEC}" sibTransId="{ACF7FC6A-D6DC-4DAE-8952-E4BD99EF686C}"/>
    <dgm:cxn modelId="{191F2419-B721-43FE-B1EE-26061245E5E2}" srcId="{659DECBE-8816-4A48-915A-9BBFF822C4CE}" destId="{886BDF0E-8635-4336-92E1-1633E5A5B658}" srcOrd="1" destOrd="0" parTransId="{21D67B5E-DD95-4946-9053-79D2CF1844B7}" sibTransId="{4CE674FF-84C1-4B5C-91C6-A6E626FEF0E6}"/>
    <dgm:cxn modelId="{55BE951C-66E8-4F67-8DC3-D82D85F7447B}" type="presOf" srcId="{129D72A5-1617-4479-BED4-63E80235C820}" destId="{A69765E3-B718-48D7-97CB-CCC32F49D572}" srcOrd="0" destOrd="3" presId="urn:microsoft.com/office/officeart/2005/8/layout/vList5"/>
    <dgm:cxn modelId="{EA1C0F27-43EE-43BB-9FCF-DE4F676294CD}" type="presOf" srcId="{D437256D-372B-4CB7-8DDB-49133F5CE90B}" destId="{3E855831-C45A-482B-9BC6-CC369591D631}" srcOrd="0" destOrd="0" presId="urn:microsoft.com/office/officeart/2005/8/layout/vList5"/>
    <dgm:cxn modelId="{32DC442A-4C05-48FE-ACEE-4CEF1EFAF944}" type="presOf" srcId="{49605A7B-563B-4C7C-9F1B-0C7C34A7DDC4}" destId="{A69765E3-B718-48D7-97CB-CCC32F49D572}" srcOrd="0" destOrd="1" presId="urn:microsoft.com/office/officeart/2005/8/layout/vList5"/>
    <dgm:cxn modelId="{950F9B2F-5915-402D-BA14-45603755EB47}" srcId="{B5C9D777-1C99-4730-BB32-4FB7BAB90529}" destId="{EAF1CA9C-7811-4C55-9AB6-752A169FFAF9}" srcOrd="6" destOrd="0" parTransId="{C7CDCA90-69E7-4D0B-B0FC-D7E2E1204E4B}" sibTransId="{4FADAC89-85B4-4982-857D-158A6328CDDE}"/>
    <dgm:cxn modelId="{DE617730-FB20-4EC6-978F-A0806EE6EF8C}" srcId="{B5C9D777-1C99-4730-BB32-4FB7BAB90529}" destId="{E05D922C-1672-4888-9877-284E99EDD5DD}" srcOrd="2" destOrd="0" parTransId="{88744394-57B2-45A9-AA9D-35F7C51B39A4}" sibTransId="{BBF27BA7-C728-4575-8158-09461556EB22}"/>
    <dgm:cxn modelId="{939CE237-B87C-4014-8965-E1294FDCBCE4}" srcId="{B5C9D777-1C99-4730-BB32-4FB7BAB90529}" destId="{4376A1F1-FA94-4D19-B5C9-B660C6EB7B03}" srcOrd="0" destOrd="0" parTransId="{E39DA24D-FCCD-413C-A528-2F01B1A9609C}" sibTransId="{72E2A826-CC61-40AB-8C25-CB9B1368C73D}"/>
    <dgm:cxn modelId="{71E98C3A-3FFC-4877-A222-3B618C25B71E}" srcId="{B5C9D777-1C99-4730-BB32-4FB7BAB90529}" destId="{634C3CD9-1EE4-4188-BF0B-9F465A58A036}" srcOrd="4" destOrd="0" parTransId="{587084B4-4744-4188-AEC9-59F4DD824F81}" sibTransId="{BB3C27DA-C86A-427E-B5CB-4CF730A5066B}"/>
    <dgm:cxn modelId="{2A996A3D-5D15-488B-AB03-0AB948BD3AAF}" type="presOf" srcId="{E05D922C-1672-4888-9877-284E99EDD5DD}" destId="{6675714A-CFA8-45C2-BF60-62D56F24091D}" srcOrd="0" destOrd="2" presId="urn:microsoft.com/office/officeart/2005/8/layout/vList5"/>
    <dgm:cxn modelId="{5EF71A43-EFA3-49FB-99A5-1F14A96C5D19}" type="presOf" srcId="{833D1818-B7E0-4814-96E6-B7505C739916}" destId="{6675714A-CFA8-45C2-BF60-62D56F24091D}" srcOrd="0" destOrd="5" presId="urn:microsoft.com/office/officeart/2005/8/layout/vList5"/>
    <dgm:cxn modelId="{CC7DD763-BB0E-4649-8343-D1E0B8B92F48}" srcId="{659DECBE-8816-4A48-915A-9BBFF822C4CE}" destId="{CD496048-6C22-4C32-9C48-0EC8A8BEF669}" srcOrd="0" destOrd="0" parTransId="{293F234C-78DB-41AF-9602-AB1850E71537}" sibTransId="{D29CC615-ADED-448B-B5AD-1339BEE02972}"/>
    <dgm:cxn modelId="{827A7365-3C02-4D37-A0EE-1B41DA6AC91C}" type="presOf" srcId="{6FF568B7-590C-4764-9B34-1C3590C2FF53}" destId="{62B34A10-B236-45A5-A5A5-1DDB4349E412}" srcOrd="0" destOrd="0" presId="urn:microsoft.com/office/officeart/2005/8/layout/vList5"/>
    <dgm:cxn modelId="{D9D8F94C-3AB8-4108-A4D1-2E5C503E13FB}" type="presOf" srcId="{634C3CD9-1EE4-4188-BF0B-9F465A58A036}" destId="{6675714A-CFA8-45C2-BF60-62D56F24091D}" srcOrd="0" destOrd="4" presId="urn:microsoft.com/office/officeart/2005/8/layout/vList5"/>
    <dgm:cxn modelId="{29A2B84E-3F75-4A63-BAF3-58CD5DE945F7}" type="presOf" srcId="{E6E39D48-4F7F-4771-85FB-D198A8EF7861}" destId="{5C6138AF-2D40-4680-91D5-020C28896BEF}" srcOrd="0" destOrd="2" presId="urn:microsoft.com/office/officeart/2005/8/layout/vList5"/>
    <dgm:cxn modelId="{E115454F-9D05-4452-AFDB-FEC241CED5EB}" srcId="{6FF568B7-590C-4764-9B34-1C3590C2FF53}" destId="{659DECBE-8816-4A48-915A-9BBFF822C4CE}" srcOrd="1" destOrd="0" parTransId="{AB82323A-BBF0-4C1F-BF02-0695342859AB}" sibTransId="{4D3F9EEA-D13C-4F4A-8D3F-A15FB431CCCD}"/>
    <dgm:cxn modelId="{2964DD52-C936-423A-9A4E-040CE601DA9C}" type="presOf" srcId="{886BDF0E-8635-4336-92E1-1633E5A5B658}" destId="{5C6138AF-2D40-4680-91D5-020C28896BEF}" srcOrd="0" destOrd="1" presId="urn:microsoft.com/office/officeart/2005/8/layout/vList5"/>
    <dgm:cxn modelId="{9E04F381-7BD2-4DD5-818D-98B3908984E9}" type="presOf" srcId="{B5C9D777-1C99-4730-BB32-4FB7BAB90529}" destId="{131BE096-968A-4727-B285-4F201183B78F}" srcOrd="0" destOrd="0" presId="urn:microsoft.com/office/officeart/2005/8/layout/vList5"/>
    <dgm:cxn modelId="{6D385B89-9AED-4A7B-9CA9-937D54ADC1DA}" type="presOf" srcId="{57332115-DED1-4C6B-86C5-75E058A0B048}" destId="{A69765E3-B718-48D7-97CB-CCC32F49D572}" srcOrd="0" destOrd="0" presId="urn:microsoft.com/office/officeart/2005/8/layout/vList5"/>
    <dgm:cxn modelId="{470993A1-EF2B-47F3-A508-D13E2C255926}" type="presOf" srcId="{005C0D5B-1C16-4388-9B1A-EF6C3410D414}" destId="{6675714A-CFA8-45C2-BF60-62D56F24091D}" srcOrd="0" destOrd="1" presId="urn:microsoft.com/office/officeart/2005/8/layout/vList5"/>
    <dgm:cxn modelId="{1A4546AA-E243-43A7-80CA-1B2287DC0F7A}" type="presOf" srcId="{EAF1CA9C-7811-4C55-9AB6-752A169FFAF9}" destId="{6675714A-CFA8-45C2-BF60-62D56F24091D}" srcOrd="0" destOrd="6" presId="urn:microsoft.com/office/officeart/2005/8/layout/vList5"/>
    <dgm:cxn modelId="{2CE91AB0-5F0E-4418-A1EE-DE96918F09A1}" type="presOf" srcId="{4376A1F1-FA94-4D19-B5C9-B660C6EB7B03}" destId="{6675714A-CFA8-45C2-BF60-62D56F24091D}" srcOrd="0" destOrd="0" presId="urn:microsoft.com/office/officeart/2005/8/layout/vList5"/>
    <dgm:cxn modelId="{3AF86AB7-F156-49D6-9727-83D515208899}" type="presOf" srcId="{93714B04-997C-46C2-B28C-00887E9B047E}" destId="{A69765E3-B718-48D7-97CB-CCC32F49D572}" srcOrd="0" destOrd="2" presId="urn:microsoft.com/office/officeart/2005/8/layout/vList5"/>
    <dgm:cxn modelId="{12C44EB8-4831-44B3-970A-977AA9647880}" srcId="{D437256D-372B-4CB7-8DDB-49133F5CE90B}" destId="{57332115-DED1-4C6B-86C5-75E058A0B048}" srcOrd="0" destOrd="0" parTransId="{041C6F92-E2AA-479F-AC4E-7CD893E03B7D}" sibTransId="{20BFB332-B06A-4AB0-ADF5-3BF9394105BA}"/>
    <dgm:cxn modelId="{6D3AE3BA-5AEA-4FED-8371-B6A0D4E082CB}" type="presOf" srcId="{CD496048-6C22-4C32-9C48-0EC8A8BEF669}" destId="{5C6138AF-2D40-4680-91D5-020C28896BEF}" srcOrd="0" destOrd="0" presId="urn:microsoft.com/office/officeart/2005/8/layout/vList5"/>
    <dgm:cxn modelId="{788220BB-C22D-4DE1-AF3A-B4047C43074F}" srcId="{D437256D-372B-4CB7-8DDB-49133F5CE90B}" destId="{93714B04-997C-46C2-B28C-00887E9B047E}" srcOrd="2" destOrd="0" parTransId="{7A717EE9-1080-41E4-8570-ADFC3A6C64C6}" sibTransId="{1101104E-9211-49D6-BD69-98C9A77E0748}"/>
    <dgm:cxn modelId="{31F3D4C9-1660-43E7-91A1-9FD1F59DE4B8}" srcId="{B5C9D777-1C99-4730-BB32-4FB7BAB90529}" destId="{833D1818-B7E0-4814-96E6-B7505C739916}" srcOrd="5" destOrd="0" parTransId="{3E2C697A-2708-4F02-9D9E-63E2F8CB651B}" sibTransId="{DAD21A25-AA94-4027-A864-7130D251D879}"/>
    <dgm:cxn modelId="{8BCD10CA-CA2A-420F-9DAC-C783BEE1A806}" srcId="{D437256D-372B-4CB7-8DDB-49133F5CE90B}" destId="{49605A7B-563B-4C7C-9F1B-0C7C34A7DDC4}" srcOrd="1" destOrd="0" parTransId="{A49A4248-A2F9-4B88-B2ED-5EE733E9F04B}" sibTransId="{D9BA0F9F-14F1-4AD4-AAE0-722D725D4E4A}"/>
    <dgm:cxn modelId="{704298CA-780E-4C2D-AF1F-9C5639888D64}" srcId="{B5C9D777-1C99-4730-BB32-4FB7BAB90529}" destId="{005C0D5B-1C16-4388-9B1A-EF6C3410D414}" srcOrd="1" destOrd="0" parTransId="{6700284F-B077-496C-9DF4-1563B0D74D68}" sibTransId="{A83345A2-C2B0-4D1D-A375-0E5A0500BE6E}"/>
    <dgm:cxn modelId="{7A199BDA-CC61-4823-8394-D15252969B7F}" srcId="{6FF568B7-590C-4764-9B34-1C3590C2FF53}" destId="{B5C9D777-1C99-4730-BB32-4FB7BAB90529}" srcOrd="0" destOrd="0" parTransId="{20581475-2581-4BA9-A27D-45B2E417D0F4}" sibTransId="{97991712-3009-4BE1-A625-4C0BE32915D1}"/>
    <dgm:cxn modelId="{A4C3D1E6-A045-4D97-A793-ED91648F050D}" type="presOf" srcId="{659DECBE-8816-4A48-915A-9BBFF822C4CE}" destId="{803BBDE5-AE03-4EDF-AC59-6891C79C83E2}" srcOrd="0" destOrd="0" presId="urn:microsoft.com/office/officeart/2005/8/layout/vList5"/>
    <dgm:cxn modelId="{03A133EE-BEE5-4F55-94A9-ECD3A303F913}" type="presOf" srcId="{AE373E52-9883-4A03-8969-C38EB7C6E276}" destId="{6675714A-CFA8-45C2-BF60-62D56F24091D}" srcOrd="0" destOrd="3" presId="urn:microsoft.com/office/officeart/2005/8/layout/vList5"/>
    <dgm:cxn modelId="{C0DBC7FA-C391-49D7-BFA6-9936BB82218F}" srcId="{D437256D-372B-4CB7-8DDB-49133F5CE90B}" destId="{129D72A5-1617-4479-BED4-63E80235C820}" srcOrd="3" destOrd="0" parTransId="{9B18A5AB-E349-4B43-9817-884B52606B57}" sibTransId="{54C99963-ABA1-441B-93DB-B141243780BE}"/>
    <dgm:cxn modelId="{D4FF9293-B3EA-4E4E-A3A3-398485D9A13C}" type="presParOf" srcId="{62B34A10-B236-45A5-A5A5-1DDB4349E412}" destId="{58C17968-4814-43FF-842F-B460AF866716}" srcOrd="0" destOrd="0" presId="urn:microsoft.com/office/officeart/2005/8/layout/vList5"/>
    <dgm:cxn modelId="{31A5B744-2D44-41EE-B7C0-6E111860F963}" type="presParOf" srcId="{58C17968-4814-43FF-842F-B460AF866716}" destId="{131BE096-968A-4727-B285-4F201183B78F}" srcOrd="0" destOrd="0" presId="urn:microsoft.com/office/officeart/2005/8/layout/vList5"/>
    <dgm:cxn modelId="{63A32B03-A6D1-46C2-B650-D5C593939EA4}" type="presParOf" srcId="{58C17968-4814-43FF-842F-B460AF866716}" destId="{6675714A-CFA8-45C2-BF60-62D56F24091D}" srcOrd="1" destOrd="0" presId="urn:microsoft.com/office/officeart/2005/8/layout/vList5"/>
    <dgm:cxn modelId="{0C30AA5A-2433-4A02-A3EA-A64911FEE6BC}" type="presParOf" srcId="{62B34A10-B236-45A5-A5A5-1DDB4349E412}" destId="{E92579D6-7123-40BF-B01F-946CCE624029}" srcOrd="1" destOrd="0" presId="urn:microsoft.com/office/officeart/2005/8/layout/vList5"/>
    <dgm:cxn modelId="{24377F7A-4E2F-4D4D-A9D4-BDF54B48E5C2}" type="presParOf" srcId="{62B34A10-B236-45A5-A5A5-1DDB4349E412}" destId="{853F6241-F4F3-465E-98FD-6DFBDB12A5E0}" srcOrd="2" destOrd="0" presId="urn:microsoft.com/office/officeart/2005/8/layout/vList5"/>
    <dgm:cxn modelId="{1DCA9B9A-214E-4989-A3C2-BD16B489471E}" type="presParOf" srcId="{853F6241-F4F3-465E-98FD-6DFBDB12A5E0}" destId="{803BBDE5-AE03-4EDF-AC59-6891C79C83E2}" srcOrd="0" destOrd="0" presId="urn:microsoft.com/office/officeart/2005/8/layout/vList5"/>
    <dgm:cxn modelId="{B76F2927-8376-4EE1-8334-55BF2391A59E}" type="presParOf" srcId="{853F6241-F4F3-465E-98FD-6DFBDB12A5E0}" destId="{5C6138AF-2D40-4680-91D5-020C28896BEF}" srcOrd="1" destOrd="0" presId="urn:microsoft.com/office/officeart/2005/8/layout/vList5"/>
    <dgm:cxn modelId="{B23AE72F-4984-49BA-8361-A35B456131EF}" type="presParOf" srcId="{62B34A10-B236-45A5-A5A5-1DDB4349E412}" destId="{E0B0EE40-55AE-46F3-822A-4F82019AEEDA}" srcOrd="3" destOrd="0" presId="urn:microsoft.com/office/officeart/2005/8/layout/vList5"/>
    <dgm:cxn modelId="{0B9D4C1A-8948-4C88-BD09-5603BF3BB7DF}" type="presParOf" srcId="{62B34A10-B236-45A5-A5A5-1DDB4349E412}" destId="{3A39B65A-F0DE-45B7-8A25-67DA315C5281}" srcOrd="4" destOrd="0" presId="urn:microsoft.com/office/officeart/2005/8/layout/vList5"/>
    <dgm:cxn modelId="{388AEC80-A18F-40BF-BE7F-01CF29A6CBCD}" type="presParOf" srcId="{3A39B65A-F0DE-45B7-8A25-67DA315C5281}" destId="{3E855831-C45A-482B-9BC6-CC369591D631}" srcOrd="0" destOrd="0" presId="urn:microsoft.com/office/officeart/2005/8/layout/vList5"/>
    <dgm:cxn modelId="{F32CAAEF-A9C2-4A3E-83FC-E9EFF8365FE5}" type="presParOf" srcId="{3A39B65A-F0DE-45B7-8A25-67DA315C5281}" destId="{A69765E3-B718-48D7-97CB-CCC32F49D57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65452A4-49F1-474C-A0C8-FDBA4429C750}" type="doc">
      <dgm:prSet loTypeId="urn:microsoft.com/office/officeart/2005/8/layout/venn2" loCatId="relationship" qsTypeId="urn:microsoft.com/office/officeart/2005/8/quickstyle/3d1" qsCatId="3D" csTypeId="urn:microsoft.com/office/officeart/2005/8/colors/colorful5" csCatId="colorful" phldr="1"/>
      <dgm:spPr/>
      <dgm:t>
        <a:bodyPr/>
        <a:lstStyle/>
        <a:p>
          <a:endParaRPr lang="pt-BR"/>
        </a:p>
      </dgm:t>
    </dgm:pt>
    <dgm:pt modelId="{47A62531-3B75-4881-8E9A-6E96BEEBF497}">
      <dgm:prSet phldrT="[Texto]" custT="1"/>
      <dgm:spPr/>
      <dgm:t>
        <a:bodyPr/>
        <a:lstStyle/>
        <a:p>
          <a:r>
            <a:rPr lang="pt-BR" sz="2000" dirty="0"/>
            <a:t>Corporação Ágil Disciplinado (DAE)</a:t>
          </a:r>
        </a:p>
      </dgm:t>
    </dgm:pt>
    <dgm:pt modelId="{9985E977-72BE-42A2-8AAC-E64E9652B580}" type="parTrans" cxnId="{B4D0C40D-E5A9-43EE-B88C-85F4B7C82EE6}">
      <dgm:prSet/>
      <dgm:spPr/>
      <dgm:t>
        <a:bodyPr/>
        <a:lstStyle/>
        <a:p>
          <a:endParaRPr lang="pt-BR" sz="2000"/>
        </a:p>
      </dgm:t>
    </dgm:pt>
    <dgm:pt modelId="{B5914182-2D71-4D0B-A55F-BFB2DB9CBDFE}" type="sibTrans" cxnId="{B4D0C40D-E5A9-43EE-B88C-85F4B7C82EE6}">
      <dgm:prSet/>
      <dgm:spPr/>
      <dgm:t>
        <a:bodyPr/>
        <a:lstStyle/>
        <a:p>
          <a:endParaRPr lang="pt-BR" sz="2000"/>
        </a:p>
      </dgm:t>
    </dgm:pt>
    <dgm:pt modelId="{C88312FC-D090-4F38-8D2E-9A65C77C787C}">
      <dgm:prSet phldrT="[Texto]" custT="1"/>
      <dgm:spPr/>
      <dgm:t>
        <a:bodyPr/>
        <a:lstStyle/>
        <a:p>
          <a:r>
            <a:rPr lang="pt-BR" sz="2000" dirty="0"/>
            <a:t>IT Ágil Disciplinado (DAIT)</a:t>
          </a:r>
        </a:p>
      </dgm:t>
    </dgm:pt>
    <dgm:pt modelId="{937C25D6-9968-405F-ABC8-71F0CB4A76B2}" type="parTrans" cxnId="{35D574EB-0A89-4E34-A9E2-942F7BEFE746}">
      <dgm:prSet/>
      <dgm:spPr/>
      <dgm:t>
        <a:bodyPr/>
        <a:lstStyle/>
        <a:p>
          <a:endParaRPr lang="pt-BR" sz="2000"/>
        </a:p>
      </dgm:t>
    </dgm:pt>
    <dgm:pt modelId="{92580F7C-22A4-4854-8044-D179D8C83535}" type="sibTrans" cxnId="{35D574EB-0A89-4E34-A9E2-942F7BEFE746}">
      <dgm:prSet/>
      <dgm:spPr/>
      <dgm:t>
        <a:bodyPr/>
        <a:lstStyle/>
        <a:p>
          <a:endParaRPr lang="pt-BR" sz="2000"/>
        </a:p>
      </dgm:t>
    </dgm:pt>
    <dgm:pt modelId="{78459BDD-EA7D-41E8-8835-0428AB423BFE}">
      <dgm:prSet phldrT="[Texto]" custT="1"/>
      <dgm:spPr/>
      <dgm:t>
        <a:bodyPr/>
        <a:lstStyle/>
        <a:p>
          <a:r>
            <a:rPr lang="pt-BR" sz="2000" dirty="0" err="1"/>
            <a:t>DevOps</a:t>
          </a:r>
          <a:r>
            <a:rPr lang="pt-BR" sz="2000" dirty="0"/>
            <a:t> Disciplinado</a:t>
          </a:r>
        </a:p>
      </dgm:t>
    </dgm:pt>
    <dgm:pt modelId="{6B4976DD-3CF7-4313-9A99-7E8F6DACA858}" type="parTrans" cxnId="{E49BFBB3-14E4-4CF4-AD29-2189C1F611FA}">
      <dgm:prSet/>
      <dgm:spPr/>
      <dgm:t>
        <a:bodyPr/>
        <a:lstStyle/>
        <a:p>
          <a:endParaRPr lang="pt-BR" sz="2000"/>
        </a:p>
      </dgm:t>
    </dgm:pt>
    <dgm:pt modelId="{A17CA4EB-BE00-4458-90F5-973111352089}" type="sibTrans" cxnId="{E49BFBB3-14E4-4CF4-AD29-2189C1F611FA}">
      <dgm:prSet/>
      <dgm:spPr/>
      <dgm:t>
        <a:bodyPr/>
        <a:lstStyle/>
        <a:p>
          <a:endParaRPr lang="pt-BR" sz="2000"/>
        </a:p>
      </dgm:t>
    </dgm:pt>
    <dgm:pt modelId="{D873A23F-6D59-4B24-8188-833FA56D2E61}">
      <dgm:prSet phldrT="[Texto]" custT="1"/>
      <dgm:spPr/>
      <dgm:t>
        <a:bodyPr/>
        <a:lstStyle/>
        <a:p>
          <a:r>
            <a:rPr lang="pt-BR" sz="2000" dirty="0"/>
            <a:t>Entrega Ágil Disciplinado (DAD)</a:t>
          </a:r>
        </a:p>
      </dgm:t>
    </dgm:pt>
    <dgm:pt modelId="{6AC62C27-E382-4433-BD77-56C6F049B43E}" type="parTrans" cxnId="{3083EB23-1577-4A23-8502-A7A2141D494D}">
      <dgm:prSet/>
      <dgm:spPr/>
      <dgm:t>
        <a:bodyPr/>
        <a:lstStyle/>
        <a:p>
          <a:endParaRPr lang="pt-BR" sz="2000"/>
        </a:p>
      </dgm:t>
    </dgm:pt>
    <dgm:pt modelId="{FABCA42C-24FF-411A-AFC8-D6905855689F}" type="sibTrans" cxnId="{3083EB23-1577-4A23-8502-A7A2141D494D}">
      <dgm:prSet/>
      <dgm:spPr/>
      <dgm:t>
        <a:bodyPr/>
        <a:lstStyle/>
        <a:p>
          <a:endParaRPr lang="pt-BR" sz="2000"/>
        </a:p>
      </dgm:t>
    </dgm:pt>
    <dgm:pt modelId="{85580D11-3597-4652-8BD4-97D4481D63A8}" type="pres">
      <dgm:prSet presAssocID="{F65452A4-49F1-474C-A0C8-FDBA4429C750}" presName="Name0" presStyleCnt="0">
        <dgm:presLayoutVars>
          <dgm:chMax val="7"/>
          <dgm:resizeHandles val="exact"/>
        </dgm:presLayoutVars>
      </dgm:prSet>
      <dgm:spPr/>
    </dgm:pt>
    <dgm:pt modelId="{38003ED2-719A-4EF5-86B3-FDEB6B529E33}" type="pres">
      <dgm:prSet presAssocID="{F65452A4-49F1-474C-A0C8-FDBA4429C750}" presName="comp1" presStyleCnt="0"/>
      <dgm:spPr/>
    </dgm:pt>
    <dgm:pt modelId="{05B7CDB2-C3E3-45AA-B3F5-7EA930850342}" type="pres">
      <dgm:prSet presAssocID="{F65452A4-49F1-474C-A0C8-FDBA4429C750}" presName="circle1" presStyleLbl="node1" presStyleIdx="0" presStyleCnt="4"/>
      <dgm:spPr/>
    </dgm:pt>
    <dgm:pt modelId="{7B748A34-AF5C-4441-8AB1-1DD9FE27E00B}" type="pres">
      <dgm:prSet presAssocID="{F65452A4-49F1-474C-A0C8-FDBA4429C750}" presName="c1text" presStyleLbl="node1" presStyleIdx="0" presStyleCnt="4">
        <dgm:presLayoutVars>
          <dgm:bulletEnabled val="1"/>
        </dgm:presLayoutVars>
      </dgm:prSet>
      <dgm:spPr/>
    </dgm:pt>
    <dgm:pt modelId="{A75B32EF-1BB7-4F8A-9F03-3D5A0E8F343C}" type="pres">
      <dgm:prSet presAssocID="{F65452A4-49F1-474C-A0C8-FDBA4429C750}" presName="comp2" presStyleCnt="0"/>
      <dgm:spPr/>
    </dgm:pt>
    <dgm:pt modelId="{458D7A88-643E-4914-B25B-743698B18562}" type="pres">
      <dgm:prSet presAssocID="{F65452A4-49F1-474C-A0C8-FDBA4429C750}" presName="circle2" presStyleLbl="node1" presStyleIdx="1" presStyleCnt="4"/>
      <dgm:spPr/>
    </dgm:pt>
    <dgm:pt modelId="{FC92A70B-740D-483E-9C4C-FFECEFAB7119}" type="pres">
      <dgm:prSet presAssocID="{F65452A4-49F1-474C-A0C8-FDBA4429C750}" presName="c2text" presStyleLbl="node1" presStyleIdx="1" presStyleCnt="4">
        <dgm:presLayoutVars>
          <dgm:bulletEnabled val="1"/>
        </dgm:presLayoutVars>
      </dgm:prSet>
      <dgm:spPr/>
    </dgm:pt>
    <dgm:pt modelId="{737927A4-CEEB-495D-BD45-EEDE1FD82611}" type="pres">
      <dgm:prSet presAssocID="{F65452A4-49F1-474C-A0C8-FDBA4429C750}" presName="comp3" presStyleCnt="0"/>
      <dgm:spPr/>
    </dgm:pt>
    <dgm:pt modelId="{9C47255E-6640-47A8-A7AC-C700DA2432B9}" type="pres">
      <dgm:prSet presAssocID="{F65452A4-49F1-474C-A0C8-FDBA4429C750}" presName="circle3" presStyleLbl="node1" presStyleIdx="2" presStyleCnt="4"/>
      <dgm:spPr/>
    </dgm:pt>
    <dgm:pt modelId="{BB477285-28E4-463C-885A-E131F587B119}" type="pres">
      <dgm:prSet presAssocID="{F65452A4-49F1-474C-A0C8-FDBA4429C750}" presName="c3text" presStyleLbl="node1" presStyleIdx="2" presStyleCnt="4">
        <dgm:presLayoutVars>
          <dgm:bulletEnabled val="1"/>
        </dgm:presLayoutVars>
      </dgm:prSet>
      <dgm:spPr/>
    </dgm:pt>
    <dgm:pt modelId="{62F4B400-DAFC-4C1C-9E14-82D30DCE4614}" type="pres">
      <dgm:prSet presAssocID="{F65452A4-49F1-474C-A0C8-FDBA4429C750}" presName="comp4" presStyleCnt="0"/>
      <dgm:spPr/>
    </dgm:pt>
    <dgm:pt modelId="{923DA487-9701-4BDA-96D2-204A0C18C49C}" type="pres">
      <dgm:prSet presAssocID="{F65452A4-49F1-474C-A0C8-FDBA4429C750}" presName="circle4" presStyleLbl="node1" presStyleIdx="3" presStyleCnt="4"/>
      <dgm:spPr/>
    </dgm:pt>
    <dgm:pt modelId="{F26FE234-7244-47DC-BE28-8502C555C93F}" type="pres">
      <dgm:prSet presAssocID="{F65452A4-49F1-474C-A0C8-FDBA4429C750}" presName="c4text" presStyleLbl="node1" presStyleIdx="3" presStyleCnt="4">
        <dgm:presLayoutVars>
          <dgm:bulletEnabled val="1"/>
        </dgm:presLayoutVars>
      </dgm:prSet>
      <dgm:spPr/>
    </dgm:pt>
  </dgm:ptLst>
  <dgm:cxnLst>
    <dgm:cxn modelId="{B59FFC03-1697-4E2D-A5D2-B288417E4711}" type="presOf" srcId="{47A62531-3B75-4881-8E9A-6E96BEEBF497}" destId="{7B748A34-AF5C-4441-8AB1-1DD9FE27E00B}" srcOrd="1" destOrd="0" presId="urn:microsoft.com/office/officeart/2005/8/layout/venn2"/>
    <dgm:cxn modelId="{B4D0C40D-E5A9-43EE-B88C-85F4B7C82EE6}" srcId="{F65452A4-49F1-474C-A0C8-FDBA4429C750}" destId="{47A62531-3B75-4881-8E9A-6E96BEEBF497}" srcOrd="0" destOrd="0" parTransId="{9985E977-72BE-42A2-8AAC-E64E9652B580}" sibTransId="{B5914182-2D71-4D0B-A55F-BFB2DB9CBDFE}"/>
    <dgm:cxn modelId="{3083EB23-1577-4A23-8502-A7A2141D494D}" srcId="{F65452A4-49F1-474C-A0C8-FDBA4429C750}" destId="{D873A23F-6D59-4B24-8188-833FA56D2E61}" srcOrd="3" destOrd="0" parTransId="{6AC62C27-E382-4433-BD77-56C6F049B43E}" sibTransId="{FABCA42C-24FF-411A-AFC8-D6905855689F}"/>
    <dgm:cxn modelId="{5711773A-1982-43C1-848B-C0EB0FD3BD23}" type="presOf" srcId="{78459BDD-EA7D-41E8-8835-0428AB423BFE}" destId="{BB477285-28E4-463C-885A-E131F587B119}" srcOrd="1" destOrd="0" presId="urn:microsoft.com/office/officeart/2005/8/layout/venn2"/>
    <dgm:cxn modelId="{DFA36243-EEC4-43A4-8D7D-BB275A646B43}" type="presOf" srcId="{C88312FC-D090-4F38-8D2E-9A65C77C787C}" destId="{FC92A70B-740D-483E-9C4C-FFECEFAB7119}" srcOrd="1" destOrd="0" presId="urn:microsoft.com/office/officeart/2005/8/layout/venn2"/>
    <dgm:cxn modelId="{CDA90444-310F-4360-B75D-854B4D401FC6}" type="presOf" srcId="{D873A23F-6D59-4B24-8188-833FA56D2E61}" destId="{F26FE234-7244-47DC-BE28-8502C555C93F}" srcOrd="1" destOrd="0" presId="urn:microsoft.com/office/officeart/2005/8/layout/venn2"/>
    <dgm:cxn modelId="{AC997284-EF5A-4DC6-B3A6-1FA59408326C}" type="presOf" srcId="{47A62531-3B75-4881-8E9A-6E96BEEBF497}" destId="{05B7CDB2-C3E3-45AA-B3F5-7EA930850342}" srcOrd="0" destOrd="0" presId="urn:microsoft.com/office/officeart/2005/8/layout/venn2"/>
    <dgm:cxn modelId="{C2E5EB88-D84E-4D69-A292-1A2F11BC9C1F}" type="presOf" srcId="{C88312FC-D090-4F38-8D2E-9A65C77C787C}" destId="{458D7A88-643E-4914-B25B-743698B18562}" srcOrd="0" destOrd="0" presId="urn:microsoft.com/office/officeart/2005/8/layout/venn2"/>
    <dgm:cxn modelId="{79F70AA8-59C9-472B-9608-37B1F8CECE16}" type="presOf" srcId="{F65452A4-49F1-474C-A0C8-FDBA4429C750}" destId="{85580D11-3597-4652-8BD4-97D4481D63A8}" srcOrd="0" destOrd="0" presId="urn:microsoft.com/office/officeart/2005/8/layout/venn2"/>
    <dgm:cxn modelId="{E49BFBB3-14E4-4CF4-AD29-2189C1F611FA}" srcId="{F65452A4-49F1-474C-A0C8-FDBA4429C750}" destId="{78459BDD-EA7D-41E8-8835-0428AB423BFE}" srcOrd="2" destOrd="0" parTransId="{6B4976DD-3CF7-4313-9A99-7E8F6DACA858}" sibTransId="{A17CA4EB-BE00-4458-90F5-973111352089}"/>
    <dgm:cxn modelId="{0C4423B7-4E08-4A69-814D-D49E3C181E0E}" type="presOf" srcId="{D873A23F-6D59-4B24-8188-833FA56D2E61}" destId="{923DA487-9701-4BDA-96D2-204A0C18C49C}" srcOrd="0" destOrd="0" presId="urn:microsoft.com/office/officeart/2005/8/layout/venn2"/>
    <dgm:cxn modelId="{4B1005CE-3792-4399-86FF-A9E1701E74D4}" type="presOf" srcId="{78459BDD-EA7D-41E8-8835-0428AB423BFE}" destId="{9C47255E-6640-47A8-A7AC-C700DA2432B9}" srcOrd="0" destOrd="0" presId="urn:microsoft.com/office/officeart/2005/8/layout/venn2"/>
    <dgm:cxn modelId="{35D574EB-0A89-4E34-A9E2-942F7BEFE746}" srcId="{F65452A4-49F1-474C-A0C8-FDBA4429C750}" destId="{C88312FC-D090-4F38-8D2E-9A65C77C787C}" srcOrd="1" destOrd="0" parTransId="{937C25D6-9968-405F-ABC8-71F0CB4A76B2}" sibTransId="{92580F7C-22A4-4854-8044-D179D8C83535}"/>
    <dgm:cxn modelId="{50F8447E-0AC7-47A1-8247-5D44066EDB67}" type="presParOf" srcId="{85580D11-3597-4652-8BD4-97D4481D63A8}" destId="{38003ED2-719A-4EF5-86B3-FDEB6B529E33}" srcOrd="0" destOrd="0" presId="urn:microsoft.com/office/officeart/2005/8/layout/venn2"/>
    <dgm:cxn modelId="{E0F20058-4E88-4417-B63F-2B509145176A}" type="presParOf" srcId="{38003ED2-719A-4EF5-86B3-FDEB6B529E33}" destId="{05B7CDB2-C3E3-45AA-B3F5-7EA930850342}" srcOrd="0" destOrd="0" presId="urn:microsoft.com/office/officeart/2005/8/layout/venn2"/>
    <dgm:cxn modelId="{98100E74-553F-4AFB-9342-85F0826B5CFB}" type="presParOf" srcId="{38003ED2-719A-4EF5-86B3-FDEB6B529E33}" destId="{7B748A34-AF5C-4441-8AB1-1DD9FE27E00B}" srcOrd="1" destOrd="0" presId="urn:microsoft.com/office/officeart/2005/8/layout/venn2"/>
    <dgm:cxn modelId="{433A5630-2385-4FBF-A534-4A038999ED7B}" type="presParOf" srcId="{85580D11-3597-4652-8BD4-97D4481D63A8}" destId="{A75B32EF-1BB7-4F8A-9F03-3D5A0E8F343C}" srcOrd="1" destOrd="0" presId="urn:microsoft.com/office/officeart/2005/8/layout/venn2"/>
    <dgm:cxn modelId="{D96F3EAC-8D51-4735-B5EC-16ADE1CAED10}" type="presParOf" srcId="{A75B32EF-1BB7-4F8A-9F03-3D5A0E8F343C}" destId="{458D7A88-643E-4914-B25B-743698B18562}" srcOrd="0" destOrd="0" presId="urn:microsoft.com/office/officeart/2005/8/layout/venn2"/>
    <dgm:cxn modelId="{971B2FF6-8CD2-444B-ABDF-77285E8DE78A}" type="presParOf" srcId="{A75B32EF-1BB7-4F8A-9F03-3D5A0E8F343C}" destId="{FC92A70B-740D-483E-9C4C-FFECEFAB7119}" srcOrd="1" destOrd="0" presId="urn:microsoft.com/office/officeart/2005/8/layout/venn2"/>
    <dgm:cxn modelId="{519890A3-325E-4F5C-AD13-A5CE3686459E}" type="presParOf" srcId="{85580D11-3597-4652-8BD4-97D4481D63A8}" destId="{737927A4-CEEB-495D-BD45-EEDE1FD82611}" srcOrd="2" destOrd="0" presId="urn:microsoft.com/office/officeart/2005/8/layout/venn2"/>
    <dgm:cxn modelId="{7078A8BA-71D8-417B-AEC8-72E769C84E99}" type="presParOf" srcId="{737927A4-CEEB-495D-BD45-EEDE1FD82611}" destId="{9C47255E-6640-47A8-A7AC-C700DA2432B9}" srcOrd="0" destOrd="0" presId="urn:microsoft.com/office/officeart/2005/8/layout/venn2"/>
    <dgm:cxn modelId="{B942BC62-C91D-4D2B-A1D0-800D5267D0D2}" type="presParOf" srcId="{737927A4-CEEB-495D-BD45-EEDE1FD82611}" destId="{BB477285-28E4-463C-885A-E131F587B119}" srcOrd="1" destOrd="0" presId="urn:microsoft.com/office/officeart/2005/8/layout/venn2"/>
    <dgm:cxn modelId="{8031B728-B75A-4F3E-BDF5-63ED0DBE1A48}" type="presParOf" srcId="{85580D11-3597-4652-8BD4-97D4481D63A8}" destId="{62F4B400-DAFC-4C1C-9E14-82D30DCE4614}" srcOrd="3" destOrd="0" presId="urn:microsoft.com/office/officeart/2005/8/layout/venn2"/>
    <dgm:cxn modelId="{9F87CC4C-6C52-48CF-864F-3FF978CB1FA4}" type="presParOf" srcId="{62F4B400-DAFC-4C1C-9E14-82D30DCE4614}" destId="{923DA487-9701-4BDA-96D2-204A0C18C49C}" srcOrd="0" destOrd="0" presId="urn:microsoft.com/office/officeart/2005/8/layout/venn2"/>
    <dgm:cxn modelId="{B7F53A4B-3EA1-463B-9145-1ABB4D755AE8}" type="presParOf" srcId="{62F4B400-DAFC-4C1C-9E14-82D30DCE4614}" destId="{F26FE234-7244-47DC-BE28-8502C555C93F}"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CA8F35-E4DC-436A-B5FE-588288E958F7}" type="doc">
      <dgm:prSet loTypeId="urn:microsoft.com/office/officeart/2005/8/layout/radial3" loCatId="cycle" qsTypeId="urn:microsoft.com/office/officeart/2005/8/quickstyle/3d1" qsCatId="3D" csTypeId="urn:microsoft.com/office/officeart/2005/8/colors/accent3_2" csCatId="accent3" phldr="1"/>
      <dgm:spPr/>
      <dgm:t>
        <a:bodyPr/>
        <a:lstStyle/>
        <a:p>
          <a:endParaRPr lang="pt-BR"/>
        </a:p>
      </dgm:t>
    </dgm:pt>
    <dgm:pt modelId="{957E574E-F419-4308-BCF0-4636B685089D}">
      <dgm:prSet phldrT="[Texto]"/>
      <dgm:spPr/>
      <dgm:t>
        <a:bodyPr/>
        <a:lstStyle/>
        <a:p>
          <a:r>
            <a:rPr lang="pt-BR" dirty="0"/>
            <a:t>Encantar o Cliente</a:t>
          </a:r>
        </a:p>
      </dgm:t>
    </dgm:pt>
    <dgm:pt modelId="{24B683B6-2354-430A-A1CD-1AAB6BF633F1}" type="parTrans" cxnId="{BC663324-D300-4327-820D-7B785CEEAA89}">
      <dgm:prSet/>
      <dgm:spPr/>
      <dgm:t>
        <a:bodyPr/>
        <a:lstStyle/>
        <a:p>
          <a:endParaRPr lang="pt-BR"/>
        </a:p>
      </dgm:t>
    </dgm:pt>
    <dgm:pt modelId="{33B655CF-1C76-4E9D-A026-194407DE9E67}" type="sibTrans" cxnId="{BC663324-D300-4327-820D-7B785CEEAA89}">
      <dgm:prSet/>
      <dgm:spPr/>
      <dgm:t>
        <a:bodyPr/>
        <a:lstStyle/>
        <a:p>
          <a:endParaRPr lang="pt-BR"/>
        </a:p>
      </dgm:t>
    </dgm:pt>
    <dgm:pt modelId="{B2E8B8B1-AA77-4137-8A44-7AE0DB2A472C}">
      <dgm:prSet phldrT="[Texto]"/>
      <dgm:spPr/>
      <dgm:t>
        <a:bodyPr/>
        <a:lstStyle/>
        <a:p>
          <a:r>
            <a:rPr lang="pt-BR" dirty="0"/>
            <a:t>Pragmatismo</a:t>
          </a:r>
        </a:p>
      </dgm:t>
    </dgm:pt>
    <dgm:pt modelId="{0A8E0321-E981-4CAD-A6C7-211087C98C33}" type="parTrans" cxnId="{A43B841D-667E-4433-837D-182854F856FB}">
      <dgm:prSet/>
      <dgm:spPr/>
      <dgm:t>
        <a:bodyPr/>
        <a:lstStyle/>
        <a:p>
          <a:endParaRPr lang="pt-BR"/>
        </a:p>
      </dgm:t>
    </dgm:pt>
    <dgm:pt modelId="{263FFBD8-4A2D-41B1-8D4F-1501BC614FA2}" type="sibTrans" cxnId="{A43B841D-667E-4433-837D-182854F856FB}">
      <dgm:prSet/>
      <dgm:spPr/>
      <dgm:t>
        <a:bodyPr/>
        <a:lstStyle/>
        <a:p>
          <a:endParaRPr lang="pt-BR"/>
        </a:p>
      </dgm:t>
    </dgm:pt>
    <dgm:pt modelId="{03D5A478-71C7-4764-AB72-222ACF3D793C}">
      <dgm:prSet phldrT="[Texto]"/>
      <dgm:spPr/>
      <dgm:t>
        <a:bodyPr/>
        <a:lstStyle/>
        <a:p>
          <a:r>
            <a:rPr lang="pt-BR" dirty="0"/>
            <a:t>Contexto conta</a:t>
          </a:r>
        </a:p>
      </dgm:t>
    </dgm:pt>
    <dgm:pt modelId="{AFD7117E-0637-40F6-B9F1-DB0368093525}" type="parTrans" cxnId="{A845BA0E-D53D-4DC2-8F52-6B8C9846B579}">
      <dgm:prSet/>
      <dgm:spPr/>
      <dgm:t>
        <a:bodyPr/>
        <a:lstStyle/>
        <a:p>
          <a:endParaRPr lang="pt-BR"/>
        </a:p>
      </dgm:t>
    </dgm:pt>
    <dgm:pt modelId="{CF8574AF-92BF-4F2E-A4AC-C586B5D88E30}" type="sibTrans" cxnId="{A845BA0E-D53D-4DC2-8F52-6B8C9846B579}">
      <dgm:prSet/>
      <dgm:spPr/>
      <dgm:t>
        <a:bodyPr/>
        <a:lstStyle/>
        <a:p>
          <a:endParaRPr lang="pt-BR"/>
        </a:p>
      </dgm:t>
    </dgm:pt>
    <dgm:pt modelId="{D7D41531-B590-42BE-86B3-6A73EF6399B6}">
      <dgm:prSet phldrT="[Texto]"/>
      <dgm:spPr/>
      <dgm:t>
        <a:bodyPr/>
        <a:lstStyle/>
        <a:p>
          <a:r>
            <a:rPr lang="pt-BR" dirty="0"/>
            <a:t>Escolher é bom</a:t>
          </a:r>
        </a:p>
      </dgm:t>
    </dgm:pt>
    <dgm:pt modelId="{302D6240-5750-4B05-8A0B-864571DA1C0C}" type="parTrans" cxnId="{0CFD3EB1-3934-44F1-AEDE-20BFAEA7078D}">
      <dgm:prSet/>
      <dgm:spPr/>
      <dgm:t>
        <a:bodyPr/>
        <a:lstStyle/>
        <a:p>
          <a:endParaRPr lang="pt-BR"/>
        </a:p>
      </dgm:t>
    </dgm:pt>
    <dgm:pt modelId="{0036D701-17C7-4587-B44C-268459594DA5}" type="sibTrans" cxnId="{0CFD3EB1-3934-44F1-AEDE-20BFAEA7078D}">
      <dgm:prSet/>
      <dgm:spPr/>
      <dgm:t>
        <a:bodyPr/>
        <a:lstStyle/>
        <a:p>
          <a:endParaRPr lang="pt-BR"/>
        </a:p>
      </dgm:t>
    </dgm:pt>
    <dgm:pt modelId="{C5A8ADC5-FAF2-4499-A1ED-FD102068CDB1}">
      <dgm:prSet phldrT="[Texto]"/>
      <dgm:spPr/>
      <dgm:t>
        <a:bodyPr/>
        <a:lstStyle/>
        <a:p>
          <a:r>
            <a:rPr lang="pt-BR" dirty="0"/>
            <a:t>Otimizar o fluxo</a:t>
          </a:r>
        </a:p>
      </dgm:t>
    </dgm:pt>
    <dgm:pt modelId="{4C00FB5C-458C-4338-B183-8803918AC2A3}" type="parTrans" cxnId="{72AE3D36-92B4-44BF-89F0-8CC09C08CE42}">
      <dgm:prSet/>
      <dgm:spPr/>
      <dgm:t>
        <a:bodyPr/>
        <a:lstStyle/>
        <a:p>
          <a:endParaRPr lang="pt-BR"/>
        </a:p>
      </dgm:t>
    </dgm:pt>
    <dgm:pt modelId="{F2C0093C-088D-4E44-8514-217F132E5FE9}" type="sibTrans" cxnId="{72AE3D36-92B4-44BF-89F0-8CC09C08CE42}">
      <dgm:prSet/>
      <dgm:spPr/>
      <dgm:t>
        <a:bodyPr/>
        <a:lstStyle/>
        <a:p>
          <a:endParaRPr lang="pt-BR"/>
        </a:p>
      </dgm:t>
    </dgm:pt>
    <dgm:pt modelId="{DD93ADC8-EEFA-4C3E-8868-1AFA369AA18C}">
      <dgm:prSet phldrT="[Texto]"/>
      <dgm:spPr/>
      <dgm:t>
        <a:bodyPr/>
        <a:lstStyle/>
        <a:p>
          <a:r>
            <a:rPr lang="pt-BR" dirty="0"/>
            <a:t>Seja incrível</a:t>
          </a:r>
        </a:p>
      </dgm:t>
    </dgm:pt>
    <dgm:pt modelId="{83AC86CA-A3B0-4561-A026-F15587DBA846}" type="parTrans" cxnId="{59D3E5E1-A140-406C-9573-6A6D09F21F5C}">
      <dgm:prSet/>
      <dgm:spPr/>
      <dgm:t>
        <a:bodyPr/>
        <a:lstStyle/>
        <a:p>
          <a:endParaRPr lang="pt-BR"/>
        </a:p>
      </dgm:t>
    </dgm:pt>
    <dgm:pt modelId="{813A1674-05B3-4AC3-B54C-C9FCD5D5EB2D}" type="sibTrans" cxnId="{59D3E5E1-A140-406C-9573-6A6D09F21F5C}">
      <dgm:prSet/>
      <dgm:spPr/>
      <dgm:t>
        <a:bodyPr/>
        <a:lstStyle/>
        <a:p>
          <a:endParaRPr lang="pt-BR"/>
        </a:p>
      </dgm:t>
    </dgm:pt>
    <dgm:pt modelId="{55ECADFB-AAF8-4ACF-9B11-6DA600509C55}">
      <dgm:prSet phldrT="[Texto]"/>
      <dgm:spPr/>
      <dgm:t>
        <a:bodyPr/>
        <a:lstStyle/>
        <a:p>
          <a:r>
            <a:rPr lang="pt-BR" dirty="0"/>
            <a:t>Consciência Corporativa</a:t>
          </a:r>
        </a:p>
      </dgm:t>
    </dgm:pt>
    <dgm:pt modelId="{EC5AB794-34EB-4369-9AF0-E63F6AD665C0}" type="parTrans" cxnId="{EE527AF4-1C88-4317-A878-9FA4345480B2}">
      <dgm:prSet/>
      <dgm:spPr/>
      <dgm:t>
        <a:bodyPr/>
        <a:lstStyle/>
        <a:p>
          <a:endParaRPr lang="pt-BR"/>
        </a:p>
      </dgm:t>
    </dgm:pt>
    <dgm:pt modelId="{DDA34530-C2AE-4439-B603-A080F6A34529}" type="sibTrans" cxnId="{EE527AF4-1C88-4317-A878-9FA4345480B2}">
      <dgm:prSet/>
      <dgm:spPr/>
      <dgm:t>
        <a:bodyPr/>
        <a:lstStyle/>
        <a:p>
          <a:endParaRPr lang="pt-BR"/>
        </a:p>
      </dgm:t>
    </dgm:pt>
    <dgm:pt modelId="{AE1C06B6-CC82-4328-9A9A-38D288F95914}" type="pres">
      <dgm:prSet presAssocID="{FBCA8F35-E4DC-436A-B5FE-588288E958F7}" presName="composite" presStyleCnt="0">
        <dgm:presLayoutVars>
          <dgm:chMax val="1"/>
          <dgm:dir/>
          <dgm:resizeHandles val="exact"/>
        </dgm:presLayoutVars>
      </dgm:prSet>
      <dgm:spPr/>
    </dgm:pt>
    <dgm:pt modelId="{0E6A84E5-12DA-43C7-B946-C9002F3C5CF2}" type="pres">
      <dgm:prSet presAssocID="{FBCA8F35-E4DC-436A-B5FE-588288E958F7}" presName="radial" presStyleCnt="0">
        <dgm:presLayoutVars>
          <dgm:animLvl val="ctr"/>
        </dgm:presLayoutVars>
      </dgm:prSet>
      <dgm:spPr/>
    </dgm:pt>
    <dgm:pt modelId="{4D9B6619-FC7E-40B9-AAE9-BA66CC464EE4}" type="pres">
      <dgm:prSet presAssocID="{957E574E-F419-4308-BCF0-4636B685089D}" presName="centerShape" presStyleLbl="vennNode1" presStyleIdx="0" presStyleCnt="7"/>
      <dgm:spPr/>
    </dgm:pt>
    <dgm:pt modelId="{5D3B0575-F4AD-4CAF-86CF-152021519581}" type="pres">
      <dgm:prSet presAssocID="{B2E8B8B1-AA77-4137-8A44-7AE0DB2A472C}" presName="node" presStyleLbl="vennNode1" presStyleIdx="1" presStyleCnt="7">
        <dgm:presLayoutVars>
          <dgm:bulletEnabled val="1"/>
        </dgm:presLayoutVars>
      </dgm:prSet>
      <dgm:spPr/>
    </dgm:pt>
    <dgm:pt modelId="{C01691D8-983C-451B-845C-8C86E2A76524}" type="pres">
      <dgm:prSet presAssocID="{03D5A478-71C7-4764-AB72-222ACF3D793C}" presName="node" presStyleLbl="vennNode1" presStyleIdx="2" presStyleCnt="7">
        <dgm:presLayoutVars>
          <dgm:bulletEnabled val="1"/>
        </dgm:presLayoutVars>
      </dgm:prSet>
      <dgm:spPr/>
    </dgm:pt>
    <dgm:pt modelId="{61488669-5206-46F7-BE6E-2A14086BF098}" type="pres">
      <dgm:prSet presAssocID="{D7D41531-B590-42BE-86B3-6A73EF6399B6}" presName="node" presStyleLbl="vennNode1" presStyleIdx="3" presStyleCnt="7">
        <dgm:presLayoutVars>
          <dgm:bulletEnabled val="1"/>
        </dgm:presLayoutVars>
      </dgm:prSet>
      <dgm:spPr/>
    </dgm:pt>
    <dgm:pt modelId="{777B8483-32D5-4727-B702-6E52E03F283D}" type="pres">
      <dgm:prSet presAssocID="{C5A8ADC5-FAF2-4499-A1ED-FD102068CDB1}" presName="node" presStyleLbl="vennNode1" presStyleIdx="4" presStyleCnt="7">
        <dgm:presLayoutVars>
          <dgm:bulletEnabled val="1"/>
        </dgm:presLayoutVars>
      </dgm:prSet>
      <dgm:spPr/>
    </dgm:pt>
    <dgm:pt modelId="{7EFE7A0E-0072-4BA0-9E44-E6E26E51333E}" type="pres">
      <dgm:prSet presAssocID="{DD93ADC8-EEFA-4C3E-8868-1AFA369AA18C}" presName="node" presStyleLbl="vennNode1" presStyleIdx="5" presStyleCnt="7">
        <dgm:presLayoutVars>
          <dgm:bulletEnabled val="1"/>
        </dgm:presLayoutVars>
      </dgm:prSet>
      <dgm:spPr/>
    </dgm:pt>
    <dgm:pt modelId="{9788C8BE-0F25-4D56-800B-632FD1565B47}" type="pres">
      <dgm:prSet presAssocID="{55ECADFB-AAF8-4ACF-9B11-6DA600509C55}" presName="node" presStyleLbl="vennNode1" presStyleIdx="6" presStyleCnt="7">
        <dgm:presLayoutVars>
          <dgm:bulletEnabled val="1"/>
        </dgm:presLayoutVars>
      </dgm:prSet>
      <dgm:spPr/>
    </dgm:pt>
  </dgm:ptLst>
  <dgm:cxnLst>
    <dgm:cxn modelId="{A845BA0E-D53D-4DC2-8F52-6B8C9846B579}" srcId="{957E574E-F419-4308-BCF0-4636B685089D}" destId="{03D5A478-71C7-4764-AB72-222ACF3D793C}" srcOrd="1" destOrd="0" parTransId="{AFD7117E-0637-40F6-B9F1-DB0368093525}" sibTransId="{CF8574AF-92BF-4F2E-A4AC-C586B5D88E30}"/>
    <dgm:cxn modelId="{A14E3F15-030D-45FC-BDCE-AE5B51013AFC}" type="presOf" srcId="{FBCA8F35-E4DC-436A-B5FE-588288E958F7}" destId="{AE1C06B6-CC82-4328-9A9A-38D288F95914}" srcOrd="0" destOrd="0" presId="urn:microsoft.com/office/officeart/2005/8/layout/radial3"/>
    <dgm:cxn modelId="{A43B841D-667E-4433-837D-182854F856FB}" srcId="{957E574E-F419-4308-BCF0-4636B685089D}" destId="{B2E8B8B1-AA77-4137-8A44-7AE0DB2A472C}" srcOrd="0" destOrd="0" parTransId="{0A8E0321-E981-4CAD-A6C7-211087C98C33}" sibTransId="{263FFBD8-4A2D-41B1-8D4F-1501BC614FA2}"/>
    <dgm:cxn modelId="{5CB88321-BE5E-4BBE-8B44-77E730F17B3C}" type="presOf" srcId="{55ECADFB-AAF8-4ACF-9B11-6DA600509C55}" destId="{9788C8BE-0F25-4D56-800B-632FD1565B47}" srcOrd="0" destOrd="0" presId="urn:microsoft.com/office/officeart/2005/8/layout/radial3"/>
    <dgm:cxn modelId="{BC663324-D300-4327-820D-7B785CEEAA89}" srcId="{FBCA8F35-E4DC-436A-B5FE-588288E958F7}" destId="{957E574E-F419-4308-BCF0-4636B685089D}" srcOrd="0" destOrd="0" parTransId="{24B683B6-2354-430A-A1CD-1AAB6BF633F1}" sibTransId="{33B655CF-1C76-4E9D-A026-194407DE9E67}"/>
    <dgm:cxn modelId="{4779302E-7573-4E62-954B-B2CF00C25EEF}" type="presOf" srcId="{B2E8B8B1-AA77-4137-8A44-7AE0DB2A472C}" destId="{5D3B0575-F4AD-4CAF-86CF-152021519581}" srcOrd="0" destOrd="0" presId="urn:microsoft.com/office/officeart/2005/8/layout/radial3"/>
    <dgm:cxn modelId="{72AE3D36-92B4-44BF-89F0-8CC09C08CE42}" srcId="{957E574E-F419-4308-BCF0-4636B685089D}" destId="{C5A8ADC5-FAF2-4499-A1ED-FD102068CDB1}" srcOrd="3" destOrd="0" parTransId="{4C00FB5C-458C-4338-B183-8803918AC2A3}" sibTransId="{F2C0093C-088D-4E44-8514-217F132E5FE9}"/>
    <dgm:cxn modelId="{C9F5AC42-FAE3-4027-AE95-E200D0BF1EE5}" type="presOf" srcId="{03D5A478-71C7-4764-AB72-222ACF3D793C}" destId="{C01691D8-983C-451B-845C-8C86E2A76524}" srcOrd="0" destOrd="0" presId="urn:microsoft.com/office/officeart/2005/8/layout/radial3"/>
    <dgm:cxn modelId="{2D869273-32D0-4063-AC33-811D1CA07E3C}" type="presOf" srcId="{C5A8ADC5-FAF2-4499-A1ED-FD102068CDB1}" destId="{777B8483-32D5-4727-B702-6E52E03F283D}" srcOrd="0" destOrd="0" presId="urn:microsoft.com/office/officeart/2005/8/layout/radial3"/>
    <dgm:cxn modelId="{F0519491-B1EC-4810-BF5B-036381192E9D}" type="presOf" srcId="{D7D41531-B590-42BE-86B3-6A73EF6399B6}" destId="{61488669-5206-46F7-BE6E-2A14086BF098}" srcOrd="0" destOrd="0" presId="urn:microsoft.com/office/officeart/2005/8/layout/radial3"/>
    <dgm:cxn modelId="{0CFD3EB1-3934-44F1-AEDE-20BFAEA7078D}" srcId="{957E574E-F419-4308-BCF0-4636B685089D}" destId="{D7D41531-B590-42BE-86B3-6A73EF6399B6}" srcOrd="2" destOrd="0" parTransId="{302D6240-5750-4B05-8A0B-864571DA1C0C}" sibTransId="{0036D701-17C7-4587-B44C-268459594DA5}"/>
    <dgm:cxn modelId="{59D3E5E1-A140-406C-9573-6A6D09F21F5C}" srcId="{957E574E-F419-4308-BCF0-4636B685089D}" destId="{DD93ADC8-EEFA-4C3E-8868-1AFA369AA18C}" srcOrd="4" destOrd="0" parTransId="{83AC86CA-A3B0-4561-A026-F15587DBA846}" sibTransId="{813A1674-05B3-4AC3-B54C-C9FCD5D5EB2D}"/>
    <dgm:cxn modelId="{0E3B08E6-D470-425F-86D2-72C6E0B28035}" type="presOf" srcId="{DD93ADC8-EEFA-4C3E-8868-1AFA369AA18C}" destId="{7EFE7A0E-0072-4BA0-9E44-E6E26E51333E}" srcOrd="0" destOrd="0" presId="urn:microsoft.com/office/officeart/2005/8/layout/radial3"/>
    <dgm:cxn modelId="{EE527AF4-1C88-4317-A878-9FA4345480B2}" srcId="{957E574E-F419-4308-BCF0-4636B685089D}" destId="{55ECADFB-AAF8-4ACF-9B11-6DA600509C55}" srcOrd="5" destOrd="0" parTransId="{EC5AB794-34EB-4369-9AF0-E63F6AD665C0}" sibTransId="{DDA34530-C2AE-4439-B603-A080F6A34529}"/>
    <dgm:cxn modelId="{1BA1F7F7-FFFB-4D01-93D3-B572454FC9DF}" type="presOf" srcId="{957E574E-F419-4308-BCF0-4636B685089D}" destId="{4D9B6619-FC7E-40B9-AAE9-BA66CC464EE4}" srcOrd="0" destOrd="0" presId="urn:microsoft.com/office/officeart/2005/8/layout/radial3"/>
    <dgm:cxn modelId="{787C634D-E24A-4EBC-BFC5-347A2BF2DFD7}" type="presParOf" srcId="{AE1C06B6-CC82-4328-9A9A-38D288F95914}" destId="{0E6A84E5-12DA-43C7-B946-C9002F3C5CF2}" srcOrd="0" destOrd="0" presId="urn:microsoft.com/office/officeart/2005/8/layout/radial3"/>
    <dgm:cxn modelId="{EF297D42-62BE-4068-8953-641FBD9A69D9}" type="presParOf" srcId="{0E6A84E5-12DA-43C7-B946-C9002F3C5CF2}" destId="{4D9B6619-FC7E-40B9-AAE9-BA66CC464EE4}" srcOrd="0" destOrd="0" presId="urn:microsoft.com/office/officeart/2005/8/layout/radial3"/>
    <dgm:cxn modelId="{42B3AC44-9727-474D-A115-BC6A4070A110}" type="presParOf" srcId="{0E6A84E5-12DA-43C7-B946-C9002F3C5CF2}" destId="{5D3B0575-F4AD-4CAF-86CF-152021519581}" srcOrd="1" destOrd="0" presId="urn:microsoft.com/office/officeart/2005/8/layout/radial3"/>
    <dgm:cxn modelId="{5715CEBF-1C31-47FE-87F0-3BEE04723116}" type="presParOf" srcId="{0E6A84E5-12DA-43C7-B946-C9002F3C5CF2}" destId="{C01691D8-983C-451B-845C-8C86E2A76524}" srcOrd="2" destOrd="0" presId="urn:microsoft.com/office/officeart/2005/8/layout/radial3"/>
    <dgm:cxn modelId="{168C0914-268B-4AB8-AB0E-C86D356D6EC2}" type="presParOf" srcId="{0E6A84E5-12DA-43C7-B946-C9002F3C5CF2}" destId="{61488669-5206-46F7-BE6E-2A14086BF098}" srcOrd="3" destOrd="0" presId="urn:microsoft.com/office/officeart/2005/8/layout/radial3"/>
    <dgm:cxn modelId="{0D6B563B-BA55-403A-A054-A6CBC546C009}" type="presParOf" srcId="{0E6A84E5-12DA-43C7-B946-C9002F3C5CF2}" destId="{777B8483-32D5-4727-B702-6E52E03F283D}" srcOrd="4" destOrd="0" presId="urn:microsoft.com/office/officeart/2005/8/layout/radial3"/>
    <dgm:cxn modelId="{A4DAD3BB-E375-4592-A8C9-8605995BF2EC}" type="presParOf" srcId="{0E6A84E5-12DA-43C7-B946-C9002F3C5CF2}" destId="{7EFE7A0E-0072-4BA0-9E44-E6E26E51333E}" srcOrd="5" destOrd="0" presId="urn:microsoft.com/office/officeart/2005/8/layout/radial3"/>
    <dgm:cxn modelId="{0C2D6A06-82D1-4574-B05F-26D098FE395E}" type="presParOf" srcId="{0E6A84E5-12DA-43C7-B946-C9002F3C5CF2}" destId="{9788C8BE-0F25-4D56-800B-632FD1565B47}"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FF568B7-590C-4764-9B34-1C3590C2FF53}" type="doc">
      <dgm:prSet loTypeId="urn:microsoft.com/office/officeart/2005/8/layout/vList5" loCatId="list" qsTypeId="urn:microsoft.com/office/officeart/2005/8/quickstyle/3d2" qsCatId="3D" csTypeId="urn:microsoft.com/office/officeart/2005/8/colors/colorful5" csCatId="colorful" phldr="1"/>
      <dgm:spPr/>
      <dgm:t>
        <a:bodyPr/>
        <a:lstStyle/>
        <a:p>
          <a:endParaRPr lang="pt-BR"/>
        </a:p>
      </dgm:t>
    </dgm:pt>
    <dgm:pt modelId="{B5C9D777-1C99-4730-BB32-4FB7BAB90529}">
      <dgm:prSet phldrT="[Texto]"/>
      <dgm:spPr/>
      <dgm:t>
        <a:bodyPr/>
        <a:lstStyle/>
        <a:p>
          <a:r>
            <a:rPr lang="pt-BR" dirty="0"/>
            <a:t>GOVERNANÇA</a:t>
          </a:r>
        </a:p>
      </dgm:t>
    </dgm:pt>
    <dgm:pt modelId="{20581475-2581-4BA9-A27D-45B2E417D0F4}" type="parTrans" cxnId="{7A199BDA-CC61-4823-8394-D15252969B7F}">
      <dgm:prSet/>
      <dgm:spPr/>
      <dgm:t>
        <a:bodyPr/>
        <a:lstStyle/>
        <a:p>
          <a:endParaRPr lang="pt-BR"/>
        </a:p>
      </dgm:t>
    </dgm:pt>
    <dgm:pt modelId="{97991712-3009-4BE1-A625-4C0BE32915D1}" type="sibTrans" cxnId="{7A199BDA-CC61-4823-8394-D15252969B7F}">
      <dgm:prSet/>
      <dgm:spPr/>
      <dgm:t>
        <a:bodyPr/>
        <a:lstStyle/>
        <a:p>
          <a:endParaRPr lang="pt-BR"/>
        </a:p>
      </dgm:t>
    </dgm:pt>
    <dgm:pt modelId="{005C0D5B-1C16-4388-9B1A-EF6C3410D414}">
      <dgm:prSet phldrT="[Texto]" custT="1"/>
      <dgm:spPr/>
      <dgm:t>
        <a:bodyPr/>
        <a:lstStyle/>
        <a:p>
          <a:r>
            <a:rPr lang="pt-BR" sz="1600" dirty="0"/>
            <a:t>GESTÃO DOS STAKEHOLDERS</a:t>
          </a:r>
        </a:p>
      </dgm:t>
    </dgm:pt>
    <dgm:pt modelId="{6700284F-B077-496C-9DF4-1563B0D74D68}" type="parTrans" cxnId="{704298CA-780E-4C2D-AF1F-9C5639888D64}">
      <dgm:prSet/>
      <dgm:spPr/>
      <dgm:t>
        <a:bodyPr/>
        <a:lstStyle/>
        <a:p>
          <a:endParaRPr lang="pt-BR"/>
        </a:p>
      </dgm:t>
    </dgm:pt>
    <dgm:pt modelId="{A83345A2-C2B0-4D1D-A375-0E5A0500BE6E}" type="sibTrans" cxnId="{704298CA-780E-4C2D-AF1F-9C5639888D64}">
      <dgm:prSet/>
      <dgm:spPr/>
      <dgm:t>
        <a:bodyPr/>
        <a:lstStyle/>
        <a:p>
          <a:endParaRPr lang="pt-BR"/>
        </a:p>
      </dgm:t>
    </dgm:pt>
    <dgm:pt modelId="{659DECBE-8816-4A48-915A-9BBFF822C4CE}">
      <dgm:prSet phldrT="[Texto]"/>
      <dgm:spPr/>
      <dgm:t>
        <a:bodyPr/>
        <a:lstStyle/>
        <a:p>
          <a:r>
            <a:rPr lang="pt-BR" dirty="0"/>
            <a:t>ESTRUTURA</a:t>
          </a:r>
        </a:p>
      </dgm:t>
    </dgm:pt>
    <dgm:pt modelId="{AB82323A-BBF0-4C1F-BF02-0695342859AB}" type="parTrans" cxnId="{E115454F-9D05-4452-AFDB-FEC241CED5EB}">
      <dgm:prSet/>
      <dgm:spPr/>
      <dgm:t>
        <a:bodyPr/>
        <a:lstStyle/>
        <a:p>
          <a:endParaRPr lang="pt-BR"/>
        </a:p>
      </dgm:t>
    </dgm:pt>
    <dgm:pt modelId="{4D3F9EEA-D13C-4F4A-8D3F-A15FB431CCCD}" type="sibTrans" cxnId="{E115454F-9D05-4452-AFDB-FEC241CED5EB}">
      <dgm:prSet/>
      <dgm:spPr/>
      <dgm:t>
        <a:bodyPr/>
        <a:lstStyle/>
        <a:p>
          <a:endParaRPr lang="pt-BR"/>
        </a:p>
      </dgm:t>
    </dgm:pt>
    <dgm:pt modelId="{CD496048-6C22-4C32-9C48-0EC8A8BEF669}">
      <dgm:prSet phldrT="[Texto]" custT="1"/>
      <dgm:spPr/>
      <dgm:t>
        <a:bodyPr/>
        <a:lstStyle/>
        <a:p>
          <a:r>
            <a:rPr lang="pt-BR" sz="1600" b="1" dirty="0"/>
            <a:t>FERRAMENTAS – </a:t>
          </a:r>
          <a:r>
            <a:rPr lang="pt-BR" sz="1600" b="0" dirty="0"/>
            <a:t>KANBAN; MVP; DESIGN THINKING; KPI´S; BUSINESS MODEL CANVAS; LEAN MODEL CANVAS</a:t>
          </a:r>
        </a:p>
      </dgm:t>
    </dgm:pt>
    <dgm:pt modelId="{293F234C-78DB-41AF-9602-AB1850E71537}" type="parTrans" cxnId="{CC7DD763-BB0E-4649-8343-D1E0B8B92F48}">
      <dgm:prSet/>
      <dgm:spPr/>
      <dgm:t>
        <a:bodyPr/>
        <a:lstStyle/>
        <a:p>
          <a:endParaRPr lang="pt-BR"/>
        </a:p>
      </dgm:t>
    </dgm:pt>
    <dgm:pt modelId="{D29CC615-ADED-448B-B5AD-1339BEE02972}" type="sibTrans" cxnId="{CC7DD763-BB0E-4649-8343-D1E0B8B92F48}">
      <dgm:prSet/>
      <dgm:spPr/>
      <dgm:t>
        <a:bodyPr/>
        <a:lstStyle/>
        <a:p>
          <a:endParaRPr lang="pt-BR"/>
        </a:p>
      </dgm:t>
    </dgm:pt>
    <dgm:pt modelId="{886BDF0E-8635-4336-92E1-1633E5A5B658}">
      <dgm:prSet phldrT="[Texto]" custT="1"/>
      <dgm:spPr/>
      <dgm:t>
        <a:bodyPr/>
        <a:lstStyle/>
        <a:p>
          <a:r>
            <a:rPr lang="pt-BR" sz="1600" b="1" dirty="0"/>
            <a:t>PAPÉIS</a:t>
          </a:r>
          <a:r>
            <a:rPr lang="pt-BR" sz="1600" dirty="0"/>
            <a:t> – PRODUCT OWNER; SCRUM MASTER;;RELEASE TRAIN ENGINIEER; PRODUCT MANAGER; SYSTEM ARCHITECT; BUSINEES OWNER; TIMES AGEIS; EPIC OWNERS;  ENTERPRISE ARCHITECT; TIMES DE SISTEMAS;  </a:t>
          </a:r>
        </a:p>
      </dgm:t>
    </dgm:pt>
    <dgm:pt modelId="{21D67B5E-DD95-4946-9053-79D2CF1844B7}" type="parTrans" cxnId="{191F2419-B721-43FE-B1EE-26061245E5E2}">
      <dgm:prSet/>
      <dgm:spPr/>
      <dgm:t>
        <a:bodyPr/>
        <a:lstStyle/>
        <a:p>
          <a:endParaRPr lang="pt-BR"/>
        </a:p>
      </dgm:t>
    </dgm:pt>
    <dgm:pt modelId="{4CE674FF-84C1-4B5C-91C6-A6E626FEF0E6}" type="sibTrans" cxnId="{191F2419-B721-43FE-B1EE-26061245E5E2}">
      <dgm:prSet/>
      <dgm:spPr/>
      <dgm:t>
        <a:bodyPr/>
        <a:lstStyle/>
        <a:p>
          <a:endParaRPr lang="pt-BR"/>
        </a:p>
      </dgm:t>
    </dgm:pt>
    <dgm:pt modelId="{D437256D-372B-4CB7-8DDB-49133F5CE90B}">
      <dgm:prSet phldrT="[Texto]"/>
      <dgm:spPr/>
      <dgm:t>
        <a:bodyPr/>
        <a:lstStyle/>
        <a:p>
          <a:r>
            <a:rPr lang="pt-BR" dirty="0"/>
            <a:t>FUNDAMENTOS</a:t>
          </a:r>
        </a:p>
      </dgm:t>
    </dgm:pt>
    <dgm:pt modelId="{83A643FC-2987-43E6-98AA-EED7C58F44EF}" type="parTrans" cxnId="{FDB11A06-30E2-4410-97E1-6716217ABEED}">
      <dgm:prSet/>
      <dgm:spPr/>
      <dgm:t>
        <a:bodyPr/>
        <a:lstStyle/>
        <a:p>
          <a:endParaRPr lang="pt-BR"/>
        </a:p>
      </dgm:t>
    </dgm:pt>
    <dgm:pt modelId="{C8211DB5-40A2-4CAF-83F5-9469BD1A7A6D}" type="sibTrans" cxnId="{FDB11A06-30E2-4410-97E1-6716217ABEED}">
      <dgm:prSet/>
      <dgm:spPr/>
      <dgm:t>
        <a:bodyPr/>
        <a:lstStyle/>
        <a:p>
          <a:endParaRPr lang="pt-BR"/>
        </a:p>
      </dgm:t>
    </dgm:pt>
    <dgm:pt modelId="{57332115-DED1-4C6B-86C5-75E058A0B048}">
      <dgm:prSet phldrT="[Texto]" custT="1"/>
      <dgm:spPr/>
      <dgm:t>
        <a:bodyPr/>
        <a:lstStyle/>
        <a:p>
          <a:r>
            <a:rPr lang="pt-BR" sz="1600" b="1" dirty="0"/>
            <a:t>VALORES</a:t>
          </a:r>
          <a:r>
            <a:rPr lang="pt-BR" sz="1600" dirty="0"/>
            <a:t> – </a:t>
          </a:r>
          <a:r>
            <a:rPr lang="pt-BR" sz="1600" cap="all" baseline="0" dirty="0"/>
            <a:t>alinhamento, qualidade integrada, transparência e execução </a:t>
          </a:r>
          <a:endParaRPr lang="pt-BR" sz="1600" i="1" cap="all" baseline="0" dirty="0"/>
        </a:p>
      </dgm:t>
    </dgm:pt>
    <dgm:pt modelId="{041C6F92-E2AA-479F-AC4E-7CD893E03B7D}" type="parTrans" cxnId="{12C44EB8-4831-44B3-970A-977AA9647880}">
      <dgm:prSet/>
      <dgm:spPr/>
      <dgm:t>
        <a:bodyPr/>
        <a:lstStyle/>
        <a:p>
          <a:endParaRPr lang="pt-BR"/>
        </a:p>
      </dgm:t>
    </dgm:pt>
    <dgm:pt modelId="{20BFB332-B06A-4AB0-ADF5-3BF9394105BA}" type="sibTrans" cxnId="{12C44EB8-4831-44B3-970A-977AA9647880}">
      <dgm:prSet/>
      <dgm:spPr/>
      <dgm:t>
        <a:bodyPr/>
        <a:lstStyle/>
        <a:p>
          <a:endParaRPr lang="pt-BR"/>
        </a:p>
      </dgm:t>
    </dgm:pt>
    <dgm:pt modelId="{82894C1C-227B-4E59-AFC1-72A2615C5C4D}">
      <dgm:prSet phldrT="[Texto]" custT="1"/>
      <dgm:spPr/>
      <dgm:t>
        <a:bodyPr/>
        <a:lstStyle/>
        <a:p>
          <a:r>
            <a:rPr lang="pt-BR" sz="1600" b="1" dirty="0"/>
            <a:t>PRINCÍPIOS</a:t>
          </a:r>
          <a:r>
            <a:rPr lang="pt-BR" sz="1600" dirty="0"/>
            <a:t> </a:t>
          </a:r>
          <a:r>
            <a:rPr lang="pt-BR" sz="1600" cap="all" baseline="0" dirty="0"/>
            <a:t>–visão econômica; pensamento sistêmico; variabilidade; incremental com rápidos ciclos;  limite o trabalho em andamento, reduza tamanhos de lote e gerencie comprimentos de fila; cadência (tempo), sincronize com o planejamento;; Descentralizar a tomada de decisão; Organize em torno do valor</a:t>
          </a:r>
          <a:endParaRPr lang="pt-BR" sz="1600" i="1" cap="all" baseline="0" dirty="0"/>
        </a:p>
      </dgm:t>
    </dgm:pt>
    <dgm:pt modelId="{A6B2A69A-69F6-48C2-BFD3-03ADB628E68F}" type="parTrans" cxnId="{728227AE-B1F5-4E44-B88A-F7CE88C0AF41}">
      <dgm:prSet/>
      <dgm:spPr/>
      <dgm:t>
        <a:bodyPr/>
        <a:lstStyle/>
        <a:p>
          <a:endParaRPr lang="pt-BR"/>
        </a:p>
      </dgm:t>
    </dgm:pt>
    <dgm:pt modelId="{EBB4D189-0AF7-4632-82E3-3C3B2ECBA65F}" type="sibTrans" cxnId="{728227AE-B1F5-4E44-B88A-F7CE88C0AF41}">
      <dgm:prSet/>
      <dgm:spPr/>
      <dgm:t>
        <a:bodyPr/>
        <a:lstStyle/>
        <a:p>
          <a:endParaRPr lang="pt-BR"/>
        </a:p>
      </dgm:t>
    </dgm:pt>
    <dgm:pt modelId="{E6E39D48-4F7F-4771-85FB-D198A8EF7861}">
      <dgm:prSet phldrT="[Texto]" custT="1"/>
      <dgm:spPr/>
      <dgm:t>
        <a:bodyPr/>
        <a:lstStyle/>
        <a:p>
          <a:r>
            <a:rPr lang="pt-BR" sz="1600" b="1" dirty="0"/>
            <a:t>CERIMÔNIA</a:t>
          </a:r>
          <a:r>
            <a:rPr lang="pt-BR" sz="1600" dirty="0"/>
            <a:t>S – PLANEJAMENTO DE PI ;  SPRINT; REVISÃO DA SPRINT; RETROSPECTIVA DA SPRINT; REUNIÃO DIÁRIA; AGILE RELEASE TRAIN (ART)	</a:t>
          </a:r>
        </a:p>
      </dgm:t>
    </dgm:pt>
    <dgm:pt modelId="{F8E133AB-EC97-4E49-A740-DC9A9A202E2E}" type="parTrans" cxnId="{9BA6EF07-486F-43EB-9624-60893AEC0FB0}">
      <dgm:prSet/>
      <dgm:spPr/>
      <dgm:t>
        <a:bodyPr/>
        <a:lstStyle/>
        <a:p>
          <a:endParaRPr lang="pt-BR"/>
        </a:p>
      </dgm:t>
    </dgm:pt>
    <dgm:pt modelId="{7F4A6E5D-E190-4691-BD5B-5C136B2CCFFE}" type="sibTrans" cxnId="{9BA6EF07-486F-43EB-9624-60893AEC0FB0}">
      <dgm:prSet/>
      <dgm:spPr/>
      <dgm:t>
        <a:bodyPr/>
        <a:lstStyle/>
        <a:p>
          <a:endParaRPr lang="pt-BR"/>
        </a:p>
      </dgm:t>
    </dgm:pt>
    <dgm:pt modelId="{48A5C0A5-8979-4405-96DD-0CF1196C88F5}">
      <dgm:prSet phldrT="[Texto]" custT="1"/>
      <dgm:spPr/>
      <dgm:t>
        <a:bodyPr/>
        <a:lstStyle/>
        <a:p>
          <a:r>
            <a:rPr lang="pt-BR" sz="1600" b="1" dirty="0"/>
            <a:t>ARTEFATO</a:t>
          </a:r>
          <a:r>
            <a:rPr lang="pt-BR" sz="1600" dirty="0"/>
            <a:t> – PI OBJETIVOS; BACKLOG DO PROGRAMA; BACKLOG DA TIME; INCREMENTO DO PROGRAMA (PI); DEMONSTRATIVO DO SISTEMA; BACKLOG DO PORTFOLIO; VISÃO DE PORTFOLIO; TEMAS ESTRATÉGICOS; EPICOS; </a:t>
          </a:r>
        </a:p>
      </dgm:t>
    </dgm:pt>
    <dgm:pt modelId="{7DDCD7E0-76A1-4773-BA04-36BB10CB953E}" type="parTrans" cxnId="{310D4799-F617-4B53-8046-81B4D3354691}">
      <dgm:prSet/>
      <dgm:spPr/>
      <dgm:t>
        <a:bodyPr/>
        <a:lstStyle/>
        <a:p>
          <a:endParaRPr lang="pt-BR"/>
        </a:p>
      </dgm:t>
    </dgm:pt>
    <dgm:pt modelId="{26633214-9033-4DE5-8BD8-35440BCEF109}" type="sibTrans" cxnId="{310D4799-F617-4B53-8046-81B4D3354691}">
      <dgm:prSet/>
      <dgm:spPr/>
      <dgm:t>
        <a:bodyPr/>
        <a:lstStyle/>
        <a:p>
          <a:endParaRPr lang="pt-BR"/>
        </a:p>
      </dgm:t>
    </dgm:pt>
    <dgm:pt modelId="{49605A7B-563B-4C7C-9F1B-0C7C34A7DDC4}">
      <dgm:prSet phldrT="[Texto]" custT="1"/>
      <dgm:spPr/>
      <dgm:t>
        <a:bodyPr/>
        <a:lstStyle/>
        <a:p>
          <a:r>
            <a:rPr lang="pt-BR" sz="1600" b="1" i="1" cap="all" baseline="0" dirty="0"/>
            <a:t>LIDERANÇA</a:t>
          </a:r>
          <a:r>
            <a:rPr lang="pt-BR" sz="1600" i="1" cap="all" baseline="0" dirty="0"/>
            <a:t> – LIDERANÇA LEAN AGIL; MINDSET LEAN-AGIL; MANIFESTO AGIL </a:t>
          </a:r>
        </a:p>
      </dgm:t>
    </dgm:pt>
    <dgm:pt modelId="{A49A4248-A2F9-4B88-B2ED-5EE733E9F04B}" type="parTrans" cxnId="{8BCD10CA-CA2A-420F-9DAC-C783BEE1A806}">
      <dgm:prSet/>
      <dgm:spPr/>
      <dgm:t>
        <a:bodyPr/>
        <a:lstStyle/>
        <a:p>
          <a:endParaRPr lang="pt-BR"/>
        </a:p>
      </dgm:t>
    </dgm:pt>
    <dgm:pt modelId="{D9BA0F9F-14F1-4AD4-AAE0-722D725D4E4A}" type="sibTrans" cxnId="{8BCD10CA-CA2A-420F-9DAC-C783BEE1A806}">
      <dgm:prSet/>
      <dgm:spPr/>
      <dgm:t>
        <a:bodyPr/>
        <a:lstStyle/>
        <a:p>
          <a:endParaRPr lang="pt-BR"/>
        </a:p>
      </dgm:t>
    </dgm:pt>
    <dgm:pt modelId="{685CEE07-9425-47B8-A1CA-7B09A216FAD9}">
      <dgm:prSet phldrT="[Texto]" custT="1"/>
      <dgm:spPr/>
      <dgm:t>
        <a:bodyPr/>
        <a:lstStyle/>
        <a:p>
          <a:r>
            <a:rPr lang="pt-BR" sz="1600" b="1" i="0" cap="all" baseline="0" dirty="0"/>
            <a:t>COMPETÊNCIAS ORGANIZACIONAIS </a:t>
          </a:r>
          <a:r>
            <a:rPr lang="pt-BR" sz="1600" i="1" cap="all" baseline="0" dirty="0"/>
            <a:t>-  GESTÃO LEAN DE PORTFOLIO;  ENTREGA DE SOLUÇÃO EMPRESARIAL; ENTREGA AGIL DE PRODUTO; ORGANIZAÇÃO AGIL; CONTINUO; DEVOPS</a:t>
          </a:r>
        </a:p>
      </dgm:t>
    </dgm:pt>
    <dgm:pt modelId="{976B952E-8BE8-4B34-8779-8E6B3AD70BDF}" type="parTrans" cxnId="{2A66EBC1-499F-40C2-BFE4-289FB18AD6A9}">
      <dgm:prSet/>
      <dgm:spPr/>
      <dgm:t>
        <a:bodyPr/>
        <a:lstStyle/>
        <a:p>
          <a:endParaRPr lang="pt-BR"/>
        </a:p>
      </dgm:t>
    </dgm:pt>
    <dgm:pt modelId="{6B9565D1-93DA-4914-9B35-04FBD14A4650}" type="sibTrans" cxnId="{2A66EBC1-499F-40C2-BFE4-289FB18AD6A9}">
      <dgm:prSet/>
      <dgm:spPr/>
      <dgm:t>
        <a:bodyPr/>
        <a:lstStyle/>
        <a:p>
          <a:endParaRPr lang="pt-BR"/>
        </a:p>
      </dgm:t>
    </dgm:pt>
    <dgm:pt modelId="{E05D922C-1672-4888-9877-284E99EDD5DD}">
      <dgm:prSet custT="1"/>
      <dgm:spPr/>
      <dgm:t>
        <a:bodyPr/>
        <a:lstStyle/>
        <a:p>
          <a:r>
            <a:rPr lang="pt-BR" sz="1600" dirty="0"/>
            <a:t>CLIENTE NO CENTRO</a:t>
          </a:r>
        </a:p>
      </dgm:t>
    </dgm:pt>
    <dgm:pt modelId="{88744394-57B2-45A9-AA9D-35F7C51B39A4}" type="parTrans" cxnId="{DE617730-FB20-4EC6-978F-A0806EE6EF8C}">
      <dgm:prSet/>
      <dgm:spPr/>
      <dgm:t>
        <a:bodyPr/>
        <a:lstStyle/>
        <a:p>
          <a:endParaRPr lang="pt-BR"/>
        </a:p>
      </dgm:t>
    </dgm:pt>
    <dgm:pt modelId="{BBF27BA7-C728-4575-8158-09461556EB22}" type="sibTrans" cxnId="{DE617730-FB20-4EC6-978F-A0806EE6EF8C}">
      <dgm:prSet/>
      <dgm:spPr/>
      <dgm:t>
        <a:bodyPr/>
        <a:lstStyle/>
        <a:p>
          <a:endParaRPr lang="pt-BR"/>
        </a:p>
      </dgm:t>
    </dgm:pt>
    <dgm:pt modelId="{AE373E52-9883-4A03-8969-C38EB7C6E276}">
      <dgm:prSet custT="1"/>
      <dgm:spPr/>
      <dgm:t>
        <a:bodyPr/>
        <a:lstStyle/>
        <a:p>
          <a:r>
            <a:rPr lang="pt-BR" sz="1600" dirty="0"/>
            <a:t>ALINHAMENTO ESTRATÉGICO</a:t>
          </a:r>
        </a:p>
      </dgm:t>
    </dgm:pt>
    <dgm:pt modelId="{67678AB9-5F57-415F-B1FF-8790F63D9EEC}" type="parTrans" cxnId="{AF8F4E0C-02D1-4858-BC64-3AB75E448097}">
      <dgm:prSet/>
      <dgm:spPr/>
      <dgm:t>
        <a:bodyPr/>
        <a:lstStyle/>
        <a:p>
          <a:endParaRPr lang="pt-BR"/>
        </a:p>
      </dgm:t>
    </dgm:pt>
    <dgm:pt modelId="{ACF7FC6A-D6DC-4DAE-8952-E4BD99EF686C}" type="sibTrans" cxnId="{AF8F4E0C-02D1-4858-BC64-3AB75E448097}">
      <dgm:prSet/>
      <dgm:spPr/>
      <dgm:t>
        <a:bodyPr/>
        <a:lstStyle/>
        <a:p>
          <a:endParaRPr lang="pt-BR"/>
        </a:p>
      </dgm:t>
    </dgm:pt>
    <dgm:pt modelId="{634C3CD9-1EE4-4188-BF0B-9F465A58A036}">
      <dgm:prSet custT="1"/>
      <dgm:spPr/>
      <dgm:t>
        <a:bodyPr/>
        <a:lstStyle/>
        <a:p>
          <a:r>
            <a:rPr lang="pt-BR" sz="1600" dirty="0"/>
            <a:t>GOVERNANÇA DE PROJETOS, PROGRAMAS E PORTFOLIO  </a:t>
          </a:r>
        </a:p>
      </dgm:t>
    </dgm:pt>
    <dgm:pt modelId="{587084B4-4744-4188-AEC9-59F4DD824F81}" type="parTrans" cxnId="{71E98C3A-3FFC-4877-A222-3B618C25B71E}">
      <dgm:prSet/>
      <dgm:spPr/>
      <dgm:t>
        <a:bodyPr/>
        <a:lstStyle/>
        <a:p>
          <a:endParaRPr lang="pt-BR"/>
        </a:p>
      </dgm:t>
    </dgm:pt>
    <dgm:pt modelId="{BB3C27DA-C86A-427E-B5CB-4CF730A5066B}" type="sibTrans" cxnId="{71E98C3A-3FFC-4877-A222-3B618C25B71E}">
      <dgm:prSet/>
      <dgm:spPr/>
      <dgm:t>
        <a:bodyPr/>
        <a:lstStyle/>
        <a:p>
          <a:endParaRPr lang="pt-BR"/>
        </a:p>
      </dgm:t>
    </dgm:pt>
    <dgm:pt modelId="{1D8F2EB5-2FC3-4BF4-99FD-026102D71120}">
      <dgm:prSet custT="1"/>
      <dgm:spPr/>
      <dgm:t>
        <a:bodyPr/>
        <a:lstStyle/>
        <a:p>
          <a:r>
            <a:rPr lang="pt-BR" sz="1600" dirty="0"/>
            <a:t>GESTÃO POR FLUXO DE VALOR </a:t>
          </a:r>
        </a:p>
      </dgm:t>
    </dgm:pt>
    <dgm:pt modelId="{4840F3BA-77D9-4861-94FB-26E94112B518}" type="parTrans" cxnId="{542BD318-1DBA-49B9-9BD3-6596EE1D4FEA}">
      <dgm:prSet/>
      <dgm:spPr/>
      <dgm:t>
        <a:bodyPr/>
        <a:lstStyle/>
        <a:p>
          <a:endParaRPr lang="pt-BR"/>
        </a:p>
      </dgm:t>
    </dgm:pt>
    <dgm:pt modelId="{039D639F-60C4-4D05-B2AC-5160717D23A3}" type="sibTrans" cxnId="{542BD318-1DBA-49B9-9BD3-6596EE1D4FEA}">
      <dgm:prSet/>
      <dgm:spPr/>
      <dgm:t>
        <a:bodyPr/>
        <a:lstStyle/>
        <a:p>
          <a:endParaRPr lang="pt-BR"/>
        </a:p>
      </dgm:t>
    </dgm:pt>
    <dgm:pt modelId="{833D1818-B7E0-4814-96E6-B7505C739916}">
      <dgm:prSet custT="1"/>
      <dgm:spPr/>
      <dgm:t>
        <a:bodyPr/>
        <a:lstStyle/>
        <a:p>
          <a:r>
            <a:rPr lang="pt-BR" sz="1600" dirty="0"/>
            <a:t>ENTREGAS CONTÍNUAS </a:t>
          </a:r>
        </a:p>
      </dgm:t>
    </dgm:pt>
    <dgm:pt modelId="{3E2C697A-2708-4F02-9D9E-63E2F8CB651B}" type="parTrans" cxnId="{31F3D4C9-1660-43E7-91A1-9FD1F59DE4B8}">
      <dgm:prSet/>
      <dgm:spPr/>
      <dgm:t>
        <a:bodyPr/>
        <a:lstStyle/>
        <a:p>
          <a:endParaRPr lang="pt-BR"/>
        </a:p>
      </dgm:t>
    </dgm:pt>
    <dgm:pt modelId="{DAD21A25-AA94-4027-A864-7130D251D879}" type="sibTrans" cxnId="{31F3D4C9-1660-43E7-91A1-9FD1F59DE4B8}">
      <dgm:prSet/>
      <dgm:spPr/>
      <dgm:t>
        <a:bodyPr/>
        <a:lstStyle/>
        <a:p>
          <a:endParaRPr lang="pt-BR"/>
        </a:p>
      </dgm:t>
    </dgm:pt>
    <dgm:pt modelId="{57D5AEDE-2F17-46D4-BC37-5C285E60F722}">
      <dgm:prSet phldrT="[Texto]" custT="1"/>
      <dgm:spPr/>
      <dgm:t>
        <a:bodyPr/>
        <a:lstStyle/>
        <a:p>
          <a:r>
            <a:rPr lang="pt-BR" sz="1600" dirty="0"/>
            <a:t>SAFE HOUSE OF LEAN</a:t>
          </a:r>
        </a:p>
      </dgm:t>
    </dgm:pt>
    <dgm:pt modelId="{E64D14CB-BAAB-452C-8EB6-8DACF4A0FA7E}" type="parTrans" cxnId="{384B8EE3-1368-44DB-80B5-34C25FF45606}">
      <dgm:prSet/>
      <dgm:spPr/>
      <dgm:t>
        <a:bodyPr/>
        <a:lstStyle/>
        <a:p>
          <a:endParaRPr lang="pt-BR"/>
        </a:p>
      </dgm:t>
    </dgm:pt>
    <dgm:pt modelId="{E0B39EF6-BFF6-441A-AB4A-700B1D058123}" type="sibTrans" cxnId="{384B8EE3-1368-44DB-80B5-34C25FF45606}">
      <dgm:prSet/>
      <dgm:spPr/>
      <dgm:t>
        <a:bodyPr/>
        <a:lstStyle/>
        <a:p>
          <a:endParaRPr lang="pt-BR"/>
        </a:p>
      </dgm:t>
    </dgm:pt>
    <dgm:pt modelId="{62B34A10-B236-45A5-A5A5-1DDB4349E412}" type="pres">
      <dgm:prSet presAssocID="{6FF568B7-590C-4764-9B34-1C3590C2FF53}" presName="Name0" presStyleCnt="0">
        <dgm:presLayoutVars>
          <dgm:dir/>
          <dgm:animLvl val="lvl"/>
          <dgm:resizeHandles val="exact"/>
        </dgm:presLayoutVars>
      </dgm:prSet>
      <dgm:spPr/>
    </dgm:pt>
    <dgm:pt modelId="{58C17968-4814-43FF-842F-B460AF866716}" type="pres">
      <dgm:prSet presAssocID="{B5C9D777-1C99-4730-BB32-4FB7BAB90529}" presName="linNode" presStyleCnt="0"/>
      <dgm:spPr/>
    </dgm:pt>
    <dgm:pt modelId="{131BE096-968A-4727-B285-4F201183B78F}" type="pres">
      <dgm:prSet presAssocID="{B5C9D777-1C99-4730-BB32-4FB7BAB90529}" presName="parentText" presStyleLbl="node1" presStyleIdx="0" presStyleCnt="3" custScaleX="61978" custLinFactNeighborX="-6250">
        <dgm:presLayoutVars>
          <dgm:chMax val="1"/>
          <dgm:bulletEnabled val="1"/>
        </dgm:presLayoutVars>
      </dgm:prSet>
      <dgm:spPr/>
    </dgm:pt>
    <dgm:pt modelId="{6675714A-CFA8-45C2-BF60-62D56F24091D}" type="pres">
      <dgm:prSet presAssocID="{B5C9D777-1C99-4730-BB32-4FB7BAB90529}" presName="descendantText" presStyleLbl="alignAccFollowNode1" presStyleIdx="0" presStyleCnt="3" custScaleX="119684" custScaleY="117543">
        <dgm:presLayoutVars>
          <dgm:bulletEnabled val="1"/>
        </dgm:presLayoutVars>
      </dgm:prSet>
      <dgm:spPr/>
    </dgm:pt>
    <dgm:pt modelId="{E92579D6-7123-40BF-B01F-946CCE624029}" type="pres">
      <dgm:prSet presAssocID="{97991712-3009-4BE1-A625-4C0BE32915D1}" presName="sp" presStyleCnt="0"/>
      <dgm:spPr/>
    </dgm:pt>
    <dgm:pt modelId="{853F6241-F4F3-465E-98FD-6DFBDB12A5E0}" type="pres">
      <dgm:prSet presAssocID="{659DECBE-8816-4A48-915A-9BBFF822C4CE}" presName="linNode" presStyleCnt="0"/>
      <dgm:spPr/>
    </dgm:pt>
    <dgm:pt modelId="{803BBDE5-AE03-4EDF-AC59-6891C79C83E2}" type="pres">
      <dgm:prSet presAssocID="{659DECBE-8816-4A48-915A-9BBFF822C4CE}" presName="parentText" presStyleLbl="node1" presStyleIdx="1" presStyleCnt="3" custScaleX="61978" custLinFactNeighborX="-6250">
        <dgm:presLayoutVars>
          <dgm:chMax val="1"/>
          <dgm:bulletEnabled val="1"/>
        </dgm:presLayoutVars>
      </dgm:prSet>
      <dgm:spPr/>
    </dgm:pt>
    <dgm:pt modelId="{5C6138AF-2D40-4680-91D5-020C28896BEF}" type="pres">
      <dgm:prSet presAssocID="{659DECBE-8816-4A48-915A-9BBFF822C4CE}" presName="descendantText" presStyleLbl="alignAccFollowNode1" presStyleIdx="1" presStyleCnt="3" custScaleX="119684" custScaleY="117543">
        <dgm:presLayoutVars>
          <dgm:bulletEnabled val="1"/>
        </dgm:presLayoutVars>
      </dgm:prSet>
      <dgm:spPr/>
    </dgm:pt>
    <dgm:pt modelId="{E0B0EE40-55AE-46F3-822A-4F82019AEEDA}" type="pres">
      <dgm:prSet presAssocID="{4D3F9EEA-D13C-4F4A-8D3F-A15FB431CCCD}" presName="sp" presStyleCnt="0"/>
      <dgm:spPr/>
    </dgm:pt>
    <dgm:pt modelId="{3A39B65A-F0DE-45B7-8A25-67DA315C5281}" type="pres">
      <dgm:prSet presAssocID="{D437256D-372B-4CB7-8DDB-49133F5CE90B}" presName="linNode" presStyleCnt="0"/>
      <dgm:spPr/>
    </dgm:pt>
    <dgm:pt modelId="{3E855831-C45A-482B-9BC6-CC369591D631}" type="pres">
      <dgm:prSet presAssocID="{D437256D-372B-4CB7-8DDB-49133F5CE90B}" presName="parentText" presStyleLbl="node1" presStyleIdx="2" presStyleCnt="3" custScaleX="61978" custLinFactNeighborX="-6250">
        <dgm:presLayoutVars>
          <dgm:chMax val="1"/>
          <dgm:bulletEnabled val="1"/>
        </dgm:presLayoutVars>
      </dgm:prSet>
      <dgm:spPr/>
    </dgm:pt>
    <dgm:pt modelId="{A69765E3-B718-48D7-97CB-CCC32F49D572}" type="pres">
      <dgm:prSet presAssocID="{D437256D-372B-4CB7-8DDB-49133F5CE90B}" presName="descendantText" presStyleLbl="alignAccFollowNode1" presStyleIdx="2" presStyleCnt="3" custScaleX="119684" custScaleY="117543">
        <dgm:presLayoutVars>
          <dgm:bulletEnabled val="1"/>
        </dgm:presLayoutVars>
      </dgm:prSet>
      <dgm:spPr/>
    </dgm:pt>
  </dgm:ptLst>
  <dgm:cxnLst>
    <dgm:cxn modelId="{FDB11A06-30E2-4410-97E1-6716217ABEED}" srcId="{6FF568B7-590C-4764-9B34-1C3590C2FF53}" destId="{D437256D-372B-4CB7-8DDB-49133F5CE90B}" srcOrd="2" destOrd="0" parTransId="{83A643FC-2987-43E6-98AA-EED7C58F44EF}" sibTransId="{C8211DB5-40A2-4CAF-83F5-9469BD1A7A6D}"/>
    <dgm:cxn modelId="{9BA6EF07-486F-43EB-9624-60893AEC0FB0}" srcId="{659DECBE-8816-4A48-915A-9BBFF822C4CE}" destId="{E6E39D48-4F7F-4771-85FB-D198A8EF7861}" srcOrd="2" destOrd="0" parTransId="{F8E133AB-EC97-4E49-A740-DC9A9A202E2E}" sibTransId="{7F4A6E5D-E190-4691-BD5B-5C136B2CCFFE}"/>
    <dgm:cxn modelId="{AF8F4E0C-02D1-4858-BC64-3AB75E448097}" srcId="{B5C9D777-1C99-4730-BB32-4FB7BAB90529}" destId="{AE373E52-9883-4A03-8969-C38EB7C6E276}" srcOrd="2" destOrd="0" parTransId="{67678AB9-5F57-415F-B1FF-8790F63D9EEC}" sibTransId="{ACF7FC6A-D6DC-4DAE-8952-E4BD99EF686C}"/>
    <dgm:cxn modelId="{542BD318-1DBA-49B9-9BD3-6596EE1D4FEA}" srcId="{B5C9D777-1C99-4730-BB32-4FB7BAB90529}" destId="{1D8F2EB5-2FC3-4BF4-99FD-026102D71120}" srcOrd="4" destOrd="0" parTransId="{4840F3BA-77D9-4861-94FB-26E94112B518}" sibTransId="{039D639F-60C4-4D05-B2AC-5160717D23A3}"/>
    <dgm:cxn modelId="{191F2419-B721-43FE-B1EE-26061245E5E2}" srcId="{659DECBE-8816-4A48-915A-9BBFF822C4CE}" destId="{886BDF0E-8635-4336-92E1-1633E5A5B658}" srcOrd="1" destOrd="0" parTransId="{21D67B5E-DD95-4946-9053-79D2CF1844B7}" sibTransId="{4CE674FF-84C1-4B5C-91C6-A6E626FEF0E6}"/>
    <dgm:cxn modelId="{EA1C0F27-43EE-43BB-9FCF-DE4F676294CD}" type="presOf" srcId="{D437256D-372B-4CB7-8DDB-49133F5CE90B}" destId="{3E855831-C45A-482B-9BC6-CC369591D631}" srcOrd="0" destOrd="0" presId="urn:microsoft.com/office/officeart/2005/8/layout/vList5"/>
    <dgm:cxn modelId="{32DC442A-4C05-48FE-ACEE-4CEF1EFAF944}" type="presOf" srcId="{49605A7B-563B-4C7C-9F1B-0C7C34A7DDC4}" destId="{A69765E3-B718-48D7-97CB-CCC32F49D572}" srcOrd="0" destOrd="2" presId="urn:microsoft.com/office/officeart/2005/8/layout/vList5"/>
    <dgm:cxn modelId="{DE617730-FB20-4EC6-978F-A0806EE6EF8C}" srcId="{B5C9D777-1C99-4730-BB32-4FB7BAB90529}" destId="{E05D922C-1672-4888-9877-284E99EDD5DD}" srcOrd="1" destOrd="0" parTransId="{88744394-57B2-45A9-AA9D-35F7C51B39A4}" sibTransId="{BBF27BA7-C728-4575-8158-09461556EB22}"/>
    <dgm:cxn modelId="{71E98C3A-3FFC-4877-A222-3B618C25B71E}" srcId="{B5C9D777-1C99-4730-BB32-4FB7BAB90529}" destId="{634C3CD9-1EE4-4188-BF0B-9F465A58A036}" srcOrd="3" destOrd="0" parTransId="{587084B4-4744-4188-AEC9-59F4DD824F81}" sibTransId="{BB3C27DA-C86A-427E-B5CB-4CF730A5066B}"/>
    <dgm:cxn modelId="{2A996A3D-5D15-488B-AB03-0AB948BD3AAF}" type="presOf" srcId="{E05D922C-1672-4888-9877-284E99EDD5DD}" destId="{6675714A-CFA8-45C2-BF60-62D56F24091D}" srcOrd="0" destOrd="1" presId="urn:microsoft.com/office/officeart/2005/8/layout/vList5"/>
    <dgm:cxn modelId="{12CD225F-9879-4E86-BB88-B6F68B0DB12A}" type="presOf" srcId="{82894C1C-227B-4E59-AFC1-72A2615C5C4D}" destId="{A69765E3-B718-48D7-97CB-CCC32F49D572}" srcOrd="0" destOrd="1" presId="urn:microsoft.com/office/officeart/2005/8/layout/vList5"/>
    <dgm:cxn modelId="{5EF71A43-EFA3-49FB-99A5-1F14A96C5D19}" type="presOf" srcId="{833D1818-B7E0-4814-96E6-B7505C739916}" destId="{6675714A-CFA8-45C2-BF60-62D56F24091D}" srcOrd="0" destOrd="5" presId="urn:microsoft.com/office/officeart/2005/8/layout/vList5"/>
    <dgm:cxn modelId="{CC7DD763-BB0E-4649-8343-D1E0B8B92F48}" srcId="{659DECBE-8816-4A48-915A-9BBFF822C4CE}" destId="{CD496048-6C22-4C32-9C48-0EC8A8BEF669}" srcOrd="0" destOrd="0" parTransId="{293F234C-78DB-41AF-9602-AB1850E71537}" sibTransId="{D29CC615-ADED-448B-B5AD-1339BEE02972}"/>
    <dgm:cxn modelId="{827A7365-3C02-4D37-A0EE-1B41DA6AC91C}" type="presOf" srcId="{6FF568B7-590C-4764-9B34-1C3590C2FF53}" destId="{62B34A10-B236-45A5-A5A5-1DDB4349E412}" srcOrd="0" destOrd="0" presId="urn:microsoft.com/office/officeart/2005/8/layout/vList5"/>
    <dgm:cxn modelId="{AA2ADE68-1A0C-4A07-95E8-C507FF3B9D57}" type="presOf" srcId="{1D8F2EB5-2FC3-4BF4-99FD-026102D71120}" destId="{6675714A-CFA8-45C2-BF60-62D56F24091D}" srcOrd="0" destOrd="4" presId="urn:microsoft.com/office/officeart/2005/8/layout/vList5"/>
    <dgm:cxn modelId="{D9D8F94C-3AB8-4108-A4D1-2E5C503E13FB}" type="presOf" srcId="{634C3CD9-1EE4-4188-BF0B-9F465A58A036}" destId="{6675714A-CFA8-45C2-BF60-62D56F24091D}" srcOrd="0" destOrd="3" presId="urn:microsoft.com/office/officeart/2005/8/layout/vList5"/>
    <dgm:cxn modelId="{29A2B84E-3F75-4A63-BAF3-58CD5DE945F7}" type="presOf" srcId="{E6E39D48-4F7F-4771-85FB-D198A8EF7861}" destId="{5C6138AF-2D40-4680-91D5-020C28896BEF}" srcOrd="0" destOrd="2" presId="urn:microsoft.com/office/officeart/2005/8/layout/vList5"/>
    <dgm:cxn modelId="{E115454F-9D05-4452-AFDB-FEC241CED5EB}" srcId="{6FF568B7-590C-4764-9B34-1C3590C2FF53}" destId="{659DECBE-8816-4A48-915A-9BBFF822C4CE}" srcOrd="1" destOrd="0" parTransId="{AB82323A-BBF0-4C1F-BF02-0695342859AB}" sibTransId="{4D3F9EEA-D13C-4F4A-8D3F-A15FB431CCCD}"/>
    <dgm:cxn modelId="{2964DD52-C936-423A-9A4E-040CE601DA9C}" type="presOf" srcId="{886BDF0E-8635-4336-92E1-1633E5A5B658}" destId="{5C6138AF-2D40-4680-91D5-020C28896BEF}" srcOrd="0" destOrd="1" presId="urn:microsoft.com/office/officeart/2005/8/layout/vList5"/>
    <dgm:cxn modelId="{ED107157-CF5A-4638-B2A9-D6CFBF8E87F8}" type="presOf" srcId="{48A5C0A5-8979-4405-96DD-0CF1196C88F5}" destId="{5C6138AF-2D40-4680-91D5-020C28896BEF}" srcOrd="0" destOrd="3" presId="urn:microsoft.com/office/officeart/2005/8/layout/vList5"/>
    <dgm:cxn modelId="{9E04F381-7BD2-4DD5-818D-98B3908984E9}" type="presOf" srcId="{B5C9D777-1C99-4730-BB32-4FB7BAB90529}" destId="{131BE096-968A-4727-B285-4F201183B78F}" srcOrd="0" destOrd="0" presId="urn:microsoft.com/office/officeart/2005/8/layout/vList5"/>
    <dgm:cxn modelId="{6D385B89-9AED-4A7B-9CA9-937D54ADC1DA}" type="presOf" srcId="{57332115-DED1-4C6B-86C5-75E058A0B048}" destId="{A69765E3-B718-48D7-97CB-CCC32F49D572}" srcOrd="0" destOrd="0" presId="urn:microsoft.com/office/officeart/2005/8/layout/vList5"/>
    <dgm:cxn modelId="{310D4799-F617-4B53-8046-81B4D3354691}" srcId="{659DECBE-8816-4A48-915A-9BBFF822C4CE}" destId="{48A5C0A5-8979-4405-96DD-0CF1196C88F5}" srcOrd="3" destOrd="0" parTransId="{7DDCD7E0-76A1-4773-BA04-36BB10CB953E}" sibTransId="{26633214-9033-4DE5-8BD8-35440BCEF109}"/>
    <dgm:cxn modelId="{7D855B9F-5EC2-4811-8FAE-8FCABB624599}" type="presOf" srcId="{685CEE07-9425-47B8-A1CA-7B09A216FAD9}" destId="{A69765E3-B718-48D7-97CB-CCC32F49D572}" srcOrd="0" destOrd="3" presId="urn:microsoft.com/office/officeart/2005/8/layout/vList5"/>
    <dgm:cxn modelId="{470993A1-EF2B-47F3-A508-D13E2C255926}" type="presOf" srcId="{005C0D5B-1C16-4388-9B1A-EF6C3410D414}" destId="{6675714A-CFA8-45C2-BF60-62D56F24091D}" srcOrd="0" destOrd="0" presId="urn:microsoft.com/office/officeart/2005/8/layout/vList5"/>
    <dgm:cxn modelId="{728227AE-B1F5-4E44-B88A-F7CE88C0AF41}" srcId="{D437256D-372B-4CB7-8DDB-49133F5CE90B}" destId="{82894C1C-227B-4E59-AFC1-72A2615C5C4D}" srcOrd="1" destOrd="0" parTransId="{A6B2A69A-69F6-48C2-BFD3-03ADB628E68F}" sibTransId="{EBB4D189-0AF7-4632-82E3-3C3B2ECBA65F}"/>
    <dgm:cxn modelId="{12C44EB8-4831-44B3-970A-977AA9647880}" srcId="{D437256D-372B-4CB7-8DDB-49133F5CE90B}" destId="{57332115-DED1-4C6B-86C5-75E058A0B048}" srcOrd="0" destOrd="0" parTransId="{041C6F92-E2AA-479F-AC4E-7CD893E03B7D}" sibTransId="{20BFB332-B06A-4AB0-ADF5-3BF9394105BA}"/>
    <dgm:cxn modelId="{6D3AE3BA-5AEA-4FED-8371-B6A0D4E082CB}" type="presOf" srcId="{CD496048-6C22-4C32-9C48-0EC8A8BEF669}" destId="{5C6138AF-2D40-4680-91D5-020C28896BEF}" srcOrd="0" destOrd="0" presId="urn:microsoft.com/office/officeart/2005/8/layout/vList5"/>
    <dgm:cxn modelId="{2A66EBC1-499F-40C2-BFE4-289FB18AD6A9}" srcId="{D437256D-372B-4CB7-8DDB-49133F5CE90B}" destId="{685CEE07-9425-47B8-A1CA-7B09A216FAD9}" srcOrd="3" destOrd="0" parTransId="{976B952E-8BE8-4B34-8779-8E6B3AD70BDF}" sibTransId="{6B9565D1-93DA-4914-9B35-04FBD14A4650}"/>
    <dgm:cxn modelId="{31F3D4C9-1660-43E7-91A1-9FD1F59DE4B8}" srcId="{B5C9D777-1C99-4730-BB32-4FB7BAB90529}" destId="{833D1818-B7E0-4814-96E6-B7505C739916}" srcOrd="5" destOrd="0" parTransId="{3E2C697A-2708-4F02-9D9E-63E2F8CB651B}" sibTransId="{DAD21A25-AA94-4027-A864-7130D251D879}"/>
    <dgm:cxn modelId="{8BCD10CA-CA2A-420F-9DAC-C783BEE1A806}" srcId="{D437256D-372B-4CB7-8DDB-49133F5CE90B}" destId="{49605A7B-563B-4C7C-9F1B-0C7C34A7DDC4}" srcOrd="2" destOrd="0" parTransId="{A49A4248-A2F9-4B88-B2ED-5EE733E9F04B}" sibTransId="{D9BA0F9F-14F1-4AD4-AAE0-722D725D4E4A}"/>
    <dgm:cxn modelId="{704298CA-780E-4C2D-AF1F-9C5639888D64}" srcId="{B5C9D777-1C99-4730-BB32-4FB7BAB90529}" destId="{005C0D5B-1C16-4388-9B1A-EF6C3410D414}" srcOrd="0" destOrd="0" parTransId="{6700284F-B077-496C-9DF4-1563B0D74D68}" sibTransId="{A83345A2-C2B0-4D1D-A375-0E5A0500BE6E}"/>
    <dgm:cxn modelId="{7A199BDA-CC61-4823-8394-D15252969B7F}" srcId="{6FF568B7-590C-4764-9B34-1C3590C2FF53}" destId="{B5C9D777-1C99-4730-BB32-4FB7BAB90529}" srcOrd="0" destOrd="0" parTransId="{20581475-2581-4BA9-A27D-45B2E417D0F4}" sibTransId="{97991712-3009-4BE1-A625-4C0BE32915D1}"/>
    <dgm:cxn modelId="{384B8EE3-1368-44DB-80B5-34C25FF45606}" srcId="{B5C9D777-1C99-4730-BB32-4FB7BAB90529}" destId="{57D5AEDE-2F17-46D4-BC37-5C285E60F722}" srcOrd="6" destOrd="0" parTransId="{E64D14CB-BAAB-452C-8EB6-8DACF4A0FA7E}" sibTransId="{E0B39EF6-BFF6-441A-AB4A-700B1D058123}"/>
    <dgm:cxn modelId="{A4C3D1E6-A045-4D97-A793-ED91648F050D}" type="presOf" srcId="{659DECBE-8816-4A48-915A-9BBFF822C4CE}" destId="{803BBDE5-AE03-4EDF-AC59-6891C79C83E2}" srcOrd="0" destOrd="0" presId="urn:microsoft.com/office/officeart/2005/8/layout/vList5"/>
    <dgm:cxn modelId="{F0A7F1ED-D65B-4D71-AE90-C40139045CB7}" type="presOf" srcId="{57D5AEDE-2F17-46D4-BC37-5C285E60F722}" destId="{6675714A-CFA8-45C2-BF60-62D56F24091D}" srcOrd="0" destOrd="6" presId="urn:microsoft.com/office/officeart/2005/8/layout/vList5"/>
    <dgm:cxn modelId="{03A133EE-BEE5-4F55-94A9-ECD3A303F913}" type="presOf" srcId="{AE373E52-9883-4A03-8969-C38EB7C6E276}" destId="{6675714A-CFA8-45C2-BF60-62D56F24091D}" srcOrd="0" destOrd="2" presId="urn:microsoft.com/office/officeart/2005/8/layout/vList5"/>
    <dgm:cxn modelId="{D4FF9293-B3EA-4E4E-A3A3-398485D9A13C}" type="presParOf" srcId="{62B34A10-B236-45A5-A5A5-1DDB4349E412}" destId="{58C17968-4814-43FF-842F-B460AF866716}" srcOrd="0" destOrd="0" presId="urn:microsoft.com/office/officeart/2005/8/layout/vList5"/>
    <dgm:cxn modelId="{31A5B744-2D44-41EE-B7C0-6E111860F963}" type="presParOf" srcId="{58C17968-4814-43FF-842F-B460AF866716}" destId="{131BE096-968A-4727-B285-4F201183B78F}" srcOrd="0" destOrd="0" presId="urn:microsoft.com/office/officeart/2005/8/layout/vList5"/>
    <dgm:cxn modelId="{63A32B03-A6D1-46C2-B650-D5C593939EA4}" type="presParOf" srcId="{58C17968-4814-43FF-842F-B460AF866716}" destId="{6675714A-CFA8-45C2-BF60-62D56F24091D}" srcOrd="1" destOrd="0" presId="urn:microsoft.com/office/officeart/2005/8/layout/vList5"/>
    <dgm:cxn modelId="{0C30AA5A-2433-4A02-A3EA-A64911FEE6BC}" type="presParOf" srcId="{62B34A10-B236-45A5-A5A5-1DDB4349E412}" destId="{E92579D6-7123-40BF-B01F-946CCE624029}" srcOrd="1" destOrd="0" presId="urn:microsoft.com/office/officeart/2005/8/layout/vList5"/>
    <dgm:cxn modelId="{24377F7A-4E2F-4D4D-A9D4-BDF54B48E5C2}" type="presParOf" srcId="{62B34A10-B236-45A5-A5A5-1DDB4349E412}" destId="{853F6241-F4F3-465E-98FD-6DFBDB12A5E0}" srcOrd="2" destOrd="0" presId="urn:microsoft.com/office/officeart/2005/8/layout/vList5"/>
    <dgm:cxn modelId="{1DCA9B9A-214E-4989-A3C2-BD16B489471E}" type="presParOf" srcId="{853F6241-F4F3-465E-98FD-6DFBDB12A5E0}" destId="{803BBDE5-AE03-4EDF-AC59-6891C79C83E2}" srcOrd="0" destOrd="0" presId="urn:microsoft.com/office/officeart/2005/8/layout/vList5"/>
    <dgm:cxn modelId="{B76F2927-8376-4EE1-8334-55BF2391A59E}" type="presParOf" srcId="{853F6241-F4F3-465E-98FD-6DFBDB12A5E0}" destId="{5C6138AF-2D40-4680-91D5-020C28896BEF}" srcOrd="1" destOrd="0" presId="urn:microsoft.com/office/officeart/2005/8/layout/vList5"/>
    <dgm:cxn modelId="{B23AE72F-4984-49BA-8361-A35B456131EF}" type="presParOf" srcId="{62B34A10-B236-45A5-A5A5-1DDB4349E412}" destId="{E0B0EE40-55AE-46F3-822A-4F82019AEEDA}" srcOrd="3" destOrd="0" presId="urn:microsoft.com/office/officeart/2005/8/layout/vList5"/>
    <dgm:cxn modelId="{0B9D4C1A-8948-4C88-BD09-5603BF3BB7DF}" type="presParOf" srcId="{62B34A10-B236-45A5-A5A5-1DDB4349E412}" destId="{3A39B65A-F0DE-45B7-8A25-67DA315C5281}" srcOrd="4" destOrd="0" presId="urn:microsoft.com/office/officeart/2005/8/layout/vList5"/>
    <dgm:cxn modelId="{388AEC80-A18F-40BF-BE7F-01CF29A6CBCD}" type="presParOf" srcId="{3A39B65A-F0DE-45B7-8A25-67DA315C5281}" destId="{3E855831-C45A-482B-9BC6-CC369591D631}" srcOrd="0" destOrd="0" presId="urn:microsoft.com/office/officeart/2005/8/layout/vList5"/>
    <dgm:cxn modelId="{F32CAAEF-A9C2-4A3E-83FC-E9EFF8365FE5}" type="presParOf" srcId="{3A39B65A-F0DE-45B7-8A25-67DA315C5281}" destId="{A69765E3-B718-48D7-97CB-CCC32F49D57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1CE20DA-F68F-495D-8278-DB0532F85EE1}" type="doc">
      <dgm:prSet loTypeId="urn:microsoft.com/office/officeart/2005/8/layout/hList1" loCatId="list" qsTypeId="urn:microsoft.com/office/officeart/2005/8/quickstyle/3d1" qsCatId="3D" csTypeId="urn:microsoft.com/office/officeart/2005/8/colors/accent2_3" csCatId="accent2" phldr="1"/>
      <dgm:spPr/>
      <dgm:t>
        <a:bodyPr/>
        <a:lstStyle/>
        <a:p>
          <a:endParaRPr lang="pt-BR"/>
        </a:p>
      </dgm:t>
    </dgm:pt>
    <dgm:pt modelId="{044C0CBA-659E-4B01-846D-1EF6FA44686B}">
      <dgm:prSet phldrT="[Texto]"/>
      <dgm:spPr/>
      <dgm:t>
        <a:bodyPr/>
        <a:lstStyle/>
        <a:p>
          <a:r>
            <a:rPr lang="pt-BR" b="0" i="0" dirty="0"/>
            <a:t>(1) </a:t>
          </a:r>
          <a:r>
            <a:rPr lang="pt-BR" b="0" i="0" u="sng" dirty="0"/>
            <a:t>Alinhamento</a:t>
          </a:r>
          <a:r>
            <a:rPr lang="pt-BR" b="0" i="0" dirty="0"/>
            <a:t> </a:t>
          </a:r>
          <a:endParaRPr lang="pt-BR" dirty="0"/>
        </a:p>
      </dgm:t>
    </dgm:pt>
    <dgm:pt modelId="{21F5A76B-996C-4037-B917-B2E0879EB1CD}" type="parTrans" cxnId="{A7A827A4-8D8D-41B7-9C1E-E2819884A358}">
      <dgm:prSet/>
      <dgm:spPr/>
      <dgm:t>
        <a:bodyPr/>
        <a:lstStyle/>
        <a:p>
          <a:endParaRPr lang="pt-BR"/>
        </a:p>
      </dgm:t>
    </dgm:pt>
    <dgm:pt modelId="{83B8624C-E28B-427A-8C6E-406B2F958FF5}" type="sibTrans" cxnId="{A7A827A4-8D8D-41B7-9C1E-E2819884A358}">
      <dgm:prSet/>
      <dgm:spPr/>
      <dgm:t>
        <a:bodyPr/>
        <a:lstStyle/>
        <a:p>
          <a:endParaRPr lang="pt-BR"/>
        </a:p>
      </dgm:t>
    </dgm:pt>
    <dgm:pt modelId="{1FFD194F-9B13-4DE2-8083-18CDA77737F7}">
      <dgm:prSet phldrT="[Texto]"/>
      <dgm:spPr/>
      <dgm:t>
        <a:bodyPr/>
        <a:lstStyle/>
        <a:p>
          <a:r>
            <a:rPr lang="pt-BR" b="0" i="0" dirty="0"/>
            <a:t> (2) </a:t>
          </a:r>
          <a:r>
            <a:rPr lang="pt-BR" b="0" i="0" u="sng" dirty="0"/>
            <a:t>Qualidade</a:t>
          </a:r>
          <a:endParaRPr lang="pt-BR" dirty="0"/>
        </a:p>
      </dgm:t>
    </dgm:pt>
    <dgm:pt modelId="{7377EF8E-F42C-4B35-A369-43D6769E4C4E}" type="parTrans" cxnId="{D0AFF032-AEAC-4AA1-9B79-37E80968B1AA}">
      <dgm:prSet/>
      <dgm:spPr/>
      <dgm:t>
        <a:bodyPr/>
        <a:lstStyle/>
        <a:p>
          <a:endParaRPr lang="pt-BR"/>
        </a:p>
      </dgm:t>
    </dgm:pt>
    <dgm:pt modelId="{ECC0B4E5-422A-4AA6-8C6C-3FC6DC29009A}" type="sibTrans" cxnId="{D0AFF032-AEAC-4AA1-9B79-37E80968B1AA}">
      <dgm:prSet/>
      <dgm:spPr/>
      <dgm:t>
        <a:bodyPr/>
        <a:lstStyle/>
        <a:p>
          <a:endParaRPr lang="pt-BR"/>
        </a:p>
      </dgm:t>
    </dgm:pt>
    <dgm:pt modelId="{5A6E9AA0-BD7E-4ED2-9F45-08200AAE5AA0}">
      <dgm:prSet phldrT="[Texto]"/>
      <dgm:spPr/>
      <dgm:t>
        <a:bodyPr/>
        <a:lstStyle/>
        <a:p>
          <a:r>
            <a:rPr lang="pt-BR" b="0" i="0" dirty="0"/>
            <a:t>(3) </a:t>
          </a:r>
          <a:r>
            <a:rPr lang="pt-BR" b="0" i="0" u="sng" dirty="0"/>
            <a:t>Transparência </a:t>
          </a:r>
          <a:endParaRPr lang="pt-BR" dirty="0"/>
        </a:p>
      </dgm:t>
    </dgm:pt>
    <dgm:pt modelId="{A7E785AD-818F-43A5-8E0A-E7986224447E}" type="parTrans" cxnId="{24CFE611-47B5-4A2D-9ACD-636D633C6E11}">
      <dgm:prSet/>
      <dgm:spPr/>
      <dgm:t>
        <a:bodyPr/>
        <a:lstStyle/>
        <a:p>
          <a:endParaRPr lang="pt-BR"/>
        </a:p>
      </dgm:t>
    </dgm:pt>
    <dgm:pt modelId="{C1CE9958-9BDC-4FE4-B0AD-65950B383400}" type="sibTrans" cxnId="{24CFE611-47B5-4A2D-9ACD-636D633C6E11}">
      <dgm:prSet/>
      <dgm:spPr/>
      <dgm:t>
        <a:bodyPr/>
        <a:lstStyle/>
        <a:p>
          <a:endParaRPr lang="pt-BR"/>
        </a:p>
      </dgm:t>
    </dgm:pt>
    <dgm:pt modelId="{BE9AFE58-00A3-49E9-A797-467C7DD7597E}">
      <dgm:prSet phldrT="[Texto]"/>
      <dgm:spPr/>
      <dgm:t>
        <a:bodyPr/>
        <a:lstStyle/>
        <a:p>
          <a:r>
            <a:rPr lang="pt-BR" b="0" i="0" dirty="0"/>
            <a:t>(4) </a:t>
          </a:r>
          <a:r>
            <a:rPr lang="pt-BR" b="0" i="0" u="sng" dirty="0"/>
            <a:t>Execução do Programa</a:t>
          </a:r>
          <a:endParaRPr lang="pt-BR" dirty="0"/>
        </a:p>
      </dgm:t>
    </dgm:pt>
    <dgm:pt modelId="{875E4482-5D1A-48AD-8BC8-ED7090FB9A50}" type="parTrans" cxnId="{7D5B67B2-911D-4124-9A6A-751D1CA57661}">
      <dgm:prSet/>
      <dgm:spPr/>
      <dgm:t>
        <a:bodyPr/>
        <a:lstStyle/>
        <a:p>
          <a:endParaRPr lang="pt-BR"/>
        </a:p>
      </dgm:t>
    </dgm:pt>
    <dgm:pt modelId="{A774CC68-B038-4B03-9C89-3A5FCAAFB3D5}" type="sibTrans" cxnId="{7D5B67B2-911D-4124-9A6A-751D1CA57661}">
      <dgm:prSet/>
      <dgm:spPr/>
      <dgm:t>
        <a:bodyPr/>
        <a:lstStyle/>
        <a:p>
          <a:endParaRPr lang="pt-BR"/>
        </a:p>
      </dgm:t>
    </dgm:pt>
    <dgm:pt modelId="{0F1E8540-8F17-48AE-934F-6C26BC3377F6}">
      <dgm:prSet phldrT="[Texto]"/>
      <dgm:spPr/>
      <dgm:t>
        <a:bodyPr/>
        <a:lstStyle/>
        <a:p>
          <a:r>
            <a:rPr lang="pt-BR" b="0" i="0" dirty="0"/>
            <a:t>visão comum dos objetivos;</a:t>
          </a:r>
          <a:endParaRPr lang="pt-BR" dirty="0"/>
        </a:p>
      </dgm:t>
    </dgm:pt>
    <dgm:pt modelId="{58F40DDB-5D82-458D-A9E7-6C56B7EAD89A}" type="parTrans" cxnId="{7C31824B-33F1-4056-BAF0-C1F00A4C13A2}">
      <dgm:prSet/>
      <dgm:spPr/>
      <dgm:t>
        <a:bodyPr/>
        <a:lstStyle/>
        <a:p>
          <a:endParaRPr lang="pt-BR"/>
        </a:p>
      </dgm:t>
    </dgm:pt>
    <dgm:pt modelId="{FE8A9448-0C00-4D3C-8A69-44D72481E701}" type="sibTrans" cxnId="{7C31824B-33F1-4056-BAF0-C1F00A4C13A2}">
      <dgm:prSet/>
      <dgm:spPr/>
      <dgm:t>
        <a:bodyPr/>
        <a:lstStyle/>
        <a:p>
          <a:endParaRPr lang="pt-BR"/>
        </a:p>
      </dgm:t>
    </dgm:pt>
    <dgm:pt modelId="{480DB096-9A63-49EC-A045-DF7359958FAE}">
      <dgm:prSet phldrT="[Texto]"/>
      <dgm:spPr/>
      <dgm:t>
        <a:bodyPr/>
        <a:lstStyle/>
        <a:p>
          <a:r>
            <a:rPr lang="pt-BR" b="0" i="0" dirty="0"/>
            <a:t>incorporada ao processo ou produto;</a:t>
          </a:r>
          <a:endParaRPr lang="pt-BR" dirty="0"/>
        </a:p>
      </dgm:t>
    </dgm:pt>
    <dgm:pt modelId="{FC6501E3-EF11-4763-B80D-0C4AAD7BF86B}" type="parTrans" cxnId="{DC5D8E12-EA0B-4BF2-BEEC-09F3F8C4E01E}">
      <dgm:prSet/>
      <dgm:spPr/>
      <dgm:t>
        <a:bodyPr/>
        <a:lstStyle/>
        <a:p>
          <a:endParaRPr lang="pt-BR"/>
        </a:p>
      </dgm:t>
    </dgm:pt>
    <dgm:pt modelId="{D82A77E7-2ADA-4E05-B804-2E069718DE95}" type="sibTrans" cxnId="{DC5D8E12-EA0B-4BF2-BEEC-09F3F8C4E01E}">
      <dgm:prSet/>
      <dgm:spPr/>
      <dgm:t>
        <a:bodyPr/>
        <a:lstStyle/>
        <a:p>
          <a:endParaRPr lang="pt-BR"/>
        </a:p>
      </dgm:t>
    </dgm:pt>
    <dgm:pt modelId="{AF4C8DD1-E1E1-4791-B6E0-293C63284025}">
      <dgm:prSet phldrT="[Texto]"/>
      <dgm:spPr/>
      <dgm:t>
        <a:bodyPr/>
        <a:lstStyle/>
        <a:p>
          <a:r>
            <a:rPr lang="pt-BR" b="0" i="0" dirty="0"/>
            <a:t>compartilhar as informações de forma aberta;</a:t>
          </a:r>
          <a:endParaRPr lang="pt-BR" dirty="0"/>
        </a:p>
      </dgm:t>
    </dgm:pt>
    <dgm:pt modelId="{E1701F97-C133-4CE4-B3D1-16D1472F45FA}" type="parTrans" cxnId="{E2A4F84C-EB03-4389-83BB-63B105C9EBB6}">
      <dgm:prSet/>
      <dgm:spPr/>
      <dgm:t>
        <a:bodyPr/>
        <a:lstStyle/>
        <a:p>
          <a:endParaRPr lang="pt-BR"/>
        </a:p>
      </dgm:t>
    </dgm:pt>
    <dgm:pt modelId="{731F0622-22DE-4AFD-A57B-7ECF74021DEF}" type="sibTrans" cxnId="{E2A4F84C-EB03-4389-83BB-63B105C9EBB6}">
      <dgm:prSet/>
      <dgm:spPr/>
      <dgm:t>
        <a:bodyPr/>
        <a:lstStyle/>
        <a:p>
          <a:endParaRPr lang="pt-BR"/>
        </a:p>
      </dgm:t>
    </dgm:pt>
    <dgm:pt modelId="{F0B71E3F-F48D-448F-ACCF-B7A96162B37B}">
      <dgm:prSet phldrT="[Texto]"/>
      <dgm:spPr/>
      <dgm:t>
        <a:bodyPr/>
        <a:lstStyle/>
        <a:p>
          <a:r>
            <a:rPr lang="pt-BR" b="0" i="0" dirty="0"/>
            <a:t> entrega de valor de forma contínua;</a:t>
          </a:r>
          <a:endParaRPr lang="pt-BR" dirty="0"/>
        </a:p>
      </dgm:t>
    </dgm:pt>
    <dgm:pt modelId="{798E4719-22E1-4B2B-B8FC-5E00463794A3}" type="parTrans" cxnId="{81B4974E-CD27-4A8A-97EE-943F8F36FFAA}">
      <dgm:prSet/>
      <dgm:spPr/>
      <dgm:t>
        <a:bodyPr/>
        <a:lstStyle/>
        <a:p>
          <a:endParaRPr lang="pt-BR"/>
        </a:p>
      </dgm:t>
    </dgm:pt>
    <dgm:pt modelId="{7B1F59E2-85DB-41E2-B1E5-AB34A94B3ED5}" type="sibTrans" cxnId="{81B4974E-CD27-4A8A-97EE-943F8F36FFAA}">
      <dgm:prSet/>
      <dgm:spPr/>
      <dgm:t>
        <a:bodyPr/>
        <a:lstStyle/>
        <a:p>
          <a:endParaRPr lang="pt-BR"/>
        </a:p>
      </dgm:t>
    </dgm:pt>
    <dgm:pt modelId="{A8A5F6B9-90DD-478C-8C74-0EA37E5B338E}">
      <dgm:prSet phldrT="[Texto]"/>
      <dgm:spPr/>
      <dgm:t>
        <a:bodyPr/>
        <a:lstStyle/>
        <a:p>
          <a:r>
            <a:rPr lang="pt-BR" dirty="0"/>
            <a:t>Prover participação no planejamento do incremento do programa (PI)</a:t>
          </a:r>
        </a:p>
      </dgm:t>
    </dgm:pt>
    <dgm:pt modelId="{FE5F4CF4-7C1B-4F36-93EC-25DDFC1DA966}" type="parTrans" cxnId="{88F50F57-762C-443B-90D9-E0EBCE7C2157}">
      <dgm:prSet/>
      <dgm:spPr/>
      <dgm:t>
        <a:bodyPr/>
        <a:lstStyle/>
        <a:p>
          <a:endParaRPr lang="pt-BR"/>
        </a:p>
      </dgm:t>
    </dgm:pt>
    <dgm:pt modelId="{496D0810-6CED-4300-BC65-8B6988503AF1}" type="sibTrans" cxnId="{88F50F57-762C-443B-90D9-E0EBCE7C2157}">
      <dgm:prSet/>
      <dgm:spPr/>
      <dgm:t>
        <a:bodyPr/>
        <a:lstStyle/>
        <a:p>
          <a:endParaRPr lang="pt-BR"/>
        </a:p>
      </dgm:t>
    </dgm:pt>
    <dgm:pt modelId="{DEE6A259-CEF6-4ABD-B97A-4312E89B2137}">
      <dgm:prSet phldrT="[Texto]"/>
      <dgm:spPr/>
      <dgm:t>
        <a:bodyPr/>
        <a:lstStyle/>
        <a:p>
          <a:r>
            <a:rPr lang="pt-BR" dirty="0"/>
            <a:t>Ajuda na visibilidade do </a:t>
          </a:r>
          <a:r>
            <a:rPr lang="pt-BR" dirty="0" err="1"/>
            <a:t>Baclog</a:t>
          </a:r>
          <a:endParaRPr lang="pt-BR" dirty="0"/>
        </a:p>
      </dgm:t>
    </dgm:pt>
    <dgm:pt modelId="{59C2C6F1-E988-4FC7-A73B-F22CB74B2054}" type="parTrans" cxnId="{CA20E10A-4094-4629-83A5-FEB6806350EE}">
      <dgm:prSet/>
      <dgm:spPr/>
      <dgm:t>
        <a:bodyPr/>
        <a:lstStyle/>
        <a:p>
          <a:endParaRPr lang="pt-BR"/>
        </a:p>
      </dgm:t>
    </dgm:pt>
    <dgm:pt modelId="{D17060A7-4449-4B73-8ECC-5E7A19626F0F}" type="sibTrans" cxnId="{CA20E10A-4094-4629-83A5-FEB6806350EE}">
      <dgm:prSet/>
      <dgm:spPr/>
      <dgm:t>
        <a:bodyPr/>
        <a:lstStyle/>
        <a:p>
          <a:endParaRPr lang="pt-BR"/>
        </a:p>
      </dgm:t>
    </dgm:pt>
    <dgm:pt modelId="{4562785D-4722-45BA-A363-DCBDC0CDEF25}">
      <dgm:prSet phldrT="[Texto]"/>
      <dgm:spPr/>
      <dgm:t>
        <a:bodyPr/>
        <a:lstStyle/>
        <a:p>
          <a:r>
            <a:rPr lang="pt-BR" dirty="0"/>
            <a:t>Revisa constantemente o entendimento</a:t>
          </a:r>
        </a:p>
      </dgm:t>
    </dgm:pt>
    <dgm:pt modelId="{B38E28FA-6BDB-46EC-A643-6503A8FE3D0E}" type="parTrans" cxnId="{B68B55BF-2049-406B-A072-0494AF714417}">
      <dgm:prSet/>
      <dgm:spPr/>
      <dgm:t>
        <a:bodyPr/>
        <a:lstStyle/>
        <a:p>
          <a:endParaRPr lang="pt-BR"/>
        </a:p>
      </dgm:t>
    </dgm:pt>
    <dgm:pt modelId="{5A803A33-6850-4CB2-B2C3-210F27893270}" type="sibTrans" cxnId="{B68B55BF-2049-406B-A072-0494AF714417}">
      <dgm:prSet/>
      <dgm:spPr/>
      <dgm:t>
        <a:bodyPr/>
        <a:lstStyle/>
        <a:p>
          <a:endParaRPr lang="pt-BR"/>
        </a:p>
      </dgm:t>
    </dgm:pt>
    <dgm:pt modelId="{7A6DF0F9-3121-4C75-BA21-C0EB6E67F319}">
      <dgm:prSet phldrT="[Texto]"/>
      <dgm:spPr/>
      <dgm:t>
        <a:bodyPr/>
        <a:lstStyle/>
        <a:p>
          <a:r>
            <a:rPr lang="pt-BR" dirty="0"/>
            <a:t>Comunica a missão, visão e estratégia a cada oportunidade</a:t>
          </a:r>
        </a:p>
      </dgm:t>
    </dgm:pt>
    <dgm:pt modelId="{C1A82953-E9AF-4A99-80A0-8410B7D34BC4}" type="parTrans" cxnId="{1DE958B3-F0C4-4A0C-BAB4-8965CBD8BFBB}">
      <dgm:prSet/>
      <dgm:spPr/>
      <dgm:t>
        <a:bodyPr/>
        <a:lstStyle/>
        <a:p>
          <a:endParaRPr lang="pt-BR"/>
        </a:p>
      </dgm:t>
    </dgm:pt>
    <dgm:pt modelId="{CC96F28A-D3F1-468F-90F7-DA187A0CD90C}" type="sibTrans" cxnId="{1DE958B3-F0C4-4A0C-BAB4-8965CBD8BFBB}">
      <dgm:prSet/>
      <dgm:spPr/>
      <dgm:t>
        <a:bodyPr/>
        <a:lstStyle/>
        <a:p>
          <a:endParaRPr lang="pt-BR"/>
        </a:p>
      </dgm:t>
    </dgm:pt>
    <dgm:pt modelId="{7F1D89B4-59D0-4DEE-B1ED-83ABE54F1F49}">
      <dgm:prSet phldrT="[Texto]"/>
      <dgm:spPr/>
      <dgm:t>
        <a:bodyPr/>
        <a:lstStyle/>
        <a:p>
          <a:r>
            <a:rPr lang="pt-BR" dirty="0"/>
            <a:t>Aprimora a experiência do usuário (UX);</a:t>
          </a:r>
        </a:p>
      </dgm:t>
    </dgm:pt>
    <dgm:pt modelId="{1FE7ED9B-9489-4A33-A592-EF8721469619}" type="parTrans" cxnId="{2C33F2AB-B4DC-4F65-B7C5-56BABB1D1C72}">
      <dgm:prSet/>
      <dgm:spPr/>
      <dgm:t>
        <a:bodyPr/>
        <a:lstStyle/>
        <a:p>
          <a:endParaRPr lang="pt-BR"/>
        </a:p>
      </dgm:t>
    </dgm:pt>
    <dgm:pt modelId="{7EA2ABAF-373D-43A7-8503-670EABCDBCA0}" type="sibTrans" cxnId="{2C33F2AB-B4DC-4F65-B7C5-56BABB1D1C72}">
      <dgm:prSet/>
      <dgm:spPr/>
      <dgm:t>
        <a:bodyPr/>
        <a:lstStyle/>
        <a:p>
          <a:endParaRPr lang="pt-BR"/>
        </a:p>
      </dgm:t>
    </dgm:pt>
    <dgm:pt modelId="{B8175751-B7D3-4A05-9B55-B5F6819911FF}">
      <dgm:prSet phldrT="[Texto]"/>
      <dgm:spPr/>
      <dgm:t>
        <a:bodyPr/>
        <a:lstStyle/>
        <a:p>
          <a:r>
            <a:rPr lang="pt-BR" dirty="0"/>
            <a:t>Melhora arquitetura, operação, segurança, </a:t>
          </a:r>
          <a:r>
            <a:rPr lang="pt-BR" dirty="0" err="1"/>
            <a:t>complaince</a:t>
          </a:r>
          <a:r>
            <a:rPr lang="pt-BR" dirty="0"/>
            <a:t>, como parte do fluxo de trabalho</a:t>
          </a:r>
        </a:p>
      </dgm:t>
    </dgm:pt>
    <dgm:pt modelId="{6A5D8A68-C721-40DD-AED6-E7804F88F464}" type="parTrans" cxnId="{9914223F-40DE-433F-A4D5-58E6C4867304}">
      <dgm:prSet/>
      <dgm:spPr/>
      <dgm:t>
        <a:bodyPr/>
        <a:lstStyle/>
        <a:p>
          <a:endParaRPr lang="pt-BR"/>
        </a:p>
      </dgm:t>
    </dgm:pt>
    <dgm:pt modelId="{DA22D54B-1D9F-4D16-9B38-FD5B0C1C8780}" type="sibTrans" cxnId="{9914223F-40DE-433F-A4D5-58E6C4867304}">
      <dgm:prSet/>
      <dgm:spPr/>
      <dgm:t>
        <a:bodyPr/>
        <a:lstStyle/>
        <a:p>
          <a:endParaRPr lang="pt-BR"/>
        </a:p>
      </dgm:t>
    </dgm:pt>
    <dgm:pt modelId="{19929CB3-5FDB-4C15-B58D-C3B410680089}">
      <dgm:prSet phldrT="[Texto]"/>
      <dgm:spPr/>
      <dgm:t>
        <a:bodyPr/>
        <a:lstStyle/>
        <a:p>
          <a:r>
            <a:rPr lang="pt-BR" dirty="0"/>
            <a:t>Visualiza o trabalho relevante;</a:t>
          </a:r>
        </a:p>
      </dgm:t>
    </dgm:pt>
    <dgm:pt modelId="{92DBC436-BB2E-4F45-A2DC-29DD27D483DD}" type="parTrans" cxnId="{CCF10CB5-542F-48EA-AA4B-82965DB44F3E}">
      <dgm:prSet/>
      <dgm:spPr/>
      <dgm:t>
        <a:bodyPr/>
        <a:lstStyle/>
        <a:p>
          <a:endParaRPr lang="pt-BR"/>
        </a:p>
      </dgm:t>
    </dgm:pt>
    <dgm:pt modelId="{7CC1FBB9-A955-4CEA-8F58-EEBE82C783CD}" type="sibTrans" cxnId="{CCF10CB5-542F-48EA-AA4B-82965DB44F3E}">
      <dgm:prSet/>
      <dgm:spPr/>
      <dgm:t>
        <a:bodyPr/>
        <a:lstStyle/>
        <a:p>
          <a:endParaRPr lang="pt-BR"/>
        </a:p>
      </dgm:t>
    </dgm:pt>
    <dgm:pt modelId="{D4ECA5AD-D2AC-4075-9D3A-4D1FE07DAE21}">
      <dgm:prSet phldrT="[Texto]"/>
      <dgm:spPr/>
      <dgm:t>
        <a:bodyPr/>
        <a:lstStyle/>
        <a:p>
          <a:r>
            <a:rPr lang="pt-BR" dirty="0"/>
            <a:t>Assumi responsabilidades pelas falhas e erros;</a:t>
          </a:r>
        </a:p>
      </dgm:t>
    </dgm:pt>
    <dgm:pt modelId="{A30D3F96-B2C3-4812-8C51-0DB404C53573}" type="parTrans" cxnId="{17A143CB-F83C-4FEF-946A-7A826C4430E0}">
      <dgm:prSet/>
      <dgm:spPr/>
      <dgm:t>
        <a:bodyPr/>
        <a:lstStyle/>
        <a:p>
          <a:endParaRPr lang="pt-BR"/>
        </a:p>
      </dgm:t>
    </dgm:pt>
    <dgm:pt modelId="{4FC467EB-39C0-4A31-A394-2062525A8C3A}" type="sibTrans" cxnId="{17A143CB-F83C-4FEF-946A-7A826C4430E0}">
      <dgm:prSet/>
      <dgm:spPr/>
      <dgm:t>
        <a:bodyPr/>
        <a:lstStyle/>
        <a:p>
          <a:endParaRPr lang="pt-BR"/>
        </a:p>
      </dgm:t>
    </dgm:pt>
    <dgm:pt modelId="{51753AD9-8851-491C-8B6C-B4BCC768FFEA}">
      <dgm:prSet phldrT="[Texto]"/>
      <dgm:spPr/>
      <dgm:t>
        <a:bodyPr/>
        <a:lstStyle/>
        <a:p>
          <a:r>
            <a:rPr lang="pt-BR" dirty="0"/>
            <a:t>Admite os próprios erros</a:t>
          </a:r>
        </a:p>
      </dgm:t>
    </dgm:pt>
    <dgm:pt modelId="{7ACB49BC-97F7-456C-A93C-CAC2838938F8}" type="parTrans" cxnId="{05C9AAA9-0024-4EE8-802B-1546212BACF5}">
      <dgm:prSet/>
      <dgm:spPr/>
      <dgm:t>
        <a:bodyPr/>
        <a:lstStyle/>
        <a:p>
          <a:endParaRPr lang="pt-BR"/>
        </a:p>
      </dgm:t>
    </dgm:pt>
    <dgm:pt modelId="{8E43102D-FDD7-429E-B399-6284A444ECBC}" type="sibTrans" cxnId="{05C9AAA9-0024-4EE8-802B-1546212BACF5}">
      <dgm:prSet/>
      <dgm:spPr/>
      <dgm:t>
        <a:bodyPr/>
        <a:lstStyle/>
        <a:p>
          <a:endParaRPr lang="pt-BR"/>
        </a:p>
      </dgm:t>
    </dgm:pt>
    <dgm:pt modelId="{D9682374-3BC2-4D80-BD54-98C34FAB997C}">
      <dgm:prSet phldrT="[Texto]"/>
      <dgm:spPr/>
      <dgm:t>
        <a:bodyPr/>
        <a:lstStyle/>
        <a:p>
          <a:r>
            <a:rPr lang="pt-BR" dirty="0"/>
            <a:t>Nunca punir o mensageiro, mas ajudar aos outros em seus erros</a:t>
          </a:r>
        </a:p>
      </dgm:t>
    </dgm:pt>
    <dgm:pt modelId="{6C799F1E-0BF1-463F-BDDE-2576B7F98A51}" type="parTrans" cxnId="{9B393178-B7FE-40CE-B554-8CC17A300984}">
      <dgm:prSet/>
      <dgm:spPr/>
      <dgm:t>
        <a:bodyPr/>
        <a:lstStyle/>
        <a:p>
          <a:endParaRPr lang="pt-BR"/>
        </a:p>
      </dgm:t>
    </dgm:pt>
    <dgm:pt modelId="{91B63E28-B7CF-4DF4-9F1E-A27F4F7E93DE}" type="sibTrans" cxnId="{9B393178-B7FE-40CE-B554-8CC17A300984}">
      <dgm:prSet/>
      <dgm:spPr/>
      <dgm:t>
        <a:bodyPr/>
        <a:lstStyle/>
        <a:p>
          <a:endParaRPr lang="pt-BR"/>
        </a:p>
      </dgm:t>
    </dgm:pt>
    <dgm:pt modelId="{5A23D299-80FD-4766-863E-17D8DEDF3658}">
      <dgm:prSet phldrT="[Texto]"/>
      <dgm:spPr/>
      <dgm:t>
        <a:bodyPr/>
        <a:lstStyle/>
        <a:p>
          <a:r>
            <a:rPr lang="pt-BR" dirty="0"/>
            <a:t>Remover impedimentos e </a:t>
          </a:r>
          <a:r>
            <a:rPr lang="pt-BR" dirty="0" err="1"/>
            <a:t>demotivadores</a:t>
          </a:r>
          <a:endParaRPr lang="pt-BR" dirty="0"/>
        </a:p>
      </dgm:t>
    </dgm:pt>
    <dgm:pt modelId="{44E8369B-79F9-4D7F-B1FF-6C644AEE1EBC}" type="parTrans" cxnId="{CC39919F-0DCD-4124-AF5C-D0545C4BD2BF}">
      <dgm:prSet/>
      <dgm:spPr/>
      <dgm:t>
        <a:bodyPr/>
        <a:lstStyle/>
        <a:p>
          <a:endParaRPr lang="pt-BR"/>
        </a:p>
      </dgm:t>
    </dgm:pt>
    <dgm:pt modelId="{37D4E472-96FD-41B4-A55E-4C974A27C6F1}" type="sibTrans" cxnId="{CC39919F-0DCD-4124-AF5C-D0545C4BD2BF}">
      <dgm:prSet/>
      <dgm:spPr/>
      <dgm:t>
        <a:bodyPr/>
        <a:lstStyle/>
        <a:p>
          <a:endParaRPr lang="pt-BR"/>
        </a:p>
      </dgm:t>
    </dgm:pt>
    <dgm:pt modelId="{F8A16CD5-F723-4C1B-91B1-513209D7507E}" type="pres">
      <dgm:prSet presAssocID="{71CE20DA-F68F-495D-8278-DB0532F85EE1}" presName="Name0" presStyleCnt="0">
        <dgm:presLayoutVars>
          <dgm:dir/>
          <dgm:animLvl val="lvl"/>
          <dgm:resizeHandles val="exact"/>
        </dgm:presLayoutVars>
      </dgm:prSet>
      <dgm:spPr/>
    </dgm:pt>
    <dgm:pt modelId="{F0343796-26FF-4159-8840-A04E145E19BC}" type="pres">
      <dgm:prSet presAssocID="{044C0CBA-659E-4B01-846D-1EF6FA44686B}" presName="composite" presStyleCnt="0"/>
      <dgm:spPr/>
    </dgm:pt>
    <dgm:pt modelId="{0A384F11-0D68-4811-8A9D-4FD1B41F9C04}" type="pres">
      <dgm:prSet presAssocID="{044C0CBA-659E-4B01-846D-1EF6FA44686B}" presName="parTx" presStyleLbl="alignNode1" presStyleIdx="0" presStyleCnt="4">
        <dgm:presLayoutVars>
          <dgm:chMax val="0"/>
          <dgm:chPref val="0"/>
          <dgm:bulletEnabled val="1"/>
        </dgm:presLayoutVars>
      </dgm:prSet>
      <dgm:spPr/>
    </dgm:pt>
    <dgm:pt modelId="{60BE3D96-72EC-4F2A-9630-FAEC74713FD6}" type="pres">
      <dgm:prSet presAssocID="{044C0CBA-659E-4B01-846D-1EF6FA44686B}" presName="desTx" presStyleLbl="alignAccFollowNode1" presStyleIdx="0" presStyleCnt="4">
        <dgm:presLayoutVars>
          <dgm:bulletEnabled val="1"/>
        </dgm:presLayoutVars>
      </dgm:prSet>
      <dgm:spPr/>
    </dgm:pt>
    <dgm:pt modelId="{DA8F80A0-7806-43CB-96AB-511C2E40A330}" type="pres">
      <dgm:prSet presAssocID="{83B8624C-E28B-427A-8C6E-406B2F958FF5}" presName="space" presStyleCnt="0"/>
      <dgm:spPr/>
    </dgm:pt>
    <dgm:pt modelId="{F409C9CD-150C-49CA-89BC-293015CFCE71}" type="pres">
      <dgm:prSet presAssocID="{1FFD194F-9B13-4DE2-8083-18CDA77737F7}" presName="composite" presStyleCnt="0"/>
      <dgm:spPr/>
    </dgm:pt>
    <dgm:pt modelId="{EA102DF6-D52B-43AF-BCD2-4E367FE99FA7}" type="pres">
      <dgm:prSet presAssocID="{1FFD194F-9B13-4DE2-8083-18CDA77737F7}" presName="parTx" presStyleLbl="alignNode1" presStyleIdx="1" presStyleCnt="4">
        <dgm:presLayoutVars>
          <dgm:chMax val="0"/>
          <dgm:chPref val="0"/>
          <dgm:bulletEnabled val="1"/>
        </dgm:presLayoutVars>
      </dgm:prSet>
      <dgm:spPr/>
    </dgm:pt>
    <dgm:pt modelId="{480E0B88-6758-4E90-9E6C-D9CD8369330A}" type="pres">
      <dgm:prSet presAssocID="{1FFD194F-9B13-4DE2-8083-18CDA77737F7}" presName="desTx" presStyleLbl="alignAccFollowNode1" presStyleIdx="1" presStyleCnt="4">
        <dgm:presLayoutVars>
          <dgm:bulletEnabled val="1"/>
        </dgm:presLayoutVars>
      </dgm:prSet>
      <dgm:spPr/>
    </dgm:pt>
    <dgm:pt modelId="{6F50373A-C0F3-40EE-8A6C-94510E9F28A1}" type="pres">
      <dgm:prSet presAssocID="{ECC0B4E5-422A-4AA6-8C6C-3FC6DC29009A}" presName="space" presStyleCnt="0"/>
      <dgm:spPr/>
    </dgm:pt>
    <dgm:pt modelId="{4088716A-7D18-41C4-9E5A-A705ED2C7F79}" type="pres">
      <dgm:prSet presAssocID="{5A6E9AA0-BD7E-4ED2-9F45-08200AAE5AA0}" presName="composite" presStyleCnt="0"/>
      <dgm:spPr/>
    </dgm:pt>
    <dgm:pt modelId="{4D11EEE8-0F59-4E08-82A0-EAA0BE859A79}" type="pres">
      <dgm:prSet presAssocID="{5A6E9AA0-BD7E-4ED2-9F45-08200AAE5AA0}" presName="parTx" presStyleLbl="alignNode1" presStyleIdx="2" presStyleCnt="4">
        <dgm:presLayoutVars>
          <dgm:chMax val="0"/>
          <dgm:chPref val="0"/>
          <dgm:bulletEnabled val="1"/>
        </dgm:presLayoutVars>
      </dgm:prSet>
      <dgm:spPr/>
    </dgm:pt>
    <dgm:pt modelId="{4D967169-1755-4611-9F47-1EAB6981C729}" type="pres">
      <dgm:prSet presAssocID="{5A6E9AA0-BD7E-4ED2-9F45-08200AAE5AA0}" presName="desTx" presStyleLbl="alignAccFollowNode1" presStyleIdx="2" presStyleCnt="4">
        <dgm:presLayoutVars>
          <dgm:bulletEnabled val="1"/>
        </dgm:presLayoutVars>
      </dgm:prSet>
      <dgm:spPr/>
    </dgm:pt>
    <dgm:pt modelId="{0FDDE917-4809-41E0-9E11-D14BA4893D87}" type="pres">
      <dgm:prSet presAssocID="{C1CE9958-9BDC-4FE4-B0AD-65950B383400}" presName="space" presStyleCnt="0"/>
      <dgm:spPr/>
    </dgm:pt>
    <dgm:pt modelId="{A8AFAC6F-789E-400B-A591-B82018122207}" type="pres">
      <dgm:prSet presAssocID="{BE9AFE58-00A3-49E9-A797-467C7DD7597E}" presName="composite" presStyleCnt="0"/>
      <dgm:spPr/>
    </dgm:pt>
    <dgm:pt modelId="{B1C7E390-6950-445B-A843-01391BE8F712}" type="pres">
      <dgm:prSet presAssocID="{BE9AFE58-00A3-49E9-A797-467C7DD7597E}" presName="parTx" presStyleLbl="alignNode1" presStyleIdx="3" presStyleCnt="4">
        <dgm:presLayoutVars>
          <dgm:chMax val="0"/>
          <dgm:chPref val="0"/>
          <dgm:bulletEnabled val="1"/>
        </dgm:presLayoutVars>
      </dgm:prSet>
      <dgm:spPr/>
    </dgm:pt>
    <dgm:pt modelId="{32B10B58-3466-4852-B2DA-08272FA5F77B}" type="pres">
      <dgm:prSet presAssocID="{BE9AFE58-00A3-49E9-A797-467C7DD7597E}" presName="desTx" presStyleLbl="alignAccFollowNode1" presStyleIdx="3" presStyleCnt="4">
        <dgm:presLayoutVars>
          <dgm:bulletEnabled val="1"/>
        </dgm:presLayoutVars>
      </dgm:prSet>
      <dgm:spPr/>
    </dgm:pt>
  </dgm:ptLst>
  <dgm:cxnLst>
    <dgm:cxn modelId="{54A8C505-B6C0-4039-87D8-88FBA86D0807}" type="presOf" srcId="{19929CB3-5FDB-4C15-B58D-C3B410680089}" destId="{4D967169-1755-4611-9F47-1EAB6981C729}" srcOrd="0" destOrd="1" presId="urn:microsoft.com/office/officeart/2005/8/layout/hList1"/>
    <dgm:cxn modelId="{00C26E0A-52DF-4E35-B902-3ED92C08FCB0}" type="presOf" srcId="{4562785D-4722-45BA-A363-DCBDC0CDEF25}" destId="{60BE3D96-72EC-4F2A-9630-FAEC74713FD6}" srcOrd="0" destOrd="3" presId="urn:microsoft.com/office/officeart/2005/8/layout/hList1"/>
    <dgm:cxn modelId="{CA20E10A-4094-4629-83A5-FEB6806350EE}" srcId="{044C0CBA-659E-4B01-846D-1EF6FA44686B}" destId="{DEE6A259-CEF6-4ABD-B97A-4312E89B2137}" srcOrd="2" destOrd="0" parTransId="{59C2C6F1-E988-4FC7-A73B-F22CB74B2054}" sibTransId="{D17060A7-4449-4B73-8ECC-5E7A19626F0F}"/>
    <dgm:cxn modelId="{24CFE611-47B5-4A2D-9ACD-636D633C6E11}" srcId="{71CE20DA-F68F-495D-8278-DB0532F85EE1}" destId="{5A6E9AA0-BD7E-4ED2-9F45-08200AAE5AA0}" srcOrd="2" destOrd="0" parTransId="{A7E785AD-818F-43A5-8E0A-E7986224447E}" sibTransId="{C1CE9958-9BDC-4FE4-B0AD-65950B383400}"/>
    <dgm:cxn modelId="{DC5D8E12-EA0B-4BF2-BEEC-09F3F8C4E01E}" srcId="{1FFD194F-9B13-4DE2-8083-18CDA77737F7}" destId="{480DB096-9A63-49EC-A045-DF7359958FAE}" srcOrd="0" destOrd="0" parTransId="{FC6501E3-EF11-4763-B80D-0C4AAD7BF86B}" sibTransId="{D82A77E7-2ADA-4E05-B804-2E069718DE95}"/>
    <dgm:cxn modelId="{BCF81C1E-7E72-49C3-9CAD-4C00489DFAA7}" type="presOf" srcId="{7F1D89B4-59D0-4DEE-B1ED-83ABE54F1F49}" destId="{480E0B88-6758-4E90-9E6C-D9CD8369330A}" srcOrd="0" destOrd="1" presId="urn:microsoft.com/office/officeart/2005/8/layout/hList1"/>
    <dgm:cxn modelId="{648E7C22-6316-4647-92A6-FCE3A201CFC4}" type="presOf" srcId="{5A23D299-80FD-4766-863E-17D8DEDF3658}" destId="{32B10B58-3466-4852-B2DA-08272FA5F77B}" srcOrd="0" destOrd="1" presId="urn:microsoft.com/office/officeart/2005/8/layout/hList1"/>
    <dgm:cxn modelId="{88865A2A-8C27-4F9D-83F2-9BABB76A4B12}" type="presOf" srcId="{A8A5F6B9-90DD-478C-8C74-0EA37E5B338E}" destId="{60BE3D96-72EC-4F2A-9630-FAEC74713FD6}" srcOrd="0" destOrd="1" presId="urn:microsoft.com/office/officeart/2005/8/layout/hList1"/>
    <dgm:cxn modelId="{D0AFF032-AEAC-4AA1-9B79-37E80968B1AA}" srcId="{71CE20DA-F68F-495D-8278-DB0532F85EE1}" destId="{1FFD194F-9B13-4DE2-8083-18CDA77737F7}" srcOrd="1" destOrd="0" parTransId="{7377EF8E-F42C-4B35-A369-43D6769E4C4E}" sibTransId="{ECC0B4E5-422A-4AA6-8C6C-3FC6DC29009A}"/>
    <dgm:cxn modelId="{003C9435-9287-4900-BFDB-5398D470F283}" type="presOf" srcId="{1FFD194F-9B13-4DE2-8083-18CDA77737F7}" destId="{EA102DF6-D52B-43AF-BCD2-4E367FE99FA7}" srcOrd="0" destOrd="0" presId="urn:microsoft.com/office/officeart/2005/8/layout/hList1"/>
    <dgm:cxn modelId="{2442E93E-1748-43D8-89B2-0C9FE91441CA}" type="presOf" srcId="{B8175751-B7D3-4A05-9B55-B5F6819911FF}" destId="{480E0B88-6758-4E90-9E6C-D9CD8369330A}" srcOrd="0" destOrd="2" presId="urn:microsoft.com/office/officeart/2005/8/layout/hList1"/>
    <dgm:cxn modelId="{9914223F-40DE-433F-A4D5-58E6C4867304}" srcId="{1FFD194F-9B13-4DE2-8083-18CDA77737F7}" destId="{B8175751-B7D3-4A05-9B55-B5F6819911FF}" srcOrd="2" destOrd="0" parTransId="{6A5D8A68-C721-40DD-AED6-E7804F88F464}" sibTransId="{DA22D54B-1D9F-4D16-9B38-FD5B0C1C8780}"/>
    <dgm:cxn modelId="{85CA8864-9E2F-41C5-BBC6-2DA921716515}" type="presOf" srcId="{7A6DF0F9-3121-4C75-BA21-C0EB6E67F319}" destId="{60BE3D96-72EC-4F2A-9630-FAEC74713FD6}" srcOrd="0" destOrd="4" presId="urn:microsoft.com/office/officeart/2005/8/layout/hList1"/>
    <dgm:cxn modelId="{7C31824B-33F1-4056-BAF0-C1F00A4C13A2}" srcId="{044C0CBA-659E-4B01-846D-1EF6FA44686B}" destId="{0F1E8540-8F17-48AE-934F-6C26BC3377F6}" srcOrd="0" destOrd="0" parTransId="{58F40DDB-5D82-458D-A9E7-6C56B7EAD89A}" sibTransId="{FE8A9448-0C00-4D3C-8A69-44D72481E701}"/>
    <dgm:cxn modelId="{E2A4F84C-EB03-4389-83BB-63B105C9EBB6}" srcId="{5A6E9AA0-BD7E-4ED2-9F45-08200AAE5AA0}" destId="{AF4C8DD1-E1E1-4791-B6E0-293C63284025}" srcOrd="0" destOrd="0" parTransId="{E1701F97-C133-4CE4-B3D1-16D1472F45FA}" sibTransId="{731F0622-22DE-4AFD-A57B-7ECF74021DEF}"/>
    <dgm:cxn modelId="{81B4974E-CD27-4A8A-97EE-943F8F36FFAA}" srcId="{BE9AFE58-00A3-49E9-A797-467C7DD7597E}" destId="{F0B71E3F-F48D-448F-ACCF-B7A96162B37B}" srcOrd="0" destOrd="0" parTransId="{798E4719-22E1-4B2B-B8FC-5E00463794A3}" sibTransId="{7B1F59E2-85DB-41E2-B1E5-AB34A94B3ED5}"/>
    <dgm:cxn modelId="{8393E056-6A70-472A-84B8-C4D2D52A26C8}" type="presOf" srcId="{044C0CBA-659E-4B01-846D-1EF6FA44686B}" destId="{0A384F11-0D68-4811-8A9D-4FD1B41F9C04}" srcOrd="0" destOrd="0" presId="urn:microsoft.com/office/officeart/2005/8/layout/hList1"/>
    <dgm:cxn modelId="{88F50F57-762C-443B-90D9-E0EBCE7C2157}" srcId="{044C0CBA-659E-4B01-846D-1EF6FA44686B}" destId="{A8A5F6B9-90DD-478C-8C74-0EA37E5B338E}" srcOrd="1" destOrd="0" parTransId="{FE5F4CF4-7C1B-4F36-93EC-25DDFC1DA966}" sibTransId="{496D0810-6CED-4300-BC65-8B6988503AF1}"/>
    <dgm:cxn modelId="{9B393178-B7FE-40CE-B554-8CC17A300984}" srcId="{5A6E9AA0-BD7E-4ED2-9F45-08200AAE5AA0}" destId="{D9682374-3BC2-4D80-BD54-98C34FAB997C}" srcOrd="4" destOrd="0" parTransId="{6C799F1E-0BF1-463F-BDDE-2576B7F98A51}" sibTransId="{91B63E28-B7CF-4DF4-9F1E-A27F4F7E93DE}"/>
    <dgm:cxn modelId="{E59D6678-C6CB-4192-88D5-E9B2582D42B7}" type="presOf" srcId="{480DB096-9A63-49EC-A045-DF7359958FAE}" destId="{480E0B88-6758-4E90-9E6C-D9CD8369330A}" srcOrd="0" destOrd="0" presId="urn:microsoft.com/office/officeart/2005/8/layout/hList1"/>
    <dgm:cxn modelId="{CC39919F-0DCD-4124-AF5C-D0545C4BD2BF}" srcId="{BE9AFE58-00A3-49E9-A797-467C7DD7597E}" destId="{5A23D299-80FD-4766-863E-17D8DEDF3658}" srcOrd="1" destOrd="0" parTransId="{44E8369B-79F9-4D7F-B1FF-6C644AEE1EBC}" sibTransId="{37D4E472-96FD-41B4-A55E-4C974A27C6F1}"/>
    <dgm:cxn modelId="{A7A827A4-8D8D-41B7-9C1E-E2819884A358}" srcId="{71CE20DA-F68F-495D-8278-DB0532F85EE1}" destId="{044C0CBA-659E-4B01-846D-1EF6FA44686B}" srcOrd="0" destOrd="0" parTransId="{21F5A76B-996C-4037-B917-B2E0879EB1CD}" sibTransId="{83B8624C-E28B-427A-8C6E-406B2F958FF5}"/>
    <dgm:cxn modelId="{05C9AAA9-0024-4EE8-802B-1546212BACF5}" srcId="{5A6E9AA0-BD7E-4ED2-9F45-08200AAE5AA0}" destId="{51753AD9-8851-491C-8B6C-B4BCC768FFEA}" srcOrd="3" destOrd="0" parTransId="{7ACB49BC-97F7-456C-A93C-CAC2838938F8}" sibTransId="{8E43102D-FDD7-429E-B399-6284A444ECBC}"/>
    <dgm:cxn modelId="{2C33F2AB-B4DC-4F65-B7C5-56BABB1D1C72}" srcId="{1FFD194F-9B13-4DE2-8083-18CDA77737F7}" destId="{7F1D89B4-59D0-4DEE-B1ED-83ABE54F1F49}" srcOrd="1" destOrd="0" parTransId="{1FE7ED9B-9489-4A33-A592-EF8721469619}" sibTransId="{7EA2ABAF-373D-43A7-8503-670EABCDBCA0}"/>
    <dgm:cxn modelId="{25E15AB1-CB2C-43B3-899B-AB3FAC7511C3}" type="presOf" srcId="{5A6E9AA0-BD7E-4ED2-9F45-08200AAE5AA0}" destId="{4D11EEE8-0F59-4E08-82A0-EAA0BE859A79}" srcOrd="0" destOrd="0" presId="urn:microsoft.com/office/officeart/2005/8/layout/hList1"/>
    <dgm:cxn modelId="{7D5B67B2-911D-4124-9A6A-751D1CA57661}" srcId="{71CE20DA-F68F-495D-8278-DB0532F85EE1}" destId="{BE9AFE58-00A3-49E9-A797-467C7DD7597E}" srcOrd="3" destOrd="0" parTransId="{875E4482-5D1A-48AD-8BC8-ED7090FB9A50}" sibTransId="{A774CC68-B038-4B03-9C89-3A5FCAAFB3D5}"/>
    <dgm:cxn modelId="{1DE958B3-F0C4-4A0C-BAB4-8965CBD8BFBB}" srcId="{044C0CBA-659E-4B01-846D-1EF6FA44686B}" destId="{7A6DF0F9-3121-4C75-BA21-C0EB6E67F319}" srcOrd="4" destOrd="0" parTransId="{C1A82953-E9AF-4A99-80A0-8410B7D34BC4}" sibTransId="{CC96F28A-D3F1-468F-90F7-DA187A0CD90C}"/>
    <dgm:cxn modelId="{D6634FB4-5E4D-4605-918F-8E687517F0C2}" type="presOf" srcId="{AF4C8DD1-E1E1-4791-B6E0-293C63284025}" destId="{4D967169-1755-4611-9F47-1EAB6981C729}" srcOrd="0" destOrd="0" presId="urn:microsoft.com/office/officeart/2005/8/layout/hList1"/>
    <dgm:cxn modelId="{CCF10CB5-542F-48EA-AA4B-82965DB44F3E}" srcId="{5A6E9AA0-BD7E-4ED2-9F45-08200AAE5AA0}" destId="{19929CB3-5FDB-4C15-B58D-C3B410680089}" srcOrd="1" destOrd="0" parTransId="{92DBC436-BB2E-4F45-A2DC-29DD27D483DD}" sibTransId="{7CC1FBB9-A955-4CEA-8F58-EEBE82C783CD}"/>
    <dgm:cxn modelId="{B68B55BF-2049-406B-A072-0494AF714417}" srcId="{044C0CBA-659E-4B01-846D-1EF6FA44686B}" destId="{4562785D-4722-45BA-A363-DCBDC0CDEF25}" srcOrd="3" destOrd="0" parTransId="{B38E28FA-6BDB-46EC-A643-6503A8FE3D0E}" sibTransId="{5A803A33-6850-4CB2-B2C3-210F27893270}"/>
    <dgm:cxn modelId="{611818CB-2D60-41DA-B733-221C4B8093CA}" type="presOf" srcId="{BE9AFE58-00A3-49E9-A797-467C7DD7597E}" destId="{B1C7E390-6950-445B-A843-01391BE8F712}" srcOrd="0" destOrd="0" presId="urn:microsoft.com/office/officeart/2005/8/layout/hList1"/>
    <dgm:cxn modelId="{17A143CB-F83C-4FEF-946A-7A826C4430E0}" srcId="{5A6E9AA0-BD7E-4ED2-9F45-08200AAE5AA0}" destId="{D4ECA5AD-D2AC-4075-9D3A-4D1FE07DAE21}" srcOrd="2" destOrd="0" parTransId="{A30D3F96-B2C3-4812-8C51-0DB404C53573}" sibTransId="{4FC467EB-39C0-4A31-A394-2062525A8C3A}"/>
    <dgm:cxn modelId="{C4A24ECF-6F05-4590-AB0D-DCE750E0FDFD}" type="presOf" srcId="{71CE20DA-F68F-495D-8278-DB0532F85EE1}" destId="{F8A16CD5-F723-4C1B-91B1-513209D7507E}" srcOrd="0" destOrd="0" presId="urn:microsoft.com/office/officeart/2005/8/layout/hList1"/>
    <dgm:cxn modelId="{A1DDCACF-E871-4185-8D42-BF94BB03CE66}" type="presOf" srcId="{D4ECA5AD-D2AC-4075-9D3A-4D1FE07DAE21}" destId="{4D967169-1755-4611-9F47-1EAB6981C729}" srcOrd="0" destOrd="2" presId="urn:microsoft.com/office/officeart/2005/8/layout/hList1"/>
    <dgm:cxn modelId="{93DB58DE-AF7D-4F45-91E6-6C26151E1080}" type="presOf" srcId="{0F1E8540-8F17-48AE-934F-6C26BC3377F6}" destId="{60BE3D96-72EC-4F2A-9630-FAEC74713FD6}" srcOrd="0" destOrd="0" presId="urn:microsoft.com/office/officeart/2005/8/layout/hList1"/>
    <dgm:cxn modelId="{234DDCE2-9DA2-482E-95FE-776B852D5C86}" type="presOf" srcId="{51753AD9-8851-491C-8B6C-B4BCC768FFEA}" destId="{4D967169-1755-4611-9F47-1EAB6981C729}" srcOrd="0" destOrd="3" presId="urn:microsoft.com/office/officeart/2005/8/layout/hList1"/>
    <dgm:cxn modelId="{93A16AE4-4AD6-488A-BAE1-FC48E0A16916}" type="presOf" srcId="{F0B71E3F-F48D-448F-ACCF-B7A96162B37B}" destId="{32B10B58-3466-4852-B2DA-08272FA5F77B}" srcOrd="0" destOrd="0" presId="urn:microsoft.com/office/officeart/2005/8/layout/hList1"/>
    <dgm:cxn modelId="{887F1AE7-9475-4476-9735-AC7D946B8C41}" type="presOf" srcId="{D9682374-3BC2-4D80-BD54-98C34FAB997C}" destId="{4D967169-1755-4611-9F47-1EAB6981C729}" srcOrd="0" destOrd="4" presId="urn:microsoft.com/office/officeart/2005/8/layout/hList1"/>
    <dgm:cxn modelId="{7722AEED-BB46-4C70-AE57-809797FAE6B1}" type="presOf" srcId="{DEE6A259-CEF6-4ABD-B97A-4312E89B2137}" destId="{60BE3D96-72EC-4F2A-9630-FAEC74713FD6}" srcOrd="0" destOrd="2" presId="urn:microsoft.com/office/officeart/2005/8/layout/hList1"/>
    <dgm:cxn modelId="{DA2DB226-8723-4C04-8295-07BE3BFD151B}" type="presParOf" srcId="{F8A16CD5-F723-4C1B-91B1-513209D7507E}" destId="{F0343796-26FF-4159-8840-A04E145E19BC}" srcOrd="0" destOrd="0" presId="urn:microsoft.com/office/officeart/2005/8/layout/hList1"/>
    <dgm:cxn modelId="{0A471302-2216-4251-8812-2BB587B8A7C8}" type="presParOf" srcId="{F0343796-26FF-4159-8840-A04E145E19BC}" destId="{0A384F11-0D68-4811-8A9D-4FD1B41F9C04}" srcOrd="0" destOrd="0" presId="urn:microsoft.com/office/officeart/2005/8/layout/hList1"/>
    <dgm:cxn modelId="{6093200C-5EB8-4071-A201-914DA28DBB69}" type="presParOf" srcId="{F0343796-26FF-4159-8840-A04E145E19BC}" destId="{60BE3D96-72EC-4F2A-9630-FAEC74713FD6}" srcOrd="1" destOrd="0" presId="urn:microsoft.com/office/officeart/2005/8/layout/hList1"/>
    <dgm:cxn modelId="{DD691CA3-49D9-46DB-A41D-578A21923F7E}" type="presParOf" srcId="{F8A16CD5-F723-4C1B-91B1-513209D7507E}" destId="{DA8F80A0-7806-43CB-96AB-511C2E40A330}" srcOrd="1" destOrd="0" presId="urn:microsoft.com/office/officeart/2005/8/layout/hList1"/>
    <dgm:cxn modelId="{0784FBD3-46DA-482B-9885-B5F350F745D1}" type="presParOf" srcId="{F8A16CD5-F723-4C1B-91B1-513209D7507E}" destId="{F409C9CD-150C-49CA-89BC-293015CFCE71}" srcOrd="2" destOrd="0" presId="urn:microsoft.com/office/officeart/2005/8/layout/hList1"/>
    <dgm:cxn modelId="{2CECB96D-CBB4-40CB-AF76-B22BCAABA9BC}" type="presParOf" srcId="{F409C9CD-150C-49CA-89BC-293015CFCE71}" destId="{EA102DF6-D52B-43AF-BCD2-4E367FE99FA7}" srcOrd="0" destOrd="0" presId="urn:microsoft.com/office/officeart/2005/8/layout/hList1"/>
    <dgm:cxn modelId="{BC42A2CD-9F74-4C16-AE14-E7AB435D29B2}" type="presParOf" srcId="{F409C9CD-150C-49CA-89BC-293015CFCE71}" destId="{480E0B88-6758-4E90-9E6C-D9CD8369330A}" srcOrd="1" destOrd="0" presId="urn:microsoft.com/office/officeart/2005/8/layout/hList1"/>
    <dgm:cxn modelId="{6269061B-83C1-406C-A226-6C65B9C58A83}" type="presParOf" srcId="{F8A16CD5-F723-4C1B-91B1-513209D7507E}" destId="{6F50373A-C0F3-40EE-8A6C-94510E9F28A1}" srcOrd="3" destOrd="0" presId="urn:microsoft.com/office/officeart/2005/8/layout/hList1"/>
    <dgm:cxn modelId="{04013125-1568-4580-BBA6-3AE7E14414DC}" type="presParOf" srcId="{F8A16CD5-F723-4C1B-91B1-513209D7507E}" destId="{4088716A-7D18-41C4-9E5A-A705ED2C7F79}" srcOrd="4" destOrd="0" presId="urn:microsoft.com/office/officeart/2005/8/layout/hList1"/>
    <dgm:cxn modelId="{D7BDE832-94E7-45A5-A4F7-87D4C0252FE5}" type="presParOf" srcId="{4088716A-7D18-41C4-9E5A-A705ED2C7F79}" destId="{4D11EEE8-0F59-4E08-82A0-EAA0BE859A79}" srcOrd="0" destOrd="0" presId="urn:microsoft.com/office/officeart/2005/8/layout/hList1"/>
    <dgm:cxn modelId="{F551AD81-F94D-45AE-A1ED-652E4B553AD7}" type="presParOf" srcId="{4088716A-7D18-41C4-9E5A-A705ED2C7F79}" destId="{4D967169-1755-4611-9F47-1EAB6981C729}" srcOrd="1" destOrd="0" presId="urn:microsoft.com/office/officeart/2005/8/layout/hList1"/>
    <dgm:cxn modelId="{C1D0653F-FB0A-4443-A419-8C48326A3565}" type="presParOf" srcId="{F8A16CD5-F723-4C1B-91B1-513209D7507E}" destId="{0FDDE917-4809-41E0-9E11-D14BA4893D87}" srcOrd="5" destOrd="0" presId="urn:microsoft.com/office/officeart/2005/8/layout/hList1"/>
    <dgm:cxn modelId="{3566CAF5-46F0-42B0-A9B0-5651496536C3}" type="presParOf" srcId="{F8A16CD5-F723-4C1B-91B1-513209D7507E}" destId="{A8AFAC6F-789E-400B-A591-B82018122207}" srcOrd="6" destOrd="0" presId="urn:microsoft.com/office/officeart/2005/8/layout/hList1"/>
    <dgm:cxn modelId="{78F9CDD8-2C4A-4FD3-A0C9-59926A804C53}" type="presParOf" srcId="{A8AFAC6F-789E-400B-A591-B82018122207}" destId="{B1C7E390-6950-445B-A843-01391BE8F712}" srcOrd="0" destOrd="0" presId="urn:microsoft.com/office/officeart/2005/8/layout/hList1"/>
    <dgm:cxn modelId="{C90251F9-C375-4491-ABFB-8235DBB16802}" type="presParOf" srcId="{A8AFAC6F-789E-400B-A591-B82018122207}" destId="{32B10B58-3466-4852-B2DA-08272FA5F77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78963D-6DC6-4774-8459-97CC6F48EDB1}" type="doc">
      <dgm:prSet loTypeId="urn:microsoft.com/office/officeart/2005/8/layout/venn1" loCatId="relationship" qsTypeId="urn:microsoft.com/office/officeart/2005/8/quickstyle/simple5" qsCatId="simple" csTypeId="urn:microsoft.com/office/officeart/2005/8/colors/accent1_2" csCatId="accent1" phldr="1"/>
      <dgm:spPr/>
    </dgm:pt>
    <dgm:pt modelId="{ACCDFAA7-4E72-4F04-82C0-582E81DEE65B}">
      <dgm:prSet phldrT="[Texto]"/>
      <dgm:spPr/>
      <dgm:t>
        <a:bodyPr/>
        <a:lstStyle/>
        <a:p>
          <a:r>
            <a:rPr lang="pt-BR" dirty="0"/>
            <a:t>Colaboração</a:t>
          </a:r>
        </a:p>
      </dgm:t>
    </dgm:pt>
    <dgm:pt modelId="{412166A4-B91C-4A33-9CC5-3653888483AF}" type="parTrans" cxnId="{E487C6D2-AA3F-40FA-88E8-D22841C655F2}">
      <dgm:prSet/>
      <dgm:spPr/>
      <dgm:t>
        <a:bodyPr/>
        <a:lstStyle/>
        <a:p>
          <a:endParaRPr lang="pt-BR"/>
        </a:p>
      </dgm:t>
    </dgm:pt>
    <dgm:pt modelId="{472358D1-7964-46DC-AEDA-FDD424C05B87}" type="sibTrans" cxnId="{E487C6D2-AA3F-40FA-88E8-D22841C655F2}">
      <dgm:prSet/>
      <dgm:spPr/>
      <dgm:t>
        <a:bodyPr/>
        <a:lstStyle/>
        <a:p>
          <a:endParaRPr lang="pt-BR"/>
        </a:p>
      </dgm:t>
    </dgm:pt>
    <dgm:pt modelId="{0115F0A5-D925-48DB-A9B8-BE70C7870824}">
      <dgm:prSet phldrT="[Texto]"/>
      <dgm:spPr/>
      <dgm:t>
        <a:bodyPr/>
        <a:lstStyle/>
        <a:p>
          <a:r>
            <a:rPr lang="pt-BR" dirty="0"/>
            <a:t>Melhoria Contínua</a:t>
          </a:r>
        </a:p>
      </dgm:t>
    </dgm:pt>
    <dgm:pt modelId="{89CBD8AE-DDA9-48DF-ACAA-92F800BC0848}" type="parTrans" cxnId="{E1C1C455-C96A-4E3A-9D27-26FBA22E0A93}">
      <dgm:prSet/>
      <dgm:spPr/>
      <dgm:t>
        <a:bodyPr/>
        <a:lstStyle/>
        <a:p>
          <a:endParaRPr lang="pt-BR"/>
        </a:p>
      </dgm:t>
    </dgm:pt>
    <dgm:pt modelId="{82AF5CCF-0176-48F6-89E5-4B649DA013CE}" type="sibTrans" cxnId="{E1C1C455-C96A-4E3A-9D27-26FBA22E0A93}">
      <dgm:prSet/>
      <dgm:spPr/>
      <dgm:t>
        <a:bodyPr/>
        <a:lstStyle/>
        <a:p>
          <a:endParaRPr lang="pt-BR"/>
        </a:p>
      </dgm:t>
    </dgm:pt>
    <dgm:pt modelId="{787F17A7-24BD-4736-AA2E-8E483EC96DE7}">
      <dgm:prSet phldrT="[Texto]"/>
      <dgm:spPr/>
      <dgm:t>
        <a:bodyPr/>
        <a:lstStyle/>
        <a:p>
          <a:r>
            <a:rPr lang="pt-BR" dirty="0"/>
            <a:t>Orgulho e apropriação</a:t>
          </a:r>
        </a:p>
      </dgm:t>
    </dgm:pt>
    <dgm:pt modelId="{675DD3B5-3E4A-4B43-94D7-26CF4D5A7BD7}" type="parTrans" cxnId="{58A26418-6D4A-4C71-AF14-067B02B04BC8}">
      <dgm:prSet/>
      <dgm:spPr/>
      <dgm:t>
        <a:bodyPr/>
        <a:lstStyle/>
        <a:p>
          <a:endParaRPr lang="pt-BR"/>
        </a:p>
      </dgm:t>
    </dgm:pt>
    <dgm:pt modelId="{26426A71-91C7-4B02-A387-6CB8434EA0F8}" type="sibTrans" cxnId="{58A26418-6D4A-4C71-AF14-067B02B04BC8}">
      <dgm:prSet/>
      <dgm:spPr/>
      <dgm:t>
        <a:bodyPr/>
        <a:lstStyle/>
        <a:p>
          <a:endParaRPr lang="pt-BR"/>
        </a:p>
      </dgm:t>
    </dgm:pt>
    <dgm:pt modelId="{00037CCE-E95C-4C43-B8A0-9E4D4FAE532E}">
      <dgm:prSet phldrT="[Texto]"/>
      <dgm:spPr/>
      <dgm:t>
        <a:bodyPr/>
        <a:lstStyle/>
        <a:p>
          <a:r>
            <a:rPr lang="pt-BR" dirty="0"/>
            <a:t>Ciclo de Aprendizagem</a:t>
          </a:r>
        </a:p>
      </dgm:t>
    </dgm:pt>
    <dgm:pt modelId="{BD66887F-B75D-4EE1-BAE4-B91E9694519C}" type="parTrans" cxnId="{6D96499F-DE8E-4CE5-B533-82EDF53BF652}">
      <dgm:prSet/>
      <dgm:spPr/>
      <dgm:t>
        <a:bodyPr/>
        <a:lstStyle/>
        <a:p>
          <a:endParaRPr lang="pt-BR"/>
        </a:p>
      </dgm:t>
    </dgm:pt>
    <dgm:pt modelId="{153F61B9-AE6D-4C5B-ADCF-E444B1F44045}" type="sibTrans" cxnId="{6D96499F-DE8E-4CE5-B533-82EDF53BF652}">
      <dgm:prSet/>
      <dgm:spPr/>
      <dgm:t>
        <a:bodyPr/>
        <a:lstStyle/>
        <a:p>
          <a:endParaRPr lang="pt-BR"/>
        </a:p>
      </dgm:t>
    </dgm:pt>
    <dgm:pt modelId="{B74B04BB-FE65-41D9-835C-41CD06D114E0}">
      <dgm:prSet phldrT="[Texto]"/>
      <dgm:spPr/>
      <dgm:t>
        <a:bodyPr/>
        <a:lstStyle/>
        <a:p>
          <a:r>
            <a:rPr lang="pt-BR" dirty="0"/>
            <a:t>Foco no valor</a:t>
          </a:r>
        </a:p>
      </dgm:t>
    </dgm:pt>
    <dgm:pt modelId="{FFEAB49F-3C22-4D54-9D01-8F1F3119A53C}" type="parTrans" cxnId="{5A5B81F6-8C86-492C-9944-2E3C58B3E2B0}">
      <dgm:prSet/>
      <dgm:spPr/>
      <dgm:t>
        <a:bodyPr/>
        <a:lstStyle/>
        <a:p>
          <a:endParaRPr lang="pt-BR"/>
        </a:p>
      </dgm:t>
    </dgm:pt>
    <dgm:pt modelId="{5282BE9E-BE82-4BA9-9D0B-95BD09D8473A}" type="sibTrans" cxnId="{5A5B81F6-8C86-492C-9944-2E3C58B3E2B0}">
      <dgm:prSet/>
      <dgm:spPr/>
      <dgm:t>
        <a:bodyPr/>
        <a:lstStyle/>
        <a:p>
          <a:endParaRPr lang="pt-BR"/>
        </a:p>
      </dgm:t>
    </dgm:pt>
    <dgm:pt modelId="{AC1CF50D-C741-4A02-971D-B70284556E3B}">
      <dgm:prSet phldrT="[Texto]"/>
      <dgm:spPr/>
      <dgm:t>
        <a:bodyPr/>
        <a:lstStyle/>
        <a:p>
          <a:r>
            <a:rPr lang="pt-BR" dirty="0"/>
            <a:t>Capacidade de adaptação</a:t>
          </a:r>
        </a:p>
      </dgm:t>
    </dgm:pt>
    <dgm:pt modelId="{CA31809D-E530-4A28-AEB1-042D78363926}" type="parTrans" cxnId="{0176BD16-0541-46D1-91F4-2311F8551552}">
      <dgm:prSet/>
      <dgm:spPr/>
      <dgm:t>
        <a:bodyPr/>
        <a:lstStyle/>
        <a:p>
          <a:endParaRPr lang="pt-BR"/>
        </a:p>
      </dgm:t>
    </dgm:pt>
    <dgm:pt modelId="{7271A9E6-E2B9-41E6-AECE-BFBAFA337E29}" type="sibTrans" cxnId="{0176BD16-0541-46D1-91F4-2311F8551552}">
      <dgm:prSet/>
      <dgm:spPr/>
      <dgm:t>
        <a:bodyPr/>
        <a:lstStyle/>
        <a:p>
          <a:endParaRPr lang="pt-BR"/>
        </a:p>
      </dgm:t>
    </dgm:pt>
    <dgm:pt modelId="{3A4CC401-C283-4A29-A5D9-1EFFDF198BAA}" type="pres">
      <dgm:prSet presAssocID="{CA78963D-6DC6-4774-8459-97CC6F48EDB1}" presName="compositeShape" presStyleCnt="0">
        <dgm:presLayoutVars>
          <dgm:chMax val="7"/>
          <dgm:dir/>
          <dgm:resizeHandles val="exact"/>
        </dgm:presLayoutVars>
      </dgm:prSet>
      <dgm:spPr/>
    </dgm:pt>
    <dgm:pt modelId="{14E582A8-CB7B-48EF-9F3C-833C6F5B4AF6}" type="pres">
      <dgm:prSet presAssocID="{ACCDFAA7-4E72-4F04-82C0-582E81DEE65B}" presName="circ1" presStyleLbl="vennNode1" presStyleIdx="0" presStyleCnt="6"/>
      <dgm:spPr/>
    </dgm:pt>
    <dgm:pt modelId="{1D5A71C6-DC62-4086-BF03-334C74654973}" type="pres">
      <dgm:prSet presAssocID="{ACCDFAA7-4E72-4F04-82C0-582E81DEE65B}" presName="circ1Tx" presStyleLbl="revTx" presStyleIdx="0" presStyleCnt="0">
        <dgm:presLayoutVars>
          <dgm:chMax val="0"/>
          <dgm:chPref val="0"/>
          <dgm:bulletEnabled val="1"/>
        </dgm:presLayoutVars>
      </dgm:prSet>
      <dgm:spPr/>
    </dgm:pt>
    <dgm:pt modelId="{167F6B34-1ABB-4883-B032-A64E2C106082}" type="pres">
      <dgm:prSet presAssocID="{0115F0A5-D925-48DB-A9B8-BE70C7870824}" presName="circ2" presStyleLbl="vennNode1" presStyleIdx="1" presStyleCnt="6"/>
      <dgm:spPr/>
    </dgm:pt>
    <dgm:pt modelId="{623DAD6D-D6D8-469A-92DF-5E4EE3FA00A0}" type="pres">
      <dgm:prSet presAssocID="{0115F0A5-D925-48DB-A9B8-BE70C7870824}" presName="circ2Tx" presStyleLbl="revTx" presStyleIdx="0" presStyleCnt="0">
        <dgm:presLayoutVars>
          <dgm:chMax val="0"/>
          <dgm:chPref val="0"/>
          <dgm:bulletEnabled val="1"/>
        </dgm:presLayoutVars>
      </dgm:prSet>
      <dgm:spPr/>
    </dgm:pt>
    <dgm:pt modelId="{F1F45A5D-5F94-4C6F-8F15-D06FE0AB39CC}" type="pres">
      <dgm:prSet presAssocID="{00037CCE-E95C-4C43-B8A0-9E4D4FAE532E}" presName="circ3" presStyleLbl="vennNode1" presStyleIdx="2" presStyleCnt="6"/>
      <dgm:spPr/>
    </dgm:pt>
    <dgm:pt modelId="{C2D421D0-5DBD-41B4-871C-59DBA5DDCCC2}" type="pres">
      <dgm:prSet presAssocID="{00037CCE-E95C-4C43-B8A0-9E4D4FAE532E}" presName="circ3Tx" presStyleLbl="revTx" presStyleIdx="0" presStyleCnt="0">
        <dgm:presLayoutVars>
          <dgm:chMax val="0"/>
          <dgm:chPref val="0"/>
          <dgm:bulletEnabled val="1"/>
        </dgm:presLayoutVars>
      </dgm:prSet>
      <dgm:spPr/>
    </dgm:pt>
    <dgm:pt modelId="{4B96B595-A7F7-4A4D-BBD6-78BB2437D144}" type="pres">
      <dgm:prSet presAssocID="{787F17A7-24BD-4736-AA2E-8E483EC96DE7}" presName="circ4" presStyleLbl="vennNode1" presStyleIdx="3" presStyleCnt="6" custLinFactNeighborX="0" custLinFactNeighborY="993"/>
      <dgm:spPr/>
    </dgm:pt>
    <dgm:pt modelId="{5E38A9AC-7456-4E96-8006-8A6947F7A031}" type="pres">
      <dgm:prSet presAssocID="{787F17A7-24BD-4736-AA2E-8E483EC96DE7}" presName="circ4Tx" presStyleLbl="revTx" presStyleIdx="0" presStyleCnt="0">
        <dgm:presLayoutVars>
          <dgm:chMax val="0"/>
          <dgm:chPref val="0"/>
          <dgm:bulletEnabled val="1"/>
        </dgm:presLayoutVars>
      </dgm:prSet>
      <dgm:spPr/>
    </dgm:pt>
    <dgm:pt modelId="{D1BAFADF-12F6-46B2-AAC3-E0E677148290}" type="pres">
      <dgm:prSet presAssocID="{B74B04BB-FE65-41D9-835C-41CD06D114E0}" presName="circ5" presStyleLbl="vennNode1" presStyleIdx="4" presStyleCnt="6"/>
      <dgm:spPr/>
    </dgm:pt>
    <dgm:pt modelId="{051B346C-025B-4915-A307-C1F4FB2BC678}" type="pres">
      <dgm:prSet presAssocID="{B74B04BB-FE65-41D9-835C-41CD06D114E0}" presName="circ5Tx" presStyleLbl="revTx" presStyleIdx="0" presStyleCnt="0">
        <dgm:presLayoutVars>
          <dgm:chMax val="0"/>
          <dgm:chPref val="0"/>
          <dgm:bulletEnabled val="1"/>
        </dgm:presLayoutVars>
      </dgm:prSet>
      <dgm:spPr/>
    </dgm:pt>
    <dgm:pt modelId="{905AE043-838B-4E65-B23B-20D17CF75184}" type="pres">
      <dgm:prSet presAssocID="{AC1CF50D-C741-4A02-971D-B70284556E3B}" presName="circ6" presStyleLbl="vennNode1" presStyleIdx="5" presStyleCnt="6"/>
      <dgm:spPr/>
    </dgm:pt>
    <dgm:pt modelId="{E0F96A0D-3058-4422-8DD3-F7E27D3D1624}" type="pres">
      <dgm:prSet presAssocID="{AC1CF50D-C741-4A02-971D-B70284556E3B}" presName="circ6Tx" presStyleLbl="revTx" presStyleIdx="0" presStyleCnt="0">
        <dgm:presLayoutVars>
          <dgm:chMax val="0"/>
          <dgm:chPref val="0"/>
          <dgm:bulletEnabled val="1"/>
        </dgm:presLayoutVars>
      </dgm:prSet>
      <dgm:spPr/>
    </dgm:pt>
  </dgm:ptLst>
  <dgm:cxnLst>
    <dgm:cxn modelId="{0176BD16-0541-46D1-91F4-2311F8551552}" srcId="{CA78963D-6DC6-4774-8459-97CC6F48EDB1}" destId="{AC1CF50D-C741-4A02-971D-B70284556E3B}" srcOrd="5" destOrd="0" parTransId="{CA31809D-E530-4A28-AEB1-042D78363926}" sibTransId="{7271A9E6-E2B9-41E6-AECE-BFBAFA337E29}"/>
    <dgm:cxn modelId="{58A26418-6D4A-4C71-AF14-067B02B04BC8}" srcId="{CA78963D-6DC6-4774-8459-97CC6F48EDB1}" destId="{787F17A7-24BD-4736-AA2E-8E483EC96DE7}" srcOrd="3" destOrd="0" parTransId="{675DD3B5-3E4A-4B43-94D7-26CF4D5A7BD7}" sibTransId="{26426A71-91C7-4B02-A387-6CB8434EA0F8}"/>
    <dgm:cxn modelId="{0AF28061-CFBB-4229-B20C-891B0EA6E091}" type="presOf" srcId="{787F17A7-24BD-4736-AA2E-8E483EC96DE7}" destId="{5E38A9AC-7456-4E96-8006-8A6947F7A031}" srcOrd="0" destOrd="0" presId="urn:microsoft.com/office/officeart/2005/8/layout/venn1"/>
    <dgm:cxn modelId="{8A8F854F-FD4E-4730-B0DA-FCE85FF689FB}" type="presOf" srcId="{B74B04BB-FE65-41D9-835C-41CD06D114E0}" destId="{051B346C-025B-4915-A307-C1F4FB2BC678}" srcOrd="0" destOrd="0" presId="urn:microsoft.com/office/officeart/2005/8/layout/venn1"/>
    <dgm:cxn modelId="{E1C1C455-C96A-4E3A-9D27-26FBA22E0A93}" srcId="{CA78963D-6DC6-4774-8459-97CC6F48EDB1}" destId="{0115F0A5-D925-48DB-A9B8-BE70C7870824}" srcOrd="1" destOrd="0" parTransId="{89CBD8AE-DDA9-48DF-ACAA-92F800BC0848}" sibTransId="{82AF5CCF-0176-48F6-89E5-4B649DA013CE}"/>
    <dgm:cxn modelId="{6FD7EF55-D0BC-42EE-8C25-AAAEC529F2A9}" type="presOf" srcId="{AC1CF50D-C741-4A02-971D-B70284556E3B}" destId="{E0F96A0D-3058-4422-8DD3-F7E27D3D1624}" srcOrd="0" destOrd="0" presId="urn:microsoft.com/office/officeart/2005/8/layout/venn1"/>
    <dgm:cxn modelId="{2B923258-BE26-40DC-9BBD-AA7138CD953C}" type="presOf" srcId="{ACCDFAA7-4E72-4F04-82C0-582E81DEE65B}" destId="{1D5A71C6-DC62-4086-BF03-334C74654973}" srcOrd="0" destOrd="0" presId="urn:microsoft.com/office/officeart/2005/8/layout/venn1"/>
    <dgm:cxn modelId="{B36A5078-196A-41D6-AE91-C9A81F2C364C}" type="presOf" srcId="{00037CCE-E95C-4C43-B8A0-9E4D4FAE532E}" destId="{C2D421D0-5DBD-41B4-871C-59DBA5DDCCC2}" srcOrd="0" destOrd="0" presId="urn:microsoft.com/office/officeart/2005/8/layout/venn1"/>
    <dgm:cxn modelId="{E8A61687-2A32-419A-8586-5EA070DA4C5C}" type="presOf" srcId="{0115F0A5-D925-48DB-A9B8-BE70C7870824}" destId="{623DAD6D-D6D8-469A-92DF-5E4EE3FA00A0}" srcOrd="0" destOrd="0" presId="urn:microsoft.com/office/officeart/2005/8/layout/venn1"/>
    <dgm:cxn modelId="{6D96499F-DE8E-4CE5-B533-82EDF53BF652}" srcId="{CA78963D-6DC6-4774-8459-97CC6F48EDB1}" destId="{00037CCE-E95C-4C43-B8A0-9E4D4FAE532E}" srcOrd="2" destOrd="0" parTransId="{BD66887F-B75D-4EE1-BAE4-B91E9694519C}" sibTransId="{153F61B9-AE6D-4C5B-ADCF-E444B1F44045}"/>
    <dgm:cxn modelId="{E487C6D2-AA3F-40FA-88E8-D22841C655F2}" srcId="{CA78963D-6DC6-4774-8459-97CC6F48EDB1}" destId="{ACCDFAA7-4E72-4F04-82C0-582E81DEE65B}" srcOrd="0" destOrd="0" parTransId="{412166A4-B91C-4A33-9CC5-3653888483AF}" sibTransId="{472358D1-7964-46DC-AEDA-FDD424C05B87}"/>
    <dgm:cxn modelId="{2C64C4F3-4C57-42CE-B9F1-9D9955803FE5}" type="presOf" srcId="{CA78963D-6DC6-4774-8459-97CC6F48EDB1}" destId="{3A4CC401-C283-4A29-A5D9-1EFFDF198BAA}" srcOrd="0" destOrd="0" presId="urn:microsoft.com/office/officeart/2005/8/layout/venn1"/>
    <dgm:cxn modelId="{5A5B81F6-8C86-492C-9944-2E3C58B3E2B0}" srcId="{CA78963D-6DC6-4774-8459-97CC6F48EDB1}" destId="{B74B04BB-FE65-41D9-835C-41CD06D114E0}" srcOrd="4" destOrd="0" parTransId="{FFEAB49F-3C22-4D54-9D01-8F1F3119A53C}" sibTransId="{5282BE9E-BE82-4BA9-9D0B-95BD09D8473A}"/>
    <dgm:cxn modelId="{245CA27C-2326-4C96-AEA4-C7984BEAF12B}" type="presParOf" srcId="{3A4CC401-C283-4A29-A5D9-1EFFDF198BAA}" destId="{14E582A8-CB7B-48EF-9F3C-833C6F5B4AF6}" srcOrd="0" destOrd="0" presId="urn:microsoft.com/office/officeart/2005/8/layout/venn1"/>
    <dgm:cxn modelId="{2CF998CA-B6DC-4445-9ED0-817117446F4C}" type="presParOf" srcId="{3A4CC401-C283-4A29-A5D9-1EFFDF198BAA}" destId="{1D5A71C6-DC62-4086-BF03-334C74654973}" srcOrd="1" destOrd="0" presId="urn:microsoft.com/office/officeart/2005/8/layout/venn1"/>
    <dgm:cxn modelId="{E8A6938F-5FB8-453C-B65E-1468A247DAE9}" type="presParOf" srcId="{3A4CC401-C283-4A29-A5D9-1EFFDF198BAA}" destId="{167F6B34-1ABB-4883-B032-A64E2C106082}" srcOrd="2" destOrd="0" presId="urn:microsoft.com/office/officeart/2005/8/layout/venn1"/>
    <dgm:cxn modelId="{2C4F7645-5B82-4235-A6AA-E6420C9B36C0}" type="presParOf" srcId="{3A4CC401-C283-4A29-A5D9-1EFFDF198BAA}" destId="{623DAD6D-D6D8-469A-92DF-5E4EE3FA00A0}" srcOrd="3" destOrd="0" presId="urn:microsoft.com/office/officeart/2005/8/layout/venn1"/>
    <dgm:cxn modelId="{5663222C-7C1D-4FA6-8075-44958E773CC5}" type="presParOf" srcId="{3A4CC401-C283-4A29-A5D9-1EFFDF198BAA}" destId="{F1F45A5D-5F94-4C6F-8F15-D06FE0AB39CC}" srcOrd="4" destOrd="0" presId="urn:microsoft.com/office/officeart/2005/8/layout/venn1"/>
    <dgm:cxn modelId="{B46FAAF1-BF34-41B0-B82B-30FBC00CAB6E}" type="presParOf" srcId="{3A4CC401-C283-4A29-A5D9-1EFFDF198BAA}" destId="{C2D421D0-5DBD-41B4-871C-59DBA5DDCCC2}" srcOrd="5" destOrd="0" presId="urn:microsoft.com/office/officeart/2005/8/layout/venn1"/>
    <dgm:cxn modelId="{AABA900A-C808-49DD-BB20-13FA287943B4}" type="presParOf" srcId="{3A4CC401-C283-4A29-A5D9-1EFFDF198BAA}" destId="{4B96B595-A7F7-4A4D-BBD6-78BB2437D144}" srcOrd="6" destOrd="0" presId="urn:microsoft.com/office/officeart/2005/8/layout/venn1"/>
    <dgm:cxn modelId="{0C87E3BD-8B0A-4F6D-A902-C32695B31157}" type="presParOf" srcId="{3A4CC401-C283-4A29-A5D9-1EFFDF198BAA}" destId="{5E38A9AC-7456-4E96-8006-8A6947F7A031}" srcOrd="7" destOrd="0" presId="urn:microsoft.com/office/officeart/2005/8/layout/venn1"/>
    <dgm:cxn modelId="{1E90AD07-4952-4340-AA05-FE9C1DEA9445}" type="presParOf" srcId="{3A4CC401-C283-4A29-A5D9-1EFFDF198BAA}" destId="{D1BAFADF-12F6-46B2-AAC3-E0E677148290}" srcOrd="8" destOrd="0" presId="urn:microsoft.com/office/officeart/2005/8/layout/venn1"/>
    <dgm:cxn modelId="{71BD405F-E521-430A-9598-D2AECA59E282}" type="presParOf" srcId="{3A4CC401-C283-4A29-A5D9-1EFFDF198BAA}" destId="{051B346C-025B-4915-A307-C1F4FB2BC678}" srcOrd="9" destOrd="0" presId="urn:microsoft.com/office/officeart/2005/8/layout/venn1"/>
    <dgm:cxn modelId="{B2C911F6-F05C-4CB9-92DD-7F642D86D879}" type="presParOf" srcId="{3A4CC401-C283-4A29-A5D9-1EFFDF198BAA}" destId="{905AE043-838B-4E65-B23B-20D17CF75184}" srcOrd="10" destOrd="0" presId="urn:microsoft.com/office/officeart/2005/8/layout/venn1"/>
    <dgm:cxn modelId="{FDE41DEE-4E13-41B5-B105-EF6CBB0CC675}" type="presParOf" srcId="{3A4CC401-C283-4A29-A5D9-1EFFDF198BAA}" destId="{E0F96A0D-3058-4422-8DD3-F7E27D3D1624}"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C2E730-ECA7-46C3-A1E9-E01A9369BB81}" type="doc">
      <dgm:prSet loTypeId="urn:microsoft.com/office/officeart/2008/layout/VerticalCurvedList" loCatId="list" qsTypeId="urn:microsoft.com/office/officeart/2005/8/quickstyle/3d1" qsCatId="3D" csTypeId="urn:microsoft.com/office/officeart/2005/8/colors/colorful4" csCatId="colorful" phldr="1"/>
      <dgm:spPr/>
      <dgm:t>
        <a:bodyPr/>
        <a:lstStyle/>
        <a:p>
          <a:endParaRPr lang="pt-BR"/>
        </a:p>
      </dgm:t>
    </dgm:pt>
    <dgm:pt modelId="{3B049809-18E6-4F86-B8CD-B7563A0AE594}">
      <dgm:prSet phldrT="[Texto]"/>
      <dgm:spPr>
        <a:solidFill>
          <a:schemeClr val="tx2">
            <a:lumMod val="40000"/>
            <a:lumOff val="60000"/>
          </a:schemeClr>
        </a:solidFill>
      </dgm:spPr>
      <dgm:t>
        <a:bodyPr/>
        <a:lstStyle/>
        <a:p>
          <a:r>
            <a:rPr lang="pt-BR" dirty="0"/>
            <a:t>Introdução à agilidade</a:t>
          </a:r>
        </a:p>
      </dgm:t>
    </dgm:pt>
    <dgm:pt modelId="{C59DCF0D-4266-4F77-8A96-7CB4B0211790}" type="parTrans" cxnId="{D57BEF3F-4850-492D-B1DF-454991907B65}">
      <dgm:prSet/>
      <dgm:spPr/>
      <dgm:t>
        <a:bodyPr/>
        <a:lstStyle/>
        <a:p>
          <a:endParaRPr lang="pt-BR"/>
        </a:p>
      </dgm:t>
    </dgm:pt>
    <dgm:pt modelId="{CB2D387D-04F6-4E64-B37B-99DFC24AB9CB}" type="sibTrans" cxnId="{D57BEF3F-4850-492D-B1DF-454991907B65}">
      <dgm:prSet/>
      <dgm:spPr/>
      <dgm:t>
        <a:bodyPr/>
        <a:lstStyle/>
        <a:p>
          <a:endParaRPr lang="pt-BR"/>
        </a:p>
      </dgm:t>
    </dgm:pt>
    <dgm:pt modelId="{2178963C-199F-48DA-95A1-BDD17B02C66E}">
      <dgm:prSet phldrT="[Texto]"/>
      <dgm:spPr/>
      <dgm:t>
        <a:bodyPr/>
        <a:lstStyle/>
        <a:p>
          <a:r>
            <a:rPr lang="pt-BR" dirty="0"/>
            <a:t>Framework KANBAN</a:t>
          </a:r>
        </a:p>
      </dgm:t>
    </dgm:pt>
    <dgm:pt modelId="{7398B4F1-67A5-484A-842D-4BFB10CCD2D1}" type="parTrans" cxnId="{804A8FC2-0CDB-4590-87B5-5097814B58B8}">
      <dgm:prSet/>
      <dgm:spPr/>
      <dgm:t>
        <a:bodyPr/>
        <a:lstStyle/>
        <a:p>
          <a:endParaRPr lang="pt-BR"/>
        </a:p>
      </dgm:t>
    </dgm:pt>
    <dgm:pt modelId="{7E102B57-C4D8-4BF6-99B6-02A7FA68283B}" type="sibTrans" cxnId="{804A8FC2-0CDB-4590-87B5-5097814B58B8}">
      <dgm:prSet/>
      <dgm:spPr/>
      <dgm:t>
        <a:bodyPr/>
        <a:lstStyle/>
        <a:p>
          <a:endParaRPr lang="pt-BR"/>
        </a:p>
      </dgm:t>
    </dgm:pt>
    <dgm:pt modelId="{DE5454EB-0588-4A04-B907-4BC831B84B9D}">
      <dgm:prSet phldrT="[Texto]"/>
      <dgm:spPr>
        <a:solidFill>
          <a:schemeClr val="tx2">
            <a:lumMod val="40000"/>
            <a:lumOff val="60000"/>
          </a:schemeClr>
        </a:solidFill>
      </dgm:spPr>
      <dgm:t>
        <a:bodyPr/>
        <a:lstStyle/>
        <a:p>
          <a:r>
            <a:rPr lang="pt-BR" dirty="0"/>
            <a:t>Framework SCRUM</a:t>
          </a:r>
        </a:p>
      </dgm:t>
    </dgm:pt>
    <dgm:pt modelId="{339C1E09-2567-46E4-A0DA-B725082CD1CA}" type="parTrans" cxnId="{C08500CA-2D22-4262-B70D-DFAC351A628F}">
      <dgm:prSet/>
      <dgm:spPr/>
      <dgm:t>
        <a:bodyPr/>
        <a:lstStyle/>
        <a:p>
          <a:endParaRPr lang="pt-BR"/>
        </a:p>
      </dgm:t>
    </dgm:pt>
    <dgm:pt modelId="{A37D13F0-68B2-4760-B1FB-EB4D649F7945}" type="sibTrans" cxnId="{C08500CA-2D22-4262-B70D-DFAC351A628F}">
      <dgm:prSet/>
      <dgm:spPr/>
      <dgm:t>
        <a:bodyPr/>
        <a:lstStyle/>
        <a:p>
          <a:endParaRPr lang="pt-BR"/>
        </a:p>
      </dgm:t>
    </dgm:pt>
    <dgm:pt modelId="{8EC46DA4-216B-4325-B019-E43B06A83020}">
      <dgm:prSet phldrT="[Texto]"/>
      <dgm:spPr>
        <a:solidFill>
          <a:schemeClr val="tx2">
            <a:lumMod val="40000"/>
            <a:lumOff val="60000"/>
          </a:schemeClr>
        </a:solidFill>
      </dgm:spPr>
      <dgm:t>
        <a:bodyPr/>
        <a:lstStyle/>
        <a:p>
          <a:r>
            <a:rPr lang="pt-BR" dirty="0"/>
            <a:t>Agilidade nos Negócios</a:t>
          </a:r>
        </a:p>
      </dgm:t>
    </dgm:pt>
    <dgm:pt modelId="{D882531B-FC4F-449B-88AE-2335A9DBABF5}" type="parTrans" cxnId="{479B9185-DFBF-4A73-8F27-3055F130343F}">
      <dgm:prSet/>
      <dgm:spPr/>
      <dgm:t>
        <a:bodyPr/>
        <a:lstStyle/>
        <a:p>
          <a:endParaRPr lang="pt-BR"/>
        </a:p>
      </dgm:t>
    </dgm:pt>
    <dgm:pt modelId="{1A1E0A4F-A358-49E6-8AD6-CCC18EBE76B0}" type="sibTrans" cxnId="{479B9185-DFBF-4A73-8F27-3055F130343F}">
      <dgm:prSet/>
      <dgm:spPr/>
      <dgm:t>
        <a:bodyPr/>
        <a:lstStyle/>
        <a:p>
          <a:endParaRPr lang="pt-BR"/>
        </a:p>
      </dgm:t>
    </dgm:pt>
    <dgm:pt modelId="{E89D40F5-3C34-498C-B3A7-335E326EE845}" type="pres">
      <dgm:prSet presAssocID="{E3C2E730-ECA7-46C3-A1E9-E01A9369BB81}" presName="Name0" presStyleCnt="0">
        <dgm:presLayoutVars>
          <dgm:chMax val="7"/>
          <dgm:chPref val="7"/>
          <dgm:dir/>
        </dgm:presLayoutVars>
      </dgm:prSet>
      <dgm:spPr/>
    </dgm:pt>
    <dgm:pt modelId="{328C578F-7794-476A-A7E2-43719738F1FC}" type="pres">
      <dgm:prSet presAssocID="{E3C2E730-ECA7-46C3-A1E9-E01A9369BB81}" presName="Name1" presStyleCnt="0"/>
      <dgm:spPr/>
    </dgm:pt>
    <dgm:pt modelId="{AC608397-F2BF-407B-B948-0D8192BBDA4E}" type="pres">
      <dgm:prSet presAssocID="{E3C2E730-ECA7-46C3-A1E9-E01A9369BB81}" presName="cycle" presStyleCnt="0"/>
      <dgm:spPr/>
    </dgm:pt>
    <dgm:pt modelId="{7BAC3928-BB3A-483E-AD26-9A8E7C94C1D4}" type="pres">
      <dgm:prSet presAssocID="{E3C2E730-ECA7-46C3-A1E9-E01A9369BB81}" presName="srcNode" presStyleLbl="node1" presStyleIdx="0" presStyleCnt="4"/>
      <dgm:spPr/>
    </dgm:pt>
    <dgm:pt modelId="{73DDF080-A004-4D6F-A269-7833B30B75B6}" type="pres">
      <dgm:prSet presAssocID="{E3C2E730-ECA7-46C3-A1E9-E01A9369BB81}" presName="conn" presStyleLbl="parChTrans1D2" presStyleIdx="0" presStyleCnt="1"/>
      <dgm:spPr/>
    </dgm:pt>
    <dgm:pt modelId="{F52340A3-7F5F-47D2-B5CF-8EC6C3B0E93A}" type="pres">
      <dgm:prSet presAssocID="{E3C2E730-ECA7-46C3-A1E9-E01A9369BB81}" presName="extraNode" presStyleLbl="node1" presStyleIdx="0" presStyleCnt="4"/>
      <dgm:spPr/>
    </dgm:pt>
    <dgm:pt modelId="{E7CA5EA6-F7B2-47D4-98F4-6E596DDA1412}" type="pres">
      <dgm:prSet presAssocID="{E3C2E730-ECA7-46C3-A1E9-E01A9369BB81}" presName="dstNode" presStyleLbl="node1" presStyleIdx="0" presStyleCnt="4"/>
      <dgm:spPr/>
    </dgm:pt>
    <dgm:pt modelId="{E1E535BC-DFF8-4AB0-ADA0-DBECA98CBFAC}" type="pres">
      <dgm:prSet presAssocID="{3B049809-18E6-4F86-B8CD-B7563A0AE594}" presName="text_1" presStyleLbl="node1" presStyleIdx="0" presStyleCnt="4">
        <dgm:presLayoutVars>
          <dgm:bulletEnabled val="1"/>
        </dgm:presLayoutVars>
      </dgm:prSet>
      <dgm:spPr/>
    </dgm:pt>
    <dgm:pt modelId="{463087B5-64E1-4192-A873-9B4DD16BEC63}" type="pres">
      <dgm:prSet presAssocID="{3B049809-18E6-4F86-B8CD-B7563A0AE594}" presName="accent_1" presStyleCnt="0"/>
      <dgm:spPr/>
    </dgm:pt>
    <dgm:pt modelId="{A11910C5-BD30-451F-9306-BCB784390AFB}" type="pres">
      <dgm:prSet presAssocID="{3B049809-18E6-4F86-B8CD-B7563A0AE594}" presName="accentRepeatNode" presStyleLbl="solidFgAcc1" presStyleIdx="0" presStyleCnt="4"/>
      <dgm:spPr/>
    </dgm:pt>
    <dgm:pt modelId="{BB9B5BF8-0362-4A15-A7B8-668EC36B8BAF}" type="pres">
      <dgm:prSet presAssocID="{2178963C-199F-48DA-95A1-BDD17B02C66E}" presName="text_2" presStyleLbl="node1" presStyleIdx="1" presStyleCnt="4">
        <dgm:presLayoutVars>
          <dgm:bulletEnabled val="1"/>
        </dgm:presLayoutVars>
      </dgm:prSet>
      <dgm:spPr/>
    </dgm:pt>
    <dgm:pt modelId="{3CBD0B4C-8ED7-4C3A-9BB6-E05A18CF74E8}" type="pres">
      <dgm:prSet presAssocID="{2178963C-199F-48DA-95A1-BDD17B02C66E}" presName="accent_2" presStyleCnt="0"/>
      <dgm:spPr/>
    </dgm:pt>
    <dgm:pt modelId="{E828AAF0-0A8B-4F23-AF6B-14AB605DA0B9}" type="pres">
      <dgm:prSet presAssocID="{2178963C-199F-48DA-95A1-BDD17B02C66E}" presName="accentRepeatNode" presStyleLbl="solidFgAcc1" presStyleIdx="1" presStyleCnt="4"/>
      <dgm:spPr/>
    </dgm:pt>
    <dgm:pt modelId="{0393911F-B268-4C50-BB81-DED8A2234DD0}" type="pres">
      <dgm:prSet presAssocID="{DE5454EB-0588-4A04-B907-4BC831B84B9D}" presName="text_3" presStyleLbl="node1" presStyleIdx="2" presStyleCnt="4">
        <dgm:presLayoutVars>
          <dgm:bulletEnabled val="1"/>
        </dgm:presLayoutVars>
      </dgm:prSet>
      <dgm:spPr/>
    </dgm:pt>
    <dgm:pt modelId="{40F0E8C7-25E3-4CFE-8D1C-B8E3B386DA6C}" type="pres">
      <dgm:prSet presAssocID="{DE5454EB-0588-4A04-B907-4BC831B84B9D}" presName="accent_3" presStyleCnt="0"/>
      <dgm:spPr/>
    </dgm:pt>
    <dgm:pt modelId="{D4BEDF61-8768-4504-9839-26B9E20A1ECC}" type="pres">
      <dgm:prSet presAssocID="{DE5454EB-0588-4A04-B907-4BC831B84B9D}" presName="accentRepeatNode" presStyleLbl="solidFgAcc1" presStyleIdx="2" presStyleCnt="4"/>
      <dgm:spPr/>
    </dgm:pt>
    <dgm:pt modelId="{8AC8668B-A98A-41B8-9E52-E63F66A228E5}" type="pres">
      <dgm:prSet presAssocID="{8EC46DA4-216B-4325-B019-E43B06A83020}" presName="text_4" presStyleLbl="node1" presStyleIdx="3" presStyleCnt="4">
        <dgm:presLayoutVars>
          <dgm:bulletEnabled val="1"/>
        </dgm:presLayoutVars>
      </dgm:prSet>
      <dgm:spPr/>
    </dgm:pt>
    <dgm:pt modelId="{9DDAC4AC-A13A-4A7B-B643-D3C501FEF9C1}" type="pres">
      <dgm:prSet presAssocID="{8EC46DA4-216B-4325-B019-E43B06A83020}" presName="accent_4" presStyleCnt="0"/>
      <dgm:spPr/>
    </dgm:pt>
    <dgm:pt modelId="{611D291C-8592-45E6-866E-3928E6C3A616}" type="pres">
      <dgm:prSet presAssocID="{8EC46DA4-216B-4325-B019-E43B06A83020}" presName="accentRepeatNode" presStyleLbl="solidFgAcc1" presStyleIdx="3" presStyleCnt="4"/>
      <dgm:spPr/>
    </dgm:pt>
  </dgm:ptLst>
  <dgm:cxnLst>
    <dgm:cxn modelId="{A2324D3B-3C46-4EAA-ACF7-25B037C02D3A}" type="presOf" srcId="{8EC46DA4-216B-4325-B019-E43B06A83020}" destId="{8AC8668B-A98A-41B8-9E52-E63F66A228E5}" srcOrd="0" destOrd="0" presId="urn:microsoft.com/office/officeart/2008/layout/VerticalCurvedList"/>
    <dgm:cxn modelId="{D57BEF3F-4850-492D-B1DF-454991907B65}" srcId="{E3C2E730-ECA7-46C3-A1E9-E01A9369BB81}" destId="{3B049809-18E6-4F86-B8CD-B7563A0AE594}" srcOrd="0" destOrd="0" parTransId="{C59DCF0D-4266-4F77-8A96-7CB4B0211790}" sibTransId="{CB2D387D-04F6-4E64-B37B-99DFC24AB9CB}"/>
    <dgm:cxn modelId="{C7422741-9AB9-4A06-AF07-D0264EEBE302}" type="presOf" srcId="{CB2D387D-04F6-4E64-B37B-99DFC24AB9CB}" destId="{73DDF080-A004-4D6F-A269-7833B30B75B6}" srcOrd="0" destOrd="0" presId="urn:microsoft.com/office/officeart/2008/layout/VerticalCurvedList"/>
    <dgm:cxn modelId="{479B9185-DFBF-4A73-8F27-3055F130343F}" srcId="{E3C2E730-ECA7-46C3-A1E9-E01A9369BB81}" destId="{8EC46DA4-216B-4325-B019-E43B06A83020}" srcOrd="3" destOrd="0" parTransId="{D882531B-FC4F-449B-88AE-2335A9DBABF5}" sibTransId="{1A1E0A4F-A358-49E6-8AD6-CCC18EBE76B0}"/>
    <dgm:cxn modelId="{A0A8D68B-E5AD-4ED7-BE76-31152C25463D}" type="presOf" srcId="{E3C2E730-ECA7-46C3-A1E9-E01A9369BB81}" destId="{E89D40F5-3C34-498C-B3A7-335E326EE845}" srcOrd="0" destOrd="0" presId="urn:microsoft.com/office/officeart/2008/layout/VerticalCurvedList"/>
    <dgm:cxn modelId="{98C846B4-B00A-4D87-9544-D7753E534F5A}" type="presOf" srcId="{2178963C-199F-48DA-95A1-BDD17B02C66E}" destId="{BB9B5BF8-0362-4A15-A7B8-668EC36B8BAF}" srcOrd="0" destOrd="0" presId="urn:microsoft.com/office/officeart/2008/layout/VerticalCurvedList"/>
    <dgm:cxn modelId="{804A8FC2-0CDB-4590-87B5-5097814B58B8}" srcId="{E3C2E730-ECA7-46C3-A1E9-E01A9369BB81}" destId="{2178963C-199F-48DA-95A1-BDD17B02C66E}" srcOrd="1" destOrd="0" parTransId="{7398B4F1-67A5-484A-842D-4BFB10CCD2D1}" sibTransId="{7E102B57-C4D8-4BF6-99B6-02A7FA68283B}"/>
    <dgm:cxn modelId="{C08500CA-2D22-4262-B70D-DFAC351A628F}" srcId="{E3C2E730-ECA7-46C3-A1E9-E01A9369BB81}" destId="{DE5454EB-0588-4A04-B907-4BC831B84B9D}" srcOrd="2" destOrd="0" parTransId="{339C1E09-2567-46E4-A0DA-B725082CD1CA}" sibTransId="{A37D13F0-68B2-4760-B1FB-EB4D649F7945}"/>
    <dgm:cxn modelId="{DA321DCC-0649-4884-9F3A-ADFBD5E4BEE0}" type="presOf" srcId="{3B049809-18E6-4F86-B8CD-B7563A0AE594}" destId="{E1E535BC-DFF8-4AB0-ADA0-DBECA98CBFAC}" srcOrd="0" destOrd="0" presId="urn:microsoft.com/office/officeart/2008/layout/VerticalCurvedList"/>
    <dgm:cxn modelId="{E4A2D8EB-90F3-4488-8EE2-774C0CB48024}" type="presOf" srcId="{DE5454EB-0588-4A04-B907-4BC831B84B9D}" destId="{0393911F-B268-4C50-BB81-DED8A2234DD0}" srcOrd="0" destOrd="0" presId="urn:microsoft.com/office/officeart/2008/layout/VerticalCurvedList"/>
    <dgm:cxn modelId="{179E96D2-8A1C-40B4-BCBB-8A94A9D23CD9}" type="presParOf" srcId="{E89D40F5-3C34-498C-B3A7-335E326EE845}" destId="{328C578F-7794-476A-A7E2-43719738F1FC}" srcOrd="0" destOrd="0" presId="urn:microsoft.com/office/officeart/2008/layout/VerticalCurvedList"/>
    <dgm:cxn modelId="{C6275A4E-7C9E-4F94-A36F-CC9A4FDD0B09}" type="presParOf" srcId="{328C578F-7794-476A-A7E2-43719738F1FC}" destId="{AC608397-F2BF-407B-B948-0D8192BBDA4E}" srcOrd="0" destOrd="0" presId="urn:microsoft.com/office/officeart/2008/layout/VerticalCurvedList"/>
    <dgm:cxn modelId="{8C39CFC9-09F0-4BE9-9412-13D4A65D4A4F}" type="presParOf" srcId="{AC608397-F2BF-407B-B948-0D8192BBDA4E}" destId="{7BAC3928-BB3A-483E-AD26-9A8E7C94C1D4}" srcOrd="0" destOrd="0" presId="urn:microsoft.com/office/officeart/2008/layout/VerticalCurvedList"/>
    <dgm:cxn modelId="{B2DA436A-F4B3-4573-A1BC-D5DA8D9ECF19}" type="presParOf" srcId="{AC608397-F2BF-407B-B948-0D8192BBDA4E}" destId="{73DDF080-A004-4D6F-A269-7833B30B75B6}" srcOrd="1" destOrd="0" presId="urn:microsoft.com/office/officeart/2008/layout/VerticalCurvedList"/>
    <dgm:cxn modelId="{C9A1FF8F-6028-4D2A-A0BD-AEA1AD545854}" type="presParOf" srcId="{AC608397-F2BF-407B-B948-0D8192BBDA4E}" destId="{F52340A3-7F5F-47D2-B5CF-8EC6C3B0E93A}" srcOrd="2" destOrd="0" presId="urn:microsoft.com/office/officeart/2008/layout/VerticalCurvedList"/>
    <dgm:cxn modelId="{9A9CC0DF-951C-49ED-92ED-60BA3AEC5527}" type="presParOf" srcId="{AC608397-F2BF-407B-B948-0D8192BBDA4E}" destId="{E7CA5EA6-F7B2-47D4-98F4-6E596DDA1412}" srcOrd="3" destOrd="0" presId="urn:microsoft.com/office/officeart/2008/layout/VerticalCurvedList"/>
    <dgm:cxn modelId="{7E16249E-0A8C-4586-9B20-41F28A90E6E4}" type="presParOf" srcId="{328C578F-7794-476A-A7E2-43719738F1FC}" destId="{E1E535BC-DFF8-4AB0-ADA0-DBECA98CBFAC}" srcOrd="1" destOrd="0" presId="urn:microsoft.com/office/officeart/2008/layout/VerticalCurvedList"/>
    <dgm:cxn modelId="{46C66D1E-F415-4294-B6B1-2AD943140E86}" type="presParOf" srcId="{328C578F-7794-476A-A7E2-43719738F1FC}" destId="{463087B5-64E1-4192-A873-9B4DD16BEC63}" srcOrd="2" destOrd="0" presId="urn:microsoft.com/office/officeart/2008/layout/VerticalCurvedList"/>
    <dgm:cxn modelId="{305F612D-4E1C-4C1B-A66C-70AB814D5F1F}" type="presParOf" srcId="{463087B5-64E1-4192-A873-9B4DD16BEC63}" destId="{A11910C5-BD30-451F-9306-BCB784390AFB}" srcOrd="0" destOrd="0" presId="urn:microsoft.com/office/officeart/2008/layout/VerticalCurvedList"/>
    <dgm:cxn modelId="{2D29EF3E-62A9-4F2A-AB0F-02856D467F2D}" type="presParOf" srcId="{328C578F-7794-476A-A7E2-43719738F1FC}" destId="{BB9B5BF8-0362-4A15-A7B8-668EC36B8BAF}" srcOrd="3" destOrd="0" presId="urn:microsoft.com/office/officeart/2008/layout/VerticalCurvedList"/>
    <dgm:cxn modelId="{BA6D1B24-E6DB-4087-8AB5-4A45AFC3F71D}" type="presParOf" srcId="{328C578F-7794-476A-A7E2-43719738F1FC}" destId="{3CBD0B4C-8ED7-4C3A-9BB6-E05A18CF74E8}" srcOrd="4" destOrd="0" presId="urn:microsoft.com/office/officeart/2008/layout/VerticalCurvedList"/>
    <dgm:cxn modelId="{762D72D6-17A6-4241-A691-C5EDC1D99196}" type="presParOf" srcId="{3CBD0B4C-8ED7-4C3A-9BB6-E05A18CF74E8}" destId="{E828AAF0-0A8B-4F23-AF6B-14AB605DA0B9}" srcOrd="0" destOrd="0" presId="urn:microsoft.com/office/officeart/2008/layout/VerticalCurvedList"/>
    <dgm:cxn modelId="{F4B04D08-B9CE-4B31-AF01-D7F3D14E9806}" type="presParOf" srcId="{328C578F-7794-476A-A7E2-43719738F1FC}" destId="{0393911F-B268-4C50-BB81-DED8A2234DD0}" srcOrd="5" destOrd="0" presId="urn:microsoft.com/office/officeart/2008/layout/VerticalCurvedList"/>
    <dgm:cxn modelId="{5F917411-0075-44BE-B175-0A22EF00E53E}" type="presParOf" srcId="{328C578F-7794-476A-A7E2-43719738F1FC}" destId="{40F0E8C7-25E3-4CFE-8D1C-B8E3B386DA6C}" srcOrd="6" destOrd="0" presId="urn:microsoft.com/office/officeart/2008/layout/VerticalCurvedList"/>
    <dgm:cxn modelId="{3A273C90-4241-42E8-9874-F35ED4EC1D2C}" type="presParOf" srcId="{40F0E8C7-25E3-4CFE-8D1C-B8E3B386DA6C}" destId="{D4BEDF61-8768-4504-9839-26B9E20A1ECC}" srcOrd="0" destOrd="0" presId="urn:microsoft.com/office/officeart/2008/layout/VerticalCurvedList"/>
    <dgm:cxn modelId="{9051306B-9356-4460-BDDB-71989B5B3A80}" type="presParOf" srcId="{328C578F-7794-476A-A7E2-43719738F1FC}" destId="{8AC8668B-A98A-41B8-9E52-E63F66A228E5}" srcOrd="7" destOrd="0" presId="urn:microsoft.com/office/officeart/2008/layout/VerticalCurvedList"/>
    <dgm:cxn modelId="{D9B1E31D-F389-4E05-82A8-E46B021CA6F5}" type="presParOf" srcId="{328C578F-7794-476A-A7E2-43719738F1FC}" destId="{9DDAC4AC-A13A-4A7B-B643-D3C501FEF9C1}" srcOrd="8" destOrd="0" presId="urn:microsoft.com/office/officeart/2008/layout/VerticalCurvedList"/>
    <dgm:cxn modelId="{D21EF804-073E-4A09-AC36-8EA432AF2B91}" type="presParOf" srcId="{9DDAC4AC-A13A-4A7B-B643-D3C501FEF9C1}" destId="{611D291C-8592-45E6-866E-3928E6C3A61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C2E730-ECA7-46C3-A1E9-E01A9369BB81}" type="doc">
      <dgm:prSet loTypeId="urn:microsoft.com/office/officeart/2008/layout/VerticalCurvedList" loCatId="list" qsTypeId="urn:microsoft.com/office/officeart/2005/8/quickstyle/3d1" qsCatId="3D" csTypeId="urn:microsoft.com/office/officeart/2005/8/colors/colorful4" csCatId="colorful" phldr="1"/>
      <dgm:spPr/>
      <dgm:t>
        <a:bodyPr/>
        <a:lstStyle/>
        <a:p>
          <a:endParaRPr lang="pt-BR"/>
        </a:p>
      </dgm:t>
    </dgm:pt>
    <dgm:pt modelId="{3B049809-18E6-4F86-B8CD-B7563A0AE594}">
      <dgm:prSet phldrT="[Texto]"/>
      <dgm:spPr>
        <a:solidFill>
          <a:schemeClr val="tx2">
            <a:lumMod val="40000"/>
            <a:lumOff val="60000"/>
          </a:schemeClr>
        </a:solidFill>
      </dgm:spPr>
      <dgm:t>
        <a:bodyPr/>
        <a:lstStyle/>
        <a:p>
          <a:r>
            <a:rPr lang="pt-BR" dirty="0"/>
            <a:t>Introdução à agilidade</a:t>
          </a:r>
        </a:p>
      </dgm:t>
    </dgm:pt>
    <dgm:pt modelId="{C59DCF0D-4266-4F77-8A96-7CB4B0211790}" type="parTrans" cxnId="{D57BEF3F-4850-492D-B1DF-454991907B65}">
      <dgm:prSet/>
      <dgm:spPr/>
      <dgm:t>
        <a:bodyPr/>
        <a:lstStyle/>
        <a:p>
          <a:endParaRPr lang="pt-BR"/>
        </a:p>
      </dgm:t>
    </dgm:pt>
    <dgm:pt modelId="{CB2D387D-04F6-4E64-B37B-99DFC24AB9CB}" type="sibTrans" cxnId="{D57BEF3F-4850-492D-B1DF-454991907B65}">
      <dgm:prSet/>
      <dgm:spPr/>
      <dgm:t>
        <a:bodyPr/>
        <a:lstStyle/>
        <a:p>
          <a:endParaRPr lang="pt-BR"/>
        </a:p>
      </dgm:t>
    </dgm:pt>
    <dgm:pt modelId="{2178963C-199F-48DA-95A1-BDD17B02C66E}">
      <dgm:prSet phldrT="[Texto]"/>
      <dgm:spPr>
        <a:solidFill>
          <a:schemeClr val="tx2">
            <a:lumMod val="40000"/>
            <a:lumOff val="60000"/>
          </a:schemeClr>
        </a:solidFill>
      </dgm:spPr>
      <dgm:t>
        <a:bodyPr/>
        <a:lstStyle/>
        <a:p>
          <a:r>
            <a:rPr lang="pt-BR" dirty="0"/>
            <a:t>Framework KANBAN</a:t>
          </a:r>
        </a:p>
      </dgm:t>
    </dgm:pt>
    <dgm:pt modelId="{7398B4F1-67A5-484A-842D-4BFB10CCD2D1}" type="parTrans" cxnId="{804A8FC2-0CDB-4590-87B5-5097814B58B8}">
      <dgm:prSet/>
      <dgm:spPr/>
      <dgm:t>
        <a:bodyPr/>
        <a:lstStyle/>
        <a:p>
          <a:endParaRPr lang="pt-BR"/>
        </a:p>
      </dgm:t>
    </dgm:pt>
    <dgm:pt modelId="{7E102B57-C4D8-4BF6-99B6-02A7FA68283B}" type="sibTrans" cxnId="{804A8FC2-0CDB-4590-87B5-5097814B58B8}">
      <dgm:prSet/>
      <dgm:spPr/>
      <dgm:t>
        <a:bodyPr/>
        <a:lstStyle/>
        <a:p>
          <a:endParaRPr lang="pt-BR"/>
        </a:p>
      </dgm:t>
    </dgm:pt>
    <dgm:pt modelId="{DE5454EB-0588-4A04-B907-4BC831B84B9D}">
      <dgm:prSet phldrT="[Texto]"/>
      <dgm:spPr/>
      <dgm:t>
        <a:bodyPr/>
        <a:lstStyle/>
        <a:p>
          <a:r>
            <a:rPr lang="pt-BR" dirty="0"/>
            <a:t>Framework SCRUM</a:t>
          </a:r>
        </a:p>
      </dgm:t>
    </dgm:pt>
    <dgm:pt modelId="{339C1E09-2567-46E4-A0DA-B725082CD1CA}" type="parTrans" cxnId="{C08500CA-2D22-4262-B70D-DFAC351A628F}">
      <dgm:prSet/>
      <dgm:spPr/>
      <dgm:t>
        <a:bodyPr/>
        <a:lstStyle/>
        <a:p>
          <a:endParaRPr lang="pt-BR"/>
        </a:p>
      </dgm:t>
    </dgm:pt>
    <dgm:pt modelId="{A37D13F0-68B2-4760-B1FB-EB4D649F7945}" type="sibTrans" cxnId="{C08500CA-2D22-4262-B70D-DFAC351A628F}">
      <dgm:prSet/>
      <dgm:spPr/>
      <dgm:t>
        <a:bodyPr/>
        <a:lstStyle/>
        <a:p>
          <a:endParaRPr lang="pt-BR"/>
        </a:p>
      </dgm:t>
    </dgm:pt>
    <dgm:pt modelId="{8EC46DA4-216B-4325-B019-E43B06A83020}">
      <dgm:prSet phldrT="[Texto]"/>
      <dgm:spPr>
        <a:solidFill>
          <a:schemeClr val="tx2">
            <a:lumMod val="40000"/>
            <a:lumOff val="60000"/>
          </a:schemeClr>
        </a:solidFill>
      </dgm:spPr>
      <dgm:t>
        <a:bodyPr/>
        <a:lstStyle/>
        <a:p>
          <a:r>
            <a:rPr lang="pt-BR" dirty="0"/>
            <a:t>Agilidade nos Negócios</a:t>
          </a:r>
        </a:p>
      </dgm:t>
    </dgm:pt>
    <dgm:pt modelId="{D882531B-FC4F-449B-88AE-2335A9DBABF5}" type="parTrans" cxnId="{479B9185-DFBF-4A73-8F27-3055F130343F}">
      <dgm:prSet/>
      <dgm:spPr/>
      <dgm:t>
        <a:bodyPr/>
        <a:lstStyle/>
        <a:p>
          <a:endParaRPr lang="pt-BR"/>
        </a:p>
      </dgm:t>
    </dgm:pt>
    <dgm:pt modelId="{1A1E0A4F-A358-49E6-8AD6-CCC18EBE76B0}" type="sibTrans" cxnId="{479B9185-DFBF-4A73-8F27-3055F130343F}">
      <dgm:prSet/>
      <dgm:spPr/>
      <dgm:t>
        <a:bodyPr/>
        <a:lstStyle/>
        <a:p>
          <a:endParaRPr lang="pt-BR"/>
        </a:p>
      </dgm:t>
    </dgm:pt>
    <dgm:pt modelId="{E89D40F5-3C34-498C-B3A7-335E326EE845}" type="pres">
      <dgm:prSet presAssocID="{E3C2E730-ECA7-46C3-A1E9-E01A9369BB81}" presName="Name0" presStyleCnt="0">
        <dgm:presLayoutVars>
          <dgm:chMax val="7"/>
          <dgm:chPref val="7"/>
          <dgm:dir/>
        </dgm:presLayoutVars>
      </dgm:prSet>
      <dgm:spPr/>
    </dgm:pt>
    <dgm:pt modelId="{328C578F-7794-476A-A7E2-43719738F1FC}" type="pres">
      <dgm:prSet presAssocID="{E3C2E730-ECA7-46C3-A1E9-E01A9369BB81}" presName="Name1" presStyleCnt="0"/>
      <dgm:spPr/>
    </dgm:pt>
    <dgm:pt modelId="{AC608397-F2BF-407B-B948-0D8192BBDA4E}" type="pres">
      <dgm:prSet presAssocID="{E3C2E730-ECA7-46C3-A1E9-E01A9369BB81}" presName="cycle" presStyleCnt="0"/>
      <dgm:spPr/>
    </dgm:pt>
    <dgm:pt modelId="{7BAC3928-BB3A-483E-AD26-9A8E7C94C1D4}" type="pres">
      <dgm:prSet presAssocID="{E3C2E730-ECA7-46C3-A1E9-E01A9369BB81}" presName="srcNode" presStyleLbl="node1" presStyleIdx="0" presStyleCnt="4"/>
      <dgm:spPr/>
    </dgm:pt>
    <dgm:pt modelId="{73DDF080-A004-4D6F-A269-7833B30B75B6}" type="pres">
      <dgm:prSet presAssocID="{E3C2E730-ECA7-46C3-A1E9-E01A9369BB81}" presName="conn" presStyleLbl="parChTrans1D2" presStyleIdx="0" presStyleCnt="1"/>
      <dgm:spPr/>
    </dgm:pt>
    <dgm:pt modelId="{F52340A3-7F5F-47D2-B5CF-8EC6C3B0E93A}" type="pres">
      <dgm:prSet presAssocID="{E3C2E730-ECA7-46C3-A1E9-E01A9369BB81}" presName="extraNode" presStyleLbl="node1" presStyleIdx="0" presStyleCnt="4"/>
      <dgm:spPr/>
    </dgm:pt>
    <dgm:pt modelId="{E7CA5EA6-F7B2-47D4-98F4-6E596DDA1412}" type="pres">
      <dgm:prSet presAssocID="{E3C2E730-ECA7-46C3-A1E9-E01A9369BB81}" presName="dstNode" presStyleLbl="node1" presStyleIdx="0" presStyleCnt="4"/>
      <dgm:spPr/>
    </dgm:pt>
    <dgm:pt modelId="{E1E535BC-DFF8-4AB0-ADA0-DBECA98CBFAC}" type="pres">
      <dgm:prSet presAssocID="{3B049809-18E6-4F86-B8CD-B7563A0AE594}" presName="text_1" presStyleLbl="node1" presStyleIdx="0" presStyleCnt="4">
        <dgm:presLayoutVars>
          <dgm:bulletEnabled val="1"/>
        </dgm:presLayoutVars>
      </dgm:prSet>
      <dgm:spPr/>
    </dgm:pt>
    <dgm:pt modelId="{463087B5-64E1-4192-A873-9B4DD16BEC63}" type="pres">
      <dgm:prSet presAssocID="{3B049809-18E6-4F86-B8CD-B7563A0AE594}" presName="accent_1" presStyleCnt="0"/>
      <dgm:spPr/>
    </dgm:pt>
    <dgm:pt modelId="{A11910C5-BD30-451F-9306-BCB784390AFB}" type="pres">
      <dgm:prSet presAssocID="{3B049809-18E6-4F86-B8CD-B7563A0AE594}" presName="accentRepeatNode" presStyleLbl="solidFgAcc1" presStyleIdx="0" presStyleCnt="4"/>
      <dgm:spPr/>
    </dgm:pt>
    <dgm:pt modelId="{BB9B5BF8-0362-4A15-A7B8-668EC36B8BAF}" type="pres">
      <dgm:prSet presAssocID="{2178963C-199F-48DA-95A1-BDD17B02C66E}" presName="text_2" presStyleLbl="node1" presStyleIdx="1" presStyleCnt="4">
        <dgm:presLayoutVars>
          <dgm:bulletEnabled val="1"/>
        </dgm:presLayoutVars>
      </dgm:prSet>
      <dgm:spPr/>
    </dgm:pt>
    <dgm:pt modelId="{3CBD0B4C-8ED7-4C3A-9BB6-E05A18CF74E8}" type="pres">
      <dgm:prSet presAssocID="{2178963C-199F-48DA-95A1-BDD17B02C66E}" presName="accent_2" presStyleCnt="0"/>
      <dgm:spPr/>
    </dgm:pt>
    <dgm:pt modelId="{E828AAF0-0A8B-4F23-AF6B-14AB605DA0B9}" type="pres">
      <dgm:prSet presAssocID="{2178963C-199F-48DA-95A1-BDD17B02C66E}" presName="accentRepeatNode" presStyleLbl="solidFgAcc1" presStyleIdx="1" presStyleCnt="4"/>
      <dgm:spPr/>
    </dgm:pt>
    <dgm:pt modelId="{0393911F-B268-4C50-BB81-DED8A2234DD0}" type="pres">
      <dgm:prSet presAssocID="{DE5454EB-0588-4A04-B907-4BC831B84B9D}" presName="text_3" presStyleLbl="node1" presStyleIdx="2" presStyleCnt="4">
        <dgm:presLayoutVars>
          <dgm:bulletEnabled val="1"/>
        </dgm:presLayoutVars>
      </dgm:prSet>
      <dgm:spPr/>
    </dgm:pt>
    <dgm:pt modelId="{40F0E8C7-25E3-4CFE-8D1C-B8E3B386DA6C}" type="pres">
      <dgm:prSet presAssocID="{DE5454EB-0588-4A04-B907-4BC831B84B9D}" presName="accent_3" presStyleCnt="0"/>
      <dgm:spPr/>
    </dgm:pt>
    <dgm:pt modelId="{D4BEDF61-8768-4504-9839-26B9E20A1ECC}" type="pres">
      <dgm:prSet presAssocID="{DE5454EB-0588-4A04-B907-4BC831B84B9D}" presName="accentRepeatNode" presStyleLbl="solidFgAcc1" presStyleIdx="2" presStyleCnt="4"/>
      <dgm:spPr/>
    </dgm:pt>
    <dgm:pt modelId="{8AC8668B-A98A-41B8-9E52-E63F66A228E5}" type="pres">
      <dgm:prSet presAssocID="{8EC46DA4-216B-4325-B019-E43B06A83020}" presName="text_4" presStyleLbl="node1" presStyleIdx="3" presStyleCnt="4">
        <dgm:presLayoutVars>
          <dgm:bulletEnabled val="1"/>
        </dgm:presLayoutVars>
      </dgm:prSet>
      <dgm:spPr/>
    </dgm:pt>
    <dgm:pt modelId="{9DDAC4AC-A13A-4A7B-B643-D3C501FEF9C1}" type="pres">
      <dgm:prSet presAssocID="{8EC46DA4-216B-4325-B019-E43B06A83020}" presName="accent_4" presStyleCnt="0"/>
      <dgm:spPr/>
    </dgm:pt>
    <dgm:pt modelId="{611D291C-8592-45E6-866E-3928E6C3A616}" type="pres">
      <dgm:prSet presAssocID="{8EC46DA4-216B-4325-B019-E43B06A83020}" presName="accentRepeatNode" presStyleLbl="solidFgAcc1" presStyleIdx="3" presStyleCnt="4"/>
      <dgm:spPr/>
    </dgm:pt>
  </dgm:ptLst>
  <dgm:cxnLst>
    <dgm:cxn modelId="{A2324D3B-3C46-4EAA-ACF7-25B037C02D3A}" type="presOf" srcId="{8EC46DA4-216B-4325-B019-E43B06A83020}" destId="{8AC8668B-A98A-41B8-9E52-E63F66A228E5}" srcOrd="0" destOrd="0" presId="urn:microsoft.com/office/officeart/2008/layout/VerticalCurvedList"/>
    <dgm:cxn modelId="{D57BEF3F-4850-492D-B1DF-454991907B65}" srcId="{E3C2E730-ECA7-46C3-A1E9-E01A9369BB81}" destId="{3B049809-18E6-4F86-B8CD-B7563A0AE594}" srcOrd="0" destOrd="0" parTransId="{C59DCF0D-4266-4F77-8A96-7CB4B0211790}" sibTransId="{CB2D387D-04F6-4E64-B37B-99DFC24AB9CB}"/>
    <dgm:cxn modelId="{C7422741-9AB9-4A06-AF07-D0264EEBE302}" type="presOf" srcId="{CB2D387D-04F6-4E64-B37B-99DFC24AB9CB}" destId="{73DDF080-A004-4D6F-A269-7833B30B75B6}" srcOrd="0" destOrd="0" presId="urn:microsoft.com/office/officeart/2008/layout/VerticalCurvedList"/>
    <dgm:cxn modelId="{479B9185-DFBF-4A73-8F27-3055F130343F}" srcId="{E3C2E730-ECA7-46C3-A1E9-E01A9369BB81}" destId="{8EC46DA4-216B-4325-B019-E43B06A83020}" srcOrd="3" destOrd="0" parTransId="{D882531B-FC4F-449B-88AE-2335A9DBABF5}" sibTransId="{1A1E0A4F-A358-49E6-8AD6-CCC18EBE76B0}"/>
    <dgm:cxn modelId="{A0A8D68B-E5AD-4ED7-BE76-31152C25463D}" type="presOf" srcId="{E3C2E730-ECA7-46C3-A1E9-E01A9369BB81}" destId="{E89D40F5-3C34-498C-B3A7-335E326EE845}" srcOrd="0" destOrd="0" presId="urn:microsoft.com/office/officeart/2008/layout/VerticalCurvedList"/>
    <dgm:cxn modelId="{98C846B4-B00A-4D87-9544-D7753E534F5A}" type="presOf" srcId="{2178963C-199F-48DA-95A1-BDD17B02C66E}" destId="{BB9B5BF8-0362-4A15-A7B8-668EC36B8BAF}" srcOrd="0" destOrd="0" presId="urn:microsoft.com/office/officeart/2008/layout/VerticalCurvedList"/>
    <dgm:cxn modelId="{804A8FC2-0CDB-4590-87B5-5097814B58B8}" srcId="{E3C2E730-ECA7-46C3-A1E9-E01A9369BB81}" destId="{2178963C-199F-48DA-95A1-BDD17B02C66E}" srcOrd="1" destOrd="0" parTransId="{7398B4F1-67A5-484A-842D-4BFB10CCD2D1}" sibTransId="{7E102B57-C4D8-4BF6-99B6-02A7FA68283B}"/>
    <dgm:cxn modelId="{C08500CA-2D22-4262-B70D-DFAC351A628F}" srcId="{E3C2E730-ECA7-46C3-A1E9-E01A9369BB81}" destId="{DE5454EB-0588-4A04-B907-4BC831B84B9D}" srcOrd="2" destOrd="0" parTransId="{339C1E09-2567-46E4-A0DA-B725082CD1CA}" sibTransId="{A37D13F0-68B2-4760-B1FB-EB4D649F7945}"/>
    <dgm:cxn modelId="{DA321DCC-0649-4884-9F3A-ADFBD5E4BEE0}" type="presOf" srcId="{3B049809-18E6-4F86-B8CD-B7563A0AE594}" destId="{E1E535BC-DFF8-4AB0-ADA0-DBECA98CBFAC}" srcOrd="0" destOrd="0" presId="urn:microsoft.com/office/officeart/2008/layout/VerticalCurvedList"/>
    <dgm:cxn modelId="{E4A2D8EB-90F3-4488-8EE2-774C0CB48024}" type="presOf" srcId="{DE5454EB-0588-4A04-B907-4BC831B84B9D}" destId="{0393911F-B268-4C50-BB81-DED8A2234DD0}" srcOrd="0" destOrd="0" presId="urn:microsoft.com/office/officeart/2008/layout/VerticalCurvedList"/>
    <dgm:cxn modelId="{179E96D2-8A1C-40B4-BCBB-8A94A9D23CD9}" type="presParOf" srcId="{E89D40F5-3C34-498C-B3A7-335E326EE845}" destId="{328C578F-7794-476A-A7E2-43719738F1FC}" srcOrd="0" destOrd="0" presId="urn:microsoft.com/office/officeart/2008/layout/VerticalCurvedList"/>
    <dgm:cxn modelId="{C6275A4E-7C9E-4F94-A36F-CC9A4FDD0B09}" type="presParOf" srcId="{328C578F-7794-476A-A7E2-43719738F1FC}" destId="{AC608397-F2BF-407B-B948-0D8192BBDA4E}" srcOrd="0" destOrd="0" presId="urn:microsoft.com/office/officeart/2008/layout/VerticalCurvedList"/>
    <dgm:cxn modelId="{8C39CFC9-09F0-4BE9-9412-13D4A65D4A4F}" type="presParOf" srcId="{AC608397-F2BF-407B-B948-0D8192BBDA4E}" destId="{7BAC3928-BB3A-483E-AD26-9A8E7C94C1D4}" srcOrd="0" destOrd="0" presId="urn:microsoft.com/office/officeart/2008/layout/VerticalCurvedList"/>
    <dgm:cxn modelId="{B2DA436A-F4B3-4573-A1BC-D5DA8D9ECF19}" type="presParOf" srcId="{AC608397-F2BF-407B-B948-0D8192BBDA4E}" destId="{73DDF080-A004-4D6F-A269-7833B30B75B6}" srcOrd="1" destOrd="0" presId="urn:microsoft.com/office/officeart/2008/layout/VerticalCurvedList"/>
    <dgm:cxn modelId="{C9A1FF8F-6028-4D2A-A0BD-AEA1AD545854}" type="presParOf" srcId="{AC608397-F2BF-407B-B948-0D8192BBDA4E}" destId="{F52340A3-7F5F-47D2-B5CF-8EC6C3B0E93A}" srcOrd="2" destOrd="0" presId="urn:microsoft.com/office/officeart/2008/layout/VerticalCurvedList"/>
    <dgm:cxn modelId="{9A9CC0DF-951C-49ED-92ED-60BA3AEC5527}" type="presParOf" srcId="{AC608397-F2BF-407B-B948-0D8192BBDA4E}" destId="{E7CA5EA6-F7B2-47D4-98F4-6E596DDA1412}" srcOrd="3" destOrd="0" presId="urn:microsoft.com/office/officeart/2008/layout/VerticalCurvedList"/>
    <dgm:cxn modelId="{7E16249E-0A8C-4586-9B20-41F28A90E6E4}" type="presParOf" srcId="{328C578F-7794-476A-A7E2-43719738F1FC}" destId="{E1E535BC-DFF8-4AB0-ADA0-DBECA98CBFAC}" srcOrd="1" destOrd="0" presId="urn:microsoft.com/office/officeart/2008/layout/VerticalCurvedList"/>
    <dgm:cxn modelId="{46C66D1E-F415-4294-B6B1-2AD943140E86}" type="presParOf" srcId="{328C578F-7794-476A-A7E2-43719738F1FC}" destId="{463087B5-64E1-4192-A873-9B4DD16BEC63}" srcOrd="2" destOrd="0" presId="urn:microsoft.com/office/officeart/2008/layout/VerticalCurvedList"/>
    <dgm:cxn modelId="{305F612D-4E1C-4C1B-A66C-70AB814D5F1F}" type="presParOf" srcId="{463087B5-64E1-4192-A873-9B4DD16BEC63}" destId="{A11910C5-BD30-451F-9306-BCB784390AFB}" srcOrd="0" destOrd="0" presId="urn:microsoft.com/office/officeart/2008/layout/VerticalCurvedList"/>
    <dgm:cxn modelId="{2D29EF3E-62A9-4F2A-AB0F-02856D467F2D}" type="presParOf" srcId="{328C578F-7794-476A-A7E2-43719738F1FC}" destId="{BB9B5BF8-0362-4A15-A7B8-668EC36B8BAF}" srcOrd="3" destOrd="0" presId="urn:microsoft.com/office/officeart/2008/layout/VerticalCurvedList"/>
    <dgm:cxn modelId="{BA6D1B24-E6DB-4087-8AB5-4A45AFC3F71D}" type="presParOf" srcId="{328C578F-7794-476A-A7E2-43719738F1FC}" destId="{3CBD0B4C-8ED7-4C3A-9BB6-E05A18CF74E8}" srcOrd="4" destOrd="0" presId="urn:microsoft.com/office/officeart/2008/layout/VerticalCurvedList"/>
    <dgm:cxn modelId="{762D72D6-17A6-4241-A691-C5EDC1D99196}" type="presParOf" srcId="{3CBD0B4C-8ED7-4C3A-9BB6-E05A18CF74E8}" destId="{E828AAF0-0A8B-4F23-AF6B-14AB605DA0B9}" srcOrd="0" destOrd="0" presId="urn:microsoft.com/office/officeart/2008/layout/VerticalCurvedList"/>
    <dgm:cxn modelId="{F4B04D08-B9CE-4B31-AF01-D7F3D14E9806}" type="presParOf" srcId="{328C578F-7794-476A-A7E2-43719738F1FC}" destId="{0393911F-B268-4C50-BB81-DED8A2234DD0}" srcOrd="5" destOrd="0" presId="urn:microsoft.com/office/officeart/2008/layout/VerticalCurvedList"/>
    <dgm:cxn modelId="{5F917411-0075-44BE-B175-0A22EF00E53E}" type="presParOf" srcId="{328C578F-7794-476A-A7E2-43719738F1FC}" destId="{40F0E8C7-25E3-4CFE-8D1C-B8E3B386DA6C}" srcOrd="6" destOrd="0" presId="urn:microsoft.com/office/officeart/2008/layout/VerticalCurvedList"/>
    <dgm:cxn modelId="{3A273C90-4241-42E8-9874-F35ED4EC1D2C}" type="presParOf" srcId="{40F0E8C7-25E3-4CFE-8D1C-B8E3B386DA6C}" destId="{D4BEDF61-8768-4504-9839-26B9E20A1ECC}" srcOrd="0" destOrd="0" presId="urn:microsoft.com/office/officeart/2008/layout/VerticalCurvedList"/>
    <dgm:cxn modelId="{9051306B-9356-4460-BDDB-71989B5B3A80}" type="presParOf" srcId="{328C578F-7794-476A-A7E2-43719738F1FC}" destId="{8AC8668B-A98A-41B8-9E52-E63F66A228E5}" srcOrd="7" destOrd="0" presId="urn:microsoft.com/office/officeart/2008/layout/VerticalCurvedList"/>
    <dgm:cxn modelId="{D9B1E31D-F389-4E05-82A8-E46B021CA6F5}" type="presParOf" srcId="{328C578F-7794-476A-A7E2-43719738F1FC}" destId="{9DDAC4AC-A13A-4A7B-B643-D3C501FEF9C1}" srcOrd="8" destOrd="0" presId="urn:microsoft.com/office/officeart/2008/layout/VerticalCurvedList"/>
    <dgm:cxn modelId="{D21EF804-073E-4A09-AC36-8EA432AF2B91}" type="presParOf" srcId="{9DDAC4AC-A13A-4A7B-B643-D3C501FEF9C1}" destId="{611D291C-8592-45E6-866E-3928E6C3A61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DBC8E7-EE56-4519-AF50-24806CFAFC98}"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pt-BR"/>
        </a:p>
      </dgm:t>
    </dgm:pt>
    <dgm:pt modelId="{12BC457C-800E-4074-B422-4BC55F73B764}">
      <dgm:prSet phldrT="[Texto]"/>
      <dgm:spPr/>
      <dgm:t>
        <a:bodyPr/>
        <a:lstStyle/>
        <a:p>
          <a:r>
            <a:rPr lang="pt-BR" dirty="0"/>
            <a:t>Negócio</a:t>
          </a:r>
        </a:p>
      </dgm:t>
    </dgm:pt>
    <dgm:pt modelId="{165A4D63-2715-466E-929B-D8EA0187D2DB}" type="parTrans" cxnId="{55DAA5B6-47E6-47CE-8819-2F3FFF7817F1}">
      <dgm:prSet/>
      <dgm:spPr/>
      <dgm:t>
        <a:bodyPr/>
        <a:lstStyle/>
        <a:p>
          <a:endParaRPr lang="pt-BR"/>
        </a:p>
      </dgm:t>
    </dgm:pt>
    <dgm:pt modelId="{8E4B4111-BFAA-4433-BCDA-D96A6554DB00}" type="sibTrans" cxnId="{55DAA5B6-47E6-47CE-8819-2F3FFF7817F1}">
      <dgm:prSet/>
      <dgm:spPr/>
      <dgm:t>
        <a:bodyPr/>
        <a:lstStyle/>
        <a:p>
          <a:endParaRPr lang="pt-BR"/>
        </a:p>
      </dgm:t>
    </dgm:pt>
    <dgm:pt modelId="{E8136161-D21A-4596-A133-FB274CD693E1}">
      <dgm:prSet phldrT="[Texto]"/>
      <dgm:spPr/>
      <dgm:t>
        <a:bodyPr/>
        <a:lstStyle/>
        <a:p>
          <a:r>
            <a:rPr lang="pt-BR" dirty="0"/>
            <a:t>Satisfação dos clientes</a:t>
          </a:r>
        </a:p>
      </dgm:t>
    </dgm:pt>
    <dgm:pt modelId="{FDEFC571-CF98-4A08-8251-BCC0FE85D7C6}" type="parTrans" cxnId="{3726EFB0-B2DA-43F7-B51E-09F76D4025C5}">
      <dgm:prSet/>
      <dgm:spPr/>
      <dgm:t>
        <a:bodyPr/>
        <a:lstStyle/>
        <a:p>
          <a:endParaRPr lang="pt-BR"/>
        </a:p>
      </dgm:t>
    </dgm:pt>
    <dgm:pt modelId="{C49098C1-4336-401C-89CD-BCA30A6329E4}" type="sibTrans" cxnId="{3726EFB0-B2DA-43F7-B51E-09F76D4025C5}">
      <dgm:prSet/>
      <dgm:spPr/>
      <dgm:t>
        <a:bodyPr/>
        <a:lstStyle/>
        <a:p>
          <a:endParaRPr lang="pt-BR"/>
        </a:p>
      </dgm:t>
    </dgm:pt>
    <dgm:pt modelId="{29895FC1-0736-4E8C-80D6-19E63CF145BC}">
      <dgm:prSet phldrT="[Texto]"/>
      <dgm:spPr/>
      <dgm:t>
        <a:bodyPr/>
        <a:lstStyle/>
        <a:p>
          <a:r>
            <a:rPr lang="pt-BR" dirty="0"/>
            <a:t>NPS – Net </a:t>
          </a:r>
          <a:r>
            <a:rPr lang="pt-BR" dirty="0" err="1"/>
            <a:t>Promote</a:t>
          </a:r>
          <a:r>
            <a:rPr lang="pt-BR" dirty="0"/>
            <a:t> system</a:t>
          </a:r>
        </a:p>
      </dgm:t>
    </dgm:pt>
    <dgm:pt modelId="{06CCD33A-C681-40FD-B2FD-1FA39CC04FAA}" type="parTrans" cxnId="{5396793C-6088-4CEA-A04D-A6F6F7943720}">
      <dgm:prSet/>
      <dgm:spPr/>
      <dgm:t>
        <a:bodyPr/>
        <a:lstStyle/>
        <a:p>
          <a:endParaRPr lang="pt-BR"/>
        </a:p>
      </dgm:t>
    </dgm:pt>
    <dgm:pt modelId="{58CD31AB-251B-49A4-AE5C-7B8A9DEB0738}" type="sibTrans" cxnId="{5396793C-6088-4CEA-A04D-A6F6F7943720}">
      <dgm:prSet/>
      <dgm:spPr/>
      <dgm:t>
        <a:bodyPr/>
        <a:lstStyle/>
        <a:p>
          <a:endParaRPr lang="pt-BR"/>
        </a:p>
      </dgm:t>
    </dgm:pt>
    <dgm:pt modelId="{B62E7508-ACFD-4093-A630-20DED9BE6A7D}">
      <dgm:prSet phldrT="[Texto]"/>
      <dgm:spPr/>
      <dgm:t>
        <a:bodyPr/>
        <a:lstStyle/>
        <a:p>
          <a:r>
            <a:rPr lang="pt-BR" dirty="0"/>
            <a:t>Qualidade</a:t>
          </a:r>
        </a:p>
      </dgm:t>
    </dgm:pt>
    <dgm:pt modelId="{8B8E2248-AC0C-4951-B11C-F315074F354B}" type="parTrans" cxnId="{9FA5713B-474C-4CC7-991B-64A5978B44DC}">
      <dgm:prSet/>
      <dgm:spPr/>
      <dgm:t>
        <a:bodyPr/>
        <a:lstStyle/>
        <a:p>
          <a:endParaRPr lang="pt-BR"/>
        </a:p>
      </dgm:t>
    </dgm:pt>
    <dgm:pt modelId="{7955C6E2-D515-4281-AB04-593EF11A11EE}" type="sibTrans" cxnId="{9FA5713B-474C-4CC7-991B-64A5978B44DC}">
      <dgm:prSet/>
      <dgm:spPr/>
      <dgm:t>
        <a:bodyPr/>
        <a:lstStyle/>
        <a:p>
          <a:endParaRPr lang="pt-BR"/>
        </a:p>
      </dgm:t>
    </dgm:pt>
    <dgm:pt modelId="{B4BE622F-2628-44E9-9E2C-B05676F55D8D}">
      <dgm:prSet phldrT="[Texto]"/>
      <dgm:spPr/>
      <dgm:t>
        <a:bodyPr/>
        <a:lstStyle/>
        <a:p>
          <a:r>
            <a:rPr lang="pt-BR" dirty="0"/>
            <a:t>Taxa de defeitos</a:t>
          </a:r>
        </a:p>
      </dgm:t>
    </dgm:pt>
    <dgm:pt modelId="{3CA135E4-F41C-4675-9C2D-8451250833C2}" type="parTrans" cxnId="{B6348183-4C3A-42F6-A692-27B6EED79712}">
      <dgm:prSet/>
      <dgm:spPr/>
      <dgm:t>
        <a:bodyPr/>
        <a:lstStyle/>
        <a:p>
          <a:endParaRPr lang="pt-BR"/>
        </a:p>
      </dgm:t>
    </dgm:pt>
    <dgm:pt modelId="{A80D7003-63BA-443C-9FF2-4060D4415195}" type="sibTrans" cxnId="{B6348183-4C3A-42F6-A692-27B6EED79712}">
      <dgm:prSet/>
      <dgm:spPr/>
      <dgm:t>
        <a:bodyPr/>
        <a:lstStyle/>
        <a:p>
          <a:endParaRPr lang="pt-BR"/>
        </a:p>
      </dgm:t>
    </dgm:pt>
    <dgm:pt modelId="{45D84517-B8FA-48AA-A539-50E73F600140}">
      <dgm:prSet phldrT="[Texto]"/>
      <dgm:spPr/>
      <dgm:t>
        <a:bodyPr/>
        <a:lstStyle/>
        <a:p>
          <a:r>
            <a:rPr lang="pt-BR" dirty="0"/>
            <a:t>Cobertura de testes</a:t>
          </a:r>
        </a:p>
      </dgm:t>
    </dgm:pt>
    <dgm:pt modelId="{18205F14-3A59-45EB-86B6-064C9FE295F6}" type="parTrans" cxnId="{B50FAE06-4824-4ECC-8995-9A77830C6742}">
      <dgm:prSet/>
      <dgm:spPr/>
      <dgm:t>
        <a:bodyPr/>
        <a:lstStyle/>
        <a:p>
          <a:endParaRPr lang="pt-BR"/>
        </a:p>
      </dgm:t>
    </dgm:pt>
    <dgm:pt modelId="{6F64D20E-7F45-41AE-9664-34CF228CE756}" type="sibTrans" cxnId="{B50FAE06-4824-4ECC-8995-9A77830C6742}">
      <dgm:prSet/>
      <dgm:spPr/>
      <dgm:t>
        <a:bodyPr/>
        <a:lstStyle/>
        <a:p>
          <a:endParaRPr lang="pt-BR"/>
        </a:p>
      </dgm:t>
    </dgm:pt>
    <dgm:pt modelId="{49FFD136-1A6F-4198-8731-01AC7BD97E7F}">
      <dgm:prSet phldrT="[Texto]"/>
      <dgm:spPr/>
      <dgm:t>
        <a:bodyPr/>
        <a:lstStyle/>
        <a:p>
          <a:r>
            <a:rPr lang="pt-BR" dirty="0"/>
            <a:t>Time</a:t>
          </a:r>
        </a:p>
      </dgm:t>
    </dgm:pt>
    <dgm:pt modelId="{CA8B881C-65B3-4C28-B314-1248830102CD}" type="parTrans" cxnId="{5F0BDBC0-86D3-42C1-B4B3-CA7C20C9C378}">
      <dgm:prSet/>
      <dgm:spPr/>
      <dgm:t>
        <a:bodyPr/>
        <a:lstStyle/>
        <a:p>
          <a:endParaRPr lang="pt-BR"/>
        </a:p>
      </dgm:t>
    </dgm:pt>
    <dgm:pt modelId="{8A7D199C-CCBD-423F-A4AB-3DC2A07BAB84}" type="sibTrans" cxnId="{5F0BDBC0-86D3-42C1-B4B3-CA7C20C9C378}">
      <dgm:prSet/>
      <dgm:spPr/>
      <dgm:t>
        <a:bodyPr/>
        <a:lstStyle/>
        <a:p>
          <a:endParaRPr lang="pt-BR"/>
        </a:p>
      </dgm:t>
    </dgm:pt>
    <dgm:pt modelId="{11653023-552F-4573-8DBE-EBF9405DB886}">
      <dgm:prSet phldrT="[Texto]"/>
      <dgm:spPr/>
      <dgm:t>
        <a:bodyPr/>
        <a:lstStyle/>
        <a:p>
          <a:r>
            <a:rPr lang="pt-BR" dirty="0"/>
            <a:t>WIP</a:t>
          </a:r>
        </a:p>
      </dgm:t>
    </dgm:pt>
    <dgm:pt modelId="{86D36205-E010-4386-A2D7-09C0135F40A5}" type="parTrans" cxnId="{873972DF-C53D-4250-BC27-E6766B8A30A1}">
      <dgm:prSet/>
      <dgm:spPr/>
      <dgm:t>
        <a:bodyPr/>
        <a:lstStyle/>
        <a:p>
          <a:endParaRPr lang="pt-BR"/>
        </a:p>
      </dgm:t>
    </dgm:pt>
    <dgm:pt modelId="{196BAA1F-6F1E-4DCE-BCDB-3C4B7F43178E}" type="sibTrans" cxnId="{873972DF-C53D-4250-BC27-E6766B8A30A1}">
      <dgm:prSet/>
      <dgm:spPr/>
      <dgm:t>
        <a:bodyPr/>
        <a:lstStyle/>
        <a:p>
          <a:endParaRPr lang="pt-BR"/>
        </a:p>
      </dgm:t>
    </dgm:pt>
    <dgm:pt modelId="{AA991DAF-50AA-42D0-AD77-FFFD56DF1987}">
      <dgm:prSet phldrT="[Texto]"/>
      <dgm:spPr/>
      <dgm:t>
        <a:bodyPr/>
        <a:lstStyle/>
        <a:p>
          <a:r>
            <a:rPr lang="pt-BR" dirty="0"/>
            <a:t>Satisfação do Time</a:t>
          </a:r>
        </a:p>
      </dgm:t>
    </dgm:pt>
    <dgm:pt modelId="{5B0F6E94-2C10-4396-B30D-69735F5E8BCE}" type="parTrans" cxnId="{2B5ABF4F-6ED5-4FBA-A68B-EC373D4DE778}">
      <dgm:prSet/>
      <dgm:spPr/>
      <dgm:t>
        <a:bodyPr/>
        <a:lstStyle/>
        <a:p>
          <a:endParaRPr lang="pt-BR"/>
        </a:p>
      </dgm:t>
    </dgm:pt>
    <dgm:pt modelId="{0DB08120-94F0-40DD-8151-BE1078DB80F1}" type="sibTrans" cxnId="{2B5ABF4F-6ED5-4FBA-A68B-EC373D4DE778}">
      <dgm:prSet/>
      <dgm:spPr/>
      <dgm:t>
        <a:bodyPr/>
        <a:lstStyle/>
        <a:p>
          <a:endParaRPr lang="pt-BR"/>
        </a:p>
      </dgm:t>
    </dgm:pt>
    <dgm:pt modelId="{8C41B08F-E955-4D3F-9293-85C816453C27}">
      <dgm:prSet phldrT="[Texto]"/>
      <dgm:spPr/>
      <dgm:t>
        <a:bodyPr/>
        <a:lstStyle/>
        <a:p>
          <a:r>
            <a:rPr lang="pt-BR" dirty="0"/>
            <a:t>Entrega</a:t>
          </a:r>
        </a:p>
      </dgm:t>
    </dgm:pt>
    <dgm:pt modelId="{4C639164-2563-4D5F-9BAD-A700DD5A3FB0}" type="parTrans" cxnId="{D10BB0FF-F0E1-4BA6-9E51-38164FF740E1}">
      <dgm:prSet/>
      <dgm:spPr/>
      <dgm:t>
        <a:bodyPr/>
        <a:lstStyle/>
        <a:p>
          <a:endParaRPr lang="pt-BR"/>
        </a:p>
      </dgm:t>
    </dgm:pt>
    <dgm:pt modelId="{48FC2273-FC45-4BB4-B7CA-076A0995CC53}" type="sibTrans" cxnId="{D10BB0FF-F0E1-4BA6-9E51-38164FF740E1}">
      <dgm:prSet/>
      <dgm:spPr/>
      <dgm:t>
        <a:bodyPr/>
        <a:lstStyle/>
        <a:p>
          <a:endParaRPr lang="pt-BR"/>
        </a:p>
      </dgm:t>
    </dgm:pt>
    <dgm:pt modelId="{41F17D7F-27A6-473D-A803-805932673838}">
      <dgm:prSet phldrT="[Texto]"/>
      <dgm:spPr/>
      <dgm:t>
        <a:bodyPr/>
        <a:lstStyle/>
        <a:p>
          <a:r>
            <a:rPr lang="pt-BR" dirty="0" err="1"/>
            <a:t>Burn</a:t>
          </a:r>
          <a:r>
            <a:rPr lang="pt-BR" dirty="0"/>
            <a:t>–</a:t>
          </a:r>
          <a:r>
            <a:rPr lang="pt-BR" dirty="0" err="1"/>
            <a:t>Up</a:t>
          </a:r>
          <a:endParaRPr lang="pt-BR" dirty="0"/>
        </a:p>
      </dgm:t>
    </dgm:pt>
    <dgm:pt modelId="{7E9FCE47-4116-48BB-9133-649765EA81F5}" type="parTrans" cxnId="{3ABE0629-8A29-433B-9E87-96A141E0D558}">
      <dgm:prSet/>
      <dgm:spPr/>
      <dgm:t>
        <a:bodyPr/>
        <a:lstStyle/>
        <a:p>
          <a:endParaRPr lang="pt-BR"/>
        </a:p>
      </dgm:t>
    </dgm:pt>
    <dgm:pt modelId="{01FD3233-97F4-4552-BE4B-5200DE8DC2C1}" type="sibTrans" cxnId="{3ABE0629-8A29-433B-9E87-96A141E0D558}">
      <dgm:prSet/>
      <dgm:spPr/>
      <dgm:t>
        <a:bodyPr/>
        <a:lstStyle/>
        <a:p>
          <a:endParaRPr lang="pt-BR"/>
        </a:p>
      </dgm:t>
    </dgm:pt>
    <dgm:pt modelId="{F6CCD74B-7EB6-4F85-8D9F-514B8A478EF5}">
      <dgm:prSet phldrT="[Texto]"/>
      <dgm:spPr/>
      <dgm:t>
        <a:bodyPr/>
        <a:lstStyle/>
        <a:p>
          <a:r>
            <a:rPr lang="pt-BR" dirty="0" err="1"/>
            <a:t>Burn</a:t>
          </a:r>
          <a:r>
            <a:rPr lang="pt-BR" dirty="0"/>
            <a:t>-Down</a:t>
          </a:r>
        </a:p>
      </dgm:t>
    </dgm:pt>
    <dgm:pt modelId="{F4404312-5AA2-4C32-B01B-DCCB14DE7E4B}" type="parTrans" cxnId="{4E8AEFF9-B498-46C9-86E7-8451D1964804}">
      <dgm:prSet/>
      <dgm:spPr/>
      <dgm:t>
        <a:bodyPr/>
        <a:lstStyle/>
        <a:p>
          <a:endParaRPr lang="pt-BR"/>
        </a:p>
      </dgm:t>
    </dgm:pt>
    <dgm:pt modelId="{B2B22033-FEE8-47B3-8964-F8D744F7339E}" type="sibTrans" cxnId="{4E8AEFF9-B498-46C9-86E7-8451D1964804}">
      <dgm:prSet/>
      <dgm:spPr/>
      <dgm:t>
        <a:bodyPr/>
        <a:lstStyle/>
        <a:p>
          <a:endParaRPr lang="pt-BR"/>
        </a:p>
      </dgm:t>
    </dgm:pt>
    <dgm:pt modelId="{E5001225-8A1D-490A-899A-3B6B60226EB3}">
      <dgm:prSet phldrT="[Texto]"/>
      <dgm:spPr/>
      <dgm:t>
        <a:bodyPr/>
        <a:lstStyle/>
        <a:p>
          <a:r>
            <a:rPr lang="pt-BR" dirty="0"/>
            <a:t>Fluxo Cumulativo</a:t>
          </a:r>
        </a:p>
      </dgm:t>
    </dgm:pt>
    <dgm:pt modelId="{14F3BFAA-B276-4A14-975D-D75C4871CF2E}" type="parTrans" cxnId="{B117214A-5DFF-42E5-86C6-7280C01E03A0}">
      <dgm:prSet/>
      <dgm:spPr/>
      <dgm:t>
        <a:bodyPr/>
        <a:lstStyle/>
        <a:p>
          <a:endParaRPr lang="pt-BR"/>
        </a:p>
      </dgm:t>
    </dgm:pt>
    <dgm:pt modelId="{DC443C40-74C2-4812-ADCA-899E1BE6E1DB}" type="sibTrans" cxnId="{B117214A-5DFF-42E5-86C6-7280C01E03A0}">
      <dgm:prSet/>
      <dgm:spPr/>
      <dgm:t>
        <a:bodyPr/>
        <a:lstStyle/>
        <a:p>
          <a:endParaRPr lang="pt-BR"/>
        </a:p>
      </dgm:t>
    </dgm:pt>
    <dgm:pt modelId="{3844D933-2C31-4A0A-B93D-9429089A609A}">
      <dgm:prSet phldrT="[Texto]"/>
      <dgm:spPr/>
      <dgm:t>
        <a:bodyPr/>
        <a:lstStyle/>
        <a:p>
          <a:r>
            <a:rPr lang="pt-BR" dirty="0"/>
            <a:t>Velocidade do Time</a:t>
          </a:r>
        </a:p>
      </dgm:t>
    </dgm:pt>
    <dgm:pt modelId="{79FA6DBE-B3B1-4AAF-A240-A24DF350C180}" type="parTrans" cxnId="{05E75C60-A4CC-4676-9581-E4924BBA8FCC}">
      <dgm:prSet/>
      <dgm:spPr/>
      <dgm:t>
        <a:bodyPr/>
        <a:lstStyle/>
        <a:p>
          <a:endParaRPr lang="pt-BR"/>
        </a:p>
      </dgm:t>
    </dgm:pt>
    <dgm:pt modelId="{CF2527DB-68FF-44A2-9560-1E66A904098F}" type="sibTrans" cxnId="{05E75C60-A4CC-4676-9581-E4924BBA8FCC}">
      <dgm:prSet/>
      <dgm:spPr/>
      <dgm:t>
        <a:bodyPr/>
        <a:lstStyle/>
        <a:p>
          <a:endParaRPr lang="pt-BR"/>
        </a:p>
      </dgm:t>
    </dgm:pt>
    <dgm:pt modelId="{E1242DE5-D20D-4AC5-BD92-97DF7E900517}">
      <dgm:prSet phldrT="[Texto]"/>
      <dgm:spPr/>
      <dgm:t>
        <a:bodyPr/>
        <a:lstStyle/>
        <a:p>
          <a:r>
            <a:rPr lang="pt-BR" dirty="0"/>
            <a:t>ROI</a:t>
          </a:r>
        </a:p>
      </dgm:t>
    </dgm:pt>
    <dgm:pt modelId="{F2C80847-AD30-44BF-9964-81191F668E29}" type="parTrans" cxnId="{AEBB6C4D-F762-42B6-8E56-B449C5083DBB}">
      <dgm:prSet/>
      <dgm:spPr/>
      <dgm:t>
        <a:bodyPr/>
        <a:lstStyle/>
        <a:p>
          <a:endParaRPr lang="pt-BR"/>
        </a:p>
      </dgm:t>
    </dgm:pt>
    <dgm:pt modelId="{3F6EB699-6AB9-4238-9951-E03FBF4FE262}" type="sibTrans" cxnId="{AEBB6C4D-F762-42B6-8E56-B449C5083DBB}">
      <dgm:prSet/>
      <dgm:spPr/>
      <dgm:t>
        <a:bodyPr/>
        <a:lstStyle/>
        <a:p>
          <a:endParaRPr lang="pt-BR"/>
        </a:p>
      </dgm:t>
    </dgm:pt>
    <dgm:pt modelId="{80EAFEF9-263F-4CC3-A02F-1249F8A72757}">
      <dgm:prSet phldrT="[Texto]"/>
      <dgm:spPr/>
      <dgm:t>
        <a:bodyPr/>
        <a:lstStyle/>
        <a:p>
          <a:r>
            <a:rPr lang="pt-BR" dirty="0"/>
            <a:t>Aderência</a:t>
          </a:r>
        </a:p>
      </dgm:t>
    </dgm:pt>
    <dgm:pt modelId="{E8C2F349-EA05-47E7-A143-26D3783047D3}" type="parTrans" cxnId="{40D94FD5-BAC7-4819-A940-6DADAB4B164F}">
      <dgm:prSet/>
      <dgm:spPr/>
      <dgm:t>
        <a:bodyPr/>
        <a:lstStyle/>
        <a:p>
          <a:endParaRPr lang="pt-BR"/>
        </a:p>
      </dgm:t>
    </dgm:pt>
    <dgm:pt modelId="{BF0723BD-7C5F-499F-8411-BAF2022A079B}" type="sibTrans" cxnId="{40D94FD5-BAC7-4819-A940-6DADAB4B164F}">
      <dgm:prSet/>
      <dgm:spPr/>
      <dgm:t>
        <a:bodyPr/>
        <a:lstStyle/>
        <a:p>
          <a:endParaRPr lang="pt-BR"/>
        </a:p>
      </dgm:t>
    </dgm:pt>
    <dgm:pt modelId="{259D675D-1949-405B-9622-A51576D1615E}" type="pres">
      <dgm:prSet presAssocID="{88DBC8E7-EE56-4519-AF50-24806CFAFC98}" presName="Name0" presStyleCnt="0">
        <dgm:presLayoutVars>
          <dgm:dir/>
          <dgm:animLvl val="lvl"/>
          <dgm:resizeHandles val="exact"/>
        </dgm:presLayoutVars>
      </dgm:prSet>
      <dgm:spPr/>
    </dgm:pt>
    <dgm:pt modelId="{BAD04CCC-7DC2-497F-AF4E-CC7F213FAA9F}" type="pres">
      <dgm:prSet presAssocID="{12BC457C-800E-4074-B422-4BC55F73B764}" presName="linNode" presStyleCnt="0"/>
      <dgm:spPr/>
    </dgm:pt>
    <dgm:pt modelId="{03D9E5BD-2E8F-454E-AA9D-4D8D642BC944}" type="pres">
      <dgm:prSet presAssocID="{12BC457C-800E-4074-B422-4BC55F73B764}" presName="parentText" presStyleLbl="node1" presStyleIdx="0" presStyleCnt="4">
        <dgm:presLayoutVars>
          <dgm:chMax val="1"/>
          <dgm:bulletEnabled val="1"/>
        </dgm:presLayoutVars>
      </dgm:prSet>
      <dgm:spPr/>
    </dgm:pt>
    <dgm:pt modelId="{9E70EDC7-8FFA-4841-A33A-A5CFE25AB619}" type="pres">
      <dgm:prSet presAssocID="{12BC457C-800E-4074-B422-4BC55F73B764}" presName="descendantText" presStyleLbl="alignAccFollowNode1" presStyleIdx="0" presStyleCnt="4">
        <dgm:presLayoutVars>
          <dgm:bulletEnabled val="1"/>
        </dgm:presLayoutVars>
      </dgm:prSet>
      <dgm:spPr/>
    </dgm:pt>
    <dgm:pt modelId="{98C0DC65-83B9-4255-BD64-B403ABC67DFF}" type="pres">
      <dgm:prSet presAssocID="{8E4B4111-BFAA-4433-BCDA-D96A6554DB00}" presName="sp" presStyleCnt="0"/>
      <dgm:spPr/>
    </dgm:pt>
    <dgm:pt modelId="{644C8FE0-7B5D-4ABB-9B0C-8D3F354E0472}" type="pres">
      <dgm:prSet presAssocID="{B62E7508-ACFD-4093-A630-20DED9BE6A7D}" presName="linNode" presStyleCnt="0"/>
      <dgm:spPr/>
    </dgm:pt>
    <dgm:pt modelId="{57010A05-6971-4B73-899A-08868A121FA4}" type="pres">
      <dgm:prSet presAssocID="{B62E7508-ACFD-4093-A630-20DED9BE6A7D}" presName="parentText" presStyleLbl="node1" presStyleIdx="1" presStyleCnt="4">
        <dgm:presLayoutVars>
          <dgm:chMax val="1"/>
          <dgm:bulletEnabled val="1"/>
        </dgm:presLayoutVars>
      </dgm:prSet>
      <dgm:spPr/>
    </dgm:pt>
    <dgm:pt modelId="{A834A6D0-D304-46AF-AB02-D6F423F9F226}" type="pres">
      <dgm:prSet presAssocID="{B62E7508-ACFD-4093-A630-20DED9BE6A7D}" presName="descendantText" presStyleLbl="alignAccFollowNode1" presStyleIdx="1" presStyleCnt="4">
        <dgm:presLayoutVars>
          <dgm:bulletEnabled val="1"/>
        </dgm:presLayoutVars>
      </dgm:prSet>
      <dgm:spPr/>
    </dgm:pt>
    <dgm:pt modelId="{E4E2C529-7887-4A58-BC9F-7DC5A8055DEF}" type="pres">
      <dgm:prSet presAssocID="{7955C6E2-D515-4281-AB04-593EF11A11EE}" presName="sp" presStyleCnt="0"/>
      <dgm:spPr/>
    </dgm:pt>
    <dgm:pt modelId="{47DB92B1-4815-4D63-97A5-583A68C0A20B}" type="pres">
      <dgm:prSet presAssocID="{49FFD136-1A6F-4198-8731-01AC7BD97E7F}" presName="linNode" presStyleCnt="0"/>
      <dgm:spPr/>
    </dgm:pt>
    <dgm:pt modelId="{8494CFF3-983A-470E-B9C5-C77C86562353}" type="pres">
      <dgm:prSet presAssocID="{49FFD136-1A6F-4198-8731-01AC7BD97E7F}" presName="parentText" presStyleLbl="node1" presStyleIdx="2" presStyleCnt="4">
        <dgm:presLayoutVars>
          <dgm:chMax val="1"/>
          <dgm:bulletEnabled val="1"/>
        </dgm:presLayoutVars>
      </dgm:prSet>
      <dgm:spPr/>
    </dgm:pt>
    <dgm:pt modelId="{C4B32955-E678-4EAA-9FE0-A2B293DD5DA6}" type="pres">
      <dgm:prSet presAssocID="{49FFD136-1A6F-4198-8731-01AC7BD97E7F}" presName="descendantText" presStyleLbl="alignAccFollowNode1" presStyleIdx="2" presStyleCnt="4">
        <dgm:presLayoutVars>
          <dgm:bulletEnabled val="1"/>
        </dgm:presLayoutVars>
      </dgm:prSet>
      <dgm:spPr/>
    </dgm:pt>
    <dgm:pt modelId="{73022019-5A83-4A2D-80B1-1FE212768D1B}" type="pres">
      <dgm:prSet presAssocID="{8A7D199C-CCBD-423F-A4AB-3DC2A07BAB84}" presName="sp" presStyleCnt="0"/>
      <dgm:spPr/>
    </dgm:pt>
    <dgm:pt modelId="{25241A1D-05B4-4ED4-BCB8-4674A1B64261}" type="pres">
      <dgm:prSet presAssocID="{8C41B08F-E955-4D3F-9293-85C816453C27}" presName="linNode" presStyleCnt="0"/>
      <dgm:spPr/>
    </dgm:pt>
    <dgm:pt modelId="{02BD6708-05C2-4D82-BF25-70C99DCA7ADB}" type="pres">
      <dgm:prSet presAssocID="{8C41B08F-E955-4D3F-9293-85C816453C27}" presName="parentText" presStyleLbl="node1" presStyleIdx="3" presStyleCnt="4">
        <dgm:presLayoutVars>
          <dgm:chMax val="1"/>
          <dgm:bulletEnabled val="1"/>
        </dgm:presLayoutVars>
      </dgm:prSet>
      <dgm:spPr/>
    </dgm:pt>
    <dgm:pt modelId="{2BEBA213-8CF2-4091-994A-756B59C17103}" type="pres">
      <dgm:prSet presAssocID="{8C41B08F-E955-4D3F-9293-85C816453C27}" presName="descendantText" presStyleLbl="alignAccFollowNode1" presStyleIdx="3" presStyleCnt="4">
        <dgm:presLayoutVars>
          <dgm:bulletEnabled val="1"/>
        </dgm:presLayoutVars>
      </dgm:prSet>
      <dgm:spPr/>
    </dgm:pt>
  </dgm:ptLst>
  <dgm:cxnLst>
    <dgm:cxn modelId="{B50FAE06-4824-4ECC-8995-9A77830C6742}" srcId="{B62E7508-ACFD-4093-A630-20DED9BE6A7D}" destId="{45D84517-B8FA-48AA-A539-50E73F600140}" srcOrd="1" destOrd="0" parTransId="{18205F14-3A59-45EB-86B6-064C9FE295F6}" sibTransId="{6F64D20E-7F45-41AE-9664-34CF228CE756}"/>
    <dgm:cxn modelId="{3ABE0629-8A29-433B-9E87-96A141E0D558}" srcId="{8C41B08F-E955-4D3F-9293-85C816453C27}" destId="{41F17D7F-27A6-473D-A803-805932673838}" srcOrd="0" destOrd="0" parTransId="{7E9FCE47-4116-48BB-9133-649765EA81F5}" sibTransId="{01FD3233-97F4-4552-BE4B-5200DE8DC2C1}"/>
    <dgm:cxn modelId="{002A3332-7EB5-4EF0-9DF6-A9435D42EF01}" type="presOf" srcId="{3844D933-2C31-4A0A-B93D-9429089A609A}" destId="{C4B32955-E678-4EAA-9FE0-A2B293DD5DA6}" srcOrd="0" destOrd="2" presId="urn:microsoft.com/office/officeart/2005/8/layout/vList5"/>
    <dgm:cxn modelId="{A646B832-D3E3-4C04-A9A7-D4762C5321E4}" type="presOf" srcId="{29895FC1-0736-4E8C-80D6-19E63CF145BC}" destId="{9E70EDC7-8FFA-4841-A33A-A5CFE25AB619}" srcOrd="0" destOrd="2" presId="urn:microsoft.com/office/officeart/2005/8/layout/vList5"/>
    <dgm:cxn modelId="{9FA5713B-474C-4CC7-991B-64A5978B44DC}" srcId="{88DBC8E7-EE56-4519-AF50-24806CFAFC98}" destId="{B62E7508-ACFD-4093-A630-20DED9BE6A7D}" srcOrd="1" destOrd="0" parTransId="{8B8E2248-AC0C-4951-B11C-F315074F354B}" sibTransId="{7955C6E2-D515-4281-AB04-593EF11A11EE}"/>
    <dgm:cxn modelId="{5396793C-6088-4CEA-A04D-A6F6F7943720}" srcId="{12BC457C-800E-4074-B422-4BC55F73B764}" destId="{29895FC1-0736-4E8C-80D6-19E63CF145BC}" srcOrd="2" destOrd="0" parTransId="{06CCD33A-C681-40FD-B2FD-1FA39CC04FAA}" sibTransId="{58CD31AB-251B-49A4-AE5C-7B8A9DEB0738}"/>
    <dgm:cxn modelId="{05E75C60-A4CC-4676-9581-E4924BBA8FCC}" srcId="{49FFD136-1A6F-4198-8731-01AC7BD97E7F}" destId="{3844D933-2C31-4A0A-B93D-9429089A609A}" srcOrd="2" destOrd="0" parTransId="{79FA6DBE-B3B1-4AAF-A240-A24DF350C180}" sibTransId="{CF2527DB-68FF-44A2-9560-1E66A904098F}"/>
    <dgm:cxn modelId="{2E76A560-EE3C-4C49-BE86-FA61AEFD3FDF}" type="presOf" srcId="{45D84517-B8FA-48AA-A539-50E73F600140}" destId="{A834A6D0-D304-46AF-AB02-D6F423F9F226}" srcOrd="0" destOrd="1" presId="urn:microsoft.com/office/officeart/2005/8/layout/vList5"/>
    <dgm:cxn modelId="{EFB0B167-3F25-440F-A200-37F425E19EDE}" type="presOf" srcId="{8C41B08F-E955-4D3F-9293-85C816453C27}" destId="{02BD6708-05C2-4D82-BF25-70C99DCA7ADB}" srcOrd="0" destOrd="0" presId="urn:microsoft.com/office/officeart/2005/8/layout/vList5"/>
    <dgm:cxn modelId="{B117214A-5DFF-42E5-86C6-7280C01E03A0}" srcId="{8C41B08F-E955-4D3F-9293-85C816453C27}" destId="{E5001225-8A1D-490A-899A-3B6B60226EB3}" srcOrd="2" destOrd="0" parTransId="{14F3BFAA-B276-4A14-975D-D75C4871CF2E}" sibTransId="{DC443C40-74C2-4812-ADCA-899E1BE6E1DB}"/>
    <dgm:cxn modelId="{721D876C-CC78-4A25-A51E-2E08C62D7613}" type="presOf" srcId="{12BC457C-800E-4074-B422-4BC55F73B764}" destId="{03D9E5BD-2E8F-454E-AA9D-4D8D642BC944}" srcOrd="0" destOrd="0" presId="urn:microsoft.com/office/officeart/2005/8/layout/vList5"/>
    <dgm:cxn modelId="{AEBB6C4D-F762-42B6-8E56-B449C5083DBB}" srcId="{12BC457C-800E-4074-B422-4BC55F73B764}" destId="{E1242DE5-D20D-4AC5-BD92-97DF7E900517}" srcOrd="0" destOrd="0" parTransId="{F2C80847-AD30-44BF-9964-81191F668E29}" sibTransId="{3F6EB699-6AB9-4238-9951-E03FBF4FE262}"/>
    <dgm:cxn modelId="{2B5ABF4F-6ED5-4FBA-A68B-EC373D4DE778}" srcId="{49FFD136-1A6F-4198-8731-01AC7BD97E7F}" destId="{AA991DAF-50AA-42D0-AD77-FFFD56DF1987}" srcOrd="1" destOrd="0" parTransId="{5B0F6E94-2C10-4396-B30D-69735F5E8BCE}" sibTransId="{0DB08120-94F0-40DD-8151-BE1078DB80F1}"/>
    <dgm:cxn modelId="{CCC3B855-21F0-4A22-A765-88D3A02D9E20}" type="presOf" srcId="{11653023-552F-4573-8DBE-EBF9405DB886}" destId="{C4B32955-E678-4EAA-9FE0-A2B293DD5DA6}" srcOrd="0" destOrd="0" presId="urn:microsoft.com/office/officeart/2005/8/layout/vList5"/>
    <dgm:cxn modelId="{F3A4F17E-B584-47DB-8257-CB6785EB226A}" type="presOf" srcId="{88DBC8E7-EE56-4519-AF50-24806CFAFC98}" destId="{259D675D-1949-405B-9622-A51576D1615E}" srcOrd="0" destOrd="0" presId="urn:microsoft.com/office/officeart/2005/8/layout/vList5"/>
    <dgm:cxn modelId="{B6348183-4C3A-42F6-A692-27B6EED79712}" srcId="{B62E7508-ACFD-4093-A630-20DED9BE6A7D}" destId="{B4BE622F-2628-44E9-9E2C-B05676F55D8D}" srcOrd="0" destOrd="0" parTransId="{3CA135E4-F41C-4675-9C2D-8451250833C2}" sibTransId="{A80D7003-63BA-443C-9FF2-4060D4415195}"/>
    <dgm:cxn modelId="{CEF14685-6AC1-4288-8519-CFD510373458}" type="presOf" srcId="{49FFD136-1A6F-4198-8731-01AC7BD97E7F}" destId="{8494CFF3-983A-470E-B9C5-C77C86562353}" srcOrd="0" destOrd="0" presId="urn:microsoft.com/office/officeart/2005/8/layout/vList5"/>
    <dgm:cxn modelId="{C5A4C790-AEAD-43C2-8845-FF4AF650FC2C}" type="presOf" srcId="{80EAFEF9-263F-4CC3-A02F-1249F8A72757}" destId="{A834A6D0-D304-46AF-AB02-D6F423F9F226}" srcOrd="0" destOrd="2" presId="urn:microsoft.com/office/officeart/2005/8/layout/vList5"/>
    <dgm:cxn modelId="{ACDB1791-789B-4666-9162-5D27F9F95870}" type="presOf" srcId="{E5001225-8A1D-490A-899A-3B6B60226EB3}" destId="{2BEBA213-8CF2-4091-994A-756B59C17103}" srcOrd="0" destOrd="2" presId="urn:microsoft.com/office/officeart/2005/8/layout/vList5"/>
    <dgm:cxn modelId="{56161394-40F1-4F2E-8E48-44A8D51502AE}" type="presOf" srcId="{41F17D7F-27A6-473D-A803-805932673838}" destId="{2BEBA213-8CF2-4091-994A-756B59C17103}" srcOrd="0" destOrd="0" presId="urn:microsoft.com/office/officeart/2005/8/layout/vList5"/>
    <dgm:cxn modelId="{1FDD4396-57D9-4945-823A-844D64E9B77F}" type="presOf" srcId="{B4BE622F-2628-44E9-9E2C-B05676F55D8D}" destId="{A834A6D0-D304-46AF-AB02-D6F423F9F226}" srcOrd="0" destOrd="0" presId="urn:microsoft.com/office/officeart/2005/8/layout/vList5"/>
    <dgm:cxn modelId="{C0102D9C-21EC-43D0-BEE9-C5A23A6373B2}" type="presOf" srcId="{AA991DAF-50AA-42D0-AD77-FFFD56DF1987}" destId="{C4B32955-E678-4EAA-9FE0-A2B293DD5DA6}" srcOrd="0" destOrd="1" presId="urn:microsoft.com/office/officeart/2005/8/layout/vList5"/>
    <dgm:cxn modelId="{84811B9D-9704-4F52-8E50-017D1EA369DC}" type="presOf" srcId="{E1242DE5-D20D-4AC5-BD92-97DF7E900517}" destId="{9E70EDC7-8FFA-4841-A33A-A5CFE25AB619}" srcOrd="0" destOrd="0" presId="urn:microsoft.com/office/officeart/2005/8/layout/vList5"/>
    <dgm:cxn modelId="{3726EFB0-B2DA-43F7-B51E-09F76D4025C5}" srcId="{12BC457C-800E-4074-B422-4BC55F73B764}" destId="{E8136161-D21A-4596-A133-FB274CD693E1}" srcOrd="1" destOrd="0" parTransId="{FDEFC571-CF98-4A08-8251-BCC0FE85D7C6}" sibTransId="{C49098C1-4336-401C-89CD-BCA30A6329E4}"/>
    <dgm:cxn modelId="{CE41CFB4-6A19-4F9A-A8C5-91871F5FAC17}" type="presOf" srcId="{F6CCD74B-7EB6-4F85-8D9F-514B8A478EF5}" destId="{2BEBA213-8CF2-4091-994A-756B59C17103}" srcOrd="0" destOrd="1" presId="urn:microsoft.com/office/officeart/2005/8/layout/vList5"/>
    <dgm:cxn modelId="{55DAA5B6-47E6-47CE-8819-2F3FFF7817F1}" srcId="{88DBC8E7-EE56-4519-AF50-24806CFAFC98}" destId="{12BC457C-800E-4074-B422-4BC55F73B764}" srcOrd="0" destOrd="0" parTransId="{165A4D63-2715-466E-929B-D8EA0187D2DB}" sibTransId="{8E4B4111-BFAA-4433-BCDA-D96A6554DB00}"/>
    <dgm:cxn modelId="{5F0BDBC0-86D3-42C1-B4B3-CA7C20C9C378}" srcId="{88DBC8E7-EE56-4519-AF50-24806CFAFC98}" destId="{49FFD136-1A6F-4198-8731-01AC7BD97E7F}" srcOrd="2" destOrd="0" parTransId="{CA8B881C-65B3-4C28-B314-1248830102CD}" sibTransId="{8A7D199C-CCBD-423F-A4AB-3DC2A07BAB84}"/>
    <dgm:cxn modelId="{CA9E3FC7-914B-4D3E-BB6F-8E030789EFE7}" type="presOf" srcId="{B62E7508-ACFD-4093-A630-20DED9BE6A7D}" destId="{57010A05-6971-4B73-899A-08868A121FA4}" srcOrd="0" destOrd="0" presId="urn:microsoft.com/office/officeart/2005/8/layout/vList5"/>
    <dgm:cxn modelId="{40D94FD5-BAC7-4819-A940-6DADAB4B164F}" srcId="{B62E7508-ACFD-4093-A630-20DED9BE6A7D}" destId="{80EAFEF9-263F-4CC3-A02F-1249F8A72757}" srcOrd="2" destOrd="0" parTransId="{E8C2F349-EA05-47E7-A143-26D3783047D3}" sibTransId="{BF0723BD-7C5F-499F-8411-BAF2022A079B}"/>
    <dgm:cxn modelId="{873972DF-C53D-4250-BC27-E6766B8A30A1}" srcId="{49FFD136-1A6F-4198-8731-01AC7BD97E7F}" destId="{11653023-552F-4573-8DBE-EBF9405DB886}" srcOrd="0" destOrd="0" parTransId="{86D36205-E010-4386-A2D7-09C0135F40A5}" sibTransId="{196BAA1F-6F1E-4DCE-BCDB-3C4B7F43178E}"/>
    <dgm:cxn modelId="{BCD818F1-1A31-4671-9A0C-B9DB4CA963E2}" type="presOf" srcId="{E8136161-D21A-4596-A133-FB274CD693E1}" destId="{9E70EDC7-8FFA-4841-A33A-A5CFE25AB619}" srcOrd="0" destOrd="1" presId="urn:microsoft.com/office/officeart/2005/8/layout/vList5"/>
    <dgm:cxn modelId="{4E8AEFF9-B498-46C9-86E7-8451D1964804}" srcId="{8C41B08F-E955-4D3F-9293-85C816453C27}" destId="{F6CCD74B-7EB6-4F85-8D9F-514B8A478EF5}" srcOrd="1" destOrd="0" parTransId="{F4404312-5AA2-4C32-B01B-DCCB14DE7E4B}" sibTransId="{B2B22033-FEE8-47B3-8964-F8D744F7339E}"/>
    <dgm:cxn modelId="{D10BB0FF-F0E1-4BA6-9E51-38164FF740E1}" srcId="{88DBC8E7-EE56-4519-AF50-24806CFAFC98}" destId="{8C41B08F-E955-4D3F-9293-85C816453C27}" srcOrd="3" destOrd="0" parTransId="{4C639164-2563-4D5F-9BAD-A700DD5A3FB0}" sibTransId="{48FC2273-FC45-4BB4-B7CA-076A0995CC53}"/>
    <dgm:cxn modelId="{3544D811-7EB1-4BEA-A204-39D6C24CEC2E}" type="presParOf" srcId="{259D675D-1949-405B-9622-A51576D1615E}" destId="{BAD04CCC-7DC2-497F-AF4E-CC7F213FAA9F}" srcOrd="0" destOrd="0" presId="urn:microsoft.com/office/officeart/2005/8/layout/vList5"/>
    <dgm:cxn modelId="{B269FF26-0D0C-47DE-B81B-63DEF8FD7DE0}" type="presParOf" srcId="{BAD04CCC-7DC2-497F-AF4E-CC7F213FAA9F}" destId="{03D9E5BD-2E8F-454E-AA9D-4D8D642BC944}" srcOrd="0" destOrd="0" presId="urn:microsoft.com/office/officeart/2005/8/layout/vList5"/>
    <dgm:cxn modelId="{0751D790-9F83-42BF-A52F-11A0ACCDB549}" type="presParOf" srcId="{BAD04CCC-7DC2-497F-AF4E-CC7F213FAA9F}" destId="{9E70EDC7-8FFA-4841-A33A-A5CFE25AB619}" srcOrd="1" destOrd="0" presId="urn:microsoft.com/office/officeart/2005/8/layout/vList5"/>
    <dgm:cxn modelId="{0560122E-74F6-415F-9500-A6171E808DE9}" type="presParOf" srcId="{259D675D-1949-405B-9622-A51576D1615E}" destId="{98C0DC65-83B9-4255-BD64-B403ABC67DFF}" srcOrd="1" destOrd="0" presId="urn:microsoft.com/office/officeart/2005/8/layout/vList5"/>
    <dgm:cxn modelId="{3D213630-BB01-4F14-9261-9B6CC47F29F9}" type="presParOf" srcId="{259D675D-1949-405B-9622-A51576D1615E}" destId="{644C8FE0-7B5D-4ABB-9B0C-8D3F354E0472}" srcOrd="2" destOrd="0" presId="urn:microsoft.com/office/officeart/2005/8/layout/vList5"/>
    <dgm:cxn modelId="{7EEB40E1-E8EB-4557-9560-2DD3020F497D}" type="presParOf" srcId="{644C8FE0-7B5D-4ABB-9B0C-8D3F354E0472}" destId="{57010A05-6971-4B73-899A-08868A121FA4}" srcOrd="0" destOrd="0" presId="urn:microsoft.com/office/officeart/2005/8/layout/vList5"/>
    <dgm:cxn modelId="{23591125-607E-4DD0-9B83-C956DED193D5}" type="presParOf" srcId="{644C8FE0-7B5D-4ABB-9B0C-8D3F354E0472}" destId="{A834A6D0-D304-46AF-AB02-D6F423F9F226}" srcOrd="1" destOrd="0" presId="urn:microsoft.com/office/officeart/2005/8/layout/vList5"/>
    <dgm:cxn modelId="{AD8742C3-88DA-4139-A7D4-38E3CE56D3CE}" type="presParOf" srcId="{259D675D-1949-405B-9622-A51576D1615E}" destId="{E4E2C529-7887-4A58-BC9F-7DC5A8055DEF}" srcOrd="3" destOrd="0" presId="urn:microsoft.com/office/officeart/2005/8/layout/vList5"/>
    <dgm:cxn modelId="{B86C255A-78AB-4CA2-9C21-6F725DCA8C73}" type="presParOf" srcId="{259D675D-1949-405B-9622-A51576D1615E}" destId="{47DB92B1-4815-4D63-97A5-583A68C0A20B}" srcOrd="4" destOrd="0" presId="urn:microsoft.com/office/officeart/2005/8/layout/vList5"/>
    <dgm:cxn modelId="{3FA3E9F0-7298-4B68-9F8A-76D89BFB8A56}" type="presParOf" srcId="{47DB92B1-4815-4D63-97A5-583A68C0A20B}" destId="{8494CFF3-983A-470E-B9C5-C77C86562353}" srcOrd="0" destOrd="0" presId="urn:microsoft.com/office/officeart/2005/8/layout/vList5"/>
    <dgm:cxn modelId="{9D298943-EA96-4CD5-90A5-556DCA6B1E75}" type="presParOf" srcId="{47DB92B1-4815-4D63-97A5-583A68C0A20B}" destId="{C4B32955-E678-4EAA-9FE0-A2B293DD5DA6}" srcOrd="1" destOrd="0" presId="urn:microsoft.com/office/officeart/2005/8/layout/vList5"/>
    <dgm:cxn modelId="{B0818BFB-E2B7-43D0-A142-D5D8796AFB8A}" type="presParOf" srcId="{259D675D-1949-405B-9622-A51576D1615E}" destId="{73022019-5A83-4A2D-80B1-1FE212768D1B}" srcOrd="5" destOrd="0" presId="urn:microsoft.com/office/officeart/2005/8/layout/vList5"/>
    <dgm:cxn modelId="{007CDC08-0618-4BA8-AC3A-0E87260A3DDB}" type="presParOf" srcId="{259D675D-1949-405B-9622-A51576D1615E}" destId="{25241A1D-05B4-4ED4-BCB8-4674A1B64261}" srcOrd="6" destOrd="0" presId="urn:microsoft.com/office/officeart/2005/8/layout/vList5"/>
    <dgm:cxn modelId="{6BDD4310-36D5-4155-8F56-7FB29D2D89B8}" type="presParOf" srcId="{25241A1D-05B4-4ED4-BCB8-4674A1B64261}" destId="{02BD6708-05C2-4D82-BF25-70C99DCA7ADB}" srcOrd="0" destOrd="0" presId="urn:microsoft.com/office/officeart/2005/8/layout/vList5"/>
    <dgm:cxn modelId="{89F7CE12-4B42-4934-9C0D-AC123E33C394}" type="presParOf" srcId="{25241A1D-05B4-4ED4-BCB8-4674A1B64261}" destId="{2BEBA213-8CF2-4091-994A-756B59C1710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C2E730-ECA7-46C3-A1E9-E01A9369BB81}" type="doc">
      <dgm:prSet loTypeId="urn:microsoft.com/office/officeart/2008/layout/VerticalCurvedList" loCatId="list" qsTypeId="urn:microsoft.com/office/officeart/2005/8/quickstyle/3d1" qsCatId="3D" csTypeId="urn:microsoft.com/office/officeart/2005/8/colors/colorful4" csCatId="colorful" phldr="1"/>
      <dgm:spPr/>
      <dgm:t>
        <a:bodyPr/>
        <a:lstStyle/>
        <a:p>
          <a:endParaRPr lang="pt-BR"/>
        </a:p>
      </dgm:t>
    </dgm:pt>
    <dgm:pt modelId="{3B049809-18E6-4F86-B8CD-B7563A0AE594}">
      <dgm:prSet phldrT="[Texto]"/>
      <dgm:spPr>
        <a:solidFill>
          <a:schemeClr val="tx2">
            <a:lumMod val="40000"/>
            <a:lumOff val="60000"/>
          </a:schemeClr>
        </a:solidFill>
      </dgm:spPr>
      <dgm:t>
        <a:bodyPr/>
        <a:lstStyle/>
        <a:p>
          <a:r>
            <a:rPr lang="pt-BR" dirty="0"/>
            <a:t>Introdução à agilidade</a:t>
          </a:r>
        </a:p>
      </dgm:t>
    </dgm:pt>
    <dgm:pt modelId="{C59DCF0D-4266-4F77-8A96-7CB4B0211790}" type="parTrans" cxnId="{D57BEF3F-4850-492D-B1DF-454991907B65}">
      <dgm:prSet/>
      <dgm:spPr/>
      <dgm:t>
        <a:bodyPr/>
        <a:lstStyle/>
        <a:p>
          <a:endParaRPr lang="pt-BR"/>
        </a:p>
      </dgm:t>
    </dgm:pt>
    <dgm:pt modelId="{CB2D387D-04F6-4E64-B37B-99DFC24AB9CB}" type="sibTrans" cxnId="{D57BEF3F-4850-492D-B1DF-454991907B65}">
      <dgm:prSet/>
      <dgm:spPr/>
      <dgm:t>
        <a:bodyPr/>
        <a:lstStyle/>
        <a:p>
          <a:endParaRPr lang="pt-BR"/>
        </a:p>
      </dgm:t>
    </dgm:pt>
    <dgm:pt modelId="{2178963C-199F-48DA-95A1-BDD17B02C66E}">
      <dgm:prSet phldrT="[Texto]"/>
      <dgm:spPr>
        <a:solidFill>
          <a:schemeClr val="tx2">
            <a:lumMod val="40000"/>
            <a:lumOff val="60000"/>
          </a:schemeClr>
        </a:solidFill>
      </dgm:spPr>
      <dgm:t>
        <a:bodyPr/>
        <a:lstStyle/>
        <a:p>
          <a:r>
            <a:rPr lang="pt-BR" dirty="0"/>
            <a:t>Framework KANBAN</a:t>
          </a:r>
        </a:p>
      </dgm:t>
    </dgm:pt>
    <dgm:pt modelId="{7398B4F1-67A5-484A-842D-4BFB10CCD2D1}" type="parTrans" cxnId="{804A8FC2-0CDB-4590-87B5-5097814B58B8}">
      <dgm:prSet/>
      <dgm:spPr/>
      <dgm:t>
        <a:bodyPr/>
        <a:lstStyle/>
        <a:p>
          <a:endParaRPr lang="pt-BR"/>
        </a:p>
      </dgm:t>
    </dgm:pt>
    <dgm:pt modelId="{7E102B57-C4D8-4BF6-99B6-02A7FA68283B}" type="sibTrans" cxnId="{804A8FC2-0CDB-4590-87B5-5097814B58B8}">
      <dgm:prSet/>
      <dgm:spPr/>
      <dgm:t>
        <a:bodyPr/>
        <a:lstStyle/>
        <a:p>
          <a:endParaRPr lang="pt-BR"/>
        </a:p>
      </dgm:t>
    </dgm:pt>
    <dgm:pt modelId="{DE5454EB-0588-4A04-B907-4BC831B84B9D}">
      <dgm:prSet phldrT="[Texto]"/>
      <dgm:spPr>
        <a:solidFill>
          <a:schemeClr val="tx2">
            <a:lumMod val="40000"/>
            <a:lumOff val="60000"/>
          </a:schemeClr>
        </a:solidFill>
      </dgm:spPr>
      <dgm:t>
        <a:bodyPr/>
        <a:lstStyle/>
        <a:p>
          <a:r>
            <a:rPr lang="pt-BR" dirty="0"/>
            <a:t>Framework SCRUM</a:t>
          </a:r>
        </a:p>
      </dgm:t>
    </dgm:pt>
    <dgm:pt modelId="{339C1E09-2567-46E4-A0DA-B725082CD1CA}" type="parTrans" cxnId="{C08500CA-2D22-4262-B70D-DFAC351A628F}">
      <dgm:prSet/>
      <dgm:spPr/>
      <dgm:t>
        <a:bodyPr/>
        <a:lstStyle/>
        <a:p>
          <a:endParaRPr lang="pt-BR"/>
        </a:p>
      </dgm:t>
    </dgm:pt>
    <dgm:pt modelId="{A37D13F0-68B2-4760-B1FB-EB4D649F7945}" type="sibTrans" cxnId="{C08500CA-2D22-4262-B70D-DFAC351A628F}">
      <dgm:prSet/>
      <dgm:spPr/>
      <dgm:t>
        <a:bodyPr/>
        <a:lstStyle/>
        <a:p>
          <a:endParaRPr lang="pt-BR"/>
        </a:p>
      </dgm:t>
    </dgm:pt>
    <dgm:pt modelId="{8EC46DA4-216B-4325-B019-E43B06A83020}">
      <dgm:prSet phldrT="[Texto]"/>
      <dgm:spPr/>
      <dgm:t>
        <a:bodyPr/>
        <a:lstStyle/>
        <a:p>
          <a:r>
            <a:rPr lang="pt-BR" dirty="0"/>
            <a:t>Agilidade nos Negócios</a:t>
          </a:r>
        </a:p>
      </dgm:t>
    </dgm:pt>
    <dgm:pt modelId="{D882531B-FC4F-449B-88AE-2335A9DBABF5}" type="parTrans" cxnId="{479B9185-DFBF-4A73-8F27-3055F130343F}">
      <dgm:prSet/>
      <dgm:spPr/>
      <dgm:t>
        <a:bodyPr/>
        <a:lstStyle/>
        <a:p>
          <a:endParaRPr lang="pt-BR"/>
        </a:p>
      </dgm:t>
    </dgm:pt>
    <dgm:pt modelId="{1A1E0A4F-A358-49E6-8AD6-CCC18EBE76B0}" type="sibTrans" cxnId="{479B9185-DFBF-4A73-8F27-3055F130343F}">
      <dgm:prSet/>
      <dgm:spPr/>
      <dgm:t>
        <a:bodyPr/>
        <a:lstStyle/>
        <a:p>
          <a:endParaRPr lang="pt-BR"/>
        </a:p>
      </dgm:t>
    </dgm:pt>
    <dgm:pt modelId="{E89D40F5-3C34-498C-B3A7-335E326EE845}" type="pres">
      <dgm:prSet presAssocID="{E3C2E730-ECA7-46C3-A1E9-E01A9369BB81}" presName="Name0" presStyleCnt="0">
        <dgm:presLayoutVars>
          <dgm:chMax val="7"/>
          <dgm:chPref val="7"/>
          <dgm:dir/>
        </dgm:presLayoutVars>
      </dgm:prSet>
      <dgm:spPr/>
    </dgm:pt>
    <dgm:pt modelId="{328C578F-7794-476A-A7E2-43719738F1FC}" type="pres">
      <dgm:prSet presAssocID="{E3C2E730-ECA7-46C3-A1E9-E01A9369BB81}" presName="Name1" presStyleCnt="0"/>
      <dgm:spPr/>
    </dgm:pt>
    <dgm:pt modelId="{AC608397-F2BF-407B-B948-0D8192BBDA4E}" type="pres">
      <dgm:prSet presAssocID="{E3C2E730-ECA7-46C3-A1E9-E01A9369BB81}" presName="cycle" presStyleCnt="0"/>
      <dgm:spPr/>
    </dgm:pt>
    <dgm:pt modelId="{7BAC3928-BB3A-483E-AD26-9A8E7C94C1D4}" type="pres">
      <dgm:prSet presAssocID="{E3C2E730-ECA7-46C3-A1E9-E01A9369BB81}" presName="srcNode" presStyleLbl="node1" presStyleIdx="0" presStyleCnt="4"/>
      <dgm:spPr/>
    </dgm:pt>
    <dgm:pt modelId="{73DDF080-A004-4D6F-A269-7833B30B75B6}" type="pres">
      <dgm:prSet presAssocID="{E3C2E730-ECA7-46C3-A1E9-E01A9369BB81}" presName="conn" presStyleLbl="parChTrans1D2" presStyleIdx="0" presStyleCnt="1"/>
      <dgm:spPr/>
    </dgm:pt>
    <dgm:pt modelId="{F52340A3-7F5F-47D2-B5CF-8EC6C3B0E93A}" type="pres">
      <dgm:prSet presAssocID="{E3C2E730-ECA7-46C3-A1E9-E01A9369BB81}" presName="extraNode" presStyleLbl="node1" presStyleIdx="0" presStyleCnt="4"/>
      <dgm:spPr/>
    </dgm:pt>
    <dgm:pt modelId="{E7CA5EA6-F7B2-47D4-98F4-6E596DDA1412}" type="pres">
      <dgm:prSet presAssocID="{E3C2E730-ECA7-46C3-A1E9-E01A9369BB81}" presName="dstNode" presStyleLbl="node1" presStyleIdx="0" presStyleCnt="4"/>
      <dgm:spPr/>
    </dgm:pt>
    <dgm:pt modelId="{E1E535BC-DFF8-4AB0-ADA0-DBECA98CBFAC}" type="pres">
      <dgm:prSet presAssocID="{3B049809-18E6-4F86-B8CD-B7563A0AE594}" presName="text_1" presStyleLbl="node1" presStyleIdx="0" presStyleCnt="4">
        <dgm:presLayoutVars>
          <dgm:bulletEnabled val="1"/>
        </dgm:presLayoutVars>
      </dgm:prSet>
      <dgm:spPr/>
    </dgm:pt>
    <dgm:pt modelId="{463087B5-64E1-4192-A873-9B4DD16BEC63}" type="pres">
      <dgm:prSet presAssocID="{3B049809-18E6-4F86-B8CD-B7563A0AE594}" presName="accent_1" presStyleCnt="0"/>
      <dgm:spPr/>
    </dgm:pt>
    <dgm:pt modelId="{A11910C5-BD30-451F-9306-BCB784390AFB}" type="pres">
      <dgm:prSet presAssocID="{3B049809-18E6-4F86-B8CD-B7563A0AE594}" presName="accentRepeatNode" presStyleLbl="solidFgAcc1" presStyleIdx="0" presStyleCnt="4"/>
      <dgm:spPr/>
    </dgm:pt>
    <dgm:pt modelId="{BB9B5BF8-0362-4A15-A7B8-668EC36B8BAF}" type="pres">
      <dgm:prSet presAssocID="{2178963C-199F-48DA-95A1-BDD17B02C66E}" presName="text_2" presStyleLbl="node1" presStyleIdx="1" presStyleCnt="4">
        <dgm:presLayoutVars>
          <dgm:bulletEnabled val="1"/>
        </dgm:presLayoutVars>
      </dgm:prSet>
      <dgm:spPr/>
    </dgm:pt>
    <dgm:pt modelId="{3CBD0B4C-8ED7-4C3A-9BB6-E05A18CF74E8}" type="pres">
      <dgm:prSet presAssocID="{2178963C-199F-48DA-95A1-BDD17B02C66E}" presName="accent_2" presStyleCnt="0"/>
      <dgm:spPr/>
    </dgm:pt>
    <dgm:pt modelId="{E828AAF0-0A8B-4F23-AF6B-14AB605DA0B9}" type="pres">
      <dgm:prSet presAssocID="{2178963C-199F-48DA-95A1-BDD17B02C66E}" presName="accentRepeatNode" presStyleLbl="solidFgAcc1" presStyleIdx="1" presStyleCnt="4"/>
      <dgm:spPr/>
    </dgm:pt>
    <dgm:pt modelId="{0393911F-B268-4C50-BB81-DED8A2234DD0}" type="pres">
      <dgm:prSet presAssocID="{DE5454EB-0588-4A04-B907-4BC831B84B9D}" presName="text_3" presStyleLbl="node1" presStyleIdx="2" presStyleCnt="4">
        <dgm:presLayoutVars>
          <dgm:bulletEnabled val="1"/>
        </dgm:presLayoutVars>
      </dgm:prSet>
      <dgm:spPr/>
    </dgm:pt>
    <dgm:pt modelId="{40F0E8C7-25E3-4CFE-8D1C-B8E3B386DA6C}" type="pres">
      <dgm:prSet presAssocID="{DE5454EB-0588-4A04-B907-4BC831B84B9D}" presName="accent_3" presStyleCnt="0"/>
      <dgm:spPr/>
    </dgm:pt>
    <dgm:pt modelId="{D4BEDF61-8768-4504-9839-26B9E20A1ECC}" type="pres">
      <dgm:prSet presAssocID="{DE5454EB-0588-4A04-B907-4BC831B84B9D}" presName="accentRepeatNode" presStyleLbl="solidFgAcc1" presStyleIdx="2" presStyleCnt="4"/>
      <dgm:spPr/>
    </dgm:pt>
    <dgm:pt modelId="{8AC8668B-A98A-41B8-9E52-E63F66A228E5}" type="pres">
      <dgm:prSet presAssocID="{8EC46DA4-216B-4325-B019-E43B06A83020}" presName="text_4" presStyleLbl="node1" presStyleIdx="3" presStyleCnt="4">
        <dgm:presLayoutVars>
          <dgm:bulletEnabled val="1"/>
        </dgm:presLayoutVars>
      </dgm:prSet>
      <dgm:spPr/>
    </dgm:pt>
    <dgm:pt modelId="{9DDAC4AC-A13A-4A7B-B643-D3C501FEF9C1}" type="pres">
      <dgm:prSet presAssocID="{8EC46DA4-216B-4325-B019-E43B06A83020}" presName="accent_4" presStyleCnt="0"/>
      <dgm:spPr/>
    </dgm:pt>
    <dgm:pt modelId="{611D291C-8592-45E6-866E-3928E6C3A616}" type="pres">
      <dgm:prSet presAssocID="{8EC46DA4-216B-4325-B019-E43B06A83020}" presName="accentRepeatNode" presStyleLbl="solidFgAcc1" presStyleIdx="3" presStyleCnt="4"/>
      <dgm:spPr/>
    </dgm:pt>
  </dgm:ptLst>
  <dgm:cxnLst>
    <dgm:cxn modelId="{A2324D3B-3C46-4EAA-ACF7-25B037C02D3A}" type="presOf" srcId="{8EC46DA4-216B-4325-B019-E43B06A83020}" destId="{8AC8668B-A98A-41B8-9E52-E63F66A228E5}" srcOrd="0" destOrd="0" presId="urn:microsoft.com/office/officeart/2008/layout/VerticalCurvedList"/>
    <dgm:cxn modelId="{D57BEF3F-4850-492D-B1DF-454991907B65}" srcId="{E3C2E730-ECA7-46C3-A1E9-E01A9369BB81}" destId="{3B049809-18E6-4F86-B8CD-B7563A0AE594}" srcOrd="0" destOrd="0" parTransId="{C59DCF0D-4266-4F77-8A96-7CB4B0211790}" sibTransId="{CB2D387D-04F6-4E64-B37B-99DFC24AB9CB}"/>
    <dgm:cxn modelId="{C7422741-9AB9-4A06-AF07-D0264EEBE302}" type="presOf" srcId="{CB2D387D-04F6-4E64-B37B-99DFC24AB9CB}" destId="{73DDF080-A004-4D6F-A269-7833B30B75B6}" srcOrd="0" destOrd="0" presId="urn:microsoft.com/office/officeart/2008/layout/VerticalCurvedList"/>
    <dgm:cxn modelId="{479B9185-DFBF-4A73-8F27-3055F130343F}" srcId="{E3C2E730-ECA7-46C3-A1E9-E01A9369BB81}" destId="{8EC46DA4-216B-4325-B019-E43B06A83020}" srcOrd="3" destOrd="0" parTransId="{D882531B-FC4F-449B-88AE-2335A9DBABF5}" sibTransId="{1A1E0A4F-A358-49E6-8AD6-CCC18EBE76B0}"/>
    <dgm:cxn modelId="{A0A8D68B-E5AD-4ED7-BE76-31152C25463D}" type="presOf" srcId="{E3C2E730-ECA7-46C3-A1E9-E01A9369BB81}" destId="{E89D40F5-3C34-498C-B3A7-335E326EE845}" srcOrd="0" destOrd="0" presId="urn:microsoft.com/office/officeart/2008/layout/VerticalCurvedList"/>
    <dgm:cxn modelId="{98C846B4-B00A-4D87-9544-D7753E534F5A}" type="presOf" srcId="{2178963C-199F-48DA-95A1-BDD17B02C66E}" destId="{BB9B5BF8-0362-4A15-A7B8-668EC36B8BAF}" srcOrd="0" destOrd="0" presId="urn:microsoft.com/office/officeart/2008/layout/VerticalCurvedList"/>
    <dgm:cxn modelId="{804A8FC2-0CDB-4590-87B5-5097814B58B8}" srcId="{E3C2E730-ECA7-46C3-A1E9-E01A9369BB81}" destId="{2178963C-199F-48DA-95A1-BDD17B02C66E}" srcOrd="1" destOrd="0" parTransId="{7398B4F1-67A5-484A-842D-4BFB10CCD2D1}" sibTransId="{7E102B57-C4D8-4BF6-99B6-02A7FA68283B}"/>
    <dgm:cxn modelId="{C08500CA-2D22-4262-B70D-DFAC351A628F}" srcId="{E3C2E730-ECA7-46C3-A1E9-E01A9369BB81}" destId="{DE5454EB-0588-4A04-B907-4BC831B84B9D}" srcOrd="2" destOrd="0" parTransId="{339C1E09-2567-46E4-A0DA-B725082CD1CA}" sibTransId="{A37D13F0-68B2-4760-B1FB-EB4D649F7945}"/>
    <dgm:cxn modelId="{DA321DCC-0649-4884-9F3A-ADFBD5E4BEE0}" type="presOf" srcId="{3B049809-18E6-4F86-B8CD-B7563A0AE594}" destId="{E1E535BC-DFF8-4AB0-ADA0-DBECA98CBFAC}" srcOrd="0" destOrd="0" presId="urn:microsoft.com/office/officeart/2008/layout/VerticalCurvedList"/>
    <dgm:cxn modelId="{E4A2D8EB-90F3-4488-8EE2-774C0CB48024}" type="presOf" srcId="{DE5454EB-0588-4A04-B907-4BC831B84B9D}" destId="{0393911F-B268-4C50-BB81-DED8A2234DD0}" srcOrd="0" destOrd="0" presId="urn:microsoft.com/office/officeart/2008/layout/VerticalCurvedList"/>
    <dgm:cxn modelId="{179E96D2-8A1C-40B4-BCBB-8A94A9D23CD9}" type="presParOf" srcId="{E89D40F5-3C34-498C-B3A7-335E326EE845}" destId="{328C578F-7794-476A-A7E2-43719738F1FC}" srcOrd="0" destOrd="0" presId="urn:microsoft.com/office/officeart/2008/layout/VerticalCurvedList"/>
    <dgm:cxn modelId="{C6275A4E-7C9E-4F94-A36F-CC9A4FDD0B09}" type="presParOf" srcId="{328C578F-7794-476A-A7E2-43719738F1FC}" destId="{AC608397-F2BF-407B-B948-0D8192BBDA4E}" srcOrd="0" destOrd="0" presId="urn:microsoft.com/office/officeart/2008/layout/VerticalCurvedList"/>
    <dgm:cxn modelId="{8C39CFC9-09F0-4BE9-9412-13D4A65D4A4F}" type="presParOf" srcId="{AC608397-F2BF-407B-B948-0D8192BBDA4E}" destId="{7BAC3928-BB3A-483E-AD26-9A8E7C94C1D4}" srcOrd="0" destOrd="0" presId="urn:microsoft.com/office/officeart/2008/layout/VerticalCurvedList"/>
    <dgm:cxn modelId="{B2DA436A-F4B3-4573-A1BC-D5DA8D9ECF19}" type="presParOf" srcId="{AC608397-F2BF-407B-B948-0D8192BBDA4E}" destId="{73DDF080-A004-4D6F-A269-7833B30B75B6}" srcOrd="1" destOrd="0" presId="urn:microsoft.com/office/officeart/2008/layout/VerticalCurvedList"/>
    <dgm:cxn modelId="{C9A1FF8F-6028-4D2A-A0BD-AEA1AD545854}" type="presParOf" srcId="{AC608397-F2BF-407B-B948-0D8192BBDA4E}" destId="{F52340A3-7F5F-47D2-B5CF-8EC6C3B0E93A}" srcOrd="2" destOrd="0" presId="urn:microsoft.com/office/officeart/2008/layout/VerticalCurvedList"/>
    <dgm:cxn modelId="{9A9CC0DF-951C-49ED-92ED-60BA3AEC5527}" type="presParOf" srcId="{AC608397-F2BF-407B-B948-0D8192BBDA4E}" destId="{E7CA5EA6-F7B2-47D4-98F4-6E596DDA1412}" srcOrd="3" destOrd="0" presId="urn:microsoft.com/office/officeart/2008/layout/VerticalCurvedList"/>
    <dgm:cxn modelId="{7E16249E-0A8C-4586-9B20-41F28A90E6E4}" type="presParOf" srcId="{328C578F-7794-476A-A7E2-43719738F1FC}" destId="{E1E535BC-DFF8-4AB0-ADA0-DBECA98CBFAC}" srcOrd="1" destOrd="0" presId="urn:microsoft.com/office/officeart/2008/layout/VerticalCurvedList"/>
    <dgm:cxn modelId="{46C66D1E-F415-4294-B6B1-2AD943140E86}" type="presParOf" srcId="{328C578F-7794-476A-A7E2-43719738F1FC}" destId="{463087B5-64E1-4192-A873-9B4DD16BEC63}" srcOrd="2" destOrd="0" presId="urn:microsoft.com/office/officeart/2008/layout/VerticalCurvedList"/>
    <dgm:cxn modelId="{305F612D-4E1C-4C1B-A66C-70AB814D5F1F}" type="presParOf" srcId="{463087B5-64E1-4192-A873-9B4DD16BEC63}" destId="{A11910C5-BD30-451F-9306-BCB784390AFB}" srcOrd="0" destOrd="0" presId="urn:microsoft.com/office/officeart/2008/layout/VerticalCurvedList"/>
    <dgm:cxn modelId="{2D29EF3E-62A9-4F2A-AB0F-02856D467F2D}" type="presParOf" srcId="{328C578F-7794-476A-A7E2-43719738F1FC}" destId="{BB9B5BF8-0362-4A15-A7B8-668EC36B8BAF}" srcOrd="3" destOrd="0" presId="urn:microsoft.com/office/officeart/2008/layout/VerticalCurvedList"/>
    <dgm:cxn modelId="{BA6D1B24-E6DB-4087-8AB5-4A45AFC3F71D}" type="presParOf" srcId="{328C578F-7794-476A-A7E2-43719738F1FC}" destId="{3CBD0B4C-8ED7-4C3A-9BB6-E05A18CF74E8}" srcOrd="4" destOrd="0" presId="urn:microsoft.com/office/officeart/2008/layout/VerticalCurvedList"/>
    <dgm:cxn modelId="{762D72D6-17A6-4241-A691-C5EDC1D99196}" type="presParOf" srcId="{3CBD0B4C-8ED7-4C3A-9BB6-E05A18CF74E8}" destId="{E828AAF0-0A8B-4F23-AF6B-14AB605DA0B9}" srcOrd="0" destOrd="0" presId="urn:microsoft.com/office/officeart/2008/layout/VerticalCurvedList"/>
    <dgm:cxn modelId="{F4B04D08-B9CE-4B31-AF01-D7F3D14E9806}" type="presParOf" srcId="{328C578F-7794-476A-A7E2-43719738F1FC}" destId="{0393911F-B268-4C50-BB81-DED8A2234DD0}" srcOrd="5" destOrd="0" presId="urn:microsoft.com/office/officeart/2008/layout/VerticalCurvedList"/>
    <dgm:cxn modelId="{5F917411-0075-44BE-B175-0A22EF00E53E}" type="presParOf" srcId="{328C578F-7794-476A-A7E2-43719738F1FC}" destId="{40F0E8C7-25E3-4CFE-8D1C-B8E3B386DA6C}" srcOrd="6" destOrd="0" presId="urn:microsoft.com/office/officeart/2008/layout/VerticalCurvedList"/>
    <dgm:cxn modelId="{3A273C90-4241-42E8-9874-F35ED4EC1D2C}" type="presParOf" srcId="{40F0E8C7-25E3-4CFE-8D1C-B8E3B386DA6C}" destId="{D4BEDF61-8768-4504-9839-26B9E20A1ECC}" srcOrd="0" destOrd="0" presId="urn:microsoft.com/office/officeart/2008/layout/VerticalCurvedList"/>
    <dgm:cxn modelId="{9051306B-9356-4460-BDDB-71989B5B3A80}" type="presParOf" srcId="{328C578F-7794-476A-A7E2-43719738F1FC}" destId="{8AC8668B-A98A-41B8-9E52-E63F66A228E5}" srcOrd="7" destOrd="0" presId="urn:microsoft.com/office/officeart/2008/layout/VerticalCurvedList"/>
    <dgm:cxn modelId="{D9B1E31D-F389-4E05-82A8-E46B021CA6F5}" type="presParOf" srcId="{328C578F-7794-476A-A7E2-43719738F1FC}" destId="{9DDAC4AC-A13A-4A7B-B643-D3C501FEF9C1}" srcOrd="8" destOrd="0" presId="urn:microsoft.com/office/officeart/2008/layout/VerticalCurvedList"/>
    <dgm:cxn modelId="{D21EF804-073E-4A09-AC36-8EA432AF2B91}" type="presParOf" srcId="{9DDAC4AC-A13A-4A7B-B643-D3C501FEF9C1}" destId="{611D291C-8592-45E6-866E-3928E6C3A61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370E2F-5106-404C-93DA-C0B8BB409505}" type="doc">
      <dgm:prSet loTypeId="urn:microsoft.com/office/officeart/2005/8/layout/gear1" loCatId="relationship" qsTypeId="urn:microsoft.com/office/officeart/2005/8/quickstyle/3d2" qsCatId="3D" csTypeId="urn:microsoft.com/office/officeart/2005/8/colors/colorful5" csCatId="colorful" phldr="1"/>
      <dgm:spPr/>
    </dgm:pt>
    <dgm:pt modelId="{654C9317-0BAA-4750-A10B-0A0492ABAFF5}">
      <dgm:prSet phldrT="[Texto]" custT="1"/>
      <dgm:spPr/>
      <dgm:t>
        <a:bodyPr/>
        <a:lstStyle/>
        <a:p>
          <a:r>
            <a:rPr lang="pt-BR" sz="6000" b="1" dirty="0">
              <a:effectLst>
                <a:outerShdw blurRad="38100" dist="38100" dir="2700000" algn="tl">
                  <a:srgbClr val="000000">
                    <a:alpha val="43137"/>
                  </a:srgbClr>
                </a:outerShdw>
              </a:effectLst>
            </a:rPr>
            <a:t>LEAN</a:t>
          </a:r>
        </a:p>
      </dgm:t>
    </dgm:pt>
    <dgm:pt modelId="{949D9E33-105A-4C4B-B17C-F966B9F6F1F5}" type="parTrans" cxnId="{189FBF2B-030C-49B7-A68F-4CD79B6A672D}">
      <dgm:prSet/>
      <dgm:spPr/>
      <dgm:t>
        <a:bodyPr/>
        <a:lstStyle/>
        <a:p>
          <a:endParaRPr lang="pt-BR" sz="3600" b="1">
            <a:effectLst>
              <a:outerShdw blurRad="38100" dist="38100" dir="2700000" algn="tl">
                <a:srgbClr val="000000">
                  <a:alpha val="43137"/>
                </a:srgbClr>
              </a:outerShdw>
            </a:effectLst>
          </a:endParaRPr>
        </a:p>
      </dgm:t>
    </dgm:pt>
    <dgm:pt modelId="{EF8AB3F9-40B2-4CDB-B4BD-DA134C8A981E}" type="sibTrans" cxnId="{189FBF2B-030C-49B7-A68F-4CD79B6A672D}">
      <dgm:prSet/>
      <dgm:spPr/>
      <dgm:t>
        <a:bodyPr/>
        <a:lstStyle/>
        <a:p>
          <a:endParaRPr lang="pt-BR" sz="3600" b="1">
            <a:effectLst>
              <a:outerShdw blurRad="38100" dist="38100" dir="2700000" algn="tl">
                <a:srgbClr val="000000">
                  <a:alpha val="43137"/>
                </a:srgbClr>
              </a:outerShdw>
            </a:effectLst>
          </a:endParaRPr>
        </a:p>
      </dgm:t>
    </dgm:pt>
    <dgm:pt modelId="{86CBDF74-94F1-4B11-874C-96F086F13CA2}">
      <dgm:prSet phldrT="[Texto]" custT="1"/>
      <dgm:spPr/>
      <dgm:t>
        <a:bodyPr/>
        <a:lstStyle/>
        <a:p>
          <a:r>
            <a:rPr lang="pt-BR" sz="2800" b="1" dirty="0">
              <a:effectLst>
                <a:outerShdw blurRad="38100" dist="38100" dir="2700000" algn="tl">
                  <a:srgbClr val="000000">
                    <a:alpha val="43137"/>
                  </a:srgbClr>
                </a:outerShdw>
              </a:effectLst>
            </a:rPr>
            <a:t>COOPERAÇÃO</a:t>
          </a:r>
        </a:p>
      </dgm:t>
    </dgm:pt>
    <dgm:pt modelId="{58560DC6-C9CE-4819-9C2B-FCE35D22F582}" type="parTrans" cxnId="{7DC1E486-2178-4BCA-8C56-84A4B99D5E67}">
      <dgm:prSet/>
      <dgm:spPr/>
      <dgm:t>
        <a:bodyPr/>
        <a:lstStyle/>
        <a:p>
          <a:endParaRPr lang="pt-BR" sz="3600" b="1">
            <a:effectLst>
              <a:outerShdw blurRad="38100" dist="38100" dir="2700000" algn="tl">
                <a:srgbClr val="000000">
                  <a:alpha val="43137"/>
                </a:srgbClr>
              </a:outerShdw>
            </a:effectLst>
          </a:endParaRPr>
        </a:p>
      </dgm:t>
    </dgm:pt>
    <dgm:pt modelId="{1BCF613F-56AA-47E8-B58F-2B1B5DF0E704}" type="sibTrans" cxnId="{7DC1E486-2178-4BCA-8C56-84A4B99D5E67}">
      <dgm:prSet/>
      <dgm:spPr/>
      <dgm:t>
        <a:bodyPr/>
        <a:lstStyle/>
        <a:p>
          <a:endParaRPr lang="pt-BR" sz="3600" b="1">
            <a:effectLst>
              <a:outerShdw blurRad="38100" dist="38100" dir="2700000" algn="tl">
                <a:srgbClr val="000000">
                  <a:alpha val="43137"/>
                </a:srgbClr>
              </a:outerShdw>
            </a:effectLst>
          </a:endParaRPr>
        </a:p>
      </dgm:t>
    </dgm:pt>
    <dgm:pt modelId="{8CA9580F-825A-4F21-B92D-DE7415CB06E4}">
      <dgm:prSet phldrT="[Texto]" custT="1"/>
      <dgm:spPr/>
      <dgm:t>
        <a:bodyPr/>
        <a:lstStyle/>
        <a:p>
          <a:r>
            <a:rPr lang="pt-BR" sz="2800" b="1" dirty="0">
              <a:effectLst>
                <a:outerShdw blurRad="38100" dist="38100" dir="2700000" algn="tl">
                  <a:srgbClr val="000000">
                    <a:alpha val="43137"/>
                  </a:srgbClr>
                </a:outerShdw>
              </a:effectLst>
            </a:rPr>
            <a:t>ADAPTAÇÃO</a:t>
          </a:r>
        </a:p>
      </dgm:t>
    </dgm:pt>
    <dgm:pt modelId="{A52E3957-337B-4013-93ED-B56B80F5BB4E}" type="parTrans" cxnId="{3248D958-DA82-4DAC-B626-C4BBA432C9E1}">
      <dgm:prSet/>
      <dgm:spPr/>
      <dgm:t>
        <a:bodyPr/>
        <a:lstStyle/>
        <a:p>
          <a:endParaRPr lang="pt-BR" sz="3600" b="1">
            <a:effectLst>
              <a:outerShdw blurRad="38100" dist="38100" dir="2700000" algn="tl">
                <a:srgbClr val="000000">
                  <a:alpha val="43137"/>
                </a:srgbClr>
              </a:outerShdw>
            </a:effectLst>
          </a:endParaRPr>
        </a:p>
      </dgm:t>
    </dgm:pt>
    <dgm:pt modelId="{8B76B41C-0332-4F1D-838F-D07132B12166}" type="sibTrans" cxnId="{3248D958-DA82-4DAC-B626-C4BBA432C9E1}">
      <dgm:prSet/>
      <dgm:spPr/>
      <dgm:t>
        <a:bodyPr/>
        <a:lstStyle/>
        <a:p>
          <a:endParaRPr lang="pt-BR" sz="3600" b="1">
            <a:effectLst>
              <a:outerShdw blurRad="38100" dist="38100" dir="2700000" algn="tl">
                <a:srgbClr val="000000">
                  <a:alpha val="43137"/>
                </a:srgbClr>
              </a:outerShdw>
            </a:effectLst>
          </a:endParaRPr>
        </a:p>
      </dgm:t>
    </dgm:pt>
    <dgm:pt modelId="{8EF8D1FA-8716-4879-8939-7F97A28523C9}" type="pres">
      <dgm:prSet presAssocID="{40370E2F-5106-404C-93DA-C0B8BB409505}" presName="composite" presStyleCnt="0">
        <dgm:presLayoutVars>
          <dgm:chMax val="3"/>
          <dgm:animLvl val="lvl"/>
          <dgm:resizeHandles val="exact"/>
        </dgm:presLayoutVars>
      </dgm:prSet>
      <dgm:spPr/>
    </dgm:pt>
    <dgm:pt modelId="{D89245C2-DBDC-4CDC-80F0-C599160BE10B}" type="pres">
      <dgm:prSet presAssocID="{654C9317-0BAA-4750-A10B-0A0492ABAFF5}" presName="gear1" presStyleLbl="node1" presStyleIdx="0" presStyleCnt="3">
        <dgm:presLayoutVars>
          <dgm:chMax val="1"/>
          <dgm:bulletEnabled val="1"/>
        </dgm:presLayoutVars>
      </dgm:prSet>
      <dgm:spPr/>
    </dgm:pt>
    <dgm:pt modelId="{15C4031C-EF17-4931-BF50-3969E5E06DF1}" type="pres">
      <dgm:prSet presAssocID="{654C9317-0BAA-4750-A10B-0A0492ABAFF5}" presName="gear1srcNode" presStyleLbl="node1" presStyleIdx="0" presStyleCnt="3"/>
      <dgm:spPr/>
    </dgm:pt>
    <dgm:pt modelId="{F445EF52-7C7A-4F5E-8D53-239FEAA93E95}" type="pres">
      <dgm:prSet presAssocID="{654C9317-0BAA-4750-A10B-0A0492ABAFF5}" presName="gear1dstNode" presStyleLbl="node1" presStyleIdx="0" presStyleCnt="3"/>
      <dgm:spPr/>
    </dgm:pt>
    <dgm:pt modelId="{D339E779-9216-419E-9932-9BCB974EE29E}" type="pres">
      <dgm:prSet presAssocID="{86CBDF74-94F1-4B11-874C-96F086F13CA2}" presName="gear2" presStyleLbl="node1" presStyleIdx="1" presStyleCnt="3" custScaleX="127719" custScaleY="116393">
        <dgm:presLayoutVars>
          <dgm:chMax val="1"/>
          <dgm:bulletEnabled val="1"/>
        </dgm:presLayoutVars>
      </dgm:prSet>
      <dgm:spPr/>
    </dgm:pt>
    <dgm:pt modelId="{499EB7AE-168C-44DF-91CA-3A48FC9AC9C8}" type="pres">
      <dgm:prSet presAssocID="{86CBDF74-94F1-4B11-874C-96F086F13CA2}" presName="gear2srcNode" presStyleLbl="node1" presStyleIdx="1" presStyleCnt="3"/>
      <dgm:spPr/>
    </dgm:pt>
    <dgm:pt modelId="{2BFF0C9D-A7A3-4B8C-8D16-21BA91151651}" type="pres">
      <dgm:prSet presAssocID="{86CBDF74-94F1-4B11-874C-96F086F13CA2}" presName="gear2dstNode" presStyleLbl="node1" presStyleIdx="1" presStyleCnt="3"/>
      <dgm:spPr/>
    </dgm:pt>
    <dgm:pt modelId="{ADB58072-9C32-4EAD-A83C-5CE8CE15E1AA}" type="pres">
      <dgm:prSet presAssocID="{8CA9580F-825A-4F21-B92D-DE7415CB06E4}" presName="gear3" presStyleLbl="node1" presStyleIdx="2" presStyleCnt="3" custScaleX="108616" custScaleY="108643"/>
      <dgm:spPr/>
    </dgm:pt>
    <dgm:pt modelId="{5E9CEB04-7E6D-4FA7-8C4E-EA306DDD76B4}" type="pres">
      <dgm:prSet presAssocID="{8CA9580F-825A-4F21-B92D-DE7415CB06E4}" presName="gear3tx" presStyleLbl="node1" presStyleIdx="2" presStyleCnt="3">
        <dgm:presLayoutVars>
          <dgm:chMax val="1"/>
          <dgm:bulletEnabled val="1"/>
        </dgm:presLayoutVars>
      </dgm:prSet>
      <dgm:spPr/>
    </dgm:pt>
    <dgm:pt modelId="{18EDF917-96CE-40AD-9D89-FF2FE90C18FC}" type="pres">
      <dgm:prSet presAssocID="{8CA9580F-825A-4F21-B92D-DE7415CB06E4}" presName="gear3srcNode" presStyleLbl="node1" presStyleIdx="2" presStyleCnt="3"/>
      <dgm:spPr/>
    </dgm:pt>
    <dgm:pt modelId="{0288A135-32CA-46D0-9AF9-93965965ADCE}" type="pres">
      <dgm:prSet presAssocID="{8CA9580F-825A-4F21-B92D-DE7415CB06E4}" presName="gear3dstNode" presStyleLbl="node1" presStyleIdx="2" presStyleCnt="3"/>
      <dgm:spPr/>
    </dgm:pt>
    <dgm:pt modelId="{A85722A3-95EA-4E6B-A7D6-80CA3D8E8B52}" type="pres">
      <dgm:prSet presAssocID="{EF8AB3F9-40B2-4CDB-B4BD-DA134C8A981E}" presName="connector1" presStyleLbl="sibTrans2D1" presStyleIdx="0" presStyleCnt="3"/>
      <dgm:spPr/>
    </dgm:pt>
    <dgm:pt modelId="{D3638A8F-9260-4776-A5FD-15104D8FD11E}" type="pres">
      <dgm:prSet presAssocID="{1BCF613F-56AA-47E8-B58F-2B1B5DF0E704}" presName="connector2" presStyleLbl="sibTrans2D1" presStyleIdx="1" presStyleCnt="3"/>
      <dgm:spPr/>
    </dgm:pt>
    <dgm:pt modelId="{B1CECBDF-5365-43A9-B0C5-A578BE9F66DF}" type="pres">
      <dgm:prSet presAssocID="{8B76B41C-0332-4F1D-838F-D07132B12166}" presName="connector3" presStyleLbl="sibTrans2D1" presStyleIdx="2" presStyleCnt="3"/>
      <dgm:spPr/>
    </dgm:pt>
  </dgm:ptLst>
  <dgm:cxnLst>
    <dgm:cxn modelId="{FF137F1C-6516-417A-A25C-8D9A3C7FF634}" type="presOf" srcId="{86CBDF74-94F1-4B11-874C-96F086F13CA2}" destId="{D339E779-9216-419E-9932-9BCB974EE29E}" srcOrd="0" destOrd="0" presId="urn:microsoft.com/office/officeart/2005/8/layout/gear1"/>
    <dgm:cxn modelId="{F968C823-B2DA-474C-A37A-FC8BA04B0760}" type="presOf" srcId="{EF8AB3F9-40B2-4CDB-B4BD-DA134C8A981E}" destId="{A85722A3-95EA-4E6B-A7D6-80CA3D8E8B52}" srcOrd="0" destOrd="0" presId="urn:microsoft.com/office/officeart/2005/8/layout/gear1"/>
    <dgm:cxn modelId="{189FBF2B-030C-49B7-A68F-4CD79B6A672D}" srcId="{40370E2F-5106-404C-93DA-C0B8BB409505}" destId="{654C9317-0BAA-4750-A10B-0A0492ABAFF5}" srcOrd="0" destOrd="0" parTransId="{949D9E33-105A-4C4B-B17C-F966B9F6F1F5}" sibTransId="{EF8AB3F9-40B2-4CDB-B4BD-DA134C8A981E}"/>
    <dgm:cxn modelId="{5FD05161-58B7-42E8-94CF-A2B46E008A8F}" type="presOf" srcId="{8CA9580F-825A-4F21-B92D-DE7415CB06E4}" destId="{18EDF917-96CE-40AD-9D89-FF2FE90C18FC}" srcOrd="2" destOrd="0" presId="urn:microsoft.com/office/officeart/2005/8/layout/gear1"/>
    <dgm:cxn modelId="{86B49B69-144D-4C04-9912-843AE511D8ED}" type="presOf" srcId="{8CA9580F-825A-4F21-B92D-DE7415CB06E4}" destId="{5E9CEB04-7E6D-4FA7-8C4E-EA306DDD76B4}" srcOrd="1" destOrd="0" presId="urn:microsoft.com/office/officeart/2005/8/layout/gear1"/>
    <dgm:cxn modelId="{3248D958-DA82-4DAC-B626-C4BBA432C9E1}" srcId="{40370E2F-5106-404C-93DA-C0B8BB409505}" destId="{8CA9580F-825A-4F21-B92D-DE7415CB06E4}" srcOrd="2" destOrd="0" parTransId="{A52E3957-337B-4013-93ED-B56B80F5BB4E}" sibTransId="{8B76B41C-0332-4F1D-838F-D07132B12166}"/>
    <dgm:cxn modelId="{1233BB7D-61C3-4125-844E-556DA87FAE77}" type="presOf" srcId="{86CBDF74-94F1-4B11-874C-96F086F13CA2}" destId="{2BFF0C9D-A7A3-4B8C-8D16-21BA91151651}" srcOrd="2" destOrd="0" presId="urn:microsoft.com/office/officeart/2005/8/layout/gear1"/>
    <dgm:cxn modelId="{7DC1E486-2178-4BCA-8C56-84A4B99D5E67}" srcId="{40370E2F-5106-404C-93DA-C0B8BB409505}" destId="{86CBDF74-94F1-4B11-874C-96F086F13CA2}" srcOrd="1" destOrd="0" parTransId="{58560DC6-C9CE-4819-9C2B-FCE35D22F582}" sibTransId="{1BCF613F-56AA-47E8-B58F-2B1B5DF0E704}"/>
    <dgm:cxn modelId="{4004C099-0DB7-49DD-8733-6319874D6809}" type="presOf" srcId="{654C9317-0BAA-4750-A10B-0A0492ABAFF5}" destId="{15C4031C-EF17-4931-BF50-3969E5E06DF1}" srcOrd="1" destOrd="0" presId="urn:microsoft.com/office/officeart/2005/8/layout/gear1"/>
    <dgm:cxn modelId="{2B06CAA0-8C39-42A6-A441-C0067B1DDC7E}" type="presOf" srcId="{86CBDF74-94F1-4B11-874C-96F086F13CA2}" destId="{499EB7AE-168C-44DF-91CA-3A48FC9AC9C8}" srcOrd="1" destOrd="0" presId="urn:microsoft.com/office/officeart/2005/8/layout/gear1"/>
    <dgm:cxn modelId="{4A9350A7-6884-4424-A473-5407DA8CD4AC}" type="presOf" srcId="{8CA9580F-825A-4F21-B92D-DE7415CB06E4}" destId="{ADB58072-9C32-4EAD-A83C-5CE8CE15E1AA}" srcOrd="0" destOrd="0" presId="urn:microsoft.com/office/officeart/2005/8/layout/gear1"/>
    <dgm:cxn modelId="{8C3763AC-F6F3-4B99-88FB-FD30F9BB0F63}" type="presOf" srcId="{654C9317-0BAA-4750-A10B-0A0492ABAFF5}" destId="{D89245C2-DBDC-4CDC-80F0-C599160BE10B}" srcOrd="0" destOrd="0" presId="urn:microsoft.com/office/officeart/2005/8/layout/gear1"/>
    <dgm:cxn modelId="{15FD78AE-9459-4EC8-A52E-7E7C01BE6F08}" type="presOf" srcId="{1BCF613F-56AA-47E8-B58F-2B1B5DF0E704}" destId="{D3638A8F-9260-4776-A5FD-15104D8FD11E}" srcOrd="0" destOrd="0" presId="urn:microsoft.com/office/officeart/2005/8/layout/gear1"/>
    <dgm:cxn modelId="{E40286BE-8396-4D66-956A-134F24CC5813}" type="presOf" srcId="{40370E2F-5106-404C-93DA-C0B8BB409505}" destId="{8EF8D1FA-8716-4879-8939-7F97A28523C9}" srcOrd="0" destOrd="0" presId="urn:microsoft.com/office/officeart/2005/8/layout/gear1"/>
    <dgm:cxn modelId="{095165D4-A3ED-4E14-9B5B-E30DD092FD50}" type="presOf" srcId="{8B76B41C-0332-4F1D-838F-D07132B12166}" destId="{B1CECBDF-5365-43A9-B0C5-A578BE9F66DF}" srcOrd="0" destOrd="0" presId="urn:microsoft.com/office/officeart/2005/8/layout/gear1"/>
    <dgm:cxn modelId="{7D972DF5-1D3F-4BF5-8503-106A9C0D6A89}" type="presOf" srcId="{654C9317-0BAA-4750-A10B-0A0492ABAFF5}" destId="{F445EF52-7C7A-4F5E-8D53-239FEAA93E95}" srcOrd="2" destOrd="0" presId="urn:microsoft.com/office/officeart/2005/8/layout/gear1"/>
    <dgm:cxn modelId="{7DCB20F7-5803-4E60-AE78-D29C92D2D188}" type="presOf" srcId="{8CA9580F-825A-4F21-B92D-DE7415CB06E4}" destId="{0288A135-32CA-46D0-9AF9-93965965ADCE}" srcOrd="3" destOrd="0" presId="urn:microsoft.com/office/officeart/2005/8/layout/gear1"/>
    <dgm:cxn modelId="{C2230D12-81C4-436D-BC28-FCC69B95C4A3}" type="presParOf" srcId="{8EF8D1FA-8716-4879-8939-7F97A28523C9}" destId="{D89245C2-DBDC-4CDC-80F0-C599160BE10B}" srcOrd="0" destOrd="0" presId="urn:microsoft.com/office/officeart/2005/8/layout/gear1"/>
    <dgm:cxn modelId="{554DAAF9-6709-4954-A235-F2364845AF32}" type="presParOf" srcId="{8EF8D1FA-8716-4879-8939-7F97A28523C9}" destId="{15C4031C-EF17-4931-BF50-3969E5E06DF1}" srcOrd="1" destOrd="0" presId="urn:microsoft.com/office/officeart/2005/8/layout/gear1"/>
    <dgm:cxn modelId="{5FF7FB84-6DEE-440D-9EB2-6EEC1D2CB0AC}" type="presParOf" srcId="{8EF8D1FA-8716-4879-8939-7F97A28523C9}" destId="{F445EF52-7C7A-4F5E-8D53-239FEAA93E95}" srcOrd="2" destOrd="0" presId="urn:microsoft.com/office/officeart/2005/8/layout/gear1"/>
    <dgm:cxn modelId="{332E995C-227D-412C-8CD4-C858B39557C8}" type="presParOf" srcId="{8EF8D1FA-8716-4879-8939-7F97A28523C9}" destId="{D339E779-9216-419E-9932-9BCB974EE29E}" srcOrd="3" destOrd="0" presId="urn:microsoft.com/office/officeart/2005/8/layout/gear1"/>
    <dgm:cxn modelId="{CC284388-6B2B-4179-A93C-D2F568939B33}" type="presParOf" srcId="{8EF8D1FA-8716-4879-8939-7F97A28523C9}" destId="{499EB7AE-168C-44DF-91CA-3A48FC9AC9C8}" srcOrd="4" destOrd="0" presId="urn:microsoft.com/office/officeart/2005/8/layout/gear1"/>
    <dgm:cxn modelId="{95563EF1-834C-4647-9D65-125A1746A287}" type="presParOf" srcId="{8EF8D1FA-8716-4879-8939-7F97A28523C9}" destId="{2BFF0C9D-A7A3-4B8C-8D16-21BA91151651}" srcOrd="5" destOrd="0" presId="urn:microsoft.com/office/officeart/2005/8/layout/gear1"/>
    <dgm:cxn modelId="{EAF26958-3C3F-46BA-9ABA-27A8F5CCEF8C}" type="presParOf" srcId="{8EF8D1FA-8716-4879-8939-7F97A28523C9}" destId="{ADB58072-9C32-4EAD-A83C-5CE8CE15E1AA}" srcOrd="6" destOrd="0" presId="urn:microsoft.com/office/officeart/2005/8/layout/gear1"/>
    <dgm:cxn modelId="{8A22D137-E9D9-4134-8E72-4E0AF5822F31}" type="presParOf" srcId="{8EF8D1FA-8716-4879-8939-7F97A28523C9}" destId="{5E9CEB04-7E6D-4FA7-8C4E-EA306DDD76B4}" srcOrd="7" destOrd="0" presId="urn:microsoft.com/office/officeart/2005/8/layout/gear1"/>
    <dgm:cxn modelId="{5C09F52B-A404-4854-A6FF-259FC441D9B2}" type="presParOf" srcId="{8EF8D1FA-8716-4879-8939-7F97A28523C9}" destId="{18EDF917-96CE-40AD-9D89-FF2FE90C18FC}" srcOrd="8" destOrd="0" presId="urn:microsoft.com/office/officeart/2005/8/layout/gear1"/>
    <dgm:cxn modelId="{8A1EE0CF-84BA-43B7-B945-ECB4ACCF4928}" type="presParOf" srcId="{8EF8D1FA-8716-4879-8939-7F97A28523C9}" destId="{0288A135-32CA-46D0-9AF9-93965965ADCE}" srcOrd="9" destOrd="0" presId="urn:microsoft.com/office/officeart/2005/8/layout/gear1"/>
    <dgm:cxn modelId="{171001B7-FD16-43D5-9D57-7298F7834C65}" type="presParOf" srcId="{8EF8D1FA-8716-4879-8939-7F97A28523C9}" destId="{A85722A3-95EA-4E6B-A7D6-80CA3D8E8B52}" srcOrd="10" destOrd="0" presId="urn:microsoft.com/office/officeart/2005/8/layout/gear1"/>
    <dgm:cxn modelId="{5DA43A71-EB88-4CD3-A229-114721134CC9}" type="presParOf" srcId="{8EF8D1FA-8716-4879-8939-7F97A28523C9}" destId="{D3638A8F-9260-4776-A5FD-15104D8FD11E}" srcOrd="11" destOrd="0" presId="urn:microsoft.com/office/officeart/2005/8/layout/gear1"/>
    <dgm:cxn modelId="{5E46DB9B-77AA-4C42-A142-66AC4563DFE3}" type="presParOf" srcId="{8EF8D1FA-8716-4879-8939-7F97A28523C9}" destId="{B1CECBDF-5365-43A9-B0C5-A578BE9F66DF}"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EE56BA5-1B4C-40E5-9861-23DF70E636A2}" type="doc">
      <dgm:prSet loTypeId="urn:microsoft.com/office/officeart/2005/8/layout/target3" loCatId="relationship" qsTypeId="urn:microsoft.com/office/officeart/2005/8/quickstyle/3d2" qsCatId="3D" csTypeId="urn:microsoft.com/office/officeart/2005/8/colors/accent6_4" csCatId="accent6" phldr="1"/>
      <dgm:spPr/>
      <dgm:t>
        <a:bodyPr/>
        <a:lstStyle/>
        <a:p>
          <a:endParaRPr lang="pt-BR"/>
        </a:p>
      </dgm:t>
    </dgm:pt>
    <dgm:pt modelId="{3252D845-28B7-4631-84E4-5DF6CC782728}">
      <dgm:prSet phldrT="[Texto]" custT="1"/>
      <dgm:spPr/>
      <dgm:t>
        <a:bodyPr/>
        <a:lstStyle/>
        <a:p>
          <a:r>
            <a:rPr lang="pt-BR" sz="6000" dirty="0"/>
            <a:t>Princípios</a:t>
          </a:r>
        </a:p>
      </dgm:t>
    </dgm:pt>
    <dgm:pt modelId="{9621B5D7-084D-4AE4-8DA3-353A08154F61}" type="parTrans" cxnId="{3B1E5E64-64F9-4708-8219-3F1D7B5646B9}">
      <dgm:prSet/>
      <dgm:spPr/>
      <dgm:t>
        <a:bodyPr/>
        <a:lstStyle/>
        <a:p>
          <a:endParaRPr lang="pt-BR"/>
        </a:p>
      </dgm:t>
    </dgm:pt>
    <dgm:pt modelId="{A00BC3D0-FA7C-4A0D-9464-EA90B69B0ADB}" type="sibTrans" cxnId="{3B1E5E64-64F9-4708-8219-3F1D7B5646B9}">
      <dgm:prSet/>
      <dgm:spPr/>
      <dgm:t>
        <a:bodyPr/>
        <a:lstStyle/>
        <a:p>
          <a:endParaRPr lang="pt-BR"/>
        </a:p>
      </dgm:t>
    </dgm:pt>
    <dgm:pt modelId="{ACBB1145-BB21-4054-8C25-D9B06F6A243C}">
      <dgm:prSet phldrT="[Texto]" custT="1"/>
      <dgm:spPr/>
      <dgm:t>
        <a:bodyPr/>
        <a:lstStyle/>
        <a:p>
          <a:r>
            <a:rPr lang="pt-BR" sz="2000" dirty="0"/>
            <a:t>Valor de entrega antecipada e contínua
Colaboração próxima com equipes multifuncionais
Um ritmo de trabalho sustentável cria mais valor
Construa projetos em torno de indivíduos motivados
Simplicidade e Lean
Melhoria contínua do processo</a:t>
          </a:r>
        </a:p>
      </dgm:t>
    </dgm:pt>
    <dgm:pt modelId="{62BDB34D-CF6C-45BC-831B-FDFA1428BE23}" type="parTrans" cxnId="{4D14951D-2745-4AC1-BDB6-49212CBF11B0}">
      <dgm:prSet/>
      <dgm:spPr/>
      <dgm:t>
        <a:bodyPr/>
        <a:lstStyle/>
        <a:p>
          <a:endParaRPr lang="pt-BR"/>
        </a:p>
      </dgm:t>
    </dgm:pt>
    <dgm:pt modelId="{384E798C-DA20-4C64-8EE7-5E2D939E9890}" type="sibTrans" cxnId="{4D14951D-2745-4AC1-BDB6-49212CBF11B0}">
      <dgm:prSet/>
      <dgm:spPr/>
      <dgm:t>
        <a:bodyPr/>
        <a:lstStyle/>
        <a:p>
          <a:endParaRPr lang="pt-BR"/>
        </a:p>
      </dgm:t>
    </dgm:pt>
    <dgm:pt modelId="{CE62090A-BF41-4C01-83CA-B39B4CCD29B2}">
      <dgm:prSet phldrT="[Texto]"/>
      <dgm:spPr/>
      <dgm:t>
        <a:bodyPr/>
        <a:lstStyle/>
        <a:p>
          <a:r>
            <a:rPr lang="pt-BR" dirty="0"/>
            <a:t>Valores</a:t>
          </a:r>
        </a:p>
      </dgm:t>
    </dgm:pt>
    <dgm:pt modelId="{57DC1C2D-7080-4D3E-B5DA-B48330782F29}" type="parTrans" cxnId="{695C62D1-BBA5-439A-A743-4F6B62D313F5}">
      <dgm:prSet/>
      <dgm:spPr/>
      <dgm:t>
        <a:bodyPr/>
        <a:lstStyle/>
        <a:p>
          <a:endParaRPr lang="pt-BR"/>
        </a:p>
      </dgm:t>
    </dgm:pt>
    <dgm:pt modelId="{B1E90C05-04C3-4CB8-B64E-0AC433778396}" type="sibTrans" cxnId="{695C62D1-BBA5-439A-A743-4F6B62D313F5}">
      <dgm:prSet/>
      <dgm:spPr/>
      <dgm:t>
        <a:bodyPr/>
        <a:lstStyle/>
        <a:p>
          <a:endParaRPr lang="pt-BR"/>
        </a:p>
      </dgm:t>
    </dgm:pt>
    <dgm:pt modelId="{E5D2D811-4DB0-407C-B074-30578B20382D}">
      <dgm:prSet phldrT="[Texto]" custT="1"/>
      <dgm:spPr/>
      <dgm:t>
        <a:bodyPr/>
        <a:lstStyle/>
        <a:p>
          <a:r>
            <a:rPr lang="pt-BR" sz="2000" dirty="0"/>
            <a:t>Indivíduos e interações
Valor entregue
Colaboração do cliente
Abraçando a mudança</a:t>
          </a:r>
        </a:p>
      </dgm:t>
    </dgm:pt>
    <dgm:pt modelId="{2AD0346E-E24A-4749-AF07-9AF6B92EEB91}" type="parTrans" cxnId="{53570E23-D754-4C36-9CB4-3B789829C00F}">
      <dgm:prSet/>
      <dgm:spPr/>
      <dgm:t>
        <a:bodyPr/>
        <a:lstStyle/>
        <a:p>
          <a:endParaRPr lang="pt-BR"/>
        </a:p>
      </dgm:t>
    </dgm:pt>
    <dgm:pt modelId="{28C6550C-A774-498E-B51F-689C85407CC0}" type="sibTrans" cxnId="{53570E23-D754-4C36-9CB4-3B789829C00F}">
      <dgm:prSet/>
      <dgm:spPr/>
      <dgm:t>
        <a:bodyPr/>
        <a:lstStyle/>
        <a:p>
          <a:endParaRPr lang="pt-BR"/>
        </a:p>
      </dgm:t>
    </dgm:pt>
    <dgm:pt modelId="{C6EA4DAF-003A-4006-BFB4-366C877B1B4B}">
      <dgm:prSet phldrT="[Texto]"/>
      <dgm:spPr/>
      <dgm:t>
        <a:bodyPr/>
        <a:lstStyle/>
        <a:p>
          <a:r>
            <a:rPr lang="pt-BR" dirty="0"/>
            <a:t>Definição</a:t>
          </a:r>
        </a:p>
      </dgm:t>
    </dgm:pt>
    <dgm:pt modelId="{1A0B9F68-77A7-416A-A55C-BE5902AAC3D7}" type="parTrans" cxnId="{30E4229B-D4DB-41B0-80B2-2359FD506215}">
      <dgm:prSet/>
      <dgm:spPr/>
      <dgm:t>
        <a:bodyPr/>
        <a:lstStyle/>
        <a:p>
          <a:endParaRPr lang="pt-BR"/>
        </a:p>
      </dgm:t>
    </dgm:pt>
    <dgm:pt modelId="{93EFB6DE-0371-40BD-8231-DF5D4C9FA4CA}" type="sibTrans" cxnId="{30E4229B-D4DB-41B0-80B2-2359FD506215}">
      <dgm:prSet/>
      <dgm:spPr/>
      <dgm:t>
        <a:bodyPr/>
        <a:lstStyle/>
        <a:p>
          <a:endParaRPr lang="pt-BR"/>
        </a:p>
      </dgm:t>
    </dgm:pt>
    <dgm:pt modelId="{861F7A73-D8F8-4AF8-86C8-9ABB2A0CEF55}">
      <dgm:prSet phldrT="[Texto]" custT="1"/>
      <dgm:spPr/>
      <dgm:t>
        <a:bodyPr/>
        <a:lstStyle/>
        <a:p>
          <a:r>
            <a:rPr lang="pt-BR" sz="2000" dirty="0"/>
            <a:t>Capacidade de criar e responder às mudanças para criar valor para clientes e partes interessadas</a:t>
          </a:r>
        </a:p>
      </dgm:t>
    </dgm:pt>
    <dgm:pt modelId="{0D40E52F-66AC-4847-83EF-3267F2F91692}" type="parTrans" cxnId="{0F04CD6F-E973-468E-A38F-C52AEFF72295}">
      <dgm:prSet/>
      <dgm:spPr/>
      <dgm:t>
        <a:bodyPr/>
        <a:lstStyle/>
        <a:p>
          <a:endParaRPr lang="pt-BR"/>
        </a:p>
      </dgm:t>
    </dgm:pt>
    <dgm:pt modelId="{31635329-B698-49DD-B83A-DBB1CADAFFE5}" type="sibTrans" cxnId="{0F04CD6F-E973-468E-A38F-C52AEFF72295}">
      <dgm:prSet/>
      <dgm:spPr/>
      <dgm:t>
        <a:bodyPr/>
        <a:lstStyle/>
        <a:p>
          <a:endParaRPr lang="pt-BR"/>
        </a:p>
      </dgm:t>
    </dgm:pt>
    <dgm:pt modelId="{B35ADC26-D92A-4344-8507-235027EFD9CE}" type="pres">
      <dgm:prSet presAssocID="{8EE56BA5-1B4C-40E5-9861-23DF70E636A2}" presName="Name0" presStyleCnt="0">
        <dgm:presLayoutVars>
          <dgm:chMax val="7"/>
          <dgm:dir/>
          <dgm:animLvl val="lvl"/>
          <dgm:resizeHandles val="exact"/>
        </dgm:presLayoutVars>
      </dgm:prSet>
      <dgm:spPr/>
    </dgm:pt>
    <dgm:pt modelId="{EECE5A35-22CD-4DDF-AA5F-4E376ABD5FA2}" type="pres">
      <dgm:prSet presAssocID="{3252D845-28B7-4631-84E4-5DF6CC782728}" presName="circle1" presStyleLbl="node1" presStyleIdx="0" presStyleCnt="3"/>
      <dgm:spPr/>
    </dgm:pt>
    <dgm:pt modelId="{A42888CF-BCC9-43D0-958F-F7C9FFE8CFAF}" type="pres">
      <dgm:prSet presAssocID="{3252D845-28B7-4631-84E4-5DF6CC782728}" presName="space" presStyleCnt="0"/>
      <dgm:spPr/>
    </dgm:pt>
    <dgm:pt modelId="{2DECC77A-E495-43BF-9EE6-D83E596132F3}" type="pres">
      <dgm:prSet presAssocID="{3252D845-28B7-4631-84E4-5DF6CC782728}" presName="rect1" presStyleLbl="alignAcc1" presStyleIdx="0" presStyleCnt="3" custLinFactNeighborX="153"/>
      <dgm:spPr/>
    </dgm:pt>
    <dgm:pt modelId="{F5EBFB31-DA95-46F2-ABBC-4641F339BC16}" type="pres">
      <dgm:prSet presAssocID="{CE62090A-BF41-4C01-83CA-B39B4CCD29B2}" presName="vertSpace2" presStyleLbl="node1" presStyleIdx="0" presStyleCnt="3"/>
      <dgm:spPr/>
    </dgm:pt>
    <dgm:pt modelId="{8B9D8B83-0682-44A5-BC56-EAD535A6499A}" type="pres">
      <dgm:prSet presAssocID="{CE62090A-BF41-4C01-83CA-B39B4CCD29B2}" presName="circle2" presStyleLbl="node1" presStyleIdx="1" presStyleCnt="3"/>
      <dgm:spPr/>
    </dgm:pt>
    <dgm:pt modelId="{1FADE5BD-637C-48C3-95FB-785E4E19BE65}" type="pres">
      <dgm:prSet presAssocID="{CE62090A-BF41-4C01-83CA-B39B4CCD29B2}" presName="rect2" presStyleLbl="alignAcc1" presStyleIdx="1" presStyleCnt="3" custScaleY="63320" custLinFactNeighborX="0" custLinFactNeighborY="-3763"/>
      <dgm:spPr/>
    </dgm:pt>
    <dgm:pt modelId="{8C8746EE-0D9A-4D7E-A9CB-79B7D0A590A2}" type="pres">
      <dgm:prSet presAssocID="{C6EA4DAF-003A-4006-BFB4-366C877B1B4B}" presName="vertSpace3" presStyleLbl="node1" presStyleIdx="1" presStyleCnt="3"/>
      <dgm:spPr/>
    </dgm:pt>
    <dgm:pt modelId="{ED058B74-7013-4547-9E39-1BFA87D65FBD}" type="pres">
      <dgm:prSet presAssocID="{C6EA4DAF-003A-4006-BFB4-366C877B1B4B}" presName="circle3" presStyleLbl="node1" presStyleIdx="2" presStyleCnt="3"/>
      <dgm:spPr/>
    </dgm:pt>
    <dgm:pt modelId="{32EFE81B-5C60-4A9C-9C41-0D803B3FEFC4}" type="pres">
      <dgm:prSet presAssocID="{C6EA4DAF-003A-4006-BFB4-366C877B1B4B}" presName="rect3" presStyleLbl="alignAcc1" presStyleIdx="2" presStyleCnt="3" custScaleY="67833" custLinFactNeighborX="0" custLinFactNeighborY="10192"/>
      <dgm:spPr/>
    </dgm:pt>
    <dgm:pt modelId="{417FB2F5-6824-4C57-BD27-6114291E7B9B}" type="pres">
      <dgm:prSet presAssocID="{3252D845-28B7-4631-84E4-5DF6CC782728}" presName="rect1ParTx" presStyleLbl="alignAcc1" presStyleIdx="2" presStyleCnt="3">
        <dgm:presLayoutVars>
          <dgm:chMax val="1"/>
          <dgm:bulletEnabled val="1"/>
        </dgm:presLayoutVars>
      </dgm:prSet>
      <dgm:spPr/>
    </dgm:pt>
    <dgm:pt modelId="{5203A4BC-DAF6-4F94-8FE3-7848B67730C7}" type="pres">
      <dgm:prSet presAssocID="{3252D845-28B7-4631-84E4-5DF6CC782728}" presName="rect1ChTx" presStyleLbl="alignAcc1" presStyleIdx="2" presStyleCnt="3" custScaleX="124169" custLinFactNeighborX="-4720" custLinFactNeighborY="14035">
        <dgm:presLayoutVars>
          <dgm:bulletEnabled val="1"/>
        </dgm:presLayoutVars>
      </dgm:prSet>
      <dgm:spPr/>
    </dgm:pt>
    <dgm:pt modelId="{39C5C82D-CC09-4495-B470-5ABA409DF0D1}" type="pres">
      <dgm:prSet presAssocID="{CE62090A-BF41-4C01-83CA-B39B4CCD29B2}" presName="rect2ParTx" presStyleLbl="alignAcc1" presStyleIdx="2" presStyleCnt="3">
        <dgm:presLayoutVars>
          <dgm:chMax val="1"/>
          <dgm:bulletEnabled val="1"/>
        </dgm:presLayoutVars>
      </dgm:prSet>
      <dgm:spPr/>
    </dgm:pt>
    <dgm:pt modelId="{1CED2DC3-992D-4C06-A32D-9BEEDA3BB47D}" type="pres">
      <dgm:prSet presAssocID="{CE62090A-BF41-4C01-83CA-B39B4CCD29B2}" presName="rect2ChTx" presStyleLbl="alignAcc1" presStyleIdx="2" presStyleCnt="3" custLinFactNeighborX="-17465" custLinFactNeighborY="20384">
        <dgm:presLayoutVars>
          <dgm:bulletEnabled val="1"/>
        </dgm:presLayoutVars>
      </dgm:prSet>
      <dgm:spPr/>
    </dgm:pt>
    <dgm:pt modelId="{E1619147-06CD-4AA9-B20F-71CB81F9E479}" type="pres">
      <dgm:prSet presAssocID="{C6EA4DAF-003A-4006-BFB4-366C877B1B4B}" presName="rect3ParTx" presStyleLbl="alignAcc1" presStyleIdx="2" presStyleCnt="3">
        <dgm:presLayoutVars>
          <dgm:chMax val="1"/>
          <dgm:bulletEnabled val="1"/>
        </dgm:presLayoutVars>
      </dgm:prSet>
      <dgm:spPr/>
    </dgm:pt>
    <dgm:pt modelId="{8211CDB4-6C9A-4E6A-AE83-218A8CF15895}" type="pres">
      <dgm:prSet presAssocID="{C6EA4DAF-003A-4006-BFB4-366C877B1B4B}" presName="rect3ChTx" presStyleLbl="alignAcc1" presStyleIdx="2" presStyleCnt="3" custLinFactNeighborX="-15896" custLinFactNeighborY="8154">
        <dgm:presLayoutVars>
          <dgm:bulletEnabled val="1"/>
        </dgm:presLayoutVars>
      </dgm:prSet>
      <dgm:spPr/>
    </dgm:pt>
  </dgm:ptLst>
  <dgm:cxnLst>
    <dgm:cxn modelId="{4D14951D-2745-4AC1-BDB6-49212CBF11B0}" srcId="{3252D845-28B7-4631-84E4-5DF6CC782728}" destId="{ACBB1145-BB21-4054-8C25-D9B06F6A243C}" srcOrd="0" destOrd="0" parTransId="{62BDB34D-CF6C-45BC-831B-FDFA1428BE23}" sibTransId="{384E798C-DA20-4C64-8EE7-5E2D939E9890}"/>
    <dgm:cxn modelId="{53570E23-D754-4C36-9CB4-3B789829C00F}" srcId="{CE62090A-BF41-4C01-83CA-B39B4CCD29B2}" destId="{E5D2D811-4DB0-407C-B074-30578B20382D}" srcOrd="0" destOrd="0" parTransId="{2AD0346E-E24A-4749-AF07-9AF6B92EEB91}" sibTransId="{28C6550C-A774-498E-B51F-689C85407CC0}"/>
    <dgm:cxn modelId="{B70D7E23-EF9F-4272-87F4-0197CF882CBE}" type="presOf" srcId="{CE62090A-BF41-4C01-83CA-B39B4CCD29B2}" destId="{1FADE5BD-637C-48C3-95FB-785E4E19BE65}" srcOrd="0" destOrd="0" presId="urn:microsoft.com/office/officeart/2005/8/layout/target3"/>
    <dgm:cxn modelId="{D5844637-F603-4378-BF7E-D44C6FD51446}" type="presOf" srcId="{E5D2D811-4DB0-407C-B074-30578B20382D}" destId="{1CED2DC3-992D-4C06-A32D-9BEEDA3BB47D}" srcOrd="0" destOrd="0" presId="urn:microsoft.com/office/officeart/2005/8/layout/target3"/>
    <dgm:cxn modelId="{21C9853B-A596-45A9-B449-3ED539C08E4B}" type="presOf" srcId="{ACBB1145-BB21-4054-8C25-D9B06F6A243C}" destId="{5203A4BC-DAF6-4F94-8FE3-7848B67730C7}" srcOrd="0" destOrd="0" presId="urn:microsoft.com/office/officeart/2005/8/layout/target3"/>
    <dgm:cxn modelId="{3B1E5E64-64F9-4708-8219-3F1D7B5646B9}" srcId="{8EE56BA5-1B4C-40E5-9861-23DF70E636A2}" destId="{3252D845-28B7-4631-84E4-5DF6CC782728}" srcOrd="0" destOrd="0" parTransId="{9621B5D7-084D-4AE4-8DA3-353A08154F61}" sibTransId="{A00BC3D0-FA7C-4A0D-9464-EA90B69B0ADB}"/>
    <dgm:cxn modelId="{0F04CD6F-E973-468E-A38F-C52AEFF72295}" srcId="{C6EA4DAF-003A-4006-BFB4-366C877B1B4B}" destId="{861F7A73-D8F8-4AF8-86C8-9ABB2A0CEF55}" srcOrd="0" destOrd="0" parTransId="{0D40E52F-66AC-4847-83EF-3267F2F91692}" sibTransId="{31635329-B698-49DD-B83A-DBB1CADAFFE5}"/>
    <dgm:cxn modelId="{30E4229B-D4DB-41B0-80B2-2359FD506215}" srcId="{8EE56BA5-1B4C-40E5-9861-23DF70E636A2}" destId="{C6EA4DAF-003A-4006-BFB4-366C877B1B4B}" srcOrd="2" destOrd="0" parTransId="{1A0B9F68-77A7-416A-A55C-BE5902AAC3D7}" sibTransId="{93EFB6DE-0371-40BD-8231-DF5D4C9FA4CA}"/>
    <dgm:cxn modelId="{05D855A0-3BC6-4DB3-BB33-5C7285A6687A}" type="presOf" srcId="{3252D845-28B7-4631-84E4-5DF6CC782728}" destId="{417FB2F5-6824-4C57-BD27-6114291E7B9B}" srcOrd="1" destOrd="0" presId="urn:microsoft.com/office/officeart/2005/8/layout/target3"/>
    <dgm:cxn modelId="{F4BFD9B5-54F3-455B-BAB7-278E66417760}" type="presOf" srcId="{C6EA4DAF-003A-4006-BFB4-366C877B1B4B}" destId="{32EFE81B-5C60-4A9C-9C41-0D803B3FEFC4}" srcOrd="0" destOrd="0" presId="urn:microsoft.com/office/officeart/2005/8/layout/target3"/>
    <dgm:cxn modelId="{529A4DC3-46FA-49E6-8286-010E252822AF}" type="presOf" srcId="{CE62090A-BF41-4C01-83CA-B39B4CCD29B2}" destId="{39C5C82D-CC09-4495-B470-5ABA409DF0D1}" srcOrd="1" destOrd="0" presId="urn:microsoft.com/office/officeart/2005/8/layout/target3"/>
    <dgm:cxn modelId="{695C62D1-BBA5-439A-A743-4F6B62D313F5}" srcId="{8EE56BA5-1B4C-40E5-9861-23DF70E636A2}" destId="{CE62090A-BF41-4C01-83CA-B39B4CCD29B2}" srcOrd="1" destOrd="0" parTransId="{57DC1C2D-7080-4D3E-B5DA-B48330782F29}" sibTransId="{B1E90C05-04C3-4CB8-B64E-0AC433778396}"/>
    <dgm:cxn modelId="{D83D20DA-3368-4498-8B29-938437EDE176}" type="presOf" srcId="{C6EA4DAF-003A-4006-BFB4-366C877B1B4B}" destId="{E1619147-06CD-4AA9-B20F-71CB81F9E479}" srcOrd="1" destOrd="0" presId="urn:microsoft.com/office/officeart/2005/8/layout/target3"/>
    <dgm:cxn modelId="{D7EC6AE3-8824-45C5-813B-2C1FAA6BB03B}" type="presOf" srcId="{3252D845-28B7-4631-84E4-5DF6CC782728}" destId="{2DECC77A-E495-43BF-9EE6-D83E596132F3}" srcOrd="0" destOrd="0" presId="urn:microsoft.com/office/officeart/2005/8/layout/target3"/>
    <dgm:cxn modelId="{56C92DE9-C1BB-4DE9-ACD1-500B164AFD58}" type="presOf" srcId="{861F7A73-D8F8-4AF8-86C8-9ABB2A0CEF55}" destId="{8211CDB4-6C9A-4E6A-AE83-218A8CF15895}" srcOrd="0" destOrd="0" presId="urn:microsoft.com/office/officeart/2005/8/layout/target3"/>
    <dgm:cxn modelId="{10F84EF9-68FA-4482-8827-9794923ADF38}" type="presOf" srcId="{8EE56BA5-1B4C-40E5-9861-23DF70E636A2}" destId="{B35ADC26-D92A-4344-8507-235027EFD9CE}" srcOrd="0" destOrd="0" presId="urn:microsoft.com/office/officeart/2005/8/layout/target3"/>
    <dgm:cxn modelId="{68BDEF2F-1E38-42D7-816A-37D14214B9C3}" type="presParOf" srcId="{B35ADC26-D92A-4344-8507-235027EFD9CE}" destId="{EECE5A35-22CD-4DDF-AA5F-4E376ABD5FA2}" srcOrd="0" destOrd="0" presId="urn:microsoft.com/office/officeart/2005/8/layout/target3"/>
    <dgm:cxn modelId="{4A02F4FD-9035-486B-A58B-3818B0617B06}" type="presParOf" srcId="{B35ADC26-D92A-4344-8507-235027EFD9CE}" destId="{A42888CF-BCC9-43D0-958F-F7C9FFE8CFAF}" srcOrd="1" destOrd="0" presId="urn:microsoft.com/office/officeart/2005/8/layout/target3"/>
    <dgm:cxn modelId="{94402D91-0971-465A-9812-F645A7AB8F47}" type="presParOf" srcId="{B35ADC26-D92A-4344-8507-235027EFD9CE}" destId="{2DECC77A-E495-43BF-9EE6-D83E596132F3}" srcOrd="2" destOrd="0" presId="urn:microsoft.com/office/officeart/2005/8/layout/target3"/>
    <dgm:cxn modelId="{BCFE4184-56A9-443E-AB80-EBBBDB91CE05}" type="presParOf" srcId="{B35ADC26-D92A-4344-8507-235027EFD9CE}" destId="{F5EBFB31-DA95-46F2-ABBC-4641F339BC16}" srcOrd="3" destOrd="0" presId="urn:microsoft.com/office/officeart/2005/8/layout/target3"/>
    <dgm:cxn modelId="{2D9F4673-D55F-4BF2-8FFF-63CB8179C61B}" type="presParOf" srcId="{B35ADC26-D92A-4344-8507-235027EFD9CE}" destId="{8B9D8B83-0682-44A5-BC56-EAD535A6499A}" srcOrd="4" destOrd="0" presId="urn:microsoft.com/office/officeart/2005/8/layout/target3"/>
    <dgm:cxn modelId="{B73BF78E-E221-46E4-A2C5-0540FCF249EE}" type="presParOf" srcId="{B35ADC26-D92A-4344-8507-235027EFD9CE}" destId="{1FADE5BD-637C-48C3-95FB-785E4E19BE65}" srcOrd="5" destOrd="0" presId="urn:microsoft.com/office/officeart/2005/8/layout/target3"/>
    <dgm:cxn modelId="{BDE71961-4299-4492-BDDF-9ECE3016F4EA}" type="presParOf" srcId="{B35ADC26-D92A-4344-8507-235027EFD9CE}" destId="{8C8746EE-0D9A-4D7E-A9CB-79B7D0A590A2}" srcOrd="6" destOrd="0" presId="urn:microsoft.com/office/officeart/2005/8/layout/target3"/>
    <dgm:cxn modelId="{6B18E08D-23E8-4412-ABFF-A75D84DCE2CE}" type="presParOf" srcId="{B35ADC26-D92A-4344-8507-235027EFD9CE}" destId="{ED058B74-7013-4547-9E39-1BFA87D65FBD}" srcOrd="7" destOrd="0" presId="urn:microsoft.com/office/officeart/2005/8/layout/target3"/>
    <dgm:cxn modelId="{B5F0F53C-5BD6-4462-82C1-1C90A6CFA785}" type="presParOf" srcId="{B35ADC26-D92A-4344-8507-235027EFD9CE}" destId="{32EFE81B-5C60-4A9C-9C41-0D803B3FEFC4}" srcOrd="8" destOrd="0" presId="urn:microsoft.com/office/officeart/2005/8/layout/target3"/>
    <dgm:cxn modelId="{27BF4339-8411-4C38-AE85-2B7A5592130B}" type="presParOf" srcId="{B35ADC26-D92A-4344-8507-235027EFD9CE}" destId="{417FB2F5-6824-4C57-BD27-6114291E7B9B}" srcOrd="9" destOrd="0" presId="urn:microsoft.com/office/officeart/2005/8/layout/target3"/>
    <dgm:cxn modelId="{4854A090-477A-4B5A-99B2-6B04C0DA0205}" type="presParOf" srcId="{B35ADC26-D92A-4344-8507-235027EFD9CE}" destId="{5203A4BC-DAF6-4F94-8FE3-7848B67730C7}" srcOrd="10" destOrd="0" presId="urn:microsoft.com/office/officeart/2005/8/layout/target3"/>
    <dgm:cxn modelId="{59E8344F-0F2B-4C43-99F6-A83CBF9E2C70}" type="presParOf" srcId="{B35ADC26-D92A-4344-8507-235027EFD9CE}" destId="{39C5C82D-CC09-4495-B470-5ABA409DF0D1}" srcOrd="11" destOrd="0" presId="urn:microsoft.com/office/officeart/2005/8/layout/target3"/>
    <dgm:cxn modelId="{7E882402-8304-4CB2-A399-025DA84BD8C6}" type="presParOf" srcId="{B35ADC26-D92A-4344-8507-235027EFD9CE}" destId="{1CED2DC3-992D-4C06-A32D-9BEEDA3BB47D}" srcOrd="12" destOrd="0" presId="urn:microsoft.com/office/officeart/2005/8/layout/target3"/>
    <dgm:cxn modelId="{D0C6AC76-C28E-486F-8D30-FF48AD9F9B1B}" type="presParOf" srcId="{B35ADC26-D92A-4344-8507-235027EFD9CE}" destId="{E1619147-06CD-4AA9-B20F-71CB81F9E479}" srcOrd="13" destOrd="0" presId="urn:microsoft.com/office/officeart/2005/8/layout/target3"/>
    <dgm:cxn modelId="{564BC133-C531-4AE3-90CB-10CAB642E56D}" type="presParOf" srcId="{B35ADC26-D92A-4344-8507-235027EFD9CE}" destId="{8211CDB4-6C9A-4E6A-AE83-218A8CF15895}"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DF080-A004-4D6F-A269-7833B30B75B6}">
      <dsp:nvSpPr>
        <dsp:cNvPr id="0" name=""/>
        <dsp:cNvSpPr/>
      </dsp:nvSpPr>
      <dsp:spPr>
        <a:xfrm>
          <a:off x="-8137556" y="-1243071"/>
          <a:ext cx="9681906" cy="9681906"/>
        </a:xfrm>
        <a:prstGeom prst="blockArc">
          <a:avLst>
            <a:gd name="adj1" fmla="val 18900000"/>
            <a:gd name="adj2" fmla="val 2700000"/>
            <a:gd name="adj3" fmla="val 223"/>
          </a:avLst>
        </a:pr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1E535BC-DFF8-4AB0-ADA0-DBECA98CBFAC}">
      <dsp:nvSpPr>
        <dsp:cNvPr id="0" name=""/>
        <dsp:cNvSpPr/>
      </dsp:nvSpPr>
      <dsp:spPr>
        <a:xfrm>
          <a:off x="807773" y="553210"/>
          <a:ext cx="10536849" cy="110699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Introdução à agilidade</a:t>
          </a:r>
        </a:p>
      </dsp:txBody>
      <dsp:txXfrm>
        <a:off x="807773" y="553210"/>
        <a:ext cx="10536849" cy="1106996"/>
      </dsp:txXfrm>
    </dsp:sp>
    <dsp:sp modelId="{A11910C5-BD30-451F-9306-BCB784390AFB}">
      <dsp:nvSpPr>
        <dsp:cNvPr id="0" name=""/>
        <dsp:cNvSpPr/>
      </dsp:nvSpPr>
      <dsp:spPr>
        <a:xfrm>
          <a:off x="115900" y="414835"/>
          <a:ext cx="1383745" cy="1383745"/>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9B5BF8-0362-4A15-A7B8-668EC36B8BAF}">
      <dsp:nvSpPr>
        <dsp:cNvPr id="0" name=""/>
        <dsp:cNvSpPr/>
      </dsp:nvSpPr>
      <dsp:spPr>
        <a:xfrm>
          <a:off x="1442439" y="2213992"/>
          <a:ext cx="9902182" cy="1106996"/>
        </a:xfrm>
        <a:prstGeom prst="rect">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KANBAN</a:t>
          </a:r>
        </a:p>
      </dsp:txBody>
      <dsp:txXfrm>
        <a:off x="1442439" y="2213992"/>
        <a:ext cx="9902182" cy="1106996"/>
      </dsp:txXfrm>
    </dsp:sp>
    <dsp:sp modelId="{E828AAF0-0A8B-4F23-AF6B-14AB605DA0B9}">
      <dsp:nvSpPr>
        <dsp:cNvPr id="0" name=""/>
        <dsp:cNvSpPr/>
      </dsp:nvSpPr>
      <dsp:spPr>
        <a:xfrm>
          <a:off x="750567" y="2075618"/>
          <a:ext cx="1383745" cy="1383745"/>
        </a:xfrm>
        <a:prstGeom prst="ellipse">
          <a:avLst/>
        </a:prstGeom>
        <a:solidFill>
          <a:schemeClr val="lt1">
            <a:hueOff val="0"/>
            <a:satOff val="0"/>
            <a:lumOff val="0"/>
            <a:alphaOff val="0"/>
          </a:schemeClr>
        </a:solidFill>
        <a:ln w="9525" cap="flat" cmpd="sng" algn="ctr">
          <a:solidFill>
            <a:schemeClr val="accent4">
              <a:hueOff val="-1488257"/>
              <a:satOff val="8966"/>
              <a:lumOff val="71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393911F-B268-4C50-BB81-DED8A2234DD0}">
      <dsp:nvSpPr>
        <dsp:cNvPr id="0" name=""/>
        <dsp:cNvSpPr/>
      </dsp:nvSpPr>
      <dsp:spPr>
        <a:xfrm>
          <a:off x="1442439" y="3874774"/>
          <a:ext cx="9902182" cy="1106996"/>
        </a:xfrm>
        <a:prstGeom prst="rect">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SCRUM</a:t>
          </a:r>
        </a:p>
      </dsp:txBody>
      <dsp:txXfrm>
        <a:off x="1442439" y="3874774"/>
        <a:ext cx="9902182" cy="1106996"/>
      </dsp:txXfrm>
    </dsp:sp>
    <dsp:sp modelId="{D4BEDF61-8768-4504-9839-26B9E20A1ECC}">
      <dsp:nvSpPr>
        <dsp:cNvPr id="0" name=""/>
        <dsp:cNvSpPr/>
      </dsp:nvSpPr>
      <dsp:spPr>
        <a:xfrm>
          <a:off x="750567" y="3736400"/>
          <a:ext cx="1383745" cy="1383745"/>
        </a:xfrm>
        <a:prstGeom prst="ellipse">
          <a:avLst/>
        </a:prstGeom>
        <a:solidFill>
          <a:schemeClr val="lt1">
            <a:hueOff val="0"/>
            <a:satOff val="0"/>
            <a:lumOff val="0"/>
            <a:alphaOff val="0"/>
          </a:schemeClr>
        </a:solidFill>
        <a:ln w="9525" cap="flat" cmpd="sng" algn="ctr">
          <a:solidFill>
            <a:schemeClr val="accent4">
              <a:hueOff val="-2976513"/>
              <a:satOff val="17933"/>
              <a:lumOff val="1437"/>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AC8668B-A98A-41B8-9E52-E63F66A228E5}">
      <dsp:nvSpPr>
        <dsp:cNvPr id="0" name=""/>
        <dsp:cNvSpPr/>
      </dsp:nvSpPr>
      <dsp:spPr>
        <a:xfrm>
          <a:off x="807773" y="5535557"/>
          <a:ext cx="10536849" cy="1106996"/>
        </a:xfrm>
        <a:prstGeom prst="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Agilidade nos Negócios</a:t>
          </a:r>
        </a:p>
      </dsp:txBody>
      <dsp:txXfrm>
        <a:off x="807773" y="5535557"/>
        <a:ext cx="10536849" cy="1106996"/>
      </dsp:txXfrm>
    </dsp:sp>
    <dsp:sp modelId="{611D291C-8592-45E6-866E-3928E6C3A616}">
      <dsp:nvSpPr>
        <dsp:cNvPr id="0" name=""/>
        <dsp:cNvSpPr/>
      </dsp:nvSpPr>
      <dsp:spPr>
        <a:xfrm>
          <a:off x="115900" y="5397182"/>
          <a:ext cx="1383745" cy="1383745"/>
        </a:xfrm>
        <a:prstGeom prst="ellipse">
          <a:avLst/>
        </a:prstGeom>
        <a:solidFill>
          <a:schemeClr val="lt1">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13932-4627-4DB3-BE19-F6B43F16F4DF}">
      <dsp:nvSpPr>
        <dsp:cNvPr id="0" name=""/>
        <dsp:cNvSpPr/>
      </dsp:nvSpPr>
      <dsp:spPr>
        <a:xfrm rot="5400000">
          <a:off x="5926503" y="49233"/>
          <a:ext cx="2257477" cy="2163332"/>
        </a:xfrm>
        <a:prstGeom prst="hexagon">
          <a:avLst>
            <a:gd name="adj" fmla="val 25000"/>
            <a:gd name="vf" fmla="val 1154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SPOTIFY</a:t>
          </a:r>
        </a:p>
      </dsp:txBody>
      <dsp:txXfrm rot="-5400000">
        <a:off x="6326612" y="370562"/>
        <a:ext cx="1457258" cy="1520675"/>
      </dsp:txXfrm>
    </dsp:sp>
    <dsp:sp modelId="{02F3BDD2-32CA-4817-A3A9-F5A536367CF2}">
      <dsp:nvSpPr>
        <dsp:cNvPr id="0" name=""/>
        <dsp:cNvSpPr/>
      </dsp:nvSpPr>
      <dsp:spPr>
        <a:xfrm>
          <a:off x="8096842" y="453656"/>
          <a:ext cx="2519344" cy="1354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1" kern="1200" dirty="0">
              <a:effectLst>
                <a:outerShdw blurRad="38100" dist="38100" dir="2700000" algn="tl">
                  <a:srgbClr val="000000">
                    <a:alpha val="43137"/>
                  </a:srgbClr>
                </a:outerShdw>
              </a:effectLst>
            </a:rPr>
            <a:t>NEXUS</a:t>
          </a:r>
        </a:p>
      </dsp:txBody>
      <dsp:txXfrm>
        <a:off x="8096842" y="453656"/>
        <a:ext cx="2519344" cy="1354486"/>
      </dsp:txXfrm>
    </dsp:sp>
    <dsp:sp modelId="{EFF1559A-59C1-4ABA-BAC3-0A03995BE0C5}">
      <dsp:nvSpPr>
        <dsp:cNvPr id="0" name=""/>
        <dsp:cNvSpPr/>
      </dsp:nvSpPr>
      <dsp:spPr>
        <a:xfrm rot="5400000">
          <a:off x="3822955" y="198267"/>
          <a:ext cx="2257477" cy="1964005"/>
        </a:xfrm>
        <a:prstGeom prst="hexagon">
          <a:avLst>
            <a:gd name="adj" fmla="val 25000"/>
            <a:gd name="vf" fmla="val 115470"/>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pt-BR" sz="4000" b="1" kern="1200">
            <a:effectLst>
              <a:outerShdw blurRad="38100" dist="38100" dir="2700000" algn="tl">
                <a:srgbClr val="000000">
                  <a:alpha val="43137"/>
                </a:srgbClr>
              </a:outerShdw>
            </a:effectLst>
          </a:endParaRPr>
        </a:p>
      </dsp:txBody>
      <dsp:txXfrm rot="-5400000">
        <a:off x="4275748" y="403321"/>
        <a:ext cx="1351891" cy="1553897"/>
      </dsp:txXfrm>
    </dsp:sp>
    <dsp:sp modelId="{806B4157-D291-4A8F-A3AE-A65A3D6659A3}">
      <dsp:nvSpPr>
        <dsp:cNvPr id="0" name=""/>
        <dsp:cNvSpPr/>
      </dsp:nvSpPr>
      <dsp:spPr>
        <a:xfrm rot="5400000">
          <a:off x="4861877" y="2065043"/>
          <a:ext cx="2257477" cy="1964005"/>
        </a:xfrm>
        <a:prstGeom prst="hexagon">
          <a:avLst>
            <a:gd name="adj" fmla="val 25000"/>
            <a:gd name="vf" fmla="val 115470"/>
          </a:avLst>
        </a:prstGeom>
        <a:gradFill rotWithShape="0">
          <a:gsLst>
            <a:gs pos="0">
              <a:schemeClr val="accent2">
                <a:hueOff val="1337577"/>
                <a:satOff val="-1668"/>
                <a:lumOff val="392"/>
                <a:alphaOff val="0"/>
                <a:shade val="51000"/>
                <a:satMod val="130000"/>
              </a:schemeClr>
            </a:gs>
            <a:gs pos="80000">
              <a:schemeClr val="accent2">
                <a:hueOff val="1337577"/>
                <a:satOff val="-1668"/>
                <a:lumOff val="392"/>
                <a:alphaOff val="0"/>
                <a:shade val="93000"/>
                <a:satMod val="130000"/>
              </a:schemeClr>
            </a:gs>
            <a:gs pos="100000">
              <a:schemeClr val="accent2">
                <a:hueOff val="1337577"/>
                <a:satOff val="-1668"/>
                <a:lumOff val="39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pt-BR" sz="2800" b="1" kern="1200" dirty="0" err="1">
              <a:effectLst>
                <a:outerShdw blurRad="38100" dist="38100" dir="2700000" algn="tl">
                  <a:srgbClr val="000000">
                    <a:alpha val="43137"/>
                  </a:srgbClr>
                </a:outerShdw>
              </a:effectLst>
            </a:rPr>
            <a:t>Scrum@Scale</a:t>
          </a:r>
          <a:endParaRPr lang="pt-BR" sz="2800" b="1" kern="1200" dirty="0">
            <a:effectLst>
              <a:outerShdw blurRad="38100" dist="38100" dir="2700000" algn="tl">
                <a:srgbClr val="000000">
                  <a:alpha val="43137"/>
                </a:srgbClr>
              </a:outerShdw>
            </a:effectLst>
          </a:endParaRPr>
        </a:p>
      </dsp:txBody>
      <dsp:txXfrm rot="-5400000">
        <a:off x="5314670" y="2270097"/>
        <a:ext cx="1351891" cy="1553897"/>
      </dsp:txXfrm>
    </dsp:sp>
    <dsp:sp modelId="{2BB64DCF-9C06-48D1-A664-1016FEEF7D64}">
      <dsp:nvSpPr>
        <dsp:cNvPr id="0" name=""/>
        <dsp:cNvSpPr/>
      </dsp:nvSpPr>
      <dsp:spPr>
        <a:xfrm>
          <a:off x="2489268" y="2369802"/>
          <a:ext cx="2438075" cy="1354486"/>
        </a:xfrm>
        <a:prstGeom prst="rect">
          <a:avLst/>
        </a:prstGeom>
        <a:noFill/>
        <a:ln>
          <a:noFill/>
        </a:ln>
        <a:effectLst/>
      </dsp:spPr>
      <dsp:style>
        <a:lnRef idx="0">
          <a:scrgbClr r="0" g="0" b="0"/>
        </a:lnRef>
        <a:fillRef idx="0">
          <a:scrgbClr r="0" g="0" b="0"/>
        </a:fillRef>
        <a:effectRef idx="0">
          <a:scrgbClr r="0" g="0" b="0"/>
        </a:effectRef>
        <a:fontRef idx="minor"/>
      </dsp:style>
    </dsp:sp>
    <dsp:sp modelId="{8F28E883-853F-4FD7-B9E9-146DFAAD3588}">
      <dsp:nvSpPr>
        <dsp:cNvPr id="0" name=""/>
        <dsp:cNvSpPr/>
      </dsp:nvSpPr>
      <dsp:spPr>
        <a:xfrm rot="5400000">
          <a:off x="6983003" y="2065043"/>
          <a:ext cx="2257477" cy="1964005"/>
        </a:xfrm>
        <a:prstGeom prst="hexagon">
          <a:avLst>
            <a:gd name="adj" fmla="val 25000"/>
            <a:gd name="vf" fmla="val 115470"/>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pt-BR" sz="3600" kern="1200"/>
        </a:p>
      </dsp:txBody>
      <dsp:txXfrm rot="-5400000">
        <a:off x="7435796" y="2270097"/>
        <a:ext cx="1351891" cy="1553897"/>
      </dsp:txXfrm>
    </dsp:sp>
    <dsp:sp modelId="{FB9DA88A-C2B1-41CD-BE7D-97D20A9FBAF7}">
      <dsp:nvSpPr>
        <dsp:cNvPr id="0" name=""/>
        <dsp:cNvSpPr/>
      </dsp:nvSpPr>
      <dsp:spPr>
        <a:xfrm rot="5400000">
          <a:off x="5926503" y="3981190"/>
          <a:ext cx="2257477" cy="1964005"/>
        </a:xfrm>
        <a:prstGeom prst="hexagon">
          <a:avLst>
            <a:gd name="adj" fmla="val 25000"/>
            <a:gd name="vf" fmla="val 115470"/>
          </a:avLst>
        </a:prstGeom>
        <a:gradFill rotWithShape="0">
          <a:gsLst>
            <a:gs pos="0">
              <a:schemeClr val="accent2">
                <a:hueOff val="2675154"/>
                <a:satOff val="-3337"/>
                <a:lumOff val="785"/>
                <a:alphaOff val="0"/>
                <a:shade val="51000"/>
                <a:satMod val="130000"/>
              </a:schemeClr>
            </a:gs>
            <a:gs pos="80000">
              <a:schemeClr val="accent2">
                <a:hueOff val="2675154"/>
                <a:satOff val="-3337"/>
                <a:lumOff val="785"/>
                <a:alphaOff val="0"/>
                <a:shade val="93000"/>
                <a:satMod val="130000"/>
              </a:schemeClr>
            </a:gs>
            <a:gs pos="100000">
              <a:schemeClr val="accent2">
                <a:hueOff val="2675154"/>
                <a:satOff val="-3337"/>
                <a:lumOff val="78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b="1" kern="1200" dirty="0" err="1">
              <a:effectLst>
                <a:outerShdw blurRad="38100" dist="38100" dir="2700000" algn="tl">
                  <a:srgbClr val="000000">
                    <a:alpha val="43137"/>
                  </a:srgbClr>
                </a:outerShdw>
              </a:effectLst>
            </a:rPr>
            <a:t>SAFe</a:t>
          </a:r>
          <a:r>
            <a:rPr lang="pt-BR" sz="3200" b="1" kern="1200" dirty="0">
              <a:effectLst>
                <a:outerShdw blurRad="38100" dist="38100" dir="2700000" algn="tl">
                  <a:srgbClr val="000000">
                    <a:alpha val="43137"/>
                  </a:srgbClr>
                </a:outerShdw>
              </a:effectLst>
            </a:rPr>
            <a:t>®</a:t>
          </a:r>
        </a:p>
      </dsp:txBody>
      <dsp:txXfrm rot="-5400000">
        <a:off x="6379296" y="4186244"/>
        <a:ext cx="1351891" cy="1553897"/>
      </dsp:txXfrm>
    </dsp:sp>
    <dsp:sp modelId="{B62DAE77-7240-4155-8C9B-86ED333B2B70}">
      <dsp:nvSpPr>
        <dsp:cNvPr id="0" name=""/>
        <dsp:cNvSpPr/>
      </dsp:nvSpPr>
      <dsp:spPr>
        <a:xfrm>
          <a:off x="8096842" y="4285949"/>
          <a:ext cx="2519344" cy="1354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1" kern="1200" dirty="0">
              <a:effectLst>
                <a:outerShdw blurRad="38100" dist="38100" dir="2700000" algn="tl">
                  <a:srgbClr val="000000">
                    <a:alpha val="43137"/>
                  </a:srgbClr>
                </a:outerShdw>
              </a:effectLst>
            </a:rPr>
            <a:t>LESS</a:t>
          </a:r>
        </a:p>
      </dsp:txBody>
      <dsp:txXfrm>
        <a:off x="8096842" y="4285949"/>
        <a:ext cx="2519344" cy="1354486"/>
      </dsp:txXfrm>
    </dsp:sp>
    <dsp:sp modelId="{4E9A158F-6C67-4D0C-A7B2-33D75C3BC324}">
      <dsp:nvSpPr>
        <dsp:cNvPr id="0" name=""/>
        <dsp:cNvSpPr/>
      </dsp:nvSpPr>
      <dsp:spPr>
        <a:xfrm rot="5400000">
          <a:off x="3805378" y="3981190"/>
          <a:ext cx="2257477" cy="1964005"/>
        </a:xfrm>
        <a:prstGeom prst="hexagon">
          <a:avLst>
            <a:gd name="adj" fmla="val 25000"/>
            <a:gd name="vf" fmla="val 115470"/>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pt-BR" sz="4000" b="1" kern="1200">
            <a:effectLst>
              <a:outerShdw blurRad="38100" dist="38100" dir="2700000" algn="tl">
                <a:srgbClr val="000000">
                  <a:alpha val="43137"/>
                </a:srgbClr>
              </a:outerShdw>
            </a:effectLst>
          </a:endParaRPr>
        </a:p>
      </dsp:txBody>
      <dsp:txXfrm rot="-5400000">
        <a:off x="4258171" y="4186244"/>
        <a:ext cx="1351891" cy="1553897"/>
      </dsp:txXfrm>
    </dsp:sp>
    <dsp:sp modelId="{0472DFB1-CAA7-4BE5-AD68-20E742EA7F92}">
      <dsp:nvSpPr>
        <dsp:cNvPr id="0" name=""/>
        <dsp:cNvSpPr/>
      </dsp:nvSpPr>
      <dsp:spPr>
        <a:xfrm rot="5400000">
          <a:off x="4861877" y="5425229"/>
          <a:ext cx="2257477" cy="2908220"/>
        </a:xfrm>
        <a:prstGeom prst="hexagon">
          <a:avLst>
            <a:gd name="adj" fmla="val 25000"/>
            <a:gd name="vf" fmla="val 115470"/>
          </a:avLst>
        </a:pr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b="1" kern="1200" dirty="0">
              <a:solidFill>
                <a:schemeClr val="tx1"/>
              </a:solidFill>
              <a:effectLst>
                <a:outerShdw blurRad="38100" dist="38100" dir="2700000" algn="tl">
                  <a:srgbClr val="000000">
                    <a:alpha val="43137"/>
                  </a:srgbClr>
                </a:outerShdw>
              </a:effectLst>
            </a:rPr>
            <a:t>Discipline</a:t>
          </a:r>
        </a:p>
        <a:p>
          <a:pPr marL="0" lvl="0" indent="0" algn="ctr" defTabSz="1422400">
            <a:lnSpc>
              <a:spcPct val="90000"/>
            </a:lnSpc>
            <a:spcBef>
              <a:spcPct val="0"/>
            </a:spcBef>
            <a:spcAft>
              <a:spcPct val="35000"/>
            </a:spcAft>
            <a:buNone/>
          </a:pPr>
          <a:r>
            <a:rPr lang="pt-BR" sz="3200" b="1" kern="1200" dirty="0" err="1">
              <a:solidFill>
                <a:schemeClr val="tx1"/>
              </a:solidFill>
              <a:effectLst>
                <a:outerShdw blurRad="38100" dist="38100" dir="2700000" algn="tl">
                  <a:srgbClr val="000000">
                    <a:alpha val="43137"/>
                  </a:srgbClr>
                </a:outerShdw>
              </a:effectLst>
            </a:rPr>
            <a:t>Agile</a:t>
          </a:r>
          <a:endParaRPr lang="pt-BR" sz="3200" b="1" kern="1200" dirty="0">
            <a:solidFill>
              <a:schemeClr val="tx1"/>
            </a:solidFill>
            <a:effectLst>
              <a:outerShdw blurRad="38100" dist="38100" dir="2700000" algn="tl">
                <a:srgbClr val="000000">
                  <a:alpha val="43137"/>
                </a:srgbClr>
              </a:outerShdw>
            </a:effectLst>
          </a:endParaRPr>
        </a:p>
      </dsp:txBody>
      <dsp:txXfrm rot="-5400000">
        <a:off x="5021209" y="6126846"/>
        <a:ext cx="1938814" cy="1504985"/>
      </dsp:txXfrm>
    </dsp:sp>
    <dsp:sp modelId="{B61FCF1C-1328-4A44-92F0-103561F083FA}">
      <dsp:nvSpPr>
        <dsp:cNvPr id="0" name=""/>
        <dsp:cNvSpPr/>
      </dsp:nvSpPr>
      <dsp:spPr>
        <a:xfrm>
          <a:off x="2489268" y="6202096"/>
          <a:ext cx="2438075" cy="1354486"/>
        </a:xfrm>
        <a:prstGeom prst="rect">
          <a:avLst/>
        </a:prstGeom>
        <a:noFill/>
        <a:ln>
          <a:noFill/>
        </a:ln>
        <a:effectLst/>
      </dsp:spPr>
      <dsp:style>
        <a:lnRef idx="0">
          <a:scrgbClr r="0" g="0" b="0"/>
        </a:lnRef>
        <a:fillRef idx="0">
          <a:scrgbClr r="0" g="0" b="0"/>
        </a:fillRef>
        <a:effectRef idx="0">
          <a:scrgbClr r="0" g="0" b="0"/>
        </a:effectRef>
        <a:fontRef idx="minor"/>
      </dsp:style>
    </dsp:sp>
    <dsp:sp modelId="{A0F44E68-AC75-4462-B6E9-5A8ADF8257FD}">
      <dsp:nvSpPr>
        <dsp:cNvPr id="0" name=""/>
        <dsp:cNvSpPr/>
      </dsp:nvSpPr>
      <dsp:spPr>
        <a:xfrm rot="5400000">
          <a:off x="6983003" y="5897337"/>
          <a:ext cx="2257477" cy="1964005"/>
        </a:xfrm>
        <a:prstGeom prst="hexagon">
          <a:avLst>
            <a:gd name="adj" fmla="val 25000"/>
            <a:gd name="vf" fmla="val 115470"/>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pt-BR" sz="4000" b="1" kern="1200">
            <a:effectLst>
              <a:outerShdw blurRad="38100" dist="38100" dir="2700000" algn="tl">
                <a:srgbClr val="000000">
                  <a:alpha val="43137"/>
                </a:srgbClr>
              </a:outerShdw>
            </a:effectLst>
          </a:endParaRPr>
        </a:p>
      </dsp:txBody>
      <dsp:txXfrm rot="-5400000">
        <a:off x="7435796" y="6102391"/>
        <a:ext cx="1351891" cy="15538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5714A-CFA8-45C2-BF60-62D56F24091D}">
      <dsp:nvSpPr>
        <dsp:cNvPr id="0" name=""/>
        <dsp:cNvSpPr/>
      </dsp:nvSpPr>
      <dsp:spPr>
        <a:xfrm rot="5400000">
          <a:off x="7247518" y="-3463627"/>
          <a:ext cx="1800762" cy="9185029"/>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a:t>ADOTA AS PRÁTICAS CORPORATIVAS EXISTENTES</a:t>
          </a:r>
        </a:p>
      </dsp:txBody>
      <dsp:txXfrm rot="-5400000">
        <a:off x="3555385" y="316412"/>
        <a:ext cx="9097123" cy="1624950"/>
      </dsp:txXfrm>
    </dsp:sp>
    <dsp:sp modelId="{131BE096-968A-4727-B285-4F201183B78F}">
      <dsp:nvSpPr>
        <dsp:cNvPr id="0" name=""/>
        <dsp:cNvSpPr/>
      </dsp:nvSpPr>
      <dsp:spPr>
        <a:xfrm>
          <a:off x="149017" y="3410"/>
          <a:ext cx="3406367" cy="2250953"/>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pt-BR" sz="3400" kern="1200" dirty="0"/>
            <a:t>GOVERNANÇA</a:t>
          </a:r>
        </a:p>
      </dsp:txBody>
      <dsp:txXfrm>
        <a:off x="258899" y="113292"/>
        <a:ext cx="3186603" cy="2031189"/>
      </dsp:txXfrm>
    </dsp:sp>
    <dsp:sp modelId="{5C6138AF-2D40-4680-91D5-020C28896BEF}">
      <dsp:nvSpPr>
        <dsp:cNvPr id="0" name=""/>
        <dsp:cNvSpPr/>
      </dsp:nvSpPr>
      <dsp:spPr>
        <a:xfrm rot="5400000">
          <a:off x="7247518" y="-1100126"/>
          <a:ext cx="1800762" cy="9185029"/>
        </a:xfrm>
        <a:prstGeom prst="round2Same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5370241"/>
              <a:satOff val="24126"/>
              <a:lumOff val="165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FERRAMENTAS – </a:t>
          </a:r>
          <a:r>
            <a:rPr lang="pt-BR" sz="1600" b="0" kern="1200" dirty="0"/>
            <a:t>KANBAN; MVP; BASES PARA COLABORAÇÃO</a:t>
          </a:r>
        </a:p>
        <a:p>
          <a:pPr marL="171450" lvl="1" indent="-171450" algn="l" defTabSz="711200">
            <a:lnSpc>
              <a:spcPct val="90000"/>
            </a:lnSpc>
            <a:spcBef>
              <a:spcPct val="0"/>
            </a:spcBef>
            <a:spcAft>
              <a:spcPct val="15000"/>
            </a:spcAft>
            <a:buChar char="•"/>
          </a:pPr>
          <a:r>
            <a:rPr lang="pt-BR" sz="1600" b="1" kern="1200" dirty="0"/>
            <a:t>PAPÉIS</a:t>
          </a:r>
          <a:r>
            <a:rPr lang="pt-BR" sz="1600" kern="1200" dirty="0"/>
            <a:t> – PRODUCT OWNER; SCRUM MASTER; TIME DE INTEGRAÇÃO; TIMES SCRUM; </a:t>
          </a:r>
        </a:p>
        <a:p>
          <a:pPr marL="171450" lvl="1" indent="-171450" algn="l" defTabSz="711200">
            <a:lnSpc>
              <a:spcPct val="90000"/>
            </a:lnSpc>
            <a:spcBef>
              <a:spcPct val="0"/>
            </a:spcBef>
            <a:spcAft>
              <a:spcPct val="15000"/>
            </a:spcAft>
            <a:buChar char="•"/>
          </a:pPr>
          <a:r>
            <a:rPr lang="pt-BR" sz="1600" b="1" kern="1200" dirty="0"/>
            <a:t>CERIMÔNIA</a:t>
          </a:r>
          <a:r>
            <a:rPr lang="pt-BR" sz="1600" kern="1200" dirty="0"/>
            <a:t>S – PLANEJAMENTO DO PRODUTO;  SPRINT; REVISÃO DA SPRINT; RETROSPECTIVA DA SPRINT; REUNIÃO DIÁRIA; </a:t>
          </a:r>
        </a:p>
        <a:p>
          <a:pPr marL="171450" lvl="1" indent="-171450" algn="l" defTabSz="711200">
            <a:lnSpc>
              <a:spcPct val="90000"/>
            </a:lnSpc>
            <a:spcBef>
              <a:spcPct val="0"/>
            </a:spcBef>
            <a:spcAft>
              <a:spcPct val="15000"/>
            </a:spcAft>
            <a:buChar char="•"/>
          </a:pPr>
          <a:r>
            <a:rPr lang="pt-BR" sz="1600" b="1" kern="1200" dirty="0"/>
            <a:t>ARTEFATO</a:t>
          </a:r>
          <a:r>
            <a:rPr lang="pt-BR" sz="1600" kern="1200" dirty="0"/>
            <a:t> - BACKLOG DO PRODUTO; META; BACKLOG DA SPRINT; INCREMENTO INTEGRADO</a:t>
          </a:r>
        </a:p>
      </dsp:txBody>
      <dsp:txXfrm rot="-5400000">
        <a:off x="3555385" y="2679913"/>
        <a:ext cx="9097123" cy="1624950"/>
      </dsp:txXfrm>
    </dsp:sp>
    <dsp:sp modelId="{803BBDE5-AE03-4EDF-AC59-6891C79C83E2}">
      <dsp:nvSpPr>
        <dsp:cNvPr id="0" name=""/>
        <dsp:cNvSpPr/>
      </dsp:nvSpPr>
      <dsp:spPr>
        <a:xfrm>
          <a:off x="149017" y="2366911"/>
          <a:ext cx="3406367" cy="2250953"/>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pt-BR" sz="3400" kern="1200" dirty="0"/>
            <a:t>ESTRUTURA</a:t>
          </a:r>
        </a:p>
      </dsp:txBody>
      <dsp:txXfrm>
        <a:off x="258899" y="2476793"/>
        <a:ext cx="3186603" cy="2031189"/>
      </dsp:txXfrm>
    </dsp:sp>
    <dsp:sp modelId="{A69765E3-B718-48D7-97CB-CCC32F49D572}">
      <dsp:nvSpPr>
        <dsp:cNvPr id="0" name=""/>
        <dsp:cNvSpPr/>
      </dsp:nvSpPr>
      <dsp:spPr>
        <a:xfrm rot="5400000">
          <a:off x="7255963" y="1263373"/>
          <a:ext cx="1800762" cy="9185029"/>
        </a:xfrm>
        <a:prstGeom prst="round2Same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VALORES</a:t>
          </a:r>
          <a:r>
            <a:rPr lang="pt-BR" sz="1600" kern="1200" dirty="0"/>
            <a:t> – </a:t>
          </a:r>
          <a:r>
            <a:rPr lang="pt-BR" sz="1600" i="1" kern="1200" dirty="0"/>
            <a:t>MANIFESTO ÁGIL</a:t>
          </a:r>
          <a:r>
            <a:rPr lang="pt-BR" sz="1600" i="1" kern="1200" cap="all" baseline="0" dirty="0"/>
            <a:t>:</a:t>
          </a:r>
        </a:p>
        <a:p>
          <a:pPr marL="171450" lvl="1" indent="-171450" algn="l" defTabSz="711200">
            <a:lnSpc>
              <a:spcPct val="90000"/>
            </a:lnSpc>
            <a:spcBef>
              <a:spcPct val="0"/>
            </a:spcBef>
            <a:spcAft>
              <a:spcPct val="15000"/>
            </a:spcAft>
            <a:buChar char="•"/>
          </a:pPr>
          <a:r>
            <a:rPr lang="pt-BR" sz="1600" b="1" kern="1200" dirty="0"/>
            <a:t>PRINCÍPIOS</a:t>
          </a:r>
          <a:r>
            <a:rPr lang="pt-BR" sz="1600" kern="1200" dirty="0"/>
            <a:t> – </a:t>
          </a:r>
          <a:r>
            <a:rPr lang="pt-BR" sz="1600" i="1" kern="1200" cap="all" baseline="0" dirty="0"/>
            <a:t>MANIFESTO ÁGIL: </a:t>
          </a:r>
          <a:r>
            <a:rPr lang="pt-BR" sz="1600" b="0" i="0" kern="1200" cap="all" baseline="0" dirty="0"/>
            <a:t>satisfazer o cliente; entrega contínua com valor agregado; Processos, ágeis; Pessoas de negócio e desenvolvedores trabalham em conjunto; Os patrocinadores, desenvolvedores e usuários devem ser capazes de manter um ritmo constante indefinidamente; Contínua atenção à excelência; Simplicidade ; -maximizar o trabalho; equipes auto gerenciáveis; melhoria continua.</a:t>
          </a:r>
          <a:endParaRPr lang="pt-BR" sz="1600" i="1" kern="1200" cap="all" baseline="0" dirty="0"/>
        </a:p>
      </dsp:txBody>
      <dsp:txXfrm rot="-5400000">
        <a:off x="3563830" y="5043412"/>
        <a:ext cx="9097123" cy="1624950"/>
      </dsp:txXfrm>
    </dsp:sp>
    <dsp:sp modelId="{3E855831-C45A-482B-9BC6-CC369591D631}">
      <dsp:nvSpPr>
        <dsp:cNvPr id="0" name=""/>
        <dsp:cNvSpPr/>
      </dsp:nvSpPr>
      <dsp:spPr>
        <a:xfrm>
          <a:off x="149017" y="4730412"/>
          <a:ext cx="3406367" cy="2250953"/>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pt-BR" sz="3400" kern="1200" dirty="0"/>
            <a:t>FUNDAMENTOS</a:t>
          </a:r>
        </a:p>
      </dsp:txBody>
      <dsp:txXfrm>
        <a:off x="258899" y="4840294"/>
        <a:ext cx="3186603" cy="20311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5714A-CFA8-45C2-BF60-62D56F24091D}">
      <dsp:nvSpPr>
        <dsp:cNvPr id="0" name=""/>
        <dsp:cNvSpPr/>
      </dsp:nvSpPr>
      <dsp:spPr>
        <a:xfrm rot="5400000">
          <a:off x="7273289" y="-3111644"/>
          <a:ext cx="1689375" cy="8341406"/>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a:t>FOCO NO CLIENTE</a:t>
          </a:r>
        </a:p>
        <a:p>
          <a:pPr marL="171450" lvl="1" indent="-171450" algn="l" defTabSz="711200">
            <a:lnSpc>
              <a:spcPct val="90000"/>
            </a:lnSpc>
            <a:spcBef>
              <a:spcPct val="0"/>
            </a:spcBef>
            <a:spcAft>
              <a:spcPct val="15000"/>
            </a:spcAft>
            <a:buChar char="•"/>
          </a:pPr>
          <a:r>
            <a:rPr lang="pt-BR" sz="1600" kern="1200" dirty="0"/>
            <a:t>LEAN – SIMPLICIDADE ORGANIZACIONAL</a:t>
          </a:r>
        </a:p>
      </dsp:txBody>
      <dsp:txXfrm rot="-5400000">
        <a:off x="3947274" y="296839"/>
        <a:ext cx="8258938" cy="1524439"/>
      </dsp:txXfrm>
    </dsp:sp>
    <dsp:sp modelId="{131BE096-968A-4727-B285-4F201183B78F}">
      <dsp:nvSpPr>
        <dsp:cNvPr id="0" name=""/>
        <dsp:cNvSpPr/>
      </dsp:nvSpPr>
      <dsp:spPr>
        <a:xfrm>
          <a:off x="744767" y="3199"/>
          <a:ext cx="3202505" cy="2111718"/>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pt-BR" sz="3200" kern="1200" dirty="0"/>
            <a:t>GOVERNANÇA</a:t>
          </a:r>
        </a:p>
      </dsp:txBody>
      <dsp:txXfrm>
        <a:off x="847853" y="106285"/>
        <a:ext cx="2996333" cy="1905546"/>
      </dsp:txXfrm>
    </dsp:sp>
    <dsp:sp modelId="{5C6138AF-2D40-4680-91D5-020C28896BEF}">
      <dsp:nvSpPr>
        <dsp:cNvPr id="0" name=""/>
        <dsp:cNvSpPr/>
      </dsp:nvSpPr>
      <dsp:spPr>
        <a:xfrm rot="5400000">
          <a:off x="7273289" y="-894339"/>
          <a:ext cx="1689375" cy="8341406"/>
        </a:xfrm>
        <a:prstGeom prst="round2Same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5370241"/>
              <a:satOff val="24126"/>
              <a:lumOff val="165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FERRAMENTAS – </a:t>
          </a:r>
          <a:r>
            <a:rPr lang="pt-BR" sz="1600" b="0" kern="1200" dirty="0"/>
            <a:t>KANBAN; MVP; BASES PARA COLABORAÇÃO</a:t>
          </a:r>
        </a:p>
        <a:p>
          <a:pPr marL="171450" lvl="1" indent="-171450" algn="l" defTabSz="711200">
            <a:lnSpc>
              <a:spcPct val="90000"/>
            </a:lnSpc>
            <a:spcBef>
              <a:spcPct val="0"/>
            </a:spcBef>
            <a:spcAft>
              <a:spcPct val="15000"/>
            </a:spcAft>
            <a:buChar char="•"/>
          </a:pPr>
          <a:r>
            <a:rPr lang="pt-BR" sz="1600" b="1" kern="1200" dirty="0"/>
            <a:t>PAPÉIS</a:t>
          </a:r>
          <a:r>
            <a:rPr lang="pt-BR" sz="1600" kern="1200" dirty="0"/>
            <a:t> – PRODUCT OWNER; SCRUM MASTER; TIME DE REQUISITOS; TIMES SCRUM; </a:t>
          </a:r>
        </a:p>
        <a:p>
          <a:pPr marL="171450" lvl="1" indent="-171450" algn="l" defTabSz="711200">
            <a:lnSpc>
              <a:spcPct val="90000"/>
            </a:lnSpc>
            <a:spcBef>
              <a:spcPct val="0"/>
            </a:spcBef>
            <a:spcAft>
              <a:spcPct val="15000"/>
            </a:spcAft>
            <a:buChar char="•"/>
          </a:pPr>
          <a:r>
            <a:rPr lang="pt-BR" sz="1600" b="1" kern="1200" dirty="0"/>
            <a:t>CERIMÔNIA</a:t>
          </a:r>
          <a:r>
            <a:rPr lang="pt-BR" sz="1600" kern="1200" dirty="0"/>
            <a:t>S – PLANEJAMENTO DE CADA SPRINT ;  SPRINT; REVISÃO DA SPRINT; RETROSPECTIVA DA SPRINT; REUNIÃO DIÁRIA; </a:t>
          </a:r>
        </a:p>
        <a:p>
          <a:pPr marL="171450" lvl="1" indent="-171450" algn="l" defTabSz="711200">
            <a:lnSpc>
              <a:spcPct val="90000"/>
            </a:lnSpc>
            <a:spcBef>
              <a:spcPct val="0"/>
            </a:spcBef>
            <a:spcAft>
              <a:spcPct val="15000"/>
            </a:spcAft>
            <a:buChar char="•"/>
          </a:pPr>
          <a:r>
            <a:rPr lang="pt-BR" sz="1600" b="1" kern="1200" dirty="0"/>
            <a:t>ARTEFATO</a:t>
          </a:r>
          <a:r>
            <a:rPr lang="pt-BR" sz="1600" kern="1200" dirty="0"/>
            <a:t> - BACKLOG DO PRODUTO; META; BACKLOG DA SPRINT; PRODUTO INCREMENTO</a:t>
          </a:r>
        </a:p>
      </dsp:txBody>
      <dsp:txXfrm rot="-5400000">
        <a:off x="3947274" y="2514144"/>
        <a:ext cx="8258938" cy="1524439"/>
      </dsp:txXfrm>
    </dsp:sp>
    <dsp:sp modelId="{803BBDE5-AE03-4EDF-AC59-6891C79C83E2}">
      <dsp:nvSpPr>
        <dsp:cNvPr id="0" name=""/>
        <dsp:cNvSpPr/>
      </dsp:nvSpPr>
      <dsp:spPr>
        <a:xfrm>
          <a:off x="744767" y="2220504"/>
          <a:ext cx="3202505" cy="2111718"/>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pt-BR" sz="3200" kern="1200" dirty="0"/>
            <a:t>ESTRUTURA</a:t>
          </a:r>
        </a:p>
      </dsp:txBody>
      <dsp:txXfrm>
        <a:off x="847853" y="2323590"/>
        <a:ext cx="2996333" cy="1905546"/>
      </dsp:txXfrm>
    </dsp:sp>
    <dsp:sp modelId="{A69765E3-B718-48D7-97CB-CCC32F49D572}">
      <dsp:nvSpPr>
        <dsp:cNvPr id="0" name=""/>
        <dsp:cNvSpPr/>
      </dsp:nvSpPr>
      <dsp:spPr>
        <a:xfrm rot="5400000">
          <a:off x="7273289" y="1322965"/>
          <a:ext cx="1689375" cy="8341406"/>
        </a:xfrm>
        <a:prstGeom prst="round2Same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VALORES</a:t>
          </a:r>
          <a:r>
            <a:rPr lang="pt-BR" sz="1600" kern="1200" dirty="0"/>
            <a:t> – </a:t>
          </a:r>
          <a:r>
            <a:rPr lang="pt-BR" sz="1600" i="1" kern="1200" dirty="0"/>
            <a:t>MANIFESTO ÁGIL</a:t>
          </a:r>
        </a:p>
        <a:p>
          <a:pPr marL="171450" lvl="1" indent="-171450" algn="l" defTabSz="711200">
            <a:lnSpc>
              <a:spcPct val="90000"/>
            </a:lnSpc>
            <a:spcBef>
              <a:spcPct val="0"/>
            </a:spcBef>
            <a:spcAft>
              <a:spcPct val="15000"/>
            </a:spcAft>
            <a:buChar char="•"/>
          </a:pPr>
          <a:r>
            <a:rPr lang="pt-BR" sz="1600" b="1" kern="1200" dirty="0"/>
            <a:t>PRINCÍPIOS</a:t>
          </a:r>
          <a:r>
            <a:rPr lang="pt-BR" sz="1600" kern="1200" dirty="0"/>
            <a:t> </a:t>
          </a:r>
          <a:r>
            <a:rPr lang="pt-BR" sz="1600" kern="1200" cap="all" baseline="0" dirty="0"/>
            <a:t>– Scrum em larga escala é Scrum; controle empírico do processo; Transparência; Mais com menos; Foco em todo o produto; Centrado no cliente; Melhoria contínua em direção à perfeição; Pensamento sistêmico; Pensamento </a:t>
          </a:r>
          <a:r>
            <a:rPr lang="pt-BR" sz="1600" kern="1200" cap="all" baseline="0" dirty="0" err="1"/>
            <a:t>Lean</a:t>
          </a:r>
          <a:r>
            <a:rPr lang="pt-BR" sz="1600" kern="1200" cap="all" baseline="0" dirty="0"/>
            <a:t>; Teoria das filas</a:t>
          </a:r>
          <a:endParaRPr lang="pt-BR" sz="1600" i="1" kern="1200" cap="all" baseline="0" dirty="0"/>
        </a:p>
      </dsp:txBody>
      <dsp:txXfrm rot="-5400000">
        <a:off x="3947274" y="4731448"/>
        <a:ext cx="8258938" cy="1524439"/>
      </dsp:txXfrm>
    </dsp:sp>
    <dsp:sp modelId="{3E855831-C45A-482B-9BC6-CC369591D631}">
      <dsp:nvSpPr>
        <dsp:cNvPr id="0" name=""/>
        <dsp:cNvSpPr/>
      </dsp:nvSpPr>
      <dsp:spPr>
        <a:xfrm>
          <a:off x="744767" y="4437809"/>
          <a:ext cx="3202505" cy="2111718"/>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pt-BR" sz="3200" kern="1200" dirty="0"/>
            <a:t>FUNDAMENTOS</a:t>
          </a:r>
        </a:p>
      </dsp:txBody>
      <dsp:txXfrm>
        <a:off x="847853" y="4540895"/>
        <a:ext cx="2996333" cy="19055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5714A-CFA8-45C2-BF60-62D56F24091D}">
      <dsp:nvSpPr>
        <dsp:cNvPr id="0" name=""/>
        <dsp:cNvSpPr/>
      </dsp:nvSpPr>
      <dsp:spPr>
        <a:xfrm rot="5400000">
          <a:off x="6699421" y="-3361511"/>
          <a:ext cx="2206726" cy="8980797"/>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cap="all" baseline="0" dirty="0"/>
            <a:t>Entrega Ágil Disciplinada, </a:t>
          </a:r>
          <a:r>
            <a:rPr lang="pt-BR" sz="1600" kern="1200" cap="all" baseline="0" dirty="0" err="1"/>
            <a:t>DevOps</a:t>
          </a:r>
          <a:r>
            <a:rPr lang="pt-BR" sz="1600" kern="1200" cap="all" baseline="0" dirty="0"/>
            <a:t> Disciplinado, TI Ágil Disciplinado e Empresa Ágil Disciplinada</a:t>
          </a:r>
        </a:p>
        <a:p>
          <a:pPr marL="171450" lvl="1" indent="-171450" algn="l" defTabSz="711200">
            <a:lnSpc>
              <a:spcPct val="90000"/>
            </a:lnSpc>
            <a:spcBef>
              <a:spcPct val="0"/>
            </a:spcBef>
            <a:spcAft>
              <a:spcPct val="15000"/>
            </a:spcAft>
            <a:buChar char="•"/>
          </a:pPr>
          <a:r>
            <a:rPr lang="pt-BR" sz="1600" kern="1200" dirty="0"/>
            <a:t>GESTÃO DOS STAKEHOLDERS</a:t>
          </a:r>
        </a:p>
        <a:p>
          <a:pPr marL="171450" lvl="1" indent="-171450" algn="l" defTabSz="711200">
            <a:lnSpc>
              <a:spcPct val="90000"/>
            </a:lnSpc>
            <a:spcBef>
              <a:spcPct val="0"/>
            </a:spcBef>
            <a:spcAft>
              <a:spcPct val="15000"/>
            </a:spcAft>
            <a:buChar char="•"/>
          </a:pPr>
          <a:r>
            <a:rPr lang="pt-BR" sz="1600" kern="1200" dirty="0"/>
            <a:t>CLIENTE NO CENTRO</a:t>
          </a:r>
        </a:p>
        <a:p>
          <a:pPr marL="171450" lvl="1" indent="-171450" algn="l" defTabSz="711200">
            <a:lnSpc>
              <a:spcPct val="90000"/>
            </a:lnSpc>
            <a:spcBef>
              <a:spcPct val="0"/>
            </a:spcBef>
            <a:spcAft>
              <a:spcPct val="15000"/>
            </a:spcAft>
            <a:buChar char="•"/>
          </a:pPr>
          <a:r>
            <a:rPr lang="pt-BR" sz="1600" kern="1200" dirty="0"/>
            <a:t>ALINHAMENTO ESTRATÉGICO</a:t>
          </a:r>
        </a:p>
        <a:p>
          <a:pPr marL="171450" lvl="1" indent="-171450" algn="l" defTabSz="711200">
            <a:lnSpc>
              <a:spcPct val="90000"/>
            </a:lnSpc>
            <a:spcBef>
              <a:spcPct val="0"/>
            </a:spcBef>
            <a:spcAft>
              <a:spcPct val="15000"/>
            </a:spcAft>
            <a:buChar char="•"/>
          </a:pPr>
          <a:r>
            <a:rPr lang="pt-BR" sz="1600" kern="1200" dirty="0"/>
            <a:t>GOVERNANÇA DE PROJETOS, PROGRAMAS E PORTFOLIO  </a:t>
          </a:r>
        </a:p>
        <a:p>
          <a:pPr marL="171450" lvl="1" indent="-171450" algn="l" defTabSz="711200">
            <a:lnSpc>
              <a:spcPct val="90000"/>
            </a:lnSpc>
            <a:spcBef>
              <a:spcPct val="0"/>
            </a:spcBef>
            <a:spcAft>
              <a:spcPct val="15000"/>
            </a:spcAft>
            <a:buChar char="•"/>
          </a:pPr>
          <a:r>
            <a:rPr lang="pt-BR" sz="1600" kern="1200" dirty="0"/>
            <a:t>GOVERNANÇA DE ENTREGAS AGEIS</a:t>
          </a:r>
        </a:p>
        <a:p>
          <a:pPr marL="171450" lvl="1" indent="-171450" algn="l" defTabSz="711200">
            <a:lnSpc>
              <a:spcPct val="90000"/>
            </a:lnSpc>
            <a:spcBef>
              <a:spcPct val="0"/>
            </a:spcBef>
            <a:spcAft>
              <a:spcPct val="15000"/>
            </a:spcAft>
            <a:buChar char="•"/>
          </a:pPr>
          <a:r>
            <a:rPr lang="pt-BR" sz="1600" kern="1200" dirty="0"/>
            <a:t>GOVERNANÇA DOS TIMES AGEIS </a:t>
          </a:r>
        </a:p>
      </dsp:txBody>
      <dsp:txXfrm rot="-5400000">
        <a:off x="3312386" y="133247"/>
        <a:ext cx="8873074" cy="1991280"/>
      </dsp:txXfrm>
    </dsp:sp>
    <dsp:sp modelId="{131BE096-968A-4727-B285-4F201183B78F}">
      <dsp:nvSpPr>
        <dsp:cNvPr id="0" name=""/>
        <dsp:cNvSpPr/>
      </dsp:nvSpPr>
      <dsp:spPr>
        <a:xfrm>
          <a:off x="0" y="3410"/>
          <a:ext cx="3148185" cy="2250953"/>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pt-BR" sz="3100" kern="1200" dirty="0"/>
            <a:t>GOVERNANÇA</a:t>
          </a:r>
        </a:p>
      </dsp:txBody>
      <dsp:txXfrm>
        <a:off x="109882" y="113292"/>
        <a:ext cx="2928421" cy="2031189"/>
      </dsp:txXfrm>
    </dsp:sp>
    <dsp:sp modelId="{5C6138AF-2D40-4680-91D5-020C28896BEF}">
      <dsp:nvSpPr>
        <dsp:cNvPr id="0" name=""/>
        <dsp:cNvSpPr/>
      </dsp:nvSpPr>
      <dsp:spPr>
        <a:xfrm rot="5400000">
          <a:off x="6699421" y="-984306"/>
          <a:ext cx="2206726" cy="8980797"/>
        </a:xfrm>
        <a:prstGeom prst="round2Same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5370241"/>
              <a:satOff val="24126"/>
              <a:lumOff val="165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FERRAMENTAS – </a:t>
          </a:r>
          <a:r>
            <a:rPr lang="pt-BR" sz="1600" b="0" kern="1200" dirty="0"/>
            <a:t>KANBAN; MVP; DESIGN THINKING; KPI´S; BUSINESS MODEL CANVAS; LEAN MODEL CANVAS; LEAN INCEPTION</a:t>
          </a:r>
        </a:p>
        <a:p>
          <a:pPr marL="171450" lvl="1" indent="-171450" algn="l" defTabSz="711200">
            <a:lnSpc>
              <a:spcPct val="90000"/>
            </a:lnSpc>
            <a:spcBef>
              <a:spcPct val="0"/>
            </a:spcBef>
            <a:spcAft>
              <a:spcPct val="15000"/>
            </a:spcAft>
            <a:buChar char="•"/>
          </a:pPr>
          <a:r>
            <a:rPr lang="pt-BR" sz="1600" b="1" kern="1200" dirty="0"/>
            <a:t>PAPÉIS</a:t>
          </a:r>
          <a:r>
            <a:rPr lang="pt-BR" sz="1600" kern="1200" dirty="0"/>
            <a:t> – PRODUCT OWNER; ARCHITECT OWNER; STAKEHOLDER; TIMES AGEIS; LIDER DOS TIMES; EQUIPES DE SUPORTE;  COMUNIDADES DE PRÁTICAS (COPS); CENTRO DE EXCELÊNCIA (</a:t>
          </a:r>
          <a:r>
            <a:rPr lang="pt-BR" sz="1600" kern="1200" dirty="0" err="1"/>
            <a:t>CoE</a:t>
          </a:r>
          <a:r>
            <a:rPr lang="pt-BR" sz="1600" kern="1200" dirty="0"/>
            <a:t>);     </a:t>
          </a:r>
        </a:p>
        <a:p>
          <a:pPr marL="171450" lvl="1" indent="-171450" algn="l" defTabSz="711200">
            <a:lnSpc>
              <a:spcPct val="90000"/>
            </a:lnSpc>
            <a:spcBef>
              <a:spcPct val="0"/>
            </a:spcBef>
            <a:spcAft>
              <a:spcPct val="15000"/>
            </a:spcAft>
            <a:buChar char="•"/>
          </a:pPr>
          <a:r>
            <a:rPr lang="pt-BR" sz="1600" b="1" kern="1200" dirty="0"/>
            <a:t>CICLO DE VIDAS </a:t>
          </a:r>
          <a:r>
            <a:rPr lang="pt-BR" sz="1600" kern="1200" dirty="0"/>
            <a:t>- </a:t>
          </a:r>
          <a:r>
            <a:rPr lang="pt-BR" sz="1600" kern="1200" cap="all" baseline="0" dirty="0"/>
            <a:t>O ciclo de vida do </a:t>
          </a:r>
          <a:r>
            <a:rPr lang="pt-BR" sz="1600" kern="1200" cap="all" baseline="0" dirty="0" err="1"/>
            <a:t>Agil</a:t>
          </a:r>
          <a:r>
            <a:rPr lang="pt-BR" sz="1600" kern="1200" cap="all" baseline="0" dirty="0"/>
            <a:t>; O ciclo de vida enxuto (</a:t>
          </a:r>
          <a:r>
            <a:rPr lang="pt-BR" sz="1600" kern="1200" cap="all" baseline="0" dirty="0" err="1"/>
            <a:t>Lean</a:t>
          </a:r>
          <a:r>
            <a:rPr lang="pt-BR" sz="1600" kern="1200" cap="all" baseline="0" dirty="0"/>
            <a:t>); A entrega contínua</a:t>
          </a:r>
          <a:r>
            <a:rPr lang="pt-BR" sz="1600" b="1" kern="1200" cap="all" baseline="0" dirty="0"/>
            <a:t>: </a:t>
          </a:r>
          <a:r>
            <a:rPr lang="pt-BR" sz="1600" kern="1200" cap="all" baseline="0" dirty="0"/>
            <a:t>ciclo de vida ágil; A entrega contínua: ciclo de vida enxuto (</a:t>
          </a:r>
          <a:r>
            <a:rPr lang="pt-BR" sz="1600" kern="1200" cap="all" baseline="0" dirty="0" err="1"/>
            <a:t>lean</a:t>
          </a:r>
          <a:r>
            <a:rPr lang="pt-BR" sz="1600" kern="1200" cap="all" baseline="0" dirty="0"/>
            <a:t>); O ciclo de vida Exploratório / Inicialização enxuta (</a:t>
          </a:r>
          <a:r>
            <a:rPr lang="pt-BR" sz="1600" kern="1200" cap="all" baseline="0" dirty="0" err="1"/>
            <a:t>lean</a:t>
          </a:r>
          <a:r>
            <a:rPr lang="pt-BR" sz="1600" kern="1200" cap="all" baseline="0" dirty="0"/>
            <a:t>); O ciclo de vida Cascata (tradicional); Ciclo de vida do programa;  </a:t>
          </a:r>
          <a:endParaRPr lang="pt-BR" sz="1600" kern="1200" dirty="0"/>
        </a:p>
      </dsp:txBody>
      <dsp:txXfrm rot="-5400000">
        <a:off x="3312386" y="2510452"/>
        <a:ext cx="8873074" cy="1991280"/>
      </dsp:txXfrm>
    </dsp:sp>
    <dsp:sp modelId="{803BBDE5-AE03-4EDF-AC59-6891C79C83E2}">
      <dsp:nvSpPr>
        <dsp:cNvPr id="0" name=""/>
        <dsp:cNvSpPr/>
      </dsp:nvSpPr>
      <dsp:spPr>
        <a:xfrm>
          <a:off x="0" y="2366911"/>
          <a:ext cx="3148185" cy="2250953"/>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pt-BR" sz="3100" kern="1200" dirty="0"/>
            <a:t>ESTRUTURA</a:t>
          </a:r>
        </a:p>
      </dsp:txBody>
      <dsp:txXfrm>
        <a:off x="109882" y="2476793"/>
        <a:ext cx="2928421" cy="2031189"/>
      </dsp:txXfrm>
    </dsp:sp>
    <dsp:sp modelId="{A69765E3-B718-48D7-97CB-CCC32F49D572}">
      <dsp:nvSpPr>
        <dsp:cNvPr id="0" name=""/>
        <dsp:cNvSpPr/>
      </dsp:nvSpPr>
      <dsp:spPr>
        <a:xfrm rot="5400000">
          <a:off x="6699421" y="1365490"/>
          <a:ext cx="2206726" cy="8980797"/>
        </a:xfrm>
        <a:prstGeom prst="round2Same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PRINCÍPIOS</a:t>
          </a:r>
          <a:r>
            <a:rPr lang="pt-BR" sz="1600" kern="1200" dirty="0"/>
            <a:t> </a:t>
          </a:r>
          <a:r>
            <a:rPr lang="pt-BR" sz="1600" kern="1200" cap="all" baseline="0" dirty="0"/>
            <a:t>– Encantar os clientes; Seja impressionante; Pragmatismo acima do purismo; Contexto conta; A escolha é boa; Otimizar fluxo; Conhecimento da empresa</a:t>
          </a:r>
          <a:r>
            <a:rPr lang="pt-BR" sz="1600" kern="1200" dirty="0"/>
            <a:t>; </a:t>
          </a:r>
          <a:endParaRPr lang="pt-BR" sz="1600" i="1" kern="1200" cap="all" baseline="0" dirty="0"/>
        </a:p>
        <a:p>
          <a:pPr marL="171450" lvl="1" indent="-171450" algn="l" defTabSz="711200">
            <a:lnSpc>
              <a:spcPct val="90000"/>
            </a:lnSpc>
            <a:spcBef>
              <a:spcPct val="0"/>
            </a:spcBef>
            <a:spcAft>
              <a:spcPct val="15000"/>
            </a:spcAft>
            <a:buChar char="•"/>
          </a:pPr>
          <a:r>
            <a:rPr lang="pt-BR" sz="1600" b="1" i="1" kern="1200" cap="all" baseline="0" dirty="0"/>
            <a:t>LIDERANÇA</a:t>
          </a:r>
          <a:r>
            <a:rPr lang="pt-BR" sz="1600" i="1" kern="1200" cap="all" baseline="0" dirty="0"/>
            <a:t> – LIDERANÇA LEAN AGIL; MINDSET LEAN-AGIL; MANIFESTO AGIL </a:t>
          </a:r>
        </a:p>
        <a:p>
          <a:pPr marL="171450" lvl="1" indent="-171450" algn="l" defTabSz="711200">
            <a:lnSpc>
              <a:spcPct val="90000"/>
            </a:lnSpc>
            <a:spcBef>
              <a:spcPct val="0"/>
            </a:spcBef>
            <a:spcAft>
              <a:spcPct val="15000"/>
            </a:spcAft>
            <a:buChar char="•"/>
          </a:pPr>
          <a:r>
            <a:rPr lang="pt-BR" sz="1600" b="1" i="0" kern="1200" cap="all" baseline="0" dirty="0" err="1"/>
            <a:t>Wow</a:t>
          </a:r>
          <a:r>
            <a:rPr lang="pt-BR" sz="1600" b="1" i="0" kern="1200" cap="all" baseline="0" dirty="0"/>
            <a:t> (WAY OF WORK)</a:t>
          </a:r>
          <a:r>
            <a:rPr lang="pt-BR" sz="1600" i="1" kern="1200" cap="all" baseline="0" dirty="0"/>
            <a:t> – ABORDAGEM MAIS ADAPTATIVA E MENOS PRESCRITIVA: ANALISE DE CONTEXTO; SELEÇÃO DO CICLO DE VIDA, CONEXÃO DOS PONTOS; REALIZAÇÃO DAS ESCOLHAS (WOW) E GUIA DE MELHORIA CONTÍNUA</a:t>
          </a:r>
        </a:p>
        <a:p>
          <a:pPr marL="171450" lvl="1" indent="-171450" algn="l" defTabSz="711200">
            <a:lnSpc>
              <a:spcPct val="90000"/>
            </a:lnSpc>
            <a:spcBef>
              <a:spcPct val="0"/>
            </a:spcBef>
            <a:spcAft>
              <a:spcPct val="15000"/>
            </a:spcAft>
            <a:buChar char="•"/>
          </a:pPr>
          <a:r>
            <a:rPr lang="pt-BR" sz="1600" b="1" i="0" kern="1200" cap="all" baseline="0" dirty="0"/>
            <a:t>VALUE STREAM</a:t>
          </a:r>
          <a:r>
            <a:rPr lang="pt-BR" sz="1600" i="1" kern="1200" cap="all" baseline="0" dirty="0"/>
            <a:t> – CADEIA DE VALOR COMEÇA E TERMINA NO CLIENTE</a:t>
          </a:r>
        </a:p>
      </dsp:txBody>
      <dsp:txXfrm rot="-5400000">
        <a:off x="3312386" y="4860249"/>
        <a:ext cx="8873074" cy="1991280"/>
      </dsp:txXfrm>
    </dsp:sp>
    <dsp:sp modelId="{3E855831-C45A-482B-9BC6-CC369591D631}">
      <dsp:nvSpPr>
        <dsp:cNvPr id="0" name=""/>
        <dsp:cNvSpPr/>
      </dsp:nvSpPr>
      <dsp:spPr>
        <a:xfrm>
          <a:off x="0" y="4730412"/>
          <a:ext cx="3148185" cy="2250953"/>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pt-BR" sz="3100" kern="1200" dirty="0"/>
            <a:t>FUNDAMENTOS</a:t>
          </a:r>
        </a:p>
      </dsp:txBody>
      <dsp:txXfrm>
        <a:off x="109882" y="4840294"/>
        <a:ext cx="2928421" cy="203118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5714A-CFA8-45C2-BF60-62D56F24091D}">
      <dsp:nvSpPr>
        <dsp:cNvPr id="0" name=""/>
        <dsp:cNvSpPr/>
      </dsp:nvSpPr>
      <dsp:spPr>
        <a:xfrm rot="5400000">
          <a:off x="6802509" y="-3784344"/>
          <a:ext cx="2160313" cy="9873016"/>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a:t>GESTÃO DOS STAKEHOLDERS</a:t>
          </a:r>
        </a:p>
        <a:p>
          <a:pPr marL="171450" lvl="1" indent="-171450" algn="l" defTabSz="711200">
            <a:lnSpc>
              <a:spcPct val="90000"/>
            </a:lnSpc>
            <a:spcBef>
              <a:spcPct val="0"/>
            </a:spcBef>
            <a:spcAft>
              <a:spcPct val="15000"/>
            </a:spcAft>
            <a:buChar char="•"/>
          </a:pPr>
          <a:r>
            <a:rPr lang="pt-BR" sz="1600" kern="1200" dirty="0"/>
            <a:t>CLIENTE NO CENTRO</a:t>
          </a:r>
        </a:p>
        <a:p>
          <a:pPr marL="171450" lvl="1" indent="-171450" algn="l" defTabSz="711200">
            <a:lnSpc>
              <a:spcPct val="90000"/>
            </a:lnSpc>
            <a:spcBef>
              <a:spcPct val="0"/>
            </a:spcBef>
            <a:spcAft>
              <a:spcPct val="15000"/>
            </a:spcAft>
            <a:buChar char="•"/>
          </a:pPr>
          <a:r>
            <a:rPr lang="pt-BR" sz="1600" kern="1200" dirty="0"/>
            <a:t>ALINHAMENTO ESTRATÉGICO</a:t>
          </a:r>
        </a:p>
        <a:p>
          <a:pPr marL="171450" lvl="1" indent="-171450" algn="l" defTabSz="711200">
            <a:lnSpc>
              <a:spcPct val="90000"/>
            </a:lnSpc>
            <a:spcBef>
              <a:spcPct val="0"/>
            </a:spcBef>
            <a:spcAft>
              <a:spcPct val="15000"/>
            </a:spcAft>
            <a:buChar char="•"/>
          </a:pPr>
          <a:r>
            <a:rPr lang="pt-BR" sz="1600" kern="1200" dirty="0"/>
            <a:t>GOVERNANÇA DE PROJETOS, PROGRAMAS E PORTFOLIO  </a:t>
          </a:r>
        </a:p>
        <a:p>
          <a:pPr marL="171450" lvl="1" indent="-171450" algn="l" defTabSz="711200">
            <a:lnSpc>
              <a:spcPct val="90000"/>
            </a:lnSpc>
            <a:spcBef>
              <a:spcPct val="0"/>
            </a:spcBef>
            <a:spcAft>
              <a:spcPct val="15000"/>
            </a:spcAft>
            <a:buChar char="•"/>
          </a:pPr>
          <a:r>
            <a:rPr lang="pt-BR" sz="1600" kern="1200" dirty="0"/>
            <a:t>GESTÃO POR FLUXO DE VALOR </a:t>
          </a:r>
        </a:p>
        <a:p>
          <a:pPr marL="171450" lvl="1" indent="-171450" algn="l" defTabSz="711200">
            <a:lnSpc>
              <a:spcPct val="90000"/>
            </a:lnSpc>
            <a:spcBef>
              <a:spcPct val="0"/>
            </a:spcBef>
            <a:spcAft>
              <a:spcPct val="15000"/>
            </a:spcAft>
            <a:buChar char="•"/>
          </a:pPr>
          <a:r>
            <a:rPr lang="pt-BR" sz="1600" kern="1200" dirty="0"/>
            <a:t>ENTREGAS CONTÍNUAS </a:t>
          </a:r>
        </a:p>
        <a:p>
          <a:pPr marL="171450" lvl="1" indent="-171450" algn="l" defTabSz="711200">
            <a:lnSpc>
              <a:spcPct val="90000"/>
            </a:lnSpc>
            <a:spcBef>
              <a:spcPct val="0"/>
            </a:spcBef>
            <a:spcAft>
              <a:spcPct val="15000"/>
            </a:spcAft>
            <a:buChar char="•"/>
          </a:pPr>
          <a:r>
            <a:rPr lang="pt-BR" sz="1600" kern="1200" dirty="0"/>
            <a:t>SAFE HOUSE OF LEAN</a:t>
          </a:r>
        </a:p>
      </dsp:txBody>
      <dsp:txXfrm rot="-5400000">
        <a:off x="2946158" y="177465"/>
        <a:ext cx="9767558" cy="1949397"/>
      </dsp:txXfrm>
    </dsp:sp>
    <dsp:sp modelId="{131BE096-968A-4727-B285-4F201183B78F}">
      <dsp:nvSpPr>
        <dsp:cNvPr id="0" name=""/>
        <dsp:cNvSpPr/>
      </dsp:nvSpPr>
      <dsp:spPr>
        <a:xfrm>
          <a:off x="0" y="3480"/>
          <a:ext cx="2875900" cy="2297364"/>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pt-BR" sz="2800" kern="1200" dirty="0"/>
            <a:t>GOVERNANÇA</a:t>
          </a:r>
        </a:p>
      </dsp:txBody>
      <dsp:txXfrm>
        <a:off x="112148" y="115628"/>
        <a:ext cx="2651604" cy="2073068"/>
      </dsp:txXfrm>
    </dsp:sp>
    <dsp:sp modelId="{5C6138AF-2D40-4680-91D5-020C28896BEF}">
      <dsp:nvSpPr>
        <dsp:cNvPr id="0" name=""/>
        <dsp:cNvSpPr/>
      </dsp:nvSpPr>
      <dsp:spPr>
        <a:xfrm rot="5400000">
          <a:off x="6802509" y="-1372112"/>
          <a:ext cx="2160313" cy="9873016"/>
        </a:xfrm>
        <a:prstGeom prst="round2Same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5370241"/>
              <a:satOff val="24126"/>
              <a:lumOff val="165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FERRAMENTAS – </a:t>
          </a:r>
          <a:r>
            <a:rPr lang="pt-BR" sz="1600" b="0" kern="1200" dirty="0"/>
            <a:t>KANBAN; MVP; DESIGN THINKING; KPI´S; BUSINESS MODEL CANVAS; LEAN MODEL CANVAS</a:t>
          </a:r>
        </a:p>
        <a:p>
          <a:pPr marL="171450" lvl="1" indent="-171450" algn="l" defTabSz="711200">
            <a:lnSpc>
              <a:spcPct val="90000"/>
            </a:lnSpc>
            <a:spcBef>
              <a:spcPct val="0"/>
            </a:spcBef>
            <a:spcAft>
              <a:spcPct val="15000"/>
            </a:spcAft>
            <a:buChar char="•"/>
          </a:pPr>
          <a:r>
            <a:rPr lang="pt-BR" sz="1600" b="1" kern="1200" dirty="0"/>
            <a:t>PAPÉIS</a:t>
          </a:r>
          <a:r>
            <a:rPr lang="pt-BR" sz="1600" kern="1200" dirty="0"/>
            <a:t> – PRODUCT OWNER; SCRUM MASTER;;RELEASE TRAIN ENGINIEER; PRODUCT MANAGER; SYSTEM ARCHITECT; BUSINEES OWNER; TIMES AGEIS; EPIC OWNERS;  ENTERPRISE ARCHITECT; TIMES DE SISTEMAS;  </a:t>
          </a:r>
        </a:p>
        <a:p>
          <a:pPr marL="171450" lvl="1" indent="-171450" algn="l" defTabSz="711200">
            <a:lnSpc>
              <a:spcPct val="90000"/>
            </a:lnSpc>
            <a:spcBef>
              <a:spcPct val="0"/>
            </a:spcBef>
            <a:spcAft>
              <a:spcPct val="15000"/>
            </a:spcAft>
            <a:buChar char="•"/>
          </a:pPr>
          <a:r>
            <a:rPr lang="pt-BR" sz="1600" b="1" kern="1200" dirty="0"/>
            <a:t>CERIMÔNIA</a:t>
          </a:r>
          <a:r>
            <a:rPr lang="pt-BR" sz="1600" kern="1200" dirty="0"/>
            <a:t>S – PLANEJAMENTO DE PI ;  SPRINT; REVISÃO DA SPRINT; RETROSPECTIVA DA SPRINT; REUNIÃO DIÁRIA; AGILE RELEASE TRAIN (ART)	</a:t>
          </a:r>
        </a:p>
        <a:p>
          <a:pPr marL="171450" lvl="1" indent="-171450" algn="l" defTabSz="711200">
            <a:lnSpc>
              <a:spcPct val="90000"/>
            </a:lnSpc>
            <a:spcBef>
              <a:spcPct val="0"/>
            </a:spcBef>
            <a:spcAft>
              <a:spcPct val="15000"/>
            </a:spcAft>
            <a:buChar char="•"/>
          </a:pPr>
          <a:r>
            <a:rPr lang="pt-BR" sz="1600" b="1" kern="1200" dirty="0"/>
            <a:t>ARTEFATO</a:t>
          </a:r>
          <a:r>
            <a:rPr lang="pt-BR" sz="1600" kern="1200" dirty="0"/>
            <a:t> – PI OBJETIVOS; BACKLOG DO PROGRAMA; BACKLOG DA TIME; INCREMENTO DO PROGRAMA (PI); DEMONSTRATIVO DO SISTEMA; BACKLOG DO PORTFOLIO; VISÃO DE PORTFOLIO; TEMAS ESTRATÉGICOS; EPICOS; </a:t>
          </a:r>
        </a:p>
      </dsp:txBody>
      <dsp:txXfrm rot="-5400000">
        <a:off x="2946158" y="2589697"/>
        <a:ext cx="9767558" cy="1949397"/>
      </dsp:txXfrm>
    </dsp:sp>
    <dsp:sp modelId="{803BBDE5-AE03-4EDF-AC59-6891C79C83E2}">
      <dsp:nvSpPr>
        <dsp:cNvPr id="0" name=""/>
        <dsp:cNvSpPr/>
      </dsp:nvSpPr>
      <dsp:spPr>
        <a:xfrm>
          <a:off x="0" y="2415713"/>
          <a:ext cx="2875900" cy="2297364"/>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pt-BR" sz="2800" kern="1200" dirty="0"/>
            <a:t>ESTRUTURA</a:t>
          </a:r>
        </a:p>
      </dsp:txBody>
      <dsp:txXfrm>
        <a:off x="112148" y="2527861"/>
        <a:ext cx="2651604" cy="2073068"/>
      </dsp:txXfrm>
    </dsp:sp>
    <dsp:sp modelId="{A69765E3-B718-48D7-97CB-CCC32F49D572}">
      <dsp:nvSpPr>
        <dsp:cNvPr id="0" name=""/>
        <dsp:cNvSpPr/>
      </dsp:nvSpPr>
      <dsp:spPr>
        <a:xfrm rot="5400000">
          <a:off x="6802509" y="1040120"/>
          <a:ext cx="2160313" cy="9873016"/>
        </a:xfrm>
        <a:prstGeom prst="round2Same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VALORES</a:t>
          </a:r>
          <a:r>
            <a:rPr lang="pt-BR" sz="1600" kern="1200" dirty="0"/>
            <a:t> – </a:t>
          </a:r>
          <a:r>
            <a:rPr lang="pt-BR" sz="1600" kern="1200" cap="all" baseline="0" dirty="0"/>
            <a:t>alinhamento, qualidade integrada, transparência e execução </a:t>
          </a:r>
          <a:endParaRPr lang="pt-BR" sz="1600" i="1" kern="1200" cap="all" baseline="0" dirty="0"/>
        </a:p>
        <a:p>
          <a:pPr marL="171450" lvl="1" indent="-171450" algn="l" defTabSz="711200">
            <a:lnSpc>
              <a:spcPct val="90000"/>
            </a:lnSpc>
            <a:spcBef>
              <a:spcPct val="0"/>
            </a:spcBef>
            <a:spcAft>
              <a:spcPct val="15000"/>
            </a:spcAft>
            <a:buChar char="•"/>
          </a:pPr>
          <a:r>
            <a:rPr lang="pt-BR" sz="1600" b="1" kern="1200" dirty="0"/>
            <a:t>PRINCÍPIOS</a:t>
          </a:r>
          <a:r>
            <a:rPr lang="pt-BR" sz="1600" kern="1200" dirty="0"/>
            <a:t> </a:t>
          </a:r>
          <a:r>
            <a:rPr lang="pt-BR" sz="1600" kern="1200" cap="all" baseline="0" dirty="0"/>
            <a:t>–visão econômica; pensamento sistêmico; variabilidade; incremental com rápidos ciclos;  limite o trabalho em andamento, reduza tamanhos de lote e gerencie comprimentos de fila; cadência (tempo), sincronize com o planejamento;; Descentralizar a tomada de decisão; Organize em torno do valor</a:t>
          </a:r>
          <a:endParaRPr lang="pt-BR" sz="1600" i="1" kern="1200" cap="all" baseline="0" dirty="0"/>
        </a:p>
        <a:p>
          <a:pPr marL="171450" lvl="1" indent="-171450" algn="l" defTabSz="711200">
            <a:lnSpc>
              <a:spcPct val="90000"/>
            </a:lnSpc>
            <a:spcBef>
              <a:spcPct val="0"/>
            </a:spcBef>
            <a:spcAft>
              <a:spcPct val="15000"/>
            </a:spcAft>
            <a:buChar char="•"/>
          </a:pPr>
          <a:r>
            <a:rPr lang="pt-BR" sz="1600" b="1" i="1" kern="1200" cap="all" baseline="0" dirty="0"/>
            <a:t>LIDERANÇA</a:t>
          </a:r>
          <a:r>
            <a:rPr lang="pt-BR" sz="1600" i="1" kern="1200" cap="all" baseline="0" dirty="0"/>
            <a:t> – LIDERANÇA LEAN AGIL; MINDSET LEAN-AGIL; MANIFESTO AGIL </a:t>
          </a:r>
        </a:p>
        <a:p>
          <a:pPr marL="171450" lvl="1" indent="-171450" algn="l" defTabSz="711200">
            <a:lnSpc>
              <a:spcPct val="90000"/>
            </a:lnSpc>
            <a:spcBef>
              <a:spcPct val="0"/>
            </a:spcBef>
            <a:spcAft>
              <a:spcPct val="15000"/>
            </a:spcAft>
            <a:buChar char="•"/>
          </a:pPr>
          <a:r>
            <a:rPr lang="pt-BR" sz="1600" b="1" i="0" kern="1200" cap="all" baseline="0" dirty="0"/>
            <a:t>COMPETÊNCIAS ORGANIZACIONAIS </a:t>
          </a:r>
          <a:r>
            <a:rPr lang="pt-BR" sz="1600" i="1" kern="1200" cap="all" baseline="0" dirty="0"/>
            <a:t>-  GESTÃO LEAN DE PORTFOLIO;  ENTREGA DE SOLUÇÃO EMPRESARIAL; ENTREGA AGIL DE PRODUTO; ORGANIZAÇÃO AGIL; CONTINUO; DEVOPS</a:t>
          </a:r>
        </a:p>
      </dsp:txBody>
      <dsp:txXfrm rot="-5400000">
        <a:off x="2946158" y="5001929"/>
        <a:ext cx="9767558" cy="1949397"/>
      </dsp:txXfrm>
    </dsp:sp>
    <dsp:sp modelId="{3E855831-C45A-482B-9BC6-CC369591D631}">
      <dsp:nvSpPr>
        <dsp:cNvPr id="0" name=""/>
        <dsp:cNvSpPr/>
      </dsp:nvSpPr>
      <dsp:spPr>
        <a:xfrm>
          <a:off x="0" y="4827946"/>
          <a:ext cx="2875900" cy="2297364"/>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pt-BR" sz="2800" kern="1200" dirty="0"/>
            <a:t>FUNDAMENTOS</a:t>
          </a:r>
        </a:p>
      </dsp:txBody>
      <dsp:txXfrm>
        <a:off x="112148" y="4940094"/>
        <a:ext cx="2651604" cy="207306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3B1D1-86E2-4041-B225-68F6B820D304}">
      <dsp:nvSpPr>
        <dsp:cNvPr id="0" name=""/>
        <dsp:cNvSpPr/>
      </dsp:nvSpPr>
      <dsp:spPr>
        <a:xfrm>
          <a:off x="0" y="302618"/>
          <a:ext cx="12157848" cy="4284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1F50F0-35C2-4652-B4E1-57E6BDFFAE00}">
      <dsp:nvSpPr>
        <dsp:cNvPr id="0" name=""/>
        <dsp:cNvSpPr/>
      </dsp:nvSpPr>
      <dsp:spPr>
        <a:xfrm>
          <a:off x="607892" y="51698"/>
          <a:ext cx="11001855" cy="5018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1676" tIns="0" rIns="321676" bIns="0" numCol="1" spcCol="1270" anchor="ctr" anchorCtr="0">
          <a:noAutofit/>
        </a:bodyPr>
        <a:lstStyle/>
        <a:p>
          <a:pPr marL="0" lvl="0" indent="0" algn="l"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Alinhamento Estratégico Dinâmico - Foco no Cliente</a:t>
          </a:r>
        </a:p>
      </dsp:txBody>
      <dsp:txXfrm>
        <a:off x="632390" y="76196"/>
        <a:ext cx="10952859" cy="452844"/>
      </dsp:txXfrm>
    </dsp:sp>
    <dsp:sp modelId="{5D077223-4C2D-4752-83F3-85D09C550EFB}">
      <dsp:nvSpPr>
        <dsp:cNvPr id="0" name=""/>
        <dsp:cNvSpPr/>
      </dsp:nvSpPr>
      <dsp:spPr>
        <a:xfrm>
          <a:off x="0" y="1073738"/>
          <a:ext cx="12157848" cy="428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96E7A1-E3D6-4D28-8256-0609A30AFA5C}">
      <dsp:nvSpPr>
        <dsp:cNvPr id="0" name=""/>
        <dsp:cNvSpPr/>
      </dsp:nvSpPr>
      <dsp:spPr>
        <a:xfrm>
          <a:off x="607892" y="822818"/>
          <a:ext cx="10929346" cy="5018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1676" tIns="0" rIns="321676" bIns="0" numCol="1" spcCol="1270" anchor="ctr" anchorCtr="0">
          <a:noAutofit/>
        </a:bodyPr>
        <a:lstStyle/>
        <a:p>
          <a:pPr marL="0" lvl="0" indent="0" algn="l"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Patrocínio e envolvimento do cliente</a:t>
          </a:r>
        </a:p>
      </dsp:txBody>
      <dsp:txXfrm>
        <a:off x="632390" y="847316"/>
        <a:ext cx="10880350" cy="452844"/>
      </dsp:txXfrm>
    </dsp:sp>
    <dsp:sp modelId="{733800DA-5374-4BFE-9374-E199E234BE7C}">
      <dsp:nvSpPr>
        <dsp:cNvPr id="0" name=""/>
        <dsp:cNvSpPr/>
      </dsp:nvSpPr>
      <dsp:spPr>
        <a:xfrm>
          <a:off x="0" y="1844858"/>
          <a:ext cx="12157848" cy="4284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6E5C06-0C60-476F-8E1F-DD962AA6933E}">
      <dsp:nvSpPr>
        <dsp:cNvPr id="0" name=""/>
        <dsp:cNvSpPr/>
      </dsp:nvSpPr>
      <dsp:spPr>
        <a:xfrm>
          <a:off x="607892" y="1593938"/>
          <a:ext cx="10901261" cy="50184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1676" tIns="0" rIns="321676" bIns="0" numCol="1" spcCol="1270" anchor="ctr" anchorCtr="0">
          <a:noAutofit/>
        </a:bodyPr>
        <a:lstStyle/>
        <a:p>
          <a:pPr marL="0" lvl="0" indent="0" algn="l"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Eficiência e eficácia - Entregas rápidas - Criação de valor</a:t>
          </a:r>
        </a:p>
      </dsp:txBody>
      <dsp:txXfrm>
        <a:off x="632390" y="1618436"/>
        <a:ext cx="10852265" cy="452844"/>
      </dsp:txXfrm>
    </dsp:sp>
    <dsp:sp modelId="{47D30D03-13D1-4FB0-A19F-5FC56E4E3163}">
      <dsp:nvSpPr>
        <dsp:cNvPr id="0" name=""/>
        <dsp:cNvSpPr/>
      </dsp:nvSpPr>
      <dsp:spPr>
        <a:xfrm>
          <a:off x="0" y="2615978"/>
          <a:ext cx="12157848" cy="428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4F4C4A-4092-47AE-BDBE-4845A21882EC}">
      <dsp:nvSpPr>
        <dsp:cNvPr id="0" name=""/>
        <dsp:cNvSpPr/>
      </dsp:nvSpPr>
      <dsp:spPr>
        <a:xfrm>
          <a:off x="607892" y="2365058"/>
          <a:ext cx="11132236" cy="50184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1676" tIns="0" rIns="321676" bIns="0" numCol="1" spcCol="1270" anchor="ctr" anchorCtr="0">
          <a:noAutofit/>
        </a:bodyPr>
        <a:lstStyle/>
        <a:p>
          <a:pPr marL="0" lvl="0" indent="0" algn="l"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Transparência, Ética e Sustentabilidade</a:t>
          </a:r>
        </a:p>
      </dsp:txBody>
      <dsp:txXfrm>
        <a:off x="632390" y="2389556"/>
        <a:ext cx="11083240" cy="452844"/>
      </dsp:txXfrm>
    </dsp:sp>
    <dsp:sp modelId="{1BEF41F0-7C3B-4294-ACF9-22E59C370988}">
      <dsp:nvSpPr>
        <dsp:cNvPr id="0" name=""/>
        <dsp:cNvSpPr/>
      </dsp:nvSpPr>
      <dsp:spPr>
        <a:xfrm>
          <a:off x="0" y="3387098"/>
          <a:ext cx="12157848" cy="428400"/>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D2A400-2C83-4E2C-B104-6ADAE8C5788B}">
      <dsp:nvSpPr>
        <dsp:cNvPr id="0" name=""/>
        <dsp:cNvSpPr/>
      </dsp:nvSpPr>
      <dsp:spPr>
        <a:xfrm>
          <a:off x="607892" y="3136178"/>
          <a:ext cx="11169171" cy="501840"/>
        </a:xfrm>
        <a:prstGeom prst="round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1676" tIns="0" rIns="321676" bIns="0" numCol="1" spcCol="1270" anchor="ctr" anchorCtr="0">
          <a:noAutofit/>
        </a:bodyPr>
        <a:lstStyle/>
        <a:p>
          <a:pPr marL="0" lvl="0" indent="0" algn="l"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Prestação de contas</a:t>
          </a:r>
        </a:p>
      </dsp:txBody>
      <dsp:txXfrm>
        <a:off x="632390" y="3160676"/>
        <a:ext cx="11120175" cy="452844"/>
      </dsp:txXfrm>
    </dsp:sp>
    <dsp:sp modelId="{A2AA7190-1198-48E2-A6C8-9016B0EF7E01}">
      <dsp:nvSpPr>
        <dsp:cNvPr id="0" name=""/>
        <dsp:cNvSpPr/>
      </dsp:nvSpPr>
      <dsp:spPr>
        <a:xfrm>
          <a:off x="0" y="4158218"/>
          <a:ext cx="12157848" cy="4284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E3D86D-BF25-4116-BCB5-A56F1BCB5A07}">
      <dsp:nvSpPr>
        <dsp:cNvPr id="0" name=""/>
        <dsp:cNvSpPr/>
      </dsp:nvSpPr>
      <dsp:spPr>
        <a:xfrm>
          <a:off x="607892" y="3907299"/>
          <a:ext cx="10933260" cy="5018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1676" tIns="0" rIns="321676" bIns="0" numCol="1" spcCol="1270" anchor="ctr" anchorCtr="0">
          <a:noAutofit/>
        </a:bodyPr>
        <a:lstStyle/>
        <a:p>
          <a:pPr marL="0" lvl="0" indent="0" algn="l"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Funções e responsabilidades</a:t>
          </a:r>
        </a:p>
      </dsp:txBody>
      <dsp:txXfrm>
        <a:off x="632390" y="3931797"/>
        <a:ext cx="10884264" cy="452844"/>
      </dsp:txXfrm>
    </dsp:sp>
    <dsp:sp modelId="{13D8D609-5A91-4DC2-BA34-E67AEC0270B5}">
      <dsp:nvSpPr>
        <dsp:cNvPr id="0" name=""/>
        <dsp:cNvSpPr/>
      </dsp:nvSpPr>
      <dsp:spPr>
        <a:xfrm>
          <a:off x="0" y="4929339"/>
          <a:ext cx="12157848" cy="428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ADA977-A92A-4F0D-96D6-3AA896141F07}">
      <dsp:nvSpPr>
        <dsp:cNvPr id="0" name=""/>
        <dsp:cNvSpPr/>
      </dsp:nvSpPr>
      <dsp:spPr>
        <a:xfrm>
          <a:off x="607892" y="4678418"/>
          <a:ext cx="10878623" cy="5018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1676" tIns="0" rIns="321676" bIns="0" numCol="1" spcCol="1270" anchor="ctr" anchorCtr="0">
          <a:noAutofit/>
        </a:bodyPr>
        <a:lstStyle/>
        <a:p>
          <a:pPr marL="0" lvl="0" indent="0" algn="l"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Gerenciamento de riscos</a:t>
          </a:r>
        </a:p>
      </dsp:txBody>
      <dsp:txXfrm>
        <a:off x="632390" y="4702916"/>
        <a:ext cx="10829627" cy="452844"/>
      </dsp:txXfrm>
    </dsp:sp>
    <dsp:sp modelId="{190AC4B9-387E-44CF-A027-1A007434D2DF}">
      <dsp:nvSpPr>
        <dsp:cNvPr id="0" name=""/>
        <dsp:cNvSpPr/>
      </dsp:nvSpPr>
      <dsp:spPr>
        <a:xfrm>
          <a:off x="0" y="5700459"/>
          <a:ext cx="12157848" cy="4284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2CB0C9-5AAD-4933-B71D-7BED6E9995CF}">
      <dsp:nvSpPr>
        <dsp:cNvPr id="0" name=""/>
        <dsp:cNvSpPr/>
      </dsp:nvSpPr>
      <dsp:spPr>
        <a:xfrm>
          <a:off x="607892" y="5449539"/>
          <a:ext cx="10835220" cy="50184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1676" tIns="0" rIns="321676" bIns="0" numCol="1" spcCol="1270" anchor="ctr" anchorCtr="0">
          <a:noAutofit/>
        </a:bodyPr>
        <a:lstStyle/>
        <a:p>
          <a:pPr marL="0" lvl="0" indent="0" algn="l"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Melhores práticas de gestão para projetos, programas e portfólios</a:t>
          </a:r>
        </a:p>
      </dsp:txBody>
      <dsp:txXfrm>
        <a:off x="632390" y="5474037"/>
        <a:ext cx="10786224" cy="452844"/>
      </dsp:txXfrm>
    </dsp:sp>
    <dsp:sp modelId="{502A7A25-C685-40AB-B4A3-BA95A4D670FC}">
      <dsp:nvSpPr>
        <dsp:cNvPr id="0" name=""/>
        <dsp:cNvSpPr/>
      </dsp:nvSpPr>
      <dsp:spPr>
        <a:xfrm>
          <a:off x="0" y="6471579"/>
          <a:ext cx="12157848" cy="428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202611-441B-497A-A066-B3FE44ECAF8A}">
      <dsp:nvSpPr>
        <dsp:cNvPr id="0" name=""/>
        <dsp:cNvSpPr/>
      </dsp:nvSpPr>
      <dsp:spPr>
        <a:xfrm>
          <a:off x="607892" y="6220659"/>
          <a:ext cx="10808497" cy="50184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1676" tIns="0" rIns="321676" bIns="0" numCol="1" spcCol="1270" anchor="ctr" anchorCtr="0">
          <a:noAutofit/>
        </a:bodyPr>
        <a:lstStyle/>
        <a:p>
          <a:pPr marL="0" lvl="0" indent="0" algn="l"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Resiliência</a:t>
          </a:r>
        </a:p>
      </dsp:txBody>
      <dsp:txXfrm>
        <a:off x="632390" y="6245157"/>
        <a:ext cx="10759501" cy="45284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DF080-A004-4D6F-A269-7833B30B75B6}">
      <dsp:nvSpPr>
        <dsp:cNvPr id="0" name=""/>
        <dsp:cNvSpPr/>
      </dsp:nvSpPr>
      <dsp:spPr>
        <a:xfrm>
          <a:off x="-8137556" y="-1243071"/>
          <a:ext cx="9681906" cy="9681906"/>
        </a:xfrm>
        <a:prstGeom prst="blockArc">
          <a:avLst>
            <a:gd name="adj1" fmla="val 18900000"/>
            <a:gd name="adj2" fmla="val 2700000"/>
            <a:gd name="adj3" fmla="val 223"/>
          </a:avLst>
        </a:pr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1E535BC-DFF8-4AB0-ADA0-DBECA98CBFAC}">
      <dsp:nvSpPr>
        <dsp:cNvPr id="0" name=""/>
        <dsp:cNvSpPr/>
      </dsp:nvSpPr>
      <dsp:spPr>
        <a:xfrm>
          <a:off x="807773" y="553210"/>
          <a:ext cx="10536849" cy="110699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Introdução à agilidade</a:t>
          </a:r>
        </a:p>
      </dsp:txBody>
      <dsp:txXfrm>
        <a:off x="807773" y="553210"/>
        <a:ext cx="10536849" cy="1106996"/>
      </dsp:txXfrm>
    </dsp:sp>
    <dsp:sp modelId="{A11910C5-BD30-451F-9306-BCB784390AFB}">
      <dsp:nvSpPr>
        <dsp:cNvPr id="0" name=""/>
        <dsp:cNvSpPr/>
      </dsp:nvSpPr>
      <dsp:spPr>
        <a:xfrm>
          <a:off x="115900" y="414835"/>
          <a:ext cx="1383745" cy="1383745"/>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9B5BF8-0362-4A15-A7B8-668EC36B8BAF}">
      <dsp:nvSpPr>
        <dsp:cNvPr id="0" name=""/>
        <dsp:cNvSpPr/>
      </dsp:nvSpPr>
      <dsp:spPr>
        <a:xfrm>
          <a:off x="1442439" y="2213992"/>
          <a:ext cx="9902182" cy="1106996"/>
        </a:xfrm>
        <a:prstGeom prst="rect">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Scrum</a:t>
          </a:r>
        </a:p>
      </dsp:txBody>
      <dsp:txXfrm>
        <a:off x="1442439" y="2213992"/>
        <a:ext cx="9902182" cy="1106996"/>
      </dsp:txXfrm>
    </dsp:sp>
    <dsp:sp modelId="{E828AAF0-0A8B-4F23-AF6B-14AB605DA0B9}">
      <dsp:nvSpPr>
        <dsp:cNvPr id="0" name=""/>
        <dsp:cNvSpPr/>
      </dsp:nvSpPr>
      <dsp:spPr>
        <a:xfrm>
          <a:off x="750567" y="2075618"/>
          <a:ext cx="1383745" cy="1383745"/>
        </a:xfrm>
        <a:prstGeom prst="ellipse">
          <a:avLst/>
        </a:prstGeom>
        <a:solidFill>
          <a:schemeClr val="lt1">
            <a:hueOff val="0"/>
            <a:satOff val="0"/>
            <a:lumOff val="0"/>
            <a:alphaOff val="0"/>
          </a:schemeClr>
        </a:solidFill>
        <a:ln w="9525" cap="flat" cmpd="sng" algn="ctr">
          <a:solidFill>
            <a:schemeClr val="accent4">
              <a:hueOff val="-1488257"/>
              <a:satOff val="8966"/>
              <a:lumOff val="71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393911F-B268-4C50-BB81-DED8A2234DD0}">
      <dsp:nvSpPr>
        <dsp:cNvPr id="0" name=""/>
        <dsp:cNvSpPr/>
      </dsp:nvSpPr>
      <dsp:spPr>
        <a:xfrm>
          <a:off x="1442439" y="3874774"/>
          <a:ext cx="9902182" cy="1106996"/>
        </a:xfrm>
        <a:prstGeom prst="rect">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a:t>
          </a:r>
          <a:r>
            <a:rPr lang="pt-BR" sz="5800" kern="1200" dirty="0" err="1"/>
            <a:t>Kanban</a:t>
          </a:r>
          <a:endParaRPr lang="pt-BR" sz="5800" kern="1200" dirty="0"/>
        </a:p>
      </dsp:txBody>
      <dsp:txXfrm>
        <a:off x="1442439" y="3874774"/>
        <a:ext cx="9902182" cy="1106996"/>
      </dsp:txXfrm>
    </dsp:sp>
    <dsp:sp modelId="{D4BEDF61-8768-4504-9839-26B9E20A1ECC}">
      <dsp:nvSpPr>
        <dsp:cNvPr id="0" name=""/>
        <dsp:cNvSpPr/>
      </dsp:nvSpPr>
      <dsp:spPr>
        <a:xfrm>
          <a:off x="750567" y="3736400"/>
          <a:ext cx="1383745" cy="1383745"/>
        </a:xfrm>
        <a:prstGeom prst="ellipse">
          <a:avLst/>
        </a:prstGeom>
        <a:solidFill>
          <a:schemeClr val="lt1">
            <a:hueOff val="0"/>
            <a:satOff val="0"/>
            <a:lumOff val="0"/>
            <a:alphaOff val="0"/>
          </a:schemeClr>
        </a:solidFill>
        <a:ln w="9525" cap="flat" cmpd="sng" algn="ctr">
          <a:solidFill>
            <a:schemeClr val="accent4">
              <a:hueOff val="-2976513"/>
              <a:satOff val="17933"/>
              <a:lumOff val="1437"/>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AC8668B-A98A-41B8-9E52-E63F66A228E5}">
      <dsp:nvSpPr>
        <dsp:cNvPr id="0" name=""/>
        <dsp:cNvSpPr/>
      </dsp:nvSpPr>
      <dsp:spPr>
        <a:xfrm>
          <a:off x="807773" y="5535557"/>
          <a:ext cx="10536849" cy="1106996"/>
        </a:xfrm>
        <a:prstGeom prst="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Agilidade nos Negócios</a:t>
          </a:r>
        </a:p>
      </dsp:txBody>
      <dsp:txXfrm>
        <a:off x="807773" y="5535557"/>
        <a:ext cx="10536849" cy="1106996"/>
      </dsp:txXfrm>
    </dsp:sp>
    <dsp:sp modelId="{611D291C-8592-45E6-866E-3928E6C3A616}">
      <dsp:nvSpPr>
        <dsp:cNvPr id="0" name=""/>
        <dsp:cNvSpPr/>
      </dsp:nvSpPr>
      <dsp:spPr>
        <a:xfrm>
          <a:off x="115900" y="5397182"/>
          <a:ext cx="1383745" cy="1383745"/>
        </a:xfrm>
        <a:prstGeom prst="ellipse">
          <a:avLst/>
        </a:prstGeom>
        <a:solidFill>
          <a:schemeClr val="lt1">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520C5-43ED-4EFA-89B0-B16FB7E4DA88}">
      <dsp:nvSpPr>
        <dsp:cNvPr id="0" name=""/>
        <dsp:cNvSpPr/>
      </dsp:nvSpPr>
      <dsp:spPr>
        <a:xfrm>
          <a:off x="0" y="0"/>
          <a:ext cx="10332640" cy="9181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kern="1200" dirty="0"/>
            <a:t>MENTIMETER</a:t>
          </a:r>
        </a:p>
        <a:p>
          <a:pPr marL="114300" lvl="1" indent="-114300" algn="l" defTabSz="622300">
            <a:lnSpc>
              <a:spcPct val="90000"/>
            </a:lnSpc>
            <a:spcBef>
              <a:spcPct val="0"/>
            </a:spcBef>
            <a:spcAft>
              <a:spcPct val="15000"/>
            </a:spcAft>
            <a:buChar char="•"/>
          </a:pPr>
          <a:r>
            <a:rPr lang="pt-BR" sz="1400" kern="1200" dirty="0"/>
            <a:t>https://www.mentimeter.com/pt-BR</a:t>
          </a:r>
        </a:p>
      </dsp:txBody>
      <dsp:txXfrm>
        <a:off x="2158340" y="0"/>
        <a:ext cx="8174299" cy="918128"/>
      </dsp:txXfrm>
    </dsp:sp>
    <dsp:sp modelId="{684E1E9F-3097-46C6-B488-711212B27DDB}">
      <dsp:nvSpPr>
        <dsp:cNvPr id="0" name=""/>
        <dsp:cNvSpPr/>
      </dsp:nvSpPr>
      <dsp:spPr>
        <a:xfrm>
          <a:off x="91812" y="91812"/>
          <a:ext cx="2066528" cy="734502"/>
        </a:xfrm>
        <a:prstGeom prst="roundRect">
          <a:avLst>
            <a:gd name="adj" fmla="val 10000"/>
          </a:avLst>
        </a:prstGeom>
        <a:blipFill rotWithShape="1">
          <a:blip xmlns:r="http://schemas.openxmlformats.org/officeDocument/2006/relationships" r:embed="rId1"/>
          <a:srcRect/>
          <a:stretch>
            <a:fillRect l="-14000" r="-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A27701-7147-401D-B87D-ADDA11FBADD7}">
      <dsp:nvSpPr>
        <dsp:cNvPr id="0" name=""/>
        <dsp:cNvSpPr/>
      </dsp:nvSpPr>
      <dsp:spPr>
        <a:xfrm>
          <a:off x="0" y="1009941"/>
          <a:ext cx="10332640" cy="9181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kern="1200" dirty="0"/>
            <a:t>KAHOOT</a:t>
          </a:r>
        </a:p>
        <a:p>
          <a:pPr marL="114300" lvl="1" indent="-114300" algn="l" defTabSz="622300">
            <a:lnSpc>
              <a:spcPct val="90000"/>
            </a:lnSpc>
            <a:spcBef>
              <a:spcPct val="0"/>
            </a:spcBef>
            <a:spcAft>
              <a:spcPct val="15000"/>
            </a:spcAft>
            <a:buChar char="•"/>
          </a:pPr>
          <a:r>
            <a:rPr lang="pt-BR" sz="1400" kern="1200" dirty="0"/>
            <a:t>https://create.kahoot.it/</a:t>
          </a:r>
        </a:p>
      </dsp:txBody>
      <dsp:txXfrm>
        <a:off x="2158340" y="1009941"/>
        <a:ext cx="8174299" cy="918128"/>
      </dsp:txXfrm>
    </dsp:sp>
    <dsp:sp modelId="{F06F17F0-F545-41FB-A2CB-EF2CBC22122A}">
      <dsp:nvSpPr>
        <dsp:cNvPr id="0" name=""/>
        <dsp:cNvSpPr/>
      </dsp:nvSpPr>
      <dsp:spPr>
        <a:xfrm>
          <a:off x="91812" y="1101754"/>
          <a:ext cx="2066528" cy="734502"/>
        </a:xfrm>
        <a:prstGeom prst="roundRect">
          <a:avLst>
            <a:gd name="adj" fmla="val 10000"/>
          </a:avLst>
        </a:prstGeom>
        <a:blipFill rotWithShape="1">
          <a:blip xmlns:r="http://schemas.openxmlformats.org/officeDocument/2006/relationships" r:embed="rId2"/>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80742C-DE27-4366-9F30-924C5404961C}">
      <dsp:nvSpPr>
        <dsp:cNvPr id="0" name=""/>
        <dsp:cNvSpPr/>
      </dsp:nvSpPr>
      <dsp:spPr>
        <a:xfrm>
          <a:off x="0" y="2019882"/>
          <a:ext cx="10332640" cy="9181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kern="1200" dirty="0"/>
            <a:t>MIRO</a:t>
          </a:r>
        </a:p>
        <a:p>
          <a:pPr marL="114300" lvl="1" indent="-114300" algn="l" defTabSz="622300">
            <a:lnSpc>
              <a:spcPct val="90000"/>
            </a:lnSpc>
            <a:spcBef>
              <a:spcPct val="0"/>
            </a:spcBef>
            <a:spcAft>
              <a:spcPct val="15000"/>
            </a:spcAft>
            <a:buChar char="•"/>
          </a:pPr>
          <a:r>
            <a:rPr lang="pt-BR" sz="1400" kern="1200" dirty="0"/>
            <a:t>https://miro.com/app/dashboard/</a:t>
          </a:r>
        </a:p>
        <a:p>
          <a:pPr marL="114300" lvl="1" indent="-114300" algn="l" defTabSz="622300">
            <a:lnSpc>
              <a:spcPct val="90000"/>
            </a:lnSpc>
            <a:spcBef>
              <a:spcPct val="0"/>
            </a:spcBef>
            <a:spcAft>
              <a:spcPct val="15000"/>
            </a:spcAft>
            <a:buChar char="•"/>
          </a:pPr>
          <a:r>
            <a:rPr lang="pt-BR" sz="1400" kern="1200" dirty="0"/>
            <a:t>Requer cadastro</a:t>
          </a:r>
        </a:p>
      </dsp:txBody>
      <dsp:txXfrm>
        <a:off x="2158340" y="2019882"/>
        <a:ext cx="8174299" cy="918128"/>
      </dsp:txXfrm>
    </dsp:sp>
    <dsp:sp modelId="{F0BEE3B8-D3E3-455C-A065-98B758E5956B}">
      <dsp:nvSpPr>
        <dsp:cNvPr id="0" name=""/>
        <dsp:cNvSpPr/>
      </dsp:nvSpPr>
      <dsp:spPr>
        <a:xfrm>
          <a:off x="91812" y="2111695"/>
          <a:ext cx="2066528" cy="734502"/>
        </a:xfrm>
        <a:prstGeom prst="roundRect">
          <a:avLst>
            <a:gd name="adj" fmla="val 10000"/>
          </a:avLst>
        </a:prstGeom>
        <a:blipFill rotWithShape="1">
          <a:blip xmlns:r="http://schemas.openxmlformats.org/officeDocument/2006/relationships" r:embed="rId3"/>
          <a:srcRect/>
          <a:stretch>
            <a:fillRect t="-6000" b="-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269F33-67EC-4561-A614-54D3D5FB84AC}">
      <dsp:nvSpPr>
        <dsp:cNvPr id="0" name=""/>
        <dsp:cNvSpPr/>
      </dsp:nvSpPr>
      <dsp:spPr>
        <a:xfrm>
          <a:off x="0" y="3029823"/>
          <a:ext cx="10332640" cy="9181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kern="1200" dirty="0"/>
            <a:t>TRELLO</a:t>
          </a:r>
        </a:p>
        <a:p>
          <a:pPr marL="114300" lvl="1" indent="-114300" algn="l" defTabSz="622300">
            <a:lnSpc>
              <a:spcPct val="90000"/>
            </a:lnSpc>
            <a:spcBef>
              <a:spcPct val="0"/>
            </a:spcBef>
            <a:spcAft>
              <a:spcPct val="15000"/>
            </a:spcAft>
            <a:buChar char="•"/>
          </a:pPr>
          <a:r>
            <a:rPr lang="pt-BR" sz="1400" kern="1200" dirty="0"/>
            <a:t>https://trello.com/</a:t>
          </a:r>
        </a:p>
      </dsp:txBody>
      <dsp:txXfrm>
        <a:off x="2158340" y="3029823"/>
        <a:ext cx="8174299" cy="918128"/>
      </dsp:txXfrm>
    </dsp:sp>
    <dsp:sp modelId="{8AE34C12-1C8A-45BD-8FE2-DDBCD09BE1C8}">
      <dsp:nvSpPr>
        <dsp:cNvPr id="0" name=""/>
        <dsp:cNvSpPr/>
      </dsp:nvSpPr>
      <dsp:spPr>
        <a:xfrm>
          <a:off x="91812" y="3121636"/>
          <a:ext cx="2066528" cy="734502"/>
        </a:xfrm>
        <a:prstGeom prst="roundRect">
          <a:avLst>
            <a:gd name="adj" fmla="val 10000"/>
          </a:avLst>
        </a:prstGeom>
        <a:blipFill rotWithShape="1">
          <a:blip xmlns:r="http://schemas.openxmlformats.org/officeDocument/2006/relationships" r:embed="rId4"/>
          <a:srcRect/>
          <a:stretch>
            <a:fillRect l="-31000" r="-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ABDF43-AD60-4C00-8096-2E439CE4DF5D}">
      <dsp:nvSpPr>
        <dsp:cNvPr id="0" name=""/>
        <dsp:cNvSpPr/>
      </dsp:nvSpPr>
      <dsp:spPr>
        <a:xfrm>
          <a:off x="0" y="4039764"/>
          <a:ext cx="10332640" cy="9181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kern="1200" dirty="0"/>
            <a:t>GOOGLE JAMBOARD</a:t>
          </a:r>
        </a:p>
        <a:p>
          <a:pPr marL="114300" lvl="1" indent="-114300" algn="l" defTabSz="622300">
            <a:lnSpc>
              <a:spcPct val="90000"/>
            </a:lnSpc>
            <a:spcBef>
              <a:spcPct val="0"/>
            </a:spcBef>
            <a:spcAft>
              <a:spcPct val="15000"/>
            </a:spcAft>
            <a:buChar char="•"/>
          </a:pPr>
          <a:r>
            <a:rPr lang="pt-BR" sz="1400" kern="1200" dirty="0"/>
            <a:t>https://jamboard.google.com/u/0/</a:t>
          </a:r>
        </a:p>
      </dsp:txBody>
      <dsp:txXfrm>
        <a:off x="2158340" y="4039764"/>
        <a:ext cx="8174299" cy="918128"/>
      </dsp:txXfrm>
    </dsp:sp>
    <dsp:sp modelId="{D2C39A13-907F-4EDC-92DC-2350A8EF71BB}">
      <dsp:nvSpPr>
        <dsp:cNvPr id="0" name=""/>
        <dsp:cNvSpPr/>
      </dsp:nvSpPr>
      <dsp:spPr>
        <a:xfrm>
          <a:off x="85819" y="4121566"/>
          <a:ext cx="2066528" cy="734502"/>
        </a:xfrm>
        <a:prstGeom prst="roundRect">
          <a:avLst>
            <a:gd name="adj" fmla="val 10000"/>
          </a:avLst>
        </a:prstGeom>
        <a:blipFill rotWithShape="1">
          <a:blip xmlns:r="http://schemas.openxmlformats.org/officeDocument/2006/relationships" r:embed="rId5"/>
          <a:srcRect/>
          <a:stretch>
            <a:fillRect t="-17000" b="-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1C27C8-B99B-4288-8B0E-DBC14E712D70}">
      <dsp:nvSpPr>
        <dsp:cNvPr id="0" name=""/>
        <dsp:cNvSpPr/>
      </dsp:nvSpPr>
      <dsp:spPr>
        <a:xfrm>
          <a:off x="0" y="5049706"/>
          <a:ext cx="10332640" cy="9181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kern="1200" dirty="0"/>
            <a:t>JIRA</a:t>
          </a:r>
        </a:p>
        <a:p>
          <a:pPr marL="114300" lvl="1" indent="-114300" algn="l" defTabSz="622300">
            <a:lnSpc>
              <a:spcPct val="90000"/>
            </a:lnSpc>
            <a:spcBef>
              <a:spcPct val="0"/>
            </a:spcBef>
            <a:spcAft>
              <a:spcPct val="15000"/>
            </a:spcAft>
            <a:buChar char="•"/>
          </a:pPr>
          <a:r>
            <a:rPr lang="pt-BR" sz="1400" kern="1200" dirty="0"/>
            <a:t>https://www.atlassian.com/br</a:t>
          </a:r>
        </a:p>
      </dsp:txBody>
      <dsp:txXfrm>
        <a:off x="2158340" y="5049706"/>
        <a:ext cx="8174299" cy="918128"/>
      </dsp:txXfrm>
    </dsp:sp>
    <dsp:sp modelId="{24F1BFDE-0E18-45B1-9C96-BAC9B92846B5}">
      <dsp:nvSpPr>
        <dsp:cNvPr id="0" name=""/>
        <dsp:cNvSpPr/>
      </dsp:nvSpPr>
      <dsp:spPr>
        <a:xfrm>
          <a:off x="91812" y="5141518"/>
          <a:ext cx="2066528" cy="734502"/>
        </a:xfrm>
        <a:prstGeom prst="roundRect">
          <a:avLst>
            <a:gd name="adj" fmla="val 10000"/>
          </a:avLst>
        </a:prstGeom>
        <a:blipFill rotWithShape="1">
          <a:blip xmlns:r="http://schemas.openxmlformats.org/officeDocument/2006/relationships" r:embed="rId6"/>
          <a:srcRect/>
          <a:stretch>
            <a:fillRect l="-11000" r="-1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66C0F2-8CF1-452D-98E3-F39907CF9BA6}">
      <dsp:nvSpPr>
        <dsp:cNvPr id="0" name=""/>
        <dsp:cNvSpPr/>
      </dsp:nvSpPr>
      <dsp:spPr>
        <a:xfrm>
          <a:off x="0" y="6059647"/>
          <a:ext cx="10332640" cy="9181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kern="1200" dirty="0"/>
            <a:t>KANBANIZE</a:t>
          </a:r>
        </a:p>
        <a:p>
          <a:pPr marL="114300" lvl="1" indent="-114300" algn="l" defTabSz="622300">
            <a:lnSpc>
              <a:spcPct val="90000"/>
            </a:lnSpc>
            <a:spcBef>
              <a:spcPct val="0"/>
            </a:spcBef>
            <a:spcAft>
              <a:spcPct val="15000"/>
            </a:spcAft>
            <a:buChar char="•"/>
          </a:pPr>
          <a:r>
            <a:rPr lang="pt-BR" sz="1400" kern="1200" dirty="0"/>
            <a:t>www.kanbanize.com</a:t>
          </a:r>
        </a:p>
      </dsp:txBody>
      <dsp:txXfrm>
        <a:off x="2158340" y="6059647"/>
        <a:ext cx="8174299" cy="918128"/>
      </dsp:txXfrm>
    </dsp:sp>
    <dsp:sp modelId="{9A48DD70-EFFB-4639-8CEF-6301D304098B}">
      <dsp:nvSpPr>
        <dsp:cNvPr id="0" name=""/>
        <dsp:cNvSpPr/>
      </dsp:nvSpPr>
      <dsp:spPr>
        <a:xfrm>
          <a:off x="91812" y="6151460"/>
          <a:ext cx="2066528" cy="734502"/>
        </a:xfrm>
        <a:prstGeom prst="roundRect">
          <a:avLst>
            <a:gd name="adj" fmla="val 10000"/>
          </a:avLst>
        </a:prstGeom>
        <a:blipFill rotWithShape="1">
          <a:blip xmlns:r="http://schemas.openxmlformats.org/officeDocument/2006/relationships" r:embed="rId7"/>
          <a:srcRect/>
          <a:stretch>
            <a:fillRect l="-50000" r="-5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114ACD-9895-464F-86C4-E8E558CC32B7}">
      <dsp:nvSpPr>
        <dsp:cNvPr id="0" name=""/>
        <dsp:cNvSpPr/>
      </dsp:nvSpPr>
      <dsp:spPr>
        <a:xfrm>
          <a:off x="0" y="7069588"/>
          <a:ext cx="10332640" cy="9181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kern="1200" dirty="0"/>
            <a:t>KANBANBOARDGAME</a:t>
          </a:r>
        </a:p>
        <a:p>
          <a:pPr marL="114300" lvl="1" indent="-114300" algn="l" defTabSz="622300">
            <a:lnSpc>
              <a:spcPct val="90000"/>
            </a:lnSpc>
            <a:spcBef>
              <a:spcPct val="0"/>
            </a:spcBef>
            <a:spcAft>
              <a:spcPct val="15000"/>
            </a:spcAft>
            <a:buChar char="•"/>
          </a:pPr>
          <a:r>
            <a:rPr lang="pt-BR" sz="1400" kern="1200" dirty="0">
              <a:hlinkClick xmlns:r="http://schemas.openxmlformats.org/officeDocument/2006/relationships" r:id="rId8"/>
            </a:rPr>
            <a:t>http://www.kanbanboardgame.com/Home/Dashboard</a:t>
          </a:r>
          <a:endParaRPr lang="pt-BR" sz="1400" kern="1200" dirty="0"/>
        </a:p>
      </dsp:txBody>
      <dsp:txXfrm>
        <a:off x="2158340" y="7069588"/>
        <a:ext cx="8174299" cy="918128"/>
      </dsp:txXfrm>
    </dsp:sp>
    <dsp:sp modelId="{BD180036-EC7A-4C49-A097-9AD48178C8CA}">
      <dsp:nvSpPr>
        <dsp:cNvPr id="0" name=""/>
        <dsp:cNvSpPr/>
      </dsp:nvSpPr>
      <dsp:spPr>
        <a:xfrm>
          <a:off x="91812" y="7161401"/>
          <a:ext cx="2066528" cy="734502"/>
        </a:xfrm>
        <a:prstGeom prst="roundRect">
          <a:avLst>
            <a:gd name="adj" fmla="val 10000"/>
          </a:avLst>
        </a:prstGeom>
        <a:blipFill rotWithShape="1">
          <a:blip xmlns:r="http://schemas.openxmlformats.org/officeDocument/2006/relationships" r:embed="rId9"/>
          <a:srcRect/>
          <a:stretch>
            <a:fillRect t="-42000" b="-4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032C6-BC0D-4925-B55D-09E13AA9E4BE}">
      <dsp:nvSpPr>
        <dsp:cNvPr id="0" name=""/>
        <dsp:cNvSpPr/>
      </dsp:nvSpPr>
      <dsp:spPr>
        <a:xfrm>
          <a:off x="2901219" y="319821"/>
          <a:ext cx="6347232" cy="2204310"/>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65A826DA-B774-4ED1-9C8C-DB1B243AD626}">
      <dsp:nvSpPr>
        <dsp:cNvPr id="0" name=""/>
        <dsp:cNvSpPr/>
      </dsp:nvSpPr>
      <dsp:spPr>
        <a:xfrm>
          <a:off x="5469634" y="5717429"/>
          <a:ext cx="1230083" cy="787253"/>
        </a:xfrm>
        <a:prstGeom prst="down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E60B20E-39DA-494F-A4A0-6732574C9528}">
      <dsp:nvSpPr>
        <dsp:cNvPr id="0" name=""/>
        <dsp:cNvSpPr/>
      </dsp:nvSpPr>
      <dsp:spPr>
        <a:xfrm>
          <a:off x="3132475" y="6347232"/>
          <a:ext cx="5904402" cy="1476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824" tIns="369824" rIns="369824" bIns="369824" numCol="1" spcCol="1270" anchor="ctr" anchorCtr="0">
          <a:noAutofit/>
        </a:bodyPr>
        <a:lstStyle/>
        <a:p>
          <a:pPr marL="0" lvl="0" indent="0" algn="ctr" defTabSz="2311400">
            <a:lnSpc>
              <a:spcPct val="90000"/>
            </a:lnSpc>
            <a:spcBef>
              <a:spcPct val="0"/>
            </a:spcBef>
            <a:spcAft>
              <a:spcPct val="35000"/>
            </a:spcAft>
            <a:buNone/>
          </a:pPr>
          <a:r>
            <a:rPr lang="pt-BR" sz="5200" kern="1200" dirty="0"/>
            <a:t>Qualidade</a:t>
          </a:r>
        </a:p>
      </dsp:txBody>
      <dsp:txXfrm>
        <a:off x="3132475" y="6347232"/>
        <a:ext cx="5904402" cy="1476100"/>
      </dsp:txXfrm>
    </dsp:sp>
    <dsp:sp modelId="{B0A1F591-1DED-446A-A7CB-3A3371ADAF87}">
      <dsp:nvSpPr>
        <dsp:cNvPr id="0" name=""/>
        <dsp:cNvSpPr/>
      </dsp:nvSpPr>
      <dsp:spPr>
        <a:xfrm>
          <a:off x="5208856" y="2694375"/>
          <a:ext cx="2214150" cy="221415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pt-BR" sz="2000" kern="1200" dirty="0"/>
            <a:t>Antecipação de problemas</a:t>
          </a:r>
        </a:p>
      </dsp:txBody>
      <dsp:txXfrm>
        <a:off x="5533111" y="3018630"/>
        <a:ext cx="1565640" cy="1565640"/>
      </dsp:txXfrm>
    </dsp:sp>
    <dsp:sp modelId="{C185CF61-F94A-43C7-8DE6-3E09B6E03325}">
      <dsp:nvSpPr>
        <dsp:cNvPr id="0" name=""/>
        <dsp:cNvSpPr/>
      </dsp:nvSpPr>
      <dsp:spPr>
        <a:xfrm>
          <a:off x="3624508" y="1033270"/>
          <a:ext cx="2214150" cy="2214150"/>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pt-BR" sz="2000" kern="1200" dirty="0"/>
            <a:t>Previsibilidade</a:t>
          </a:r>
        </a:p>
      </dsp:txBody>
      <dsp:txXfrm>
        <a:off x="3948763" y="1357525"/>
        <a:ext cx="1565640" cy="1565640"/>
      </dsp:txXfrm>
    </dsp:sp>
    <dsp:sp modelId="{6A995EC0-7F34-4DF7-951C-63F2B2A6557C}">
      <dsp:nvSpPr>
        <dsp:cNvPr id="0" name=""/>
        <dsp:cNvSpPr/>
      </dsp:nvSpPr>
      <dsp:spPr>
        <a:xfrm>
          <a:off x="5887862" y="497937"/>
          <a:ext cx="2214150" cy="221415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pt-BR" sz="2000" kern="1200" dirty="0"/>
            <a:t>Automação</a:t>
          </a:r>
        </a:p>
      </dsp:txBody>
      <dsp:txXfrm>
        <a:off x="6212117" y="822192"/>
        <a:ext cx="1565640" cy="1565640"/>
      </dsp:txXfrm>
    </dsp:sp>
    <dsp:sp modelId="{516BAD16-02CA-4868-A4D1-9DD5553BED47}">
      <dsp:nvSpPr>
        <dsp:cNvPr id="0" name=""/>
        <dsp:cNvSpPr/>
      </dsp:nvSpPr>
      <dsp:spPr>
        <a:xfrm>
          <a:off x="2640441" y="49203"/>
          <a:ext cx="6888469" cy="5510775"/>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5714A-CFA8-45C2-BF60-62D56F24091D}">
      <dsp:nvSpPr>
        <dsp:cNvPr id="0" name=""/>
        <dsp:cNvSpPr/>
      </dsp:nvSpPr>
      <dsp:spPr>
        <a:xfrm rot="5400000">
          <a:off x="7247518" y="-3463627"/>
          <a:ext cx="1800762" cy="9185029"/>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a:t>ADOTA AS PRÁTICAS CORPORATIVAS EXISTENTES</a:t>
          </a:r>
        </a:p>
      </dsp:txBody>
      <dsp:txXfrm rot="-5400000">
        <a:off x="3555385" y="316412"/>
        <a:ext cx="9097123" cy="1624950"/>
      </dsp:txXfrm>
    </dsp:sp>
    <dsp:sp modelId="{131BE096-968A-4727-B285-4F201183B78F}">
      <dsp:nvSpPr>
        <dsp:cNvPr id="0" name=""/>
        <dsp:cNvSpPr/>
      </dsp:nvSpPr>
      <dsp:spPr>
        <a:xfrm>
          <a:off x="149017" y="3410"/>
          <a:ext cx="3406367" cy="2250953"/>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pt-BR" sz="3400" kern="1200" dirty="0"/>
            <a:t>GOVERNANÇA</a:t>
          </a:r>
        </a:p>
      </dsp:txBody>
      <dsp:txXfrm>
        <a:off x="258899" y="113292"/>
        <a:ext cx="3186603" cy="2031189"/>
      </dsp:txXfrm>
    </dsp:sp>
    <dsp:sp modelId="{5C6138AF-2D40-4680-91D5-020C28896BEF}">
      <dsp:nvSpPr>
        <dsp:cNvPr id="0" name=""/>
        <dsp:cNvSpPr/>
      </dsp:nvSpPr>
      <dsp:spPr>
        <a:xfrm rot="5400000">
          <a:off x="7247518" y="-1100126"/>
          <a:ext cx="1800762" cy="9185029"/>
        </a:xfrm>
        <a:prstGeom prst="round2Same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5370241"/>
              <a:satOff val="24126"/>
              <a:lumOff val="165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FERRAMENTAS – </a:t>
          </a:r>
          <a:r>
            <a:rPr lang="pt-BR" sz="1600" b="0" kern="1200" dirty="0"/>
            <a:t>KANBAN; MVP; BASES PARA COLABORAÇÃO</a:t>
          </a:r>
        </a:p>
        <a:p>
          <a:pPr marL="171450" lvl="1" indent="-171450" algn="l" defTabSz="711200">
            <a:lnSpc>
              <a:spcPct val="90000"/>
            </a:lnSpc>
            <a:spcBef>
              <a:spcPct val="0"/>
            </a:spcBef>
            <a:spcAft>
              <a:spcPct val="15000"/>
            </a:spcAft>
            <a:buChar char="•"/>
          </a:pPr>
          <a:r>
            <a:rPr lang="pt-BR" sz="1600" b="1" kern="1200" dirty="0"/>
            <a:t>PAPÉIS</a:t>
          </a:r>
          <a:r>
            <a:rPr lang="pt-BR" sz="1600" kern="1200" dirty="0"/>
            <a:t> – PRODUCT OWNER; SCRUM MASTER; TIME DE INTEGRAÇÃO; TIMES SCRUM; </a:t>
          </a:r>
        </a:p>
        <a:p>
          <a:pPr marL="171450" lvl="1" indent="-171450" algn="l" defTabSz="711200">
            <a:lnSpc>
              <a:spcPct val="90000"/>
            </a:lnSpc>
            <a:spcBef>
              <a:spcPct val="0"/>
            </a:spcBef>
            <a:spcAft>
              <a:spcPct val="15000"/>
            </a:spcAft>
            <a:buChar char="•"/>
          </a:pPr>
          <a:r>
            <a:rPr lang="pt-BR" sz="1600" b="1" kern="1200" dirty="0"/>
            <a:t>CERIMÔNIA</a:t>
          </a:r>
          <a:r>
            <a:rPr lang="pt-BR" sz="1600" kern="1200" dirty="0"/>
            <a:t>S – PLANEJAMENTO DO PRODUTO;  SPRINT; REVISÃO DA SPRINT; RETROSPECTIVA DA SPRINT; REUNIÃO DIÁRIA; </a:t>
          </a:r>
        </a:p>
        <a:p>
          <a:pPr marL="171450" lvl="1" indent="-171450" algn="l" defTabSz="711200">
            <a:lnSpc>
              <a:spcPct val="90000"/>
            </a:lnSpc>
            <a:spcBef>
              <a:spcPct val="0"/>
            </a:spcBef>
            <a:spcAft>
              <a:spcPct val="15000"/>
            </a:spcAft>
            <a:buChar char="•"/>
          </a:pPr>
          <a:r>
            <a:rPr lang="pt-BR" sz="1600" b="1" kern="1200" dirty="0"/>
            <a:t>ARTEFATO</a:t>
          </a:r>
          <a:r>
            <a:rPr lang="pt-BR" sz="1600" kern="1200" dirty="0"/>
            <a:t> - BACKLOG DO PRODUTO; META; BACKLOG DA SPRINT; INCREMENTO INTEGRADO</a:t>
          </a:r>
        </a:p>
      </dsp:txBody>
      <dsp:txXfrm rot="-5400000">
        <a:off x="3555385" y="2679913"/>
        <a:ext cx="9097123" cy="1624950"/>
      </dsp:txXfrm>
    </dsp:sp>
    <dsp:sp modelId="{803BBDE5-AE03-4EDF-AC59-6891C79C83E2}">
      <dsp:nvSpPr>
        <dsp:cNvPr id="0" name=""/>
        <dsp:cNvSpPr/>
      </dsp:nvSpPr>
      <dsp:spPr>
        <a:xfrm>
          <a:off x="149017" y="2366911"/>
          <a:ext cx="3406367" cy="2250953"/>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pt-BR" sz="3400" kern="1200" dirty="0"/>
            <a:t>ESTRUTURA</a:t>
          </a:r>
        </a:p>
      </dsp:txBody>
      <dsp:txXfrm>
        <a:off x="258899" y="2476793"/>
        <a:ext cx="3186603" cy="2031189"/>
      </dsp:txXfrm>
    </dsp:sp>
    <dsp:sp modelId="{A69765E3-B718-48D7-97CB-CCC32F49D572}">
      <dsp:nvSpPr>
        <dsp:cNvPr id="0" name=""/>
        <dsp:cNvSpPr/>
      </dsp:nvSpPr>
      <dsp:spPr>
        <a:xfrm rot="5400000">
          <a:off x="7255963" y="1263373"/>
          <a:ext cx="1800762" cy="9185029"/>
        </a:xfrm>
        <a:prstGeom prst="round2Same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VALORES</a:t>
          </a:r>
          <a:r>
            <a:rPr lang="pt-BR" sz="1600" kern="1200" dirty="0"/>
            <a:t> – </a:t>
          </a:r>
          <a:r>
            <a:rPr lang="pt-BR" sz="1600" i="1" kern="1200" dirty="0"/>
            <a:t>MANIFESTO ÁGIL</a:t>
          </a:r>
          <a:r>
            <a:rPr lang="pt-BR" sz="1600" i="1" kern="1200" cap="all" baseline="0" dirty="0"/>
            <a:t>:</a:t>
          </a:r>
        </a:p>
        <a:p>
          <a:pPr marL="171450" lvl="1" indent="-171450" algn="l" defTabSz="711200">
            <a:lnSpc>
              <a:spcPct val="90000"/>
            </a:lnSpc>
            <a:spcBef>
              <a:spcPct val="0"/>
            </a:spcBef>
            <a:spcAft>
              <a:spcPct val="15000"/>
            </a:spcAft>
            <a:buChar char="•"/>
          </a:pPr>
          <a:r>
            <a:rPr lang="pt-BR" sz="1600" b="1" kern="1200" dirty="0"/>
            <a:t>PRINCÍPIOS</a:t>
          </a:r>
          <a:r>
            <a:rPr lang="pt-BR" sz="1600" kern="1200" dirty="0"/>
            <a:t> – </a:t>
          </a:r>
          <a:r>
            <a:rPr lang="pt-BR" sz="1600" i="1" kern="1200" cap="all" baseline="0" dirty="0"/>
            <a:t>MANIFESTO ÁGIL: </a:t>
          </a:r>
          <a:r>
            <a:rPr lang="pt-BR" sz="1600" b="0" i="0" kern="1200" cap="all" baseline="0" dirty="0"/>
            <a:t>satisfazer o cliente; entrega contínua com valor agregado; Processos, ágeis; Pessoas de negócio e desenvolvedores trabalham em conjunto; Os patrocinadores, desenvolvedores e usuários devem ser capazes de manter um ritmo constante indefinidamente; Contínua atenção à excelência; Simplicidade ; -maximizar o trabalho; equipes auto gerenciáveis; melhoria continua.</a:t>
          </a:r>
          <a:endParaRPr lang="pt-BR" sz="1600" i="1" kern="1200" cap="all" baseline="0" dirty="0"/>
        </a:p>
      </dsp:txBody>
      <dsp:txXfrm rot="-5400000">
        <a:off x="3563830" y="5043412"/>
        <a:ext cx="9097123" cy="1624950"/>
      </dsp:txXfrm>
    </dsp:sp>
    <dsp:sp modelId="{3E855831-C45A-482B-9BC6-CC369591D631}">
      <dsp:nvSpPr>
        <dsp:cNvPr id="0" name=""/>
        <dsp:cNvSpPr/>
      </dsp:nvSpPr>
      <dsp:spPr>
        <a:xfrm>
          <a:off x="149017" y="4730412"/>
          <a:ext cx="3406367" cy="2250953"/>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pt-BR" sz="3400" kern="1200" dirty="0"/>
            <a:t>FUNDAMENTOS</a:t>
          </a:r>
        </a:p>
      </dsp:txBody>
      <dsp:txXfrm>
        <a:off x="258899" y="4840294"/>
        <a:ext cx="3186603" cy="2031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DF080-A004-4D6F-A269-7833B30B75B6}">
      <dsp:nvSpPr>
        <dsp:cNvPr id="0" name=""/>
        <dsp:cNvSpPr/>
      </dsp:nvSpPr>
      <dsp:spPr>
        <a:xfrm>
          <a:off x="-8137556" y="-1243071"/>
          <a:ext cx="9681906" cy="9681906"/>
        </a:xfrm>
        <a:prstGeom prst="blockArc">
          <a:avLst>
            <a:gd name="adj1" fmla="val 18900000"/>
            <a:gd name="adj2" fmla="val 2700000"/>
            <a:gd name="adj3" fmla="val 223"/>
          </a:avLst>
        </a:pr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1E535BC-DFF8-4AB0-ADA0-DBECA98CBFAC}">
      <dsp:nvSpPr>
        <dsp:cNvPr id="0" name=""/>
        <dsp:cNvSpPr/>
      </dsp:nvSpPr>
      <dsp:spPr>
        <a:xfrm>
          <a:off x="807773" y="553210"/>
          <a:ext cx="10536849" cy="1106996"/>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Introdução à agilidade</a:t>
          </a:r>
        </a:p>
      </dsp:txBody>
      <dsp:txXfrm>
        <a:off x="807773" y="553210"/>
        <a:ext cx="10536849" cy="1106996"/>
      </dsp:txXfrm>
    </dsp:sp>
    <dsp:sp modelId="{A11910C5-BD30-451F-9306-BCB784390AFB}">
      <dsp:nvSpPr>
        <dsp:cNvPr id="0" name=""/>
        <dsp:cNvSpPr/>
      </dsp:nvSpPr>
      <dsp:spPr>
        <a:xfrm>
          <a:off x="115900" y="414835"/>
          <a:ext cx="1383745" cy="1383745"/>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9B5BF8-0362-4A15-A7B8-668EC36B8BAF}">
      <dsp:nvSpPr>
        <dsp:cNvPr id="0" name=""/>
        <dsp:cNvSpPr/>
      </dsp:nvSpPr>
      <dsp:spPr>
        <a:xfrm>
          <a:off x="1442439" y="2213992"/>
          <a:ext cx="9902182"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KANBAN</a:t>
          </a:r>
        </a:p>
      </dsp:txBody>
      <dsp:txXfrm>
        <a:off x="1442439" y="2213992"/>
        <a:ext cx="9902182" cy="1106996"/>
      </dsp:txXfrm>
    </dsp:sp>
    <dsp:sp modelId="{E828AAF0-0A8B-4F23-AF6B-14AB605DA0B9}">
      <dsp:nvSpPr>
        <dsp:cNvPr id="0" name=""/>
        <dsp:cNvSpPr/>
      </dsp:nvSpPr>
      <dsp:spPr>
        <a:xfrm>
          <a:off x="750567" y="2075618"/>
          <a:ext cx="1383745" cy="1383745"/>
        </a:xfrm>
        <a:prstGeom prst="ellipse">
          <a:avLst/>
        </a:prstGeom>
        <a:solidFill>
          <a:schemeClr val="lt1">
            <a:hueOff val="0"/>
            <a:satOff val="0"/>
            <a:lumOff val="0"/>
            <a:alphaOff val="0"/>
          </a:schemeClr>
        </a:solidFill>
        <a:ln w="9525" cap="flat" cmpd="sng" algn="ctr">
          <a:solidFill>
            <a:schemeClr val="accent4">
              <a:hueOff val="-1488257"/>
              <a:satOff val="8966"/>
              <a:lumOff val="71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393911F-B268-4C50-BB81-DED8A2234DD0}">
      <dsp:nvSpPr>
        <dsp:cNvPr id="0" name=""/>
        <dsp:cNvSpPr/>
      </dsp:nvSpPr>
      <dsp:spPr>
        <a:xfrm>
          <a:off x="1442439" y="3874774"/>
          <a:ext cx="9902182"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SCRUM</a:t>
          </a:r>
        </a:p>
      </dsp:txBody>
      <dsp:txXfrm>
        <a:off x="1442439" y="3874774"/>
        <a:ext cx="9902182" cy="1106996"/>
      </dsp:txXfrm>
    </dsp:sp>
    <dsp:sp modelId="{D4BEDF61-8768-4504-9839-26B9E20A1ECC}">
      <dsp:nvSpPr>
        <dsp:cNvPr id="0" name=""/>
        <dsp:cNvSpPr/>
      </dsp:nvSpPr>
      <dsp:spPr>
        <a:xfrm>
          <a:off x="750567" y="3736400"/>
          <a:ext cx="1383745" cy="1383745"/>
        </a:xfrm>
        <a:prstGeom prst="ellipse">
          <a:avLst/>
        </a:prstGeom>
        <a:solidFill>
          <a:schemeClr val="lt1">
            <a:hueOff val="0"/>
            <a:satOff val="0"/>
            <a:lumOff val="0"/>
            <a:alphaOff val="0"/>
          </a:schemeClr>
        </a:solidFill>
        <a:ln w="9525" cap="flat" cmpd="sng" algn="ctr">
          <a:solidFill>
            <a:schemeClr val="accent4">
              <a:hueOff val="-2976513"/>
              <a:satOff val="17933"/>
              <a:lumOff val="1437"/>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AC8668B-A98A-41B8-9E52-E63F66A228E5}">
      <dsp:nvSpPr>
        <dsp:cNvPr id="0" name=""/>
        <dsp:cNvSpPr/>
      </dsp:nvSpPr>
      <dsp:spPr>
        <a:xfrm>
          <a:off x="807773" y="5535557"/>
          <a:ext cx="10536849"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Agilidade nos Negócios</a:t>
          </a:r>
        </a:p>
      </dsp:txBody>
      <dsp:txXfrm>
        <a:off x="807773" y="5535557"/>
        <a:ext cx="10536849" cy="1106996"/>
      </dsp:txXfrm>
    </dsp:sp>
    <dsp:sp modelId="{611D291C-8592-45E6-866E-3928E6C3A616}">
      <dsp:nvSpPr>
        <dsp:cNvPr id="0" name=""/>
        <dsp:cNvSpPr/>
      </dsp:nvSpPr>
      <dsp:spPr>
        <a:xfrm>
          <a:off x="115900" y="5397182"/>
          <a:ext cx="1383745" cy="1383745"/>
        </a:xfrm>
        <a:prstGeom prst="ellipse">
          <a:avLst/>
        </a:prstGeom>
        <a:solidFill>
          <a:schemeClr val="lt1">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5714A-CFA8-45C2-BF60-62D56F24091D}">
      <dsp:nvSpPr>
        <dsp:cNvPr id="0" name=""/>
        <dsp:cNvSpPr/>
      </dsp:nvSpPr>
      <dsp:spPr>
        <a:xfrm rot="5400000">
          <a:off x="7273289" y="-3111644"/>
          <a:ext cx="1689375" cy="8341406"/>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a:t>FOCO NO CLIENTE</a:t>
          </a:r>
        </a:p>
        <a:p>
          <a:pPr marL="171450" lvl="1" indent="-171450" algn="l" defTabSz="711200">
            <a:lnSpc>
              <a:spcPct val="90000"/>
            </a:lnSpc>
            <a:spcBef>
              <a:spcPct val="0"/>
            </a:spcBef>
            <a:spcAft>
              <a:spcPct val="15000"/>
            </a:spcAft>
            <a:buChar char="•"/>
          </a:pPr>
          <a:r>
            <a:rPr lang="pt-BR" sz="1600" kern="1200" dirty="0"/>
            <a:t>LEAN – SIMPLICIDADE ORGANIZACIONAL</a:t>
          </a:r>
        </a:p>
      </dsp:txBody>
      <dsp:txXfrm rot="-5400000">
        <a:off x="3947274" y="296839"/>
        <a:ext cx="8258938" cy="1524439"/>
      </dsp:txXfrm>
    </dsp:sp>
    <dsp:sp modelId="{131BE096-968A-4727-B285-4F201183B78F}">
      <dsp:nvSpPr>
        <dsp:cNvPr id="0" name=""/>
        <dsp:cNvSpPr/>
      </dsp:nvSpPr>
      <dsp:spPr>
        <a:xfrm>
          <a:off x="744767" y="3199"/>
          <a:ext cx="3202505" cy="2111718"/>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pt-BR" sz="3200" kern="1200" dirty="0"/>
            <a:t>GOVERNANÇA</a:t>
          </a:r>
        </a:p>
      </dsp:txBody>
      <dsp:txXfrm>
        <a:off x="847853" y="106285"/>
        <a:ext cx="2996333" cy="1905546"/>
      </dsp:txXfrm>
    </dsp:sp>
    <dsp:sp modelId="{5C6138AF-2D40-4680-91D5-020C28896BEF}">
      <dsp:nvSpPr>
        <dsp:cNvPr id="0" name=""/>
        <dsp:cNvSpPr/>
      </dsp:nvSpPr>
      <dsp:spPr>
        <a:xfrm rot="5400000">
          <a:off x="7273289" y="-894339"/>
          <a:ext cx="1689375" cy="8341406"/>
        </a:xfrm>
        <a:prstGeom prst="round2Same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5370241"/>
              <a:satOff val="24126"/>
              <a:lumOff val="165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FERRAMENTAS – </a:t>
          </a:r>
          <a:r>
            <a:rPr lang="pt-BR" sz="1600" b="0" kern="1200" dirty="0"/>
            <a:t>KANBAN; MVP; BASES PARA COLABORAÇÃO</a:t>
          </a:r>
        </a:p>
        <a:p>
          <a:pPr marL="171450" lvl="1" indent="-171450" algn="l" defTabSz="711200">
            <a:lnSpc>
              <a:spcPct val="90000"/>
            </a:lnSpc>
            <a:spcBef>
              <a:spcPct val="0"/>
            </a:spcBef>
            <a:spcAft>
              <a:spcPct val="15000"/>
            </a:spcAft>
            <a:buChar char="•"/>
          </a:pPr>
          <a:r>
            <a:rPr lang="pt-BR" sz="1600" b="1" kern="1200" dirty="0"/>
            <a:t>PAPÉIS</a:t>
          </a:r>
          <a:r>
            <a:rPr lang="pt-BR" sz="1600" kern="1200" dirty="0"/>
            <a:t> – PRODUCT OWNER; SCRUM MASTER; TIME DE REQUISITOS; TIMES SCRUM; </a:t>
          </a:r>
        </a:p>
        <a:p>
          <a:pPr marL="171450" lvl="1" indent="-171450" algn="l" defTabSz="711200">
            <a:lnSpc>
              <a:spcPct val="90000"/>
            </a:lnSpc>
            <a:spcBef>
              <a:spcPct val="0"/>
            </a:spcBef>
            <a:spcAft>
              <a:spcPct val="15000"/>
            </a:spcAft>
            <a:buChar char="•"/>
          </a:pPr>
          <a:r>
            <a:rPr lang="pt-BR" sz="1600" b="1" kern="1200" dirty="0"/>
            <a:t>CERIMÔNIA</a:t>
          </a:r>
          <a:r>
            <a:rPr lang="pt-BR" sz="1600" kern="1200" dirty="0"/>
            <a:t>S – PLANEJAMENTO DE CADA SPRINT ;  SPRINT; REVISÃO DA SPRINT; RETROSPECTIVA DA SPRINT; REUNIÃO DIÁRIA; </a:t>
          </a:r>
        </a:p>
        <a:p>
          <a:pPr marL="171450" lvl="1" indent="-171450" algn="l" defTabSz="711200">
            <a:lnSpc>
              <a:spcPct val="90000"/>
            </a:lnSpc>
            <a:spcBef>
              <a:spcPct val="0"/>
            </a:spcBef>
            <a:spcAft>
              <a:spcPct val="15000"/>
            </a:spcAft>
            <a:buChar char="•"/>
          </a:pPr>
          <a:r>
            <a:rPr lang="pt-BR" sz="1600" b="1" kern="1200" dirty="0"/>
            <a:t>ARTEFATO</a:t>
          </a:r>
          <a:r>
            <a:rPr lang="pt-BR" sz="1600" kern="1200" dirty="0"/>
            <a:t> - BACKLOG DO PRODUTO; META; BACKLOG DA SPRINT; PRODUTO INCREMENTO</a:t>
          </a:r>
        </a:p>
      </dsp:txBody>
      <dsp:txXfrm rot="-5400000">
        <a:off x="3947274" y="2514144"/>
        <a:ext cx="8258938" cy="1524439"/>
      </dsp:txXfrm>
    </dsp:sp>
    <dsp:sp modelId="{803BBDE5-AE03-4EDF-AC59-6891C79C83E2}">
      <dsp:nvSpPr>
        <dsp:cNvPr id="0" name=""/>
        <dsp:cNvSpPr/>
      </dsp:nvSpPr>
      <dsp:spPr>
        <a:xfrm>
          <a:off x="744767" y="2220504"/>
          <a:ext cx="3202505" cy="2111718"/>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pt-BR" sz="3200" kern="1200" dirty="0"/>
            <a:t>ESTRUTURA</a:t>
          </a:r>
        </a:p>
      </dsp:txBody>
      <dsp:txXfrm>
        <a:off x="847853" y="2323590"/>
        <a:ext cx="2996333" cy="1905546"/>
      </dsp:txXfrm>
    </dsp:sp>
    <dsp:sp modelId="{A69765E3-B718-48D7-97CB-CCC32F49D572}">
      <dsp:nvSpPr>
        <dsp:cNvPr id="0" name=""/>
        <dsp:cNvSpPr/>
      </dsp:nvSpPr>
      <dsp:spPr>
        <a:xfrm rot="5400000">
          <a:off x="7273289" y="1322965"/>
          <a:ext cx="1689375" cy="8341406"/>
        </a:xfrm>
        <a:prstGeom prst="round2Same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VALORES</a:t>
          </a:r>
          <a:r>
            <a:rPr lang="pt-BR" sz="1600" kern="1200" dirty="0"/>
            <a:t> – </a:t>
          </a:r>
          <a:r>
            <a:rPr lang="pt-BR" sz="1600" i="1" kern="1200" dirty="0"/>
            <a:t>MANIFESTO ÁGIL</a:t>
          </a:r>
        </a:p>
        <a:p>
          <a:pPr marL="171450" lvl="1" indent="-171450" algn="l" defTabSz="711200">
            <a:lnSpc>
              <a:spcPct val="90000"/>
            </a:lnSpc>
            <a:spcBef>
              <a:spcPct val="0"/>
            </a:spcBef>
            <a:spcAft>
              <a:spcPct val="15000"/>
            </a:spcAft>
            <a:buChar char="•"/>
          </a:pPr>
          <a:r>
            <a:rPr lang="pt-BR" sz="1600" b="1" kern="1200" dirty="0"/>
            <a:t>PRINCÍPIOS</a:t>
          </a:r>
          <a:r>
            <a:rPr lang="pt-BR" sz="1600" kern="1200" dirty="0"/>
            <a:t> </a:t>
          </a:r>
          <a:r>
            <a:rPr lang="pt-BR" sz="1600" kern="1200" cap="all" baseline="0" dirty="0"/>
            <a:t>– Scrum em larga escala é Scrum; controle empírico do processo; Transparência; Mais com menos; Foco em todo o produto; Centrado no cliente; Melhoria contínua em direção à perfeição; Pensamento sistêmico; Pensamento </a:t>
          </a:r>
          <a:r>
            <a:rPr lang="pt-BR" sz="1600" kern="1200" cap="all" baseline="0" dirty="0" err="1"/>
            <a:t>Lean</a:t>
          </a:r>
          <a:r>
            <a:rPr lang="pt-BR" sz="1600" kern="1200" cap="all" baseline="0" dirty="0"/>
            <a:t>; Teoria das filas</a:t>
          </a:r>
          <a:endParaRPr lang="pt-BR" sz="1600" i="1" kern="1200" cap="all" baseline="0" dirty="0"/>
        </a:p>
      </dsp:txBody>
      <dsp:txXfrm rot="-5400000">
        <a:off x="3947274" y="4731448"/>
        <a:ext cx="8258938" cy="1524439"/>
      </dsp:txXfrm>
    </dsp:sp>
    <dsp:sp modelId="{3E855831-C45A-482B-9BC6-CC369591D631}">
      <dsp:nvSpPr>
        <dsp:cNvPr id="0" name=""/>
        <dsp:cNvSpPr/>
      </dsp:nvSpPr>
      <dsp:spPr>
        <a:xfrm>
          <a:off x="744767" y="4437809"/>
          <a:ext cx="3202505" cy="2111718"/>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pt-BR" sz="3200" kern="1200" dirty="0"/>
            <a:t>FUNDAMENTOS</a:t>
          </a:r>
        </a:p>
      </dsp:txBody>
      <dsp:txXfrm>
        <a:off x="847853" y="4540895"/>
        <a:ext cx="2996333" cy="190554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5714A-CFA8-45C2-BF60-62D56F24091D}">
      <dsp:nvSpPr>
        <dsp:cNvPr id="0" name=""/>
        <dsp:cNvSpPr/>
      </dsp:nvSpPr>
      <dsp:spPr>
        <a:xfrm rot="5400000">
          <a:off x="6699421" y="-3361511"/>
          <a:ext cx="2206726" cy="8980797"/>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cap="all" baseline="0" dirty="0"/>
            <a:t>Entrega Ágil Disciplinada, </a:t>
          </a:r>
          <a:r>
            <a:rPr lang="pt-BR" sz="1600" kern="1200" cap="all" baseline="0" dirty="0" err="1"/>
            <a:t>DevOps</a:t>
          </a:r>
          <a:r>
            <a:rPr lang="pt-BR" sz="1600" kern="1200" cap="all" baseline="0" dirty="0"/>
            <a:t> Disciplinado, TI Ágil Disciplinado e Empresa Ágil Disciplinada</a:t>
          </a:r>
        </a:p>
        <a:p>
          <a:pPr marL="171450" lvl="1" indent="-171450" algn="l" defTabSz="711200">
            <a:lnSpc>
              <a:spcPct val="90000"/>
            </a:lnSpc>
            <a:spcBef>
              <a:spcPct val="0"/>
            </a:spcBef>
            <a:spcAft>
              <a:spcPct val="15000"/>
            </a:spcAft>
            <a:buChar char="•"/>
          </a:pPr>
          <a:r>
            <a:rPr lang="pt-BR" sz="1600" kern="1200" dirty="0"/>
            <a:t>GESTÃO DOS STAKEHOLDERS</a:t>
          </a:r>
        </a:p>
        <a:p>
          <a:pPr marL="171450" lvl="1" indent="-171450" algn="l" defTabSz="711200">
            <a:lnSpc>
              <a:spcPct val="90000"/>
            </a:lnSpc>
            <a:spcBef>
              <a:spcPct val="0"/>
            </a:spcBef>
            <a:spcAft>
              <a:spcPct val="15000"/>
            </a:spcAft>
            <a:buChar char="•"/>
          </a:pPr>
          <a:r>
            <a:rPr lang="pt-BR" sz="1600" kern="1200" dirty="0"/>
            <a:t>CLIENTE NO CENTRO</a:t>
          </a:r>
        </a:p>
        <a:p>
          <a:pPr marL="171450" lvl="1" indent="-171450" algn="l" defTabSz="711200">
            <a:lnSpc>
              <a:spcPct val="90000"/>
            </a:lnSpc>
            <a:spcBef>
              <a:spcPct val="0"/>
            </a:spcBef>
            <a:spcAft>
              <a:spcPct val="15000"/>
            </a:spcAft>
            <a:buChar char="•"/>
          </a:pPr>
          <a:r>
            <a:rPr lang="pt-BR" sz="1600" kern="1200" dirty="0"/>
            <a:t>ALINHAMENTO ESTRATÉGICO</a:t>
          </a:r>
        </a:p>
        <a:p>
          <a:pPr marL="171450" lvl="1" indent="-171450" algn="l" defTabSz="711200">
            <a:lnSpc>
              <a:spcPct val="90000"/>
            </a:lnSpc>
            <a:spcBef>
              <a:spcPct val="0"/>
            </a:spcBef>
            <a:spcAft>
              <a:spcPct val="15000"/>
            </a:spcAft>
            <a:buChar char="•"/>
          </a:pPr>
          <a:r>
            <a:rPr lang="pt-BR" sz="1600" kern="1200" dirty="0"/>
            <a:t>GOVERNANÇA DE PROJETOS, PROGRAMAS E PORTFOLIO  </a:t>
          </a:r>
        </a:p>
        <a:p>
          <a:pPr marL="171450" lvl="1" indent="-171450" algn="l" defTabSz="711200">
            <a:lnSpc>
              <a:spcPct val="90000"/>
            </a:lnSpc>
            <a:spcBef>
              <a:spcPct val="0"/>
            </a:spcBef>
            <a:spcAft>
              <a:spcPct val="15000"/>
            </a:spcAft>
            <a:buChar char="•"/>
          </a:pPr>
          <a:r>
            <a:rPr lang="pt-BR" sz="1600" kern="1200" dirty="0"/>
            <a:t>GOVERNANÇA DE ENTREGAS AGEIS</a:t>
          </a:r>
        </a:p>
        <a:p>
          <a:pPr marL="171450" lvl="1" indent="-171450" algn="l" defTabSz="711200">
            <a:lnSpc>
              <a:spcPct val="90000"/>
            </a:lnSpc>
            <a:spcBef>
              <a:spcPct val="0"/>
            </a:spcBef>
            <a:spcAft>
              <a:spcPct val="15000"/>
            </a:spcAft>
            <a:buChar char="•"/>
          </a:pPr>
          <a:r>
            <a:rPr lang="pt-BR" sz="1600" kern="1200" dirty="0"/>
            <a:t>GOVERNANÇA DOS TIMES AGEIS </a:t>
          </a:r>
        </a:p>
      </dsp:txBody>
      <dsp:txXfrm rot="-5400000">
        <a:off x="3312386" y="133247"/>
        <a:ext cx="8873074" cy="1991280"/>
      </dsp:txXfrm>
    </dsp:sp>
    <dsp:sp modelId="{131BE096-968A-4727-B285-4F201183B78F}">
      <dsp:nvSpPr>
        <dsp:cNvPr id="0" name=""/>
        <dsp:cNvSpPr/>
      </dsp:nvSpPr>
      <dsp:spPr>
        <a:xfrm>
          <a:off x="0" y="3410"/>
          <a:ext cx="3148185" cy="2250953"/>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pt-BR" sz="3100" kern="1200" dirty="0"/>
            <a:t>GOVERNANÇA</a:t>
          </a:r>
        </a:p>
      </dsp:txBody>
      <dsp:txXfrm>
        <a:off x="109882" y="113292"/>
        <a:ext cx="2928421" cy="2031189"/>
      </dsp:txXfrm>
    </dsp:sp>
    <dsp:sp modelId="{5C6138AF-2D40-4680-91D5-020C28896BEF}">
      <dsp:nvSpPr>
        <dsp:cNvPr id="0" name=""/>
        <dsp:cNvSpPr/>
      </dsp:nvSpPr>
      <dsp:spPr>
        <a:xfrm rot="5400000">
          <a:off x="6699421" y="-984306"/>
          <a:ext cx="2206726" cy="8980797"/>
        </a:xfrm>
        <a:prstGeom prst="round2Same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5370241"/>
              <a:satOff val="24126"/>
              <a:lumOff val="165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FERRAMENTAS – </a:t>
          </a:r>
          <a:r>
            <a:rPr lang="pt-BR" sz="1600" b="0" kern="1200" dirty="0"/>
            <a:t>KANBAN; MVP; DESIGN THINKING; KPI´S; BUSINESS MODEL CANVAS; LEAN MODEL CANVAS; LEAN INCEPTION</a:t>
          </a:r>
        </a:p>
        <a:p>
          <a:pPr marL="171450" lvl="1" indent="-171450" algn="l" defTabSz="711200">
            <a:lnSpc>
              <a:spcPct val="90000"/>
            </a:lnSpc>
            <a:spcBef>
              <a:spcPct val="0"/>
            </a:spcBef>
            <a:spcAft>
              <a:spcPct val="15000"/>
            </a:spcAft>
            <a:buChar char="•"/>
          </a:pPr>
          <a:r>
            <a:rPr lang="pt-BR" sz="1600" b="1" kern="1200" dirty="0"/>
            <a:t>PAPÉIS</a:t>
          </a:r>
          <a:r>
            <a:rPr lang="pt-BR" sz="1600" kern="1200" dirty="0"/>
            <a:t> – PRODUCT OWNER; ARCHITECT OWNER; STAKEHOLDER; TIMES AGEIS; LIDER DOS TIMES; EQUIPES DE SUPORTE;  COMUNIDADES DE PRÁTICAS (COPS); CENTRO DE EXCELÊNCIA (</a:t>
          </a:r>
          <a:r>
            <a:rPr lang="pt-BR" sz="1600" kern="1200" dirty="0" err="1"/>
            <a:t>CoE</a:t>
          </a:r>
          <a:r>
            <a:rPr lang="pt-BR" sz="1600" kern="1200" dirty="0"/>
            <a:t>);     </a:t>
          </a:r>
        </a:p>
        <a:p>
          <a:pPr marL="171450" lvl="1" indent="-171450" algn="l" defTabSz="711200">
            <a:lnSpc>
              <a:spcPct val="90000"/>
            </a:lnSpc>
            <a:spcBef>
              <a:spcPct val="0"/>
            </a:spcBef>
            <a:spcAft>
              <a:spcPct val="15000"/>
            </a:spcAft>
            <a:buChar char="•"/>
          </a:pPr>
          <a:r>
            <a:rPr lang="pt-BR" sz="1600" b="1" kern="1200" dirty="0"/>
            <a:t>CICLO DE VIDAS </a:t>
          </a:r>
          <a:r>
            <a:rPr lang="pt-BR" sz="1600" kern="1200" dirty="0"/>
            <a:t>- </a:t>
          </a:r>
          <a:r>
            <a:rPr lang="pt-BR" sz="1600" kern="1200" cap="all" baseline="0" dirty="0"/>
            <a:t>O ciclo de vida do </a:t>
          </a:r>
          <a:r>
            <a:rPr lang="pt-BR" sz="1600" kern="1200" cap="all" baseline="0" dirty="0" err="1"/>
            <a:t>Agil</a:t>
          </a:r>
          <a:r>
            <a:rPr lang="pt-BR" sz="1600" kern="1200" cap="all" baseline="0" dirty="0"/>
            <a:t>; O ciclo de vida enxuto (</a:t>
          </a:r>
          <a:r>
            <a:rPr lang="pt-BR" sz="1600" kern="1200" cap="all" baseline="0" dirty="0" err="1"/>
            <a:t>Lean</a:t>
          </a:r>
          <a:r>
            <a:rPr lang="pt-BR" sz="1600" kern="1200" cap="all" baseline="0" dirty="0"/>
            <a:t>); A entrega contínua</a:t>
          </a:r>
          <a:r>
            <a:rPr lang="pt-BR" sz="1600" b="1" kern="1200" cap="all" baseline="0" dirty="0"/>
            <a:t>: </a:t>
          </a:r>
          <a:r>
            <a:rPr lang="pt-BR" sz="1600" kern="1200" cap="all" baseline="0" dirty="0"/>
            <a:t>ciclo de vida ágil; A entrega contínua: ciclo de vida enxuto (</a:t>
          </a:r>
          <a:r>
            <a:rPr lang="pt-BR" sz="1600" kern="1200" cap="all" baseline="0" dirty="0" err="1"/>
            <a:t>lean</a:t>
          </a:r>
          <a:r>
            <a:rPr lang="pt-BR" sz="1600" kern="1200" cap="all" baseline="0" dirty="0"/>
            <a:t>); O ciclo de vida Exploratório / Inicialização enxuta (</a:t>
          </a:r>
          <a:r>
            <a:rPr lang="pt-BR" sz="1600" kern="1200" cap="all" baseline="0" dirty="0" err="1"/>
            <a:t>lean</a:t>
          </a:r>
          <a:r>
            <a:rPr lang="pt-BR" sz="1600" kern="1200" cap="all" baseline="0" dirty="0"/>
            <a:t>); O ciclo de vida Cascata (tradicional); Ciclo de vida do programa;  </a:t>
          </a:r>
          <a:endParaRPr lang="pt-BR" sz="1600" kern="1200" dirty="0"/>
        </a:p>
      </dsp:txBody>
      <dsp:txXfrm rot="-5400000">
        <a:off x="3312386" y="2510452"/>
        <a:ext cx="8873074" cy="1991280"/>
      </dsp:txXfrm>
    </dsp:sp>
    <dsp:sp modelId="{803BBDE5-AE03-4EDF-AC59-6891C79C83E2}">
      <dsp:nvSpPr>
        <dsp:cNvPr id="0" name=""/>
        <dsp:cNvSpPr/>
      </dsp:nvSpPr>
      <dsp:spPr>
        <a:xfrm>
          <a:off x="0" y="2366911"/>
          <a:ext cx="3148185" cy="2250953"/>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pt-BR" sz="3100" kern="1200" dirty="0"/>
            <a:t>ESTRUTURA</a:t>
          </a:r>
        </a:p>
      </dsp:txBody>
      <dsp:txXfrm>
        <a:off x="109882" y="2476793"/>
        <a:ext cx="2928421" cy="2031189"/>
      </dsp:txXfrm>
    </dsp:sp>
    <dsp:sp modelId="{A69765E3-B718-48D7-97CB-CCC32F49D572}">
      <dsp:nvSpPr>
        <dsp:cNvPr id="0" name=""/>
        <dsp:cNvSpPr/>
      </dsp:nvSpPr>
      <dsp:spPr>
        <a:xfrm rot="5400000">
          <a:off x="6699421" y="1365490"/>
          <a:ext cx="2206726" cy="8980797"/>
        </a:xfrm>
        <a:prstGeom prst="round2Same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PRINCÍPIOS</a:t>
          </a:r>
          <a:r>
            <a:rPr lang="pt-BR" sz="1600" kern="1200" dirty="0"/>
            <a:t> </a:t>
          </a:r>
          <a:r>
            <a:rPr lang="pt-BR" sz="1600" kern="1200" cap="all" baseline="0" dirty="0"/>
            <a:t>– Encantar os clientes; Seja impressionante; Pragmatismo acima do purismo; Contexto conta; A escolha é boa; Otimizar fluxo; Conhecimento da empresa</a:t>
          </a:r>
          <a:r>
            <a:rPr lang="pt-BR" sz="1600" kern="1200" dirty="0"/>
            <a:t>; </a:t>
          </a:r>
          <a:endParaRPr lang="pt-BR" sz="1600" i="1" kern="1200" cap="all" baseline="0" dirty="0"/>
        </a:p>
        <a:p>
          <a:pPr marL="171450" lvl="1" indent="-171450" algn="l" defTabSz="711200">
            <a:lnSpc>
              <a:spcPct val="90000"/>
            </a:lnSpc>
            <a:spcBef>
              <a:spcPct val="0"/>
            </a:spcBef>
            <a:spcAft>
              <a:spcPct val="15000"/>
            </a:spcAft>
            <a:buChar char="•"/>
          </a:pPr>
          <a:r>
            <a:rPr lang="pt-BR" sz="1600" b="1" i="1" kern="1200" cap="all" baseline="0" dirty="0"/>
            <a:t>LIDERANÇA</a:t>
          </a:r>
          <a:r>
            <a:rPr lang="pt-BR" sz="1600" i="1" kern="1200" cap="all" baseline="0" dirty="0"/>
            <a:t> – LIDERANÇA LEAN AGIL; MINDSET LEAN-AGIL; MANIFESTO AGIL </a:t>
          </a:r>
        </a:p>
        <a:p>
          <a:pPr marL="171450" lvl="1" indent="-171450" algn="l" defTabSz="711200">
            <a:lnSpc>
              <a:spcPct val="90000"/>
            </a:lnSpc>
            <a:spcBef>
              <a:spcPct val="0"/>
            </a:spcBef>
            <a:spcAft>
              <a:spcPct val="15000"/>
            </a:spcAft>
            <a:buChar char="•"/>
          </a:pPr>
          <a:r>
            <a:rPr lang="pt-BR" sz="1600" b="1" i="0" kern="1200" cap="all" baseline="0" dirty="0" err="1"/>
            <a:t>Wow</a:t>
          </a:r>
          <a:r>
            <a:rPr lang="pt-BR" sz="1600" b="1" i="0" kern="1200" cap="all" baseline="0" dirty="0"/>
            <a:t> (WAY OF WORK)</a:t>
          </a:r>
          <a:r>
            <a:rPr lang="pt-BR" sz="1600" i="1" kern="1200" cap="all" baseline="0" dirty="0"/>
            <a:t> – ABORDAGEM MAIS ADAPTATIVA E MENOS PRESCRITIVA: ANALISE DE CONTEXTO; SELEÇÃO DO CICLO DE VIDA, CONEXÃO DOS PONTOS; REALIZAÇÃO DAS ESCOLHAS (WOW) E GUIA DE MELHORIA CONTÍNUA</a:t>
          </a:r>
        </a:p>
        <a:p>
          <a:pPr marL="171450" lvl="1" indent="-171450" algn="l" defTabSz="711200">
            <a:lnSpc>
              <a:spcPct val="90000"/>
            </a:lnSpc>
            <a:spcBef>
              <a:spcPct val="0"/>
            </a:spcBef>
            <a:spcAft>
              <a:spcPct val="15000"/>
            </a:spcAft>
            <a:buChar char="•"/>
          </a:pPr>
          <a:r>
            <a:rPr lang="pt-BR" sz="1600" b="1" i="0" kern="1200" cap="all" baseline="0" dirty="0"/>
            <a:t>VALUE STREAM</a:t>
          </a:r>
          <a:r>
            <a:rPr lang="pt-BR" sz="1600" i="1" kern="1200" cap="all" baseline="0" dirty="0"/>
            <a:t> – CADEIA DE VALOR COMEÇA E TERMINA NO CLIENTE</a:t>
          </a:r>
        </a:p>
      </dsp:txBody>
      <dsp:txXfrm rot="-5400000">
        <a:off x="3312386" y="4860249"/>
        <a:ext cx="8873074" cy="1991280"/>
      </dsp:txXfrm>
    </dsp:sp>
    <dsp:sp modelId="{3E855831-C45A-482B-9BC6-CC369591D631}">
      <dsp:nvSpPr>
        <dsp:cNvPr id="0" name=""/>
        <dsp:cNvSpPr/>
      </dsp:nvSpPr>
      <dsp:spPr>
        <a:xfrm>
          <a:off x="0" y="4730412"/>
          <a:ext cx="3148185" cy="2250953"/>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pt-BR" sz="3100" kern="1200" dirty="0"/>
            <a:t>FUNDAMENTOS</a:t>
          </a:r>
        </a:p>
      </dsp:txBody>
      <dsp:txXfrm>
        <a:off x="109882" y="4840294"/>
        <a:ext cx="2928421" cy="203118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7CDB2-C3E3-45AA-B3F5-7EA930850342}">
      <dsp:nvSpPr>
        <dsp:cNvPr id="0" name=""/>
        <dsp:cNvSpPr/>
      </dsp:nvSpPr>
      <dsp:spPr>
        <a:xfrm>
          <a:off x="2466692" y="0"/>
          <a:ext cx="7224464" cy="7224464"/>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pt-BR" sz="2000" kern="1200" dirty="0"/>
            <a:t>Corporação Ágil Disciplinado (DAE)</a:t>
          </a:r>
        </a:p>
      </dsp:txBody>
      <dsp:txXfrm>
        <a:off x="5068943" y="361223"/>
        <a:ext cx="2019960" cy="1083669"/>
      </dsp:txXfrm>
    </dsp:sp>
    <dsp:sp modelId="{458D7A88-643E-4914-B25B-743698B18562}">
      <dsp:nvSpPr>
        <dsp:cNvPr id="0" name=""/>
        <dsp:cNvSpPr/>
      </dsp:nvSpPr>
      <dsp:spPr>
        <a:xfrm>
          <a:off x="3189138" y="1444892"/>
          <a:ext cx="5779571" cy="5779571"/>
        </a:xfrm>
        <a:prstGeom prst="ellipse">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pt-BR" sz="2000" kern="1200" dirty="0"/>
            <a:t>IT Ágil Disciplinado (DAIT)</a:t>
          </a:r>
        </a:p>
      </dsp:txBody>
      <dsp:txXfrm>
        <a:off x="5068943" y="1791667"/>
        <a:ext cx="2019960" cy="1040322"/>
      </dsp:txXfrm>
    </dsp:sp>
    <dsp:sp modelId="{9C47255E-6640-47A8-A7AC-C700DA2432B9}">
      <dsp:nvSpPr>
        <dsp:cNvPr id="0" name=""/>
        <dsp:cNvSpPr/>
      </dsp:nvSpPr>
      <dsp:spPr>
        <a:xfrm>
          <a:off x="3911584" y="2889785"/>
          <a:ext cx="4334678" cy="4334678"/>
        </a:xfrm>
        <a:prstGeom prst="ellipse">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pt-BR" sz="2000" kern="1200" dirty="0" err="1"/>
            <a:t>DevOps</a:t>
          </a:r>
          <a:r>
            <a:rPr lang="pt-BR" sz="2000" kern="1200" dirty="0"/>
            <a:t> Disciplinado</a:t>
          </a:r>
        </a:p>
      </dsp:txBody>
      <dsp:txXfrm>
        <a:off x="5068943" y="3214886"/>
        <a:ext cx="2019960" cy="975302"/>
      </dsp:txXfrm>
    </dsp:sp>
    <dsp:sp modelId="{923DA487-9701-4BDA-96D2-204A0C18C49C}">
      <dsp:nvSpPr>
        <dsp:cNvPr id="0" name=""/>
        <dsp:cNvSpPr/>
      </dsp:nvSpPr>
      <dsp:spPr>
        <a:xfrm>
          <a:off x="4634031" y="4334678"/>
          <a:ext cx="2889785" cy="2889785"/>
        </a:xfrm>
        <a:prstGeom prst="ellips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pt-BR" sz="2000" kern="1200" dirty="0"/>
            <a:t>Entrega Ágil Disciplinado (DAD)</a:t>
          </a:r>
        </a:p>
      </dsp:txBody>
      <dsp:txXfrm>
        <a:off x="5057230" y="5057124"/>
        <a:ext cx="2043386" cy="144489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9B6619-FC7E-40B9-AAE9-BA66CC464EE4}">
      <dsp:nvSpPr>
        <dsp:cNvPr id="0" name=""/>
        <dsp:cNvSpPr/>
      </dsp:nvSpPr>
      <dsp:spPr>
        <a:xfrm>
          <a:off x="3442534" y="1528406"/>
          <a:ext cx="3807610" cy="3807610"/>
        </a:xfrm>
        <a:prstGeom prst="ellipse">
          <a:avLst/>
        </a:prstGeom>
        <a:solidFill>
          <a:schemeClr val="accent3">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71120" tIns="71120" rIns="71120" bIns="71120" numCol="1" spcCol="1270" anchor="ctr" anchorCtr="0">
          <a:noAutofit/>
        </a:bodyPr>
        <a:lstStyle/>
        <a:p>
          <a:pPr marL="0" lvl="0" indent="0" algn="ctr" defTabSz="2489200">
            <a:lnSpc>
              <a:spcPct val="90000"/>
            </a:lnSpc>
            <a:spcBef>
              <a:spcPct val="0"/>
            </a:spcBef>
            <a:spcAft>
              <a:spcPct val="35000"/>
            </a:spcAft>
            <a:buNone/>
          </a:pPr>
          <a:r>
            <a:rPr lang="pt-BR" sz="5600" kern="1200" dirty="0"/>
            <a:t>Encantar o Cliente</a:t>
          </a:r>
        </a:p>
      </dsp:txBody>
      <dsp:txXfrm>
        <a:off x="4000146" y="2086018"/>
        <a:ext cx="2692386" cy="2692386"/>
      </dsp:txXfrm>
    </dsp:sp>
    <dsp:sp modelId="{5D3B0575-F4AD-4CAF-86CF-152021519581}">
      <dsp:nvSpPr>
        <dsp:cNvPr id="0" name=""/>
        <dsp:cNvSpPr/>
      </dsp:nvSpPr>
      <dsp:spPr>
        <a:xfrm>
          <a:off x="4394437" y="679"/>
          <a:ext cx="1903805" cy="1903805"/>
        </a:xfrm>
        <a:prstGeom prst="ellipse">
          <a:avLst/>
        </a:prstGeom>
        <a:solidFill>
          <a:schemeClr val="accent3">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pt-BR" sz="1900" kern="1200" dirty="0"/>
            <a:t>Pragmatismo</a:t>
          </a:r>
        </a:p>
      </dsp:txBody>
      <dsp:txXfrm>
        <a:off x="4673243" y="279485"/>
        <a:ext cx="1346193" cy="1346193"/>
      </dsp:txXfrm>
    </dsp:sp>
    <dsp:sp modelId="{C01691D8-983C-451B-845C-8C86E2A76524}">
      <dsp:nvSpPr>
        <dsp:cNvPr id="0" name=""/>
        <dsp:cNvSpPr/>
      </dsp:nvSpPr>
      <dsp:spPr>
        <a:xfrm>
          <a:off x="6541859" y="1240494"/>
          <a:ext cx="1903805" cy="1903805"/>
        </a:xfrm>
        <a:prstGeom prst="ellipse">
          <a:avLst/>
        </a:prstGeom>
        <a:solidFill>
          <a:schemeClr val="accent3">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pt-BR" sz="1900" kern="1200" dirty="0"/>
            <a:t>Contexto conta</a:t>
          </a:r>
        </a:p>
      </dsp:txBody>
      <dsp:txXfrm>
        <a:off x="6820665" y="1519300"/>
        <a:ext cx="1346193" cy="1346193"/>
      </dsp:txXfrm>
    </dsp:sp>
    <dsp:sp modelId="{61488669-5206-46F7-BE6E-2A14086BF098}">
      <dsp:nvSpPr>
        <dsp:cNvPr id="0" name=""/>
        <dsp:cNvSpPr/>
      </dsp:nvSpPr>
      <dsp:spPr>
        <a:xfrm>
          <a:off x="6541859" y="3720124"/>
          <a:ext cx="1903805" cy="1903805"/>
        </a:xfrm>
        <a:prstGeom prst="ellipse">
          <a:avLst/>
        </a:prstGeom>
        <a:solidFill>
          <a:schemeClr val="accent3">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pt-BR" sz="1900" kern="1200" dirty="0"/>
            <a:t>Escolher é bom</a:t>
          </a:r>
        </a:p>
      </dsp:txBody>
      <dsp:txXfrm>
        <a:off x="6820665" y="3998930"/>
        <a:ext cx="1346193" cy="1346193"/>
      </dsp:txXfrm>
    </dsp:sp>
    <dsp:sp modelId="{777B8483-32D5-4727-B702-6E52E03F283D}">
      <dsp:nvSpPr>
        <dsp:cNvPr id="0" name=""/>
        <dsp:cNvSpPr/>
      </dsp:nvSpPr>
      <dsp:spPr>
        <a:xfrm>
          <a:off x="4394437" y="4959939"/>
          <a:ext cx="1903805" cy="1903805"/>
        </a:xfrm>
        <a:prstGeom prst="ellipse">
          <a:avLst/>
        </a:prstGeom>
        <a:solidFill>
          <a:schemeClr val="accent3">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pt-BR" sz="1900" kern="1200" dirty="0"/>
            <a:t>Otimizar o fluxo</a:t>
          </a:r>
        </a:p>
      </dsp:txBody>
      <dsp:txXfrm>
        <a:off x="4673243" y="5238745"/>
        <a:ext cx="1346193" cy="1346193"/>
      </dsp:txXfrm>
    </dsp:sp>
    <dsp:sp modelId="{7EFE7A0E-0072-4BA0-9E44-E6E26E51333E}">
      <dsp:nvSpPr>
        <dsp:cNvPr id="0" name=""/>
        <dsp:cNvSpPr/>
      </dsp:nvSpPr>
      <dsp:spPr>
        <a:xfrm>
          <a:off x="2247015" y="3720124"/>
          <a:ext cx="1903805" cy="1903805"/>
        </a:xfrm>
        <a:prstGeom prst="ellipse">
          <a:avLst/>
        </a:prstGeom>
        <a:solidFill>
          <a:schemeClr val="accent3">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pt-BR" sz="1900" kern="1200" dirty="0"/>
            <a:t>Seja incrível</a:t>
          </a:r>
        </a:p>
      </dsp:txBody>
      <dsp:txXfrm>
        <a:off x="2525821" y="3998930"/>
        <a:ext cx="1346193" cy="1346193"/>
      </dsp:txXfrm>
    </dsp:sp>
    <dsp:sp modelId="{9788C8BE-0F25-4D56-800B-632FD1565B47}">
      <dsp:nvSpPr>
        <dsp:cNvPr id="0" name=""/>
        <dsp:cNvSpPr/>
      </dsp:nvSpPr>
      <dsp:spPr>
        <a:xfrm>
          <a:off x="2247015" y="1240494"/>
          <a:ext cx="1903805" cy="1903805"/>
        </a:xfrm>
        <a:prstGeom prst="ellipse">
          <a:avLst/>
        </a:prstGeom>
        <a:solidFill>
          <a:schemeClr val="accent3">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pt-BR" sz="1900" kern="1200" dirty="0"/>
            <a:t>Consciência Corporativa</a:t>
          </a:r>
        </a:p>
      </dsp:txBody>
      <dsp:txXfrm>
        <a:off x="2525821" y="1519300"/>
        <a:ext cx="1346193" cy="134619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5714A-CFA8-45C2-BF60-62D56F24091D}">
      <dsp:nvSpPr>
        <dsp:cNvPr id="0" name=""/>
        <dsp:cNvSpPr/>
      </dsp:nvSpPr>
      <dsp:spPr>
        <a:xfrm rot="5400000">
          <a:off x="6802509" y="-3784344"/>
          <a:ext cx="2160313" cy="9873016"/>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kern="1200" dirty="0"/>
            <a:t>GESTÃO DOS STAKEHOLDERS</a:t>
          </a:r>
        </a:p>
        <a:p>
          <a:pPr marL="171450" lvl="1" indent="-171450" algn="l" defTabSz="711200">
            <a:lnSpc>
              <a:spcPct val="90000"/>
            </a:lnSpc>
            <a:spcBef>
              <a:spcPct val="0"/>
            </a:spcBef>
            <a:spcAft>
              <a:spcPct val="15000"/>
            </a:spcAft>
            <a:buChar char="•"/>
          </a:pPr>
          <a:r>
            <a:rPr lang="pt-BR" sz="1600" kern="1200" dirty="0"/>
            <a:t>CLIENTE NO CENTRO</a:t>
          </a:r>
        </a:p>
        <a:p>
          <a:pPr marL="171450" lvl="1" indent="-171450" algn="l" defTabSz="711200">
            <a:lnSpc>
              <a:spcPct val="90000"/>
            </a:lnSpc>
            <a:spcBef>
              <a:spcPct val="0"/>
            </a:spcBef>
            <a:spcAft>
              <a:spcPct val="15000"/>
            </a:spcAft>
            <a:buChar char="•"/>
          </a:pPr>
          <a:r>
            <a:rPr lang="pt-BR" sz="1600" kern="1200" dirty="0"/>
            <a:t>ALINHAMENTO ESTRATÉGICO</a:t>
          </a:r>
        </a:p>
        <a:p>
          <a:pPr marL="171450" lvl="1" indent="-171450" algn="l" defTabSz="711200">
            <a:lnSpc>
              <a:spcPct val="90000"/>
            </a:lnSpc>
            <a:spcBef>
              <a:spcPct val="0"/>
            </a:spcBef>
            <a:spcAft>
              <a:spcPct val="15000"/>
            </a:spcAft>
            <a:buChar char="•"/>
          </a:pPr>
          <a:r>
            <a:rPr lang="pt-BR" sz="1600" kern="1200" dirty="0"/>
            <a:t>GOVERNANÇA DE PROJETOS, PROGRAMAS E PORTFOLIO  </a:t>
          </a:r>
        </a:p>
        <a:p>
          <a:pPr marL="171450" lvl="1" indent="-171450" algn="l" defTabSz="711200">
            <a:lnSpc>
              <a:spcPct val="90000"/>
            </a:lnSpc>
            <a:spcBef>
              <a:spcPct val="0"/>
            </a:spcBef>
            <a:spcAft>
              <a:spcPct val="15000"/>
            </a:spcAft>
            <a:buChar char="•"/>
          </a:pPr>
          <a:r>
            <a:rPr lang="pt-BR" sz="1600" kern="1200" dirty="0"/>
            <a:t>GESTÃO POR FLUXO DE VALOR </a:t>
          </a:r>
        </a:p>
        <a:p>
          <a:pPr marL="171450" lvl="1" indent="-171450" algn="l" defTabSz="711200">
            <a:lnSpc>
              <a:spcPct val="90000"/>
            </a:lnSpc>
            <a:spcBef>
              <a:spcPct val="0"/>
            </a:spcBef>
            <a:spcAft>
              <a:spcPct val="15000"/>
            </a:spcAft>
            <a:buChar char="•"/>
          </a:pPr>
          <a:r>
            <a:rPr lang="pt-BR" sz="1600" kern="1200" dirty="0"/>
            <a:t>ENTREGAS CONTÍNUAS </a:t>
          </a:r>
        </a:p>
        <a:p>
          <a:pPr marL="171450" lvl="1" indent="-171450" algn="l" defTabSz="711200">
            <a:lnSpc>
              <a:spcPct val="90000"/>
            </a:lnSpc>
            <a:spcBef>
              <a:spcPct val="0"/>
            </a:spcBef>
            <a:spcAft>
              <a:spcPct val="15000"/>
            </a:spcAft>
            <a:buChar char="•"/>
          </a:pPr>
          <a:r>
            <a:rPr lang="pt-BR" sz="1600" kern="1200" dirty="0"/>
            <a:t>SAFE HOUSE OF LEAN</a:t>
          </a:r>
        </a:p>
      </dsp:txBody>
      <dsp:txXfrm rot="-5400000">
        <a:off x="2946158" y="177465"/>
        <a:ext cx="9767558" cy="1949397"/>
      </dsp:txXfrm>
    </dsp:sp>
    <dsp:sp modelId="{131BE096-968A-4727-B285-4F201183B78F}">
      <dsp:nvSpPr>
        <dsp:cNvPr id="0" name=""/>
        <dsp:cNvSpPr/>
      </dsp:nvSpPr>
      <dsp:spPr>
        <a:xfrm>
          <a:off x="0" y="3480"/>
          <a:ext cx="2875900" cy="2297364"/>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pt-BR" sz="2800" kern="1200" dirty="0"/>
            <a:t>GOVERNANÇA</a:t>
          </a:r>
        </a:p>
      </dsp:txBody>
      <dsp:txXfrm>
        <a:off x="112148" y="115628"/>
        <a:ext cx="2651604" cy="2073068"/>
      </dsp:txXfrm>
    </dsp:sp>
    <dsp:sp modelId="{5C6138AF-2D40-4680-91D5-020C28896BEF}">
      <dsp:nvSpPr>
        <dsp:cNvPr id="0" name=""/>
        <dsp:cNvSpPr/>
      </dsp:nvSpPr>
      <dsp:spPr>
        <a:xfrm rot="5400000">
          <a:off x="6802509" y="-1372112"/>
          <a:ext cx="2160313" cy="9873016"/>
        </a:xfrm>
        <a:prstGeom prst="round2Same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5370241"/>
              <a:satOff val="24126"/>
              <a:lumOff val="165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FERRAMENTAS – </a:t>
          </a:r>
          <a:r>
            <a:rPr lang="pt-BR" sz="1600" b="0" kern="1200" dirty="0"/>
            <a:t>KANBAN; MVP; DESIGN THINKING; KPI´S; BUSINESS MODEL CANVAS; LEAN MODEL CANVAS</a:t>
          </a:r>
        </a:p>
        <a:p>
          <a:pPr marL="171450" lvl="1" indent="-171450" algn="l" defTabSz="711200">
            <a:lnSpc>
              <a:spcPct val="90000"/>
            </a:lnSpc>
            <a:spcBef>
              <a:spcPct val="0"/>
            </a:spcBef>
            <a:spcAft>
              <a:spcPct val="15000"/>
            </a:spcAft>
            <a:buChar char="•"/>
          </a:pPr>
          <a:r>
            <a:rPr lang="pt-BR" sz="1600" b="1" kern="1200" dirty="0"/>
            <a:t>PAPÉIS</a:t>
          </a:r>
          <a:r>
            <a:rPr lang="pt-BR" sz="1600" kern="1200" dirty="0"/>
            <a:t> – PRODUCT OWNER; SCRUM MASTER;;RELEASE TRAIN ENGINIEER; PRODUCT MANAGER; SYSTEM ARCHITECT; BUSINEES OWNER; TIMES AGEIS; EPIC OWNERS;  ENTERPRISE ARCHITECT; TIMES DE SISTEMAS;  </a:t>
          </a:r>
        </a:p>
        <a:p>
          <a:pPr marL="171450" lvl="1" indent="-171450" algn="l" defTabSz="711200">
            <a:lnSpc>
              <a:spcPct val="90000"/>
            </a:lnSpc>
            <a:spcBef>
              <a:spcPct val="0"/>
            </a:spcBef>
            <a:spcAft>
              <a:spcPct val="15000"/>
            </a:spcAft>
            <a:buChar char="•"/>
          </a:pPr>
          <a:r>
            <a:rPr lang="pt-BR" sz="1600" b="1" kern="1200" dirty="0"/>
            <a:t>CERIMÔNIA</a:t>
          </a:r>
          <a:r>
            <a:rPr lang="pt-BR" sz="1600" kern="1200" dirty="0"/>
            <a:t>S – PLANEJAMENTO DE PI ;  SPRINT; REVISÃO DA SPRINT; RETROSPECTIVA DA SPRINT; REUNIÃO DIÁRIA; AGILE RELEASE TRAIN (ART)	</a:t>
          </a:r>
        </a:p>
        <a:p>
          <a:pPr marL="171450" lvl="1" indent="-171450" algn="l" defTabSz="711200">
            <a:lnSpc>
              <a:spcPct val="90000"/>
            </a:lnSpc>
            <a:spcBef>
              <a:spcPct val="0"/>
            </a:spcBef>
            <a:spcAft>
              <a:spcPct val="15000"/>
            </a:spcAft>
            <a:buChar char="•"/>
          </a:pPr>
          <a:r>
            <a:rPr lang="pt-BR" sz="1600" b="1" kern="1200" dirty="0"/>
            <a:t>ARTEFATO</a:t>
          </a:r>
          <a:r>
            <a:rPr lang="pt-BR" sz="1600" kern="1200" dirty="0"/>
            <a:t> – PI OBJETIVOS; BACKLOG DO PROGRAMA; BACKLOG DA TIME; INCREMENTO DO PROGRAMA (PI); DEMONSTRATIVO DO SISTEMA; BACKLOG DO PORTFOLIO; VISÃO DE PORTFOLIO; TEMAS ESTRATÉGICOS; EPICOS; </a:t>
          </a:r>
        </a:p>
      </dsp:txBody>
      <dsp:txXfrm rot="-5400000">
        <a:off x="2946158" y="2589697"/>
        <a:ext cx="9767558" cy="1949397"/>
      </dsp:txXfrm>
    </dsp:sp>
    <dsp:sp modelId="{803BBDE5-AE03-4EDF-AC59-6891C79C83E2}">
      <dsp:nvSpPr>
        <dsp:cNvPr id="0" name=""/>
        <dsp:cNvSpPr/>
      </dsp:nvSpPr>
      <dsp:spPr>
        <a:xfrm>
          <a:off x="0" y="2415713"/>
          <a:ext cx="2875900" cy="2297364"/>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pt-BR" sz="2800" kern="1200" dirty="0"/>
            <a:t>ESTRUTURA</a:t>
          </a:r>
        </a:p>
      </dsp:txBody>
      <dsp:txXfrm>
        <a:off x="112148" y="2527861"/>
        <a:ext cx="2651604" cy="2073068"/>
      </dsp:txXfrm>
    </dsp:sp>
    <dsp:sp modelId="{A69765E3-B718-48D7-97CB-CCC32F49D572}">
      <dsp:nvSpPr>
        <dsp:cNvPr id="0" name=""/>
        <dsp:cNvSpPr/>
      </dsp:nvSpPr>
      <dsp:spPr>
        <a:xfrm rot="5400000">
          <a:off x="6802509" y="1040120"/>
          <a:ext cx="2160313" cy="9873016"/>
        </a:xfrm>
        <a:prstGeom prst="round2Same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pt-BR" sz="1600" b="1" kern="1200" dirty="0"/>
            <a:t>VALORES</a:t>
          </a:r>
          <a:r>
            <a:rPr lang="pt-BR" sz="1600" kern="1200" dirty="0"/>
            <a:t> – </a:t>
          </a:r>
          <a:r>
            <a:rPr lang="pt-BR" sz="1600" kern="1200" cap="all" baseline="0" dirty="0"/>
            <a:t>alinhamento, qualidade integrada, transparência e execução </a:t>
          </a:r>
          <a:endParaRPr lang="pt-BR" sz="1600" i="1" kern="1200" cap="all" baseline="0" dirty="0"/>
        </a:p>
        <a:p>
          <a:pPr marL="171450" lvl="1" indent="-171450" algn="l" defTabSz="711200">
            <a:lnSpc>
              <a:spcPct val="90000"/>
            </a:lnSpc>
            <a:spcBef>
              <a:spcPct val="0"/>
            </a:spcBef>
            <a:spcAft>
              <a:spcPct val="15000"/>
            </a:spcAft>
            <a:buChar char="•"/>
          </a:pPr>
          <a:r>
            <a:rPr lang="pt-BR" sz="1600" b="1" kern="1200" dirty="0"/>
            <a:t>PRINCÍPIOS</a:t>
          </a:r>
          <a:r>
            <a:rPr lang="pt-BR" sz="1600" kern="1200" dirty="0"/>
            <a:t> </a:t>
          </a:r>
          <a:r>
            <a:rPr lang="pt-BR" sz="1600" kern="1200" cap="all" baseline="0" dirty="0"/>
            <a:t>–visão econômica; pensamento sistêmico; variabilidade; incremental com rápidos ciclos;  limite o trabalho em andamento, reduza tamanhos de lote e gerencie comprimentos de fila; cadência (tempo), sincronize com o planejamento;; Descentralizar a tomada de decisão; Organize em torno do valor</a:t>
          </a:r>
          <a:endParaRPr lang="pt-BR" sz="1600" i="1" kern="1200" cap="all" baseline="0" dirty="0"/>
        </a:p>
        <a:p>
          <a:pPr marL="171450" lvl="1" indent="-171450" algn="l" defTabSz="711200">
            <a:lnSpc>
              <a:spcPct val="90000"/>
            </a:lnSpc>
            <a:spcBef>
              <a:spcPct val="0"/>
            </a:spcBef>
            <a:spcAft>
              <a:spcPct val="15000"/>
            </a:spcAft>
            <a:buChar char="•"/>
          </a:pPr>
          <a:r>
            <a:rPr lang="pt-BR" sz="1600" b="1" i="1" kern="1200" cap="all" baseline="0" dirty="0"/>
            <a:t>LIDERANÇA</a:t>
          </a:r>
          <a:r>
            <a:rPr lang="pt-BR" sz="1600" i="1" kern="1200" cap="all" baseline="0" dirty="0"/>
            <a:t> – LIDERANÇA LEAN AGIL; MINDSET LEAN-AGIL; MANIFESTO AGIL </a:t>
          </a:r>
        </a:p>
        <a:p>
          <a:pPr marL="171450" lvl="1" indent="-171450" algn="l" defTabSz="711200">
            <a:lnSpc>
              <a:spcPct val="90000"/>
            </a:lnSpc>
            <a:spcBef>
              <a:spcPct val="0"/>
            </a:spcBef>
            <a:spcAft>
              <a:spcPct val="15000"/>
            </a:spcAft>
            <a:buChar char="•"/>
          </a:pPr>
          <a:r>
            <a:rPr lang="pt-BR" sz="1600" b="1" i="0" kern="1200" cap="all" baseline="0" dirty="0"/>
            <a:t>COMPETÊNCIAS ORGANIZACIONAIS </a:t>
          </a:r>
          <a:r>
            <a:rPr lang="pt-BR" sz="1600" i="1" kern="1200" cap="all" baseline="0" dirty="0"/>
            <a:t>-  GESTÃO LEAN DE PORTFOLIO;  ENTREGA DE SOLUÇÃO EMPRESARIAL; ENTREGA AGIL DE PRODUTO; ORGANIZAÇÃO AGIL; CONTINUO; DEVOPS</a:t>
          </a:r>
        </a:p>
      </dsp:txBody>
      <dsp:txXfrm rot="-5400000">
        <a:off x="2946158" y="5001929"/>
        <a:ext cx="9767558" cy="1949397"/>
      </dsp:txXfrm>
    </dsp:sp>
    <dsp:sp modelId="{3E855831-C45A-482B-9BC6-CC369591D631}">
      <dsp:nvSpPr>
        <dsp:cNvPr id="0" name=""/>
        <dsp:cNvSpPr/>
      </dsp:nvSpPr>
      <dsp:spPr>
        <a:xfrm>
          <a:off x="0" y="4827946"/>
          <a:ext cx="2875900" cy="2297364"/>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pt-BR" sz="2800" kern="1200" dirty="0"/>
            <a:t>FUNDAMENTOS</a:t>
          </a:r>
        </a:p>
      </dsp:txBody>
      <dsp:txXfrm>
        <a:off x="112148" y="4940094"/>
        <a:ext cx="2651604" cy="207306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84F11-0D68-4811-8A9D-4FD1B41F9C04}">
      <dsp:nvSpPr>
        <dsp:cNvPr id="0" name=""/>
        <dsp:cNvSpPr/>
      </dsp:nvSpPr>
      <dsp:spPr>
        <a:xfrm>
          <a:off x="4543" y="7254"/>
          <a:ext cx="2732296" cy="837298"/>
        </a:xfrm>
        <a:prstGeom prst="rect">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w="9525" cap="flat" cmpd="sng" algn="ctr">
          <a:solidFill>
            <a:schemeClr val="accent2">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pt-BR" sz="2300" b="0" i="0" kern="1200" dirty="0"/>
            <a:t>(1) </a:t>
          </a:r>
          <a:r>
            <a:rPr lang="pt-BR" sz="2300" b="0" i="0" u="sng" kern="1200" dirty="0"/>
            <a:t>Alinhamento</a:t>
          </a:r>
          <a:r>
            <a:rPr lang="pt-BR" sz="2300" b="0" i="0" kern="1200" dirty="0"/>
            <a:t> </a:t>
          </a:r>
          <a:endParaRPr lang="pt-BR" sz="2300" kern="1200" dirty="0"/>
        </a:p>
      </dsp:txBody>
      <dsp:txXfrm>
        <a:off x="4543" y="7254"/>
        <a:ext cx="2732296" cy="837298"/>
      </dsp:txXfrm>
    </dsp:sp>
    <dsp:sp modelId="{60BE3D96-72EC-4F2A-9630-FAEC74713FD6}">
      <dsp:nvSpPr>
        <dsp:cNvPr id="0" name=""/>
        <dsp:cNvSpPr/>
      </dsp:nvSpPr>
      <dsp:spPr>
        <a:xfrm>
          <a:off x="4543" y="844553"/>
          <a:ext cx="2732296" cy="606095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pt-BR" sz="2300" b="0" i="0" kern="1200" dirty="0"/>
            <a:t>visão comum dos objetivos;</a:t>
          </a:r>
          <a:endParaRPr lang="pt-BR" sz="2300" kern="1200" dirty="0"/>
        </a:p>
        <a:p>
          <a:pPr marL="228600" lvl="1" indent="-228600" algn="l" defTabSz="1022350">
            <a:lnSpc>
              <a:spcPct val="90000"/>
            </a:lnSpc>
            <a:spcBef>
              <a:spcPct val="0"/>
            </a:spcBef>
            <a:spcAft>
              <a:spcPct val="15000"/>
            </a:spcAft>
            <a:buChar char="•"/>
          </a:pPr>
          <a:r>
            <a:rPr lang="pt-BR" sz="2300" kern="1200" dirty="0"/>
            <a:t>Prover participação no planejamento do incremento do programa (PI)</a:t>
          </a:r>
        </a:p>
        <a:p>
          <a:pPr marL="228600" lvl="1" indent="-228600" algn="l" defTabSz="1022350">
            <a:lnSpc>
              <a:spcPct val="90000"/>
            </a:lnSpc>
            <a:spcBef>
              <a:spcPct val="0"/>
            </a:spcBef>
            <a:spcAft>
              <a:spcPct val="15000"/>
            </a:spcAft>
            <a:buChar char="•"/>
          </a:pPr>
          <a:r>
            <a:rPr lang="pt-BR" sz="2300" kern="1200" dirty="0"/>
            <a:t>Ajuda na visibilidade do </a:t>
          </a:r>
          <a:r>
            <a:rPr lang="pt-BR" sz="2300" kern="1200" dirty="0" err="1"/>
            <a:t>Baclog</a:t>
          </a:r>
          <a:endParaRPr lang="pt-BR" sz="2300" kern="1200" dirty="0"/>
        </a:p>
        <a:p>
          <a:pPr marL="228600" lvl="1" indent="-228600" algn="l" defTabSz="1022350">
            <a:lnSpc>
              <a:spcPct val="90000"/>
            </a:lnSpc>
            <a:spcBef>
              <a:spcPct val="0"/>
            </a:spcBef>
            <a:spcAft>
              <a:spcPct val="15000"/>
            </a:spcAft>
            <a:buChar char="•"/>
          </a:pPr>
          <a:r>
            <a:rPr lang="pt-BR" sz="2300" kern="1200" dirty="0"/>
            <a:t>Revisa constantemente o entendimento</a:t>
          </a:r>
        </a:p>
        <a:p>
          <a:pPr marL="228600" lvl="1" indent="-228600" algn="l" defTabSz="1022350">
            <a:lnSpc>
              <a:spcPct val="90000"/>
            </a:lnSpc>
            <a:spcBef>
              <a:spcPct val="0"/>
            </a:spcBef>
            <a:spcAft>
              <a:spcPct val="15000"/>
            </a:spcAft>
            <a:buChar char="•"/>
          </a:pPr>
          <a:r>
            <a:rPr lang="pt-BR" sz="2300" kern="1200" dirty="0"/>
            <a:t>Comunica a missão, visão e estratégia a cada oportunidade</a:t>
          </a:r>
        </a:p>
      </dsp:txBody>
      <dsp:txXfrm>
        <a:off x="4543" y="844553"/>
        <a:ext cx="2732296" cy="6060959"/>
      </dsp:txXfrm>
    </dsp:sp>
    <dsp:sp modelId="{EA102DF6-D52B-43AF-BCD2-4E367FE99FA7}">
      <dsp:nvSpPr>
        <dsp:cNvPr id="0" name=""/>
        <dsp:cNvSpPr/>
      </dsp:nvSpPr>
      <dsp:spPr>
        <a:xfrm>
          <a:off x="3119362" y="7254"/>
          <a:ext cx="2732296" cy="837298"/>
        </a:xfrm>
        <a:prstGeom prst="rect">
          <a:avLst/>
        </a:prstGeom>
        <a:gradFill rotWithShape="0">
          <a:gsLst>
            <a:gs pos="0">
              <a:schemeClr val="accent2">
                <a:shade val="80000"/>
                <a:hueOff val="-11957"/>
                <a:satOff val="-1341"/>
                <a:lumOff val="8560"/>
                <a:alphaOff val="0"/>
                <a:shade val="51000"/>
                <a:satMod val="130000"/>
              </a:schemeClr>
            </a:gs>
            <a:gs pos="80000">
              <a:schemeClr val="accent2">
                <a:shade val="80000"/>
                <a:hueOff val="-11957"/>
                <a:satOff val="-1341"/>
                <a:lumOff val="8560"/>
                <a:alphaOff val="0"/>
                <a:shade val="93000"/>
                <a:satMod val="130000"/>
              </a:schemeClr>
            </a:gs>
            <a:gs pos="100000">
              <a:schemeClr val="accent2">
                <a:shade val="80000"/>
                <a:hueOff val="-11957"/>
                <a:satOff val="-1341"/>
                <a:lumOff val="8560"/>
                <a:alphaOff val="0"/>
                <a:shade val="94000"/>
                <a:satMod val="135000"/>
              </a:schemeClr>
            </a:gs>
          </a:gsLst>
          <a:lin ang="16200000" scaled="0"/>
        </a:gradFill>
        <a:ln w="9525" cap="flat" cmpd="sng" algn="ctr">
          <a:solidFill>
            <a:schemeClr val="accent2">
              <a:shade val="80000"/>
              <a:hueOff val="-11957"/>
              <a:satOff val="-1341"/>
              <a:lumOff val="856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pt-BR" sz="2300" b="0" i="0" kern="1200" dirty="0"/>
            <a:t> (2) </a:t>
          </a:r>
          <a:r>
            <a:rPr lang="pt-BR" sz="2300" b="0" i="0" u="sng" kern="1200" dirty="0"/>
            <a:t>Qualidade</a:t>
          </a:r>
          <a:endParaRPr lang="pt-BR" sz="2300" kern="1200" dirty="0"/>
        </a:p>
      </dsp:txBody>
      <dsp:txXfrm>
        <a:off x="3119362" y="7254"/>
        <a:ext cx="2732296" cy="837298"/>
      </dsp:txXfrm>
    </dsp:sp>
    <dsp:sp modelId="{480E0B88-6758-4E90-9E6C-D9CD8369330A}">
      <dsp:nvSpPr>
        <dsp:cNvPr id="0" name=""/>
        <dsp:cNvSpPr/>
      </dsp:nvSpPr>
      <dsp:spPr>
        <a:xfrm>
          <a:off x="3119362" y="844553"/>
          <a:ext cx="2732296" cy="606095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pt-BR" sz="2300" b="0" i="0" kern="1200" dirty="0"/>
            <a:t>incorporada ao processo ou produto;</a:t>
          </a:r>
          <a:endParaRPr lang="pt-BR" sz="2300" kern="1200" dirty="0"/>
        </a:p>
        <a:p>
          <a:pPr marL="228600" lvl="1" indent="-228600" algn="l" defTabSz="1022350">
            <a:lnSpc>
              <a:spcPct val="90000"/>
            </a:lnSpc>
            <a:spcBef>
              <a:spcPct val="0"/>
            </a:spcBef>
            <a:spcAft>
              <a:spcPct val="15000"/>
            </a:spcAft>
            <a:buChar char="•"/>
          </a:pPr>
          <a:r>
            <a:rPr lang="pt-BR" sz="2300" kern="1200" dirty="0"/>
            <a:t>Aprimora a experiência do usuário (UX);</a:t>
          </a:r>
        </a:p>
        <a:p>
          <a:pPr marL="228600" lvl="1" indent="-228600" algn="l" defTabSz="1022350">
            <a:lnSpc>
              <a:spcPct val="90000"/>
            </a:lnSpc>
            <a:spcBef>
              <a:spcPct val="0"/>
            </a:spcBef>
            <a:spcAft>
              <a:spcPct val="15000"/>
            </a:spcAft>
            <a:buChar char="•"/>
          </a:pPr>
          <a:r>
            <a:rPr lang="pt-BR" sz="2300" kern="1200" dirty="0"/>
            <a:t>Melhora arquitetura, operação, segurança, </a:t>
          </a:r>
          <a:r>
            <a:rPr lang="pt-BR" sz="2300" kern="1200" dirty="0" err="1"/>
            <a:t>complaince</a:t>
          </a:r>
          <a:r>
            <a:rPr lang="pt-BR" sz="2300" kern="1200" dirty="0"/>
            <a:t>, como parte do fluxo de trabalho</a:t>
          </a:r>
        </a:p>
      </dsp:txBody>
      <dsp:txXfrm>
        <a:off x="3119362" y="844553"/>
        <a:ext cx="2732296" cy="6060959"/>
      </dsp:txXfrm>
    </dsp:sp>
    <dsp:sp modelId="{4D11EEE8-0F59-4E08-82A0-EAA0BE859A79}">
      <dsp:nvSpPr>
        <dsp:cNvPr id="0" name=""/>
        <dsp:cNvSpPr/>
      </dsp:nvSpPr>
      <dsp:spPr>
        <a:xfrm>
          <a:off x="6234180" y="7254"/>
          <a:ext cx="2732296" cy="837298"/>
        </a:xfrm>
        <a:prstGeom prst="rect">
          <a:avLst/>
        </a:prstGeom>
        <a:gradFill rotWithShape="0">
          <a:gsLst>
            <a:gs pos="0">
              <a:schemeClr val="accent2">
                <a:shade val="80000"/>
                <a:hueOff val="-23915"/>
                <a:satOff val="-2683"/>
                <a:lumOff val="17120"/>
                <a:alphaOff val="0"/>
                <a:shade val="51000"/>
                <a:satMod val="130000"/>
              </a:schemeClr>
            </a:gs>
            <a:gs pos="80000">
              <a:schemeClr val="accent2">
                <a:shade val="80000"/>
                <a:hueOff val="-23915"/>
                <a:satOff val="-2683"/>
                <a:lumOff val="17120"/>
                <a:alphaOff val="0"/>
                <a:shade val="93000"/>
                <a:satMod val="130000"/>
              </a:schemeClr>
            </a:gs>
            <a:gs pos="100000">
              <a:schemeClr val="accent2">
                <a:shade val="80000"/>
                <a:hueOff val="-23915"/>
                <a:satOff val="-2683"/>
                <a:lumOff val="17120"/>
                <a:alphaOff val="0"/>
                <a:shade val="94000"/>
                <a:satMod val="135000"/>
              </a:schemeClr>
            </a:gs>
          </a:gsLst>
          <a:lin ang="16200000" scaled="0"/>
        </a:gradFill>
        <a:ln w="9525" cap="flat" cmpd="sng" algn="ctr">
          <a:solidFill>
            <a:schemeClr val="accent2">
              <a:shade val="80000"/>
              <a:hueOff val="-23915"/>
              <a:satOff val="-2683"/>
              <a:lumOff val="1712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pt-BR" sz="2300" b="0" i="0" kern="1200" dirty="0"/>
            <a:t>(3) </a:t>
          </a:r>
          <a:r>
            <a:rPr lang="pt-BR" sz="2300" b="0" i="0" u="sng" kern="1200" dirty="0"/>
            <a:t>Transparência </a:t>
          </a:r>
          <a:endParaRPr lang="pt-BR" sz="2300" kern="1200" dirty="0"/>
        </a:p>
      </dsp:txBody>
      <dsp:txXfrm>
        <a:off x="6234180" y="7254"/>
        <a:ext cx="2732296" cy="837298"/>
      </dsp:txXfrm>
    </dsp:sp>
    <dsp:sp modelId="{4D967169-1755-4611-9F47-1EAB6981C729}">
      <dsp:nvSpPr>
        <dsp:cNvPr id="0" name=""/>
        <dsp:cNvSpPr/>
      </dsp:nvSpPr>
      <dsp:spPr>
        <a:xfrm>
          <a:off x="6234180" y="844553"/>
          <a:ext cx="2732296" cy="606095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pt-BR" sz="2300" b="0" i="0" kern="1200" dirty="0"/>
            <a:t>compartilhar as informações de forma aberta;</a:t>
          </a:r>
          <a:endParaRPr lang="pt-BR" sz="2300" kern="1200" dirty="0"/>
        </a:p>
        <a:p>
          <a:pPr marL="228600" lvl="1" indent="-228600" algn="l" defTabSz="1022350">
            <a:lnSpc>
              <a:spcPct val="90000"/>
            </a:lnSpc>
            <a:spcBef>
              <a:spcPct val="0"/>
            </a:spcBef>
            <a:spcAft>
              <a:spcPct val="15000"/>
            </a:spcAft>
            <a:buChar char="•"/>
          </a:pPr>
          <a:r>
            <a:rPr lang="pt-BR" sz="2300" kern="1200" dirty="0"/>
            <a:t>Visualiza o trabalho relevante;</a:t>
          </a:r>
        </a:p>
        <a:p>
          <a:pPr marL="228600" lvl="1" indent="-228600" algn="l" defTabSz="1022350">
            <a:lnSpc>
              <a:spcPct val="90000"/>
            </a:lnSpc>
            <a:spcBef>
              <a:spcPct val="0"/>
            </a:spcBef>
            <a:spcAft>
              <a:spcPct val="15000"/>
            </a:spcAft>
            <a:buChar char="•"/>
          </a:pPr>
          <a:r>
            <a:rPr lang="pt-BR" sz="2300" kern="1200" dirty="0"/>
            <a:t>Assumi responsabilidades pelas falhas e erros;</a:t>
          </a:r>
        </a:p>
        <a:p>
          <a:pPr marL="228600" lvl="1" indent="-228600" algn="l" defTabSz="1022350">
            <a:lnSpc>
              <a:spcPct val="90000"/>
            </a:lnSpc>
            <a:spcBef>
              <a:spcPct val="0"/>
            </a:spcBef>
            <a:spcAft>
              <a:spcPct val="15000"/>
            </a:spcAft>
            <a:buChar char="•"/>
          </a:pPr>
          <a:r>
            <a:rPr lang="pt-BR" sz="2300" kern="1200" dirty="0"/>
            <a:t>Admite os próprios erros</a:t>
          </a:r>
        </a:p>
        <a:p>
          <a:pPr marL="228600" lvl="1" indent="-228600" algn="l" defTabSz="1022350">
            <a:lnSpc>
              <a:spcPct val="90000"/>
            </a:lnSpc>
            <a:spcBef>
              <a:spcPct val="0"/>
            </a:spcBef>
            <a:spcAft>
              <a:spcPct val="15000"/>
            </a:spcAft>
            <a:buChar char="•"/>
          </a:pPr>
          <a:r>
            <a:rPr lang="pt-BR" sz="2300" kern="1200" dirty="0"/>
            <a:t>Nunca punir o mensageiro, mas ajudar aos outros em seus erros</a:t>
          </a:r>
        </a:p>
      </dsp:txBody>
      <dsp:txXfrm>
        <a:off x="6234180" y="844553"/>
        <a:ext cx="2732296" cy="6060959"/>
      </dsp:txXfrm>
    </dsp:sp>
    <dsp:sp modelId="{B1C7E390-6950-445B-A843-01391BE8F712}">
      <dsp:nvSpPr>
        <dsp:cNvPr id="0" name=""/>
        <dsp:cNvSpPr/>
      </dsp:nvSpPr>
      <dsp:spPr>
        <a:xfrm>
          <a:off x="9348999" y="7254"/>
          <a:ext cx="2732296" cy="837298"/>
        </a:xfrm>
        <a:prstGeom prst="rect">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w="9525" cap="flat" cmpd="sng" algn="ctr">
          <a:solidFill>
            <a:schemeClr val="accent2">
              <a:shade val="80000"/>
              <a:hueOff val="-35872"/>
              <a:satOff val="-4024"/>
              <a:lumOff val="2568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pt-BR" sz="2300" b="0" i="0" kern="1200" dirty="0"/>
            <a:t>(4) </a:t>
          </a:r>
          <a:r>
            <a:rPr lang="pt-BR" sz="2300" b="0" i="0" u="sng" kern="1200" dirty="0"/>
            <a:t>Execução do Programa</a:t>
          </a:r>
          <a:endParaRPr lang="pt-BR" sz="2300" kern="1200" dirty="0"/>
        </a:p>
      </dsp:txBody>
      <dsp:txXfrm>
        <a:off x="9348999" y="7254"/>
        <a:ext cx="2732296" cy="837298"/>
      </dsp:txXfrm>
    </dsp:sp>
    <dsp:sp modelId="{32B10B58-3466-4852-B2DA-08272FA5F77B}">
      <dsp:nvSpPr>
        <dsp:cNvPr id="0" name=""/>
        <dsp:cNvSpPr/>
      </dsp:nvSpPr>
      <dsp:spPr>
        <a:xfrm>
          <a:off x="9348999" y="844553"/>
          <a:ext cx="2732296" cy="606095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pt-BR" sz="2300" b="0" i="0" kern="1200" dirty="0"/>
            <a:t> entrega de valor de forma contínua;</a:t>
          </a:r>
          <a:endParaRPr lang="pt-BR" sz="2300" kern="1200" dirty="0"/>
        </a:p>
        <a:p>
          <a:pPr marL="228600" lvl="1" indent="-228600" algn="l" defTabSz="1022350">
            <a:lnSpc>
              <a:spcPct val="90000"/>
            </a:lnSpc>
            <a:spcBef>
              <a:spcPct val="0"/>
            </a:spcBef>
            <a:spcAft>
              <a:spcPct val="15000"/>
            </a:spcAft>
            <a:buChar char="•"/>
          </a:pPr>
          <a:r>
            <a:rPr lang="pt-BR" sz="2300" kern="1200" dirty="0"/>
            <a:t>Remover impedimentos e </a:t>
          </a:r>
          <a:r>
            <a:rPr lang="pt-BR" sz="2300" kern="1200" dirty="0" err="1"/>
            <a:t>demotivadores</a:t>
          </a:r>
          <a:endParaRPr lang="pt-BR" sz="2300" kern="1200" dirty="0"/>
        </a:p>
      </dsp:txBody>
      <dsp:txXfrm>
        <a:off x="9348999" y="844553"/>
        <a:ext cx="2732296" cy="60609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582A8-CB7B-48EF-9F3C-833C6F5B4AF6}">
      <dsp:nvSpPr>
        <dsp:cNvPr id="0" name=""/>
        <dsp:cNvSpPr/>
      </dsp:nvSpPr>
      <dsp:spPr>
        <a:xfrm>
          <a:off x="4611248" y="1823386"/>
          <a:ext cx="2442799" cy="2442799"/>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sp>
    <dsp:sp modelId="{1D5A71C6-DC62-4086-BF03-334C74654973}">
      <dsp:nvSpPr>
        <dsp:cNvPr id="0" name=""/>
        <dsp:cNvSpPr/>
      </dsp:nvSpPr>
      <dsp:spPr>
        <a:xfrm>
          <a:off x="4305898" y="0"/>
          <a:ext cx="3053499" cy="16633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r>
            <a:rPr lang="pt-BR" sz="3900" kern="1200" dirty="0"/>
            <a:t>Colaboração</a:t>
          </a:r>
        </a:p>
      </dsp:txBody>
      <dsp:txXfrm>
        <a:off x="4305898" y="0"/>
        <a:ext cx="3053499" cy="1663384"/>
      </dsp:txXfrm>
    </dsp:sp>
    <dsp:sp modelId="{167F6B34-1ABB-4883-B032-A64E2C106082}">
      <dsp:nvSpPr>
        <dsp:cNvPr id="0" name=""/>
        <dsp:cNvSpPr/>
      </dsp:nvSpPr>
      <dsp:spPr>
        <a:xfrm>
          <a:off x="5404140" y="2281213"/>
          <a:ext cx="2442799" cy="2442799"/>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sp>
    <dsp:sp modelId="{623DAD6D-D6D8-469A-92DF-5E4EE3FA00A0}">
      <dsp:nvSpPr>
        <dsp:cNvPr id="0" name=""/>
        <dsp:cNvSpPr/>
      </dsp:nvSpPr>
      <dsp:spPr>
        <a:xfrm>
          <a:off x="8028113" y="1584176"/>
          <a:ext cx="2893699" cy="182180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r>
            <a:rPr lang="pt-BR" sz="3900" kern="1200" dirty="0"/>
            <a:t>Melhoria Contínua</a:t>
          </a:r>
        </a:p>
      </dsp:txBody>
      <dsp:txXfrm>
        <a:off x="8028113" y="1584176"/>
        <a:ext cx="2893699" cy="1821802"/>
      </dsp:txXfrm>
    </dsp:sp>
    <dsp:sp modelId="{F1F45A5D-5F94-4C6F-8F15-D06FE0AB39CC}">
      <dsp:nvSpPr>
        <dsp:cNvPr id="0" name=""/>
        <dsp:cNvSpPr/>
      </dsp:nvSpPr>
      <dsp:spPr>
        <a:xfrm>
          <a:off x="5404140" y="3196867"/>
          <a:ext cx="2442799" cy="2442799"/>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sp>
    <dsp:sp modelId="{C2D421D0-5DBD-41B4-871C-59DBA5DDCCC2}">
      <dsp:nvSpPr>
        <dsp:cNvPr id="0" name=""/>
        <dsp:cNvSpPr/>
      </dsp:nvSpPr>
      <dsp:spPr>
        <a:xfrm>
          <a:off x="8028113" y="4301037"/>
          <a:ext cx="2893699" cy="203566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r>
            <a:rPr lang="pt-BR" sz="3900" kern="1200" dirty="0"/>
            <a:t>Ciclo de Aprendizagem</a:t>
          </a:r>
        </a:p>
      </dsp:txBody>
      <dsp:txXfrm>
        <a:off x="8028113" y="4301037"/>
        <a:ext cx="2893699" cy="2035666"/>
      </dsp:txXfrm>
    </dsp:sp>
    <dsp:sp modelId="{4B96B595-A7F7-4A4D-BBD6-78BB2437D144}">
      <dsp:nvSpPr>
        <dsp:cNvPr id="0" name=""/>
        <dsp:cNvSpPr/>
      </dsp:nvSpPr>
      <dsp:spPr>
        <a:xfrm>
          <a:off x="4611248" y="3679743"/>
          <a:ext cx="2442799" cy="2442799"/>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sp>
    <dsp:sp modelId="{5E38A9AC-7456-4E96-8006-8A6947F7A031}">
      <dsp:nvSpPr>
        <dsp:cNvPr id="0" name=""/>
        <dsp:cNvSpPr/>
      </dsp:nvSpPr>
      <dsp:spPr>
        <a:xfrm>
          <a:off x="4305898" y="6257495"/>
          <a:ext cx="3053499" cy="16633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r>
            <a:rPr lang="pt-BR" sz="3900" kern="1200" dirty="0"/>
            <a:t>Orgulho e apropriação</a:t>
          </a:r>
        </a:p>
      </dsp:txBody>
      <dsp:txXfrm>
        <a:off x="4305898" y="6257495"/>
        <a:ext cx="3053499" cy="1663384"/>
      </dsp:txXfrm>
    </dsp:sp>
    <dsp:sp modelId="{D1BAFADF-12F6-46B2-AAC3-E0E677148290}">
      <dsp:nvSpPr>
        <dsp:cNvPr id="0" name=""/>
        <dsp:cNvSpPr/>
      </dsp:nvSpPr>
      <dsp:spPr>
        <a:xfrm>
          <a:off x="3818356" y="3196867"/>
          <a:ext cx="2442799" cy="2442799"/>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sp>
    <dsp:sp modelId="{051B346C-025B-4915-A307-C1F4FB2BC678}">
      <dsp:nvSpPr>
        <dsp:cNvPr id="0" name=""/>
        <dsp:cNvSpPr/>
      </dsp:nvSpPr>
      <dsp:spPr>
        <a:xfrm>
          <a:off x="743482" y="4301037"/>
          <a:ext cx="2893699" cy="203566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r>
            <a:rPr lang="pt-BR" sz="3900" kern="1200" dirty="0"/>
            <a:t>Foco no valor</a:t>
          </a:r>
        </a:p>
      </dsp:txBody>
      <dsp:txXfrm>
        <a:off x="743482" y="4301037"/>
        <a:ext cx="2893699" cy="2035666"/>
      </dsp:txXfrm>
    </dsp:sp>
    <dsp:sp modelId="{905AE043-838B-4E65-B23B-20D17CF75184}">
      <dsp:nvSpPr>
        <dsp:cNvPr id="0" name=""/>
        <dsp:cNvSpPr/>
      </dsp:nvSpPr>
      <dsp:spPr>
        <a:xfrm>
          <a:off x="3818356" y="2281213"/>
          <a:ext cx="2442799" cy="2442799"/>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sp>
    <dsp:sp modelId="{E0F96A0D-3058-4422-8DD3-F7E27D3D1624}">
      <dsp:nvSpPr>
        <dsp:cNvPr id="0" name=""/>
        <dsp:cNvSpPr/>
      </dsp:nvSpPr>
      <dsp:spPr>
        <a:xfrm>
          <a:off x="743482" y="1584176"/>
          <a:ext cx="2893699" cy="203566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r>
            <a:rPr lang="pt-BR" sz="3900" kern="1200" dirty="0"/>
            <a:t>Capacidade de adaptação</a:t>
          </a:r>
        </a:p>
      </dsp:txBody>
      <dsp:txXfrm>
        <a:off x="743482" y="1584176"/>
        <a:ext cx="2893699" cy="20356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DF080-A004-4D6F-A269-7833B30B75B6}">
      <dsp:nvSpPr>
        <dsp:cNvPr id="0" name=""/>
        <dsp:cNvSpPr/>
      </dsp:nvSpPr>
      <dsp:spPr>
        <a:xfrm>
          <a:off x="-8137556" y="-1243071"/>
          <a:ext cx="9681906" cy="9681906"/>
        </a:xfrm>
        <a:prstGeom prst="blockArc">
          <a:avLst>
            <a:gd name="adj1" fmla="val 18900000"/>
            <a:gd name="adj2" fmla="val 2700000"/>
            <a:gd name="adj3" fmla="val 223"/>
          </a:avLst>
        </a:pr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1E535BC-DFF8-4AB0-ADA0-DBECA98CBFAC}">
      <dsp:nvSpPr>
        <dsp:cNvPr id="0" name=""/>
        <dsp:cNvSpPr/>
      </dsp:nvSpPr>
      <dsp:spPr>
        <a:xfrm>
          <a:off x="807773" y="553210"/>
          <a:ext cx="10536849"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Introdução à agilidade</a:t>
          </a:r>
        </a:p>
      </dsp:txBody>
      <dsp:txXfrm>
        <a:off x="807773" y="553210"/>
        <a:ext cx="10536849" cy="1106996"/>
      </dsp:txXfrm>
    </dsp:sp>
    <dsp:sp modelId="{A11910C5-BD30-451F-9306-BCB784390AFB}">
      <dsp:nvSpPr>
        <dsp:cNvPr id="0" name=""/>
        <dsp:cNvSpPr/>
      </dsp:nvSpPr>
      <dsp:spPr>
        <a:xfrm>
          <a:off x="115900" y="414835"/>
          <a:ext cx="1383745" cy="1383745"/>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9B5BF8-0362-4A15-A7B8-668EC36B8BAF}">
      <dsp:nvSpPr>
        <dsp:cNvPr id="0" name=""/>
        <dsp:cNvSpPr/>
      </dsp:nvSpPr>
      <dsp:spPr>
        <a:xfrm>
          <a:off x="1442439" y="2213992"/>
          <a:ext cx="9902182" cy="1106996"/>
        </a:xfrm>
        <a:prstGeom prst="rect">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KANBAN</a:t>
          </a:r>
        </a:p>
      </dsp:txBody>
      <dsp:txXfrm>
        <a:off x="1442439" y="2213992"/>
        <a:ext cx="9902182" cy="1106996"/>
      </dsp:txXfrm>
    </dsp:sp>
    <dsp:sp modelId="{E828AAF0-0A8B-4F23-AF6B-14AB605DA0B9}">
      <dsp:nvSpPr>
        <dsp:cNvPr id="0" name=""/>
        <dsp:cNvSpPr/>
      </dsp:nvSpPr>
      <dsp:spPr>
        <a:xfrm>
          <a:off x="750567" y="2075618"/>
          <a:ext cx="1383745" cy="1383745"/>
        </a:xfrm>
        <a:prstGeom prst="ellipse">
          <a:avLst/>
        </a:prstGeom>
        <a:solidFill>
          <a:schemeClr val="lt1">
            <a:hueOff val="0"/>
            <a:satOff val="0"/>
            <a:lumOff val="0"/>
            <a:alphaOff val="0"/>
          </a:schemeClr>
        </a:solidFill>
        <a:ln w="9525" cap="flat" cmpd="sng" algn="ctr">
          <a:solidFill>
            <a:schemeClr val="accent4">
              <a:hueOff val="-1488257"/>
              <a:satOff val="8966"/>
              <a:lumOff val="71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393911F-B268-4C50-BB81-DED8A2234DD0}">
      <dsp:nvSpPr>
        <dsp:cNvPr id="0" name=""/>
        <dsp:cNvSpPr/>
      </dsp:nvSpPr>
      <dsp:spPr>
        <a:xfrm>
          <a:off x="1442439" y="3874774"/>
          <a:ext cx="9902182"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SCRUM</a:t>
          </a:r>
        </a:p>
      </dsp:txBody>
      <dsp:txXfrm>
        <a:off x="1442439" y="3874774"/>
        <a:ext cx="9902182" cy="1106996"/>
      </dsp:txXfrm>
    </dsp:sp>
    <dsp:sp modelId="{D4BEDF61-8768-4504-9839-26B9E20A1ECC}">
      <dsp:nvSpPr>
        <dsp:cNvPr id="0" name=""/>
        <dsp:cNvSpPr/>
      </dsp:nvSpPr>
      <dsp:spPr>
        <a:xfrm>
          <a:off x="750567" y="3736400"/>
          <a:ext cx="1383745" cy="1383745"/>
        </a:xfrm>
        <a:prstGeom prst="ellipse">
          <a:avLst/>
        </a:prstGeom>
        <a:solidFill>
          <a:schemeClr val="lt1">
            <a:hueOff val="0"/>
            <a:satOff val="0"/>
            <a:lumOff val="0"/>
            <a:alphaOff val="0"/>
          </a:schemeClr>
        </a:solidFill>
        <a:ln w="9525" cap="flat" cmpd="sng" algn="ctr">
          <a:solidFill>
            <a:schemeClr val="accent4">
              <a:hueOff val="-2976513"/>
              <a:satOff val="17933"/>
              <a:lumOff val="1437"/>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AC8668B-A98A-41B8-9E52-E63F66A228E5}">
      <dsp:nvSpPr>
        <dsp:cNvPr id="0" name=""/>
        <dsp:cNvSpPr/>
      </dsp:nvSpPr>
      <dsp:spPr>
        <a:xfrm>
          <a:off x="807773" y="5535557"/>
          <a:ext cx="10536849"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Agilidade nos Negócios</a:t>
          </a:r>
        </a:p>
      </dsp:txBody>
      <dsp:txXfrm>
        <a:off x="807773" y="5535557"/>
        <a:ext cx="10536849" cy="1106996"/>
      </dsp:txXfrm>
    </dsp:sp>
    <dsp:sp modelId="{611D291C-8592-45E6-866E-3928E6C3A616}">
      <dsp:nvSpPr>
        <dsp:cNvPr id="0" name=""/>
        <dsp:cNvSpPr/>
      </dsp:nvSpPr>
      <dsp:spPr>
        <a:xfrm>
          <a:off x="115900" y="5397182"/>
          <a:ext cx="1383745" cy="1383745"/>
        </a:xfrm>
        <a:prstGeom prst="ellipse">
          <a:avLst/>
        </a:prstGeom>
        <a:solidFill>
          <a:schemeClr val="lt1">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DF080-A004-4D6F-A269-7833B30B75B6}">
      <dsp:nvSpPr>
        <dsp:cNvPr id="0" name=""/>
        <dsp:cNvSpPr/>
      </dsp:nvSpPr>
      <dsp:spPr>
        <a:xfrm>
          <a:off x="-8137556" y="-1243071"/>
          <a:ext cx="9681906" cy="9681906"/>
        </a:xfrm>
        <a:prstGeom prst="blockArc">
          <a:avLst>
            <a:gd name="adj1" fmla="val 18900000"/>
            <a:gd name="adj2" fmla="val 2700000"/>
            <a:gd name="adj3" fmla="val 223"/>
          </a:avLst>
        </a:pr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1E535BC-DFF8-4AB0-ADA0-DBECA98CBFAC}">
      <dsp:nvSpPr>
        <dsp:cNvPr id="0" name=""/>
        <dsp:cNvSpPr/>
      </dsp:nvSpPr>
      <dsp:spPr>
        <a:xfrm>
          <a:off x="807773" y="553210"/>
          <a:ext cx="10536849"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Introdução à agilidade</a:t>
          </a:r>
        </a:p>
      </dsp:txBody>
      <dsp:txXfrm>
        <a:off x="807773" y="553210"/>
        <a:ext cx="10536849" cy="1106996"/>
      </dsp:txXfrm>
    </dsp:sp>
    <dsp:sp modelId="{A11910C5-BD30-451F-9306-BCB784390AFB}">
      <dsp:nvSpPr>
        <dsp:cNvPr id="0" name=""/>
        <dsp:cNvSpPr/>
      </dsp:nvSpPr>
      <dsp:spPr>
        <a:xfrm>
          <a:off x="115900" y="414835"/>
          <a:ext cx="1383745" cy="1383745"/>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9B5BF8-0362-4A15-A7B8-668EC36B8BAF}">
      <dsp:nvSpPr>
        <dsp:cNvPr id="0" name=""/>
        <dsp:cNvSpPr/>
      </dsp:nvSpPr>
      <dsp:spPr>
        <a:xfrm>
          <a:off x="1442439" y="2213992"/>
          <a:ext cx="9902182"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KANBAN</a:t>
          </a:r>
        </a:p>
      </dsp:txBody>
      <dsp:txXfrm>
        <a:off x="1442439" y="2213992"/>
        <a:ext cx="9902182" cy="1106996"/>
      </dsp:txXfrm>
    </dsp:sp>
    <dsp:sp modelId="{E828AAF0-0A8B-4F23-AF6B-14AB605DA0B9}">
      <dsp:nvSpPr>
        <dsp:cNvPr id="0" name=""/>
        <dsp:cNvSpPr/>
      </dsp:nvSpPr>
      <dsp:spPr>
        <a:xfrm>
          <a:off x="750567" y="2075618"/>
          <a:ext cx="1383745" cy="1383745"/>
        </a:xfrm>
        <a:prstGeom prst="ellipse">
          <a:avLst/>
        </a:prstGeom>
        <a:solidFill>
          <a:schemeClr val="lt1">
            <a:hueOff val="0"/>
            <a:satOff val="0"/>
            <a:lumOff val="0"/>
            <a:alphaOff val="0"/>
          </a:schemeClr>
        </a:solidFill>
        <a:ln w="9525" cap="flat" cmpd="sng" algn="ctr">
          <a:solidFill>
            <a:schemeClr val="accent4">
              <a:hueOff val="-1488257"/>
              <a:satOff val="8966"/>
              <a:lumOff val="71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393911F-B268-4C50-BB81-DED8A2234DD0}">
      <dsp:nvSpPr>
        <dsp:cNvPr id="0" name=""/>
        <dsp:cNvSpPr/>
      </dsp:nvSpPr>
      <dsp:spPr>
        <a:xfrm>
          <a:off x="1442439" y="3874774"/>
          <a:ext cx="9902182" cy="1106996"/>
        </a:xfrm>
        <a:prstGeom prst="rect">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SCRUM</a:t>
          </a:r>
        </a:p>
      </dsp:txBody>
      <dsp:txXfrm>
        <a:off x="1442439" y="3874774"/>
        <a:ext cx="9902182" cy="1106996"/>
      </dsp:txXfrm>
    </dsp:sp>
    <dsp:sp modelId="{D4BEDF61-8768-4504-9839-26B9E20A1ECC}">
      <dsp:nvSpPr>
        <dsp:cNvPr id="0" name=""/>
        <dsp:cNvSpPr/>
      </dsp:nvSpPr>
      <dsp:spPr>
        <a:xfrm>
          <a:off x="750567" y="3736400"/>
          <a:ext cx="1383745" cy="1383745"/>
        </a:xfrm>
        <a:prstGeom prst="ellipse">
          <a:avLst/>
        </a:prstGeom>
        <a:solidFill>
          <a:schemeClr val="lt1">
            <a:hueOff val="0"/>
            <a:satOff val="0"/>
            <a:lumOff val="0"/>
            <a:alphaOff val="0"/>
          </a:schemeClr>
        </a:solidFill>
        <a:ln w="9525" cap="flat" cmpd="sng" algn="ctr">
          <a:solidFill>
            <a:schemeClr val="accent4">
              <a:hueOff val="-2976513"/>
              <a:satOff val="17933"/>
              <a:lumOff val="1437"/>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AC8668B-A98A-41B8-9E52-E63F66A228E5}">
      <dsp:nvSpPr>
        <dsp:cNvPr id="0" name=""/>
        <dsp:cNvSpPr/>
      </dsp:nvSpPr>
      <dsp:spPr>
        <a:xfrm>
          <a:off x="807773" y="5535557"/>
          <a:ext cx="10536849"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Agilidade nos Negócios</a:t>
          </a:r>
        </a:p>
      </dsp:txBody>
      <dsp:txXfrm>
        <a:off x="807773" y="5535557"/>
        <a:ext cx="10536849" cy="1106996"/>
      </dsp:txXfrm>
    </dsp:sp>
    <dsp:sp modelId="{611D291C-8592-45E6-866E-3928E6C3A616}">
      <dsp:nvSpPr>
        <dsp:cNvPr id="0" name=""/>
        <dsp:cNvSpPr/>
      </dsp:nvSpPr>
      <dsp:spPr>
        <a:xfrm>
          <a:off x="115900" y="5397182"/>
          <a:ext cx="1383745" cy="1383745"/>
        </a:xfrm>
        <a:prstGeom prst="ellipse">
          <a:avLst/>
        </a:prstGeom>
        <a:solidFill>
          <a:schemeClr val="lt1">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70EDC7-8FFA-4841-A33A-A5CFE25AB619}">
      <dsp:nvSpPr>
        <dsp:cNvPr id="0" name=""/>
        <dsp:cNvSpPr/>
      </dsp:nvSpPr>
      <dsp:spPr>
        <a:xfrm rot="5400000">
          <a:off x="5630941" y="-2189306"/>
          <a:ext cx="1173956" cy="585216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pt-BR" sz="2100" kern="1200" dirty="0"/>
            <a:t>ROI</a:t>
          </a:r>
        </a:p>
        <a:p>
          <a:pPr marL="228600" lvl="1" indent="-228600" algn="l" defTabSz="933450">
            <a:lnSpc>
              <a:spcPct val="90000"/>
            </a:lnSpc>
            <a:spcBef>
              <a:spcPct val="0"/>
            </a:spcBef>
            <a:spcAft>
              <a:spcPct val="15000"/>
            </a:spcAft>
            <a:buChar char="•"/>
          </a:pPr>
          <a:r>
            <a:rPr lang="pt-BR" sz="2100" kern="1200" dirty="0"/>
            <a:t>Satisfação dos clientes</a:t>
          </a:r>
        </a:p>
        <a:p>
          <a:pPr marL="228600" lvl="1" indent="-228600" algn="l" defTabSz="933450">
            <a:lnSpc>
              <a:spcPct val="90000"/>
            </a:lnSpc>
            <a:spcBef>
              <a:spcPct val="0"/>
            </a:spcBef>
            <a:spcAft>
              <a:spcPct val="15000"/>
            </a:spcAft>
            <a:buChar char="•"/>
          </a:pPr>
          <a:r>
            <a:rPr lang="pt-BR" sz="2100" kern="1200" dirty="0"/>
            <a:t>NPS – Net </a:t>
          </a:r>
          <a:r>
            <a:rPr lang="pt-BR" sz="2100" kern="1200" dirty="0" err="1"/>
            <a:t>Promote</a:t>
          </a:r>
          <a:r>
            <a:rPr lang="pt-BR" sz="2100" kern="1200" dirty="0"/>
            <a:t> system</a:t>
          </a:r>
        </a:p>
      </dsp:txBody>
      <dsp:txXfrm rot="-5400000">
        <a:off x="3291839" y="207104"/>
        <a:ext cx="5794852" cy="1059340"/>
      </dsp:txXfrm>
    </dsp:sp>
    <dsp:sp modelId="{03D9E5BD-2E8F-454E-AA9D-4D8D642BC944}">
      <dsp:nvSpPr>
        <dsp:cNvPr id="0" name=""/>
        <dsp:cNvSpPr/>
      </dsp:nvSpPr>
      <dsp:spPr>
        <a:xfrm>
          <a:off x="0" y="3050"/>
          <a:ext cx="3291840" cy="146744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pt-BR" sz="4900" kern="1200" dirty="0"/>
            <a:t>Negócio</a:t>
          </a:r>
        </a:p>
      </dsp:txBody>
      <dsp:txXfrm>
        <a:off x="71635" y="74685"/>
        <a:ext cx="3148570" cy="1324175"/>
      </dsp:txXfrm>
    </dsp:sp>
    <dsp:sp modelId="{A834A6D0-D304-46AF-AB02-D6F423F9F226}">
      <dsp:nvSpPr>
        <dsp:cNvPr id="0" name=""/>
        <dsp:cNvSpPr/>
      </dsp:nvSpPr>
      <dsp:spPr>
        <a:xfrm rot="5400000">
          <a:off x="5630941" y="-648488"/>
          <a:ext cx="1173956" cy="585216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pt-BR" sz="2100" kern="1200" dirty="0"/>
            <a:t>Taxa de defeitos</a:t>
          </a:r>
        </a:p>
        <a:p>
          <a:pPr marL="228600" lvl="1" indent="-228600" algn="l" defTabSz="933450">
            <a:lnSpc>
              <a:spcPct val="90000"/>
            </a:lnSpc>
            <a:spcBef>
              <a:spcPct val="0"/>
            </a:spcBef>
            <a:spcAft>
              <a:spcPct val="15000"/>
            </a:spcAft>
            <a:buChar char="•"/>
          </a:pPr>
          <a:r>
            <a:rPr lang="pt-BR" sz="2100" kern="1200" dirty="0"/>
            <a:t>Cobertura de testes</a:t>
          </a:r>
        </a:p>
        <a:p>
          <a:pPr marL="228600" lvl="1" indent="-228600" algn="l" defTabSz="933450">
            <a:lnSpc>
              <a:spcPct val="90000"/>
            </a:lnSpc>
            <a:spcBef>
              <a:spcPct val="0"/>
            </a:spcBef>
            <a:spcAft>
              <a:spcPct val="15000"/>
            </a:spcAft>
            <a:buChar char="•"/>
          </a:pPr>
          <a:r>
            <a:rPr lang="pt-BR" sz="2100" kern="1200" dirty="0"/>
            <a:t>Aderência</a:t>
          </a:r>
        </a:p>
      </dsp:txBody>
      <dsp:txXfrm rot="-5400000">
        <a:off x="3291839" y="1747922"/>
        <a:ext cx="5794852" cy="1059340"/>
      </dsp:txXfrm>
    </dsp:sp>
    <dsp:sp modelId="{57010A05-6971-4B73-899A-08868A121FA4}">
      <dsp:nvSpPr>
        <dsp:cNvPr id="0" name=""/>
        <dsp:cNvSpPr/>
      </dsp:nvSpPr>
      <dsp:spPr>
        <a:xfrm>
          <a:off x="0" y="1543868"/>
          <a:ext cx="3291840" cy="146744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pt-BR" sz="4900" kern="1200" dirty="0"/>
            <a:t>Qualidade</a:t>
          </a:r>
        </a:p>
      </dsp:txBody>
      <dsp:txXfrm>
        <a:off x="71635" y="1615503"/>
        <a:ext cx="3148570" cy="1324175"/>
      </dsp:txXfrm>
    </dsp:sp>
    <dsp:sp modelId="{C4B32955-E678-4EAA-9FE0-A2B293DD5DA6}">
      <dsp:nvSpPr>
        <dsp:cNvPr id="0" name=""/>
        <dsp:cNvSpPr/>
      </dsp:nvSpPr>
      <dsp:spPr>
        <a:xfrm rot="5400000">
          <a:off x="5630941" y="892328"/>
          <a:ext cx="1173956" cy="585216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pt-BR" sz="2100" kern="1200" dirty="0"/>
            <a:t>WIP</a:t>
          </a:r>
        </a:p>
        <a:p>
          <a:pPr marL="228600" lvl="1" indent="-228600" algn="l" defTabSz="933450">
            <a:lnSpc>
              <a:spcPct val="90000"/>
            </a:lnSpc>
            <a:spcBef>
              <a:spcPct val="0"/>
            </a:spcBef>
            <a:spcAft>
              <a:spcPct val="15000"/>
            </a:spcAft>
            <a:buChar char="•"/>
          </a:pPr>
          <a:r>
            <a:rPr lang="pt-BR" sz="2100" kern="1200" dirty="0"/>
            <a:t>Satisfação do Time</a:t>
          </a:r>
        </a:p>
        <a:p>
          <a:pPr marL="228600" lvl="1" indent="-228600" algn="l" defTabSz="933450">
            <a:lnSpc>
              <a:spcPct val="90000"/>
            </a:lnSpc>
            <a:spcBef>
              <a:spcPct val="0"/>
            </a:spcBef>
            <a:spcAft>
              <a:spcPct val="15000"/>
            </a:spcAft>
            <a:buChar char="•"/>
          </a:pPr>
          <a:r>
            <a:rPr lang="pt-BR" sz="2100" kern="1200" dirty="0"/>
            <a:t>Velocidade do Time</a:t>
          </a:r>
        </a:p>
      </dsp:txBody>
      <dsp:txXfrm rot="-5400000">
        <a:off x="3291839" y="3288738"/>
        <a:ext cx="5794852" cy="1059340"/>
      </dsp:txXfrm>
    </dsp:sp>
    <dsp:sp modelId="{8494CFF3-983A-470E-B9C5-C77C86562353}">
      <dsp:nvSpPr>
        <dsp:cNvPr id="0" name=""/>
        <dsp:cNvSpPr/>
      </dsp:nvSpPr>
      <dsp:spPr>
        <a:xfrm>
          <a:off x="0" y="3084686"/>
          <a:ext cx="3291840" cy="146744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pt-BR" sz="4900" kern="1200" dirty="0"/>
            <a:t>Time</a:t>
          </a:r>
        </a:p>
      </dsp:txBody>
      <dsp:txXfrm>
        <a:off x="71635" y="3156321"/>
        <a:ext cx="3148570" cy="1324175"/>
      </dsp:txXfrm>
    </dsp:sp>
    <dsp:sp modelId="{2BEBA213-8CF2-4091-994A-756B59C17103}">
      <dsp:nvSpPr>
        <dsp:cNvPr id="0" name=""/>
        <dsp:cNvSpPr/>
      </dsp:nvSpPr>
      <dsp:spPr>
        <a:xfrm rot="5400000">
          <a:off x="5630941" y="2433146"/>
          <a:ext cx="1173956" cy="585216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pt-BR" sz="2100" kern="1200" dirty="0" err="1"/>
            <a:t>Burn</a:t>
          </a:r>
          <a:r>
            <a:rPr lang="pt-BR" sz="2100" kern="1200" dirty="0"/>
            <a:t>–</a:t>
          </a:r>
          <a:r>
            <a:rPr lang="pt-BR" sz="2100" kern="1200" dirty="0" err="1"/>
            <a:t>Up</a:t>
          </a:r>
          <a:endParaRPr lang="pt-BR" sz="2100" kern="1200" dirty="0"/>
        </a:p>
        <a:p>
          <a:pPr marL="228600" lvl="1" indent="-228600" algn="l" defTabSz="933450">
            <a:lnSpc>
              <a:spcPct val="90000"/>
            </a:lnSpc>
            <a:spcBef>
              <a:spcPct val="0"/>
            </a:spcBef>
            <a:spcAft>
              <a:spcPct val="15000"/>
            </a:spcAft>
            <a:buChar char="•"/>
          </a:pPr>
          <a:r>
            <a:rPr lang="pt-BR" sz="2100" kern="1200" dirty="0" err="1"/>
            <a:t>Burn</a:t>
          </a:r>
          <a:r>
            <a:rPr lang="pt-BR" sz="2100" kern="1200" dirty="0"/>
            <a:t>-Down</a:t>
          </a:r>
        </a:p>
        <a:p>
          <a:pPr marL="228600" lvl="1" indent="-228600" algn="l" defTabSz="933450">
            <a:lnSpc>
              <a:spcPct val="90000"/>
            </a:lnSpc>
            <a:spcBef>
              <a:spcPct val="0"/>
            </a:spcBef>
            <a:spcAft>
              <a:spcPct val="15000"/>
            </a:spcAft>
            <a:buChar char="•"/>
          </a:pPr>
          <a:r>
            <a:rPr lang="pt-BR" sz="2100" kern="1200" dirty="0"/>
            <a:t>Fluxo Cumulativo</a:t>
          </a:r>
        </a:p>
      </dsp:txBody>
      <dsp:txXfrm rot="-5400000">
        <a:off x="3291839" y="4829556"/>
        <a:ext cx="5794852" cy="1059340"/>
      </dsp:txXfrm>
    </dsp:sp>
    <dsp:sp modelId="{02BD6708-05C2-4D82-BF25-70C99DCA7ADB}">
      <dsp:nvSpPr>
        <dsp:cNvPr id="0" name=""/>
        <dsp:cNvSpPr/>
      </dsp:nvSpPr>
      <dsp:spPr>
        <a:xfrm>
          <a:off x="0" y="4625503"/>
          <a:ext cx="3291840" cy="146744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pt-BR" sz="4900" kern="1200" dirty="0"/>
            <a:t>Entrega</a:t>
          </a:r>
        </a:p>
      </dsp:txBody>
      <dsp:txXfrm>
        <a:off x="71635" y="4697138"/>
        <a:ext cx="3148570" cy="13241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DF080-A004-4D6F-A269-7833B30B75B6}">
      <dsp:nvSpPr>
        <dsp:cNvPr id="0" name=""/>
        <dsp:cNvSpPr/>
      </dsp:nvSpPr>
      <dsp:spPr>
        <a:xfrm>
          <a:off x="-8137556" y="-1243071"/>
          <a:ext cx="9681906" cy="9681906"/>
        </a:xfrm>
        <a:prstGeom prst="blockArc">
          <a:avLst>
            <a:gd name="adj1" fmla="val 18900000"/>
            <a:gd name="adj2" fmla="val 2700000"/>
            <a:gd name="adj3" fmla="val 223"/>
          </a:avLst>
        </a:pr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1E535BC-DFF8-4AB0-ADA0-DBECA98CBFAC}">
      <dsp:nvSpPr>
        <dsp:cNvPr id="0" name=""/>
        <dsp:cNvSpPr/>
      </dsp:nvSpPr>
      <dsp:spPr>
        <a:xfrm>
          <a:off x="807773" y="553210"/>
          <a:ext cx="10536849"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Introdução à agilidade</a:t>
          </a:r>
        </a:p>
      </dsp:txBody>
      <dsp:txXfrm>
        <a:off x="807773" y="553210"/>
        <a:ext cx="10536849" cy="1106996"/>
      </dsp:txXfrm>
    </dsp:sp>
    <dsp:sp modelId="{A11910C5-BD30-451F-9306-BCB784390AFB}">
      <dsp:nvSpPr>
        <dsp:cNvPr id="0" name=""/>
        <dsp:cNvSpPr/>
      </dsp:nvSpPr>
      <dsp:spPr>
        <a:xfrm>
          <a:off x="115900" y="414835"/>
          <a:ext cx="1383745" cy="1383745"/>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9B5BF8-0362-4A15-A7B8-668EC36B8BAF}">
      <dsp:nvSpPr>
        <dsp:cNvPr id="0" name=""/>
        <dsp:cNvSpPr/>
      </dsp:nvSpPr>
      <dsp:spPr>
        <a:xfrm>
          <a:off x="1442439" y="2213992"/>
          <a:ext cx="9902182"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KANBAN</a:t>
          </a:r>
        </a:p>
      </dsp:txBody>
      <dsp:txXfrm>
        <a:off x="1442439" y="2213992"/>
        <a:ext cx="9902182" cy="1106996"/>
      </dsp:txXfrm>
    </dsp:sp>
    <dsp:sp modelId="{E828AAF0-0A8B-4F23-AF6B-14AB605DA0B9}">
      <dsp:nvSpPr>
        <dsp:cNvPr id="0" name=""/>
        <dsp:cNvSpPr/>
      </dsp:nvSpPr>
      <dsp:spPr>
        <a:xfrm>
          <a:off x="750567" y="2075618"/>
          <a:ext cx="1383745" cy="1383745"/>
        </a:xfrm>
        <a:prstGeom prst="ellipse">
          <a:avLst/>
        </a:prstGeom>
        <a:solidFill>
          <a:schemeClr val="lt1">
            <a:hueOff val="0"/>
            <a:satOff val="0"/>
            <a:lumOff val="0"/>
            <a:alphaOff val="0"/>
          </a:schemeClr>
        </a:solidFill>
        <a:ln w="9525" cap="flat" cmpd="sng" algn="ctr">
          <a:solidFill>
            <a:schemeClr val="accent4">
              <a:hueOff val="-1488257"/>
              <a:satOff val="8966"/>
              <a:lumOff val="71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393911F-B268-4C50-BB81-DED8A2234DD0}">
      <dsp:nvSpPr>
        <dsp:cNvPr id="0" name=""/>
        <dsp:cNvSpPr/>
      </dsp:nvSpPr>
      <dsp:spPr>
        <a:xfrm>
          <a:off x="1442439" y="3874774"/>
          <a:ext cx="9902182" cy="1106996"/>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Framework SCRUM</a:t>
          </a:r>
        </a:p>
      </dsp:txBody>
      <dsp:txXfrm>
        <a:off x="1442439" y="3874774"/>
        <a:ext cx="9902182" cy="1106996"/>
      </dsp:txXfrm>
    </dsp:sp>
    <dsp:sp modelId="{D4BEDF61-8768-4504-9839-26B9E20A1ECC}">
      <dsp:nvSpPr>
        <dsp:cNvPr id="0" name=""/>
        <dsp:cNvSpPr/>
      </dsp:nvSpPr>
      <dsp:spPr>
        <a:xfrm>
          <a:off x="750567" y="3736400"/>
          <a:ext cx="1383745" cy="1383745"/>
        </a:xfrm>
        <a:prstGeom prst="ellipse">
          <a:avLst/>
        </a:prstGeom>
        <a:solidFill>
          <a:schemeClr val="lt1">
            <a:hueOff val="0"/>
            <a:satOff val="0"/>
            <a:lumOff val="0"/>
            <a:alphaOff val="0"/>
          </a:schemeClr>
        </a:solidFill>
        <a:ln w="9525" cap="flat" cmpd="sng" algn="ctr">
          <a:solidFill>
            <a:schemeClr val="accent4">
              <a:hueOff val="-2976513"/>
              <a:satOff val="17933"/>
              <a:lumOff val="1437"/>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AC8668B-A98A-41B8-9E52-E63F66A228E5}">
      <dsp:nvSpPr>
        <dsp:cNvPr id="0" name=""/>
        <dsp:cNvSpPr/>
      </dsp:nvSpPr>
      <dsp:spPr>
        <a:xfrm>
          <a:off x="807773" y="5535557"/>
          <a:ext cx="10536849" cy="1106996"/>
        </a:xfrm>
        <a:prstGeom prst="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8678" tIns="147320" rIns="147320" bIns="147320" numCol="1" spcCol="1270" anchor="ctr" anchorCtr="0">
          <a:noAutofit/>
        </a:bodyPr>
        <a:lstStyle/>
        <a:p>
          <a:pPr marL="0" lvl="0" indent="0" algn="l" defTabSz="2578100">
            <a:lnSpc>
              <a:spcPct val="90000"/>
            </a:lnSpc>
            <a:spcBef>
              <a:spcPct val="0"/>
            </a:spcBef>
            <a:spcAft>
              <a:spcPct val="35000"/>
            </a:spcAft>
            <a:buNone/>
          </a:pPr>
          <a:r>
            <a:rPr lang="pt-BR" sz="5800" kern="1200" dirty="0"/>
            <a:t>Agilidade nos Negócios</a:t>
          </a:r>
        </a:p>
      </dsp:txBody>
      <dsp:txXfrm>
        <a:off x="807773" y="5535557"/>
        <a:ext cx="10536849" cy="1106996"/>
      </dsp:txXfrm>
    </dsp:sp>
    <dsp:sp modelId="{611D291C-8592-45E6-866E-3928E6C3A616}">
      <dsp:nvSpPr>
        <dsp:cNvPr id="0" name=""/>
        <dsp:cNvSpPr/>
      </dsp:nvSpPr>
      <dsp:spPr>
        <a:xfrm>
          <a:off x="115900" y="5397182"/>
          <a:ext cx="1383745" cy="1383745"/>
        </a:xfrm>
        <a:prstGeom prst="ellipse">
          <a:avLst/>
        </a:prstGeom>
        <a:solidFill>
          <a:schemeClr val="lt1">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245C2-DBDC-4CDC-80F0-C599160BE10B}">
      <dsp:nvSpPr>
        <dsp:cNvPr id="0" name=""/>
        <dsp:cNvSpPr/>
      </dsp:nvSpPr>
      <dsp:spPr>
        <a:xfrm>
          <a:off x="5746238" y="3779149"/>
          <a:ext cx="4514901" cy="4514901"/>
        </a:xfrm>
        <a:prstGeom prst="gear9">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pt-BR" sz="6000" b="1" kern="1200" dirty="0">
              <a:effectLst>
                <a:outerShdw blurRad="38100" dist="38100" dir="2700000" algn="tl">
                  <a:srgbClr val="000000">
                    <a:alpha val="43137"/>
                  </a:srgbClr>
                </a:outerShdw>
              </a:effectLst>
            </a:rPr>
            <a:t>LEAN</a:t>
          </a:r>
        </a:p>
      </dsp:txBody>
      <dsp:txXfrm>
        <a:off x="6653934" y="4836743"/>
        <a:ext cx="2699509" cy="2320752"/>
      </dsp:txXfrm>
    </dsp:sp>
    <dsp:sp modelId="{D339E779-9216-419E-9932-9BCB974EE29E}">
      <dsp:nvSpPr>
        <dsp:cNvPr id="0" name=""/>
        <dsp:cNvSpPr/>
      </dsp:nvSpPr>
      <dsp:spPr>
        <a:xfrm>
          <a:off x="2664300" y="2442854"/>
          <a:ext cx="4193736" cy="3821839"/>
        </a:xfrm>
        <a:prstGeom prst="gear6">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COOPERAÇÃO</a:t>
          </a:r>
        </a:p>
      </dsp:txBody>
      <dsp:txXfrm>
        <a:off x="3680519" y="3410829"/>
        <a:ext cx="2161298" cy="1885889"/>
      </dsp:txXfrm>
    </dsp:sp>
    <dsp:sp modelId="{ADB58072-9C32-4EAD-A83C-5CE8CE15E1AA}">
      <dsp:nvSpPr>
        <dsp:cNvPr id="0" name=""/>
        <dsp:cNvSpPr/>
      </dsp:nvSpPr>
      <dsp:spPr>
        <a:xfrm rot="20700000">
          <a:off x="4820078" y="307475"/>
          <a:ext cx="3494101" cy="3495605"/>
        </a:xfrm>
        <a:prstGeom prst="gear6">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pt-BR" sz="2800" b="1" kern="1200" dirty="0">
              <a:effectLst>
                <a:outerShdw blurRad="38100" dist="38100" dir="2700000" algn="tl">
                  <a:srgbClr val="000000">
                    <a:alpha val="43137"/>
                  </a:srgbClr>
                </a:outerShdw>
              </a:effectLst>
            </a:rPr>
            <a:t>ADAPTAÇÃO</a:t>
          </a:r>
        </a:p>
      </dsp:txBody>
      <dsp:txXfrm rot="-20700000">
        <a:off x="5586348" y="1074253"/>
        <a:ext cx="1961562" cy="1962049"/>
      </dsp:txXfrm>
    </dsp:sp>
    <dsp:sp modelId="{A85722A3-95EA-4E6B-A7D6-80CA3D8E8B52}">
      <dsp:nvSpPr>
        <dsp:cNvPr id="0" name=""/>
        <dsp:cNvSpPr/>
      </dsp:nvSpPr>
      <dsp:spPr>
        <a:xfrm>
          <a:off x="5445015" y="3071412"/>
          <a:ext cx="5779074" cy="5779074"/>
        </a:xfrm>
        <a:prstGeom prst="circularArrow">
          <a:avLst>
            <a:gd name="adj1" fmla="val 4687"/>
            <a:gd name="adj2" fmla="val 299029"/>
            <a:gd name="adj3" fmla="val 2567941"/>
            <a:gd name="adj4" fmla="val 15753935"/>
            <a:gd name="adj5" fmla="val 5469"/>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3638A8F-9260-4776-A5FD-15104D8FD11E}">
      <dsp:nvSpPr>
        <dsp:cNvPr id="0" name=""/>
        <dsp:cNvSpPr/>
      </dsp:nvSpPr>
      <dsp:spPr>
        <a:xfrm>
          <a:off x="2537873" y="1968233"/>
          <a:ext cx="4198858" cy="4198858"/>
        </a:xfrm>
        <a:prstGeom prst="leftCircularArrow">
          <a:avLst>
            <a:gd name="adj1" fmla="val 6452"/>
            <a:gd name="adj2" fmla="val 429999"/>
            <a:gd name="adj3" fmla="val 10489124"/>
            <a:gd name="adj4" fmla="val 14837806"/>
            <a:gd name="adj5" fmla="val 7527"/>
          </a:avLst>
        </a:prstGeom>
        <a:solidFill>
          <a:schemeClr val="accent5">
            <a:hueOff val="-4966938"/>
            <a:satOff val="19906"/>
            <a:lumOff val="4314"/>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1CECBDF-5365-43A9-B0C5-A578BE9F66DF}">
      <dsp:nvSpPr>
        <dsp:cNvPr id="0" name=""/>
        <dsp:cNvSpPr/>
      </dsp:nvSpPr>
      <dsp:spPr>
        <a:xfrm>
          <a:off x="4214341" y="-275254"/>
          <a:ext cx="4527214" cy="4527214"/>
        </a:xfrm>
        <a:prstGeom prst="circularArrow">
          <a:avLst>
            <a:gd name="adj1" fmla="val 5984"/>
            <a:gd name="adj2" fmla="val 394124"/>
            <a:gd name="adj3" fmla="val 13313824"/>
            <a:gd name="adj4" fmla="val 10508221"/>
            <a:gd name="adj5" fmla="val 6981"/>
          </a:avLst>
        </a:prstGeom>
        <a:solidFill>
          <a:schemeClr val="accent5">
            <a:hueOff val="-9933876"/>
            <a:satOff val="39811"/>
            <a:lumOff val="862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E5A35-22CD-4DDF-AA5F-4E376ABD5FA2}">
      <dsp:nvSpPr>
        <dsp:cNvPr id="0" name=""/>
        <dsp:cNvSpPr/>
      </dsp:nvSpPr>
      <dsp:spPr>
        <a:xfrm>
          <a:off x="-277370" y="0"/>
          <a:ext cx="6840760" cy="6840760"/>
        </a:xfrm>
        <a:prstGeom prst="pie">
          <a:avLst>
            <a:gd name="adj1" fmla="val 5400000"/>
            <a:gd name="adj2" fmla="val 16200000"/>
          </a:avLst>
        </a:prstGeom>
        <a:gradFill rotWithShape="0">
          <a:gsLst>
            <a:gs pos="0">
              <a:schemeClr val="accent6">
                <a:shade val="50000"/>
                <a:hueOff val="0"/>
                <a:satOff val="0"/>
                <a:lumOff val="0"/>
                <a:alphaOff val="0"/>
                <a:shade val="51000"/>
                <a:satMod val="130000"/>
              </a:schemeClr>
            </a:gs>
            <a:gs pos="80000">
              <a:schemeClr val="accent6">
                <a:shade val="50000"/>
                <a:hueOff val="0"/>
                <a:satOff val="0"/>
                <a:lumOff val="0"/>
                <a:alphaOff val="0"/>
                <a:shade val="93000"/>
                <a:satMod val="130000"/>
              </a:schemeClr>
            </a:gs>
            <a:gs pos="100000">
              <a:schemeClr val="accent6">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DECC77A-E495-43BF-9EE6-D83E596132F3}">
      <dsp:nvSpPr>
        <dsp:cNvPr id="0" name=""/>
        <dsp:cNvSpPr/>
      </dsp:nvSpPr>
      <dsp:spPr>
        <a:xfrm>
          <a:off x="3157056" y="0"/>
          <a:ext cx="9181020" cy="6840760"/>
        </a:xfrm>
        <a:prstGeom prst="rect">
          <a:avLst/>
        </a:prstGeom>
        <a:solidFill>
          <a:schemeClr val="lt1">
            <a:alpha val="90000"/>
            <a:hueOff val="0"/>
            <a:satOff val="0"/>
            <a:lumOff val="0"/>
            <a:alphaOff val="0"/>
          </a:schemeClr>
        </a:solidFill>
        <a:ln w="9525" cap="flat" cmpd="sng" algn="ctr">
          <a:solidFill>
            <a:schemeClr val="accent6">
              <a:shade val="5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pt-BR" sz="6000" kern="1200" dirty="0"/>
            <a:t>Princípios</a:t>
          </a:r>
        </a:p>
      </dsp:txBody>
      <dsp:txXfrm>
        <a:off x="3157056" y="0"/>
        <a:ext cx="4590510" cy="2052232"/>
      </dsp:txXfrm>
    </dsp:sp>
    <dsp:sp modelId="{8B9D8B83-0682-44A5-BC56-EAD535A6499A}">
      <dsp:nvSpPr>
        <dsp:cNvPr id="0" name=""/>
        <dsp:cNvSpPr/>
      </dsp:nvSpPr>
      <dsp:spPr>
        <a:xfrm>
          <a:off x="919765" y="2052232"/>
          <a:ext cx="4446489" cy="4446489"/>
        </a:xfrm>
        <a:prstGeom prst="pie">
          <a:avLst>
            <a:gd name="adj1" fmla="val 5400000"/>
            <a:gd name="adj2" fmla="val 16200000"/>
          </a:avLst>
        </a:prstGeom>
        <a:gradFill rotWithShape="0">
          <a:gsLst>
            <a:gs pos="0">
              <a:schemeClr val="accent6">
                <a:shade val="50000"/>
                <a:hueOff val="-307797"/>
                <a:satOff val="20520"/>
                <a:lumOff val="26790"/>
                <a:alphaOff val="0"/>
                <a:shade val="51000"/>
                <a:satMod val="130000"/>
              </a:schemeClr>
            </a:gs>
            <a:gs pos="80000">
              <a:schemeClr val="accent6">
                <a:shade val="50000"/>
                <a:hueOff val="-307797"/>
                <a:satOff val="20520"/>
                <a:lumOff val="26790"/>
                <a:alphaOff val="0"/>
                <a:shade val="93000"/>
                <a:satMod val="130000"/>
              </a:schemeClr>
            </a:gs>
            <a:gs pos="100000">
              <a:schemeClr val="accent6">
                <a:shade val="50000"/>
                <a:hueOff val="-307797"/>
                <a:satOff val="20520"/>
                <a:lumOff val="267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FADE5BD-637C-48C3-95FB-785E4E19BE65}">
      <dsp:nvSpPr>
        <dsp:cNvPr id="0" name=""/>
        <dsp:cNvSpPr/>
      </dsp:nvSpPr>
      <dsp:spPr>
        <a:xfrm>
          <a:off x="3143009" y="2700397"/>
          <a:ext cx="9181020" cy="2815517"/>
        </a:xfrm>
        <a:prstGeom prst="rect">
          <a:avLst/>
        </a:prstGeom>
        <a:solidFill>
          <a:schemeClr val="lt1">
            <a:alpha val="90000"/>
            <a:hueOff val="0"/>
            <a:satOff val="0"/>
            <a:lumOff val="0"/>
            <a:alphaOff val="0"/>
          </a:schemeClr>
        </a:solidFill>
        <a:ln w="9525" cap="flat" cmpd="sng" algn="ctr">
          <a:solidFill>
            <a:schemeClr val="accent6">
              <a:shade val="50000"/>
              <a:hueOff val="-307797"/>
              <a:satOff val="20520"/>
              <a:lumOff val="2679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pt-BR" sz="6000" kern="1200" dirty="0"/>
            <a:t>Valores</a:t>
          </a:r>
        </a:p>
      </dsp:txBody>
      <dsp:txXfrm>
        <a:off x="3143009" y="2700397"/>
        <a:ext cx="4590510" cy="1299469"/>
      </dsp:txXfrm>
    </dsp:sp>
    <dsp:sp modelId="{ED058B74-7013-4547-9E39-1BFA87D65FBD}">
      <dsp:nvSpPr>
        <dsp:cNvPr id="0" name=""/>
        <dsp:cNvSpPr/>
      </dsp:nvSpPr>
      <dsp:spPr>
        <a:xfrm>
          <a:off x="2116896" y="4104458"/>
          <a:ext cx="2052225" cy="2052225"/>
        </a:xfrm>
        <a:prstGeom prst="pie">
          <a:avLst>
            <a:gd name="adj1" fmla="val 5400000"/>
            <a:gd name="adj2" fmla="val 16200000"/>
          </a:avLst>
        </a:prstGeom>
        <a:gradFill rotWithShape="0">
          <a:gsLst>
            <a:gs pos="0">
              <a:schemeClr val="accent6">
                <a:shade val="50000"/>
                <a:hueOff val="-307797"/>
                <a:satOff val="20520"/>
                <a:lumOff val="26790"/>
                <a:alphaOff val="0"/>
                <a:shade val="51000"/>
                <a:satMod val="130000"/>
              </a:schemeClr>
            </a:gs>
            <a:gs pos="80000">
              <a:schemeClr val="accent6">
                <a:shade val="50000"/>
                <a:hueOff val="-307797"/>
                <a:satOff val="20520"/>
                <a:lumOff val="26790"/>
                <a:alphaOff val="0"/>
                <a:shade val="93000"/>
                <a:satMod val="130000"/>
              </a:schemeClr>
            </a:gs>
            <a:gs pos="100000">
              <a:schemeClr val="accent6">
                <a:shade val="50000"/>
                <a:hueOff val="-307797"/>
                <a:satOff val="20520"/>
                <a:lumOff val="267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2EFE81B-5C60-4A9C-9C41-0D803B3FEFC4}">
      <dsp:nvSpPr>
        <dsp:cNvPr id="0" name=""/>
        <dsp:cNvSpPr/>
      </dsp:nvSpPr>
      <dsp:spPr>
        <a:xfrm>
          <a:off x="3143009" y="4643690"/>
          <a:ext cx="9181020" cy="1392086"/>
        </a:xfrm>
        <a:prstGeom prst="rect">
          <a:avLst/>
        </a:prstGeom>
        <a:solidFill>
          <a:schemeClr val="lt1">
            <a:alpha val="90000"/>
            <a:hueOff val="0"/>
            <a:satOff val="0"/>
            <a:lumOff val="0"/>
            <a:alphaOff val="0"/>
          </a:schemeClr>
        </a:solidFill>
        <a:ln w="9525" cap="flat" cmpd="sng" algn="ctr">
          <a:solidFill>
            <a:schemeClr val="accent6">
              <a:shade val="50000"/>
              <a:hueOff val="-307797"/>
              <a:satOff val="20520"/>
              <a:lumOff val="2679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pt-BR" sz="6000" kern="1200" dirty="0"/>
            <a:t>Definição</a:t>
          </a:r>
        </a:p>
      </dsp:txBody>
      <dsp:txXfrm>
        <a:off x="3143009" y="4643690"/>
        <a:ext cx="4590510" cy="1392086"/>
      </dsp:txXfrm>
    </dsp:sp>
    <dsp:sp modelId="{5203A4BC-DAF6-4F94-8FE3-7848B67730C7}">
      <dsp:nvSpPr>
        <dsp:cNvPr id="0" name=""/>
        <dsp:cNvSpPr/>
      </dsp:nvSpPr>
      <dsp:spPr>
        <a:xfrm>
          <a:off x="6962107" y="288030"/>
          <a:ext cx="5699990" cy="2052232"/>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pt-BR" sz="2000" kern="1200" dirty="0"/>
            <a:t>Valor de entrega antecipada e contínua
Colaboração próxima com equipes multifuncionais
Um ritmo de trabalho sustentável cria mais valor
Construa projetos em torno de indivíduos motivados
Simplicidade e Lean
Melhoria contínua do processo</a:t>
          </a:r>
        </a:p>
      </dsp:txBody>
      <dsp:txXfrm>
        <a:off x="6962107" y="288030"/>
        <a:ext cx="5699990" cy="2052232"/>
      </dsp:txXfrm>
    </dsp:sp>
    <dsp:sp modelId="{1CED2DC3-992D-4C06-A32D-9BEEDA3BB47D}">
      <dsp:nvSpPr>
        <dsp:cNvPr id="0" name=""/>
        <dsp:cNvSpPr/>
      </dsp:nvSpPr>
      <dsp:spPr>
        <a:xfrm>
          <a:off x="6931787" y="2470558"/>
          <a:ext cx="4590510" cy="205222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pt-BR" sz="2000" kern="1200" dirty="0"/>
            <a:t>Indivíduos e interações
Valor entregue
Colaboração do cliente
Abraçando a mudança</a:t>
          </a:r>
        </a:p>
      </dsp:txBody>
      <dsp:txXfrm>
        <a:off x="6931787" y="2470558"/>
        <a:ext cx="4590510" cy="2052225"/>
      </dsp:txXfrm>
    </dsp:sp>
    <dsp:sp modelId="{8211CDB4-6C9A-4E6A-AE83-218A8CF15895}">
      <dsp:nvSpPr>
        <dsp:cNvPr id="0" name=""/>
        <dsp:cNvSpPr/>
      </dsp:nvSpPr>
      <dsp:spPr>
        <a:xfrm>
          <a:off x="7003812" y="4271796"/>
          <a:ext cx="4590510" cy="205222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pt-BR" sz="2000" kern="1200" dirty="0"/>
            <a:t>Capacidade de criar e responder às mudanças para criar valor para clientes e partes interessadas</a:t>
          </a:r>
        </a:p>
      </dsp:txBody>
      <dsp:txXfrm>
        <a:off x="7003812" y="4271796"/>
        <a:ext cx="4590510" cy="205222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mn-cs"/>
              </a:defRPr>
            </a:lvl1pPr>
          </a:lstStyle>
          <a:p>
            <a:pPr>
              <a:defRPr/>
            </a:pPr>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mn-cs"/>
              </a:defRPr>
            </a:lvl1pPr>
          </a:lstStyle>
          <a:p>
            <a:pPr>
              <a:defRPr/>
            </a:pPr>
            <a:fld id="{09D3BAD1-04B5-4EEE-A8EB-0A8F5F6AB81D}" type="datetimeFigureOut">
              <a:rPr lang="pt-BR"/>
              <a:pPr>
                <a:defRPr/>
              </a:pPr>
              <a:t>30/04/2024</a:t>
            </a:fld>
            <a:endParaRPr lang="pt-B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mn-cs"/>
              </a:defRPr>
            </a:lvl1pPr>
          </a:lstStyle>
          <a:p>
            <a:pPr>
              <a:defRPr/>
            </a:pPr>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D25ECD6-F5DB-4F3E-9689-E133323AC37E}" type="slidenum">
              <a:rPr lang="pt-BR" altLang="pt-BR"/>
              <a:pPr/>
              <a:t>‹nº›</a:t>
            </a:fld>
            <a:endParaRPr lang="pt-BR" altLang="pt-BR"/>
          </a:p>
        </p:txBody>
      </p:sp>
    </p:spTree>
    <p:extLst>
      <p:ext uri="{BB962C8B-B14F-4D97-AF65-F5344CB8AC3E}">
        <p14:creationId xmlns:p14="http://schemas.microsoft.com/office/powerpoint/2010/main" val="3289726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55B27D2-8001-409F-9786-9B08DAA3F560}" type="datetimeFigureOut">
              <a:rPr lang="pt-BR"/>
              <a:pPr>
                <a:defRPr/>
              </a:pPr>
              <a:t>30/04/2024</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AC094A0-DBFF-4992-80E8-A859C9DC321E}" type="slidenum">
              <a:rPr lang="pt-BR" altLang="pt-BR"/>
              <a:pPr/>
              <a:t>‹nº›</a:t>
            </a:fld>
            <a:endParaRPr lang="pt-BR" altLang="pt-BR"/>
          </a:p>
        </p:txBody>
      </p:sp>
    </p:spTree>
    <p:extLst>
      <p:ext uri="{BB962C8B-B14F-4D97-AF65-F5344CB8AC3E}">
        <p14:creationId xmlns:p14="http://schemas.microsoft.com/office/powerpoint/2010/main" val="25340755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00" kern="1200">
        <a:solidFill>
          <a:schemeClr val="tx1"/>
        </a:solidFill>
        <a:latin typeface="+mn-lt"/>
        <a:ea typeface="+mn-ea"/>
        <a:cs typeface="+mn-cs"/>
      </a:defRPr>
    </a:lvl1pPr>
    <a:lvl2pPr marL="685619" algn="l" rtl="0" eaLnBrk="0" fontAlgn="base" hangingPunct="0">
      <a:spcBef>
        <a:spcPct val="30000"/>
      </a:spcBef>
      <a:spcAft>
        <a:spcPct val="0"/>
      </a:spcAft>
      <a:defRPr sz="1800" kern="1200">
        <a:solidFill>
          <a:schemeClr val="tx1"/>
        </a:solidFill>
        <a:latin typeface="+mn-lt"/>
        <a:ea typeface="+mn-ea"/>
        <a:cs typeface="+mn-cs"/>
      </a:defRPr>
    </a:lvl2pPr>
    <a:lvl3pPr marL="1371239" algn="l" rtl="0" eaLnBrk="0" fontAlgn="base" hangingPunct="0">
      <a:spcBef>
        <a:spcPct val="30000"/>
      </a:spcBef>
      <a:spcAft>
        <a:spcPct val="0"/>
      </a:spcAft>
      <a:defRPr sz="1800" kern="1200">
        <a:solidFill>
          <a:schemeClr val="tx1"/>
        </a:solidFill>
        <a:latin typeface="+mn-lt"/>
        <a:ea typeface="+mn-ea"/>
        <a:cs typeface="+mn-cs"/>
      </a:defRPr>
    </a:lvl3pPr>
    <a:lvl4pPr marL="2056856" algn="l" rtl="0" eaLnBrk="0" fontAlgn="base" hangingPunct="0">
      <a:spcBef>
        <a:spcPct val="30000"/>
      </a:spcBef>
      <a:spcAft>
        <a:spcPct val="0"/>
      </a:spcAft>
      <a:defRPr sz="1800" kern="1200">
        <a:solidFill>
          <a:schemeClr val="tx1"/>
        </a:solidFill>
        <a:latin typeface="+mn-lt"/>
        <a:ea typeface="+mn-ea"/>
        <a:cs typeface="+mn-cs"/>
      </a:defRPr>
    </a:lvl4pPr>
    <a:lvl5pPr marL="2742473" algn="l" rtl="0" eaLnBrk="0" fontAlgn="base" hangingPunct="0">
      <a:spcBef>
        <a:spcPct val="30000"/>
      </a:spcBef>
      <a:spcAft>
        <a:spcPct val="0"/>
      </a:spcAft>
      <a:defRPr sz="1800" kern="1200">
        <a:solidFill>
          <a:schemeClr val="tx1"/>
        </a:solidFill>
        <a:latin typeface="+mn-lt"/>
        <a:ea typeface="+mn-ea"/>
        <a:cs typeface="+mn-cs"/>
      </a:defRPr>
    </a:lvl5pPr>
    <a:lvl6pPr marL="3428091" algn="l" defTabSz="1371239" rtl="0" eaLnBrk="1" latinLnBrk="0" hangingPunct="1">
      <a:defRPr sz="1800" kern="1200">
        <a:solidFill>
          <a:schemeClr val="tx1"/>
        </a:solidFill>
        <a:latin typeface="+mn-lt"/>
        <a:ea typeface="+mn-ea"/>
        <a:cs typeface="+mn-cs"/>
      </a:defRPr>
    </a:lvl6pPr>
    <a:lvl7pPr marL="4113710" algn="l" defTabSz="1371239" rtl="0" eaLnBrk="1" latinLnBrk="0" hangingPunct="1">
      <a:defRPr sz="1800" kern="1200">
        <a:solidFill>
          <a:schemeClr val="tx1"/>
        </a:solidFill>
        <a:latin typeface="+mn-lt"/>
        <a:ea typeface="+mn-ea"/>
        <a:cs typeface="+mn-cs"/>
      </a:defRPr>
    </a:lvl7pPr>
    <a:lvl8pPr marL="4799328" algn="l" defTabSz="1371239" rtl="0" eaLnBrk="1" latinLnBrk="0" hangingPunct="1">
      <a:defRPr sz="1800" kern="1200">
        <a:solidFill>
          <a:schemeClr val="tx1"/>
        </a:solidFill>
        <a:latin typeface="+mn-lt"/>
        <a:ea typeface="+mn-ea"/>
        <a:cs typeface="+mn-cs"/>
      </a:defRPr>
    </a:lvl8pPr>
    <a:lvl9pPr marL="5484947" algn="l" defTabSz="137123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8" Type="http://schemas.openxmlformats.org/officeDocument/2006/relationships/hyperlink" Target="https://pt.wikipedia.org/wiki/Software" TargetMode="External"/><Relationship Id="rId13" Type="http://schemas.openxmlformats.org/officeDocument/2006/relationships/hyperlink" Target="https://pt.wikipedia.org/wiki/Metodologia_de_desenvolvimento_de_sistemas_din%C3%A2micos#workshop" TargetMode="External"/><Relationship Id="rId18" Type="http://schemas.openxmlformats.org/officeDocument/2006/relationships/hyperlink" Target="https://pt.wikipedia.org/wiki/Metodologia_de_desenvolvimento_de_sistemas_din%C3%A2micos#testing" TargetMode="External"/><Relationship Id="rId3" Type="http://schemas.openxmlformats.org/officeDocument/2006/relationships/hyperlink" Target="https://pt.wikipedia.org/wiki/L%C3%ADngua_inglesa" TargetMode="External"/><Relationship Id="rId7" Type="http://schemas.openxmlformats.org/officeDocument/2006/relationships/hyperlink" Target="https://pt.wikipedia.org/w/index.php?title=Desenvolvimento_iterativo_e_incremental&amp;action=edit&amp;redlink=1" TargetMode="External"/><Relationship Id="rId12" Type="http://schemas.openxmlformats.org/officeDocument/2006/relationships/hyperlink" Target="https://pt.wikipedia.org/wiki/Metodologia_de_desenvolvimento_de_sistemas_din%C3%A2micos#prerequisites" TargetMode="External"/><Relationship Id="rId17" Type="http://schemas.openxmlformats.org/officeDocument/2006/relationships/hyperlink" Target="https://pt.wikipedia.org/wiki/Arquitetura_de_software" TargetMode="External"/><Relationship Id="rId2" Type="http://schemas.openxmlformats.org/officeDocument/2006/relationships/slide" Target="../slides/slide155.xml"/><Relationship Id="rId16" Type="http://schemas.openxmlformats.org/officeDocument/2006/relationships/hyperlink" Target="https://pt.wikipedia.org/wiki/Metodologia_de_desenvolvimento_de_sistemas_din%C3%A2micos#timeboxing" TargetMode="External"/><Relationship Id="rId1" Type="http://schemas.openxmlformats.org/officeDocument/2006/relationships/notesMaster" Target="../notesMasters/notesMaster1.xml"/><Relationship Id="rId6" Type="http://schemas.openxmlformats.org/officeDocument/2006/relationships/hyperlink" Target="https://pt.wikipedia.org/wiki/Rapid_Application_Development" TargetMode="External"/><Relationship Id="rId11" Type="http://schemas.openxmlformats.org/officeDocument/2006/relationships/hyperlink" Target="https://pt.wikipedia.org/wiki/Ger%C3%AAncia_de_projetos" TargetMode="External"/><Relationship Id="rId5" Type="http://schemas.openxmlformats.org/officeDocument/2006/relationships/hyperlink" Target="https://pt.wikipedia.org/wiki/Desenvolvimento_de_software" TargetMode="External"/><Relationship Id="rId15" Type="http://schemas.openxmlformats.org/officeDocument/2006/relationships/hyperlink" Target="https://pt.wikipedia.org/w/index.php?title=An%C3%A1lise_de_Viabilidade&amp;action=edit&amp;redlink=1" TargetMode="External"/><Relationship Id="rId10" Type="http://schemas.openxmlformats.org/officeDocument/2006/relationships/hyperlink" Target="https://pt.wikipedia.org/wiki/Princ%C3%ADpio_de_Pareto" TargetMode="External"/><Relationship Id="rId4" Type="http://schemas.openxmlformats.org/officeDocument/2006/relationships/hyperlink" Target="https://pt.wikipedia.org/w/index.php?title=Metodologia_(engenharia_de_software)&amp;action=edit&amp;redlink=1" TargetMode="External"/><Relationship Id="rId9" Type="http://schemas.openxmlformats.org/officeDocument/2006/relationships/hyperlink" Target="https://pt.wikipedia.org/wiki/Desenvolvimento_%C3%A1gil_de_software" TargetMode="External"/><Relationship Id="rId14" Type="http://schemas.openxmlformats.org/officeDocument/2006/relationships/hyperlink" Target="https://pt.wikipedia.org/wiki/Metodologia_de_desenvolvimento_de_sistemas_din%C3%A2micos#cite_note-6" TargetMode="External"/></Relationships>
</file>

<file path=ppt/notesSlides/_rels/notesSlide118.xml.rels><?xml version="1.0" encoding="UTF-8" standalone="yes"?>
<Relationships xmlns="http://schemas.openxmlformats.org/package/2006/relationships"><Relationship Id="rId8" Type="http://schemas.openxmlformats.org/officeDocument/2006/relationships/hyperlink" Target="https://pt.wikipedia.org/wiki/Software" TargetMode="External"/><Relationship Id="rId13" Type="http://schemas.openxmlformats.org/officeDocument/2006/relationships/hyperlink" Target="https://pt.wikipedia.org/wiki/Metodologia_de_desenvolvimento_de_sistemas_din%C3%A2micos#workshop" TargetMode="External"/><Relationship Id="rId18" Type="http://schemas.openxmlformats.org/officeDocument/2006/relationships/hyperlink" Target="https://pt.wikipedia.org/wiki/Metodologia_de_desenvolvimento_de_sistemas_din%C3%A2micos#testing" TargetMode="External"/><Relationship Id="rId3" Type="http://schemas.openxmlformats.org/officeDocument/2006/relationships/hyperlink" Target="https://pt.wikipedia.org/wiki/L%C3%ADngua_inglesa" TargetMode="External"/><Relationship Id="rId7" Type="http://schemas.openxmlformats.org/officeDocument/2006/relationships/hyperlink" Target="https://pt.wikipedia.org/w/index.php?title=Desenvolvimento_iterativo_e_incremental&amp;action=edit&amp;redlink=1" TargetMode="External"/><Relationship Id="rId12" Type="http://schemas.openxmlformats.org/officeDocument/2006/relationships/hyperlink" Target="https://pt.wikipedia.org/wiki/Metodologia_de_desenvolvimento_de_sistemas_din%C3%A2micos#prerequisites" TargetMode="External"/><Relationship Id="rId17" Type="http://schemas.openxmlformats.org/officeDocument/2006/relationships/hyperlink" Target="https://pt.wikipedia.org/wiki/Arquitetura_de_software" TargetMode="External"/><Relationship Id="rId2" Type="http://schemas.openxmlformats.org/officeDocument/2006/relationships/slide" Target="../slides/slide156.xml"/><Relationship Id="rId16" Type="http://schemas.openxmlformats.org/officeDocument/2006/relationships/hyperlink" Target="https://pt.wikipedia.org/wiki/Metodologia_de_desenvolvimento_de_sistemas_din%C3%A2micos#timeboxing" TargetMode="External"/><Relationship Id="rId1" Type="http://schemas.openxmlformats.org/officeDocument/2006/relationships/notesMaster" Target="../notesMasters/notesMaster1.xml"/><Relationship Id="rId6" Type="http://schemas.openxmlformats.org/officeDocument/2006/relationships/hyperlink" Target="https://pt.wikipedia.org/wiki/Rapid_Application_Development" TargetMode="External"/><Relationship Id="rId11" Type="http://schemas.openxmlformats.org/officeDocument/2006/relationships/hyperlink" Target="https://pt.wikipedia.org/wiki/Ger%C3%AAncia_de_projetos" TargetMode="External"/><Relationship Id="rId5" Type="http://schemas.openxmlformats.org/officeDocument/2006/relationships/hyperlink" Target="https://pt.wikipedia.org/wiki/Desenvolvimento_de_software" TargetMode="External"/><Relationship Id="rId15" Type="http://schemas.openxmlformats.org/officeDocument/2006/relationships/hyperlink" Target="https://pt.wikipedia.org/w/index.php?title=An%C3%A1lise_de_Viabilidade&amp;action=edit&amp;redlink=1" TargetMode="External"/><Relationship Id="rId10" Type="http://schemas.openxmlformats.org/officeDocument/2006/relationships/hyperlink" Target="https://pt.wikipedia.org/wiki/Princ%C3%ADpio_de_Pareto" TargetMode="External"/><Relationship Id="rId4" Type="http://schemas.openxmlformats.org/officeDocument/2006/relationships/hyperlink" Target="https://pt.wikipedia.org/w/index.php?title=Metodologia_(engenharia_de_software)&amp;action=edit&amp;redlink=1" TargetMode="External"/><Relationship Id="rId9" Type="http://schemas.openxmlformats.org/officeDocument/2006/relationships/hyperlink" Target="https://pt.wikipedia.org/wiki/Desenvolvimento_%C3%A1gil_de_software" TargetMode="External"/><Relationship Id="rId14" Type="http://schemas.openxmlformats.org/officeDocument/2006/relationships/hyperlink" Target="https://pt.wikipedia.org/wiki/Metodologia_de_desenvolvimento_de_sistemas_din%C3%A2micos#cite_note-6" TargetMode="Externa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8" Type="http://schemas.openxmlformats.org/officeDocument/2006/relationships/hyperlink" Target="https://pt.wikipedia.org/wiki/Test-driven_development#cite_note-Beck-1" TargetMode="External"/><Relationship Id="rId13" Type="http://schemas.openxmlformats.org/officeDocument/2006/relationships/hyperlink" Target="https://pt.wikipedia.org/w/index.php?title=C%C3%B3digo_legado&amp;action=edit&amp;redlink=1" TargetMode="External"/><Relationship Id="rId3" Type="http://schemas.openxmlformats.org/officeDocument/2006/relationships/hyperlink" Target="https://pt.wikipedia.org/wiki/Desenvolvimento_de_software" TargetMode="External"/><Relationship Id="rId7" Type="http://schemas.openxmlformats.org/officeDocument/2006/relationships/hyperlink" Target="https://pt.wikipedia.org/wiki/Kent_Beck" TargetMode="External"/><Relationship Id="rId12" Type="http://schemas.openxmlformats.org/officeDocument/2006/relationships/hyperlink" Target="https://pt.wikipedia.org/w/index.php?title=Depurar&amp;action=edit&amp;redlink=1" TargetMode="External"/><Relationship Id="rId2" Type="http://schemas.openxmlformats.org/officeDocument/2006/relationships/slide" Target="../slides/slide163.xml"/><Relationship Id="rId1" Type="http://schemas.openxmlformats.org/officeDocument/2006/relationships/notesMaster" Target="../notesMasters/notesMaster1.xml"/><Relationship Id="rId6" Type="http://schemas.openxmlformats.org/officeDocument/2006/relationships/hyperlink" Target="https://pt.wikipedia.org/wiki/Refatora%C3%A7%C3%A3o" TargetMode="External"/><Relationship Id="rId11" Type="http://schemas.openxmlformats.org/officeDocument/2006/relationships/hyperlink" Target="https://pt.wikipedia.org/wiki/Test-driven_development#cite_note-Newkirk-3" TargetMode="External"/><Relationship Id="rId5" Type="http://schemas.openxmlformats.org/officeDocument/2006/relationships/hyperlink" Target="https://pt.wikipedia.org/wiki/Caso_de_teste" TargetMode="External"/><Relationship Id="rId10" Type="http://schemas.openxmlformats.org/officeDocument/2006/relationships/hyperlink" Target="https://pt.wikipedia.org/wiki/Test-driven_development#cite_note-Cworld92-2" TargetMode="External"/><Relationship Id="rId4" Type="http://schemas.openxmlformats.org/officeDocument/2006/relationships/hyperlink" Target="https://pt.wikipedia.org/wiki/Verifica%C3%A7%C3%A3o_e_valida%C3%A7%C3%A3o" TargetMode="External"/><Relationship Id="rId9" Type="http://schemas.openxmlformats.org/officeDocument/2006/relationships/hyperlink" Target="https://pt.wikipedia.org/wiki/Programa%C3%A7%C3%A3o_extrema" TargetMode="External"/></Relationships>
</file>

<file path=ppt/notesSlides/_rels/notesSlide124.xml.rels><?xml version="1.0" encoding="UTF-8" standalone="yes"?>
<Relationships xmlns="http://schemas.openxmlformats.org/package/2006/relationships"><Relationship Id="rId8" Type="http://schemas.openxmlformats.org/officeDocument/2006/relationships/hyperlink" Target="https://pt.wikipedia.org/wiki/Test-driven_development#cite_note-Beck-1" TargetMode="External"/><Relationship Id="rId13" Type="http://schemas.openxmlformats.org/officeDocument/2006/relationships/hyperlink" Target="https://pt.wikipedia.org/w/index.php?title=C%C3%B3digo_legado&amp;action=edit&amp;redlink=1" TargetMode="External"/><Relationship Id="rId3" Type="http://schemas.openxmlformats.org/officeDocument/2006/relationships/hyperlink" Target="https://pt.wikipedia.org/wiki/Desenvolvimento_de_software" TargetMode="External"/><Relationship Id="rId7" Type="http://schemas.openxmlformats.org/officeDocument/2006/relationships/hyperlink" Target="https://pt.wikipedia.org/wiki/Kent_Beck" TargetMode="External"/><Relationship Id="rId12" Type="http://schemas.openxmlformats.org/officeDocument/2006/relationships/hyperlink" Target="https://pt.wikipedia.org/w/index.php?title=Depurar&amp;action=edit&amp;redlink=1" TargetMode="External"/><Relationship Id="rId2" Type="http://schemas.openxmlformats.org/officeDocument/2006/relationships/slide" Target="../slides/slide164.xml"/><Relationship Id="rId1" Type="http://schemas.openxmlformats.org/officeDocument/2006/relationships/notesMaster" Target="../notesMasters/notesMaster1.xml"/><Relationship Id="rId6" Type="http://schemas.openxmlformats.org/officeDocument/2006/relationships/hyperlink" Target="https://pt.wikipedia.org/wiki/Refatora%C3%A7%C3%A3o" TargetMode="External"/><Relationship Id="rId11" Type="http://schemas.openxmlformats.org/officeDocument/2006/relationships/hyperlink" Target="https://pt.wikipedia.org/wiki/Test-driven_development#cite_note-Newkirk-3" TargetMode="External"/><Relationship Id="rId5" Type="http://schemas.openxmlformats.org/officeDocument/2006/relationships/hyperlink" Target="https://pt.wikipedia.org/wiki/Caso_de_teste" TargetMode="External"/><Relationship Id="rId10" Type="http://schemas.openxmlformats.org/officeDocument/2006/relationships/hyperlink" Target="https://pt.wikipedia.org/wiki/Test-driven_development#cite_note-Cworld92-2" TargetMode="External"/><Relationship Id="rId4" Type="http://schemas.openxmlformats.org/officeDocument/2006/relationships/hyperlink" Target="https://pt.wikipedia.org/wiki/Verifica%C3%A7%C3%A3o_e_valida%C3%A7%C3%A3o" TargetMode="External"/><Relationship Id="rId9" Type="http://schemas.openxmlformats.org/officeDocument/2006/relationships/hyperlink" Target="https://pt.wikipedia.org/wiki/Programa%C3%A7%C3%A3o_extrema" TargetMode="External"/></Relationships>
</file>

<file path=ppt/notesSlides/_rels/notesSlide125.xml.rels><?xml version="1.0" encoding="UTF-8" standalone="yes"?>
<Relationships xmlns="http://schemas.openxmlformats.org/package/2006/relationships"><Relationship Id="rId8" Type="http://schemas.openxmlformats.org/officeDocument/2006/relationships/hyperlink" Target="https://pt.wikipedia.org/wiki/Test-driven_development#cite_note-Beck-1" TargetMode="External"/><Relationship Id="rId13" Type="http://schemas.openxmlformats.org/officeDocument/2006/relationships/hyperlink" Target="https://pt.wikipedia.org/w/index.php?title=C%C3%B3digo_legado&amp;action=edit&amp;redlink=1" TargetMode="External"/><Relationship Id="rId3" Type="http://schemas.openxmlformats.org/officeDocument/2006/relationships/hyperlink" Target="https://pt.wikipedia.org/wiki/Desenvolvimento_de_software" TargetMode="External"/><Relationship Id="rId7" Type="http://schemas.openxmlformats.org/officeDocument/2006/relationships/hyperlink" Target="https://pt.wikipedia.org/wiki/Kent_Beck" TargetMode="External"/><Relationship Id="rId12" Type="http://schemas.openxmlformats.org/officeDocument/2006/relationships/hyperlink" Target="https://pt.wikipedia.org/w/index.php?title=Depurar&amp;action=edit&amp;redlink=1" TargetMode="External"/><Relationship Id="rId2" Type="http://schemas.openxmlformats.org/officeDocument/2006/relationships/slide" Target="../slides/slide165.xml"/><Relationship Id="rId1" Type="http://schemas.openxmlformats.org/officeDocument/2006/relationships/notesMaster" Target="../notesMasters/notesMaster1.xml"/><Relationship Id="rId6" Type="http://schemas.openxmlformats.org/officeDocument/2006/relationships/hyperlink" Target="https://pt.wikipedia.org/wiki/Refatora%C3%A7%C3%A3o" TargetMode="External"/><Relationship Id="rId11" Type="http://schemas.openxmlformats.org/officeDocument/2006/relationships/hyperlink" Target="https://pt.wikipedia.org/wiki/Test-driven_development#cite_note-Newkirk-3" TargetMode="External"/><Relationship Id="rId5" Type="http://schemas.openxmlformats.org/officeDocument/2006/relationships/hyperlink" Target="https://pt.wikipedia.org/wiki/Caso_de_teste" TargetMode="External"/><Relationship Id="rId10" Type="http://schemas.openxmlformats.org/officeDocument/2006/relationships/hyperlink" Target="https://pt.wikipedia.org/wiki/Test-driven_development#cite_note-Cworld92-2" TargetMode="External"/><Relationship Id="rId4" Type="http://schemas.openxmlformats.org/officeDocument/2006/relationships/hyperlink" Target="https://pt.wikipedia.org/wiki/Verifica%C3%A7%C3%A3o_e_valida%C3%A7%C3%A3o" TargetMode="External"/><Relationship Id="rId9" Type="http://schemas.openxmlformats.org/officeDocument/2006/relationships/hyperlink" Target="https://pt.wikipedia.org/wiki/Programa%C3%A7%C3%A3o_extrema" TargetMode="Externa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pt.wikipedia.org/wiki/Verifica%C3%A7%C3%A3o_e_valida%C3%A7%C3%A3o" TargetMode="External"/><Relationship Id="rId2" Type="http://schemas.openxmlformats.org/officeDocument/2006/relationships/slide" Target="../slides/slide166.xml"/><Relationship Id="rId1" Type="http://schemas.openxmlformats.org/officeDocument/2006/relationships/notesMaster" Target="../notesMasters/notesMaster1.xml"/><Relationship Id="rId6" Type="http://schemas.openxmlformats.org/officeDocument/2006/relationships/hyperlink" Target="https://pt.wikipedia.org/wiki/Behavior_Driven_Development#cite_note-2" TargetMode="External"/><Relationship Id="rId5" Type="http://schemas.openxmlformats.org/officeDocument/2006/relationships/hyperlink" Target="https://pt.wikipedia.org/wiki/Test_Driven_Development" TargetMode="External"/><Relationship Id="rId4" Type="http://schemas.openxmlformats.org/officeDocument/2006/relationships/hyperlink" Target="https://pt.wikipedia.org/wiki/Behavior_Driven_Development#cite_note-origin-1" TargetMode="Externa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pt.wikipedia.org/wiki/Verifica%C3%A7%C3%A3o_e_valida%C3%A7%C3%A3o" TargetMode="External"/><Relationship Id="rId2" Type="http://schemas.openxmlformats.org/officeDocument/2006/relationships/slide" Target="../slides/slide167.xml"/><Relationship Id="rId1" Type="http://schemas.openxmlformats.org/officeDocument/2006/relationships/notesMaster" Target="../notesMasters/notesMaster1.xml"/><Relationship Id="rId6" Type="http://schemas.openxmlformats.org/officeDocument/2006/relationships/hyperlink" Target="https://pt.wikipedia.org/wiki/Behavior_Driven_Development#cite_note-2" TargetMode="External"/><Relationship Id="rId5" Type="http://schemas.openxmlformats.org/officeDocument/2006/relationships/hyperlink" Target="https://pt.wikipedia.org/wiki/Test_Driven_Development" TargetMode="External"/><Relationship Id="rId4" Type="http://schemas.openxmlformats.org/officeDocument/2006/relationships/hyperlink" Target="https://pt.wikipedia.org/wiki/Behavior_Driven_Development#cite_note-origin-1" TargetMode="Externa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8" Type="http://schemas.openxmlformats.org/officeDocument/2006/relationships/hyperlink" Target="https://www.google.com.br/search?sa=X&amp;bih=921&amp;biw=1280&amp;hl=pt-BR&amp;sxsrf=ALeKk00l1fE3wxjk4FX03bXfu-r_3AzG6Q:1614468364799&amp;q=spotify+sede&amp;stick=H4sIAAAAAAAAAOPgE-LSz9U3KKqsSquw0NLKTrbSzy9KT8zLrEosyczPQ-FYZaQmphSWJhaVpBYVL2LlKS7IL8lMq1QoTk1JBQCmIpJ2SQAAAA&amp;ved=2ahUKEwi24Imrm4vvAhWAGrkGHT13DaoQ6BMoADAlegQINBAC" TargetMode="External"/><Relationship Id="rId3" Type="http://schemas.openxmlformats.org/officeDocument/2006/relationships/hyperlink" Target="https://pt.wikipedia.org/wiki/Spotify" TargetMode="External"/><Relationship Id="rId7" Type="http://schemas.openxmlformats.org/officeDocument/2006/relationships/hyperlink" Target="https://www.google.com.br/search?sa=X&amp;bih=921&amp;biw=1280&amp;hl=pt-BR&amp;sxsrf=ALeKk00l1fE3wxjk4FX03bXfu-r_3AzG6Q:1614468364799&amp;q=Daniel+Ek&amp;stick=H4sIAAAAAAAAAOPgE-LSz9U3KKqsSquwUAKzzYtNDc0MtRSzk63084vSE_MyqxJLMvPzUDhWyan5i1g5XYACqTkKrtk7WBkBsvHOE0wAAAA&amp;ved=2ahUKEwi24Imrm4vvAhWAGrkGHT13DaoQmxMoATAkegQINxAD" TargetMode="External"/><Relationship Id="rId12" Type="http://schemas.openxmlformats.org/officeDocument/2006/relationships/hyperlink" Target="https://www.google.com.br/search?sa=X&amp;bih=921&amp;biw=1280&amp;hl=pt-BR&amp;sxsrf=ALeKk00l1fE3wxjk4FX03bXfu-r_3AzG6Q:1614468364799&amp;q=martin+lorentzon&amp;stick=H4sIAAAAAAAAAOPgE-LSz9U3KKqsSquwUIKy443S47XUs5Ot9JNKizPzUouL4Yz4_ILUosSSzPw8q7T80ryU1KJFrAK5iUUlmXkKOflFqXklVfl5O1gZAaw4aeBZAAAA&amp;ved=2ahUKEwi24Imrm4vvAhWAGrkGHT13DaoQmxMoAjAmegQINRAE" TargetMode="External"/><Relationship Id="rId2" Type="http://schemas.openxmlformats.org/officeDocument/2006/relationships/slide" Target="../slides/slide132.xml"/><Relationship Id="rId1" Type="http://schemas.openxmlformats.org/officeDocument/2006/relationships/notesMaster" Target="../notesMasters/notesMaster1.xml"/><Relationship Id="rId6" Type="http://schemas.openxmlformats.org/officeDocument/2006/relationships/hyperlink" Target="https://www.google.com.br/search?sa=X&amp;bih=921&amp;biw=1280&amp;hl=pt-BR&amp;sxsrf=ALeKk00l1fE3wxjk4FX03bXfu-r_3AzG6Q:1614468364799&amp;q=spotify+ceo&amp;stick=H4sIAAAAAAAAAOPgE-LSz9U3KKqsSquw0FLMTrbSzy9KT8zLrEosyczPQ-FYJafmL2LlLi7IL8lMq1QA8gBueIzvPwAAAA&amp;ved=2ahUKEwi24Imrm4vvAhWAGrkGHT13DaoQ6BMoADAkegQINxAC" TargetMode="External"/><Relationship Id="rId11" Type="http://schemas.openxmlformats.org/officeDocument/2006/relationships/hyperlink" Target="https://www.google.com.br/search?sa=X&amp;bih=921&amp;biw=1280&amp;hl=pt-BR&amp;sxsrf=ALeKk00l1fE3wxjk4FX03bXfu-r_3AzG6Q:1614468364799&amp;q=Daniel+Ek&amp;stick=H4sIAAAAAAAAAOPgE-LSz9U3KKqsSquwUAKzzYtNDc0MtdSzk630k0qLM_NSi4vhjPj8gtSixJLM_DyrtPzSvJTUokWsnC6JeZmpOQqu2TtYGQGjdgl8UgAAAA&amp;ved=2ahUKEwi24Imrm4vvAhWAGrkGHT13DaoQmxMoATAmegQINRAD" TargetMode="External"/><Relationship Id="rId5" Type="http://schemas.openxmlformats.org/officeDocument/2006/relationships/hyperlink" Target="https://www.google.com.br/search?sa=X&amp;bih=921&amp;biw=1280&amp;hl=pt-BR&amp;sxsrf=ALeKk00l1fE3wxjk4FX03bXfu-r_3AzG6Q:1614468364799&amp;q=Estocolmo&amp;stick=H4sIAAAAAAAAAOPgE-LSz9U3KKqsSquwUOIAsc1yK4q1VLOTrfTzi9IT8zKrEksy8_NQOFZp-aV5Kakpi1g5XYtL8pPzc3Lzd7AyAgApDi45TgAAAA&amp;ved=2ahUKEwi24Imrm4vvAhWAGrkGHT13DaoQmxMoATAjegQIOBAD" TargetMode="External"/><Relationship Id="rId10" Type="http://schemas.openxmlformats.org/officeDocument/2006/relationships/hyperlink" Target="https://www.google.com.br/search?sa=X&amp;bih=921&amp;biw=1280&amp;hl=pt-BR&amp;sxsrf=ALeKk00l1fE3wxjk4FX03bXfu-r_3AzG6Q:1614468364799&amp;q=spotify+fundadores&amp;stick=H4sIAAAAAAAAAOPgE-LSz9U3KKqsSquw0FLPTrbSTyotzsxLLS6GM-LzC1KLEksy8_Os0vJL81JSixaxChUX5JdkplUqpAEFElPyi1KLAQYqPhpMAAAA&amp;ved=2ahUKEwi24Imrm4vvAhWAGrkGHT13DaoQ6BMoADAmegQINRAC" TargetMode="External"/><Relationship Id="rId4" Type="http://schemas.openxmlformats.org/officeDocument/2006/relationships/hyperlink" Target="https://www.google.com.br/search?sa=X&amp;bih=921&amp;biw=1280&amp;hl=pt-BR&amp;sxsrf=ALeKk00l1fE3wxjk4FX03bXfu-r_3AzG6Q:1614468364799&amp;q=spotify+funda%C3%A7%C3%A3o&amp;stick=H4sIAAAAAAAAAOPgE-LSz9U3KKqsSquw0FLNTrbSzy9KT8zLrEosyczPQ-FYpeWX5qWkpixiFSouyC_JTKtUSAMKJB5efnhxPgCEZBMeSgAAAA&amp;ved=2ahUKEwi24Imrm4vvAhWAGrkGHT13DaoQ6BMoADAjegQIOBAC" TargetMode="External"/><Relationship Id="rId9" Type="http://schemas.openxmlformats.org/officeDocument/2006/relationships/hyperlink" Target="https://www.google.com.br/search?sa=X&amp;bih=921&amp;biw=1280&amp;hl=pt-BR&amp;sxsrf=ALeKk00l1fE3wxjk4FX03bXfu-r_3AzG6Q:1614468364799&amp;q=Estocolmo&amp;stick=H4sIAAAAAAAAAOPgE-LSz9U3KKqsSquwUOIAsc1yK4q1tLKTrfTzi9IT8zKrEksy8_NQOFYZqYkphaWJRSWpRcWLWDldi0vyk_NzcvN3sDICAGrT-IZTAAAA&amp;ved=2ahUKEwi24Imrm4vvAhWAGrkGHT13DaoQmxMoATAlegQINBAD" TargetMode="Externa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targetteal.com/pt/blog/estrutura-organizacional/" TargetMode="External"/><Relationship Id="rId2" Type="http://schemas.openxmlformats.org/officeDocument/2006/relationships/slide" Target="../slides/slide133.xml"/><Relationship Id="rId1" Type="http://schemas.openxmlformats.org/officeDocument/2006/relationships/notesMaster" Target="../notesMasters/notesMaster1.xml"/><Relationship Id="rId5" Type="http://schemas.openxmlformats.org/officeDocument/2006/relationships/hyperlink" Target="http://www.sbgc.org.br/blog/afinal-o-que-e-uma-comunidade-de-pratica" TargetMode="External"/><Relationship Id="rId4" Type="http://schemas.openxmlformats.org/officeDocument/2006/relationships/hyperlink" Target="https://medium.com/gestao-produtos/o-que-%C3%A9-um-product-owner-c44bb29a9f66" TargetMode="Externa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2</a:t>
            </a:fld>
            <a:endParaRPr lang="pt-BR" altLang="pt-BR"/>
          </a:p>
        </p:txBody>
      </p:sp>
    </p:spTree>
    <p:extLst>
      <p:ext uri="{BB962C8B-B14F-4D97-AF65-F5344CB8AC3E}">
        <p14:creationId xmlns:p14="http://schemas.microsoft.com/office/powerpoint/2010/main" val="1745911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16</a:t>
            </a:fld>
            <a:endParaRPr lang="pt-BR" altLang="pt-BR"/>
          </a:p>
        </p:txBody>
      </p:sp>
    </p:spTree>
    <p:extLst>
      <p:ext uri="{BB962C8B-B14F-4D97-AF65-F5344CB8AC3E}">
        <p14:creationId xmlns:p14="http://schemas.microsoft.com/office/powerpoint/2010/main" val="40824833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b="1" dirty="0" err="1"/>
              <a:t>Large</a:t>
            </a:r>
            <a:r>
              <a:rPr lang="pt-BR" b="1" dirty="0"/>
              <a:t> </a:t>
            </a:r>
            <a:r>
              <a:rPr lang="pt-BR" b="1" dirty="0" err="1"/>
              <a:t>Scale</a:t>
            </a:r>
            <a:r>
              <a:rPr lang="pt-BR" b="1" dirty="0"/>
              <a:t> Scrum </a:t>
            </a:r>
          </a:p>
          <a:p>
            <a:pPr marL="171450" indent="-171450">
              <a:buFont typeface="Arial" panose="020B0604020202020204" pitchFamily="34" charset="0"/>
              <a:buChar char="•"/>
            </a:pPr>
            <a:r>
              <a:rPr lang="pt-BR" b="1" dirty="0"/>
              <a:t>1 único </a:t>
            </a:r>
            <a:r>
              <a:rPr lang="en-US" b="1" i="1" noProof="0" dirty="0"/>
              <a:t>Product Backlog </a:t>
            </a:r>
            <a:r>
              <a:rPr lang="pt-BR" b="1" dirty="0"/>
              <a:t>e 1 único PO... </a:t>
            </a:r>
          </a:p>
          <a:p>
            <a:pPr marL="171450" indent="-171450">
              <a:buFont typeface="Arial" panose="020B0604020202020204" pitchFamily="34" charset="0"/>
              <a:buChar char="•"/>
            </a:pPr>
            <a:r>
              <a:rPr lang="pt-BR" b="0" dirty="0"/>
              <a:t>Sprints sincronizadas </a:t>
            </a:r>
          </a:p>
          <a:p>
            <a:pPr marL="171450" indent="-171450">
              <a:buFont typeface="Arial" panose="020B0604020202020204" pitchFamily="34" charset="0"/>
              <a:buChar char="•"/>
            </a:pPr>
            <a:r>
              <a:rPr lang="pt-BR" b="0" dirty="0"/>
              <a:t>1 SM trabalhando de um até três times</a:t>
            </a:r>
          </a:p>
          <a:p>
            <a:pPr marL="171450" indent="-171450">
              <a:buFont typeface="Arial" panose="020B0604020202020204" pitchFamily="34" charset="0"/>
              <a:buChar char="•"/>
            </a:pPr>
            <a:r>
              <a:rPr lang="pt-BR" b="0" dirty="0"/>
              <a:t>SM compartilhados</a:t>
            </a:r>
          </a:p>
          <a:p>
            <a:pPr marL="171450" indent="-171450">
              <a:buFont typeface="Arial" panose="020B0604020202020204" pitchFamily="34" charset="0"/>
              <a:buChar char="•"/>
            </a:pPr>
            <a:r>
              <a:rPr lang="pt-BR" b="1" dirty="0"/>
              <a:t>Foca na arquitetura e remodelagem organizacional (pensamento sistêmico)</a:t>
            </a:r>
          </a:p>
          <a:p>
            <a:pPr marL="171450" indent="-171450">
              <a:buFont typeface="Arial" panose="020B0604020202020204" pitchFamily="34" charset="0"/>
              <a:buChar char="•"/>
            </a:pPr>
            <a:r>
              <a:rPr lang="pt-BR" b="0" dirty="0"/>
              <a:t>Criado para TI</a:t>
            </a:r>
          </a:p>
          <a:p>
            <a:pPr marL="171450" indent="-171450">
              <a:buFont typeface="Arial" panose="020B0604020202020204" pitchFamily="34" charset="0"/>
              <a:buChar char="•"/>
            </a:pPr>
            <a:r>
              <a:rPr lang="pt-BR" b="0" dirty="0"/>
              <a:t>Quanto mais papéis, menos agilidade</a:t>
            </a:r>
          </a:p>
        </p:txBody>
      </p:sp>
      <p:sp>
        <p:nvSpPr>
          <p:cNvPr id="4" name="Espaço Reservado para Número de Slide 3"/>
          <p:cNvSpPr>
            <a:spLocks noGrp="1"/>
          </p:cNvSpPr>
          <p:nvPr>
            <p:ph type="sldNum" sz="quarter" idx="5"/>
          </p:nvPr>
        </p:nvSpPr>
        <p:spPr/>
        <p:txBody>
          <a:bodyPr/>
          <a:lstStyle/>
          <a:p>
            <a:fld id="{D62497E3-DA29-1A43-9BEF-B7A11DAFF154}" type="slidenum">
              <a:rPr lang="pt-BR" smtClean="0"/>
              <a:t>138</a:t>
            </a:fld>
            <a:endParaRPr lang="pt-BR"/>
          </a:p>
        </p:txBody>
      </p:sp>
    </p:spTree>
    <p:extLst>
      <p:ext uri="{BB962C8B-B14F-4D97-AF65-F5344CB8AC3E}">
        <p14:creationId xmlns:p14="http://schemas.microsoft.com/office/powerpoint/2010/main" val="15655744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139</a:t>
            </a:fld>
            <a:endParaRPr lang="pt-BR" altLang="pt-BR"/>
          </a:p>
        </p:txBody>
      </p:sp>
    </p:spTree>
    <p:extLst>
      <p:ext uri="{BB962C8B-B14F-4D97-AF65-F5344CB8AC3E}">
        <p14:creationId xmlns:p14="http://schemas.microsoft.com/office/powerpoint/2010/main" val="34181945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pPr marL="0" indent="0">
              <a:buFont typeface="Arial" panose="020B0604020202020204" pitchFamily="34" charset="0"/>
              <a:buNone/>
            </a:pPr>
            <a:r>
              <a:rPr lang="pt-BR" u="sng" dirty="0"/>
              <a:t>Histórico:</a:t>
            </a:r>
          </a:p>
          <a:p>
            <a:pPr marL="285750" indent="-285750">
              <a:buFont typeface="Arial" panose="020B0604020202020204" pitchFamily="34" charset="0"/>
              <a:buChar char="•"/>
            </a:pPr>
            <a:r>
              <a:rPr lang="pt-BR" b="1" dirty="0">
                <a:sym typeface="Wingdings" pitchFamily="2" charset="2"/>
              </a:rPr>
              <a:t>CONTEXTOS  </a:t>
            </a:r>
            <a:r>
              <a:rPr lang="pt-BR" b="1" dirty="0" err="1">
                <a:sym typeface="Wingdings" pitchFamily="2" charset="2"/>
              </a:rPr>
              <a:t>x</a:t>
            </a:r>
            <a:r>
              <a:rPr lang="pt-BR" b="1" dirty="0">
                <a:sym typeface="Wingdings" pitchFamily="2" charset="2"/>
              </a:rPr>
              <a:t>   PRATICAS   </a:t>
            </a:r>
            <a:r>
              <a:rPr lang="pt-BR" b="1" dirty="0" err="1">
                <a:sym typeface="Wingdings" pitchFamily="2" charset="2"/>
              </a:rPr>
              <a:t>x</a:t>
            </a:r>
            <a:r>
              <a:rPr lang="pt-BR" b="1" dirty="0">
                <a:sym typeface="Wingdings" pitchFamily="2" charset="2"/>
              </a:rPr>
              <a:t>   CICLOS DE VIDA --&gt; adaptabilidade</a:t>
            </a:r>
          </a:p>
          <a:p>
            <a:pPr marL="285750" indent="-285750">
              <a:buFont typeface="Arial" panose="020B0604020202020204" pitchFamily="34" charset="0"/>
              <a:buChar char="•"/>
            </a:pPr>
            <a:r>
              <a:rPr lang="pt-BR" b="1" dirty="0">
                <a:sym typeface="Wingdings" pitchFamily="2" charset="2"/>
              </a:rPr>
              <a:t>Método de escala organizacional com conceito de camadas... BLADES</a:t>
            </a:r>
            <a:endParaRPr lang="pt-BR" b="1" dirty="0"/>
          </a:p>
          <a:p>
            <a:pPr marL="171450" indent="-171450">
              <a:buFont typeface="Arial" panose="020B0604020202020204" pitchFamily="34" charset="0"/>
              <a:buChar char="•"/>
            </a:pPr>
            <a:r>
              <a:rPr lang="pt-BR" dirty="0"/>
              <a:t>2009: Nasceu na IBM </a:t>
            </a:r>
          </a:p>
          <a:p>
            <a:pPr marL="171450" indent="-171450">
              <a:buFont typeface="Arial" panose="020B0604020202020204" pitchFamily="34" charset="0"/>
              <a:buChar char="•"/>
            </a:pPr>
            <a:r>
              <a:rPr lang="pt-BR" dirty="0"/>
              <a:t>2012: Versão 1.0 – lançamento do livro do veleiro</a:t>
            </a:r>
          </a:p>
          <a:p>
            <a:pPr marL="171450" indent="-171450">
              <a:buFont typeface="Arial" panose="020B0604020202020204" pitchFamily="34" charset="0"/>
              <a:buChar char="•"/>
            </a:pPr>
            <a:r>
              <a:rPr lang="pt-BR" dirty="0"/>
              <a:t>2013: Versão 2.0 - foco ainda em TI</a:t>
            </a:r>
          </a:p>
          <a:p>
            <a:pPr marL="171450" indent="-171450">
              <a:buFont typeface="Arial" panose="020B0604020202020204" pitchFamily="34" charset="0"/>
              <a:buChar char="•"/>
            </a:pPr>
            <a:r>
              <a:rPr lang="pt-BR" dirty="0"/>
              <a:t>2014: Mudança de </a:t>
            </a:r>
            <a:r>
              <a:rPr lang="pt-BR" dirty="0" err="1"/>
              <a:t>ownership</a:t>
            </a:r>
            <a:r>
              <a:rPr lang="pt-BR" dirty="0"/>
              <a:t> da IBM para DA Consortium - DAD 1.0</a:t>
            </a:r>
          </a:p>
          <a:p>
            <a:pPr marL="171450" indent="-171450">
              <a:buFont typeface="Arial" panose="020B0604020202020204" pitchFamily="34" charset="0"/>
              <a:buChar char="•"/>
            </a:pPr>
            <a:r>
              <a:rPr lang="pt-BR" dirty="0"/>
              <a:t>2017: Discipline </a:t>
            </a:r>
            <a:r>
              <a:rPr lang="pt-BR" dirty="0" err="1"/>
              <a:t>Agile</a:t>
            </a:r>
            <a:r>
              <a:rPr lang="pt-BR" dirty="0"/>
              <a:t> Framework, visão organizacional DAD 2.0</a:t>
            </a:r>
          </a:p>
          <a:p>
            <a:pPr marL="171450" indent="-171450">
              <a:buFont typeface="Arial" panose="020B0604020202020204" pitchFamily="34" charset="0"/>
              <a:buChar char="•"/>
            </a:pPr>
            <a:r>
              <a:rPr lang="pt-BR" dirty="0"/>
              <a:t>2019: PMI compra o framework</a:t>
            </a:r>
          </a:p>
        </p:txBody>
      </p:sp>
      <p:sp>
        <p:nvSpPr>
          <p:cNvPr id="4" name="Espaço Reservado para Número de Slide 3"/>
          <p:cNvSpPr>
            <a:spLocks noGrp="1"/>
          </p:cNvSpPr>
          <p:nvPr>
            <p:ph type="sldNum" sz="quarter" idx="5"/>
          </p:nvPr>
        </p:nvSpPr>
        <p:spPr/>
        <p:txBody>
          <a:bodyPr/>
          <a:lstStyle/>
          <a:p>
            <a:fld id="{D62497E3-DA29-1A43-9BEF-B7A11DAFF154}" type="slidenum">
              <a:rPr lang="pt-BR" smtClean="0"/>
              <a:t>140</a:t>
            </a:fld>
            <a:endParaRPr lang="pt-BR"/>
          </a:p>
        </p:txBody>
      </p:sp>
    </p:spTree>
    <p:extLst>
      <p:ext uri="{BB962C8B-B14F-4D97-AF65-F5344CB8AC3E}">
        <p14:creationId xmlns:p14="http://schemas.microsoft.com/office/powerpoint/2010/main" val="15855116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pPr marL="285750" indent="-285750">
              <a:buFont typeface="Arial" panose="020B0604020202020204" pitchFamily="34" charset="0"/>
              <a:buChar char="•"/>
            </a:pPr>
            <a:r>
              <a:rPr lang="pt-BR" b="1" dirty="0"/>
              <a:t>Cada prática está descrita no seu toolkit, que depende do contexto...</a:t>
            </a:r>
          </a:p>
          <a:p>
            <a:pPr marL="285750" indent="-285750">
              <a:buFont typeface="Arial" panose="020B0604020202020204" pitchFamily="34" charset="0"/>
              <a:buChar char="•"/>
            </a:pPr>
            <a:r>
              <a:rPr lang="pt-BR" b="1" dirty="0"/>
              <a:t>Ele dá ate um conjunto de técnicas, dizendo qual é mais provável de ser utilizada ou menos, dependendo do contexto</a:t>
            </a:r>
          </a:p>
          <a:p>
            <a:pPr marL="171450" indent="-171450">
              <a:buFont typeface="Arial" panose="020B0604020202020204" pitchFamily="34" charset="0"/>
              <a:buChar char="•"/>
            </a:pPr>
            <a:r>
              <a:rPr lang="pt-BR" dirty="0" err="1"/>
              <a:t>Inception</a:t>
            </a:r>
            <a:r>
              <a:rPr lang="pt-BR" dirty="0"/>
              <a:t>: </a:t>
            </a:r>
            <a:r>
              <a:rPr lang="pt-BR" i="1" dirty="0"/>
              <a:t>Business </a:t>
            </a:r>
            <a:r>
              <a:rPr lang="pt-BR" i="1" dirty="0" err="1"/>
              <a:t>Analysis</a:t>
            </a:r>
            <a:r>
              <a:rPr lang="pt-BR" i="1" dirty="0"/>
              <a:t> </a:t>
            </a:r>
            <a:r>
              <a:rPr lang="pt-BR" dirty="0"/>
              <a:t>– levantamento de requisitos </a:t>
            </a:r>
          </a:p>
          <a:p>
            <a:pPr marL="171450" indent="-171450">
              <a:buFont typeface="Arial" panose="020B0604020202020204" pitchFamily="34" charset="0"/>
              <a:buChar char="•"/>
            </a:pPr>
            <a:r>
              <a:rPr lang="pt-BR" dirty="0"/>
              <a:t>Construção: desenvolvimento</a:t>
            </a:r>
          </a:p>
          <a:p>
            <a:pPr marL="171450" indent="-171450">
              <a:buFont typeface="Arial" panose="020B0604020202020204" pitchFamily="34" charset="0"/>
              <a:buChar char="•"/>
            </a:pPr>
            <a:r>
              <a:rPr lang="pt-BR" dirty="0"/>
              <a:t>Transição: passar para o ambiente de produção... Entre construção/Integração, com uso de </a:t>
            </a:r>
            <a:r>
              <a:rPr lang="pt-BR" dirty="0" err="1"/>
              <a:t>DevOps</a:t>
            </a:r>
            <a:r>
              <a:rPr lang="pt-BR" dirty="0"/>
              <a:t>, integração contínua, </a:t>
            </a:r>
            <a:r>
              <a:rPr lang="pt-BR" dirty="0" err="1"/>
              <a:t>etc</a:t>
            </a:r>
            <a:r>
              <a:rPr lang="pt-BR" dirty="0"/>
              <a:t>, fica mais ágil ainda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dirty="0"/>
              <a:t>Retirada: saída do produto </a:t>
            </a:r>
          </a:p>
          <a:p>
            <a:pPr marL="171450" indent="-171450">
              <a:buFont typeface="Arial" panose="020B0604020202020204" pitchFamily="34" charset="0"/>
              <a:buChar char="•"/>
            </a:pPr>
            <a:r>
              <a:rPr lang="pt-BR" dirty="0"/>
              <a:t>Produção: A solução começa a gerar valor</a:t>
            </a:r>
          </a:p>
          <a:p>
            <a:pPr marL="285750" indent="-285750">
              <a:buFont typeface="Arial" panose="020B0604020202020204" pitchFamily="34" charset="0"/>
              <a:buChar char="•"/>
            </a:pPr>
            <a:endParaRPr lang="pt-BR" dirty="0"/>
          </a:p>
        </p:txBody>
      </p:sp>
      <p:sp>
        <p:nvSpPr>
          <p:cNvPr id="4" name="Espaço Reservado para Número de Slide 3"/>
          <p:cNvSpPr>
            <a:spLocks noGrp="1"/>
          </p:cNvSpPr>
          <p:nvPr>
            <p:ph type="sldNum" sz="quarter" idx="5"/>
          </p:nvPr>
        </p:nvSpPr>
        <p:spPr/>
        <p:txBody>
          <a:bodyPr/>
          <a:lstStyle/>
          <a:p>
            <a:fld id="{D62497E3-DA29-1A43-9BEF-B7A11DAFF154}" type="slidenum">
              <a:rPr lang="pt-BR" smtClean="0"/>
              <a:t>141</a:t>
            </a:fld>
            <a:endParaRPr lang="pt-BR"/>
          </a:p>
        </p:txBody>
      </p:sp>
    </p:spTree>
    <p:extLst>
      <p:ext uri="{BB962C8B-B14F-4D97-AF65-F5344CB8AC3E}">
        <p14:creationId xmlns:p14="http://schemas.microsoft.com/office/powerpoint/2010/main" val="36542893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142</a:t>
            </a:fld>
            <a:endParaRPr lang="pt-BR" altLang="pt-BR"/>
          </a:p>
        </p:txBody>
      </p:sp>
    </p:spTree>
    <p:extLst>
      <p:ext uri="{BB962C8B-B14F-4D97-AF65-F5344CB8AC3E}">
        <p14:creationId xmlns:p14="http://schemas.microsoft.com/office/powerpoint/2010/main" val="38028021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143</a:t>
            </a:fld>
            <a:endParaRPr lang="pt-BR" altLang="pt-BR"/>
          </a:p>
        </p:txBody>
      </p:sp>
    </p:spTree>
    <p:extLst>
      <p:ext uri="{BB962C8B-B14F-4D97-AF65-F5344CB8AC3E}">
        <p14:creationId xmlns:p14="http://schemas.microsoft.com/office/powerpoint/2010/main" val="20226243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144</a:t>
            </a:fld>
            <a:endParaRPr lang="pt-BR" altLang="pt-BR"/>
          </a:p>
        </p:txBody>
      </p:sp>
    </p:spTree>
    <p:extLst>
      <p:ext uri="{BB962C8B-B14F-4D97-AF65-F5344CB8AC3E}">
        <p14:creationId xmlns:p14="http://schemas.microsoft.com/office/powerpoint/2010/main" val="3200284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145</a:t>
            </a:fld>
            <a:endParaRPr lang="pt-BR" altLang="pt-BR"/>
          </a:p>
        </p:txBody>
      </p:sp>
    </p:spTree>
    <p:extLst>
      <p:ext uri="{BB962C8B-B14F-4D97-AF65-F5344CB8AC3E}">
        <p14:creationId xmlns:p14="http://schemas.microsoft.com/office/powerpoint/2010/main" val="31626221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146</a:t>
            </a:fld>
            <a:endParaRPr lang="pt-BR" altLang="pt-BR"/>
          </a:p>
        </p:txBody>
      </p:sp>
    </p:spTree>
    <p:extLst>
      <p:ext uri="{BB962C8B-B14F-4D97-AF65-F5344CB8AC3E}">
        <p14:creationId xmlns:p14="http://schemas.microsoft.com/office/powerpoint/2010/main" val="1964699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147</a:t>
            </a:fld>
            <a:endParaRPr lang="pt-BR" altLang="pt-BR"/>
          </a:p>
        </p:txBody>
      </p:sp>
    </p:spTree>
    <p:extLst>
      <p:ext uri="{BB962C8B-B14F-4D97-AF65-F5344CB8AC3E}">
        <p14:creationId xmlns:p14="http://schemas.microsoft.com/office/powerpoint/2010/main" val="175001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a:t>
            </a:fld>
            <a:endParaRPr lang="pt-BR" altLang="pt-BR"/>
          </a:p>
        </p:txBody>
      </p:sp>
    </p:spTree>
    <p:extLst>
      <p:ext uri="{BB962C8B-B14F-4D97-AF65-F5344CB8AC3E}">
        <p14:creationId xmlns:p14="http://schemas.microsoft.com/office/powerpoint/2010/main" val="37663966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148</a:t>
            </a:fld>
            <a:endParaRPr lang="pt-BR" altLang="pt-BR"/>
          </a:p>
        </p:txBody>
      </p:sp>
    </p:spTree>
    <p:extLst>
      <p:ext uri="{BB962C8B-B14F-4D97-AF65-F5344CB8AC3E}">
        <p14:creationId xmlns:p14="http://schemas.microsoft.com/office/powerpoint/2010/main" val="33403452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149</a:t>
            </a:fld>
            <a:endParaRPr lang="pt-BR" altLang="pt-BR"/>
          </a:p>
        </p:txBody>
      </p:sp>
    </p:spTree>
    <p:extLst>
      <p:ext uri="{BB962C8B-B14F-4D97-AF65-F5344CB8AC3E}">
        <p14:creationId xmlns:p14="http://schemas.microsoft.com/office/powerpoint/2010/main" val="37966232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150</a:t>
            </a:fld>
            <a:endParaRPr lang="pt-BR" altLang="pt-BR"/>
          </a:p>
        </p:txBody>
      </p:sp>
    </p:spTree>
    <p:extLst>
      <p:ext uri="{BB962C8B-B14F-4D97-AF65-F5344CB8AC3E}">
        <p14:creationId xmlns:p14="http://schemas.microsoft.com/office/powerpoint/2010/main" val="21336393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151</a:t>
            </a:fld>
            <a:endParaRPr lang="pt-BR" altLang="pt-BR"/>
          </a:p>
        </p:txBody>
      </p:sp>
    </p:spTree>
    <p:extLst>
      <p:ext uri="{BB962C8B-B14F-4D97-AF65-F5344CB8AC3E}">
        <p14:creationId xmlns:p14="http://schemas.microsoft.com/office/powerpoint/2010/main" val="34481637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152</a:t>
            </a:fld>
            <a:endParaRPr lang="pt-BR" altLang="pt-BR"/>
          </a:p>
        </p:txBody>
      </p:sp>
    </p:spTree>
    <p:extLst>
      <p:ext uri="{BB962C8B-B14F-4D97-AF65-F5344CB8AC3E}">
        <p14:creationId xmlns:p14="http://schemas.microsoft.com/office/powerpoint/2010/main" val="41189731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47500" lnSpcReduction="20000"/>
          </a:bodyPr>
          <a:lstStyle/>
          <a:p>
            <a:r>
              <a:rPr lang="pt-BR" sz="1800" b="0" i="0" kern="1200" dirty="0">
                <a:solidFill>
                  <a:schemeClr val="tx1"/>
                </a:solidFill>
                <a:effectLst/>
                <a:latin typeface="+mn-lt"/>
                <a:ea typeface="+mn-ea"/>
                <a:cs typeface="+mn-cs"/>
              </a:rPr>
              <a:t>O XP foi criado em 96 por </a:t>
            </a:r>
            <a:r>
              <a:rPr lang="pt-BR" sz="1800" b="0" i="1" kern="1200" dirty="0">
                <a:solidFill>
                  <a:schemeClr val="tx1"/>
                </a:solidFill>
                <a:effectLst/>
                <a:latin typeface="+mn-lt"/>
                <a:ea typeface="+mn-ea"/>
                <a:cs typeface="+mn-cs"/>
              </a:rPr>
              <a:t>Kent Beck, Ward Cunningham e Ron </a:t>
            </a:r>
            <a:r>
              <a:rPr lang="pt-BR" sz="1800" b="0" i="1" kern="1200" dirty="0" err="1">
                <a:solidFill>
                  <a:schemeClr val="tx1"/>
                </a:solidFill>
                <a:effectLst/>
                <a:latin typeface="+mn-lt"/>
                <a:ea typeface="+mn-ea"/>
                <a:cs typeface="+mn-cs"/>
              </a:rPr>
              <a:t>Jeffries</a:t>
            </a:r>
            <a:r>
              <a:rPr lang="pt-BR" sz="1800" b="0" i="1" kern="1200" dirty="0">
                <a:solidFill>
                  <a:schemeClr val="tx1"/>
                </a:solidFill>
                <a:effectLst/>
                <a:latin typeface="+mn-lt"/>
                <a:ea typeface="+mn-ea"/>
                <a:cs typeface="+mn-cs"/>
              </a:rPr>
              <a:t>, </a:t>
            </a:r>
            <a:r>
              <a:rPr lang="pt-BR" sz="1800" b="0" i="0" kern="1200" dirty="0">
                <a:solidFill>
                  <a:schemeClr val="tx1"/>
                </a:solidFill>
                <a:effectLst/>
                <a:latin typeface="+mn-lt"/>
                <a:ea typeface="+mn-ea"/>
                <a:cs typeface="+mn-cs"/>
              </a:rPr>
              <a:t>e ainda é um método bastante utilizado, um dos quais foca na satisfação do cliente e na entrega incremental, possuindo os objetivos de desenvolver sistemas rápidos e corretos, priorizando principalmente o desenvolvimento do software sobre a análise e o projeto do sistema.</a:t>
            </a:r>
          </a:p>
          <a:p>
            <a:r>
              <a:rPr lang="pt-BR" sz="1800" b="0" i="0" kern="1200" dirty="0">
                <a:solidFill>
                  <a:schemeClr val="tx1"/>
                </a:solidFill>
                <a:effectLst/>
                <a:latin typeface="+mn-lt"/>
                <a:ea typeface="+mn-ea"/>
                <a:cs typeface="+mn-cs"/>
              </a:rPr>
              <a:t>Pode-se dizer, que o Extreme </a:t>
            </a:r>
            <a:r>
              <a:rPr lang="pt-BR" sz="1800" b="0" i="0" kern="1200" dirty="0" err="1">
                <a:solidFill>
                  <a:schemeClr val="tx1"/>
                </a:solidFill>
                <a:effectLst/>
                <a:latin typeface="+mn-lt"/>
                <a:ea typeface="+mn-ea"/>
                <a:cs typeface="+mn-cs"/>
              </a:rPr>
              <a:t>Programming</a:t>
            </a:r>
            <a:r>
              <a:rPr lang="pt-BR" sz="1800" b="0" i="0" kern="1200" dirty="0">
                <a:solidFill>
                  <a:schemeClr val="tx1"/>
                </a:solidFill>
                <a:effectLst/>
                <a:latin typeface="+mn-lt"/>
                <a:ea typeface="+mn-ea"/>
                <a:cs typeface="+mn-cs"/>
              </a:rPr>
              <a:t> é uma metodologia ágil para equipes que desenvolvem </a:t>
            </a:r>
            <a:r>
              <a:rPr lang="pt-BR" sz="1800" b="0" i="1" kern="1200" dirty="0">
                <a:solidFill>
                  <a:schemeClr val="tx1"/>
                </a:solidFill>
                <a:effectLst/>
                <a:latin typeface="+mn-lt"/>
                <a:ea typeface="+mn-ea"/>
                <a:cs typeface="+mn-cs"/>
              </a:rPr>
              <a:t>software</a:t>
            </a:r>
            <a:r>
              <a:rPr lang="pt-BR" sz="1800" b="0" i="0" kern="1200" dirty="0">
                <a:solidFill>
                  <a:schemeClr val="tx1"/>
                </a:solidFill>
                <a:effectLst/>
                <a:latin typeface="+mn-lt"/>
                <a:ea typeface="+mn-ea"/>
                <a:cs typeface="+mn-cs"/>
              </a:rPr>
              <a:t> baseado em requisitos vagos e que se modificam rapidamente.</a:t>
            </a:r>
          </a:p>
          <a:p>
            <a:r>
              <a:rPr lang="pt-BR" sz="1800" b="0" i="0" kern="1200" dirty="0">
                <a:solidFill>
                  <a:schemeClr val="tx1"/>
                </a:solidFill>
                <a:effectLst/>
                <a:latin typeface="+mn-lt"/>
                <a:ea typeface="+mn-ea"/>
                <a:cs typeface="+mn-cs"/>
              </a:rPr>
              <a:t>A ideia é que, ao invés de se entregar tudo o que o cliente possa querer em alguma data no futuro, esse método possibilita a entrega do projeto, no caso o </a:t>
            </a:r>
            <a:r>
              <a:rPr lang="pt-BR" sz="1800" b="0" i="1" kern="1200" dirty="0">
                <a:solidFill>
                  <a:schemeClr val="tx1"/>
                </a:solidFill>
                <a:effectLst/>
                <a:latin typeface="+mn-lt"/>
                <a:ea typeface="+mn-ea"/>
                <a:cs typeface="+mn-cs"/>
              </a:rPr>
              <a:t>software</a:t>
            </a:r>
            <a:r>
              <a:rPr lang="pt-BR" sz="1800" b="0" i="0" kern="1200" dirty="0">
                <a:solidFill>
                  <a:schemeClr val="tx1"/>
                </a:solidFill>
                <a:effectLst/>
                <a:latin typeface="+mn-lt"/>
                <a:ea typeface="+mn-ea"/>
                <a:cs typeface="+mn-cs"/>
              </a:rPr>
              <a:t>, no momento em que o cliente precisa, com sistemas que sejam de melhor qualidade para determinado período de tempo, além da redução de custos e transtornos causados às pessoas envolvidas no projeto.</a:t>
            </a:r>
          </a:p>
          <a:p>
            <a:r>
              <a:rPr lang="pt-BR" b="0" dirty="0">
                <a:effectLst/>
              </a:rPr>
              <a:t>O XP tem como foco fazer com que os profissionais aceitem e realmente acreditem nas mudanças, enfatizando o trabalho em equipe e implementando um modelo de trabalho simples, porém efetivo, que viabiliza times de alta performance.</a:t>
            </a:r>
            <a:endParaRPr lang="pt-BR" dirty="0">
              <a:effectLst/>
            </a:endParaRPr>
          </a:p>
          <a:p>
            <a:r>
              <a:rPr lang="pt-BR" sz="1800" b="1" i="0" kern="1200" dirty="0">
                <a:solidFill>
                  <a:schemeClr val="tx1"/>
                </a:solidFill>
                <a:effectLst/>
                <a:latin typeface="+mn-lt"/>
                <a:ea typeface="+mn-ea"/>
                <a:cs typeface="+mn-cs"/>
              </a:rPr>
              <a:t>Os valores do Extreme </a:t>
            </a:r>
            <a:r>
              <a:rPr lang="pt-BR" sz="1800" b="1" i="0" kern="1200" dirty="0" err="1">
                <a:solidFill>
                  <a:schemeClr val="tx1"/>
                </a:solidFill>
                <a:effectLst/>
                <a:latin typeface="+mn-lt"/>
                <a:ea typeface="+mn-ea"/>
                <a:cs typeface="+mn-cs"/>
              </a:rPr>
              <a:t>Programming</a:t>
            </a:r>
            <a:endParaRPr lang="pt-BR" sz="1800" b="1"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Aqui, separamos os cinco valores que são a base do Extreme </a:t>
            </a:r>
            <a:r>
              <a:rPr lang="pt-BR" sz="1800" b="0" i="0" kern="1200" dirty="0" err="1">
                <a:solidFill>
                  <a:schemeClr val="tx1"/>
                </a:solidFill>
                <a:effectLst/>
                <a:latin typeface="+mn-lt"/>
                <a:ea typeface="+mn-ea"/>
                <a:cs typeface="+mn-cs"/>
              </a:rPr>
              <a:t>Programming</a:t>
            </a:r>
            <a:r>
              <a:rPr lang="pt-BR" sz="1800" b="0" i="0" kern="1200" dirty="0">
                <a:solidFill>
                  <a:schemeClr val="tx1"/>
                </a:solidFill>
                <a:effectLst/>
                <a:latin typeface="+mn-lt"/>
                <a:ea typeface="+mn-ea"/>
                <a:cs typeface="+mn-cs"/>
              </a:rPr>
              <a:t> : </a:t>
            </a:r>
          </a:p>
          <a:p>
            <a:r>
              <a:rPr lang="pt-BR" sz="1800" b="1" i="0" kern="1200" dirty="0">
                <a:solidFill>
                  <a:schemeClr val="tx1"/>
                </a:solidFill>
                <a:effectLst/>
                <a:latin typeface="+mn-lt"/>
                <a:ea typeface="+mn-ea"/>
                <a:cs typeface="+mn-cs"/>
              </a:rPr>
              <a:t>Simplicidade:</a:t>
            </a:r>
            <a:r>
              <a:rPr lang="pt-BR" sz="1800" b="0" i="0" kern="1200" dirty="0">
                <a:solidFill>
                  <a:schemeClr val="tx1"/>
                </a:solidFill>
                <a:effectLst/>
                <a:latin typeface="+mn-lt"/>
                <a:ea typeface="+mn-ea"/>
                <a:cs typeface="+mn-cs"/>
              </a:rPr>
              <a:t> Faremos o que for necessário e solicitado, mas nada mais. Isso irá maximizar o valor criado para o investimento feito até o momento. Daremos pequenos passos simples para alcançar nosso objetivo e mitigaremos as falhas conforme elas acontecerem. Vamos criar algo de que nos orgulhamos e mantê-lo a longo prazo por custos razoáveis.</a:t>
            </a:r>
          </a:p>
          <a:p>
            <a:r>
              <a:rPr lang="pt-BR" sz="1800" b="1" i="0" kern="1200" dirty="0">
                <a:solidFill>
                  <a:schemeClr val="tx1"/>
                </a:solidFill>
                <a:effectLst/>
                <a:latin typeface="+mn-lt"/>
                <a:ea typeface="+mn-ea"/>
                <a:cs typeface="+mn-cs"/>
              </a:rPr>
              <a:t>Comunicação:</a:t>
            </a:r>
            <a:r>
              <a:rPr lang="pt-BR" sz="1800" b="0" i="0" kern="1200" dirty="0">
                <a:solidFill>
                  <a:schemeClr val="tx1"/>
                </a:solidFill>
                <a:effectLst/>
                <a:latin typeface="+mn-lt"/>
                <a:ea typeface="+mn-ea"/>
                <a:cs typeface="+mn-cs"/>
              </a:rPr>
              <a:t> Todos fazem parte da equipe e nos comunicamos cara a cara diariamente. Trabalharemos juntos em tudo, desde requisitos até código. Vamos criar a melhor solução para o nosso problema que pudermos juntos.</a:t>
            </a:r>
          </a:p>
          <a:p>
            <a:r>
              <a:rPr lang="pt-BR" sz="1800" b="1" i="0" kern="1200" dirty="0">
                <a:solidFill>
                  <a:schemeClr val="tx1"/>
                </a:solidFill>
                <a:effectLst/>
                <a:latin typeface="+mn-lt"/>
                <a:ea typeface="+mn-ea"/>
                <a:cs typeface="+mn-cs"/>
              </a:rPr>
              <a:t>Feedback:</a:t>
            </a:r>
            <a:r>
              <a:rPr lang="pt-BR" sz="1800" b="0" i="0" kern="1200" dirty="0">
                <a:solidFill>
                  <a:schemeClr val="tx1"/>
                </a:solidFill>
                <a:effectLst/>
                <a:latin typeface="+mn-lt"/>
                <a:ea typeface="+mn-ea"/>
                <a:cs typeface="+mn-cs"/>
              </a:rPr>
              <a:t> Levaremos cada compromisso de iteração a sério, entregando um software funcional. Demonstramos nosso software cedo e frequentemente, então ouvimos com atenção e fazemos as alterações necessárias. Vamos conversar sobre o projeto e adaptar nosso processo a ele, não o contrário.</a:t>
            </a:r>
          </a:p>
          <a:p>
            <a:r>
              <a:rPr lang="pt-BR" sz="1800" b="1" i="0" kern="1200" dirty="0">
                <a:solidFill>
                  <a:schemeClr val="tx1"/>
                </a:solidFill>
                <a:effectLst/>
                <a:latin typeface="+mn-lt"/>
                <a:ea typeface="+mn-ea"/>
                <a:cs typeface="+mn-cs"/>
              </a:rPr>
              <a:t>Respeito:</a:t>
            </a:r>
            <a:r>
              <a:rPr lang="pt-BR" sz="1800" b="0" i="0" kern="1200" dirty="0">
                <a:solidFill>
                  <a:schemeClr val="tx1"/>
                </a:solidFill>
                <a:effectLst/>
                <a:latin typeface="+mn-lt"/>
                <a:ea typeface="+mn-ea"/>
                <a:cs typeface="+mn-cs"/>
              </a:rPr>
              <a:t> Todos dão e sentem o respeito que merecem como um membro valioso da equipe. Todos contribuem com valor, mesmo que seja simplesmente entusiasmo. Os desenvolvedores respeitam a experiência dos clientes e vice-versa. A administração respeita nosso direito de aceitar responsabilidades e receber autoridade sobre nosso próprio trabalho.</a:t>
            </a:r>
          </a:p>
          <a:p>
            <a:r>
              <a:rPr lang="pt-BR" sz="1800" b="1" i="0" kern="1200" dirty="0">
                <a:solidFill>
                  <a:schemeClr val="tx1"/>
                </a:solidFill>
                <a:effectLst/>
                <a:latin typeface="+mn-lt"/>
                <a:ea typeface="+mn-ea"/>
                <a:cs typeface="+mn-cs"/>
              </a:rPr>
              <a:t>Coragem:</a:t>
            </a:r>
            <a:r>
              <a:rPr lang="pt-BR" sz="1800" b="0" i="0" kern="1200" dirty="0">
                <a:solidFill>
                  <a:schemeClr val="tx1"/>
                </a:solidFill>
                <a:effectLst/>
                <a:latin typeface="+mn-lt"/>
                <a:ea typeface="+mn-ea"/>
                <a:cs typeface="+mn-cs"/>
              </a:rPr>
              <a:t> diremos a verdade sobre o progresso e as estimativas. Não documentamos desculpas para o fracasso porque planejamos ter sucesso. Não tememos nada porque ninguém trabalha sozinho. Vamos nos adaptar às mudanças sempre que elas acontecerem.</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153</a:t>
            </a:fld>
            <a:endParaRPr lang="pt-BR" altLang="pt-BR"/>
          </a:p>
        </p:txBody>
      </p:sp>
    </p:spTree>
    <p:extLst>
      <p:ext uri="{BB962C8B-B14F-4D97-AF65-F5344CB8AC3E}">
        <p14:creationId xmlns:p14="http://schemas.microsoft.com/office/powerpoint/2010/main" val="10962029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47500" lnSpcReduction="20000"/>
          </a:bodyPr>
          <a:lstStyle/>
          <a:p>
            <a:r>
              <a:rPr lang="pt-BR" sz="1800" b="0" i="0" kern="1200" dirty="0">
                <a:solidFill>
                  <a:schemeClr val="tx1"/>
                </a:solidFill>
                <a:effectLst/>
                <a:latin typeface="+mn-lt"/>
                <a:ea typeface="+mn-ea"/>
                <a:cs typeface="+mn-cs"/>
              </a:rPr>
              <a:t>O XP foi criado em 96 por </a:t>
            </a:r>
            <a:r>
              <a:rPr lang="pt-BR" sz="1800" b="0" i="1" kern="1200" dirty="0">
                <a:solidFill>
                  <a:schemeClr val="tx1"/>
                </a:solidFill>
                <a:effectLst/>
                <a:latin typeface="+mn-lt"/>
                <a:ea typeface="+mn-ea"/>
                <a:cs typeface="+mn-cs"/>
              </a:rPr>
              <a:t>Kent Beck, Ward Cunningham e Ron </a:t>
            </a:r>
            <a:r>
              <a:rPr lang="pt-BR" sz="1800" b="0" i="1" kern="1200" dirty="0" err="1">
                <a:solidFill>
                  <a:schemeClr val="tx1"/>
                </a:solidFill>
                <a:effectLst/>
                <a:latin typeface="+mn-lt"/>
                <a:ea typeface="+mn-ea"/>
                <a:cs typeface="+mn-cs"/>
              </a:rPr>
              <a:t>Jeffries</a:t>
            </a:r>
            <a:r>
              <a:rPr lang="pt-BR" sz="1800" b="0" i="1" kern="1200" dirty="0">
                <a:solidFill>
                  <a:schemeClr val="tx1"/>
                </a:solidFill>
                <a:effectLst/>
                <a:latin typeface="+mn-lt"/>
                <a:ea typeface="+mn-ea"/>
                <a:cs typeface="+mn-cs"/>
              </a:rPr>
              <a:t>, </a:t>
            </a:r>
            <a:r>
              <a:rPr lang="pt-BR" sz="1800" b="0" i="0" kern="1200" dirty="0">
                <a:solidFill>
                  <a:schemeClr val="tx1"/>
                </a:solidFill>
                <a:effectLst/>
                <a:latin typeface="+mn-lt"/>
                <a:ea typeface="+mn-ea"/>
                <a:cs typeface="+mn-cs"/>
              </a:rPr>
              <a:t>e ainda é um método bastante utilizado, um dos quais foca na satisfação do cliente e na entrega incremental, possuindo os objetivos de desenvolver sistemas rápidos e corretos, priorizando principalmente o desenvolvimento do software sobre a análise e o projeto do sistema.</a:t>
            </a:r>
          </a:p>
          <a:p>
            <a:r>
              <a:rPr lang="pt-BR" sz="1800" b="0" i="0" kern="1200" dirty="0">
                <a:solidFill>
                  <a:schemeClr val="tx1"/>
                </a:solidFill>
                <a:effectLst/>
                <a:latin typeface="+mn-lt"/>
                <a:ea typeface="+mn-ea"/>
                <a:cs typeface="+mn-cs"/>
              </a:rPr>
              <a:t>Pode-se dizer, que o Extreme </a:t>
            </a:r>
            <a:r>
              <a:rPr lang="pt-BR" sz="1800" b="0" i="0" kern="1200" dirty="0" err="1">
                <a:solidFill>
                  <a:schemeClr val="tx1"/>
                </a:solidFill>
                <a:effectLst/>
                <a:latin typeface="+mn-lt"/>
                <a:ea typeface="+mn-ea"/>
                <a:cs typeface="+mn-cs"/>
              </a:rPr>
              <a:t>Programming</a:t>
            </a:r>
            <a:r>
              <a:rPr lang="pt-BR" sz="1800" b="0" i="0" kern="1200" dirty="0">
                <a:solidFill>
                  <a:schemeClr val="tx1"/>
                </a:solidFill>
                <a:effectLst/>
                <a:latin typeface="+mn-lt"/>
                <a:ea typeface="+mn-ea"/>
                <a:cs typeface="+mn-cs"/>
              </a:rPr>
              <a:t> é uma metodologia ágil para equipes que desenvolvem </a:t>
            </a:r>
            <a:r>
              <a:rPr lang="pt-BR" sz="1800" b="0" i="1" kern="1200" dirty="0">
                <a:solidFill>
                  <a:schemeClr val="tx1"/>
                </a:solidFill>
                <a:effectLst/>
                <a:latin typeface="+mn-lt"/>
                <a:ea typeface="+mn-ea"/>
                <a:cs typeface="+mn-cs"/>
              </a:rPr>
              <a:t>software</a:t>
            </a:r>
            <a:r>
              <a:rPr lang="pt-BR" sz="1800" b="0" i="0" kern="1200" dirty="0">
                <a:solidFill>
                  <a:schemeClr val="tx1"/>
                </a:solidFill>
                <a:effectLst/>
                <a:latin typeface="+mn-lt"/>
                <a:ea typeface="+mn-ea"/>
                <a:cs typeface="+mn-cs"/>
              </a:rPr>
              <a:t> baseado em requisitos vagos e que se modificam rapidamente.</a:t>
            </a:r>
          </a:p>
          <a:p>
            <a:r>
              <a:rPr lang="pt-BR" sz="1800" b="0" i="0" kern="1200" dirty="0">
                <a:solidFill>
                  <a:schemeClr val="tx1"/>
                </a:solidFill>
                <a:effectLst/>
                <a:latin typeface="+mn-lt"/>
                <a:ea typeface="+mn-ea"/>
                <a:cs typeface="+mn-cs"/>
              </a:rPr>
              <a:t>A ideia é que, ao invés de se entregar tudo o que o cliente possa querer em alguma data no futuro, esse método possibilita a entrega do projeto, no caso o </a:t>
            </a:r>
            <a:r>
              <a:rPr lang="pt-BR" sz="1800" b="0" i="1" kern="1200" dirty="0">
                <a:solidFill>
                  <a:schemeClr val="tx1"/>
                </a:solidFill>
                <a:effectLst/>
                <a:latin typeface="+mn-lt"/>
                <a:ea typeface="+mn-ea"/>
                <a:cs typeface="+mn-cs"/>
              </a:rPr>
              <a:t>software</a:t>
            </a:r>
            <a:r>
              <a:rPr lang="pt-BR" sz="1800" b="0" i="0" kern="1200" dirty="0">
                <a:solidFill>
                  <a:schemeClr val="tx1"/>
                </a:solidFill>
                <a:effectLst/>
                <a:latin typeface="+mn-lt"/>
                <a:ea typeface="+mn-ea"/>
                <a:cs typeface="+mn-cs"/>
              </a:rPr>
              <a:t>, no momento em que o cliente precisa, com sistemas que sejam de melhor qualidade para determinado período de tempo, além da redução de custos e transtornos causados às pessoas envolvidas no projeto.</a:t>
            </a:r>
          </a:p>
          <a:p>
            <a:r>
              <a:rPr lang="pt-BR" b="0" dirty="0">
                <a:effectLst/>
              </a:rPr>
              <a:t>O XP tem como foco fazer com que os profissionais aceitem e realmente acreditem nas mudanças, enfatizando o trabalho em equipe e implementando um modelo de trabalho simples, porém efetivo, que viabiliza times de alta performance.</a:t>
            </a:r>
            <a:endParaRPr lang="pt-BR" dirty="0">
              <a:effectLst/>
            </a:endParaRPr>
          </a:p>
          <a:p>
            <a:r>
              <a:rPr lang="pt-BR" sz="1800" b="1" i="0" kern="1200" dirty="0">
                <a:solidFill>
                  <a:schemeClr val="tx1"/>
                </a:solidFill>
                <a:effectLst/>
                <a:latin typeface="+mn-lt"/>
                <a:ea typeface="+mn-ea"/>
                <a:cs typeface="+mn-cs"/>
              </a:rPr>
              <a:t>Os valores do Extreme </a:t>
            </a:r>
            <a:r>
              <a:rPr lang="pt-BR" sz="1800" b="1" i="0" kern="1200" dirty="0" err="1">
                <a:solidFill>
                  <a:schemeClr val="tx1"/>
                </a:solidFill>
                <a:effectLst/>
                <a:latin typeface="+mn-lt"/>
                <a:ea typeface="+mn-ea"/>
                <a:cs typeface="+mn-cs"/>
              </a:rPr>
              <a:t>Programming</a:t>
            </a:r>
            <a:endParaRPr lang="pt-BR" sz="1800" b="1"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Aqui, separamos os cinco valores que são a base do Extreme </a:t>
            </a:r>
            <a:r>
              <a:rPr lang="pt-BR" sz="1800" b="0" i="0" kern="1200" dirty="0" err="1">
                <a:solidFill>
                  <a:schemeClr val="tx1"/>
                </a:solidFill>
                <a:effectLst/>
                <a:latin typeface="+mn-lt"/>
                <a:ea typeface="+mn-ea"/>
                <a:cs typeface="+mn-cs"/>
              </a:rPr>
              <a:t>Programming</a:t>
            </a:r>
            <a:r>
              <a:rPr lang="pt-BR" sz="1800" b="0" i="0" kern="1200" dirty="0">
                <a:solidFill>
                  <a:schemeClr val="tx1"/>
                </a:solidFill>
                <a:effectLst/>
                <a:latin typeface="+mn-lt"/>
                <a:ea typeface="+mn-ea"/>
                <a:cs typeface="+mn-cs"/>
              </a:rPr>
              <a:t> : </a:t>
            </a:r>
          </a:p>
          <a:p>
            <a:r>
              <a:rPr lang="pt-BR" sz="1800" b="1" i="0" kern="1200" dirty="0">
                <a:solidFill>
                  <a:schemeClr val="tx1"/>
                </a:solidFill>
                <a:effectLst/>
                <a:latin typeface="+mn-lt"/>
                <a:ea typeface="+mn-ea"/>
                <a:cs typeface="+mn-cs"/>
              </a:rPr>
              <a:t>Simplicidade:</a:t>
            </a:r>
            <a:r>
              <a:rPr lang="pt-BR" sz="1800" b="0" i="0" kern="1200" dirty="0">
                <a:solidFill>
                  <a:schemeClr val="tx1"/>
                </a:solidFill>
                <a:effectLst/>
                <a:latin typeface="+mn-lt"/>
                <a:ea typeface="+mn-ea"/>
                <a:cs typeface="+mn-cs"/>
              </a:rPr>
              <a:t> Faremos o que for necessário e solicitado, mas nada mais. Isso irá maximizar o valor criado para o investimento feito até o momento. Daremos pequenos passos simples para alcançar nosso objetivo e mitigaremos as falhas conforme elas acontecerem. Vamos criar algo de que nos orgulhamos e mantê-lo a longo prazo por custos razoáveis.</a:t>
            </a:r>
          </a:p>
          <a:p>
            <a:r>
              <a:rPr lang="pt-BR" sz="1800" b="1" i="0" kern="1200" dirty="0">
                <a:solidFill>
                  <a:schemeClr val="tx1"/>
                </a:solidFill>
                <a:effectLst/>
                <a:latin typeface="+mn-lt"/>
                <a:ea typeface="+mn-ea"/>
                <a:cs typeface="+mn-cs"/>
              </a:rPr>
              <a:t>Comunicação:</a:t>
            </a:r>
            <a:r>
              <a:rPr lang="pt-BR" sz="1800" b="0" i="0" kern="1200" dirty="0">
                <a:solidFill>
                  <a:schemeClr val="tx1"/>
                </a:solidFill>
                <a:effectLst/>
                <a:latin typeface="+mn-lt"/>
                <a:ea typeface="+mn-ea"/>
                <a:cs typeface="+mn-cs"/>
              </a:rPr>
              <a:t> Todos fazem parte da equipe e nos comunicamos cara a cara diariamente. Trabalharemos juntos em tudo, desde requisitos até código. Vamos criar a melhor solução para o nosso problema que pudermos juntos.</a:t>
            </a:r>
          </a:p>
          <a:p>
            <a:r>
              <a:rPr lang="pt-BR" sz="1800" b="1" i="0" kern="1200" dirty="0">
                <a:solidFill>
                  <a:schemeClr val="tx1"/>
                </a:solidFill>
                <a:effectLst/>
                <a:latin typeface="+mn-lt"/>
                <a:ea typeface="+mn-ea"/>
                <a:cs typeface="+mn-cs"/>
              </a:rPr>
              <a:t>Feedback:</a:t>
            </a:r>
            <a:r>
              <a:rPr lang="pt-BR" sz="1800" b="0" i="0" kern="1200" dirty="0">
                <a:solidFill>
                  <a:schemeClr val="tx1"/>
                </a:solidFill>
                <a:effectLst/>
                <a:latin typeface="+mn-lt"/>
                <a:ea typeface="+mn-ea"/>
                <a:cs typeface="+mn-cs"/>
              </a:rPr>
              <a:t> Levaremos cada compromisso de iteração a sério, entregando um software funcional. Demonstramos nosso software cedo e frequentemente, então ouvimos com atenção e fazemos as alterações necessárias. Vamos conversar sobre o projeto e adaptar nosso processo a ele, não o contrário.</a:t>
            </a:r>
          </a:p>
          <a:p>
            <a:r>
              <a:rPr lang="pt-BR" sz="1800" b="1" i="0" kern="1200" dirty="0">
                <a:solidFill>
                  <a:schemeClr val="tx1"/>
                </a:solidFill>
                <a:effectLst/>
                <a:latin typeface="+mn-lt"/>
                <a:ea typeface="+mn-ea"/>
                <a:cs typeface="+mn-cs"/>
              </a:rPr>
              <a:t>Respeito:</a:t>
            </a:r>
            <a:r>
              <a:rPr lang="pt-BR" sz="1800" b="0" i="0" kern="1200" dirty="0">
                <a:solidFill>
                  <a:schemeClr val="tx1"/>
                </a:solidFill>
                <a:effectLst/>
                <a:latin typeface="+mn-lt"/>
                <a:ea typeface="+mn-ea"/>
                <a:cs typeface="+mn-cs"/>
              </a:rPr>
              <a:t> Todos dão e sentem o respeito que merecem como um membro valioso da equipe. Todos contribuem com valor, mesmo que seja simplesmente entusiasmo. Os desenvolvedores respeitam a experiência dos clientes e vice-versa. A administração respeita nosso direito de aceitar responsabilidades e receber autoridade sobre nosso próprio trabalho.</a:t>
            </a:r>
          </a:p>
          <a:p>
            <a:r>
              <a:rPr lang="pt-BR" sz="1800" b="1" i="0" kern="1200" dirty="0">
                <a:solidFill>
                  <a:schemeClr val="tx1"/>
                </a:solidFill>
                <a:effectLst/>
                <a:latin typeface="+mn-lt"/>
                <a:ea typeface="+mn-ea"/>
                <a:cs typeface="+mn-cs"/>
              </a:rPr>
              <a:t>Coragem:</a:t>
            </a:r>
            <a:r>
              <a:rPr lang="pt-BR" sz="1800" b="0" i="0" kern="1200" dirty="0">
                <a:solidFill>
                  <a:schemeClr val="tx1"/>
                </a:solidFill>
                <a:effectLst/>
                <a:latin typeface="+mn-lt"/>
                <a:ea typeface="+mn-ea"/>
                <a:cs typeface="+mn-cs"/>
              </a:rPr>
              <a:t> diremos a verdade sobre o progresso e as estimativas. Não documentamos desculpas para o fracasso porque planejamos ter sucesso. Não tememos nada porque ninguém trabalha sozinho. Vamos nos adaptar às mudanças sempre que elas acontecerem.</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154</a:t>
            </a:fld>
            <a:endParaRPr lang="pt-BR" altLang="pt-BR"/>
          </a:p>
        </p:txBody>
      </p:sp>
    </p:spTree>
    <p:extLst>
      <p:ext uri="{BB962C8B-B14F-4D97-AF65-F5344CB8AC3E}">
        <p14:creationId xmlns:p14="http://schemas.microsoft.com/office/powerpoint/2010/main" val="40566582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25000" lnSpcReduction="20000"/>
          </a:bodyPr>
          <a:lstStyle/>
          <a:p>
            <a:r>
              <a:rPr lang="pt-BR" sz="1800" b="1" i="0" kern="1200" dirty="0">
                <a:solidFill>
                  <a:schemeClr val="tx1"/>
                </a:solidFill>
                <a:effectLst/>
                <a:latin typeface="+mn-lt"/>
                <a:ea typeface="+mn-ea"/>
                <a:cs typeface="+mn-cs"/>
              </a:rPr>
              <a:t>Metodologia de Desenvolvimento de Sistemas Dinâmicos</a:t>
            </a:r>
            <a:r>
              <a:rPr lang="pt-BR" sz="1800" b="0" i="0" kern="1200" dirty="0">
                <a:solidFill>
                  <a:schemeClr val="tx1"/>
                </a:solidFill>
                <a:effectLst/>
                <a:latin typeface="+mn-lt"/>
                <a:ea typeface="+mn-ea"/>
                <a:cs typeface="+mn-cs"/>
              </a:rPr>
              <a:t> (do </a:t>
            </a:r>
            <a:r>
              <a:rPr lang="pt-BR" sz="1800" b="0" i="0" u="none" strike="noStrike" kern="1200" dirty="0">
                <a:solidFill>
                  <a:schemeClr val="tx1"/>
                </a:solidFill>
                <a:effectLst/>
                <a:latin typeface="+mn-lt"/>
                <a:ea typeface="+mn-ea"/>
                <a:cs typeface="+mn-cs"/>
                <a:hlinkClick r:id="rId3" tooltip="Língua inglesa"/>
              </a:rPr>
              <a:t>inglês</a:t>
            </a:r>
            <a:r>
              <a:rPr lang="pt-BR" sz="1800" b="0" i="0" kern="1200" dirty="0">
                <a:solidFill>
                  <a:schemeClr val="tx1"/>
                </a:solidFill>
                <a:effectLst/>
                <a:latin typeface="+mn-lt"/>
                <a:ea typeface="+mn-ea"/>
                <a:cs typeface="+mn-cs"/>
              </a:rPr>
              <a:t> </a:t>
            </a:r>
            <a:r>
              <a:rPr lang="pt-BR" sz="1800" b="0" i="1" kern="1200" dirty="0" err="1">
                <a:solidFill>
                  <a:schemeClr val="tx1"/>
                </a:solidFill>
                <a:effectLst/>
                <a:latin typeface="+mn-lt"/>
                <a:ea typeface="+mn-ea"/>
                <a:cs typeface="+mn-cs"/>
              </a:rPr>
              <a:t>Dynamic</a:t>
            </a:r>
            <a:r>
              <a:rPr lang="pt-BR" sz="1800" b="0" i="1" kern="1200" dirty="0">
                <a:solidFill>
                  <a:schemeClr val="tx1"/>
                </a:solidFill>
                <a:effectLst/>
                <a:latin typeface="+mn-lt"/>
                <a:ea typeface="+mn-ea"/>
                <a:cs typeface="+mn-cs"/>
              </a:rPr>
              <a:t> Systems </a:t>
            </a:r>
            <a:r>
              <a:rPr lang="pt-BR" sz="1800" b="0" i="1" kern="1200" dirty="0" err="1">
                <a:solidFill>
                  <a:schemeClr val="tx1"/>
                </a:solidFill>
                <a:effectLst/>
                <a:latin typeface="+mn-lt"/>
                <a:ea typeface="+mn-ea"/>
                <a:cs typeface="+mn-cs"/>
              </a:rPr>
              <a:t>Development</a:t>
            </a:r>
            <a:r>
              <a:rPr lang="pt-BR" sz="1800" b="0" i="1" kern="1200" dirty="0">
                <a:solidFill>
                  <a:schemeClr val="tx1"/>
                </a:solidFill>
                <a:effectLst/>
                <a:latin typeface="+mn-lt"/>
                <a:ea typeface="+mn-ea"/>
                <a:cs typeface="+mn-cs"/>
              </a:rPr>
              <a:t> </a:t>
            </a:r>
            <a:r>
              <a:rPr lang="pt-BR" sz="1800" b="0" i="1" kern="1200" dirty="0" err="1">
                <a:solidFill>
                  <a:schemeClr val="tx1"/>
                </a:solidFill>
                <a:effectLst/>
                <a:latin typeface="+mn-lt"/>
                <a:ea typeface="+mn-ea"/>
                <a:cs typeface="+mn-cs"/>
              </a:rPr>
              <a:t>Method</a:t>
            </a:r>
            <a:r>
              <a:rPr lang="pt-BR" sz="1800" b="0" i="1" kern="1200" dirty="0">
                <a:solidFill>
                  <a:schemeClr val="tx1"/>
                </a:solidFill>
                <a:effectLst/>
                <a:latin typeface="+mn-lt"/>
                <a:ea typeface="+mn-ea"/>
                <a:cs typeface="+mn-cs"/>
              </a:rPr>
              <a:t> - DSDM</a:t>
            </a:r>
            <a:r>
              <a:rPr lang="pt-BR" sz="1800" b="0" i="0" kern="1200" dirty="0">
                <a:solidFill>
                  <a:schemeClr val="tx1"/>
                </a:solidFill>
                <a:effectLst/>
                <a:latin typeface="+mn-lt"/>
                <a:ea typeface="+mn-ea"/>
                <a:cs typeface="+mn-cs"/>
              </a:rPr>
              <a:t>) é uma </a:t>
            </a:r>
            <a:r>
              <a:rPr lang="pt-BR" sz="1800" b="0" i="0" u="none" strike="noStrike" kern="1200" dirty="0">
                <a:solidFill>
                  <a:schemeClr val="tx1"/>
                </a:solidFill>
                <a:effectLst/>
                <a:latin typeface="+mn-lt"/>
                <a:ea typeface="+mn-ea"/>
                <a:cs typeface="+mn-cs"/>
                <a:hlinkClick r:id="rId4" tooltip="Metodologia (engenharia de software) (página não existe)"/>
              </a:rPr>
              <a:t>metodologia</a:t>
            </a:r>
            <a:r>
              <a:rPr lang="pt-BR" sz="1800" b="0" i="0" kern="1200" dirty="0">
                <a:solidFill>
                  <a:schemeClr val="tx1"/>
                </a:solidFill>
                <a:effectLst/>
                <a:latin typeface="+mn-lt"/>
                <a:ea typeface="+mn-ea"/>
                <a:cs typeface="+mn-cs"/>
              </a:rPr>
              <a:t> de </a:t>
            </a:r>
            <a:r>
              <a:rPr lang="pt-BR" sz="1800" b="0" i="0" u="none" strike="noStrike" kern="1200" dirty="0">
                <a:solidFill>
                  <a:schemeClr val="tx1"/>
                </a:solidFill>
                <a:effectLst/>
                <a:latin typeface="+mn-lt"/>
                <a:ea typeface="+mn-ea"/>
                <a:cs typeface="+mn-cs"/>
                <a:hlinkClick r:id="rId5" tooltip="Desenvolvimento de software"/>
              </a:rPr>
              <a:t>desenvolvimento de software</a:t>
            </a:r>
            <a:r>
              <a:rPr lang="pt-BR" sz="1800" b="0" i="0" kern="1200" dirty="0">
                <a:solidFill>
                  <a:schemeClr val="tx1"/>
                </a:solidFill>
                <a:effectLst/>
                <a:latin typeface="+mn-lt"/>
                <a:ea typeface="+mn-ea"/>
                <a:cs typeface="+mn-cs"/>
              </a:rPr>
              <a:t> originalmente baseada em "Desenvolvimento Rápido de Aplicação" (</a:t>
            </a:r>
            <a:r>
              <a:rPr lang="pt-BR" sz="1800" b="0" i="0" u="none" strike="noStrike" kern="1200" dirty="0">
                <a:solidFill>
                  <a:schemeClr val="tx1"/>
                </a:solidFill>
                <a:effectLst/>
                <a:latin typeface="+mn-lt"/>
                <a:ea typeface="+mn-ea"/>
                <a:cs typeface="+mn-cs"/>
                <a:hlinkClick r:id="rId6" tooltip="Rapid Application Development"/>
              </a:rPr>
              <a:t>RAD</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DSDM é uma metodologia de </a:t>
            </a:r>
            <a:r>
              <a:rPr lang="pt-BR" sz="1800" b="0" i="0" u="none" strike="noStrike" kern="1200" dirty="0">
                <a:solidFill>
                  <a:schemeClr val="tx1"/>
                </a:solidFill>
                <a:effectLst/>
                <a:latin typeface="+mn-lt"/>
                <a:ea typeface="+mn-ea"/>
                <a:cs typeface="+mn-cs"/>
                <a:hlinkClick r:id="rId7" tooltip="Desenvolvimento iterativo e incremental (página não existe)"/>
              </a:rPr>
              <a:t>desenvolvimento iterativo e incremental</a:t>
            </a:r>
            <a:r>
              <a:rPr lang="pt-BR" sz="1800" b="0" i="0" kern="1200" dirty="0">
                <a:solidFill>
                  <a:schemeClr val="tx1"/>
                </a:solidFill>
                <a:effectLst/>
                <a:latin typeface="+mn-lt"/>
                <a:ea typeface="+mn-ea"/>
                <a:cs typeface="+mn-cs"/>
              </a:rPr>
              <a:t> que enfatiza o envolvimento constante do usuário.</a:t>
            </a:r>
          </a:p>
          <a:p>
            <a:r>
              <a:rPr lang="pt-BR" sz="1800" b="0" i="0" kern="1200" dirty="0">
                <a:solidFill>
                  <a:schemeClr val="tx1"/>
                </a:solidFill>
                <a:effectLst/>
                <a:latin typeface="+mn-lt"/>
                <a:ea typeface="+mn-ea"/>
                <a:cs typeface="+mn-cs"/>
              </a:rPr>
              <a:t>Seu objetivo é entregar </a:t>
            </a:r>
            <a:r>
              <a:rPr lang="pt-BR" sz="1800" b="0" i="0" u="none" strike="noStrike" kern="1200" dirty="0">
                <a:solidFill>
                  <a:schemeClr val="tx1"/>
                </a:solidFill>
                <a:effectLst/>
                <a:latin typeface="+mn-lt"/>
                <a:ea typeface="+mn-ea"/>
                <a:cs typeface="+mn-cs"/>
                <a:hlinkClick r:id="rId8" tooltip="Software"/>
              </a:rPr>
              <a:t>softwares</a:t>
            </a:r>
            <a:r>
              <a:rPr lang="pt-BR" sz="1800" b="0" i="0" kern="1200" dirty="0">
                <a:solidFill>
                  <a:schemeClr val="tx1"/>
                </a:solidFill>
                <a:effectLst/>
                <a:latin typeface="+mn-lt"/>
                <a:ea typeface="+mn-ea"/>
                <a:cs typeface="+mn-cs"/>
              </a:rPr>
              <a:t> no tempo e com custo estimados através do controle e ajuste de requisitos ao longo do desenvolvimento. DSDM é um dos modelos de </a:t>
            </a:r>
            <a:r>
              <a:rPr lang="pt-BR" sz="1800" b="0" i="0" u="none" strike="noStrike" kern="1200" dirty="0">
                <a:solidFill>
                  <a:schemeClr val="tx1"/>
                </a:solidFill>
                <a:effectLst/>
                <a:latin typeface="+mn-lt"/>
                <a:ea typeface="+mn-ea"/>
                <a:cs typeface="+mn-cs"/>
                <a:hlinkClick r:id="rId9" tooltip="Desenvolvimento ágil de software"/>
              </a:rPr>
              <a:t>Metodologia Ágil</a:t>
            </a:r>
            <a:r>
              <a:rPr lang="pt-BR" sz="1800" b="0" i="0" kern="1200" dirty="0">
                <a:solidFill>
                  <a:schemeClr val="tx1"/>
                </a:solidFill>
                <a:effectLst/>
                <a:latin typeface="+mn-lt"/>
                <a:ea typeface="+mn-ea"/>
                <a:cs typeface="+mn-cs"/>
              </a:rPr>
              <a:t> de desenvolvimento de software, e seu formato é propriedade da </a:t>
            </a:r>
            <a:r>
              <a:rPr lang="pt-BR" sz="1800" b="0" i="1" kern="1200" dirty="0" err="1">
                <a:solidFill>
                  <a:schemeClr val="tx1"/>
                </a:solidFill>
                <a:effectLst/>
                <a:latin typeface="+mn-lt"/>
                <a:ea typeface="+mn-ea"/>
                <a:cs typeface="+mn-cs"/>
              </a:rPr>
              <a:t>Agile</a:t>
            </a:r>
            <a:r>
              <a:rPr lang="pt-BR" sz="1800" b="0" i="1" kern="1200" dirty="0">
                <a:solidFill>
                  <a:schemeClr val="tx1"/>
                </a:solidFill>
                <a:effectLst/>
                <a:latin typeface="+mn-lt"/>
                <a:ea typeface="+mn-ea"/>
                <a:cs typeface="+mn-cs"/>
              </a:rPr>
              <a:t> Alliance</a:t>
            </a:r>
            <a:r>
              <a:rPr lang="pt-BR" sz="1800" b="0" i="0" kern="1200" dirty="0">
                <a:solidFill>
                  <a:schemeClr val="tx1"/>
                </a:solidFill>
                <a:effectLst/>
                <a:latin typeface="+mn-lt"/>
                <a:ea typeface="+mn-ea"/>
                <a:cs typeface="+mn-cs"/>
              </a:rPr>
              <a:t>.</a:t>
            </a:r>
          </a:p>
          <a:p>
            <a:r>
              <a:rPr lang="pt-BR" sz="1800" b="1" i="0" kern="1200" dirty="0">
                <a:solidFill>
                  <a:schemeClr val="tx1"/>
                </a:solidFill>
                <a:effectLst/>
                <a:latin typeface="+mn-lt"/>
                <a:ea typeface="+mn-ea"/>
                <a:cs typeface="+mn-cs"/>
              </a:rPr>
              <a:t>Princípios</a:t>
            </a:r>
          </a:p>
          <a:p>
            <a:r>
              <a:rPr lang="pt-BR" sz="1800" b="0" i="0" kern="1200" dirty="0">
                <a:solidFill>
                  <a:schemeClr val="tx1"/>
                </a:solidFill>
                <a:effectLst/>
                <a:latin typeface="+mn-lt"/>
                <a:ea typeface="+mn-ea"/>
                <a:cs typeface="+mn-cs"/>
              </a:rPr>
              <a:t>Existem 9 princípios formados por 4 séries e 5 </a:t>
            </a:r>
            <a:r>
              <a:rPr lang="pt-BR" sz="1800" b="0" i="0" kern="1200" dirty="0" err="1">
                <a:solidFill>
                  <a:schemeClr val="tx1"/>
                </a:solidFill>
                <a:effectLst/>
                <a:latin typeface="+mn-lt"/>
                <a:ea typeface="+mn-ea"/>
                <a:cs typeface="+mn-cs"/>
              </a:rPr>
              <a:t>pontos-chave</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Envolvimento: o envolvimento do usuário é o ponto principal para eficiência e eficácia do projeto. Onde usuários e desenvolvedores dividem o mesmo espaço, as decisões podem ser feitas com mais precisão.</a:t>
            </a:r>
          </a:p>
          <a:p>
            <a:r>
              <a:rPr lang="pt-BR" sz="1800" b="0" i="0" kern="1200" dirty="0">
                <a:solidFill>
                  <a:schemeClr val="tx1"/>
                </a:solidFill>
                <a:effectLst/>
                <a:latin typeface="+mn-lt"/>
                <a:ea typeface="+mn-ea"/>
                <a:cs typeface="+mn-cs"/>
              </a:rPr>
              <a:t>Autonomia: o time deve estar empenhado em tomar decisões que sejam importantes ao progresso do projeto sem que necessitem de aprovação dos superiores.</a:t>
            </a:r>
          </a:p>
          <a:p>
            <a:r>
              <a:rPr lang="pt-BR" sz="1800" b="0" i="0" kern="1200" dirty="0">
                <a:solidFill>
                  <a:schemeClr val="tx1"/>
                </a:solidFill>
                <a:effectLst/>
                <a:latin typeface="+mn-lt"/>
                <a:ea typeface="+mn-ea"/>
                <a:cs typeface="+mn-cs"/>
              </a:rPr>
              <a:t>Entregas: o foco na entrega frequente de produtos, assumindo que entregar algo bom logo é melhor que entregar algo perfeito somente no fim. Iniciando a entrega do produto desde os primeiros estágios do projeto, o produto pode ser testado e revisado e a evidência do teste e revisão da documentação pode ser utilizados na próxima iteração ou fase.</a:t>
            </a:r>
          </a:p>
          <a:p>
            <a:r>
              <a:rPr lang="pt-BR" sz="1800" b="0" i="0" kern="1200" dirty="0">
                <a:solidFill>
                  <a:schemeClr val="tx1"/>
                </a:solidFill>
                <a:effectLst/>
                <a:latin typeface="+mn-lt"/>
                <a:ea typeface="+mn-ea"/>
                <a:cs typeface="+mn-cs"/>
              </a:rPr>
              <a:t>Eficácia: o critério principal para ser considerado "entregável" é entregar um sistema que demonstre auxiliar nas necessidades e negócio atuais. É mais importante um sistema corresponder às necessidades de negócio do que focar nas funcionalidades.</a:t>
            </a:r>
          </a:p>
          <a:p>
            <a:r>
              <a:rPr lang="pt-BR" sz="1800" b="0" i="0" kern="1200" dirty="0">
                <a:solidFill>
                  <a:schemeClr val="tx1"/>
                </a:solidFill>
                <a:effectLst/>
                <a:latin typeface="+mn-lt"/>
                <a:ea typeface="+mn-ea"/>
                <a:cs typeface="+mn-cs"/>
              </a:rPr>
              <a:t>Feedback: o desenvolvimento é iterativo e incremental controlado por feedbacks de usuários, a fim de tornar a solução eficaz ao negócio.</a:t>
            </a:r>
          </a:p>
          <a:p>
            <a:r>
              <a:rPr lang="pt-BR" sz="1800" b="0" i="0" kern="1200" dirty="0">
                <a:solidFill>
                  <a:schemeClr val="tx1"/>
                </a:solidFill>
                <a:effectLst/>
                <a:latin typeface="+mn-lt"/>
                <a:ea typeface="+mn-ea"/>
                <a:cs typeface="+mn-cs"/>
              </a:rPr>
              <a:t>Reversibilidade: todas as alterações feitas no desenvolvimento são reversíveis.</a:t>
            </a:r>
          </a:p>
          <a:p>
            <a:r>
              <a:rPr lang="pt-BR" sz="1800" b="0" i="0" kern="1200" dirty="0">
                <a:solidFill>
                  <a:schemeClr val="tx1"/>
                </a:solidFill>
                <a:effectLst/>
                <a:latin typeface="+mn-lt"/>
                <a:ea typeface="+mn-ea"/>
                <a:cs typeface="+mn-cs"/>
              </a:rPr>
              <a:t>Previsibilidade: o escopo e requisitos de alto nível devem ser definidos antes que o projeto se inicie.</a:t>
            </a:r>
          </a:p>
          <a:p>
            <a:r>
              <a:rPr lang="pt-BR" sz="1800" b="0" i="0" kern="1200" dirty="0">
                <a:solidFill>
                  <a:schemeClr val="tx1"/>
                </a:solidFill>
                <a:effectLst/>
                <a:latin typeface="+mn-lt"/>
                <a:ea typeface="+mn-ea"/>
                <a:cs typeface="+mn-cs"/>
              </a:rPr>
              <a:t>Ausência de Testes no escopo: testes são tratados fora do ciclo de vida do projeto. </a:t>
            </a:r>
          </a:p>
          <a:p>
            <a:r>
              <a:rPr lang="pt-BR" sz="1800" b="0" i="0" kern="1200" dirty="0">
                <a:solidFill>
                  <a:schemeClr val="tx1"/>
                </a:solidFill>
                <a:effectLst/>
                <a:latin typeface="+mn-lt"/>
                <a:ea typeface="+mn-ea"/>
                <a:cs typeface="+mn-cs"/>
              </a:rPr>
              <a:t>Comunicação: é necessária excelente comunicação e cooperação de todos os envolvidos para obter maior eficácia e eficiência no projeto.</a:t>
            </a:r>
          </a:p>
          <a:p>
            <a:r>
              <a:rPr lang="pt-BR" sz="1800" b="1" i="0" kern="1200" dirty="0">
                <a:solidFill>
                  <a:schemeClr val="tx1"/>
                </a:solidFill>
                <a:effectLst/>
                <a:latin typeface="+mn-lt"/>
                <a:ea typeface="+mn-ea"/>
                <a:cs typeface="+mn-cs"/>
              </a:rPr>
              <a:t>Considerações adicionais</a:t>
            </a:r>
          </a:p>
          <a:p>
            <a:r>
              <a:rPr lang="pt-BR" sz="1800" b="0" i="0" kern="1200" dirty="0">
                <a:solidFill>
                  <a:schemeClr val="tx1"/>
                </a:solidFill>
                <a:effectLst/>
                <a:latin typeface="+mn-lt"/>
                <a:ea typeface="+mn-ea"/>
                <a:cs typeface="+mn-cs"/>
              </a:rPr>
              <a:t>Prioridades: nenhum sistema é construído perfeitamente logo de início. (confira </a:t>
            </a:r>
            <a:r>
              <a:rPr lang="pt-BR" sz="1800" b="0" i="0" u="none" strike="noStrike" kern="1200" dirty="0">
                <a:solidFill>
                  <a:schemeClr val="tx1"/>
                </a:solidFill>
                <a:effectLst/>
                <a:latin typeface="+mn-lt"/>
                <a:ea typeface="+mn-ea"/>
                <a:cs typeface="+mn-cs"/>
                <a:hlinkClick r:id="rId10" tooltip="Princípio de Pareto"/>
              </a:rPr>
              <a:t>Princípio de Pareto ou regra 80/20</a:t>
            </a:r>
            <a:r>
              <a:rPr lang="pt-BR" sz="1800" b="0" i="0" kern="1200" dirty="0">
                <a:solidFill>
                  <a:schemeClr val="tx1"/>
                </a:solidFill>
                <a:effectLst/>
                <a:latin typeface="+mn-lt"/>
                <a:ea typeface="+mn-ea"/>
                <a:cs typeface="+mn-cs"/>
              </a:rPr>
              <a:t>). Em geral, 80% do resultado final são oriundos de 20% dos requisitos, por esta razão o DSDM inicia pela implementação bem sucedida destes 20% críticos; desta forma pode produzir um sistema que ofereça funcionalidades suficientes para satisfazer usuários finais e os 80% restantes podem ser distribuídos nas demais iterações, além de reduzir o risco do projeto ultrapassar seus limites de prazo e orçamento.</a:t>
            </a:r>
          </a:p>
          <a:p>
            <a:r>
              <a:rPr lang="pt-BR" sz="1800" b="0" i="0" kern="1200" dirty="0">
                <a:solidFill>
                  <a:schemeClr val="tx1"/>
                </a:solidFill>
                <a:effectLst/>
                <a:latin typeface="+mn-lt"/>
                <a:ea typeface="+mn-ea"/>
                <a:cs typeface="+mn-cs"/>
              </a:rPr>
              <a:t>Tripé de qualidade: a entrega do projeto deve ser feita a tempo, custo e de ser de boa qualidade.</a:t>
            </a:r>
          </a:p>
          <a:p>
            <a:r>
              <a:rPr lang="pt-BR" sz="1800" b="0" i="0" kern="1200" dirty="0">
                <a:solidFill>
                  <a:schemeClr val="tx1"/>
                </a:solidFill>
                <a:effectLst/>
                <a:latin typeface="+mn-lt"/>
                <a:ea typeface="+mn-ea"/>
                <a:cs typeface="+mn-cs"/>
              </a:rPr>
              <a:t>Interseções: cada passo do desenvolvimento deve estar completo apenas o suficiente para que se inicie o próximo passo. Isto permite que a nova iteração seja iniciada sem atrasos desnecessários.</a:t>
            </a:r>
          </a:p>
          <a:p>
            <a:r>
              <a:rPr lang="pt-BR" sz="1800" b="0" i="0" kern="1200" dirty="0">
                <a:solidFill>
                  <a:schemeClr val="tx1"/>
                </a:solidFill>
                <a:effectLst/>
                <a:latin typeface="+mn-lt"/>
                <a:ea typeface="+mn-ea"/>
                <a:cs typeface="+mn-cs"/>
              </a:rPr>
              <a:t>Maleabilidade: alterações no design podem coincidir com alterações na demanda de usuários finais, uma vez que cada iteração do sistema é aprimorada de forma incremental.</a:t>
            </a:r>
          </a:p>
          <a:p>
            <a:r>
              <a:rPr lang="pt-BR" sz="1800" b="0" i="0" kern="1200" dirty="0">
                <a:solidFill>
                  <a:schemeClr val="tx1"/>
                </a:solidFill>
                <a:effectLst/>
                <a:latin typeface="+mn-lt"/>
                <a:ea typeface="+mn-ea"/>
                <a:cs typeface="+mn-cs"/>
              </a:rPr>
              <a:t>Gerenciamento: técnicas de </a:t>
            </a:r>
            <a:r>
              <a:rPr lang="pt-BR" sz="1800" b="0" i="0" u="none" strike="noStrike" kern="1200" dirty="0">
                <a:solidFill>
                  <a:schemeClr val="tx1"/>
                </a:solidFill>
                <a:effectLst/>
                <a:latin typeface="+mn-lt"/>
                <a:ea typeface="+mn-ea"/>
                <a:cs typeface="+mn-cs"/>
                <a:hlinkClick r:id="rId11" tooltip="Gerência de projetos"/>
              </a:rPr>
              <a:t>Gerência de Projeto</a:t>
            </a:r>
            <a:r>
              <a:rPr lang="pt-BR" sz="1800" b="0" i="0" kern="1200" dirty="0">
                <a:solidFill>
                  <a:schemeClr val="tx1"/>
                </a:solidFill>
                <a:effectLst/>
                <a:latin typeface="+mn-lt"/>
                <a:ea typeface="+mn-ea"/>
                <a:cs typeface="+mn-cs"/>
              </a:rPr>
              <a:t> e </a:t>
            </a:r>
            <a:r>
              <a:rPr lang="pt-BR" sz="1800" b="0" i="0" u="none" strike="noStrike" kern="1200" dirty="0">
                <a:solidFill>
                  <a:schemeClr val="tx1"/>
                </a:solidFill>
                <a:effectLst/>
                <a:latin typeface="+mn-lt"/>
                <a:ea typeface="+mn-ea"/>
                <a:cs typeface="+mn-cs"/>
                <a:hlinkClick r:id="rId5" tooltip="Desenvolvimento de software"/>
              </a:rPr>
              <a:t>Desenvolvimento de Sistemas</a:t>
            </a:r>
            <a:r>
              <a:rPr lang="pt-BR" sz="1800" b="0" i="0" kern="1200" dirty="0">
                <a:solidFill>
                  <a:schemeClr val="tx1"/>
                </a:solidFill>
                <a:effectLst/>
                <a:latin typeface="+mn-lt"/>
                <a:ea typeface="+mn-ea"/>
                <a:cs typeface="+mn-cs"/>
              </a:rPr>
              <a:t> são incorporadas.</a:t>
            </a:r>
          </a:p>
          <a:p>
            <a:r>
              <a:rPr lang="pt-BR" sz="1800" b="0" i="0" kern="1200" dirty="0">
                <a:solidFill>
                  <a:schemeClr val="tx1"/>
                </a:solidFill>
                <a:effectLst/>
                <a:latin typeface="+mn-lt"/>
                <a:ea typeface="+mn-ea"/>
                <a:cs typeface="+mn-cs"/>
              </a:rPr>
              <a:t>Híbrido: DSDM pode ser aplicado tanto em novos projetos quanto em aprimoramento de sistemas já existentes.</a:t>
            </a:r>
          </a:p>
          <a:p>
            <a:r>
              <a:rPr lang="pt-BR" sz="1800" b="0" i="0" kern="1200" dirty="0">
                <a:solidFill>
                  <a:schemeClr val="tx1"/>
                </a:solidFill>
                <a:effectLst/>
                <a:latin typeface="+mn-lt"/>
                <a:ea typeface="+mn-ea"/>
                <a:cs typeface="+mn-cs"/>
              </a:rPr>
              <a:t>Objetividade: a gerência de risco deve focar nas funcionalidades a serem entregues, não no processo de desenvolvimento e nem em artefatos (como requisitos e criação de documentos).</a:t>
            </a:r>
          </a:p>
          <a:p>
            <a:r>
              <a:rPr lang="pt-BR" sz="1800" b="0" i="0" kern="1200" dirty="0">
                <a:solidFill>
                  <a:schemeClr val="tx1"/>
                </a:solidFill>
                <a:effectLst/>
                <a:latin typeface="+mn-lt"/>
                <a:ea typeface="+mn-ea"/>
                <a:cs typeface="+mn-cs"/>
              </a:rPr>
              <a:t>Foco na entrega: gerenciamento valoriza muito mais entrega do produto que tarefa cumprida.</a:t>
            </a:r>
          </a:p>
          <a:p>
            <a:r>
              <a:rPr lang="pt-BR" sz="1800" b="0" i="0" kern="1200" dirty="0">
                <a:solidFill>
                  <a:schemeClr val="tx1"/>
                </a:solidFill>
                <a:effectLst/>
                <a:latin typeface="+mn-lt"/>
                <a:ea typeface="+mn-ea"/>
                <a:cs typeface="+mn-cs"/>
              </a:rPr>
              <a:t>Funcionalidade: estimativa deve se basear na funcionalidade de negócios em vez de em linhas de código.</a:t>
            </a:r>
          </a:p>
          <a:p>
            <a:r>
              <a:rPr lang="pt-BR" sz="1800" b="1" i="0" kern="1200" dirty="0">
                <a:solidFill>
                  <a:schemeClr val="tx1"/>
                </a:solidFill>
                <a:effectLst/>
                <a:latin typeface="+mn-lt"/>
                <a:ea typeface="+mn-ea"/>
                <a:cs typeface="+mn-cs"/>
              </a:rPr>
              <a:t>Os 4 estágios do ciclo de vida do projeto</a:t>
            </a:r>
          </a:p>
          <a:p>
            <a:r>
              <a:rPr lang="pt-BR" sz="1800" b="0" i="0" kern="1200" dirty="0">
                <a:solidFill>
                  <a:schemeClr val="tx1"/>
                </a:solidFill>
                <a:effectLst/>
                <a:latin typeface="+mn-lt"/>
                <a:ea typeface="+mn-ea"/>
                <a:cs typeface="+mn-cs"/>
              </a:rPr>
              <a:t>Modelo DSDM do processo de desenvolvimento de software.</a:t>
            </a:r>
          </a:p>
          <a:p>
            <a:r>
              <a:rPr lang="pt-BR" sz="1800" b="1" i="0" kern="1200" dirty="0">
                <a:solidFill>
                  <a:schemeClr val="tx1"/>
                </a:solidFill>
                <a:effectLst/>
                <a:latin typeface="+mn-lt"/>
                <a:ea typeface="+mn-ea"/>
                <a:cs typeface="+mn-cs"/>
              </a:rPr>
              <a:t>Estágio 1A: Análise de Viabilidade</a:t>
            </a:r>
          </a:p>
          <a:p>
            <a:r>
              <a:rPr lang="pt-BR" sz="1800" b="0" i="0" kern="1200" dirty="0">
                <a:solidFill>
                  <a:schemeClr val="tx1"/>
                </a:solidFill>
                <a:effectLst/>
                <a:latin typeface="+mn-lt"/>
                <a:ea typeface="+mn-ea"/>
                <a:cs typeface="+mn-cs"/>
              </a:rPr>
              <a:t>Durante este estágio do projeto, a viabilidade de uso do DSDM é examinada. </a:t>
            </a:r>
            <a:r>
              <a:rPr lang="pt-BR" sz="1800" b="0" i="0" u="none" strike="noStrike" kern="1200" dirty="0">
                <a:solidFill>
                  <a:schemeClr val="tx1"/>
                </a:solidFill>
                <a:effectLst/>
                <a:latin typeface="+mn-lt"/>
                <a:ea typeface="+mn-ea"/>
                <a:cs typeface="+mn-cs"/>
                <a:hlinkClick r:id="rId12"/>
              </a:rPr>
              <a:t>Pré-requisitos</a:t>
            </a:r>
            <a:r>
              <a:rPr lang="pt-BR" sz="1800" b="0" i="0" kern="1200" dirty="0">
                <a:solidFill>
                  <a:schemeClr val="tx1"/>
                </a:solidFill>
                <a:effectLst/>
                <a:latin typeface="+mn-lt"/>
                <a:ea typeface="+mn-ea"/>
                <a:cs typeface="+mn-cs"/>
              </a:rPr>
              <a:t> para o uso do DSDM são avaliados respondendo-se algumas questões como: ‘Pode este projeto atender as necessidades do negócio?’, ‘Este projeto é próprio para o DSDM?’ e ‘Quais os riscos mais importantes que estão envolvidos?’. A técnica fundamental desta fase é a utilização dos </a:t>
            </a:r>
            <a:r>
              <a:rPr lang="pt-BR" sz="1800" b="0" i="0" u="none" strike="noStrike" kern="1200" dirty="0">
                <a:solidFill>
                  <a:schemeClr val="tx1"/>
                </a:solidFill>
                <a:effectLst/>
                <a:latin typeface="+mn-lt"/>
                <a:ea typeface="+mn-ea"/>
                <a:cs typeface="+mn-cs"/>
                <a:hlinkClick r:id="rId13"/>
              </a:rPr>
              <a:t>Grupos de trabalho</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Os artefatos para este estágio são Relatório de viabilidade e Protótipo da Viabilidade. São estendidos até o Planejamento de Definições Gerais até o resto do projeto, e além deste um controle de Risco identifica os riscos mais impactantes do projeto.</a:t>
            </a:r>
          </a:p>
          <a:p>
            <a:r>
              <a:rPr lang="pt-BR" sz="1800" b="0" i="0" kern="1200" dirty="0">
                <a:solidFill>
                  <a:schemeClr val="tx1"/>
                </a:solidFill>
                <a:effectLst/>
                <a:latin typeface="+mn-lt"/>
                <a:ea typeface="+mn-ea"/>
                <a:cs typeface="+mn-cs"/>
              </a:rPr>
              <a:t>Essa análise não deve passar de algumas semanas; duas ou três são consideradas tempo suficiente para deliberar sobre a viabilidade. como produto final, são criados um relatório de viabilidade e um plano geral de desenvolvimento.</a:t>
            </a:r>
            <a:r>
              <a:rPr lang="pt-BR" sz="1800" b="0" i="0" u="none" strike="noStrike" kern="1200" baseline="30000" dirty="0">
                <a:solidFill>
                  <a:schemeClr val="tx1"/>
                </a:solidFill>
                <a:effectLst/>
                <a:latin typeface="+mn-lt"/>
                <a:ea typeface="+mn-ea"/>
                <a:cs typeface="+mn-cs"/>
                <a:hlinkClick r:id="rId14"/>
              </a:rPr>
              <a:t>[6]</a:t>
            </a:r>
            <a:endParaRPr lang="pt-BR" sz="1800" b="0" i="0" kern="1200" dirty="0">
              <a:solidFill>
                <a:schemeClr val="tx1"/>
              </a:solidFill>
              <a:effectLst/>
              <a:latin typeface="+mn-lt"/>
              <a:ea typeface="+mn-ea"/>
              <a:cs typeface="+mn-cs"/>
            </a:endParaRPr>
          </a:p>
          <a:p>
            <a:r>
              <a:rPr lang="pt-BR" dirty="0"/>
              <a:t>Análise de </a:t>
            </a:r>
            <a:r>
              <a:rPr lang="pt-BR" dirty="0" err="1"/>
              <a:t>negócio</a:t>
            </a:r>
            <a:r>
              <a:rPr lang="pt-BR" sz="1800" b="0" i="0" kern="1200" dirty="0" err="1">
                <a:solidFill>
                  <a:schemeClr val="tx1"/>
                </a:solidFill>
                <a:effectLst/>
                <a:latin typeface="+mn-lt"/>
                <a:ea typeface="+mn-ea"/>
                <a:cs typeface="+mn-cs"/>
              </a:rPr>
              <a:t>Oriundo</a:t>
            </a:r>
            <a:r>
              <a:rPr lang="pt-BR" sz="1800" b="0" i="0" kern="1200" dirty="0">
                <a:solidFill>
                  <a:schemeClr val="tx1"/>
                </a:solidFill>
                <a:effectLst/>
                <a:latin typeface="+mn-lt"/>
                <a:ea typeface="+mn-ea"/>
                <a:cs typeface="+mn-cs"/>
              </a:rPr>
              <a:t> da </a:t>
            </a:r>
            <a:r>
              <a:rPr lang="pt-BR" sz="1800" b="0" i="0" u="none" strike="noStrike" kern="1200" dirty="0">
                <a:solidFill>
                  <a:schemeClr val="tx1"/>
                </a:solidFill>
                <a:effectLst/>
                <a:latin typeface="+mn-lt"/>
                <a:ea typeface="+mn-ea"/>
                <a:cs typeface="+mn-cs"/>
                <a:hlinkClick r:id="rId15" tooltip="Análise de Viabilidade (página não existe)"/>
              </a:rPr>
              <a:t>Análise de Viabilidade</a:t>
            </a:r>
            <a:r>
              <a:rPr lang="pt-BR" sz="1800" b="0" i="0" kern="1200" dirty="0">
                <a:solidFill>
                  <a:schemeClr val="tx1"/>
                </a:solidFill>
                <a:effectLst/>
                <a:latin typeface="+mn-lt"/>
                <a:ea typeface="+mn-ea"/>
                <a:cs typeface="+mn-cs"/>
              </a:rPr>
              <a:t>. Após o projeto ser deferido viável para o uso do DSDM, este estágio examina a influência dos processos do negócio, usuários envolvidos e seus respectivos desejos e necessidades. Novamente os </a:t>
            </a:r>
            <a:r>
              <a:rPr lang="pt-BR" sz="1800" b="0" i="0" u="none" strike="noStrike" kern="1200" dirty="0">
                <a:solidFill>
                  <a:schemeClr val="tx1"/>
                </a:solidFill>
                <a:effectLst/>
                <a:latin typeface="+mn-lt"/>
                <a:ea typeface="+mn-ea"/>
                <a:cs typeface="+mn-cs"/>
                <a:hlinkClick r:id="rId13"/>
              </a:rPr>
              <a:t>Grupos de Trabalho</a:t>
            </a:r>
            <a:r>
              <a:rPr lang="pt-BR" sz="1800" b="0" i="0" kern="1200" dirty="0">
                <a:solidFill>
                  <a:schemeClr val="tx1"/>
                </a:solidFill>
                <a:effectLst/>
                <a:latin typeface="+mn-lt"/>
                <a:ea typeface="+mn-ea"/>
                <a:cs typeface="+mn-cs"/>
              </a:rPr>
              <a:t> são uma das mais valiosas técnicas, Grupos de Trabalho juntam diferentes envolvidos para discutir o propósito do sistema. A informação gerada nestas sessões é combinada com a lista de requisitos. Uma propriedade importante da lista de requisitos é o fato dos requisitos estarem (ou poderem) ser priorizados. Geralmente este requisitos são priorizados segundo o método de </a:t>
            </a:r>
            <a:r>
              <a:rPr lang="pt-BR" sz="1800" b="0" i="0" kern="1200" dirty="0" err="1">
                <a:solidFill>
                  <a:schemeClr val="tx1"/>
                </a:solidFill>
                <a:effectLst/>
                <a:latin typeface="+mn-lt"/>
                <a:ea typeface="+mn-ea"/>
                <a:cs typeface="+mn-cs"/>
              </a:rPr>
              <a:t>MoSCoW</a:t>
            </a:r>
            <a:r>
              <a:rPr lang="pt-BR" sz="1800" b="0" i="0" kern="1200" dirty="0">
                <a:solidFill>
                  <a:schemeClr val="tx1"/>
                </a:solidFill>
                <a:effectLst/>
                <a:latin typeface="+mn-lt"/>
                <a:ea typeface="+mn-ea"/>
                <a:cs typeface="+mn-cs"/>
              </a:rPr>
              <a:t>. Baseados nestas prioridades, o plano de desenvolvimento é construído como base para o resto do</a:t>
            </a:r>
            <a:r>
              <a:rPr lang="pt-BR" sz="1800" b="1" i="0" kern="1200" dirty="0">
                <a:solidFill>
                  <a:schemeClr val="tx1"/>
                </a:solidFill>
                <a:effectLst/>
                <a:latin typeface="+mn-lt"/>
                <a:ea typeface="+mn-ea"/>
                <a:cs typeface="+mn-cs"/>
              </a:rPr>
              <a:t> projeto.</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Uma técnica importante utilizada no desenvolvimento do plano é a </a:t>
            </a:r>
            <a:r>
              <a:rPr lang="pt-BR" sz="1800" b="0" i="0" u="none" strike="noStrike" kern="1200" dirty="0" err="1">
                <a:solidFill>
                  <a:schemeClr val="tx1"/>
                </a:solidFill>
                <a:effectLst/>
                <a:latin typeface="+mn-lt"/>
                <a:ea typeface="+mn-ea"/>
                <a:cs typeface="+mn-cs"/>
                <a:hlinkClick r:id="rId16"/>
              </a:rPr>
              <a:t>Timeboxing</a:t>
            </a:r>
            <a:r>
              <a:rPr lang="pt-BR" sz="1800" b="0" i="0" kern="1200" dirty="0">
                <a:solidFill>
                  <a:schemeClr val="tx1"/>
                </a:solidFill>
                <a:effectLst/>
                <a:latin typeface="+mn-lt"/>
                <a:ea typeface="+mn-ea"/>
                <a:cs typeface="+mn-cs"/>
              </a:rPr>
              <a:t>. Esta técnica é essencial para alcançar os objetivos do DSDM, baseados e custo e prazo, garantindo a qualidade desejada. A </a:t>
            </a:r>
            <a:r>
              <a:rPr lang="pt-BR" sz="1800" b="0" i="0" u="none" strike="noStrike" kern="1200" dirty="0">
                <a:solidFill>
                  <a:schemeClr val="tx1"/>
                </a:solidFill>
                <a:effectLst/>
                <a:latin typeface="+mn-lt"/>
                <a:ea typeface="+mn-ea"/>
                <a:cs typeface="+mn-cs"/>
                <a:hlinkClick r:id="rId17" tooltip="Arquitetura de software"/>
              </a:rPr>
              <a:t>Arquitetura do Sistema</a:t>
            </a:r>
            <a:r>
              <a:rPr lang="pt-BR" sz="1800" b="0" i="0" kern="1200" dirty="0">
                <a:solidFill>
                  <a:schemeClr val="tx1"/>
                </a:solidFill>
                <a:effectLst/>
                <a:latin typeface="+mn-lt"/>
                <a:ea typeface="+mn-ea"/>
                <a:cs typeface="+mn-cs"/>
              </a:rPr>
              <a:t> é outro documento fundamental no auxilio do sistema. Os artefatos para este estágio são definições que relatam o contexto do projeto dentro da companhia. A Arquitetura do Sistema, fornece a arquitetura global inicial do Sistema em desenvolvimento junto com um plano de desenvolvimento que destaca os pontos mais importantes num processo de desenvolvimento. Na base destes 2 documentos encontra-se a lista de priorização de requisitos. O que define todos os requisitos do sistemas. E por último, o controle de Risco é atualizado com os fatos que forem identificados durante esta fase do DSDM.</a:t>
            </a:r>
          </a:p>
          <a:p>
            <a:r>
              <a:rPr lang="pt-BR" sz="1800" b="1" i="0" kern="1200" dirty="0">
                <a:solidFill>
                  <a:schemeClr val="tx1"/>
                </a:solidFill>
                <a:effectLst/>
                <a:latin typeface="+mn-lt"/>
                <a:ea typeface="+mn-ea"/>
                <a:cs typeface="+mn-cs"/>
              </a:rPr>
              <a:t>Estágio 2: Iteração do Modelo Funcional</a:t>
            </a:r>
          </a:p>
          <a:p>
            <a:r>
              <a:rPr lang="pt-BR" sz="1800" b="0" i="0" kern="1200" dirty="0">
                <a:solidFill>
                  <a:schemeClr val="tx1"/>
                </a:solidFill>
                <a:effectLst/>
                <a:latin typeface="+mn-lt"/>
                <a:ea typeface="+mn-ea"/>
                <a:cs typeface="+mn-cs"/>
              </a:rPr>
              <a:t>Os requisitos identificados nos estágios anteriores serão convertidos em modelos funcionais. Este modelo consiste tanto do funcionamento do protótipo quanto do modelo. </a:t>
            </a:r>
            <a:r>
              <a:rPr lang="pt-BR" sz="1800" b="0" i="0" kern="1200" dirty="0" err="1">
                <a:solidFill>
                  <a:schemeClr val="tx1"/>
                </a:solidFill>
                <a:effectLst/>
                <a:latin typeface="+mn-lt"/>
                <a:ea typeface="+mn-ea"/>
                <a:cs typeface="+mn-cs"/>
              </a:rPr>
              <a:t>Prototipar</a:t>
            </a:r>
            <a:r>
              <a:rPr lang="pt-BR" sz="1800" b="0" i="0" kern="1200" dirty="0">
                <a:solidFill>
                  <a:schemeClr val="tx1"/>
                </a:solidFill>
                <a:effectLst/>
                <a:latin typeface="+mn-lt"/>
                <a:ea typeface="+mn-ea"/>
                <a:cs typeface="+mn-cs"/>
              </a:rPr>
              <a:t> é uma saída para técnicas de projeto em que neste estágio auxilia num verdadeiro envolvimento do usuário no projeto. O protótipo desenvolvido é revisado por diferentes grupos. De forma a garantir qualidade, os testes são efetuados ao longo de cada iteração. Uma parte importante do teste é realizada na Iteração do Modelo Funcional. O Modelo Funcional pode ser dividido em 4 </a:t>
            </a:r>
            <a:r>
              <a:rPr lang="pt-BR" sz="1800" b="0" i="0" kern="1200" dirty="0" err="1">
                <a:solidFill>
                  <a:schemeClr val="tx1"/>
                </a:solidFill>
                <a:effectLst/>
                <a:latin typeface="+mn-lt"/>
                <a:ea typeface="+mn-ea"/>
                <a:cs typeface="+mn-cs"/>
              </a:rPr>
              <a:t>sub-estágios</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Identificação do protótipo funcional: determina funcionalidades a serem implementadas resultantes desta iteração.</a:t>
            </a:r>
          </a:p>
          <a:p>
            <a:r>
              <a:rPr lang="pt-BR" sz="1800" b="0" i="0" kern="1200" dirty="0">
                <a:solidFill>
                  <a:schemeClr val="tx1"/>
                </a:solidFill>
                <a:effectLst/>
                <a:latin typeface="+mn-lt"/>
                <a:ea typeface="+mn-ea"/>
                <a:cs typeface="+mn-cs"/>
              </a:rPr>
              <a:t>Agenda: concilia como e quando serão feitas estas funcionalidades.</a:t>
            </a:r>
          </a:p>
          <a:p>
            <a:r>
              <a:rPr lang="pt-BR" sz="1800" b="0" i="0" kern="1200" dirty="0">
                <a:solidFill>
                  <a:schemeClr val="tx1"/>
                </a:solidFill>
                <a:effectLst/>
                <a:latin typeface="+mn-lt"/>
                <a:ea typeface="+mn-ea"/>
                <a:cs typeface="+mn-cs"/>
              </a:rPr>
              <a:t>Criação do protótipo funcional: desenvolver o protótipo. Investigar, refinar e consolidar com os protótipos funcionais das iterações anteriores.</a:t>
            </a:r>
          </a:p>
          <a:p>
            <a:r>
              <a:rPr lang="pt-BR" sz="1800" b="0" i="0" kern="1200" dirty="0">
                <a:solidFill>
                  <a:schemeClr val="tx1"/>
                </a:solidFill>
                <a:effectLst/>
                <a:latin typeface="+mn-lt"/>
                <a:ea typeface="+mn-ea"/>
                <a:cs typeface="+mn-cs"/>
              </a:rPr>
              <a:t>Revisão do protótipo: efetuar correções no desenvolvimento do projeto. Isto pode ser feito através de testes de usuários, através destas evidências e feedbacks dos usuários é gerado o documento de revisão do Protótipo.</a:t>
            </a:r>
          </a:p>
          <a:p>
            <a:r>
              <a:rPr lang="pt-BR" sz="1800" b="0" i="0" kern="1200" dirty="0">
                <a:solidFill>
                  <a:schemeClr val="tx1"/>
                </a:solidFill>
                <a:effectLst/>
                <a:latin typeface="+mn-lt"/>
                <a:ea typeface="+mn-ea"/>
                <a:cs typeface="+mn-cs"/>
              </a:rPr>
              <a:t>Os artefatos desta etapa são Modelo Funcional e Protótipo Funcional os quais juntos representam as funcionalidades que serão trabalhadas nesta iteração, prontas para serem testadas por usuários. Depois disso, a lista de requisitos é atualizada, removendo-se os itens entregues e refazendo a lista de prioridades dos requisitos remanescentes. Além disso o Log de Riscos também é atualizado por uma análise de riscos do conteúdo desenvolvido após a revisão do documento da prototipação.</a:t>
            </a:r>
          </a:p>
          <a:p>
            <a:r>
              <a:rPr lang="pt-BR" sz="1800" b="1" i="0" kern="1200" dirty="0">
                <a:solidFill>
                  <a:schemeClr val="tx1"/>
                </a:solidFill>
                <a:effectLst/>
                <a:latin typeface="+mn-lt"/>
                <a:ea typeface="+mn-ea"/>
                <a:cs typeface="+mn-cs"/>
              </a:rPr>
              <a:t>Estágio 3: iteração de desenho e construção</a:t>
            </a:r>
          </a:p>
          <a:p>
            <a:r>
              <a:rPr lang="pt-BR" sz="1800" b="0" i="0" kern="1200" dirty="0">
                <a:solidFill>
                  <a:schemeClr val="tx1"/>
                </a:solidFill>
                <a:effectLst/>
                <a:latin typeface="+mn-lt"/>
                <a:ea typeface="+mn-ea"/>
                <a:cs typeface="+mn-cs"/>
              </a:rPr>
              <a:t>O maior intuito desta Iteração do DSDM é integrar os componentes funcionais de fases anteriores em um sistema que satisfaça as necessidades do usuário. Ele também controla os requisitos não funcionais que foram definidos para o Sistema. Novamente </a:t>
            </a:r>
            <a:r>
              <a:rPr lang="pt-BR" sz="1800" b="0" i="0" u="none" strike="noStrike" kern="1200" dirty="0">
                <a:solidFill>
                  <a:schemeClr val="tx1"/>
                </a:solidFill>
                <a:effectLst/>
                <a:latin typeface="+mn-lt"/>
                <a:ea typeface="+mn-ea"/>
                <a:cs typeface="+mn-cs"/>
                <a:hlinkClick r:id="rId18"/>
              </a:rPr>
              <a:t>Testes</a:t>
            </a:r>
            <a:r>
              <a:rPr lang="pt-BR" sz="1800" b="0" i="0" kern="1200" dirty="0">
                <a:solidFill>
                  <a:schemeClr val="tx1"/>
                </a:solidFill>
                <a:effectLst/>
                <a:latin typeface="+mn-lt"/>
                <a:ea typeface="+mn-ea"/>
                <a:cs typeface="+mn-cs"/>
              </a:rPr>
              <a:t> vem a ser uma atividade fundamental no andamento deste estágio. A iteração de Desenho e Construção também pode ser dividida em 4 </a:t>
            </a:r>
            <a:r>
              <a:rPr lang="pt-BR" sz="1800" b="0" i="0" kern="1200" dirty="0" err="1">
                <a:solidFill>
                  <a:schemeClr val="tx1"/>
                </a:solidFill>
                <a:effectLst/>
                <a:latin typeface="+mn-lt"/>
                <a:ea typeface="+mn-ea"/>
                <a:cs typeface="+mn-cs"/>
              </a:rPr>
              <a:t>sub-estágios</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Definir desenho do protótipo: Identificar requisitos funcionais e não funcionais que precisam ser testados no sistema.</a:t>
            </a:r>
          </a:p>
          <a:p>
            <a:r>
              <a:rPr lang="pt-BR" sz="1800" b="0" i="0" kern="1200" dirty="0">
                <a:solidFill>
                  <a:schemeClr val="tx1"/>
                </a:solidFill>
                <a:effectLst/>
                <a:latin typeface="+mn-lt"/>
                <a:ea typeface="+mn-ea"/>
                <a:cs typeface="+mn-cs"/>
              </a:rPr>
              <a:t>Agenda: Definir quando e como serão realizados estes requisitos.</a:t>
            </a:r>
          </a:p>
          <a:p>
            <a:r>
              <a:rPr lang="pt-BR" sz="1800" b="0" i="0" kern="1200" dirty="0">
                <a:solidFill>
                  <a:schemeClr val="tx1"/>
                </a:solidFill>
                <a:effectLst/>
                <a:latin typeface="+mn-lt"/>
                <a:ea typeface="+mn-ea"/>
                <a:cs typeface="+mn-cs"/>
              </a:rPr>
              <a:t>Criação do desenho do protótipo: criar um sistema que possa ser seguramente manipulado por um usuário no uso diário. Investigar, refinar e consolidar o protótipo da iteração atual dentro do processo de prototipação é um ponto essencial.</a:t>
            </a:r>
          </a:p>
          <a:p>
            <a:r>
              <a:rPr lang="pt-BR" sz="1800" b="0" i="0" kern="1200" dirty="0">
                <a:solidFill>
                  <a:schemeClr val="tx1"/>
                </a:solidFill>
                <a:effectLst/>
                <a:latin typeface="+mn-lt"/>
                <a:ea typeface="+mn-ea"/>
                <a:cs typeface="+mn-cs"/>
              </a:rPr>
              <a:t>Revisar o protótipo desenhado: efetuar ajustes no desenho do sistema, novamente testando e revisando com as principais técnicas já utilizadas, uma vez que os feedbacks dos usuários e as evidências de teste são necessárias para geração da documentação do usuário.</a:t>
            </a:r>
          </a:p>
          <a:p>
            <a:r>
              <a:rPr lang="pt-BR" sz="1800" b="0" i="0" kern="1200" dirty="0">
                <a:solidFill>
                  <a:schemeClr val="tx1"/>
                </a:solidFill>
                <a:effectLst/>
                <a:latin typeface="+mn-lt"/>
                <a:ea typeface="+mn-ea"/>
                <a:cs typeface="+mn-cs"/>
              </a:rPr>
              <a:t>Os artefatos a serem entregues neste estágio são Desenho do Protótipo que os usuários testaram e ao final desta Iteração o sistema testado é transferido para a próxima fase. Neste estágio, o sistema é construído exatamente de acordo com o desenho e funções consolidadas e integradas no protótipo. Outro artefato desta iteração é a Documentação de Usuário.</a:t>
            </a:r>
          </a:p>
          <a:p>
            <a:r>
              <a:rPr lang="pt-BR" sz="1800" b="1" i="0" kern="1200" dirty="0">
                <a:solidFill>
                  <a:schemeClr val="tx1"/>
                </a:solidFill>
                <a:effectLst/>
                <a:latin typeface="+mn-lt"/>
                <a:ea typeface="+mn-ea"/>
                <a:cs typeface="+mn-cs"/>
              </a:rPr>
              <a:t>Estágio 4: implantação</a:t>
            </a:r>
          </a:p>
          <a:p>
            <a:r>
              <a:rPr lang="pt-BR" sz="1800" b="0" i="0" kern="1200" dirty="0">
                <a:solidFill>
                  <a:schemeClr val="tx1"/>
                </a:solidFill>
                <a:effectLst/>
                <a:latin typeface="+mn-lt"/>
                <a:ea typeface="+mn-ea"/>
                <a:cs typeface="+mn-cs"/>
              </a:rPr>
              <a:t>Na fase de Implantação, o sistema testado e mais a documentação de usuário é entregue aos usuários e treinos à estes futuros usuários são aplicados. O sistema para ser entregue deve ter seus requisitos revisados de acordo com o que foi definido nas etapas iniciais do projeto. O estágio de implantação é dividido em 4 </a:t>
            </a:r>
            <a:r>
              <a:rPr lang="pt-BR" sz="1800" b="0" i="0" kern="1200" dirty="0" err="1">
                <a:solidFill>
                  <a:schemeClr val="tx1"/>
                </a:solidFill>
                <a:effectLst/>
                <a:latin typeface="+mn-lt"/>
                <a:ea typeface="+mn-ea"/>
                <a:cs typeface="+mn-cs"/>
              </a:rPr>
              <a:t>sub-estágios</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Orientações e aprovação do usuário: usuários aprovam o sistema testado e algumas orientações de uso e implantação do sistema são definidas.</a:t>
            </a:r>
          </a:p>
          <a:p>
            <a:r>
              <a:rPr lang="pt-BR" sz="1800" b="0" i="0" kern="1200" dirty="0">
                <a:solidFill>
                  <a:schemeClr val="tx1"/>
                </a:solidFill>
                <a:effectLst/>
                <a:latin typeface="+mn-lt"/>
                <a:ea typeface="+mn-ea"/>
                <a:cs typeface="+mn-cs"/>
              </a:rPr>
              <a:t>Treinamento: treinamento de futuros usuários no uso do sistema.</a:t>
            </a:r>
          </a:p>
          <a:p>
            <a:r>
              <a:rPr lang="pt-BR" sz="1800" b="0" i="0" kern="1200" dirty="0">
                <a:solidFill>
                  <a:schemeClr val="tx1"/>
                </a:solidFill>
                <a:effectLst/>
                <a:latin typeface="+mn-lt"/>
                <a:ea typeface="+mn-ea"/>
                <a:cs typeface="+mn-cs"/>
              </a:rPr>
              <a:t>Implantação: implantar propriamente o sistema concluído na localidade dos usuários.</a:t>
            </a:r>
          </a:p>
          <a:p>
            <a:r>
              <a:rPr lang="pt-BR" sz="1800" b="0" i="0" kern="1200" dirty="0">
                <a:solidFill>
                  <a:schemeClr val="tx1"/>
                </a:solidFill>
                <a:effectLst/>
                <a:latin typeface="+mn-lt"/>
                <a:ea typeface="+mn-ea"/>
                <a:cs typeface="+mn-cs"/>
              </a:rPr>
              <a:t>Revisão de Negócios: rever o impacto que o sistema implantado causa sobre o negócio, pode-se utilizar o cruzamento dos objetivos iniciais com a análise atual como termômetro. Dependendo do resultado o projeto passa para o próximo estágio ou reinicia este estágio a fim de refinar e melhorar os resultados. Esta revisão será documentada através do DOCUMENTO DE REVISÃO DO PROJETO.</a:t>
            </a:r>
          </a:p>
          <a:p>
            <a:r>
              <a:rPr lang="pt-BR" sz="1800" b="0" i="0" kern="1200" dirty="0">
                <a:solidFill>
                  <a:schemeClr val="tx1"/>
                </a:solidFill>
                <a:effectLst/>
                <a:latin typeface="+mn-lt"/>
                <a:ea typeface="+mn-ea"/>
                <a:cs typeface="+mn-cs"/>
              </a:rPr>
              <a:t>Os artefatos deste estágio consistem em Entrega do Sistema no Local, pronto para utilização dos usuários finais, Treinamento de usuários e Documento de Revisão do Projeto do sistema entregue.</a:t>
            </a:r>
          </a:p>
          <a:p>
            <a:r>
              <a:rPr lang="pt-BR" sz="1800" b="1" i="0" kern="1200" dirty="0">
                <a:solidFill>
                  <a:schemeClr val="tx1"/>
                </a:solidFill>
                <a:effectLst/>
                <a:latin typeface="+mn-lt"/>
                <a:ea typeface="+mn-ea"/>
                <a:cs typeface="+mn-cs"/>
              </a:rPr>
              <a:t>Papéis</a:t>
            </a:r>
          </a:p>
          <a:p>
            <a:r>
              <a:rPr lang="pt-BR" sz="1800" b="1" i="0" kern="1200" dirty="0">
                <a:solidFill>
                  <a:schemeClr val="tx1"/>
                </a:solidFill>
                <a:effectLst/>
                <a:latin typeface="+mn-lt"/>
                <a:ea typeface="+mn-ea"/>
                <a:cs typeface="+mn-cs"/>
              </a:rPr>
              <a:t>do DSDM</a:t>
            </a:r>
          </a:p>
          <a:p>
            <a:r>
              <a:rPr lang="pt-BR" sz="1800" b="0" i="0" kern="1200" dirty="0">
                <a:solidFill>
                  <a:schemeClr val="tx1"/>
                </a:solidFill>
                <a:effectLst/>
                <a:latin typeface="+mn-lt"/>
                <a:ea typeface="+mn-ea"/>
                <a:cs typeface="+mn-cs"/>
              </a:rPr>
              <a:t>Existem alguns papéis aplicados junto ao ambiente DSDM. É interessante que seja definido previamente os papéis que cada membro do projeto irá representar antes de se iniciar as atividades. Cada papel tem sua própria responsabilidade. São eles:</a:t>
            </a:r>
          </a:p>
          <a:p>
            <a:r>
              <a:rPr lang="pt-BR" sz="1800" b="0" i="0" kern="1200" dirty="0">
                <a:solidFill>
                  <a:schemeClr val="tx1"/>
                </a:solidFill>
                <a:effectLst/>
                <a:latin typeface="+mn-lt"/>
                <a:ea typeface="+mn-ea"/>
                <a:cs typeface="+mn-cs"/>
              </a:rPr>
              <a:t>Gerente executivo: também chamado de “Campeão do Projeto”. Papel importante para usuários os quais possuem habilidades e responsabilidades em cumprir determinados prazos e recursos. Este papel é a ultima palavra na tomada de decisões.</a:t>
            </a:r>
          </a:p>
          <a:p>
            <a:r>
              <a:rPr lang="pt-BR" sz="1800" b="0" i="0" kern="1200" dirty="0">
                <a:solidFill>
                  <a:schemeClr val="tx1"/>
                </a:solidFill>
                <a:effectLst/>
                <a:latin typeface="+mn-lt"/>
                <a:ea typeface="+mn-ea"/>
                <a:cs typeface="+mn-cs"/>
              </a:rPr>
              <a:t>Visionário: aquele que tem a responsabilidade de iniciar projeto certificando que os requisitos essenciais foram definidos. O visionário tem a percepção acurada dos objetivos de negócio do sistema e projeto. Outra tarefa é supervisionar e manter o desenvolvimento do processo "na linha".</a:t>
            </a:r>
          </a:p>
          <a:p>
            <a:r>
              <a:rPr lang="pt-BR" sz="1800" b="0" i="0" kern="1200" dirty="0">
                <a:solidFill>
                  <a:schemeClr val="tx1"/>
                </a:solidFill>
                <a:effectLst/>
                <a:latin typeface="+mn-lt"/>
                <a:ea typeface="+mn-ea"/>
                <a:cs typeface="+mn-cs"/>
              </a:rPr>
              <a:t>Intermediador: usuário que traz o conhecimento de outras áreas para o projeto, certifica que os desenvolvedores receberam quantidade suficiente de feedback de usuários durante o processo de desenvolvimento.</a:t>
            </a:r>
          </a:p>
          <a:p>
            <a:r>
              <a:rPr lang="pt-BR" sz="1800" b="0" i="0" kern="1200" dirty="0">
                <a:solidFill>
                  <a:schemeClr val="tx1"/>
                </a:solidFill>
                <a:effectLst/>
                <a:latin typeface="+mn-lt"/>
                <a:ea typeface="+mn-ea"/>
                <a:cs typeface="+mn-cs"/>
              </a:rPr>
              <a:t>Anunciante: qualquer usuário que represente um importante ponto de vista e traga diariamente conhecimento ao projeto.</a:t>
            </a:r>
          </a:p>
          <a:p>
            <a:r>
              <a:rPr lang="pt-BR" sz="1800" b="0" i="0" kern="1200" dirty="0">
                <a:solidFill>
                  <a:schemeClr val="tx1"/>
                </a:solidFill>
                <a:effectLst/>
                <a:latin typeface="+mn-lt"/>
                <a:ea typeface="+mn-ea"/>
                <a:cs typeface="+mn-cs"/>
              </a:rPr>
              <a:t>Gerente de projeto: pode ser qualquer do grupo de usuários ou Gerencia de TI que gerenciará o projeto como um todo.</a:t>
            </a:r>
          </a:p>
          <a:p>
            <a:r>
              <a:rPr lang="pt-BR" sz="1800" b="0" i="0" kern="1200" dirty="0">
                <a:solidFill>
                  <a:schemeClr val="tx1"/>
                </a:solidFill>
                <a:effectLst/>
                <a:latin typeface="+mn-lt"/>
                <a:ea typeface="+mn-ea"/>
                <a:cs typeface="+mn-cs"/>
              </a:rPr>
              <a:t>Coordenador Técnico: responsável no desenho da arquitetura do Sistema e controle da qualidade técnica do projeto.</a:t>
            </a:r>
          </a:p>
          <a:p>
            <a:r>
              <a:rPr lang="pt-BR" sz="1800" b="0" i="0" kern="1200" dirty="0">
                <a:solidFill>
                  <a:schemeClr val="tx1"/>
                </a:solidFill>
                <a:effectLst/>
                <a:latin typeface="+mn-lt"/>
                <a:ea typeface="+mn-ea"/>
                <a:cs typeface="+mn-cs"/>
              </a:rPr>
              <a:t>Líder de time: lidera seu time e mantém a harmonia do projeto e trabalho em grupo.</a:t>
            </a:r>
          </a:p>
          <a:p>
            <a:r>
              <a:rPr lang="pt-BR" sz="1800" b="0" i="0" kern="1200" dirty="0">
                <a:solidFill>
                  <a:schemeClr val="tx1"/>
                </a:solidFill>
                <a:effectLst/>
                <a:latin typeface="+mn-lt"/>
                <a:ea typeface="+mn-ea"/>
                <a:cs typeface="+mn-cs"/>
              </a:rPr>
              <a:t>Desenvolvedor: interpreta o modelo e requisitos do sistema incluindo desenvolvimento de artefatos de código e construção de protótipos.</a:t>
            </a:r>
          </a:p>
          <a:p>
            <a:r>
              <a:rPr lang="pt-BR" sz="1800" b="0" i="0" kern="1200" dirty="0">
                <a:solidFill>
                  <a:schemeClr val="tx1"/>
                </a:solidFill>
                <a:effectLst/>
                <a:latin typeface="+mn-lt"/>
                <a:ea typeface="+mn-ea"/>
                <a:cs typeface="+mn-cs"/>
              </a:rPr>
              <a:t>Testador: Confere o funcionamento da parte técnica através da execução de algumas tarefas. O Testador deverá possuir alguns comentários e documentação.</a:t>
            </a:r>
          </a:p>
          <a:p>
            <a:r>
              <a:rPr lang="pt-BR" sz="1800" b="0" i="0" kern="1200" dirty="0">
                <a:solidFill>
                  <a:schemeClr val="tx1"/>
                </a:solidFill>
                <a:effectLst/>
                <a:latin typeface="+mn-lt"/>
                <a:ea typeface="+mn-ea"/>
                <a:cs typeface="+mn-cs"/>
              </a:rPr>
              <a:t>Escrivão: Responsável por recolher e armazenar requisitos, acordos e decisões tomadas entre todos os grupos de trabalho.</a:t>
            </a:r>
          </a:p>
          <a:p>
            <a:r>
              <a:rPr lang="pt-BR" sz="1800" b="0" i="0" kern="1200" dirty="0">
                <a:solidFill>
                  <a:schemeClr val="tx1"/>
                </a:solidFill>
                <a:effectLst/>
                <a:latin typeface="+mn-lt"/>
                <a:ea typeface="+mn-ea"/>
                <a:cs typeface="+mn-cs"/>
              </a:rPr>
              <a:t>Facilitador: Gerencia progresso dos grupos de trabalho, age como motor de preparação e comunicação.</a:t>
            </a:r>
          </a:p>
          <a:p>
            <a:r>
              <a:rPr lang="pt-BR" sz="1800" b="0" i="0" kern="1200" dirty="0">
                <a:solidFill>
                  <a:schemeClr val="tx1"/>
                </a:solidFill>
                <a:effectLst/>
                <a:latin typeface="+mn-lt"/>
                <a:ea typeface="+mn-ea"/>
                <a:cs typeface="+mn-cs"/>
              </a:rPr>
              <a:t>Papéis específicos: Arquiteto de negócios, Gestor de Qualidade, Integrador de Sistema, etc.</a:t>
            </a:r>
          </a:p>
          <a:p>
            <a:endParaRPr lang="pt-BR" sz="1800" b="0" i="0" kern="1200" dirty="0">
              <a:solidFill>
                <a:schemeClr val="tx1"/>
              </a:solidFill>
              <a:effectLst/>
              <a:latin typeface="+mn-lt"/>
              <a:ea typeface="+mn-ea"/>
              <a:cs typeface="+mn-cs"/>
            </a:endParaRPr>
          </a:p>
          <a:p>
            <a:endParaRPr lang="pt-BR" sz="1800" b="0" i="0" kern="1200" dirty="0">
              <a:solidFill>
                <a:schemeClr val="tx1"/>
              </a:solidFill>
              <a:effectLst/>
              <a:latin typeface="+mn-lt"/>
              <a:ea typeface="+mn-ea"/>
              <a:cs typeface="+mn-cs"/>
            </a:endParaRPr>
          </a:p>
          <a:p>
            <a:endParaRPr lang="pt-BR" sz="1800" b="0" i="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155</a:t>
            </a:fld>
            <a:endParaRPr lang="pt-BR" altLang="pt-BR"/>
          </a:p>
        </p:txBody>
      </p:sp>
    </p:spTree>
    <p:extLst>
      <p:ext uri="{BB962C8B-B14F-4D97-AF65-F5344CB8AC3E}">
        <p14:creationId xmlns:p14="http://schemas.microsoft.com/office/powerpoint/2010/main" val="87039397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25000" lnSpcReduction="20000"/>
          </a:bodyPr>
          <a:lstStyle/>
          <a:p>
            <a:r>
              <a:rPr lang="pt-BR" sz="1800" b="1" i="0" kern="1200" dirty="0">
                <a:solidFill>
                  <a:schemeClr val="tx1"/>
                </a:solidFill>
                <a:effectLst/>
                <a:latin typeface="+mn-lt"/>
                <a:ea typeface="+mn-ea"/>
                <a:cs typeface="+mn-cs"/>
              </a:rPr>
              <a:t>Metodologia de Desenvolvimento de Sistemas Dinâmicos</a:t>
            </a:r>
            <a:r>
              <a:rPr lang="pt-BR" sz="1800" b="0" i="0" kern="1200" dirty="0">
                <a:solidFill>
                  <a:schemeClr val="tx1"/>
                </a:solidFill>
                <a:effectLst/>
                <a:latin typeface="+mn-lt"/>
                <a:ea typeface="+mn-ea"/>
                <a:cs typeface="+mn-cs"/>
              </a:rPr>
              <a:t> (do </a:t>
            </a:r>
            <a:r>
              <a:rPr lang="pt-BR" sz="1800" b="0" i="0" u="none" strike="noStrike" kern="1200" dirty="0">
                <a:solidFill>
                  <a:schemeClr val="tx1"/>
                </a:solidFill>
                <a:effectLst/>
                <a:latin typeface="+mn-lt"/>
                <a:ea typeface="+mn-ea"/>
                <a:cs typeface="+mn-cs"/>
                <a:hlinkClick r:id="rId3" tooltip="Língua inglesa"/>
              </a:rPr>
              <a:t>inglês</a:t>
            </a:r>
            <a:r>
              <a:rPr lang="pt-BR" sz="1800" b="0" i="0" kern="1200" dirty="0">
                <a:solidFill>
                  <a:schemeClr val="tx1"/>
                </a:solidFill>
                <a:effectLst/>
                <a:latin typeface="+mn-lt"/>
                <a:ea typeface="+mn-ea"/>
                <a:cs typeface="+mn-cs"/>
              </a:rPr>
              <a:t> </a:t>
            </a:r>
            <a:r>
              <a:rPr lang="pt-BR" sz="1800" b="0" i="1" kern="1200" dirty="0" err="1">
                <a:solidFill>
                  <a:schemeClr val="tx1"/>
                </a:solidFill>
                <a:effectLst/>
                <a:latin typeface="+mn-lt"/>
                <a:ea typeface="+mn-ea"/>
                <a:cs typeface="+mn-cs"/>
              </a:rPr>
              <a:t>Dynamic</a:t>
            </a:r>
            <a:r>
              <a:rPr lang="pt-BR" sz="1800" b="0" i="1" kern="1200" dirty="0">
                <a:solidFill>
                  <a:schemeClr val="tx1"/>
                </a:solidFill>
                <a:effectLst/>
                <a:latin typeface="+mn-lt"/>
                <a:ea typeface="+mn-ea"/>
                <a:cs typeface="+mn-cs"/>
              </a:rPr>
              <a:t> Systems </a:t>
            </a:r>
            <a:r>
              <a:rPr lang="pt-BR" sz="1800" b="0" i="1" kern="1200" dirty="0" err="1">
                <a:solidFill>
                  <a:schemeClr val="tx1"/>
                </a:solidFill>
                <a:effectLst/>
                <a:latin typeface="+mn-lt"/>
                <a:ea typeface="+mn-ea"/>
                <a:cs typeface="+mn-cs"/>
              </a:rPr>
              <a:t>Development</a:t>
            </a:r>
            <a:r>
              <a:rPr lang="pt-BR" sz="1800" b="0" i="1" kern="1200" dirty="0">
                <a:solidFill>
                  <a:schemeClr val="tx1"/>
                </a:solidFill>
                <a:effectLst/>
                <a:latin typeface="+mn-lt"/>
                <a:ea typeface="+mn-ea"/>
                <a:cs typeface="+mn-cs"/>
              </a:rPr>
              <a:t> </a:t>
            </a:r>
            <a:r>
              <a:rPr lang="pt-BR" sz="1800" b="0" i="1" kern="1200" dirty="0" err="1">
                <a:solidFill>
                  <a:schemeClr val="tx1"/>
                </a:solidFill>
                <a:effectLst/>
                <a:latin typeface="+mn-lt"/>
                <a:ea typeface="+mn-ea"/>
                <a:cs typeface="+mn-cs"/>
              </a:rPr>
              <a:t>Method</a:t>
            </a:r>
            <a:r>
              <a:rPr lang="pt-BR" sz="1800" b="0" i="1" kern="1200" dirty="0">
                <a:solidFill>
                  <a:schemeClr val="tx1"/>
                </a:solidFill>
                <a:effectLst/>
                <a:latin typeface="+mn-lt"/>
                <a:ea typeface="+mn-ea"/>
                <a:cs typeface="+mn-cs"/>
              </a:rPr>
              <a:t> - DSDM</a:t>
            </a:r>
            <a:r>
              <a:rPr lang="pt-BR" sz="1800" b="0" i="0" kern="1200" dirty="0">
                <a:solidFill>
                  <a:schemeClr val="tx1"/>
                </a:solidFill>
                <a:effectLst/>
                <a:latin typeface="+mn-lt"/>
                <a:ea typeface="+mn-ea"/>
                <a:cs typeface="+mn-cs"/>
              </a:rPr>
              <a:t>) é uma </a:t>
            </a:r>
            <a:r>
              <a:rPr lang="pt-BR" sz="1800" b="0" i="0" u="none" strike="noStrike" kern="1200" dirty="0">
                <a:solidFill>
                  <a:schemeClr val="tx1"/>
                </a:solidFill>
                <a:effectLst/>
                <a:latin typeface="+mn-lt"/>
                <a:ea typeface="+mn-ea"/>
                <a:cs typeface="+mn-cs"/>
                <a:hlinkClick r:id="rId4" tooltip="Metodologia (engenharia de software) (página não existe)"/>
              </a:rPr>
              <a:t>metodologia</a:t>
            </a:r>
            <a:r>
              <a:rPr lang="pt-BR" sz="1800" b="0" i="0" kern="1200" dirty="0">
                <a:solidFill>
                  <a:schemeClr val="tx1"/>
                </a:solidFill>
                <a:effectLst/>
                <a:latin typeface="+mn-lt"/>
                <a:ea typeface="+mn-ea"/>
                <a:cs typeface="+mn-cs"/>
              </a:rPr>
              <a:t> de </a:t>
            </a:r>
            <a:r>
              <a:rPr lang="pt-BR" sz="1800" b="0" i="0" u="none" strike="noStrike" kern="1200" dirty="0">
                <a:solidFill>
                  <a:schemeClr val="tx1"/>
                </a:solidFill>
                <a:effectLst/>
                <a:latin typeface="+mn-lt"/>
                <a:ea typeface="+mn-ea"/>
                <a:cs typeface="+mn-cs"/>
                <a:hlinkClick r:id="rId5" tooltip="Desenvolvimento de software"/>
              </a:rPr>
              <a:t>desenvolvimento de software</a:t>
            </a:r>
            <a:r>
              <a:rPr lang="pt-BR" sz="1800" b="0" i="0" kern="1200" dirty="0">
                <a:solidFill>
                  <a:schemeClr val="tx1"/>
                </a:solidFill>
                <a:effectLst/>
                <a:latin typeface="+mn-lt"/>
                <a:ea typeface="+mn-ea"/>
                <a:cs typeface="+mn-cs"/>
              </a:rPr>
              <a:t> originalmente baseada em "Desenvolvimento Rápido de Aplicação" (</a:t>
            </a:r>
            <a:r>
              <a:rPr lang="pt-BR" sz="1800" b="0" i="0" u="none" strike="noStrike" kern="1200" dirty="0">
                <a:solidFill>
                  <a:schemeClr val="tx1"/>
                </a:solidFill>
                <a:effectLst/>
                <a:latin typeface="+mn-lt"/>
                <a:ea typeface="+mn-ea"/>
                <a:cs typeface="+mn-cs"/>
                <a:hlinkClick r:id="rId6" tooltip="Rapid Application Development"/>
              </a:rPr>
              <a:t>RAD</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DSDM é uma metodologia de </a:t>
            </a:r>
            <a:r>
              <a:rPr lang="pt-BR" sz="1800" b="0" i="0" u="none" strike="noStrike" kern="1200" dirty="0">
                <a:solidFill>
                  <a:schemeClr val="tx1"/>
                </a:solidFill>
                <a:effectLst/>
                <a:latin typeface="+mn-lt"/>
                <a:ea typeface="+mn-ea"/>
                <a:cs typeface="+mn-cs"/>
                <a:hlinkClick r:id="rId7" tooltip="Desenvolvimento iterativo e incremental (página não existe)"/>
              </a:rPr>
              <a:t>desenvolvimento iterativo e incremental</a:t>
            </a:r>
            <a:r>
              <a:rPr lang="pt-BR" sz="1800" b="0" i="0" kern="1200" dirty="0">
                <a:solidFill>
                  <a:schemeClr val="tx1"/>
                </a:solidFill>
                <a:effectLst/>
                <a:latin typeface="+mn-lt"/>
                <a:ea typeface="+mn-ea"/>
                <a:cs typeface="+mn-cs"/>
              </a:rPr>
              <a:t> que enfatiza o envolvimento constante do usuário.</a:t>
            </a:r>
          </a:p>
          <a:p>
            <a:r>
              <a:rPr lang="pt-BR" sz="1800" b="0" i="0" kern="1200" dirty="0">
                <a:solidFill>
                  <a:schemeClr val="tx1"/>
                </a:solidFill>
                <a:effectLst/>
                <a:latin typeface="+mn-lt"/>
                <a:ea typeface="+mn-ea"/>
                <a:cs typeface="+mn-cs"/>
              </a:rPr>
              <a:t>Seu objetivo é entregar </a:t>
            </a:r>
            <a:r>
              <a:rPr lang="pt-BR" sz="1800" b="0" i="0" u="none" strike="noStrike" kern="1200" dirty="0">
                <a:solidFill>
                  <a:schemeClr val="tx1"/>
                </a:solidFill>
                <a:effectLst/>
                <a:latin typeface="+mn-lt"/>
                <a:ea typeface="+mn-ea"/>
                <a:cs typeface="+mn-cs"/>
                <a:hlinkClick r:id="rId8" tooltip="Software"/>
              </a:rPr>
              <a:t>softwares</a:t>
            </a:r>
            <a:r>
              <a:rPr lang="pt-BR" sz="1800" b="0" i="0" kern="1200" dirty="0">
                <a:solidFill>
                  <a:schemeClr val="tx1"/>
                </a:solidFill>
                <a:effectLst/>
                <a:latin typeface="+mn-lt"/>
                <a:ea typeface="+mn-ea"/>
                <a:cs typeface="+mn-cs"/>
              </a:rPr>
              <a:t> no tempo e com custo estimados através do controle e ajuste de requisitos ao longo do desenvolvimento. DSDM é um dos modelos de </a:t>
            </a:r>
            <a:r>
              <a:rPr lang="pt-BR" sz="1800" b="0" i="0" u="none" strike="noStrike" kern="1200" dirty="0">
                <a:solidFill>
                  <a:schemeClr val="tx1"/>
                </a:solidFill>
                <a:effectLst/>
                <a:latin typeface="+mn-lt"/>
                <a:ea typeface="+mn-ea"/>
                <a:cs typeface="+mn-cs"/>
                <a:hlinkClick r:id="rId9" tooltip="Desenvolvimento ágil de software"/>
              </a:rPr>
              <a:t>Metodologia Ágil</a:t>
            </a:r>
            <a:r>
              <a:rPr lang="pt-BR" sz="1800" b="0" i="0" kern="1200" dirty="0">
                <a:solidFill>
                  <a:schemeClr val="tx1"/>
                </a:solidFill>
                <a:effectLst/>
                <a:latin typeface="+mn-lt"/>
                <a:ea typeface="+mn-ea"/>
                <a:cs typeface="+mn-cs"/>
              </a:rPr>
              <a:t> de desenvolvimento de software, e seu formato é propriedade da </a:t>
            </a:r>
            <a:r>
              <a:rPr lang="pt-BR" sz="1800" b="0" i="1" kern="1200" dirty="0" err="1">
                <a:solidFill>
                  <a:schemeClr val="tx1"/>
                </a:solidFill>
                <a:effectLst/>
                <a:latin typeface="+mn-lt"/>
                <a:ea typeface="+mn-ea"/>
                <a:cs typeface="+mn-cs"/>
              </a:rPr>
              <a:t>Agile</a:t>
            </a:r>
            <a:r>
              <a:rPr lang="pt-BR" sz="1800" b="0" i="1" kern="1200" dirty="0">
                <a:solidFill>
                  <a:schemeClr val="tx1"/>
                </a:solidFill>
                <a:effectLst/>
                <a:latin typeface="+mn-lt"/>
                <a:ea typeface="+mn-ea"/>
                <a:cs typeface="+mn-cs"/>
              </a:rPr>
              <a:t> Alliance</a:t>
            </a:r>
            <a:r>
              <a:rPr lang="pt-BR" sz="1800" b="0" i="0" kern="1200" dirty="0">
                <a:solidFill>
                  <a:schemeClr val="tx1"/>
                </a:solidFill>
                <a:effectLst/>
                <a:latin typeface="+mn-lt"/>
                <a:ea typeface="+mn-ea"/>
                <a:cs typeface="+mn-cs"/>
              </a:rPr>
              <a:t>.</a:t>
            </a:r>
          </a:p>
          <a:p>
            <a:r>
              <a:rPr lang="pt-BR" sz="1800" b="1" i="0" kern="1200" dirty="0">
                <a:solidFill>
                  <a:schemeClr val="tx1"/>
                </a:solidFill>
                <a:effectLst/>
                <a:latin typeface="+mn-lt"/>
                <a:ea typeface="+mn-ea"/>
                <a:cs typeface="+mn-cs"/>
              </a:rPr>
              <a:t>Princípios</a:t>
            </a:r>
          </a:p>
          <a:p>
            <a:r>
              <a:rPr lang="pt-BR" sz="1800" b="0" i="0" kern="1200" dirty="0">
                <a:solidFill>
                  <a:schemeClr val="tx1"/>
                </a:solidFill>
                <a:effectLst/>
                <a:latin typeface="+mn-lt"/>
                <a:ea typeface="+mn-ea"/>
                <a:cs typeface="+mn-cs"/>
              </a:rPr>
              <a:t>Existem 9 princípios formados por 4 séries e 5 </a:t>
            </a:r>
            <a:r>
              <a:rPr lang="pt-BR" sz="1800" b="0" i="0" kern="1200" dirty="0" err="1">
                <a:solidFill>
                  <a:schemeClr val="tx1"/>
                </a:solidFill>
                <a:effectLst/>
                <a:latin typeface="+mn-lt"/>
                <a:ea typeface="+mn-ea"/>
                <a:cs typeface="+mn-cs"/>
              </a:rPr>
              <a:t>pontos-chave</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Envolvimento: o envolvimento do usuário é o ponto principal para eficiência e eficácia do projeto. Onde usuários e desenvolvedores dividem o mesmo espaço, as decisões podem ser feitas com mais precisão.</a:t>
            </a:r>
          </a:p>
          <a:p>
            <a:r>
              <a:rPr lang="pt-BR" sz="1800" b="0" i="0" kern="1200" dirty="0">
                <a:solidFill>
                  <a:schemeClr val="tx1"/>
                </a:solidFill>
                <a:effectLst/>
                <a:latin typeface="+mn-lt"/>
                <a:ea typeface="+mn-ea"/>
                <a:cs typeface="+mn-cs"/>
              </a:rPr>
              <a:t>Autonomia: o time deve estar empenhado em tomar decisões que sejam importantes ao progresso do projeto sem que necessitem de aprovação dos superiores.</a:t>
            </a:r>
          </a:p>
          <a:p>
            <a:r>
              <a:rPr lang="pt-BR" sz="1800" b="0" i="0" kern="1200" dirty="0">
                <a:solidFill>
                  <a:schemeClr val="tx1"/>
                </a:solidFill>
                <a:effectLst/>
                <a:latin typeface="+mn-lt"/>
                <a:ea typeface="+mn-ea"/>
                <a:cs typeface="+mn-cs"/>
              </a:rPr>
              <a:t>Entregas: o foco na entrega frequente de produtos, assumindo que entregar algo bom logo é melhor que entregar algo perfeito somente no fim. Iniciando a entrega do produto desde os primeiros estágios do projeto, o produto pode ser testado e revisado e a evidência do teste e revisão da documentação pode ser utilizados na próxima iteração ou fase.</a:t>
            </a:r>
          </a:p>
          <a:p>
            <a:r>
              <a:rPr lang="pt-BR" sz="1800" b="0" i="0" kern="1200" dirty="0">
                <a:solidFill>
                  <a:schemeClr val="tx1"/>
                </a:solidFill>
                <a:effectLst/>
                <a:latin typeface="+mn-lt"/>
                <a:ea typeface="+mn-ea"/>
                <a:cs typeface="+mn-cs"/>
              </a:rPr>
              <a:t>Eficácia: o critério principal para ser considerado "entregável" é entregar um sistema que demonstre auxiliar nas necessidades e negócio atuais. É mais importante um sistema corresponder às necessidades de negócio do que focar nas funcionalidades.</a:t>
            </a:r>
          </a:p>
          <a:p>
            <a:r>
              <a:rPr lang="pt-BR" sz="1800" b="0" i="0" kern="1200" dirty="0">
                <a:solidFill>
                  <a:schemeClr val="tx1"/>
                </a:solidFill>
                <a:effectLst/>
                <a:latin typeface="+mn-lt"/>
                <a:ea typeface="+mn-ea"/>
                <a:cs typeface="+mn-cs"/>
              </a:rPr>
              <a:t>Feedback: o desenvolvimento é iterativo e incremental controlado por feedbacks de usuários, a fim de tornar a solução eficaz ao negócio.</a:t>
            </a:r>
          </a:p>
          <a:p>
            <a:r>
              <a:rPr lang="pt-BR" sz="1800" b="0" i="0" kern="1200" dirty="0">
                <a:solidFill>
                  <a:schemeClr val="tx1"/>
                </a:solidFill>
                <a:effectLst/>
                <a:latin typeface="+mn-lt"/>
                <a:ea typeface="+mn-ea"/>
                <a:cs typeface="+mn-cs"/>
              </a:rPr>
              <a:t>Reversibilidade: todas as alterações feitas no desenvolvimento são reversíveis.</a:t>
            </a:r>
          </a:p>
          <a:p>
            <a:r>
              <a:rPr lang="pt-BR" sz="1800" b="0" i="0" kern="1200" dirty="0">
                <a:solidFill>
                  <a:schemeClr val="tx1"/>
                </a:solidFill>
                <a:effectLst/>
                <a:latin typeface="+mn-lt"/>
                <a:ea typeface="+mn-ea"/>
                <a:cs typeface="+mn-cs"/>
              </a:rPr>
              <a:t>Previsibilidade: o escopo e requisitos de alto nível devem ser definidos antes que o projeto se inicie.</a:t>
            </a:r>
          </a:p>
          <a:p>
            <a:r>
              <a:rPr lang="pt-BR" sz="1800" b="0" i="0" kern="1200" dirty="0">
                <a:solidFill>
                  <a:schemeClr val="tx1"/>
                </a:solidFill>
                <a:effectLst/>
                <a:latin typeface="+mn-lt"/>
                <a:ea typeface="+mn-ea"/>
                <a:cs typeface="+mn-cs"/>
              </a:rPr>
              <a:t>Ausência de Testes no escopo: testes são tratados fora do ciclo de vida do projeto. </a:t>
            </a:r>
          </a:p>
          <a:p>
            <a:r>
              <a:rPr lang="pt-BR" sz="1800" b="0" i="0" kern="1200" dirty="0">
                <a:solidFill>
                  <a:schemeClr val="tx1"/>
                </a:solidFill>
                <a:effectLst/>
                <a:latin typeface="+mn-lt"/>
                <a:ea typeface="+mn-ea"/>
                <a:cs typeface="+mn-cs"/>
              </a:rPr>
              <a:t>Comunicação: é necessária excelente comunicação e cooperação de todos os envolvidos para obter maior eficácia e eficiência no projeto.</a:t>
            </a:r>
          </a:p>
          <a:p>
            <a:r>
              <a:rPr lang="pt-BR" sz="1800" b="1" i="0" kern="1200" dirty="0">
                <a:solidFill>
                  <a:schemeClr val="tx1"/>
                </a:solidFill>
                <a:effectLst/>
                <a:latin typeface="+mn-lt"/>
                <a:ea typeface="+mn-ea"/>
                <a:cs typeface="+mn-cs"/>
              </a:rPr>
              <a:t>Considerações adicionais</a:t>
            </a:r>
          </a:p>
          <a:p>
            <a:r>
              <a:rPr lang="pt-BR" sz="1800" b="0" i="0" kern="1200" dirty="0">
                <a:solidFill>
                  <a:schemeClr val="tx1"/>
                </a:solidFill>
                <a:effectLst/>
                <a:latin typeface="+mn-lt"/>
                <a:ea typeface="+mn-ea"/>
                <a:cs typeface="+mn-cs"/>
              </a:rPr>
              <a:t>Prioridades: nenhum sistema é construído perfeitamente logo de início. (confira </a:t>
            </a:r>
            <a:r>
              <a:rPr lang="pt-BR" sz="1800" b="0" i="0" u="none" strike="noStrike" kern="1200" dirty="0">
                <a:solidFill>
                  <a:schemeClr val="tx1"/>
                </a:solidFill>
                <a:effectLst/>
                <a:latin typeface="+mn-lt"/>
                <a:ea typeface="+mn-ea"/>
                <a:cs typeface="+mn-cs"/>
                <a:hlinkClick r:id="rId10" tooltip="Princípio de Pareto"/>
              </a:rPr>
              <a:t>Princípio de Pareto ou regra 80/20</a:t>
            </a:r>
            <a:r>
              <a:rPr lang="pt-BR" sz="1800" b="0" i="0" kern="1200" dirty="0">
                <a:solidFill>
                  <a:schemeClr val="tx1"/>
                </a:solidFill>
                <a:effectLst/>
                <a:latin typeface="+mn-lt"/>
                <a:ea typeface="+mn-ea"/>
                <a:cs typeface="+mn-cs"/>
              </a:rPr>
              <a:t>). Em geral, 80% do resultado final são oriundos de 20% dos requisitos, por esta razão o DSDM inicia pela implementação bem sucedida destes 20% críticos; desta forma pode produzir um sistema que ofereça funcionalidades suficientes para satisfazer usuários finais e os 80% restantes podem ser distribuídos nas demais iterações, além de reduzir o risco do projeto ultrapassar seus limites de prazo e orçamento.</a:t>
            </a:r>
          </a:p>
          <a:p>
            <a:r>
              <a:rPr lang="pt-BR" sz="1800" b="0" i="0" kern="1200" dirty="0">
                <a:solidFill>
                  <a:schemeClr val="tx1"/>
                </a:solidFill>
                <a:effectLst/>
                <a:latin typeface="+mn-lt"/>
                <a:ea typeface="+mn-ea"/>
                <a:cs typeface="+mn-cs"/>
              </a:rPr>
              <a:t>Tripé de qualidade: a entrega do projeto deve ser feita a tempo, custo e de ser de boa qualidade.</a:t>
            </a:r>
          </a:p>
          <a:p>
            <a:r>
              <a:rPr lang="pt-BR" sz="1800" b="0" i="0" kern="1200" dirty="0">
                <a:solidFill>
                  <a:schemeClr val="tx1"/>
                </a:solidFill>
                <a:effectLst/>
                <a:latin typeface="+mn-lt"/>
                <a:ea typeface="+mn-ea"/>
                <a:cs typeface="+mn-cs"/>
              </a:rPr>
              <a:t>Interseções: cada passo do desenvolvimento deve estar completo apenas o suficiente para que se inicie o próximo passo. Isto permite que a nova iteração seja iniciada sem atrasos desnecessários.</a:t>
            </a:r>
          </a:p>
          <a:p>
            <a:r>
              <a:rPr lang="pt-BR" sz="1800" b="0" i="0" kern="1200" dirty="0">
                <a:solidFill>
                  <a:schemeClr val="tx1"/>
                </a:solidFill>
                <a:effectLst/>
                <a:latin typeface="+mn-lt"/>
                <a:ea typeface="+mn-ea"/>
                <a:cs typeface="+mn-cs"/>
              </a:rPr>
              <a:t>Maleabilidade: alterações no design podem coincidir com alterações na demanda de usuários finais, uma vez que cada iteração do sistema é aprimorada de forma incremental.</a:t>
            </a:r>
          </a:p>
          <a:p>
            <a:r>
              <a:rPr lang="pt-BR" sz="1800" b="0" i="0" kern="1200" dirty="0">
                <a:solidFill>
                  <a:schemeClr val="tx1"/>
                </a:solidFill>
                <a:effectLst/>
                <a:latin typeface="+mn-lt"/>
                <a:ea typeface="+mn-ea"/>
                <a:cs typeface="+mn-cs"/>
              </a:rPr>
              <a:t>Gerenciamento: técnicas de </a:t>
            </a:r>
            <a:r>
              <a:rPr lang="pt-BR" sz="1800" b="0" i="0" u="none" strike="noStrike" kern="1200" dirty="0">
                <a:solidFill>
                  <a:schemeClr val="tx1"/>
                </a:solidFill>
                <a:effectLst/>
                <a:latin typeface="+mn-lt"/>
                <a:ea typeface="+mn-ea"/>
                <a:cs typeface="+mn-cs"/>
                <a:hlinkClick r:id="rId11" tooltip="Gerência de projetos"/>
              </a:rPr>
              <a:t>Gerência de Projeto</a:t>
            </a:r>
            <a:r>
              <a:rPr lang="pt-BR" sz="1800" b="0" i="0" kern="1200" dirty="0">
                <a:solidFill>
                  <a:schemeClr val="tx1"/>
                </a:solidFill>
                <a:effectLst/>
                <a:latin typeface="+mn-lt"/>
                <a:ea typeface="+mn-ea"/>
                <a:cs typeface="+mn-cs"/>
              </a:rPr>
              <a:t> e </a:t>
            </a:r>
            <a:r>
              <a:rPr lang="pt-BR" sz="1800" b="0" i="0" u="none" strike="noStrike" kern="1200" dirty="0">
                <a:solidFill>
                  <a:schemeClr val="tx1"/>
                </a:solidFill>
                <a:effectLst/>
                <a:latin typeface="+mn-lt"/>
                <a:ea typeface="+mn-ea"/>
                <a:cs typeface="+mn-cs"/>
                <a:hlinkClick r:id="rId5" tooltip="Desenvolvimento de software"/>
              </a:rPr>
              <a:t>Desenvolvimento de Sistemas</a:t>
            </a:r>
            <a:r>
              <a:rPr lang="pt-BR" sz="1800" b="0" i="0" kern="1200" dirty="0">
                <a:solidFill>
                  <a:schemeClr val="tx1"/>
                </a:solidFill>
                <a:effectLst/>
                <a:latin typeface="+mn-lt"/>
                <a:ea typeface="+mn-ea"/>
                <a:cs typeface="+mn-cs"/>
              </a:rPr>
              <a:t> são incorporadas.</a:t>
            </a:r>
          </a:p>
          <a:p>
            <a:r>
              <a:rPr lang="pt-BR" sz="1800" b="0" i="0" kern="1200" dirty="0">
                <a:solidFill>
                  <a:schemeClr val="tx1"/>
                </a:solidFill>
                <a:effectLst/>
                <a:latin typeface="+mn-lt"/>
                <a:ea typeface="+mn-ea"/>
                <a:cs typeface="+mn-cs"/>
              </a:rPr>
              <a:t>Híbrido: DSDM pode ser aplicado tanto em novos projetos quanto em aprimoramento de sistemas já existentes.</a:t>
            </a:r>
          </a:p>
          <a:p>
            <a:r>
              <a:rPr lang="pt-BR" sz="1800" b="0" i="0" kern="1200" dirty="0">
                <a:solidFill>
                  <a:schemeClr val="tx1"/>
                </a:solidFill>
                <a:effectLst/>
                <a:latin typeface="+mn-lt"/>
                <a:ea typeface="+mn-ea"/>
                <a:cs typeface="+mn-cs"/>
              </a:rPr>
              <a:t>Objetividade: a gerência de risco deve focar nas funcionalidades a serem entregues, não no processo de desenvolvimento e nem em artefatos (como requisitos e criação de documentos).</a:t>
            </a:r>
          </a:p>
          <a:p>
            <a:r>
              <a:rPr lang="pt-BR" sz="1800" b="0" i="0" kern="1200" dirty="0">
                <a:solidFill>
                  <a:schemeClr val="tx1"/>
                </a:solidFill>
                <a:effectLst/>
                <a:latin typeface="+mn-lt"/>
                <a:ea typeface="+mn-ea"/>
                <a:cs typeface="+mn-cs"/>
              </a:rPr>
              <a:t>Foco na entrega: gerenciamento valoriza muito mais entrega do produto que tarefa cumprida.</a:t>
            </a:r>
          </a:p>
          <a:p>
            <a:r>
              <a:rPr lang="pt-BR" sz="1800" b="0" i="0" kern="1200" dirty="0">
                <a:solidFill>
                  <a:schemeClr val="tx1"/>
                </a:solidFill>
                <a:effectLst/>
                <a:latin typeface="+mn-lt"/>
                <a:ea typeface="+mn-ea"/>
                <a:cs typeface="+mn-cs"/>
              </a:rPr>
              <a:t>Funcionalidade: estimativa deve se basear na funcionalidade de negócios em vez de em linhas de código.</a:t>
            </a:r>
          </a:p>
          <a:p>
            <a:r>
              <a:rPr lang="pt-BR" sz="1800" b="1" i="0" kern="1200" dirty="0">
                <a:solidFill>
                  <a:schemeClr val="tx1"/>
                </a:solidFill>
                <a:effectLst/>
                <a:latin typeface="+mn-lt"/>
                <a:ea typeface="+mn-ea"/>
                <a:cs typeface="+mn-cs"/>
              </a:rPr>
              <a:t>Os 4 estágios do ciclo de vida do projeto</a:t>
            </a:r>
          </a:p>
          <a:p>
            <a:r>
              <a:rPr lang="pt-BR" sz="1800" b="0" i="0" kern="1200" dirty="0">
                <a:solidFill>
                  <a:schemeClr val="tx1"/>
                </a:solidFill>
                <a:effectLst/>
                <a:latin typeface="+mn-lt"/>
                <a:ea typeface="+mn-ea"/>
                <a:cs typeface="+mn-cs"/>
              </a:rPr>
              <a:t>Modelo DSDM do processo de desenvolvimento de software.</a:t>
            </a:r>
          </a:p>
          <a:p>
            <a:r>
              <a:rPr lang="pt-BR" sz="1800" b="1" i="0" kern="1200" dirty="0">
                <a:solidFill>
                  <a:schemeClr val="tx1"/>
                </a:solidFill>
                <a:effectLst/>
                <a:latin typeface="+mn-lt"/>
                <a:ea typeface="+mn-ea"/>
                <a:cs typeface="+mn-cs"/>
              </a:rPr>
              <a:t>Estágio 1A: Análise de Viabilidade</a:t>
            </a:r>
          </a:p>
          <a:p>
            <a:r>
              <a:rPr lang="pt-BR" sz="1800" b="0" i="0" kern="1200" dirty="0">
                <a:solidFill>
                  <a:schemeClr val="tx1"/>
                </a:solidFill>
                <a:effectLst/>
                <a:latin typeface="+mn-lt"/>
                <a:ea typeface="+mn-ea"/>
                <a:cs typeface="+mn-cs"/>
              </a:rPr>
              <a:t>Durante este estágio do projeto, a viabilidade de uso do DSDM é examinada. </a:t>
            </a:r>
            <a:r>
              <a:rPr lang="pt-BR" sz="1800" b="0" i="0" u="none" strike="noStrike" kern="1200" dirty="0">
                <a:solidFill>
                  <a:schemeClr val="tx1"/>
                </a:solidFill>
                <a:effectLst/>
                <a:latin typeface="+mn-lt"/>
                <a:ea typeface="+mn-ea"/>
                <a:cs typeface="+mn-cs"/>
                <a:hlinkClick r:id="rId12"/>
              </a:rPr>
              <a:t>Pré-requisitos</a:t>
            </a:r>
            <a:r>
              <a:rPr lang="pt-BR" sz="1800" b="0" i="0" kern="1200" dirty="0">
                <a:solidFill>
                  <a:schemeClr val="tx1"/>
                </a:solidFill>
                <a:effectLst/>
                <a:latin typeface="+mn-lt"/>
                <a:ea typeface="+mn-ea"/>
                <a:cs typeface="+mn-cs"/>
              </a:rPr>
              <a:t> para o uso do DSDM são avaliados respondendo-se algumas questões como: ‘Pode este projeto atender as necessidades do negócio?’, ‘Este projeto é próprio para o DSDM?’ e ‘Quais os riscos mais importantes que estão envolvidos?’. A técnica fundamental desta fase é a utilização dos </a:t>
            </a:r>
            <a:r>
              <a:rPr lang="pt-BR" sz="1800" b="0" i="0" u="none" strike="noStrike" kern="1200" dirty="0">
                <a:solidFill>
                  <a:schemeClr val="tx1"/>
                </a:solidFill>
                <a:effectLst/>
                <a:latin typeface="+mn-lt"/>
                <a:ea typeface="+mn-ea"/>
                <a:cs typeface="+mn-cs"/>
                <a:hlinkClick r:id="rId13"/>
              </a:rPr>
              <a:t>Grupos de trabalho</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Os artefatos para este estágio são Relatório de viabilidade e Protótipo da Viabilidade. São estendidos até o Planejamento de Definições Gerais até o resto do projeto, e além deste um controle de Risco identifica os riscos mais impactantes do projeto.</a:t>
            </a:r>
          </a:p>
          <a:p>
            <a:r>
              <a:rPr lang="pt-BR" sz="1800" b="0" i="0" kern="1200" dirty="0">
                <a:solidFill>
                  <a:schemeClr val="tx1"/>
                </a:solidFill>
                <a:effectLst/>
                <a:latin typeface="+mn-lt"/>
                <a:ea typeface="+mn-ea"/>
                <a:cs typeface="+mn-cs"/>
              </a:rPr>
              <a:t>Essa análise não deve passar de algumas semanas; duas ou três são consideradas tempo suficiente para deliberar sobre a viabilidade. como produto final, são criados um relatório de viabilidade e um plano geral de desenvolvimento.</a:t>
            </a:r>
            <a:r>
              <a:rPr lang="pt-BR" sz="1800" b="0" i="0" u="none" strike="noStrike" kern="1200" baseline="30000" dirty="0">
                <a:solidFill>
                  <a:schemeClr val="tx1"/>
                </a:solidFill>
                <a:effectLst/>
                <a:latin typeface="+mn-lt"/>
                <a:ea typeface="+mn-ea"/>
                <a:cs typeface="+mn-cs"/>
                <a:hlinkClick r:id="rId14"/>
              </a:rPr>
              <a:t>[6]</a:t>
            </a:r>
            <a:endParaRPr lang="pt-BR" sz="1800" b="0" i="0" kern="1200" dirty="0">
              <a:solidFill>
                <a:schemeClr val="tx1"/>
              </a:solidFill>
              <a:effectLst/>
              <a:latin typeface="+mn-lt"/>
              <a:ea typeface="+mn-ea"/>
              <a:cs typeface="+mn-cs"/>
            </a:endParaRPr>
          </a:p>
          <a:p>
            <a:r>
              <a:rPr lang="pt-BR" dirty="0"/>
              <a:t>Análise de </a:t>
            </a:r>
            <a:r>
              <a:rPr lang="pt-BR" dirty="0" err="1"/>
              <a:t>negócio</a:t>
            </a:r>
            <a:r>
              <a:rPr lang="pt-BR" sz="1800" b="0" i="0" kern="1200" dirty="0" err="1">
                <a:solidFill>
                  <a:schemeClr val="tx1"/>
                </a:solidFill>
                <a:effectLst/>
                <a:latin typeface="+mn-lt"/>
                <a:ea typeface="+mn-ea"/>
                <a:cs typeface="+mn-cs"/>
              </a:rPr>
              <a:t>Oriundo</a:t>
            </a:r>
            <a:r>
              <a:rPr lang="pt-BR" sz="1800" b="0" i="0" kern="1200" dirty="0">
                <a:solidFill>
                  <a:schemeClr val="tx1"/>
                </a:solidFill>
                <a:effectLst/>
                <a:latin typeface="+mn-lt"/>
                <a:ea typeface="+mn-ea"/>
                <a:cs typeface="+mn-cs"/>
              </a:rPr>
              <a:t> da </a:t>
            </a:r>
            <a:r>
              <a:rPr lang="pt-BR" sz="1800" b="0" i="0" u="none" strike="noStrike" kern="1200" dirty="0">
                <a:solidFill>
                  <a:schemeClr val="tx1"/>
                </a:solidFill>
                <a:effectLst/>
                <a:latin typeface="+mn-lt"/>
                <a:ea typeface="+mn-ea"/>
                <a:cs typeface="+mn-cs"/>
                <a:hlinkClick r:id="rId15" tooltip="Análise de Viabilidade (página não existe)"/>
              </a:rPr>
              <a:t>Análise de Viabilidade</a:t>
            </a:r>
            <a:r>
              <a:rPr lang="pt-BR" sz="1800" b="0" i="0" kern="1200" dirty="0">
                <a:solidFill>
                  <a:schemeClr val="tx1"/>
                </a:solidFill>
                <a:effectLst/>
                <a:latin typeface="+mn-lt"/>
                <a:ea typeface="+mn-ea"/>
                <a:cs typeface="+mn-cs"/>
              </a:rPr>
              <a:t>. Após o projeto ser deferido viável para o uso do DSDM, este estágio examina a influência dos processos do negócio, usuários envolvidos e seus respectivos desejos e necessidades. Novamente os </a:t>
            </a:r>
            <a:r>
              <a:rPr lang="pt-BR" sz="1800" b="0" i="0" u="none" strike="noStrike" kern="1200" dirty="0">
                <a:solidFill>
                  <a:schemeClr val="tx1"/>
                </a:solidFill>
                <a:effectLst/>
                <a:latin typeface="+mn-lt"/>
                <a:ea typeface="+mn-ea"/>
                <a:cs typeface="+mn-cs"/>
                <a:hlinkClick r:id="rId13"/>
              </a:rPr>
              <a:t>Grupos de Trabalho</a:t>
            </a:r>
            <a:r>
              <a:rPr lang="pt-BR" sz="1800" b="0" i="0" kern="1200" dirty="0">
                <a:solidFill>
                  <a:schemeClr val="tx1"/>
                </a:solidFill>
                <a:effectLst/>
                <a:latin typeface="+mn-lt"/>
                <a:ea typeface="+mn-ea"/>
                <a:cs typeface="+mn-cs"/>
              </a:rPr>
              <a:t> são uma das mais valiosas técnicas, Grupos de Trabalho juntam diferentes envolvidos para discutir o propósito do sistema. A informação gerada nestas sessões é combinada com a lista de requisitos. Uma propriedade importante da lista de requisitos é o fato dos requisitos estarem (ou poderem) ser priorizados. Geralmente este requisitos são priorizados segundo o método de </a:t>
            </a:r>
            <a:r>
              <a:rPr lang="pt-BR" sz="1800" b="0" i="0" kern="1200" dirty="0" err="1">
                <a:solidFill>
                  <a:schemeClr val="tx1"/>
                </a:solidFill>
                <a:effectLst/>
                <a:latin typeface="+mn-lt"/>
                <a:ea typeface="+mn-ea"/>
                <a:cs typeface="+mn-cs"/>
              </a:rPr>
              <a:t>MoSCoW</a:t>
            </a:r>
            <a:r>
              <a:rPr lang="pt-BR" sz="1800" b="0" i="0" kern="1200" dirty="0">
                <a:solidFill>
                  <a:schemeClr val="tx1"/>
                </a:solidFill>
                <a:effectLst/>
                <a:latin typeface="+mn-lt"/>
                <a:ea typeface="+mn-ea"/>
                <a:cs typeface="+mn-cs"/>
              </a:rPr>
              <a:t>. Baseados nestas prioridades, o plano de desenvolvimento é construído como base para o resto do</a:t>
            </a:r>
            <a:r>
              <a:rPr lang="pt-BR" sz="1800" b="1" i="0" kern="1200" dirty="0">
                <a:solidFill>
                  <a:schemeClr val="tx1"/>
                </a:solidFill>
                <a:effectLst/>
                <a:latin typeface="+mn-lt"/>
                <a:ea typeface="+mn-ea"/>
                <a:cs typeface="+mn-cs"/>
              </a:rPr>
              <a:t> projeto.</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Uma técnica importante utilizada no desenvolvimento do plano é a </a:t>
            </a:r>
            <a:r>
              <a:rPr lang="pt-BR" sz="1800" b="0" i="0" u="none" strike="noStrike" kern="1200" dirty="0" err="1">
                <a:solidFill>
                  <a:schemeClr val="tx1"/>
                </a:solidFill>
                <a:effectLst/>
                <a:latin typeface="+mn-lt"/>
                <a:ea typeface="+mn-ea"/>
                <a:cs typeface="+mn-cs"/>
                <a:hlinkClick r:id="rId16"/>
              </a:rPr>
              <a:t>Timeboxing</a:t>
            </a:r>
            <a:r>
              <a:rPr lang="pt-BR" sz="1800" b="0" i="0" kern="1200" dirty="0">
                <a:solidFill>
                  <a:schemeClr val="tx1"/>
                </a:solidFill>
                <a:effectLst/>
                <a:latin typeface="+mn-lt"/>
                <a:ea typeface="+mn-ea"/>
                <a:cs typeface="+mn-cs"/>
              </a:rPr>
              <a:t>. Esta técnica é essencial para alcançar os objetivos do DSDM, baseados e custo e prazo, garantindo a qualidade desejada. A </a:t>
            </a:r>
            <a:r>
              <a:rPr lang="pt-BR" sz="1800" b="0" i="0" u="none" strike="noStrike" kern="1200" dirty="0">
                <a:solidFill>
                  <a:schemeClr val="tx1"/>
                </a:solidFill>
                <a:effectLst/>
                <a:latin typeface="+mn-lt"/>
                <a:ea typeface="+mn-ea"/>
                <a:cs typeface="+mn-cs"/>
                <a:hlinkClick r:id="rId17" tooltip="Arquitetura de software"/>
              </a:rPr>
              <a:t>Arquitetura do Sistema</a:t>
            </a:r>
            <a:r>
              <a:rPr lang="pt-BR" sz="1800" b="0" i="0" kern="1200" dirty="0">
                <a:solidFill>
                  <a:schemeClr val="tx1"/>
                </a:solidFill>
                <a:effectLst/>
                <a:latin typeface="+mn-lt"/>
                <a:ea typeface="+mn-ea"/>
                <a:cs typeface="+mn-cs"/>
              </a:rPr>
              <a:t> é outro documento fundamental no auxilio do sistema. Os artefatos para este estágio são definições que relatam o contexto do projeto dentro da companhia. A Arquitetura do Sistema, fornece a arquitetura global inicial do Sistema em desenvolvimento junto com um plano de desenvolvimento que destaca os pontos mais importantes num processo de desenvolvimento. Na base destes 2 documentos encontra-se a lista de priorização de requisitos. O que define todos os requisitos do sistemas. E por último, o controle de Risco é atualizado com os fatos que forem identificados durante esta fase do DSDM.</a:t>
            </a:r>
          </a:p>
          <a:p>
            <a:r>
              <a:rPr lang="pt-BR" sz="1800" b="1" i="0" kern="1200" dirty="0">
                <a:solidFill>
                  <a:schemeClr val="tx1"/>
                </a:solidFill>
                <a:effectLst/>
                <a:latin typeface="+mn-lt"/>
                <a:ea typeface="+mn-ea"/>
                <a:cs typeface="+mn-cs"/>
              </a:rPr>
              <a:t>Estágio 2: Iteração do Modelo Funcional</a:t>
            </a:r>
          </a:p>
          <a:p>
            <a:r>
              <a:rPr lang="pt-BR" sz="1800" b="0" i="0" kern="1200" dirty="0">
                <a:solidFill>
                  <a:schemeClr val="tx1"/>
                </a:solidFill>
                <a:effectLst/>
                <a:latin typeface="+mn-lt"/>
                <a:ea typeface="+mn-ea"/>
                <a:cs typeface="+mn-cs"/>
              </a:rPr>
              <a:t>Os requisitos identificados nos estágios anteriores serão convertidos em modelos funcionais. Este modelo consiste tanto do funcionamento do protótipo quanto do modelo. </a:t>
            </a:r>
            <a:r>
              <a:rPr lang="pt-BR" sz="1800" b="0" i="0" kern="1200" dirty="0" err="1">
                <a:solidFill>
                  <a:schemeClr val="tx1"/>
                </a:solidFill>
                <a:effectLst/>
                <a:latin typeface="+mn-lt"/>
                <a:ea typeface="+mn-ea"/>
                <a:cs typeface="+mn-cs"/>
              </a:rPr>
              <a:t>Prototipar</a:t>
            </a:r>
            <a:r>
              <a:rPr lang="pt-BR" sz="1800" b="0" i="0" kern="1200" dirty="0">
                <a:solidFill>
                  <a:schemeClr val="tx1"/>
                </a:solidFill>
                <a:effectLst/>
                <a:latin typeface="+mn-lt"/>
                <a:ea typeface="+mn-ea"/>
                <a:cs typeface="+mn-cs"/>
              </a:rPr>
              <a:t> é uma saída para técnicas de projeto em que neste estágio auxilia num verdadeiro envolvimento do usuário no projeto. O protótipo desenvolvido é revisado por diferentes grupos. De forma a garantir qualidade, os testes são efetuados ao longo de cada iteração. Uma parte importante do teste é realizada na Iteração do Modelo Funcional. O Modelo Funcional pode ser dividido em 4 </a:t>
            </a:r>
            <a:r>
              <a:rPr lang="pt-BR" sz="1800" b="0" i="0" kern="1200" dirty="0" err="1">
                <a:solidFill>
                  <a:schemeClr val="tx1"/>
                </a:solidFill>
                <a:effectLst/>
                <a:latin typeface="+mn-lt"/>
                <a:ea typeface="+mn-ea"/>
                <a:cs typeface="+mn-cs"/>
              </a:rPr>
              <a:t>sub-estágios</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Identificação do protótipo funcional: determina funcionalidades a serem implementadas resultantes desta iteração.</a:t>
            </a:r>
          </a:p>
          <a:p>
            <a:r>
              <a:rPr lang="pt-BR" sz="1800" b="0" i="0" kern="1200" dirty="0">
                <a:solidFill>
                  <a:schemeClr val="tx1"/>
                </a:solidFill>
                <a:effectLst/>
                <a:latin typeface="+mn-lt"/>
                <a:ea typeface="+mn-ea"/>
                <a:cs typeface="+mn-cs"/>
              </a:rPr>
              <a:t>Agenda: concilia como e quando serão feitas estas funcionalidades.</a:t>
            </a:r>
          </a:p>
          <a:p>
            <a:r>
              <a:rPr lang="pt-BR" sz="1800" b="0" i="0" kern="1200" dirty="0">
                <a:solidFill>
                  <a:schemeClr val="tx1"/>
                </a:solidFill>
                <a:effectLst/>
                <a:latin typeface="+mn-lt"/>
                <a:ea typeface="+mn-ea"/>
                <a:cs typeface="+mn-cs"/>
              </a:rPr>
              <a:t>Criação do protótipo funcional: desenvolver o protótipo. Investigar, refinar e consolidar com os protótipos funcionais das iterações anteriores.</a:t>
            </a:r>
          </a:p>
          <a:p>
            <a:r>
              <a:rPr lang="pt-BR" sz="1800" b="0" i="0" kern="1200" dirty="0">
                <a:solidFill>
                  <a:schemeClr val="tx1"/>
                </a:solidFill>
                <a:effectLst/>
                <a:latin typeface="+mn-lt"/>
                <a:ea typeface="+mn-ea"/>
                <a:cs typeface="+mn-cs"/>
              </a:rPr>
              <a:t>Revisão do protótipo: efetuar correções no desenvolvimento do projeto. Isto pode ser feito através de testes de usuários, através destas evidências e feedbacks dos usuários é gerado o documento de revisão do Protótipo.</a:t>
            </a:r>
          </a:p>
          <a:p>
            <a:r>
              <a:rPr lang="pt-BR" sz="1800" b="0" i="0" kern="1200" dirty="0">
                <a:solidFill>
                  <a:schemeClr val="tx1"/>
                </a:solidFill>
                <a:effectLst/>
                <a:latin typeface="+mn-lt"/>
                <a:ea typeface="+mn-ea"/>
                <a:cs typeface="+mn-cs"/>
              </a:rPr>
              <a:t>Os artefatos desta etapa são Modelo Funcional e Protótipo Funcional os quais juntos representam as funcionalidades que serão trabalhadas nesta iteração, prontas para serem testadas por usuários. Depois disso, a lista de requisitos é atualizada, removendo-se os itens entregues e refazendo a lista de prioridades dos requisitos remanescentes. Além disso o Log de Riscos também é atualizado por uma análise de riscos do conteúdo desenvolvido após a revisão do documento da prototipação.</a:t>
            </a:r>
          </a:p>
          <a:p>
            <a:r>
              <a:rPr lang="pt-BR" sz="1800" b="1" i="0" kern="1200" dirty="0">
                <a:solidFill>
                  <a:schemeClr val="tx1"/>
                </a:solidFill>
                <a:effectLst/>
                <a:latin typeface="+mn-lt"/>
                <a:ea typeface="+mn-ea"/>
                <a:cs typeface="+mn-cs"/>
              </a:rPr>
              <a:t>Estágio 3: iteração de desenho e construção</a:t>
            </a:r>
          </a:p>
          <a:p>
            <a:r>
              <a:rPr lang="pt-BR" sz="1800" b="0" i="0" kern="1200" dirty="0">
                <a:solidFill>
                  <a:schemeClr val="tx1"/>
                </a:solidFill>
                <a:effectLst/>
                <a:latin typeface="+mn-lt"/>
                <a:ea typeface="+mn-ea"/>
                <a:cs typeface="+mn-cs"/>
              </a:rPr>
              <a:t>O maior intuito desta Iteração do DSDM é integrar os componentes funcionais de fases anteriores em um sistema que satisfaça as necessidades do usuário. Ele também controla os requisitos não funcionais que foram definidos para o Sistema. Novamente </a:t>
            </a:r>
            <a:r>
              <a:rPr lang="pt-BR" sz="1800" b="0" i="0" u="none" strike="noStrike" kern="1200" dirty="0">
                <a:solidFill>
                  <a:schemeClr val="tx1"/>
                </a:solidFill>
                <a:effectLst/>
                <a:latin typeface="+mn-lt"/>
                <a:ea typeface="+mn-ea"/>
                <a:cs typeface="+mn-cs"/>
                <a:hlinkClick r:id="rId18"/>
              </a:rPr>
              <a:t>Testes</a:t>
            </a:r>
            <a:r>
              <a:rPr lang="pt-BR" sz="1800" b="0" i="0" kern="1200" dirty="0">
                <a:solidFill>
                  <a:schemeClr val="tx1"/>
                </a:solidFill>
                <a:effectLst/>
                <a:latin typeface="+mn-lt"/>
                <a:ea typeface="+mn-ea"/>
                <a:cs typeface="+mn-cs"/>
              </a:rPr>
              <a:t> vem a ser uma atividade fundamental no andamento deste estágio. A iteração de Desenho e Construção também pode ser dividida em 4 </a:t>
            </a:r>
            <a:r>
              <a:rPr lang="pt-BR" sz="1800" b="0" i="0" kern="1200" dirty="0" err="1">
                <a:solidFill>
                  <a:schemeClr val="tx1"/>
                </a:solidFill>
                <a:effectLst/>
                <a:latin typeface="+mn-lt"/>
                <a:ea typeface="+mn-ea"/>
                <a:cs typeface="+mn-cs"/>
              </a:rPr>
              <a:t>sub-estágios</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Definir desenho do protótipo: Identificar requisitos funcionais e não funcionais que precisam ser testados no sistema.</a:t>
            </a:r>
          </a:p>
          <a:p>
            <a:r>
              <a:rPr lang="pt-BR" sz="1800" b="0" i="0" kern="1200" dirty="0">
                <a:solidFill>
                  <a:schemeClr val="tx1"/>
                </a:solidFill>
                <a:effectLst/>
                <a:latin typeface="+mn-lt"/>
                <a:ea typeface="+mn-ea"/>
                <a:cs typeface="+mn-cs"/>
              </a:rPr>
              <a:t>Agenda: Definir quando e como serão realizados estes requisitos.</a:t>
            </a:r>
          </a:p>
          <a:p>
            <a:r>
              <a:rPr lang="pt-BR" sz="1800" b="0" i="0" kern="1200" dirty="0">
                <a:solidFill>
                  <a:schemeClr val="tx1"/>
                </a:solidFill>
                <a:effectLst/>
                <a:latin typeface="+mn-lt"/>
                <a:ea typeface="+mn-ea"/>
                <a:cs typeface="+mn-cs"/>
              </a:rPr>
              <a:t>Criação do desenho do protótipo: criar um sistema que possa ser seguramente manipulado por um usuário no uso diário. Investigar, refinar e consolidar o protótipo da iteração atual dentro do processo de prototipação é um ponto essencial.</a:t>
            </a:r>
          </a:p>
          <a:p>
            <a:r>
              <a:rPr lang="pt-BR" sz="1800" b="0" i="0" kern="1200" dirty="0">
                <a:solidFill>
                  <a:schemeClr val="tx1"/>
                </a:solidFill>
                <a:effectLst/>
                <a:latin typeface="+mn-lt"/>
                <a:ea typeface="+mn-ea"/>
                <a:cs typeface="+mn-cs"/>
              </a:rPr>
              <a:t>Revisar o protótipo desenhado: efetuar ajustes no desenho do sistema, novamente testando e revisando com as principais técnicas já utilizadas, uma vez que os feedbacks dos usuários e as evidências de teste são necessárias para geração da documentação do usuário.</a:t>
            </a:r>
          </a:p>
          <a:p>
            <a:r>
              <a:rPr lang="pt-BR" sz="1800" b="0" i="0" kern="1200" dirty="0">
                <a:solidFill>
                  <a:schemeClr val="tx1"/>
                </a:solidFill>
                <a:effectLst/>
                <a:latin typeface="+mn-lt"/>
                <a:ea typeface="+mn-ea"/>
                <a:cs typeface="+mn-cs"/>
              </a:rPr>
              <a:t>Os artefatos a serem entregues neste estágio são Desenho do Protótipo que os usuários testaram e ao final desta Iteração o sistema testado é transferido para a próxima fase. Neste estágio, o sistema é construído exatamente de acordo com o desenho e funções consolidadas e integradas no protótipo. Outro artefato desta iteração é a Documentação de Usuário.</a:t>
            </a:r>
          </a:p>
          <a:p>
            <a:r>
              <a:rPr lang="pt-BR" sz="1800" b="1" i="0" kern="1200" dirty="0">
                <a:solidFill>
                  <a:schemeClr val="tx1"/>
                </a:solidFill>
                <a:effectLst/>
                <a:latin typeface="+mn-lt"/>
                <a:ea typeface="+mn-ea"/>
                <a:cs typeface="+mn-cs"/>
              </a:rPr>
              <a:t>Estágio 4: implantação</a:t>
            </a:r>
          </a:p>
          <a:p>
            <a:r>
              <a:rPr lang="pt-BR" sz="1800" b="0" i="0" kern="1200" dirty="0">
                <a:solidFill>
                  <a:schemeClr val="tx1"/>
                </a:solidFill>
                <a:effectLst/>
                <a:latin typeface="+mn-lt"/>
                <a:ea typeface="+mn-ea"/>
                <a:cs typeface="+mn-cs"/>
              </a:rPr>
              <a:t>Na fase de Implantação, o sistema testado e mais a documentação de usuário é entregue aos usuários e treinos à estes futuros usuários são aplicados. O sistema para ser entregue deve ter seus requisitos revisados de acordo com o que foi definido nas etapas iniciais do projeto. O estágio de implantação é dividido em 4 </a:t>
            </a:r>
            <a:r>
              <a:rPr lang="pt-BR" sz="1800" b="0" i="0" kern="1200" dirty="0" err="1">
                <a:solidFill>
                  <a:schemeClr val="tx1"/>
                </a:solidFill>
                <a:effectLst/>
                <a:latin typeface="+mn-lt"/>
                <a:ea typeface="+mn-ea"/>
                <a:cs typeface="+mn-cs"/>
              </a:rPr>
              <a:t>sub-estágios</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Orientações e aprovação do usuário: usuários aprovam o sistema testado e algumas orientações de uso e implantação do sistema são definidas.</a:t>
            </a:r>
          </a:p>
          <a:p>
            <a:r>
              <a:rPr lang="pt-BR" sz="1800" b="0" i="0" kern="1200" dirty="0">
                <a:solidFill>
                  <a:schemeClr val="tx1"/>
                </a:solidFill>
                <a:effectLst/>
                <a:latin typeface="+mn-lt"/>
                <a:ea typeface="+mn-ea"/>
                <a:cs typeface="+mn-cs"/>
              </a:rPr>
              <a:t>Treinamento: treinamento de futuros usuários no uso do sistema.</a:t>
            </a:r>
          </a:p>
          <a:p>
            <a:r>
              <a:rPr lang="pt-BR" sz="1800" b="0" i="0" kern="1200" dirty="0">
                <a:solidFill>
                  <a:schemeClr val="tx1"/>
                </a:solidFill>
                <a:effectLst/>
                <a:latin typeface="+mn-lt"/>
                <a:ea typeface="+mn-ea"/>
                <a:cs typeface="+mn-cs"/>
              </a:rPr>
              <a:t>Implantação: implantar propriamente o sistema concluído na localidade dos usuários.</a:t>
            </a:r>
          </a:p>
          <a:p>
            <a:r>
              <a:rPr lang="pt-BR" sz="1800" b="0" i="0" kern="1200" dirty="0">
                <a:solidFill>
                  <a:schemeClr val="tx1"/>
                </a:solidFill>
                <a:effectLst/>
                <a:latin typeface="+mn-lt"/>
                <a:ea typeface="+mn-ea"/>
                <a:cs typeface="+mn-cs"/>
              </a:rPr>
              <a:t>Revisão de Negócios: rever o impacto que o sistema implantado causa sobre o negócio, pode-se utilizar o cruzamento dos objetivos iniciais com a análise atual como termômetro. Dependendo do resultado o projeto passa para o próximo estágio ou reinicia este estágio a fim de refinar e melhorar os resultados. Esta revisão será documentada através do DOCUMENTO DE REVISÃO DO PROJETO.</a:t>
            </a:r>
          </a:p>
          <a:p>
            <a:r>
              <a:rPr lang="pt-BR" sz="1800" b="0" i="0" kern="1200" dirty="0">
                <a:solidFill>
                  <a:schemeClr val="tx1"/>
                </a:solidFill>
                <a:effectLst/>
                <a:latin typeface="+mn-lt"/>
                <a:ea typeface="+mn-ea"/>
                <a:cs typeface="+mn-cs"/>
              </a:rPr>
              <a:t>Os artefatos deste estágio consistem em Entrega do Sistema no Local, pronto para utilização dos usuários finais, Treinamento de usuários e Documento de Revisão do Projeto do sistema entregue.</a:t>
            </a:r>
          </a:p>
          <a:p>
            <a:r>
              <a:rPr lang="pt-BR" sz="1800" b="1" i="0" kern="1200" dirty="0">
                <a:solidFill>
                  <a:schemeClr val="tx1"/>
                </a:solidFill>
                <a:effectLst/>
                <a:latin typeface="+mn-lt"/>
                <a:ea typeface="+mn-ea"/>
                <a:cs typeface="+mn-cs"/>
              </a:rPr>
              <a:t>Papéis</a:t>
            </a:r>
          </a:p>
          <a:p>
            <a:r>
              <a:rPr lang="pt-BR" sz="1800" b="1" i="0" kern="1200" dirty="0">
                <a:solidFill>
                  <a:schemeClr val="tx1"/>
                </a:solidFill>
                <a:effectLst/>
                <a:latin typeface="+mn-lt"/>
                <a:ea typeface="+mn-ea"/>
                <a:cs typeface="+mn-cs"/>
              </a:rPr>
              <a:t>do DSDM</a:t>
            </a:r>
          </a:p>
          <a:p>
            <a:r>
              <a:rPr lang="pt-BR" sz="1800" b="0" i="0" kern="1200" dirty="0">
                <a:solidFill>
                  <a:schemeClr val="tx1"/>
                </a:solidFill>
                <a:effectLst/>
                <a:latin typeface="+mn-lt"/>
                <a:ea typeface="+mn-ea"/>
                <a:cs typeface="+mn-cs"/>
              </a:rPr>
              <a:t>Existem alguns papéis aplicados junto ao ambiente DSDM. É interessante que seja definido previamente os papéis que cada membro do projeto irá representar antes de se iniciar as atividades. Cada papel tem sua própria responsabilidade. São eles:</a:t>
            </a:r>
          </a:p>
          <a:p>
            <a:r>
              <a:rPr lang="pt-BR" sz="1800" b="0" i="0" kern="1200" dirty="0">
                <a:solidFill>
                  <a:schemeClr val="tx1"/>
                </a:solidFill>
                <a:effectLst/>
                <a:latin typeface="+mn-lt"/>
                <a:ea typeface="+mn-ea"/>
                <a:cs typeface="+mn-cs"/>
              </a:rPr>
              <a:t>Gerente executivo: também chamado de “Campeão do Projeto”. Papel importante para usuários os quais possuem habilidades e responsabilidades em cumprir determinados prazos e recursos. Este papel é a ultima palavra na tomada de decisões.</a:t>
            </a:r>
          </a:p>
          <a:p>
            <a:r>
              <a:rPr lang="pt-BR" sz="1800" b="0" i="0" kern="1200" dirty="0">
                <a:solidFill>
                  <a:schemeClr val="tx1"/>
                </a:solidFill>
                <a:effectLst/>
                <a:latin typeface="+mn-lt"/>
                <a:ea typeface="+mn-ea"/>
                <a:cs typeface="+mn-cs"/>
              </a:rPr>
              <a:t>Visionário: aquele que tem a responsabilidade de iniciar projeto certificando que os requisitos essenciais foram definidos. O visionário tem a percepção acurada dos objetivos de negócio do sistema e projeto. Outra tarefa é supervisionar e manter o desenvolvimento do processo "na linha".</a:t>
            </a:r>
          </a:p>
          <a:p>
            <a:r>
              <a:rPr lang="pt-BR" sz="1800" b="0" i="0" kern="1200" dirty="0">
                <a:solidFill>
                  <a:schemeClr val="tx1"/>
                </a:solidFill>
                <a:effectLst/>
                <a:latin typeface="+mn-lt"/>
                <a:ea typeface="+mn-ea"/>
                <a:cs typeface="+mn-cs"/>
              </a:rPr>
              <a:t>Intermediador: usuário que traz o conhecimento de outras áreas para o projeto, certifica que os desenvolvedores receberam quantidade suficiente de feedback de usuários durante o processo de desenvolvimento.</a:t>
            </a:r>
          </a:p>
          <a:p>
            <a:r>
              <a:rPr lang="pt-BR" sz="1800" b="0" i="0" kern="1200" dirty="0">
                <a:solidFill>
                  <a:schemeClr val="tx1"/>
                </a:solidFill>
                <a:effectLst/>
                <a:latin typeface="+mn-lt"/>
                <a:ea typeface="+mn-ea"/>
                <a:cs typeface="+mn-cs"/>
              </a:rPr>
              <a:t>Anunciante: qualquer usuário que represente um importante ponto de vista e traga diariamente conhecimento ao projeto.</a:t>
            </a:r>
          </a:p>
          <a:p>
            <a:r>
              <a:rPr lang="pt-BR" sz="1800" b="0" i="0" kern="1200" dirty="0">
                <a:solidFill>
                  <a:schemeClr val="tx1"/>
                </a:solidFill>
                <a:effectLst/>
                <a:latin typeface="+mn-lt"/>
                <a:ea typeface="+mn-ea"/>
                <a:cs typeface="+mn-cs"/>
              </a:rPr>
              <a:t>Gerente de projeto: pode ser qualquer do grupo de usuários ou Gerencia de TI que gerenciará o projeto como um todo.</a:t>
            </a:r>
          </a:p>
          <a:p>
            <a:r>
              <a:rPr lang="pt-BR" sz="1800" b="0" i="0" kern="1200" dirty="0">
                <a:solidFill>
                  <a:schemeClr val="tx1"/>
                </a:solidFill>
                <a:effectLst/>
                <a:latin typeface="+mn-lt"/>
                <a:ea typeface="+mn-ea"/>
                <a:cs typeface="+mn-cs"/>
              </a:rPr>
              <a:t>Coordenador Técnico: responsável no desenho da arquitetura do Sistema e controle da qualidade técnica do projeto.</a:t>
            </a:r>
          </a:p>
          <a:p>
            <a:r>
              <a:rPr lang="pt-BR" sz="1800" b="0" i="0" kern="1200" dirty="0">
                <a:solidFill>
                  <a:schemeClr val="tx1"/>
                </a:solidFill>
                <a:effectLst/>
                <a:latin typeface="+mn-lt"/>
                <a:ea typeface="+mn-ea"/>
                <a:cs typeface="+mn-cs"/>
              </a:rPr>
              <a:t>Líder de time: lidera seu time e mantém a harmonia do projeto e trabalho em grupo.</a:t>
            </a:r>
          </a:p>
          <a:p>
            <a:r>
              <a:rPr lang="pt-BR" sz="1800" b="0" i="0" kern="1200" dirty="0">
                <a:solidFill>
                  <a:schemeClr val="tx1"/>
                </a:solidFill>
                <a:effectLst/>
                <a:latin typeface="+mn-lt"/>
                <a:ea typeface="+mn-ea"/>
                <a:cs typeface="+mn-cs"/>
              </a:rPr>
              <a:t>Desenvolvedor: interpreta o modelo e requisitos do sistema incluindo desenvolvimento de artefatos de código e construção de protótipos.</a:t>
            </a:r>
          </a:p>
          <a:p>
            <a:r>
              <a:rPr lang="pt-BR" sz="1800" b="0" i="0" kern="1200" dirty="0">
                <a:solidFill>
                  <a:schemeClr val="tx1"/>
                </a:solidFill>
                <a:effectLst/>
                <a:latin typeface="+mn-lt"/>
                <a:ea typeface="+mn-ea"/>
                <a:cs typeface="+mn-cs"/>
              </a:rPr>
              <a:t>Testador: Confere o funcionamento da parte técnica através da execução de algumas tarefas. O Testador deverá possuir alguns comentários e documentação.</a:t>
            </a:r>
          </a:p>
          <a:p>
            <a:r>
              <a:rPr lang="pt-BR" sz="1800" b="0" i="0" kern="1200" dirty="0">
                <a:solidFill>
                  <a:schemeClr val="tx1"/>
                </a:solidFill>
                <a:effectLst/>
                <a:latin typeface="+mn-lt"/>
                <a:ea typeface="+mn-ea"/>
                <a:cs typeface="+mn-cs"/>
              </a:rPr>
              <a:t>Escrivão: Responsável por recolher e armazenar requisitos, acordos e decisões tomadas entre todos os grupos de trabalho.</a:t>
            </a:r>
          </a:p>
          <a:p>
            <a:r>
              <a:rPr lang="pt-BR" sz="1800" b="0" i="0" kern="1200" dirty="0">
                <a:solidFill>
                  <a:schemeClr val="tx1"/>
                </a:solidFill>
                <a:effectLst/>
                <a:latin typeface="+mn-lt"/>
                <a:ea typeface="+mn-ea"/>
                <a:cs typeface="+mn-cs"/>
              </a:rPr>
              <a:t>Facilitador: Gerencia progresso dos grupos de trabalho, age como motor de preparação e comunicação.</a:t>
            </a:r>
          </a:p>
          <a:p>
            <a:r>
              <a:rPr lang="pt-BR" sz="1800" b="0" i="0" kern="1200" dirty="0">
                <a:solidFill>
                  <a:schemeClr val="tx1"/>
                </a:solidFill>
                <a:effectLst/>
                <a:latin typeface="+mn-lt"/>
                <a:ea typeface="+mn-ea"/>
                <a:cs typeface="+mn-cs"/>
              </a:rPr>
              <a:t>Papéis específicos: Arquiteto de negócios, Gestor de Qualidade, Integrador de Sistema, etc.</a:t>
            </a:r>
          </a:p>
          <a:p>
            <a:endParaRPr lang="pt-BR" sz="1800" b="0" i="0" kern="1200" dirty="0">
              <a:solidFill>
                <a:schemeClr val="tx1"/>
              </a:solidFill>
              <a:effectLst/>
              <a:latin typeface="+mn-lt"/>
              <a:ea typeface="+mn-ea"/>
              <a:cs typeface="+mn-cs"/>
            </a:endParaRPr>
          </a:p>
          <a:p>
            <a:endParaRPr lang="pt-BR" sz="1800" b="0" i="0" kern="1200" dirty="0">
              <a:solidFill>
                <a:schemeClr val="tx1"/>
              </a:solidFill>
              <a:effectLst/>
              <a:latin typeface="+mn-lt"/>
              <a:ea typeface="+mn-ea"/>
              <a:cs typeface="+mn-cs"/>
            </a:endParaRPr>
          </a:p>
          <a:p>
            <a:endParaRPr lang="pt-BR" sz="1800" b="0" i="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156</a:t>
            </a:fld>
            <a:endParaRPr lang="pt-BR" altLang="pt-BR"/>
          </a:p>
        </p:txBody>
      </p:sp>
    </p:spTree>
    <p:extLst>
      <p:ext uri="{BB962C8B-B14F-4D97-AF65-F5344CB8AC3E}">
        <p14:creationId xmlns:p14="http://schemas.microsoft.com/office/powerpoint/2010/main" val="9503634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77500" lnSpcReduction="20000"/>
          </a:bodyPr>
          <a:lstStyle/>
          <a:p>
            <a:r>
              <a:rPr lang="pt-BR" sz="1800" b="0" i="0" kern="1200" dirty="0">
                <a:solidFill>
                  <a:schemeClr val="tx1"/>
                </a:solidFill>
                <a:effectLst/>
                <a:latin typeface="+mn-lt"/>
                <a:ea typeface="+mn-ea"/>
                <a:cs typeface="+mn-cs"/>
              </a:rPr>
              <a:t>A Crystal é uma família de metodologias </a:t>
            </a:r>
            <a:r>
              <a:rPr lang="pt-BR" sz="1800" b="0" i="0" kern="1200" dirty="0" err="1">
                <a:solidFill>
                  <a:schemeClr val="tx1"/>
                </a:solidFill>
                <a:effectLst/>
                <a:latin typeface="+mn-lt"/>
                <a:ea typeface="+mn-ea"/>
                <a:cs typeface="+mn-cs"/>
              </a:rPr>
              <a:t>Agile</a:t>
            </a:r>
            <a:r>
              <a:rPr lang="pt-BR" sz="1800" b="0" i="0" kern="1200" dirty="0">
                <a:solidFill>
                  <a:schemeClr val="tx1"/>
                </a:solidFill>
                <a:effectLst/>
                <a:latin typeface="+mn-lt"/>
                <a:ea typeface="+mn-ea"/>
                <a:cs typeface="+mn-cs"/>
              </a:rPr>
              <a:t>, que inclui variantes como Crystal </a:t>
            </a:r>
            <a:r>
              <a:rPr lang="pt-BR" sz="1800" b="0" i="0" kern="1200" dirty="0" err="1">
                <a:solidFill>
                  <a:schemeClr val="tx1"/>
                </a:solidFill>
                <a:effectLst/>
                <a:latin typeface="+mn-lt"/>
                <a:ea typeface="+mn-ea"/>
                <a:cs typeface="+mn-cs"/>
              </a:rPr>
              <a:t>Clear</a:t>
            </a:r>
            <a:r>
              <a:rPr lang="pt-BR" sz="1800" b="0" i="0" kern="1200" dirty="0">
                <a:solidFill>
                  <a:schemeClr val="tx1"/>
                </a:solidFill>
                <a:effectLst/>
                <a:latin typeface="+mn-lt"/>
                <a:ea typeface="+mn-ea"/>
                <a:cs typeface="+mn-cs"/>
              </a:rPr>
              <a:t> (indicado para uma equipa de até 8 pessoas), Crystal </a:t>
            </a:r>
            <a:r>
              <a:rPr lang="pt-BR" sz="1800" b="0" i="0" kern="1200" dirty="0" err="1">
                <a:solidFill>
                  <a:schemeClr val="tx1"/>
                </a:solidFill>
                <a:effectLst/>
                <a:latin typeface="+mn-lt"/>
                <a:ea typeface="+mn-ea"/>
                <a:cs typeface="+mn-cs"/>
              </a:rPr>
              <a:t>Yellow</a:t>
            </a:r>
            <a:r>
              <a:rPr lang="pt-BR" sz="1800" b="0" i="0" kern="1200" dirty="0">
                <a:solidFill>
                  <a:schemeClr val="tx1"/>
                </a:solidFill>
                <a:effectLst/>
                <a:latin typeface="+mn-lt"/>
                <a:ea typeface="+mn-ea"/>
                <a:cs typeface="+mn-cs"/>
              </a:rPr>
              <a:t> (indicado para uma equipa entre 10 a 20 elementos), Crystal Orange (para equipas entre 20 e 50 elementos) e a Crystal </a:t>
            </a:r>
            <a:r>
              <a:rPr lang="pt-BR" sz="1800" b="0" i="0" kern="1200" dirty="0" err="1">
                <a:solidFill>
                  <a:schemeClr val="tx1"/>
                </a:solidFill>
                <a:effectLst/>
                <a:latin typeface="+mn-lt"/>
                <a:ea typeface="+mn-ea"/>
                <a:cs typeface="+mn-cs"/>
              </a:rPr>
              <a:t>Red</a:t>
            </a:r>
            <a:r>
              <a:rPr lang="pt-BR" sz="1800" b="0" i="0" kern="1200" dirty="0">
                <a:solidFill>
                  <a:schemeClr val="tx1"/>
                </a:solidFill>
                <a:effectLst/>
                <a:latin typeface="+mn-lt"/>
                <a:ea typeface="+mn-ea"/>
                <a:cs typeface="+mn-cs"/>
              </a:rPr>
              <a:t> (para equipas de grande escala, entre 50 e 100 elementos).</a:t>
            </a:r>
          </a:p>
          <a:p>
            <a:r>
              <a:rPr lang="pt-BR" sz="1800" b="0" i="0" kern="1200" dirty="0">
                <a:solidFill>
                  <a:schemeClr val="tx1"/>
                </a:solidFill>
                <a:effectLst/>
                <a:latin typeface="+mn-lt"/>
                <a:ea typeface="+mn-ea"/>
                <a:cs typeface="+mn-cs"/>
              </a:rPr>
              <a:t>A Crystal foca-se em princípios como as </a:t>
            </a:r>
            <a:r>
              <a:rPr lang="pt-BR" sz="1800" b="1" i="0" kern="1200" dirty="0">
                <a:solidFill>
                  <a:schemeClr val="tx1"/>
                </a:solidFill>
                <a:effectLst/>
                <a:latin typeface="+mn-lt"/>
                <a:ea typeface="+mn-ea"/>
                <a:cs typeface="+mn-cs"/>
              </a:rPr>
              <a:t>Pessoas</a:t>
            </a:r>
            <a:r>
              <a:rPr lang="pt-BR" sz="1800" b="0" i="0" kern="1200" dirty="0">
                <a:solidFill>
                  <a:schemeClr val="tx1"/>
                </a:solidFill>
                <a:effectLst/>
                <a:latin typeface="+mn-lt"/>
                <a:ea typeface="+mn-ea"/>
                <a:cs typeface="+mn-cs"/>
              </a:rPr>
              <a:t>, as </a:t>
            </a:r>
            <a:r>
              <a:rPr lang="pt-BR" sz="1800" b="1" i="0" kern="1200" dirty="0">
                <a:solidFill>
                  <a:schemeClr val="tx1"/>
                </a:solidFill>
                <a:effectLst/>
                <a:latin typeface="+mn-lt"/>
                <a:ea typeface="+mn-ea"/>
                <a:cs typeface="+mn-cs"/>
              </a:rPr>
              <a:t>Interações</a:t>
            </a:r>
            <a:r>
              <a:rPr lang="pt-BR" sz="1800" b="0" i="0" kern="1200" dirty="0">
                <a:solidFill>
                  <a:schemeClr val="tx1"/>
                </a:solidFill>
                <a:effectLst/>
                <a:latin typeface="+mn-lt"/>
                <a:ea typeface="+mn-ea"/>
                <a:cs typeface="+mn-cs"/>
              </a:rPr>
              <a:t>, a </a:t>
            </a:r>
            <a:r>
              <a:rPr lang="pt-BR" sz="1800" b="1" i="0" kern="1200" dirty="0">
                <a:solidFill>
                  <a:schemeClr val="tx1"/>
                </a:solidFill>
                <a:effectLst/>
                <a:latin typeface="+mn-lt"/>
                <a:ea typeface="+mn-ea"/>
                <a:cs typeface="+mn-cs"/>
              </a:rPr>
              <a:t>Comunidade</a:t>
            </a:r>
            <a:r>
              <a:rPr lang="pt-BR" sz="1800" b="0" i="0" kern="1200" dirty="0">
                <a:solidFill>
                  <a:schemeClr val="tx1"/>
                </a:solidFill>
                <a:effectLst/>
                <a:latin typeface="+mn-lt"/>
                <a:ea typeface="+mn-ea"/>
                <a:cs typeface="+mn-cs"/>
              </a:rPr>
              <a:t>, os </a:t>
            </a:r>
            <a:r>
              <a:rPr lang="pt-BR" sz="1800" b="1" i="1" kern="1200" dirty="0">
                <a:solidFill>
                  <a:schemeClr val="tx1"/>
                </a:solidFill>
                <a:effectLst/>
                <a:latin typeface="+mn-lt"/>
                <a:ea typeface="+mn-ea"/>
                <a:cs typeface="+mn-cs"/>
              </a:rPr>
              <a:t>Skills</a:t>
            </a:r>
            <a:r>
              <a:rPr lang="pt-BR" sz="1800" b="0" i="0" kern="1200" dirty="0">
                <a:solidFill>
                  <a:schemeClr val="tx1"/>
                </a:solidFill>
                <a:effectLst/>
                <a:latin typeface="+mn-lt"/>
                <a:ea typeface="+mn-ea"/>
                <a:cs typeface="+mn-cs"/>
              </a:rPr>
              <a:t>, o </a:t>
            </a:r>
            <a:r>
              <a:rPr lang="pt-BR" sz="1800" b="1" i="0" kern="1200" dirty="0">
                <a:solidFill>
                  <a:schemeClr val="tx1"/>
                </a:solidFill>
                <a:effectLst/>
                <a:latin typeface="+mn-lt"/>
                <a:ea typeface="+mn-ea"/>
                <a:cs typeface="+mn-cs"/>
              </a:rPr>
              <a:t>Talento</a:t>
            </a:r>
            <a:r>
              <a:rPr lang="pt-BR" sz="1800" b="0" i="0" kern="1200" dirty="0">
                <a:solidFill>
                  <a:schemeClr val="tx1"/>
                </a:solidFill>
                <a:effectLst/>
                <a:latin typeface="+mn-lt"/>
                <a:ea typeface="+mn-ea"/>
                <a:cs typeface="+mn-cs"/>
              </a:rPr>
              <a:t> e a </a:t>
            </a:r>
            <a:r>
              <a:rPr lang="pt-BR" sz="1800" b="1" i="0" kern="1200" dirty="0">
                <a:solidFill>
                  <a:schemeClr val="tx1"/>
                </a:solidFill>
                <a:effectLst/>
                <a:latin typeface="+mn-lt"/>
                <a:ea typeface="+mn-ea"/>
                <a:cs typeface="+mn-cs"/>
              </a:rPr>
              <a:t>Comunicação</a:t>
            </a:r>
            <a:r>
              <a:rPr lang="pt-BR" sz="1800" b="0" i="0" kern="1200" dirty="0">
                <a:solidFill>
                  <a:schemeClr val="tx1"/>
                </a:solidFill>
                <a:effectLst/>
                <a:latin typeface="+mn-lt"/>
                <a:ea typeface="+mn-ea"/>
                <a:cs typeface="+mn-cs"/>
              </a:rPr>
              <a:t>, fazendo com que o desenvolvimento de software corra da melhor forma. O core deste processo de desenvolvimento passa pela interação e simbiose que acontece entre as pessoas alocadas aos projetos e aos processos, de forma a tornar o desenvolvimento eficaz.</a:t>
            </a:r>
          </a:p>
          <a:p>
            <a:r>
              <a:rPr lang="pt-BR" sz="1800" b="1" i="0" kern="1200" dirty="0">
                <a:solidFill>
                  <a:schemeClr val="tx1"/>
                </a:solidFill>
                <a:effectLst/>
                <a:latin typeface="+mn-lt"/>
                <a:ea typeface="+mn-ea"/>
                <a:cs typeface="+mn-cs"/>
              </a:rPr>
              <a:t>Papeis &amp; Responsabilidades</a:t>
            </a:r>
          </a:p>
          <a:p>
            <a:r>
              <a:rPr lang="pt-BR" sz="1800" b="0" i="0" kern="1200" dirty="0">
                <a:solidFill>
                  <a:schemeClr val="tx1"/>
                </a:solidFill>
                <a:effectLst/>
                <a:latin typeface="+mn-lt"/>
                <a:ea typeface="+mn-ea"/>
                <a:cs typeface="+mn-cs"/>
              </a:rPr>
              <a:t>A diferença fundamental entre a Crystal </a:t>
            </a:r>
            <a:r>
              <a:rPr lang="pt-BR" sz="1800" b="0" i="0" kern="1200" dirty="0" err="1">
                <a:solidFill>
                  <a:schemeClr val="tx1"/>
                </a:solidFill>
                <a:effectLst/>
                <a:latin typeface="+mn-lt"/>
                <a:ea typeface="+mn-ea"/>
                <a:cs typeface="+mn-cs"/>
              </a:rPr>
              <a:t>Clear</a:t>
            </a:r>
            <a:r>
              <a:rPr lang="pt-BR" sz="1800" b="0" i="0" kern="1200" dirty="0">
                <a:solidFill>
                  <a:schemeClr val="tx1"/>
                </a:solidFill>
                <a:effectLst/>
                <a:latin typeface="+mn-lt"/>
                <a:ea typeface="+mn-ea"/>
                <a:cs typeface="+mn-cs"/>
              </a:rPr>
              <a:t> e os outros métodos Crystal é que neste há apenas uma equipa por projeto. No entanto, em todos os métodos Crystal podem incluir inúmeras funções.</a:t>
            </a:r>
          </a:p>
          <a:p>
            <a:r>
              <a:rPr lang="pt-BR" sz="1800" b="0" i="0" kern="1200" dirty="0">
                <a:solidFill>
                  <a:schemeClr val="tx1"/>
                </a:solidFill>
                <a:effectLst/>
                <a:latin typeface="+mn-lt"/>
                <a:ea typeface="+mn-ea"/>
                <a:cs typeface="+mn-cs"/>
              </a:rPr>
              <a:t>Podemos ver alguns, como o </a:t>
            </a:r>
            <a:r>
              <a:rPr lang="pt-BR" sz="1800" b="1" i="0" kern="1200" dirty="0">
                <a:solidFill>
                  <a:schemeClr val="tx1"/>
                </a:solidFill>
                <a:effectLst/>
                <a:latin typeface="+mn-lt"/>
                <a:ea typeface="+mn-ea"/>
                <a:cs typeface="+mn-cs"/>
              </a:rPr>
              <a:t>Patrocinador Executivo</a:t>
            </a:r>
            <a:r>
              <a:rPr lang="pt-BR" sz="1800" b="0" i="0" kern="1200" dirty="0">
                <a:solidFill>
                  <a:schemeClr val="tx1"/>
                </a:solidFill>
                <a:effectLst/>
                <a:latin typeface="+mn-lt"/>
                <a:ea typeface="+mn-ea"/>
                <a:cs typeface="+mn-cs"/>
              </a:rPr>
              <a:t>, o </a:t>
            </a:r>
            <a:r>
              <a:rPr lang="pt-BR" sz="1800" b="1" i="0" kern="1200" dirty="0">
                <a:solidFill>
                  <a:schemeClr val="tx1"/>
                </a:solidFill>
                <a:effectLst/>
                <a:latin typeface="+mn-lt"/>
                <a:ea typeface="+mn-ea"/>
                <a:cs typeface="+mn-cs"/>
              </a:rPr>
              <a:t>Designer Executivo Principal</a:t>
            </a:r>
            <a:r>
              <a:rPr lang="pt-BR" sz="1800" b="0" i="0" kern="1200" dirty="0">
                <a:solidFill>
                  <a:schemeClr val="tx1"/>
                </a:solidFill>
                <a:effectLst/>
                <a:latin typeface="+mn-lt"/>
                <a:ea typeface="+mn-ea"/>
                <a:cs typeface="+mn-cs"/>
              </a:rPr>
              <a:t>, o </a:t>
            </a:r>
            <a:r>
              <a:rPr lang="pt-BR" sz="1800" b="1" i="0" kern="1200" dirty="0">
                <a:solidFill>
                  <a:schemeClr val="tx1"/>
                </a:solidFill>
                <a:effectLst/>
                <a:latin typeface="+mn-lt"/>
                <a:ea typeface="+mn-ea"/>
                <a:cs typeface="+mn-cs"/>
              </a:rPr>
              <a:t>Programador</a:t>
            </a:r>
            <a:r>
              <a:rPr lang="pt-BR" sz="1800" b="0" i="0" kern="1200" dirty="0">
                <a:solidFill>
                  <a:schemeClr val="tx1"/>
                </a:solidFill>
                <a:effectLst/>
                <a:latin typeface="+mn-lt"/>
                <a:ea typeface="+mn-ea"/>
                <a:cs typeface="+mn-cs"/>
              </a:rPr>
              <a:t>, o </a:t>
            </a:r>
            <a:r>
              <a:rPr lang="pt-BR" sz="1800" b="1" i="0" kern="1200" dirty="0">
                <a:solidFill>
                  <a:schemeClr val="tx1"/>
                </a:solidFill>
                <a:effectLst/>
                <a:latin typeface="+mn-lt"/>
                <a:ea typeface="+mn-ea"/>
                <a:cs typeface="+mn-cs"/>
              </a:rPr>
              <a:t>Embaixador Utilizador</a:t>
            </a:r>
            <a:r>
              <a:rPr lang="pt-BR" sz="1800" b="0" i="0" kern="1200" dirty="0">
                <a:solidFill>
                  <a:schemeClr val="tx1"/>
                </a:solidFill>
                <a:effectLst/>
                <a:latin typeface="+mn-lt"/>
                <a:ea typeface="+mn-ea"/>
                <a:cs typeface="+mn-cs"/>
              </a:rPr>
              <a:t> e o </a:t>
            </a:r>
            <a:r>
              <a:rPr lang="pt-BR" sz="1800" b="1" i="0" kern="1200" dirty="0">
                <a:solidFill>
                  <a:schemeClr val="tx1"/>
                </a:solidFill>
                <a:effectLst/>
                <a:latin typeface="+mn-lt"/>
                <a:ea typeface="+mn-ea"/>
                <a:cs typeface="+mn-cs"/>
              </a:rPr>
              <a:t>Testador</a:t>
            </a:r>
            <a:r>
              <a:rPr lang="pt-BR" sz="1800" b="0" i="0" kern="1200" dirty="0">
                <a:solidFill>
                  <a:schemeClr val="tx1"/>
                </a:solidFill>
                <a:effectLst/>
                <a:latin typeface="+mn-lt"/>
                <a:ea typeface="+mn-ea"/>
                <a:cs typeface="+mn-cs"/>
              </a:rPr>
              <a:t>. Estes são os papeis principais que existem na Crystal. Podemos mencionar alguns </a:t>
            </a:r>
            <a:r>
              <a:rPr lang="pt-BR" sz="1800" b="0" i="0" kern="1200" dirty="0" err="1">
                <a:solidFill>
                  <a:schemeClr val="tx1"/>
                </a:solidFill>
                <a:effectLst/>
                <a:latin typeface="+mn-lt"/>
                <a:ea typeface="+mn-ea"/>
                <a:cs typeface="+mn-cs"/>
              </a:rPr>
              <a:t>subfunções</a:t>
            </a:r>
            <a:r>
              <a:rPr lang="pt-BR" sz="1800" b="0" i="0" kern="1200" dirty="0">
                <a:solidFill>
                  <a:schemeClr val="tx1"/>
                </a:solidFill>
                <a:effectLst/>
                <a:latin typeface="+mn-lt"/>
                <a:ea typeface="+mn-ea"/>
                <a:cs typeface="+mn-cs"/>
              </a:rPr>
              <a:t> como o </a:t>
            </a:r>
            <a:r>
              <a:rPr lang="pt-BR" sz="1800" b="0" i="1" kern="1200" dirty="0">
                <a:solidFill>
                  <a:schemeClr val="tx1"/>
                </a:solidFill>
                <a:effectLst/>
                <a:latin typeface="+mn-lt"/>
                <a:ea typeface="+mn-ea"/>
                <a:cs typeface="+mn-cs"/>
              </a:rPr>
              <a:t>Coordenador de Projetos</a:t>
            </a:r>
            <a:r>
              <a:rPr lang="pt-BR" sz="1800" b="0" i="0" kern="1200" dirty="0">
                <a:solidFill>
                  <a:schemeClr val="tx1"/>
                </a:solidFill>
                <a:effectLst/>
                <a:latin typeface="+mn-lt"/>
                <a:ea typeface="+mn-ea"/>
                <a:cs typeface="+mn-cs"/>
              </a:rPr>
              <a:t>, </a:t>
            </a:r>
            <a:r>
              <a:rPr lang="pt-BR" sz="1800" b="0" i="1" kern="1200" dirty="0">
                <a:solidFill>
                  <a:schemeClr val="tx1"/>
                </a:solidFill>
                <a:effectLst/>
                <a:latin typeface="+mn-lt"/>
                <a:ea typeface="+mn-ea"/>
                <a:cs typeface="+mn-cs"/>
              </a:rPr>
              <a:t>Especialista em Negócios</a:t>
            </a:r>
            <a:r>
              <a:rPr lang="pt-BR" sz="1800" b="0" i="0" kern="1200" dirty="0">
                <a:solidFill>
                  <a:schemeClr val="tx1"/>
                </a:solidFill>
                <a:effectLst/>
                <a:latin typeface="+mn-lt"/>
                <a:ea typeface="+mn-ea"/>
                <a:cs typeface="+mn-cs"/>
              </a:rPr>
              <a:t>, o </a:t>
            </a:r>
            <a:r>
              <a:rPr lang="pt-BR" sz="1800" b="0" i="1" kern="1200" dirty="0">
                <a:solidFill>
                  <a:schemeClr val="tx1"/>
                </a:solidFill>
                <a:effectLst/>
                <a:latin typeface="+mn-lt"/>
                <a:ea typeface="+mn-ea"/>
                <a:cs typeface="+mn-cs"/>
              </a:rPr>
              <a:t>Escritor Técnico</a:t>
            </a:r>
            <a:r>
              <a:rPr lang="pt-BR" sz="1800" b="0" i="0" kern="1200" dirty="0">
                <a:solidFill>
                  <a:schemeClr val="tx1"/>
                </a:solidFill>
                <a:effectLst/>
                <a:latin typeface="+mn-lt"/>
                <a:ea typeface="+mn-ea"/>
                <a:cs typeface="+mn-cs"/>
              </a:rPr>
              <a:t> e o </a:t>
            </a:r>
            <a:r>
              <a:rPr lang="pt-BR" sz="1800" b="0" i="1" kern="1200" dirty="0">
                <a:solidFill>
                  <a:schemeClr val="tx1"/>
                </a:solidFill>
                <a:effectLst/>
                <a:latin typeface="+mn-lt"/>
                <a:ea typeface="+mn-ea"/>
                <a:cs typeface="+mn-cs"/>
              </a:rPr>
              <a:t>Testador de Negócios</a:t>
            </a:r>
            <a:r>
              <a:rPr lang="pt-BR" sz="1800" b="0" i="0" kern="1200" dirty="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157</a:t>
            </a:fld>
            <a:endParaRPr lang="pt-BR" altLang="pt-BR"/>
          </a:p>
        </p:txBody>
      </p:sp>
    </p:spTree>
    <p:extLst>
      <p:ext uri="{BB962C8B-B14F-4D97-AF65-F5344CB8AC3E}">
        <p14:creationId xmlns:p14="http://schemas.microsoft.com/office/powerpoint/2010/main" val="1310991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19</a:t>
            </a:fld>
            <a:endParaRPr lang="pt-BR" altLang="pt-BR"/>
          </a:p>
        </p:txBody>
      </p:sp>
    </p:spTree>
    <p:extLst>
      <p:ext uri="{BB962C8B-B14F-4D97-AF65-F5344CB8AC3E}">
        <p14:creationId xmlns:p14="http://schemas.microsoft.com/office/powerpoint/2010/main" val="33573995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158</a:t>
            </a:fld>
            <a:endParaRPr lang="pt-BR" altLang="pt-BR"/>
          </a:p>
        </p:txBody>
      </p:sp>
    </p:spTree>
    <p:extLst>
      <p:ext uri="{BB962C8B-B14F-4D97-AF65-F5344CB8AC3E}">
        <p14:creationId xmlns:p14="http://schemas.microsoft.com/office/powerpoint/2010/main" val="313198095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25000" lnSpcReduction="20000"/>
          </a:bodyPr>
          <a:lstStyle/>
          <a:p>
            <a:r>
              <a:rPr lang="pt-BR" sz="1800" b="1" i="0" kern="1200" dirty="0">
                <a:solidFill>
                  <a:schemeClr val="tx1"/>
                </a:solidFill>
                <a:effectLst/>
                <a:latin typeface="+mn-lt"/>
                <a:ea typeface="+mn-ea"/>
                <a:cs typeface="+mn-cs"/>
              </a:rPr>
              <a:t>Programação</a:t>
            </a:r>
            <a:r>
              <a:rPr lang="pt-BR" sz="1800" b="0" i="0" kern="1200" dirty="0">
                <a:solidFill>
                  <a:schemeClr val="tx1"/>
                </a:solidFill>
                <a:effectLst/>
                <a:latin typeface="+mn-lt"/>
                <a:ea typeface="+mn-ea"/>
                <a:cs typeface="+mn-cs"/>
              </a:rPr>
              <a:t> em par é uma das práticas mais conhecidas e mais polêmicas utilizadas pelos que adotam o Extreme </a:t>
            </a:r>
            <a:r>
              <a:rPr lang="pt-BR" sz="1800" b="0" i="0" kern="1200" dirty="0" err="1">
                <a:solidFill>
                  <a:schemeClr val="tx1"/>
                </a:solidFill>
                <a:effectLst/>
                <a:latin typeface="+mn-lt"/>
                <a:ea typeface="+mn-ea"/>
                <a:cs typeface="+mn-cs"/>
              </a:rPr>
              <a:t>Programming</a:t>
            </a:r>
            <a:r>
              <a:rPr lang="pt-BR" sz="1800" b="0" i="0" kern="1200" dirty="0">
                <a:solidFill>
                  <a:schemeClr val="tx1"/>
                </a:solidFill>
                <a:effectLst/>
                <a:latin typeface="+mn-lt"/>
                <a:ea typeface="+mn-ea"/>
                <a:cs typeface="+mn-cs"/>
              </a:rPr>
              <a:t>. Ela sugere que todo e qualquer código produzido no projeto seja sempre implementado por duas pessoas juntas, diante do mesmo computador, revezando-se no teclado</a:t>
            </a:r>
          </a:p>
          <a:p>
            <a:r>
              <a:rPr lang="pt-BR" sz="1800" b="1" i="0" kern="1200" dirty="0">
                <a:solidFill>
                  <a:schemeClr val="tx1"/>
                </a:solidFill>
                <a:effectLst/>
                <a:latin typeface="+mn-lt"/>
                <a:ea typeface="+mn-ea"/>
                <a:cs typeface="+mn-cs"/>
              </a:rPr>
              <a:t>Trabalho em par</a:t>
            </a:r>
          </a:p>
          <a:p>
            <a:r>
              <a:rPr lang="pt-BR" sz="1800" b="0" i="0" kern="1200" dirty="0">
                <a:solidFill>
                  <a:schemeClr val="tx1"/>
                </a:solidFill>
                <a:effectLst/>
                <a:latin typeface="+mn-lt"/>
                <a:ea typeface="+mn-ea"/>
                <a:cs typeface="+mn-cs"/>
              </a:rPr>
              <a:t>Toda pessoa que já fez uma viagem de avião sabe que a aeronave possui um piloto e um </a:t>
            </a:r>
            <a:r>
              <a:rPr lang="pt-BR" sz="1800" b="0" i="0" kern="1200" dirty="0" err="1">
                <a:solidFill>
                  <a:schemeClr val="tx1"/>
                </a:solidFill>
                <a:effectLst/>
                <a:latin typeface="+mn-lt"/>
                <a:ea typeface="+mn-ea"/>
                <a:cs typeface="+mn-cs"/>
              </a:rPr>
              <a:t>co-piloto</a:t>
            </a:r>
            <a:r>
              <a:rPr lang="pt-BR" sz="1800" b="0" i="0" kern="1200" dirty="0">
                <a:solidFill>
                  <a:schemeClr val="tx1"/>
                </a:solidFill>
                <a:effectLst/>
                <a:latin typeface="+mn-lt"/>
                <a:ea typeface="+mn-ea"/>
                <a:cs typeface="+mn-cs"/>
              </a:rPr>
              <a:t>. Na prática, o piloto é perfeitamente capaz de realizar o voo sozinho, no entanto, alguém teria coragem de entrar em um avião sem um </a:t>
            </a:r>
            <a:r>
              <a:rPr lang="pt-BR" sz="1800" b="0" i="0" kern="1200" dirty="0" err="1">
                <a:solidFill>
                  <a:schemeClr val="tx1"/>
                </a:solidFill>
                <a:effectLst/>
                <a:latin typeface="+mn-lt"/>
                <a:ea typeface="+mn-ea"/>
                <a:cs typeface="+mn-cs"/>
              </a:rPr>
              <a:t>co-piloto</a:t>
            </a:r>
            <a:r>
              <a:rPr lang="pt-BR" sz="1800" b="0" i="0" kern="1200" dirty="0">
                <a:solidFill>
                  <a:schemeClr val="tx1"/>
                </a:solidFill>
                <a:effectLst/>
                <a:latin typeface="+mn-lt"/>
                <a:ea typeface="+mn-ea"/>
                <a:cs typeface="+mn-cs"/>
              </a:rPr>
              <a:t>? O que aconteceria caso o piloto tivesse algum problema, ou mesmo cometesse um erro durante o voo?</a:t>
            </a:r>
          </a:p>
          <a:p>
            <a:r>
              <a:rPr lang="pt-BR" sz="1800" b="0" i="0" kern="1200" dirty="0">
                <a:solidFill>
                  <a:schemeClr val="tx1"/>
                </a:solidFill>
                <a:effectLst/>
                <a:latin typeface="+mn-lt"/>
                <a:ea typeface="+mn-ea"/>
                <a:cs typeface="+mn-cs"/>
              </a:rPr>
              <a:t>O princípio da programação em par é justamente esse. Duas pessoas, juntas, trabalham melhor do que duas pessoas isoladas.</a:t>
            </a:r>
          </a:p>
          <a:p>
            <a:r>
              <a:rPr lang="pt-BR" sz="1800" b="1" i="0" kern="1200" dirty="0">
                <a:solidFill>
                  <a:schemeClr val="tx1"/>
                </a:solidFill>
                <a:effectLst/>
                <a:latin typeface="+mn-lt"/>
                <a:ea typeface="+mn-ea"/>
                <a:cs typeface="+mn-cs"/>
              </a:rPr>
              <a:t>Como funciona</a:t>
            </a:r>
          </a:p>
          <a:p>
            <a:r>
              <a:rPr lang="pt-BR" sz="1800" b="0" i="0" kern="1200" dirty="0">
                <a:solidFill>
                  <a:schemeClr val="tx1"/>
                </a:solidFill>
                <a:effectLst/>
                <a:latin typeface="+mn-lt"/>
                <a:ea typeface="+mn-ea"/>
                <a:cs typeface="+mn-cs"/>
              </a:rPr>
              <a:t>Durante a implementação, um programador age como piloto (digitando o código) e outro age como </a:t>
            </a:r>
            <a:r>
              <a:rPr lang="pt-BR" sz="1800" b="0" i="0" kern="1200" dirty="0" err="1">
                <a:solidFill>
                  <a:schemeClr val="tx1"/>
                </a:solidFill>
                <a:effectLst/>
                <a:latin typeface="+mn-lt"/>
                <a:ea typeface="+mn-ea"/>
                <a:cs typeface="+mn-cs"/>
              </a:rPr>
              <a:t>co-piloto</a:t>
            </a:r>
            <a:r>
              <a:rPr lang="pt-BR" sz="1800" b="0" i="0" kern="1200" dirty="0">
                <a:solidFill>
                  <a:schemeClr val="tx1"/>
                </a:solidFill>
                <a:effectLst/>
                <a:latin typeface="+mn-lt"/>
                <a:ea typeface="+mn-ea"/>
                <a:cs typeface="+mn-cs"/>
              </a:rPr>
              <a:t> (revisando o que está sendo digitado, apontando problemas e pensando na solução como um todo).</a:t>
            </a:r>
          </a:p>
          <a:p>
            <a:r>
              <a:rPr lang="pt-BR" sz="1800" b="1" i="0" kern="1200" dirty="0">
                <a:solidFill>
                  <a:schemeClr val="tx1"/>
                </a:solidFill>
                <a:effectLst/>
                <a:latin typeface="+mn-lt"/>
                <a:ea typeface="+mn-ea"/>
                <a:cs typeface="+mn-cs"/>
              </a:rPr>
              <a:t>Vantagens</a:t>
            </a:r>
          </a:p>
          <a:p>
            <a:r>
              <a:rPr lang="pt-BR" sz="1800" b="0" i="0" kern="1200" dirty="0">
                <a:solidFill>
                  <a:schemeClr val="tx1"/>
                </a:solidFill>
                <a:effectLst/>
                <a:latin typeface="+mn-lt"/>
                <a:ea typeface="+mn-ea"/>
                <a:cs typeface="+mn-cs"/>
              </a:rPr>
              <a:t>Até aqui, nada parece justificar o investimento de ter duas pessoas realizando a mesma tarefa, afinal, desenvolvimento de software não envolve tantos riscos quanto aviação.</a:t>
            </a:r>
          </a:p>
          <a:p>
            <a:r>
              <a:rPr lang="pt-BR" sz="1800" b="0" i="0" kern="1200" dirty="0">
                <a:solidFill>
                  <a:schemeClr val="tx1"/>
                </a:solidFill>
                <a:effectLst/>
                <a:latin typeface="+mn-lt"/>
                <a:ea typeface="+mn-ea"/>
                <a:cs typeface="+mn-cs"/>
              </a:rPr>
              <a:t>No entanto, a programação em par traz diversas vantagens a todos os envolvidos:</a:t>
            </a:r>
          </a:p>
          <a:p>
            <a:r>
              <a:rPr lang="pt-BR" sz="1800" b="1" i="1" kern="1200" dirty="0">
                <a:solidFill>
                  <a:schemeClr val="tx1"/>
                </a:solidFill>
                <a:effectLst/>
                <a:latin typeface="+mn-lt"/>
                <a:ea typeface="+mn-ea"/>
                <a:cs typeface="+mn-cs"/>
              </a:rPr>
              <a:t>Compartilhamento do conhecimento</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Como todo o código produzido é visto por, pelo menos, duas pessoas é menor o risco de existir a figura do “responsável pelo código do produto X”. O conhecimento pode ser ainda mais compartilhado, principalmente se os pares forem revezados com frequência.</a:t>
            </a:r>
          </a:p>
          <a:p>
            <a:r>
              <a:rPr lang="pt-BR" sz="1800" b="0" i="0" kern="1200" dirty="0">
                <a:solidFill>
                  <a:schemeClr val="tx1"/>
                </a:solidFill>
                <a:effectLst/>
                <a:latin typeface="+mn-lt"/>
                <a:ea typeface="+mn-ea"/>
                <a:cs typeface="+mn-cs"/>
              </a:rPr>
              <a:t>Isso é, obviamente, bom para o projeto. Mas também é muito bom para os desenvolvedores. Afinal de contas, é comum desenvolvedores que não podem tirar férias pois caso contrário o projeto onde eles trabalham não pode ser mantido.</a:t>
            </a:r>
          </a:p>
          <a:p>
            <a:r>
              <a:rPr lang="pt-BR" sz="1800" b="0" i="0" kern="1200" dirty="0">
                <a:solidFill>
                  <a:schemeClr val="tx1"/>
                </a:solidFill>
                <a:effectLst/>
                <a:latin typeface="+mn-lt"/>
                <a:ea typeface="+mn-ea"/>
                <a:cs typeface="+mn-cs"/>
              </a:rPr>
              <a:t>Ser o responsável único por determinado projeto, ou parte dele, quase sempre é um fardo pesado demais que faz com que o desenvolvedor seja levado ao esgotamento.</a:t>
            </a:r>
          </a:p>
          <a:p>
            <a:r>
              <a:rPr lang="pt-BR" sz="1800" b="1" i="1" kern="1200" dirty="0">
                <a:solidFill>
                  <a:schemeClr val="tx1"/>
                </a:solidFill>
                <a:effectLst/>
                <a:latin typeface="+mn-lt"/>
                <a:ea typeface="+mn-ea"/>
                <a:cs typeface="+mn-cs"/>
              </a:rPr>
              <a:t>Correção de falhas</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Com duas pessoas olhando o código, as falhas e erros de lógica são detectados (e corrigidos) mais cedo. Isso faz com que o trabalho seja mais fluído, uma vez que é mais difícil aquela situação onde o programador perde horas realizando o debug do código para encontrar uma falha de lógica, por exemplo.</a:t>
            </a:r>
          </a:p>
          <a:p>
            <a:r>
              <a:rPr lang="pt-BR" sz="1800" b="1" i="1" kern="1200" dirty="0">
                <a:solidFill>
                  <a:schemeClr val="tx1"/>
                </a:solidFill>
                <a:effectLst/>
                <a:latin typeface="+mn-lt"/>
                <a:ea typeface="+mn-ea"/>
                <a:cs typeface="+mn-cs"/>
              </a:rPr>
              <a:t>Manutenibilidade</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Um código escrito à quatro mãos é, naturalmente, mais simples de sofrer manutenção. Afinal de contas, durante a escrita do código sua clareza já estava sendo testada pelo </a:t>
            </a:r>
            <a:r>
              <a:rPr lang="pt-BR" sz="1800" b="0" i="0" kern="1200" dirty="0" err="1">
                <a:solidFill>
                  <a:schemeClr val="tx1"/>
                </a:solidFill>
                <a:effectLst/>
                <a:latin typeface="+mn-lt"/>
                <a:ea typeface="+mn-ea"/>
                <a:cs typeface="+mn-cs"/>
              </a:rPr>
              <a:t>co-piloto</a:t>
            </a:r>
            <a:r>
              <a:rPr lang="pt-BR" sz="1800" b="0" i="0" kern="1200" dirty="0">
                <a:solidFill>
                  <a:schemeClr val="tx1"/>
                </a:solidFill>
                <a:effectLst/>
                <a:latin typeface="+mn-lt"/>
                <a:ea typeface="+mn-ea"/>
                <a:cs typeface="+mn-cs"/>
              </a:rPr>
              <a:t>, que questionará sempre que não entender determinado trecho.</a:t>
            </a:r>
          </a:p>
          <a:p>
            <a:r>
              <a:rPr lang="pt-BR" sz="1800" b="1" i="1" kern="1200" dirty="0">
                <a:solidFill>
                  <a:schemeClr val="tx1"/>
                </a:solidFill>
                <a:effectLst/>
                <a:latin typeface="+mn-lt"/>
                <a:ea typeface="+mn-ea"/>
                <a:cs typeface="+mn-cs"/>
              </a:rPr>
              <a:t>Confiança</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Como o código é desenvolvido em pares, os desenvolvedores tem mais confiança no resultado final, uma vez que ele foi validado por, pelo menos, mais uma pessoa.</a:t>
            </a:r>
          </a:p>
          <a:p>
            <a:r>
              <a:rPr lang="pt-BR" sz="1800" b="0" i="0" kern="1200" dirty="0">
                <a:solidFill>
                  <a:schemeClr val="tx1"/>
                </a:solidFill>
                <a:effectLst/>
                <a:latin typeface="+mn-lt"/>
                <a:ea typeface="+mn-ea"/>
                <a:cs typeface="+mn-cs"/>
              </a:rPr>
              <a:t>Os possíveis erros e problemas também são divididos, o que faz com que o time como um todo passe a enxergar o código como propriedade coletiva. Nesse formato, todos estão sempre dispostos a ajudar, pois o sucesso ou fracasso pertencem a todos os membros da equipe.</a:t>
            </a:r>
          </a:p>
          <a:p>
            <a:r>
              <a:rPr lang="pt-BR" sz="1800" b="1" i="1" kern="1200" dirty="0">
                <a:solidFill>
                  <a:schemeClr val="tx1"/>
                </a:solidFill>
                <a:effectLst/>
                <a:latin typeface="+mn-lt"/>
                <a:ea typeface="+mn-ea"/>
                <a:cs typeface="+mn-cs"/>
              </a:rPr>
              <a:t>Amadurecimento</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Trabalhando em pares, os profissionais amadurecem a sua forma de trabalhar. Em times com profissionais mais experientes mesclados com profissionais menos experientes, o pareamento faz com que essa experiência seja transferida diretamente, na resolução de problemas do dia a dia. Dessa forma, os profissionais menos experientes tem uma curva de aprendizado reduzida.</a:t>
            </a:r>
          </a:p>
          <a:p>
            <a:r>
              <a:rPr lang="pt-BR" sz="1800" b="0" i="0" kern="1200" dirty="0">
                <a:solidFill>
                  <a:schemeClr val="tx1"/>
                </a:solidFill>
                <a:effectLst/>
                <a:latin typeface="+mn-lt"/>
                <a:ea typeface="+mn-ea"/>
                <a:cs typeface="+mn-cs"/>
              </a:rPr>
              <a:t>Na programação em par ocorre o chamado </a:t>
            </a:r>
            <a:r>
              <a:rPr lang="pt-BR" sz="1800" b="0" i="1" kern="1200" dirty="0">
                <a:solidFill>
                  <a:schemeClr val="tx1"/>
                </a:solidFill>
                <a:effectLst/>
                <a:latin typeface="+mn-lt"/>
                <a:ea typeface="+mn-ea"/>
                <a:cs typeface="+mn-cs"/>
              </a:rPr>
              <a:t>aprendizado situado</a:t>
            </a:r>
            <a:r>
              <a:rPr lang="pt-BR" sz="1800" b="0" i="0" kern="1200" dirty="0">
                <a:solidFill>
                  <a:schemeClr val="tx1"/>
                </a:solidFill>
                <a:effectLst/>
                <a:latin typeface="+mn-lt"/>
                <a:ea typeface="+mn-ea"/>
                <a:cs typeface="+mn-cs"/>
              </a:rPr>
              <a:t>. Existe um problema real a ser resolvido, com a complexidade padrão do projeto, e com todas suas restrições.</a:t>
            </a:r>
          </a:p>
          <a:p>
            <a:r>
              <a:rPr lang="pt-BR" sz="1800" b="0" i="0" kern="1200" dirty="0">
                <a:solidFill>
                  <a:schemeClr val="tx1"/>
                </a:solidFill>
                <a:effectLst/>
                <a:latin typeface="+mn-lt"/>
                <a:ea typeface="+mn-ea"/>
                <a:cs typeface="+mn-cs"/>
              </a:rPr>
              <a:t>Durante o ciclo de desenvolvimento há uma constante relação aluno-professor entre o par, sendo que esse papel é constantemente revezado de acordo com o nível de conhecimento de cada um no caso específico.</a:t>
            </a:r>
          </a:p>
          <a:p>
            <a:r>
              <a:rPr lang="pt-BR" sz="1800" b="0" i="0" kern="1200" dirty="0">
                <a:solidFill>
                  <a:schemeClr val="tx1"/>
                </a:solidFill>
                <a:effectLst/>
                <a:latin typeface="+mn-lt"/>
                <a:ea typeface="+mn-ea"/>
                <a:cs typeface="+mn-cs"/>
              </a:rPr>
              <a:t>Mesmo quando ambos não sabem como resolver o problema, a pesquisa se torna mais eficiente e eles podem validar as ideias em conjunto, o que faz com que normalmente a solução encontrada seja mais confiável.</a:t>
            </a:r>
          </a:p>
          <a:p>
            <a:r>
              <a:rPr lang="pt-BR" sz="1800" b="1" i="1" kern="1200" dirty="0">
                <a:solidFill>
                  <a:schemeClr val="tx1"/>
                </a:solidFill>
                <a:effectLst/>
                <a:latin typeface="+mn-lt"/>
                <a:ea typeface="+mn-ea"/>
                <a:cs typeface="+mn-cs"/>
              </a:rPr>
              <a:t>Pressão do Par</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Essa talvez seja uma das maiores vantagens da programação em par, principalmente do ponto de vista das organizações.</a:t>
            </a:r>
          </a:p>
          <a:p>
            <a:r>
              <a:rPr lang="pt-BR" sz="1800" b="1" i="1" kern="1200" dirty="0">
                <a:solidFill>
                  <a:schemeClr val="tx1"/>
                </a:solidFill>
                <a:effectLst/>
                <a:latin typeface="+mn-lt"/>
                <a:ea typeface="+mn-ea"/>
                <a:cs typeface="+mn-cs"/>
              </a:rPr>
              <a:t>Velocidade</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As vantagens apontadas acima levam, naturalmente, a um aumento na velocidade de desenvolvimento do time.</a:t>
            </a:r>
          </a:p>
          <a:p>
            <a:r>
              <a:rPr lang="pt-BR" sz="1800" b="0" i="0" kern="1200" dirty="0">
                <a:solidFill>
                  <a:schemeClr val="tx1"/>
                </a:solidFill>
                <a:effectLst/>
                <a:latin typeface="+mn-lt"/>
                <a:ea typeface="+mn-ea"/>
                <a:cs typeface="+mn-cs"/>
              </a:rPr>
              <a:t>Um código com menos bugs, onde as soluções são discutidas e há a pressão do par para que o resultado saia, faz com que as soluções fiquem prontas mais rapidamente e com mais qualidade.</a:t>
            </a:r>
          </a:p>
          <a:p>
            <a:r>
              <a:rPr lang="pt-BR" sz="1800" b="0" i="0" kern="1200" dirty="0">
                <a:solidFill>
                  <a:schemeClr val="tx1"/>
                </a:solidFill>
                <a:effectLst/>
                <a:latin typeface="+mn-lt"/>
                <a:ea typeface="+mn-ea"/>
                <a:cs typeface="+mn-cs"/>
              </a:rPr>
              <a:t>Além disso, a inserção de um novo membro no time também é facilitada, uma vez que todos tem o hábito de compartilhar conhecimentos e construir soluções em conjunto.</a:t>
            </a:r>
          </a:p>
          <a:p>
            <a:r>
              <a:rPr lang="pt-BR" sz="1800" b="1" i="0" kern="1200" dirty="0">
                <a:solidFill>
                  <a:schemeClr val="tx1"/>
                </a:solidFill>
                <a:effectLst/>
                <a:latin typeface="+mn-lt"/>
                <a:ea typeface="+mn-ea"/>
                <a:cs typeface="+mn-cs"/>
              </a:rPr>
              <a:t>Dificuldades</a:t>
            </a:r>
          </a:p>
          <a:p>
            <a:r>
              <a:rPr lang="pt-BR" sz="1800" b="0" i="0" kern="1200" dirty="0">
                <a:solidFill>
                  <a:schemeClr val="tx1"/>
                </a:solidFill>
                <a:effectLst/>
                <a:latin typeface="+mn-lt"/>
                <a:ea typeface="+mn-ea"/>
                <a:cs typeface="+mn-cs"/>
              </a:rPr>
              <a:t>Existem, é claro, algumas dificuldades para a adoção da programação em par. A primeira delas diz respeito a personalidade os desenvolvedores envolvidos.</a:t>
            </a:r>
          </a:p>
          <a:p>
            <a:r>
              <a:rPr lang="pt-BR" sz="1800" b="0" i="0" kern="1200" dirty="0">
                <a:solidFill>
                  <a:schemeClr val="tx1"/>
                </a:solidFill>
                <a:effectLst/>
                <a:latin typeface="+mn-lt"/>
                <a:ea typeface="+mn-ea"/>
                <a:cs typeface="+mn-cs"/>
              </a:rPr>
              <a:t>Eles devem entender que o código produzido é coletivo, e não sua propriedade. Devem também aceitar sugestões e críticas ao seu trabalho, entendendo que isso decorre do fato de a propriedade do código ser coletiva.</a:t>
            </a:r>
          </a:p>
          <a:p>
            <a:r>
              <a:rPr lang="pt-BR" sz="1800" b="0" i="0" kern="1200" dirty="0">
                <a:solidFill>
                  <a:schemeClr val="tx1"/>
                </a:solidFill>
                <a:effectLst/>
                <a:latin typeface="+mn-lt"/>
                <a:ea typeface="+mn-ea"/>
                <a:cs typeface="+mn-cs"/>
              </a:rPr>
              <a:t>Outra grande dificuldade é convencer “quem paga a conta” que vale a pena. No entanto, isso pode ser feito utilizando-se a prática. Realizando alguns experimentos com programação em par, comparando o resultado com programação solo, normalmente chega-se a conclusão de que a programação em par é extremamente vantajosa.</a:t>
            </a:r>
          </a:p>
          <a:p>
            <a:endParaRPr lang="pt-BR" sz="1800" b="0" i="0" kern="1200" dirty="0">
              <a:solidFill>
                <a:schemeClr val="tx1"/>
              </a:solidFill>
              <a:effectLst/>
              <a:latin typeface="+mn-lt"/>
              <a:ea typeface="+mn-ea"/>
              <a:cs typeface="+mn-cs"/>
            </a:endParaRPr>
          </a:p>
          <a:p>
            <a:endParaRPr lang="pt-BR" sz="1800" b="0" i="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161</a:t>
            </a:fld>
            <a:endParaRPr lang="pt-BR" altLang="pt-BR"/>
          </a:p>
        </p:txBody>
      </p:sp>
    </p:spTree>
    <p:extLst>
      <p:ext uri="{BB962C8B-B14F-4D97-AF65-F5344CB8AC3E}">
        <p14:creationId xmlns:p14="http://schemas.microsoft.com/office/powerpoint/2010/main" val="25558248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sz="1800" b="0" i="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162</a:t>
            </a:fld>
            <a:endParaRPr lang="pt-BR" altLang="pt-BR"/>
          </a:p>
        </p:txBody>
      </p:sp>
    </p:spTree>
    <p:extLst>
      <p:ext uri="{BB962C8B-B14F-4D97-AF65-F5344CB8AC3E}">
        <p14:creationId xmlns:p14="http://schemas.microsoft.com/office/powerpoint/2010/main" val="308881404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70000" lnSpcReduction="20000"/>
          </a:bodyPr>
          <a:lstStyle/>
          <a:p>
            <a:r>
              <a:rPr lang="pt-BR" sz="1800" b="1" i="0" kern="1200" dirty="0">
                <a:solidFill>
                  <a:schemeClr val="tx1"/>
                </a:solidFill>
                <a:effectLst/>
                <a:latin typeface="+mn-lt"/>
                <a:ea typeface="+mn-ea"/>
                <a:cs typeface="+mn-cs"/>
              </a:rPr>
              <a:t>est </a:t>
            </a:r>
            <a:r>
              <a:rPr lang="pt-BR" sz="1800" b="1" i="0" kern="1200" dirty="0" err="1">
                <a:solidFill>
                  <a:schemeClr val="tx1"/>
                </a:solidFill>
                <a:effectLst/>
                <a:latin typeface="+mn-lt"/>
                <a:ea typeface="+mn-ea"/>
                <a:cs typeface="+mn-cs"/>
              </a:rPr>
              <a:t>Driven</a:t>
            </a:r>
            <a:r>
              <a:rPr lang="pt-BR" sz="1800" b="1" i="0" kern="1200" dirty="0">
                <a:solidFill>
                  <a:schemeClr val="tx1"/>
                </a:solidFill>
                <a:effectLst/>
                <a:latin typeface="+mn-lt"/>
                <a:ea typeface="+mn-ea"/>
                <a:cs typeface="+mn-cs"/>
              </a:rPr>
              <a:t> </a:t>
            </a:r>
            <a:r>
              <a:rPr lang="pt-BR" sz="1800" b="1" i="0" kern="1200" dirty="0" err="1">
                <a:solidFill>
                  <a:schemeClr val="tx1"/>
                </a:solidFill>
                <a:effectLst/>
                <a:latin typeface="+mn-lt"/>
                <a:ea typeface="+mn-ea"/>
                <a:cs typeface="+mn-cs"/>
              </a:rPr>
              <a:t>Development</a:t>
            </a:r>
            <a:r>
              <a:rPr lang="pt-BR" sz="1800" b="0" i="0" kern="1200" dirty="0">
                <a:solidFill>
                  <a:schemeClr val="tx1"/>
                </a:solidFill>
                <a:effectLst/>
                <a:latin typeface="+mn-lt"/>
                <a:ea typeface="+mn-ea"/>
                <a:cs typeface="+mn-cs"/>
              </a:rPr>
              <a:t> (TDD) ou em português </a:t>
            </a:r>
            <a:r>
              <a:rPr lang="pt-BR" sz="1800" b="1" i="0" kern="1200" dirty="0">
                <a:solidFill>
                  <a:schemeClr val="tx1"/>
                </a:solidFill>
                <a:effectLst/>
                <a:latin typeface="+mn-lt"/>
                <a:ea typeface="+mn-ea"/>
                <a:cs typeface="+mn-cs"/>
              </a:rPr>
              <a:t>Desenvolvimento guiado por testes</a:t>
            </a:r>
            <a:r>
              <a:rPr lang="pt-BR" sz="1800" b="0" i="0" kern="1200" dirty="0">
                <a:solidFill>
                  <a:schemeClr val="tx1"/>
                </a:solidFill>
                <a:effectLst/>
                <a:latin typeface="+mn-lt"/>
                <a:ea typeface="+mn-ea"/>
                <a:cs typeface="+mn-cs"/>
              </a:rPr>
              <a:t> é uma técnica de </a:t>
            </a:r>
            <a:r>
              <a:rPr lang="pt-BR" sz="1800" b="0" i="0" u="none" strike="noStrike" kern="1200" dirty="0">
                <a:solidFill>
                  <a:schemeClr val="tx1"/>
                </a:solidFill>
                <a:effectLst/>
                <a:latin typeface="+mn-lt"/>
                <a:ea typeface="+mn-ea"/>
                <a:cs typeface="+mn-cs"/>
                <a:hlinkClick r:id="rId3" tooltip="Desenvolvimento de software"/>
              </a:rPr>
              <a:t>desenvolvimento de software</a:t>
            </a:r>
            <a:r>
              <a:rPr lang="pt-BR" sz="1800" b="0" i="0" kern="1200" dirty="0">
                <a:solidFill>
                  <a:schemeClr val="tx1"/>
                </a:solidFill>
                <a:effectLst/>
                <a:latin typeface="+mn-lt"/>
                <a:ea typeface="+mn-ea"/>
                <a:cs typeface="+mn-cs"/>
              </a:rPr>
              <a:t> que se relaciona com o conceito de </a:t>
            </a:r>
            <a:r>
              <a:rPr lang="pt-BR" sz="1800" b="0" i="0" u="none" strike="noStrike" kern="1200" dirty="0">
                <a:solidFill>
                  <a:schemeClr val="tx1"/>
                </a:solidFill>
                <a:effectLst/>
                <a:latin typeface="+mn-lt"/>
                <a:ea typeface="+mn-ea"/>
                <a:cs typeface="+mn-cs"/>
                <a:hlinkClick r:id="rId4" tooltip="Verificação e validação"/>
              </a:rPr>
              <a:t>verificação e validação</a:t>
            </a:r>
            <a:r>
              <a:rPr lang="pt-BR" sz="1800" b="0" i="0" kern="1200" dirty="0">
                <a:solidFill>
                  <a:schemeClr val="tx1"/>
                </a:solidFill>
                <a:effectLst/>
                <a:latin typeface="+mn-lt"/>
                <a:ea typeface="+mn-ea"/>
                <a:cs typeface="+mn-cs"/>
              </a:rPr>
              <a:t> e se baseia em um ciclo curto de repetições: Primeiramente o desenvolvedor escreve um </a:t>
            </a:r>
            <a:r>
              <a:rPr lang="pt-BR" sz="1800" b="0" i="0" u="none" strike="noStrike" kern="1200" dirty="0">
                <a:solidFill>
                  <a:schemeClr val="tx1"/>
                </a:solidFill>
                <a:effectLst/>
                <a:latin typeface="+mn-lt"/>
                <a:ea typeface="+mn-ea"/>
                <a:cs typeface="+mn-cs"/>
                <a:hlinkClick r:id="rId5" tooltip="Caso de teste"/>
              </a:rPr>
              <a:t>caso de teste</a:t>
            </a:r>
            <a:r>
              <a:rPr lang="pt-BR" sz="1800" b="0" i="0" kern="1200" dirty="0">
                <a:solidFill>
                  <a:schemeClr val="tx1"/>
                </a:solidFill>
                <a:effectLst/>
                <a:latin typeface="+mn-lt"/>
                <a:ea typeface="+mn-ea"/>
                <a:cs typeface="+mn-cs"/>
              </a:rPr>
              <a:t> automatizado que define uma melhoria desejada ou uma nova funcionalidade. Então, é produzido código que possa ser validado pelo teste para posteriormente o código ser </a:t>
            </a:r>
            <a:r>
              <a:rPr lang="pt-BR" sz="1800" b="0" i="0" u="none" strike="noStrike" kern="1200" dirty="0" err="1">
                <a:solidFill>
                  <a:schemeClr val="tx1"/>
                </a:solidFill>
                <a:effectLst/>
                <a:latin typeface="+mn-lt"/>
                <a:ea typeface="+mn-ea"/>
                <a:cs typeface="+mn-cs"/>
                <a:hlinkClick r:id="rId6" tooltip="Refatoração"/>
              </a:rPr>
              <a:t>refatorado</a:t>
            </a:r>
            <a:r>
              <a:rPr lang="pt-BR" sz="1800" b="0" i="0" kern="1200" dirty="0">
                <a:solidFill>
                  <a:schemeClr val="tx1"/>
                </a:solidFill>
                <a:effectLst/>
                <a:latin typeface="+mn-lt"/>
                <a:ea typeface="+mn-ea"/>
                <a:cs typeface="+mn-cs"/>
              </a:rPr>
              <a:t> para um código sob padrões aceitáveis. </a:t>
            </a:r>
            <a:r>
              <a:rPr lang="pt-BR" sz="1800" b="0" i="0" u="none" strike="noStrike" kern="1200" dirty="0">
                <a:solidFill>
                  <a:schemeClr val="tx1"/>
                </a:solidFill>
                <a:effectLst/>
                <a:latin typeface="+mn-lt"/>
                <a:ea typeface="+mn-ea"/>
                <a:cs typeface="+mn-cs"/>
                <a:hlinkClick r:id="rId7" tooltip="Kent Beck"/>
              </a:rPr>
              <a:t>Kent Beck</a:t>
            </a:r>
            <a:r>
              <a:rPr lang="pt-BR" sz="1800" b="0" i="0" kern="1200" dirty="0">
                <a:solidFill>
                  <a:schemeClr val="tx1"/>
                </a:solidFill>
                <a:effectLst/>
                <a:latin typeface="+mn-lt"/>
                <a:ea typeface="+mn-ea"/>
                <a:cs typeface="+mn-cs"/>
              </a:rPr>
              <a:t>, considerado o criador ou o 'descobridor' da técnica, declarou em 2003 que TDD encoraja designs de código simples e inspira confiança.</a:t>
            </a:r>
            <a:r>
              <a:rPr lang="pt-BR" sz="1800" b="0" i="0" u="none" strike="noStrike" kern="1200" baseline="30000" dirty="0">
                <a:solidFill>
                  <a:schemeClr val="tx1"/>
                </a:solidFill>
                <a:effectLst/>
                <a:latin typeface="+mn-lt"/>
                <a:ea typeface="+mn-ea"/>
                <a:cs typeface="+mn-cs"/>
                <a:hlinkClick r:id="rId8"/>
              </a:rPr>
              <a:t>[1]</a:t>
            </a:r>
            <a:r>
              <a:rPr lang="pt-BR" sz="1800" b="0" i="0" kern="1200" dirty="0">
                <a:solidFill>
                  <a:schemeClr val="tx1"/>
                </a:solidFill>
                <a:effectLst/>
                <a:latin typeface="+mn-lt"/>
                <a:ea typeface="+mn-ea"/>
                <a:cs typeface="+mn-cs"/>
              </a:rPr>
              <a:t> Desenvolvimento dirigido por testes é relacionado a conceitos de programação de </a:t>
            </a:r>
            <a:r>
              <a:rPr lang="pt-BR" sz="1800" b="0" i="0" u="none" strike="noStrike" kern="1200" dirty="0">
                <a:solidFill>
                  <a:schemeClr val="tx1"/>
                </a:solidFill>
                <a:effectLst/>
                <a:latin typeface="+mn-lt"/>
                <a:ea typeface="+mn-ea"/>
                <a:cs typeface="+mn-cs"/>
                <a:hlinkClick r:id="rId9" tooltip="Programação extrema"/>
              </a:rPr>
              <a:t>Extreme </a:t>
            </a:r>
            <a:r>
              <a:rPr lang="pt-BR" sz="1800" b="0" i="0" u="none" strike="noStrike" kern="1200" dirty="0" err="1">
                <a:solidFill>
                  <a:schemeClr val="tx1"/>
                </a:solidFill>
                <a:effectLst/>
                <a:latin typeface="+mn-lt"/>
                <a:ea typeface="+mn-ea"/>
                <a:cs typeface="+mn-cs"/>
                <a:hlinkClick r:id="rId9" tooltip="Programação extrema"/>
              </a:rPr>
              <a:t>Programming</a:t>
            </a:r>
            <a:r>
              <a:rPr lang="pt-BR" sz="1800" b="0" i="0" kern="1200" dirty="0">
                <a:solidFill>
                  <a:schemeClr val="tx1"/>
                </a:solidFill>
                <a:effectLst/>
                <a:latin typeface="+mn-lt"/>
                <a:ea typeface="+mn-ea"/>
                <a:cs typeface="+mn-cs"/>
              </a:rPr>
              <a:t>, iniciado em 1999,</a:t>
            </a:r>
            <a:r>
              <a:rPr lang="pt-BR" sz="1800" b="0" i="0" u="none" strike="noStrike" kern="1200" baseline="30000" dirty="0">
                <a:solidFill>
                  <a:schemeClr val="tx1"/>
                </a:solidFill>
                <a:effectLst/>
                <a:latin typeface="+mn-lt"/>
                <a:ea typeface="+mn-ea"/>
                <a:cs typeface="+mn-cs"/>
                <a:hlinkClick r:id="rId10"/>
              </a:rPr>
              <a:t>[2]</a:t>
            </a:r>
            <a:r>
              <a:rPr lang="pt-BR" sz="1800" b="0" i="0" kern="1200" dirty="0">
                <a:solidFill>
                  <a:schemeClr val="tx1"/>
                </a:solidFill>
                <a:effectLst/>
                <a:latin typeface="+mn-lt"/>
                <a:ea typeface="+mn-ea"/>
                <a:cs typeface="+mn-cs"/>
              </a:rPr>
              <a:t> mas recentemente tem-se criado maior interesse pela mesma em função de seus próprios ideais.</a:t>
            </a:r>
            <a:r>
              <a:rPr lang="pt-BR" sz="1800" b="0" i="0" u="none" strike="noStrike" kern="1200" baseline="30000" dirty="0">
                <a:solidFill>
                  <a:schemeClr val="tx1"/>
                </a:solidFill>
                <a:effectLst/>
                <a:latin typeface="+mn-lt"/>
                <a:ea typeface="+mn-ea"/>
                <a:cs typeface="+mn-cs"/>
                <a:hlinkClick r:id="rId11"/>
              </a:rPr>
              <a:t>[3]</a:t>
            </a:r>
            <a:r>
              <a:rPr lang="pt-BR" sz="1800" b="0" i="0" kern="1200" dirty="0">
                <a:solidFill>
                  <a:schemeClr val="tx1"/>
                </a:solidFill>
                <a:effectLst/>
                <a:latin typeface="+mn-lt"/>
                <a:ea typeface="+mn-ea"/>
                <a:cs typeface="+mn-cs"/>
              </a:rPr>
              <a:t> Através de TDD, programadores podem aplicar o conceito de melhorar e </a:t>
            </a:r>
            <a:r>
              <a:rPr lang="pt-BR" sz="1800" b="0" i="0" u="none" strike="noStrike" kern="1200" dirty="0">
                <a:solidFill>
                  <a:schemeClr val="tx1"/>
                </a:solidFill>
                <a:effectLst/>
                <a:latin typeface="+mn-lt"/>
                <a:ea typeface="+mn-ea"/>
                <a:cs typeface="+mn-cs"/>
                <a:hlinkClick r:id="rId12" tooltip="Depurar (página não existe)"/>
              </a:rPr>
              <a:t>depurar</a:t>
            </a:r>
            <a:r>
              <a:rPr lang="pt-BR" sz="1800" b="0" i="0" kern="1200" dirty="0">
                <a:solidFill>
                  <a:schemeClr val="tx1"/>
                </a:solidFill>
                <a:effectLst/>
                <a:latin typeface="+mn-lt"/>
                <a:ea typeface="+mn-ea"/>
                <a:cs typeface="+mn-cs"/>
              </a:rPr>
              <a:t> </a:t>
            </a:r>
            <a:r>
              <a:rPr lang="pt-BR" sz="1800" b="0" i="0" u="none" strike="noStrike" kern="1200" dirty="0">
                <a:solidFill>
                  <a:schemeClr val="tx1"/>
                </a:solidFill>
                <a:effectLst/>
                <a:latin typeface="+mn-lt"/>
                <a:ea typeface="+mn-ea"/>
                <a:cs typeface="+mn-cs"/>
                <a:hlinkClick r:id="rId13" tooltip="Código legado (página não existe)"/>
              </a:rPr>
              <a:t>código legado</a:t>
            </a:r>
            <a:r>
              <a:rPr lang="pt-BR" sz="1800" b="0" i="0" kern="1200" dirty="0">
                <a:solidFill>
                  <a:schemeClr val="tx1"/>
                </a:solidFill>
                <a:effectLst/>
                <a:latin typeface="+mn-lt"/>
                <a:ea typeface="+mn-ea"/>
                <a:cs typeface="+mn-cs"/>
              </a:rPr>
              <a:t> desenvolvido a partir de técnicas antigas.</a:t>
            </a:r>
          </a:p>
          <a:p>
            <a:r>
              <a:rPr lang="pt-BR" sz="1800" b="0" i="0" kern="1200" dirty="0">
                <a:solidFill>
                  <a:schemeClr val="tx1"/>
                </a:solidFill>
                <a:effectLst/>
                <a:latin typeface="+mn-lt"/>
                <a:ea typeface="+mn-ea"/>
                <a:cs typeface="+mn-cs"/>
              </a:rPr>
              <a:t>Além disso, os testes devem seguir o modelo F.I.R.S.T.</a:t>
            </a:r>
          </a:p>
          <a:p>
            <a:r>
              <a:rPr lang="pt-BR" sz="1800" b="1" i="0" kern="1200" dirty="0">
                <a:solidFill>
                  <a:schemeClr val="tx1"/>
                </a:solidFill>
                <a:effectLst/>
                <a:latin typeface="+mn-lt"/>
                <a:ea typeface="+mn-ea"/>
                <a:cs typeface="+mn-cs"/>
              </a:rPr>
              <a:t>F</a:t>
            </a:r>
            <a:r>
              <a:rPr lang="pt-BR" sz="1800" b="0" i="0" kern="1200" dirty="0">
                <a:solidFill>
                  <a:schemeClr val="tx1"/>
                </a:solidFill>
                <a:effectLst/>
                <a:latin typeface="+mn-lt"/>
                <a:ea typeface="+mn-ea"/>
                <a:cs typeface="+mn-cs"/>
              </a:rPr>
              <a:t> (Fast) - Rápidos: devem ser rápidos, pois testam apenas uma unidade;</a:t>
            </a:r>
          </a:p>
          <a:p>
            <a:r>
              <a:rPr lang="pt-BR" sz="1800" b="1" i="0" kern="1200" dirty="0">
                <a:solidFill>
                  <a:schemeClr val="tx1"/>
                </a:solidFill>
                <a:effectLst/>
                <a:latin typeface="+mn-lt"/>
                <a:ea typeface="+mn-ea"/>
                <a:cs typeface="+mn-cs"/>
              </a:rPr>
              <a:t>I</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Isolated</a:t>
            </a:r>
            <a:r>
              <a:rPr lang="pt-BR" sz="1800" b="0" i="0" kern="1200" dirty="0">
                <a:solidFill>
                  <a:schemeClr val="tx1"/>
                </a:solidFill>
                <a:effectLst/>
                <a:latin typeface="+mn-lt"/>
                <a:ea typeface="+mn-ea"/>
                <a:cs typeface="+mn-cs"/>
              </a:rPr>
              <a:t>) - Testes unitários são isolados, testando individualmente as unidades e não sua integração;</a:t>
            </a:r>
          </a:p>
          <a:p>
            <a:r>
              <a:rPr lang="pt-BR" sz="1800" b="1" i="0" kern="1200" dirty="0">
                <a:solidFill>
                  <a:schemeClr val="tx1"/>
                </a:solidFill>
                <a:effectLst/>
                <a:latin typeface="+mn-lt"/>
                <a:ea typeface="+mn-ea"/>
                <a:cs typeface="+mn-cs"/>
              </a:rPr>
              <a:t>R</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Repeateble</a:t>
            </a:r>
            <a:r>
              <a:rPr lang="pt-BR" sz="1800" b="0" i="0" kern="1200" dirty="0">
                <a:solidFill>
                  <a:schemeClr val="tx1"/>
                </a:solidFill>
                <a:effectLst/>
                <a:latin typeface="+mn-lt"/>
                <a:ea typeface="+mn-ea"/>
                <a:cs typeface="+mn-cs"/>
              </a:rPr>
              <a:t>) - Repetição nos testes, com resultados de comportamento constante;</a:t>
            </a:r>
          </a:p>
          <a:p>
            <a:r>
              <a:rPr lang="pt-BR" sz="1800" b="1" i="0" kern="1200" dirty="0">
                <a:solidFill>
                  <a:schemeClr val="tx1"/>
                </a:solidFill>
                <a:effectLst/>
                <a:latin typeface="+mn-lt"/>
                <a:ea typeface="+mn-ea"/>
                <a:cs typeface="+mn-cs"/>
              </a:rPr>
              <a:t>S</a:t>
            </a:r>
            <a:r>
              <a:rPr lang="pt-BR" sz="1800" b="0" i="0" kern="1200" dirty="0">
                <a:solidFill>
                  <a:schemeClr val="tx1"/>
                </a:solidFill>
                <a:effectLst/>
                <a:latin typeface="+mn-lt"/>
                <a:ea typeface="+mn-ea"/>
                <a:cs typeface="+mn-cs"/>
              </a:rPr>
              <a:t> (Self-</a:t>
            </a:r>
            <a:r>
              <a:rPr lang="pt-BR" sz="1800" b="0" i="0" kern="1200" dirty="0" err="1">
                <a:solidFill>
                  <a:schemeClr val="tx1"/>
                </a:solidFill>
                <a:effectLst/>
                <a:latin typeface="+mn-lt"/>
                <a:ea typeface="+mn-ea"/>
                <a:cs typeface="+mn-cs"/>
              </a:rPr>
              <a:t>verifying</a:t>
            </a:r>
            <a:r>
              <a:rPr lang="pt-BR" sz="1800" b="0" i="0" kern="1200" dirty="0">
                <a:solidFill>
                  <a:schemeClr val="tx1"/>
                </a:solidFill>
                <a:effectLst/>
                <a:latin typeface="+mn-lt"/>
                <a:ea typeface="+mn-ea"/>
                <a:cs typeface="+mn-cs"/>
              </a:rPr>
              <a:t>) - A auto verificação deve verificar se passou ou se deu como falha o teste;</a:t>
            </a:r>
          </a:p>
          <a:p>
            <a:r>
              <a:rPr lang="pt-BR" sz="1800" b="1" i="0" kern="1200" dirty="0">
                <a:solidFill>
                  <a:schemeClr val="tx1"/>
                </a:solidFill>
                <a:effectLst/>
                <a:latin typeface="+mn-lt"/>
                <a:ea typeface="+mn-ea"/>
                <a:cs typeface="+mn-cs"/>
              </a:rPr>
              <a:t>T</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Timely</a:t>
            </a:r>
            <a:r>
              <a:rPr lang="pt-BR" sz="1800" b="0" i="0" kern="1200" dirty="0">
                <a:solidFill>
                  <a:schemeClr val="tx1"/>
                </a:solidFill>
                <a:effectLst/>
                <a:latin typeface="+mn-lt"/>
                <a:ea typeface="+mn-ea"/>
                <a:cs typeface="+mn-cs"/>
              </a:rPr>
              <a:t>) - O teste deve ser oportuno, sendo um teste por unidade.</a:t>
            </a:r>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163</a:t>
            </a:fld>
            <a:endParaRPr lang="pt-BR" altLang="pt-BR"/>
          </a:p>
        </p:txBody>
      </p:sp>
    </p:spTree>
    <p:extLst>
      <p:ext uri="{BB962C8B-B14F-4D97-AF65-F5344CB8AC3E}">
        <p14:creationId xmlns:p14="http://schemas.microsoft.com/office/powerpoint/2010/main" val="18033828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70000" lnSpcReduction="20000"/>
          </a:bodyPr>
          <a:lstStyle/>
          <a:p>
            <a:r>
              <a:rPr lang="pt-BR" sz="1800" b="1" i="0" kern="1200" dirty="0">
                <a:solidFill>
                  <a:schemeClr val="tx1"/>
                </a:solidFill>
                <a:effectLst/>
                <a:latin typeface="+mn-lt"/>
                <a:ea typeface="+mn-ea"/>
                <a:cs typeface="+mn-cs"/>
              </a:rPr>
              <a:t>est </a:t>
            </a:r>
            <a:r>
              <a:rPr lang="pt-BR" sz="1800" b="1" i="0" kern="1200" dirty="0" err="1">
                <a:solidFill>
                  <a:schemeClr val="tx1"/>
                </a:solidFill>
                <a:effectLst/>
                <a:latin typeface="+mn-lt"/>
                <a:ea typeface="+mn-ea"/>
                <a:cs typeface="+mn-cs"/>
              </a:rPr>
              <a:t>Driven</a:t>
            </a:r>
            <a:r>
              <a:rPr lang="pt-BR" sz="1800" b="1" i="0" kern="1200" dirty="0">
                <a:solidFill>
                  <a:schemeClr val="tx1"/>
                </a:solidFill>
                <a:effectLst/>
                <a:latin typeface="+mn-lt"/>
                <a:ea typeface="+mn-ea"/>
                <a:cs typeface="+mn-cs"/>
              </a:rPr>
              <a:t> </a:t>
            </a:r>
            <a:r>
              <a:rPr lang="pt-BR" sz="1800" b="1" i="0" kern="1200" dirty="0" err="1">
                <a:solidFill>
                  <a:schemeClr val="tx1"/>
                </a:solidFill>
                <a:effectLst/>
                <a:latin typeface="+mn-lt"/>
                <a:ea typeface="+mn-ea"/>
                <a:cs typeface="+mn-cs"/>
              </a:rPr>
              <a:t>Development</a:t>
            </a:r>
            <a:r>
              <a:rPr lang="pt-BR" sz="1800" b="0" i="0" kern="1200" dirty="0">
                <a:solidFill>
                  <a:schemeClr val="tx1"/>
                </a:solidFill>
                <a:effectLst/>
                <a:latin typeface="+mn-lt"/>
                <a:ea typeface="+mn-ea"/>
                <a:cs typeface="+mn-cs"/>
              </a:rPr>
              <a:t> (TDD) ou em português </a:t>
            </a:r>
            <a:r>
              <a:rPr lang="pt-BR" sz="1800" b="1" i="0" kern="1200" dirty="0">
                <a:solidFill>
                  <a:schemeClr val="tx1"/>
                </a:solidFill>
                <a:effectLst/>
                <a:latin typeface="+mn-lt"/>
                <a:ea typeface="+mn-ea"/>
                <a:cs typeface="+mn-cs"/>
              </a:rPr>
              <a:t>Desenvolvimento guiado por testes</a:t>
            </a:r>
            <a:r>
              <a:rPr lang="pt-BR" sz="1800" b="0" i="0" kern="1200" dirty="0">
                <a:solidFill>
                  <a:schemeClr val="tx1"/>
                </a:solidFill>
                <a:effectLst/>
                <a:latin typeface="+mn-lt"/>
                <a:ea typeface="+mn-ea"/>
                <a:cs typeface="+mn-cs"/>
              </a:rPr>
              <a:t> é uma técnica de </a:t>
            </a:r>
            <a:r>
              <a:rPr lang="pt-BR" sz="1800" b="0" i="0" u="none" strike="noStrike" kern="1200" dirty="0">
                <a:solidFill>
                  <a:schemeClr val="tx1"/>
                </a:solidFill>
                <a:effectLst/>
                <a:latin typeface="+mn-lt"/>
                <a:ea typeface="+mn-ea"/>
                <a:cs typeface="+mn-cs"/>
                <a:hlinkClick r:id="rId3" tooltip="Desenvolvimento de software"/>
              </a:rPr>
              <a:t>desenvolvimento de software</a:t>
            </a:r>
            <a:r>
              <a:rPr lang="pt-BR" sz="1800" b="0" i="0" kern="1200" dirty="0">
                <a:solidFill>
                  <a:schemeClr val="tx1"/>
                </a:solidFill>
                <a:effectLst/>
                <a:latin typeface="+mn-lt"/>
                <a:ea typeface="+mn-ea"/>
                <a:cs typeface="+mn-cs"/>
              </a:rPr>
              <a:t> que se relaciona com o conceito de </a:t>
            </a:r>
            <a:r>
              <a:rPr lang="pt-BR" sz="1800" b="0" i="0" u="none" strike="noStrike" kern="1200" dirty="0">
                <a:solidFill>
                  <a:schemeClr val="tx1"/>
                </a:solidFill>
                <a:effectLst/>
                <a:latin typeface="+mn-lt"/>
                <a:ea typeface="+mn-ea"/>
                <a:cs typeface="+mn-cs"/>
                <a:hlinkClick r:id="rId4" tooltip="Verificação e validação"/>
              </a:rPr>
              <a:t>verificação e validação</a:t>
            </a:r>
            <a:r>
              <a:rPr lang="pt-BR" sz="1800" b="0" i="0" kern="1200" dirty="0">
                <a:solidFill>
                  <a:schemeClr val="tx1"/>
                </a:solidFill>
                <a:effectLst/>
                <a:latin typeface="+mn-lt"/>
                <a:ea typeface="+mn-ea"/>
                <a:cs typeface="+mn-cs"/>
              </a:rPr>
              <a:t> e se baseia em um ciclo curto de repetições: Primeiramente o desenvolvedor escreve um </a:t>
            </a:r>
            <a:r>
              <a:rPr lang="pt-BR" sz="1800" b="0" i="0" u="none" strike="noStrike" kern="1200" dirty="0">
                <a:solidFill>
                  <a:schemeClr val="tx1"/>
                </a:solidFill>
                <a:effectLst/>
                <a:latin typeface="+mn-lt"/>
                <a:ea typeface="+mn-ea"/>
                <a:cs typeface="+mn-cs"/>
                <a:hlinkClick r:id="rId5" tooltip="Caso de teste"/>
              </a:rPr>
              <a:t>caso de teste</a:t>
            </a:r>
            <a:r>
              <a:rPr lang="pt-BR" sz="1800" b="0" i="0" kern="1200" dirty="0">
                <a:solidFill>
                  <a:schemeClr val="tx1"/>
                </a:solidFill>
                <a:effectLst/>
                <a:latin typeface="+mn-lt"/>
                <a:ea typeface="+mn-ea"/>
                <a:cs typeface="+mn-cs"/>
              </a:rPr>
              <a:t> automatizado que define uma melhoria desejada ou uma nova funcionalidade. Então, é produzido código que possa ser validado pelo teste para posteriormente o código ser </a:t>
            </a:r>
            <a:r>
              <a:rPr lang="pt-BR" sz="1800" b="0" i="0" u="none" strike="noStrike" kern="1200" dirty="0" err="1">
                <a:solidFill>
                  <a:schemeClr val="tx1"/>
                </a:solidFill>
                <a:effectLst/>
                <a:latin typeface="+mn-lt"/>
                <a:ea typeface="+mn-ea"/>
                <a:cs typeface="+mn-cs"/>
                <a:hlinkClick r:id="rId6" tooltip="Refatoração"/>
              </a:rPr>
              <a:t>refatorado</a:t>
            </a:r>
            <a:r>
              <a:rPr lang="pt-BR" sz="1800" b="0" i="0" kern="1200" dirty="0">
                <a:solidFill>
                  <a:schemeClr val="tx1"/>
                </a:solidFill>
                <a:effectLst/>
                <a:latin typeface="+mn-lt"/>
                <a:ea typeface="+mn-ea"/>
                <a:cs typeface="+mn-cs"/>
              </a:rPr>
              <a:t> para um código sob padrões aceitáveis. </a:t>
            </a:r>
            <a:r>
              <a:rPr lang="pt-BR" sz="1800" b="0" i="0" u="none" strike="noStrike" kern="1200" dirty="0">
                <a:solidFill>
                  <a:schemeClr val="tx1"/>
                </a:solidFill>
                <a:effectLst/>
                <a:latin typeface="+mn-lt"/>
                <a:ea typeface="+mn-ea"/>
                <a:cs typeface="+mn-cs"/>
                <a:hlinkClick r:id="rId7" tooltip="Kent Beck"/>
              </a:rPr>
              <a:t>Kent Beck</a:t>
            </a:r>
            <a:r>
              <a:rPr lang="pt-BR" sz="1800" b="0" i="0" kern="1200" dirty="0">
                <a:solidFill>
                  <a:schemeClr val="tx1"/>
                </a:solidFill>
                <a:effectLst/>
                <a:latin typeface="+mn-lt"/>
                <a:ea typeface="+mn-ea"/>
                <a:cs typeface="+mn-cs"/>
              </a:rPr>
              <a:t>, considerado o criador ou o 'descobridor' da técnica, declarou em 2003 que TDD encoraja designs de código simples e inspira confiança.</a:t>
            </a:r>
            <a:r>
              <a:rPr lang="pt-BR" sz="1800" b="0" i="0" u="none" strike="noStrike" kern="1200" baseline="30000" dirty="0">
                <a:solidFill>
                  <a:schemeClr val="tx1"/>
                </a:solidFill>
                <a:effectLst/>
                <a:latin typeface="+mn-lt"/>
                <a:ea typeface="+mn-ea"/>
                <a:cs typeface="+mn-cs"/>
                <a:hlinkClick r:id="rId8"/>
              </a:rPr>
              <a:t>[1]</a:t>
            </a:r>
            <a:r>
              <a:rPr lang="pt-BR" sz="1800" b="0" i="0" kern="1200" dirty="0">
                <a:solidFill>
                  <a:schemeClr val="tx1"/>
                </a:solidFill>
                <a:effectLst/>
                <a:latin typeface="+mn-lt"/>
                <a:ea typeface="+mn-ea"/>
                <a:cs typeface="+mn-cs"/>
              </a:rPr>
              <a:t> Desenvolvimento dirigido por testes é relacionado a conceitos de programação de </a:t>
            </a:r>
            <a:r>
              <a:rPr lang="pt-BR" sz="1800" b="0" i="0" u="none" strike="noStrike" kern="1200" dirty="0">
                <a:solidFill>
                  <a:schemeClr val="tx1"/>
                </a:solidFill>
                <a:effectLst/>
                <a:latin typeface="+mn-lt"/>
                <a:ea typeface="+mn-ea"/>
                <a:cs typeface="+mn-cs"/>
                <a:hlinkClick r:id="rId9" tooltip="Programação extrema"/>
              </a:rPr>
              <a:t>Extreme </a:t>
            </a:r>
            <a:r>
              <a:rPr lang="pt-BR" sz="1800" b="0" i="0" u="none" strike="noStrike" kern="1200" dirty="0" err="1">
                <a:solidFill>
                  <a:schemeClr val="tx1"/>
                </a:solidFill>
                <a:effectLst/>
                <a:latin typeface="+mn-lt"/>
                <a:ea typeface="+mn-ea"/>
                <a:cs typeface="+mn-cs"/>
                <a:hlinkClick r:id="rId9" tooltip="Programação extrema"/>
              </a:rPr>
              <a:t>Programming</a:t>
            </a:r>
            <a:r>
              <a:rPr lang="pt-BR" sz="1800" b="0" i="0" kern="1200" dirty="0">
                <a:solidFill>
                  <a:schemeClr val="tx1"/>
                </a:solidFill>
                <a:effectLst/>
                <a:latin typeface="+mn-lt"/>
                <a:ea typeface="+mn-ea"/>
                <a:cs typeface="+mn-cs"/>
              </a:rPr>
              <a:t>, iniciado em 1999,</a:t>
            </a:r>
            <a:r>
              <a:rPr lang="pt-BR" sz="1800" b="0" i="0" u="none" strike="noStrike" kern="1200" baseline="30000" dirty="0">
                <a:solidFill>
                  <a:schemeClr val="tx1"/>
                </a:solidFill>
                <a:effectLst/>
                <a:latin typeface="+mn-lt"/>
                <a:ea typeface="+mn-ea"/>
                <a:cs typeface="+mn-cs"/>
                <a:hlinkClick r:id="rId10"/>
              </a:rPr>
              <a:t>[2]</a:t>
            </a:r>
            <a:r>
              <a:rPr lang="pt-BR" sz="1800" b="0" i="0" kern="1200" dirty="0">
                <a:solidFill>
                  <a:schemeClr val="tx1"/>
                </a:solidFill>
                <a:effectLst/>
                <a:latin typeface="+mn-lt"/>
                <a:ea typeface="+mn-ea"/>
                <a:cs typeface="+mn-cs"/>
              </a:rPr>
              <a:t> mas recentemente tem-se criado maior interesse pela mesma em função de seus próprios ideais.</a:t>
            </a:r>
            <a:r>
              <a:rPr lang="pt-BR" sz="1800" b="0" i="0" u="none" strike="noStrike" kern="1200" baseline="30000" dirty="0">
                <a:solidFill>
                  <a:schemeClr val="tx1"/>
                </a:solidFill>
                <a:effectLst/>
                <a:latin typeface="+mn-lt"/>
                <a:ea typeface="+mn-ea"/>
                <a:cs typeface="+mn-cs"/>
                <a:hlinkClick r:id="rId11"/>
              </a:rPr>
              <a:t>[3]</a:t>
            </a:r>
            <a:r>
              <a:rPr lang="pt-BR" sz="1800" b="0" i="0" kern="1200" dirty="0">
                <a:solidFill>
                  <a:schemeClr val="tx1"/>
                </a:solidFill>
                <a:effectLst/>
                <a:latin typeface="+mn-lt"/>
                <a:ea typeface="+mn-ea"/>
                <a:cs typeface="+mn-cs"/>
              </a:rPr>
              <a:t> Através de TDD, programadores podem aplicar o conceito de melhorar e </a:t>
            </a:r>
            <a:r>
              <a:rPr lang="pt-BR" sz="1800" b="0" i="0" u="none" strike="noStrike" kern="1200" dirty="0">
                <a:solidFill>
                  <a:schemeClr val="tx1"/>
                </a:solidFill>
                <a:effectLst/>
                <a:latin typeface="+mn-lt"/>
                <a:ea typeface="+mn-ea"/>
                <a:cs typeface="+mn-cs"/>
                <a:hlinkClick r:id="rId12" tooltip="Depurar (página não existe)"/>
              </a:rPr>
              <a:t>depurar</a:t>
            </a:r>
            <a:r>
              <a:rPr lang="pt-BR" sz="1800" b="0" i="0" kern="1200" dirty="0">
                <a:solidFill>
                  <a:schemeClr val="tx1"/>
                </a:solidFill>
                <a:effectLst/>
                <a:latin typeface="+mn-lt"/>
                <a:ea typeface="+mn-ea"/>
                <a:cs typeface="+mn-cs"/>
              </a:rPr>
              <a:t> </a:t>
            </a:r>
            <a:r>
              <a:rPr lang="pt-BR" sz="1800" b="0" i="0" u="none" strike="noStrike" kern="1200" dirty="0">
                <a:solidFill>
                  <a:schemeClr val="tx1"/>
                </a:solidFill>
                <a:effectLst/>
                <a:latin typeface="+mn-lt"/>
                <a:ea typeface="+mn-ea"/>
                <a:cs typeface="+mn-cs"/>
                <a:hlinkClick r:id="rId13" tooltip="Código legado (página não existe)"/>
              </a:rPr>
              <a:t>código legado</a:t>
            </a:r>
            <a:r>
              <a:rPr lang="pt-BR" sz="1800" b="0" i="0" kern="1200" dirty="0">
                <a:solidFill>
                  <a:schemeClr val="tx1"/>
                </a:solidFill>
                <a:effectLst/>
                <a:latin typeface="+mn-lt"/>
                <a:ea typeface="+mn-ea"/>
                <a:cs typeface="+mn-cs"/>
              </a:rPr>
              <a:t> desenvolvido a partir de técnicas antigas.</a:t>
            </a:r>
          </a:p>
          <a:p>
            <a:r>
              <a:rPr lang="pt-BR" sz="1800" b="0" i="0" kern="1200" dirty="0">
                <a:solidFill>
                  <a:schemeClr val="tx1"/>
                </a:solidFill>
                <a:effectLst/>
                <a:latin typeface="+mn-lt"/>
                <a:ea typeface="+mn-ea"/>
                <a:cs typeface="+mn-cs"/>
              </a:rPr>
              <a:t>Além disso, os testes devem seguir o modelo F.I.R.S.T.</a:t>
            </a:r>
          </a:p>
          <a:p>
            <a:r>
              <a:rPr lang="pt-BR" sz="1800" b="1" i="0" kern="1200" dirty="0">
                <a:solidFill>
                  <a:schemeClr val="tx1"/>
                </a:solidFill>
                <a:effectLst/>
                <a:latin typeface="+mn-lt"/>
                <a:ea typeface="+mn-ea"/>
                <a:cs typeface="+mn-cs"/>
              </a:rPr>
              <a:t>F</a:t>
            </a:r>
            <a:r>
              <a:rPr lang="pt-BR" sz="1800" b="0" i="0" kern="1200" dirty="0">
                <a:solidFill>
                  <a:schemeClr val="tx1"/>
                </a:solidFill>
                <a:effectLst/>
                <a:latin typeface="+mn-lt"/>
                <a:ea typeface="+mn-ea"/>
                <a:cs typeface="+mn-cs"/>
              </a:rPr>
              <a:t> (Fast) - Rápidos: devem ser rápidos, pois testam apenas uma unidade;</a:t>
            </a:r>
          </a:p>
          <a:p>
            <a:r>
              <a:rPr lang="pt-BR" sz="1800" b="1" i="0" kern="1200" dirty="0">
                <a:solidFill>
                  <a:schemeClr val="tx1"/>
                </a:solidFill>
                <a:effectLst/>
                <a:latin typeface="+mn-lt"/>
                <a:ea typeface="+mn-ea"/>
                <a:cs typeface="+mn-cs"/>
              </a:rPr>
              <a:t>I</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Isolated</a:t>
            </a:r>
            <a:r>
              <a:rPr lang="pt-BR" sz="1800" b="0" i="0" kern="1200" dirty="0">
                <a:solidFill>
                  <a:schemeClr val="tx1"/>
                </a:solidFill>
                <a:effectLst/>
                <a:latin typeface="+mn-lt"/>
                <a:ea typeface="+mn-ea"/>
                <a:cs typeface="+mn-cs"/>
              </a:rPr>
              <a:t>) - Testes unitários são isolados, testando individualmente as unidades e não sua integração;</a:t>
            </a:r>
          </a:p>
          <a:p>
            <a:r>
              <a:rPr lang="pt-BR" sz="1800" b="1" i="0" kern="1200" dirty="0">
                <a:solidFill>
                  <a:schemeClr val="tx1"/>
                </a:solidFill>
                <a:effectLst/>
                <a:latin typeface="+mn-lt"/>
                <a:ea typeface="+mn-ea"/>
                <a:cs typeface="+mn-cs"/>
              </a:rPr>
              <a:t>R</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Repeateble</a:t>
            </a:r>
            <a:r>
              <a:rPr lang="pt-BR" sz="1800" b="0" i="0" kern="1200" dirty="0">
                <a:solidFill>
                  <a:schemeClr val="tx1"/>
                </a:solidFill>
                <a:effectLst/>
                <a:latin typeface="+mn-lt"/>
                <a:ea typeface="+mn-ea"/>
                <a:cs typeface="+mn-cs"/>
              </a:rPr>
              <a:t>) - Repetição nos testes, com resultados de comportamento constante;</a:t>
            </a:r>
          </a:p>
          <a:p>
            <a:r>
              <a:rPr lang="pt-BR" sz="1800" b="1" i="0" kern="1200" dirty="0">
                <a:solidFill>
                  <a:schemeClr val="tx1"/>
                </a:solidFill>
                <a:effectLst/>
                <a:latin typeface="+mn-lt"/>
                <a:ea typeface="+mn-ea"/>
                <a:cs typeface="+mn-cs"/>
              </a:rPr>
              <a:t>S</a:t>
            </a:r>
            <a:r>
              <a:rPr lang="pt-BR" sz="1800" b="0" i="0" kern="1200" dirty="0">
                <a:solidFill>
                  <a:schemeClr val="tx1"/>
                </a:solidFill>
                <a:effectLst/>
                <a:latin typeface="+mn-lt"/>
                <a:ea typeface="+mn-ea"/>
                <a:cs typeface="+mn-cs"/>
              </a:rPr>
              <a:t> (Self-</a:t>
            </a:r>
            <a:r>
              <a:rPr lang="pt-BR" sz="1800" b="0" i="0" kern="1200" dirty="0" err="1">
                <a:solidFill>
                  <a:schemeClr val="tx1"/>
                </a:solidFill>
                <a:effectLst/>
                <a:latin typeface="+mn-lt"/>
                <a:ea typeface="+mn-ea"/>
                <a:cs typeface="+mn-cs"/>
              </a:rPr>
              <a:t>verifying</a:t>
            </a:r>
            <a:r>
              <a:rPr lang="pt-BR" sz="1800" b="0" i="0" kern="1200" dirty="0">
                <a:solidFill>
                  <a:schemeClr val="tx1"/>
                </a:solidFill>
                <a:effectLst/>
                <a:latin typeface="+mn-lt"/>
                <a:ea typeface="+mn-ea"/>
                <a:cs typeface="+mn-cs"/>
              </a:rPr>
              <a:t>) - A auto verificação deve verificar se passou ou se deu como falha o teste;</a:t>
            </a:r>
          </a:p>
          <a:p>
            <a:r>
              <a:rPr lang="pt-BR" sz="1800" b="1" i="0" kern="1200" dirty="0">
                <a:solidFill>
                  <a:schemeClr val="tx1"/>
                </a:solidFill>
                <a:effectLst/>
                <a:latin typeface="+mn-lt"/>
                <a:ea typeface="+mn-ea"/>
                <a:cs typeface="+mn-cs"/>
              </a:rPr>
              <a:t>T</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Timely</a:t>
            </a:r>
            <a:r>
              <a:rPr lang="pt-BR" sz="1800" b="0" i="0" kern="1200" dirty="0">
                <a:solidFill>
                  <a:schemeClr val="tx1"/>
                </a:solidFill>
                <a:effectLst/>
                <a:latin typeface="+mn-lt"/>
                <a:ea typeface="+mn-ea"/>
                <a:cs typeface="+mn-cs"/>
              </a:rPr>
              <a:t>) - O teste deve ser oportuno, sendo um teste por unidade.</a:t>
            </a:r>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164</a:t>
            </a:fld>
            <a:endParaRPr lang="pt-BR" altLang="pt-BR"/>
          </a:p>
        </p:txBody>
      </p:sp>
    </p:spTree>
    <p:extLst>
      <p:ext uri="{BB962C8B-B14F-4D97-AF65-F5344CB8AC3E}">
        <p14:creationId xmlns:p14="http://schemas.microsoft.com/office/powerpoint/2010/main" val="42359396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70000" lnSpcReduction="20000"/>
          </a:bodyPr>
          <a:lstStyle/>
          <a:p>
            <a:r>
              <a:rPr lang="pt-BR" sz="1800" b="1" i="0" kern="1200" dirty="0">
                <a:solidFill>
                  <a:schemeClr val="tx1"/>
                </a:solidFill>
                <a:effectLst/>
                <a:latin typeface="+mn-lt"/>
                <a:ea typeface="+mn-ea"/>
                <a:cs typeface="+mn-cs"/>
              </a:rPr>
              <a:t>est </a:t>
            </a:r>
            <a:r>
              <a:rPr lang="pt-BR" sz="1800" b="1" i="0" kern="1200" dirty="0" err="1">
                <a:solidFill>
                  <a:schemeClr val="tx1"/>
                </a:solidFill>
                <a:effectLst/>
                <a:latin typeface="+mn-lt"/>
                <a:ea typeface="+mn-ea"/>
                <a:cs typeface="+mn-cs"/>
              </a:rPr>
              <a:t>Driven</a:t>
            </a:r>
            <a:r>
              <a:rPr lang="pt-BR" sz="1800" b="1" i="0" kern="1200" dirty="0">
                <a:solidFill>
                  <a:schemeClr val="tx1"/>
                </a:solidFill>
                <a:effectLst/>
                <a:latin typeface="+mn-lt"/>
                <a:ea typeface="+mn-ea"/>
                <a:cs typeface="+mn-cs"/>
              </a:rPr>
              <a:t> </a:t>
            </a:r>
            <a:r>
              <a:rPr lang="pt-BR" sz="1800" b="1" i="0" kern="1200" dirty="0" err="1">
                <a:solidFill>
                  <a:schemeClr val="tx1"/>
                </a:solidFill>
                <a:effectLst/>
                <a:latin typeface="+mn-lt"/>
                <a:ea typeface="+mn-ea"/>
                <a:cs typeface="+mn-cs"/>
              </a:rPr>
              <a:t>Development</a:t>
            </a:r>
            <a:r>
              <a:rPr lang="pt-BR" sz="1800" b="0" i="0" kern="1200" dirty="0">
                <a:solidFill>
                  <a:schemeClr val="tx1"/>
                </a:solidFill>
                <a:effectLst/>
                <a:latin typeface="+mn-lt"/>
                <a:ea typeface="+mn-ea"/>
                <a:cs typeface="+mn-cs"/>
              </a:rPr>
              <a:t> (TDD) ou em português </a:t>
            </a:r>
            <a:r>
              <a:rPr lang="pt-BR" sz="1800" b="1" i="0" kern="1200" dirty="0">
                <a:solidFill>
                  <a:schemeClr val="tx1"/>
                </a:solidFill>
                <a:effectLst/>
                <a:latin typeface="+mn-lt"/>
                <a:ea typeface="+mn-ea"/>
                <a:cs typeface="+mn-cs"/>
              </a:rPr>
              <a:t>Desenvolvimento guiado por testes</a:t>
            </a:r>
            <a:r>
              <a:rPr lang="pt-BR" sz="1800" b="0" i="0" kern="1200" dirty="0">
                <a:solidFill>
                  <a:schemeClr val="tx1"/>
                </a:solidFill>
                <a:effectLst/>
                <a:latin typeface="+mn-lt"/>
                <a:ea typeface="+mn-ea"/>
                <a:cs typeface="+mn-cs"/>
              </a:rPr>
              <a:t> é uma técnica de </a:t>
            </a:r>
            <a:r>
              <a:rPr lang="pt-BR" sz="1800" b="0" i="0" u="none" strike="noStrike" kern="1200" dirty="0">
                <a:solidFill>
                  <a:schemeClr val="tx1"/>
                </a:solidFill>
                <a:effectLst/>
                <a:latin typeface="+mn-lt"/>
                <a:ea typeface="+mn-ea"/>
                <a:cs typeface="+mn-cs"/>
                <a:hlinkClick r:id="rId3" tooltip="Desenvolvimento de software"/>
              </a:rPr>
              <a:t>desenvolvimento de software</a:t>
            </a:r>
            <a:r>
              <a:rPr lang="pt-BR" sz="1800" b="0" i="0" kern="1200" dirty="0">
                <a:solidFill>
                  <a:schemeClr val="tx1"/>
                </a:solidFill>
                <a:effectLst/>
                <a:latin typeface="+mn-lt"/>
                <a:ea typeface="+mn-ea"/>
                <a:cs typeface="+mn-cs"/>
              </a:rPr>
              <a:t> que se relaciona com o conceito de </a:t>
            </a:r>
            <a:r>
              <a:rPr lang="pt-BR" sz="1800" b="0" i="0" u="none" strike="noStrike" kern="1200" dirty="0">
                <a:solidFill>
                  <a:schemeClr val="tx1"/>
                </a:solidFill>
                <a:effectLst/>
                <a:latin typeface="+mn-lt"/>
                <a:ea typeface="+mn-ea"/>
                <a:cs typeface="+mn-cs"/>
                <a:hlinkClick r:id="rId4" tooltip="Verificação e validação"/>
              </a:rPr>
              <a:t>verificação e validação</a:t>
            </a:r>
            <a:r>
              <a:rPr lang="pt-BR" sz="1800" b="0" i="0" kern="1200" dirty="0">
                <a:solidFill>
                  <a:schemeClr val="tx1"/>
                </a:solidFill>
                <a:effectLst/>
                <a:latin typeface="+mn-lt"/>
                <a:ea typeface="+mn-ea"/>
                <a:cs typeface="+mn-cs"/>
              </a:rPr>
              <a:t> e se baseia em um ciclo curto de repetições: Primeiramente o desenvolvedor escreve um </a:t>
            </a:r>
            <a:r>
              <a:rPr lang="pt-BR" sz="1800" b="0" i="0" u="none" strike="noStrike" kern="1200" dirty="0">
                <a:solidFill>
                  <a:schemeClr val="tx1"/>
                </a:solidFill>
                <a:effectLst/>
                <a:latin typeface="+mn-lt"/>
                <a:ea typeface="+mn-ea"/>
                <a:cs typeface="+mn-cs"/>
                <a:hlinkClick r:id="rId5" tooltip="Caso de teste"/>
              </a:rPr>
              <a:t>caso de teste</a:t>
            </a:r>
            <a:r>
              <a:rPr lang="pt-BR" sz="1800" b="0" i="0" kern="1200" dirty="0">
                <a:solidFill>
                  <a:schemeClr val="tx1"/>
                </a:solidFill>
                <a:effectLst/>
                <a:latin typeface="+mn-lt"/>
                <a:ea typeface="+mn-ea"/>
                <a:cs typeface="+mn-cs"/>
              </a:rPr>
              <a:t> automatizado que define uma melhoria desejada ou uma nova funcionalidade. Então, é produzido código que possa ser validado pelo teste para posteriormente o código ser </a:t>
            </a:r>
            <a:r>
              <a:rPr lang="pt-BR" sz="1800" b="0" i="0" u="none" strike="noStrike" kern="1200" dirty="0" err="1">
                <a:solidFill>
                  <a:schemeClr val="tx1"/>
                </a:solidFill>
                <a:effectLst/>
                <a:latin typeface="+mn-lt"/>
                <a:ea typeface="+mn-ea"/>
                <a:cs typeface="+mn-cs"/>
                <a:hlinkClick r:id="rId6" tooltip="Refatoração"/>
              </a:rPr>
              <a:t>refatorado</a:t>
            </a:r>
            <a:r>
              <a:rPr lang="pt-BR" sz="1800" b="0" i="0" kern="1200" dirty="0">
                <a:solidFill>
                  <a:schemeClr val="tx1"/>
                </a:solidFill>
                <a:effectLst/>
                <a:latin typeface="+mn-lt"/>
                <a:ea typeface="+mn-ea"/>
                <a:cs typeface="+mn-cs"/>
              </a:rPr>
              <a:t> para um código sob padrões aceitáveis. </a:t>
            </a:r>
            <a:r>
              <a:rPr lang="pt-BR" sz="1800" b="0" i="0" u="none" strike="noStrike" kern="1200" dirty="0">
                <a:solidFill>
                  <a:schemeClr val="tx1"/>
                </a:solidFill>
                <a:effectLst/>
                <a:latin typeface="+mn-lt"/>
                <a:ea typeface="+mn-ea"/>
                <a:cs typeface="+mn-cs"/>
                <a:hlinkClick r:id="rId7" tooltip="Kent Beck"/>
              </a:rPr>
              <a:t>Kent Beck</a:t>
            </a:r>
            <a:r>
              <a:rPr lang="pt-BR" sz="1800" b="0" i="0" kern="1200" dirty="0">
                <a:solidFill>
                  <a:schemeClr val="tx1"/>
                </a:solidFill>
                <a:effectLst/>
                <a:latin typeface="+mn-lt"/>
                <a:ea typeface="+mn-ea"/>
                <a:cs typeface="+mn-cs"/>
              </a:rPr>
              <a:t>, considerado o criador ou o 'descobridor' da técnica, declarou em 2003 que TDD encoraja designs de código simples e inspira confiança.</a:t>
            </a:r>
            <a:r>
              <a:rPr lang="pt-BR" sz="1800" b="0" i="0" u="none" strike="noStrike" kern="1200" baseline="30000" dirty="0">
                <a:solidFill>
                  <a:schemeClr val="tx1"/>
                </a:solidFill>
                <a:effectLst/>
                <a:latin typeface="+mn-lt"/>
                <a:ea typeface="+mn-ea"/>
                <a:cs typeface="+mn-cs"/>
                <a:hlinkClick r:id="rId8"/>
              </a:rPr>
              <a:t>[1]</a:t>
            </a:r>
            <a:r>
              <a:rPr lang="pt-BR" sz="1800" b="0" i="0" kern="1200" dirty="0">
                <a:solidFill>
                  <a:schemeClr val="tx1"/>
                </a:solidFill>
                <a:effectLst/>
                <a:latin typeface="+mn-lt"/>
                <a:ea typeface="+mn-ea"/>
                <a:cs typeface="+mn-cs"/>
              </a:rPr>
              <a:t> Desenvolvimento dirigido por testes é relacionado a conceitos de programação de </a:t>
            </a:r>
            <a:r>
              <a:rPr lang="pt-BR" sz="1800" b="0" i="0" u="none" strike="noStrike" kern="1200" dirty="0">
                <a:solidFill>
                  <a:schemeClr val="tx1"/>
                </a:solidFill>
                <a:effectLst/>
                <a:latin typeface="+mn-lt"/>
                <a:ea typeface="+mn-ea"/>
                <a:cs typeface="+mn-cs"/>
                <a:hlinkClick r:id="rId9" tooltip="Programação extrema"/>
              </a:rPr>
              <a:t>Extreme </a:t>
            </a:r>
            <a:r>
              <a:rPr lang="pt-BR" sz="1800" b="0" i="0" u="none" strike="noStrike" kern="1200" dirty="0" err="1">
                <a:solidFill>
                  <a:schemeClr val="tx1"/>
                </a:solidFill>
                <a:effectLst/>
                <a:latin typeface="+mn-lt"/>
                <a:ea typeface="+mn-ea"/>
                <a:cs typeface="+mn-cs"/>
                <a:hlinkClick r:id="rId9" tooltip="Programação extrema"/>
              </a:rPr>
              <a:t>Programming</a:t>
            </a:r>
            <a:r>
              <a:rPr lang="pt-BR" sz="1800" b="0" i="0" kern="1200" dirty="0">
                <a:solidFill>
                  <a:schemeClr val="tx1"/>
                </a:solidFill>
                <a:effectLst/>
                <a:latin typeface="+mn-lt"/>
                <a:ea typeface="+mn-ea"/>
                <a:cs typeface="+mn-cs"/>
              </a:rPr>
              <a:t>, iniciado em 1999,</a:t>
            </a:r>
            <a:r>
              <a:rPr lang="pt-BR" sz="1800" b="0" i="0" u="none" strike="noStrike" kern="1200" baseline="30000" dirty="0">
                <a:solidFill>
                  <a:schemeClr val="tx1"/>
                </a:solidFill>
                <a:effectLst/>
                <a:latin typeface="+mn-lt"/>
                <a:ea typeface="+mn-ea"/>
                <a:cs typeface="+mn-cs"/>
                <a:hlinkClick r:id="rId10"/>
              </a:rPr>
              <a:t>[2]</a:t>
            </a:r>
            <a:r>
              <a:rPr lang="pt-BR" sz="1800" b="0" i="0" kern="1200" dirty="0">
                <a:solidFill>
                  <a:schemeClr val="tx1"/>
                </a:solidFill>
                <a:effectLst/>
                <a:latin typeface="+mn-lt"/>
                <a:ea typeface="+mn-ea"/>
                <a:cs typeface="+mn-cs"/>
              </a:rPr>
              <a:t> mas recentemente tem-se criado maior interesse pela mesma em função de seus próprios ideais.</a:t>
            </a:r>
            <a:r>
              <a:rPr lang="pt-BR" sz="1800" b="0" i="0" u="none" strike="noStrike" kern="1200" baseline="30000" dirty="0">
                <a:solidFill>
                  <a:schemeClr val="tx1"/>
                </a:solidFill>
                <a:effectLst/>
                <a:latin typeface="+mn-lt"/>
                <a:ea typeface="+mn-ea"/>
                <a:cs typeface="+mn-cs"/>
                <a:hlinkClick r:id="rId11"/>
              </a:rPr>
              <a:t>[3]</a:t>
            </a:r>
            <a:r>
              <a:rPr lang="pt-BR" sz="1800" b="0" i="0" kern="1200" dirty="0">
                <a:solidFill>
                  <a:schemeClr val="tx1"/>
                </a:solidFill>
                <a:effectLst/>
                <a:latin typeface="+mn-lt"/>
                <a:ea typeface="+mn-ea"/>
                <a:cs typeface="+mn-cs"/>
              </a:rPr>
              <a:t> Através de TDD, programadores podem aplicar o conceito de melhorar e </a:t>
            </a:r>
            <a:r>
              <a:rPr lang="pt-BR" sz="1800" b="0" i="0" u="none" strike="noStrike" kern="1200" dirty="0">
                <a:solidFill>
                  <a:schemeClr val="tx1"/>
                </a:solidFill>
                <a:effectLst/>
                <a:latin typeface="+mn-lt"/>
                <a:ea typeface="+mn-ea"/>
                <a:cs typeface="+mn-cs"/>
                <a:hlinkClick r:id="rId12" tooltip="Depurar (página não existe)"/>
              </a:rPr>
              <a:t>depurar</a:t>
            </a:r>
            <a:r>
              <a:rPr lang="pt-BR" sz="1800" b="0" i="0" kern="1200" dirty="0">
                <a:solidFill>
                  <a:schemeClr val="tx1"/>
                </a:solidFill>
                <a:effectLst/>
                <a:latin typeface="+mn-lt"/>
                <a:ea typeface="+mn-ea"/>
                <a:cs typeface="+mn-cs"/>
              </a:rPr>
              <a:t> </a:t>
            </a:r>
            <a:r>
              <a:rPr lang="pt-BR" sz="1800" b="0" i="0" u="none" strike="noStrike" kern="1200" dirty="0">
                <a:solidFill>
                  <a:schemeClr val="tx1"/>
                </a:solidFill>
                <a:effectLst/>
                <a:latin typeface="+mn-lt"/>
                <a:ea typeface="+mn-ea"/>
                <a:cs typeface="+mn-cs"/>
                <a:hlinkClick r:id="rId13" tooltip="Código legado (página não existe)"/>
              </a:rPr>
              <a:t>código legado</a:t>
            </a:r>
            <a:r>
              <a:rPr lang="pt-BR" sz="1800" b="0" i="0" kern="1200" dirty="0">
                <a:solidFill>
                  <a:schemeClr val="tx1"/>
                </a:solidFill>
                <a:effectLst/>
                <a:latin typeface="+mn-lt"/>
                <a:ea typeface="+mn-ea"/>
                <a:cs typeface="+mn-cs"/>
              </a:rPr>
              <a:t> desenvolvido a partir de técnicas antigas.</a:t>
            </a:r>
          </a:p>
          <a:p>
            <a:r>
              <a:rPr lang="pt-BR" sz="1800" b="0" i="0" kern="1200" dirty="0">
                <a:solidFill>
                  <a:schemeClr val="tx1"/>
                </a:solidFill>
                <a:effectLst/>
                <a:latin typeface="+mn-lt"/>
                <a:ea typeface="+mn-ea"/>
                <a:cs typeface="+mn-cs"/>
              </a:rPr>
              <a:t>Além disso, os testes devem seguir o modelo F.I.R.S.T.</a:t>
            </a:r>
          </a:p>
          <a:p>
            <a:r>
              <a:rPr lang="pt-BR" sz="1800" b="1" i="0" kern="1200" dirty="0">
                <a:solidFill>
                  <a:schemeClr val="tx1"/>
                </a:solidFill>
                <a:effectLst/>
                <a:latin typeface="+mn-lt"/>
                <a:ea typeface="+mn-ea"/>
                <a:cs typeface="+mn-cs"/>
              </a:rPr>
              <a:t>F</a:t>
            </a:r>
            <a:r>
              <a:rPr lang="pt-BR" sz="1800" b="0" i="0" kern="1200" dirty="0">
                <a:solidFill>
                  <a:schemeClr val="tx1"/>
                </a:solidFill>
                <a:effectLst/>
                <a:latin typeface="+mn-lt"/>
                <a:ea typeface="+mn-ea"/>
                <a:cs typeface="+mn-cs"/>
              </a:rPr>
              <a:t> (Fast) - Rápidos: devem ser rápidos, pois testam apenas uma unidade;</a:t>
            </a:r>
          </a:p>
          <a:p>
            <a:r>
              <a:rPr lang="pt-BR" sz="1800" b="1" i="0" kern="1200" dirty="0">
                <a:solidFill>
                  <a:schemeClr val="tx1"/>
                </a:solidFill>
                <a:effectLst/>
                <a:latin typeface="+mn-lt"/>
                <a:ea typeface="+mn-ea"/>
                <a:cs typeface="+mn-cs"/>
              </a:rPr>
              <a:t>I</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Isolated</a:t>
            </a:r>
            <a:r>
              <a:rPr lang="pt-BR" sz="1800" b="0" i="0" kern="1200" dirty="0">
                <a:solidFill>
                  <a:schemeClr val="tx1"/>
                </a:solidFill>
                <a:effectLst/>
                <a:latin typeface="+mn-lt"/>
                <a:ea typeface="+mn-ea"/>
                <a:cs typeface="+mn-cs"/>
              </a:rPr>
              <a:t>) - Testes unitários são isolados, testando individualmente as unidades e não sua integração;</a:t>
            </a:r>
          </a:p>
          <a:p>
            <a:r>
              <a:rPr lang="pt-BR" sz="1800" b="1" i="0" kern="1200" dirty="0">
                <a:solidFill>
                  <a:schemeClr val="tx1"/>
                </a:solidFill>
                <a:effectLst/>
                <a:latin typeface="+mn-lt"/>
                <a:ea typeface="+mn-ea"/>
                <a:cs typeface="+mn-cs"/>
              </a:rPr>
              <a:t>R</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Repeateble</a:t>
            </a:r>
            <a:r>
              <a:rPr lang="pt-BR" sz="1800" b="0" i="0" kern="1200" dirty="0">
                <a:solidFill>
                  <a:schemeClr val="tx1"/>
                </a:solidFill>
                <a:effectLst/>
                <a:latin typeface="+mn-lt"/>
                <a:ea typeface="+mn-ea"/>
                <a:cs typeface="+mn-cs"/>
              </a:rPr>
              <a:t>) - Repetição nos testes, com resultados de comportamento constante;</a:t>
            </a:r>
          </a:p>
          <a:p>
            <a:r>
              <a:rPr lang="pt-BR" sz="1800" b="1" i="0" kern="1200" dirty="0">
                <a:solidFill>
                  <a:schemeClr val="tx1"/>
                </a:solidFill>
                <a:effectLst/>
                <a:latin typeface="+mn-lt"/>
                <a:ea typeface="+mn-ea"/>
                <a:cs typeface="+mn-cs"/>
              </a:rPr>
              <a:t>S</a:t>
            </a:r>
            <a:r>
              <a:rPr lang="pt-BR" sz="1800" b="0" i="0" kern="1200" dirty="0">
                <a:solidFill>
                  <a:schemeClr val="tx1"/>
                </a:solidFill>
                <a:effectLst/>
                <a:latin typeface="+mn-lt"/>
                <a:ea typeface="+mn-ea"/>
                <a:cs typeface="+mn-cs"/>
              </a:rPr>
              <a:t> (Self-</a:t>
            </a:r>
            <a:r>
              <a:rPr lang="pt-BR" sz="1800" b="0" i="0" kern="1200" dirty="0" err="1">
                <a:solidFill>
                  <a:schemeClr val="tx1"/>
                </a:solidFill>
                <a:effectLst/>
                <a:latin typeface="+mn-lt"/>
                <a:ea typeface="+mn-ea"/>
                <a:cs typeface="+mn-cs"/>
              </a:rPr>
              <a:t>verifying</a:t>
            </a:r>
            <a:r>
              <a:rPr lang="pt-BR" sz="1800" b="0" i="0" kern="1200" dirty="0">
                <a:solidFill>
                  <a:schemeClr val="tx1"/>
                </a:solidFill>
                <a:effectLst/>
                <a:latin typeface="+mn-lt"/>
                <a:ea typeface="+mn-ea"/>
                <a:cs typeface="+mn-cs"/>
              </a:rPr>
              <a:t>) - A auto verificação deve verificar se passou ou se deu como falha o teste;</a:t>
            </a:r>
          </a:p>
          <a:p>
            <a:r>
              <a:rPr lang="pt-BR" sz="1800" b="1" i="0" kern="1200" dirty="0">
                <a:solidFill>
                  <a:schemeClr val="tx1"/>
                </a:solidFill>
                <a:effectLst/>
                <a:latin typeface="+mn-lt"/>
                <a:ea typeface="+mn-ea"/>
                <a:cs typeface="+mn-cs"/>
              </a:rPr>
              <a:t>T</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Timely</a:t>
            </a:r>
            <a:r>
              <a:rPr lang="pt-BR" sz="1800" b="0" i="0" kern="1200" dirty="0">
                <a:solidFill>
                  <a:schemeClr val="tx1"/>
                </a:solidFill>
                <a:effectLst/>
                <a:latin typeface="+mn-lt"/>
                <a:ea typeface="+mn-ea"/>
                <a:cs typeface="+mn-cs"/>
              </a:rPr>
              <a:t>) - O teste deve ser oportuno, sendo um teste por unidade.</a:t>
            </a:r>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165</a:t>
            </a:fld>
            <a:endParaRPr lang="pt-BR" altLang="pt-BR"/>
          </a:p>
        </p:txBody>
      </p:sp>
    </p:spTree>
    <p:extLst>
      <p:ext uri="{BB962C8B-B14F-4D97-AF65-F5344CB8AC3E}">
        <p14:creationId xmlns:p14="http://schemas.microsoft.com/office/powerpoint/2010/main" val="14643565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47500" lnSpcReduction="20000"/>
          </a:bodyPr>
          <a:lstStyle/>
          <a:p>
            <a:r>
              <a:rPr lang="pt-BR" sz="1800" b="1" i="0" kern="1200" dirty="0" err="1">
                <a:solidFill>
                  <a:schemeClr val="tx1"/>
                </a:solidFill>
                <a:effectLst/>
                <a:latin typeface="+mn-lt"/>
                <a:ea typeface="+mn-ea"/>
                <a:cs typeface="+mn-cs"/>
              </a:rPr>
              <a:t>Behavior</a:t>
            </a:r>
            <a:r>
              <a:rPr lang="pt-BR" sz="1800" b="1" i="0" kern="1200" dirty="0">
                <a:solidFill>
                  <a:schemeClr val="tx1"/>
                </a:solidFill>
                <a:effectLst/>
                <a:latin typeface="+mn-lt"/>
                <a:ea typeface="+mn-ea"/>
                <a:cs typeface="+mn-cs"/>
              </a:rPr>
              <a:t> </a:t>
            </a:r>
            <a:r>
              <a:rPr lang="pt-BR" sz="1800" b="1" i="0" kern="1200" dirty="0" err="1">
                <a:solidFill>
                  <a:schemeClr val="tx1"/>
                </a:solidFill>
                <a:effectLst/>
                <a:latin typeface="+mn-lt"/>
                <a:ea typeface="+mn-ea"/>
                <a:cs typeface="+mn-cs"/>
              </a:rPr>
              <a:t>Driven</a:t>
            </a:r>
            <a:r>
              <a:rPr lang="pt-BR" sz="1800" b="1" i="0" kern="1200" dirty="0">
                <a:solidFill>
                  <a:schemeClr val="tx1"/>
                </a:solidFill>
                <a:effectLst/>
                <a:latin typeface="+mn-lt"/>
                <a:ea typeface="+mn-ea"/>
                <a:cs typeface="+mn-cs"/>
              </a:rPr>
              <a:t> </a:t>
            </a:r>
            <a:r>
              <a:rPr lang="pt-BR" sz="1800" b="1" i="0" kern="1200" dirty="0" err="1">
                <a:solidFill>
                  <a:schemeClr val="tx1"/>
                </a:solidFill>
                <a:effectLst/>
                <a:latin typeface="+mn-lt"/>
                <a:ea typeface="+mn-ea"/>
                <a:cs typeface="+mn-cs"/>
              </a:rPr>
              <a:t>Development</a:t>
            </a:r>
            <a:r>
              <a:rPr lang="pt-BR" sz="1800" b="0" i="0" kern="1200" dirty="0">
                <a:solidFill>
                  <a:schemeClr val="tx1"/>
                </a:solidFill>
                <a:effectLst/>
                <a:latin typeface="+mn-lt"/>
                <a:ea typeface="+mn-ea"/>
                <a:cs typeface="+mn-cs"/>
              </a:rPr>
              <a:t> (</a:t>
            </a:r>
            <a:r>
              <a:rPr lang="pt-BR" sz="1800" b="1" i="0" kern="1200" dirty="0">
                <a:solidFill>
                  <a:schemeClr val="tx1"/>
                </a:solidFill>
                <a:effectLst/>
                <a:latin typeface="+mn-lt"/>
                <a:ea typeface="+mn-ea"/>
                <a:cs typeface="+mn-cs"/>
              </a:rPr>
              <a:t>BDD</a:t>
            </a:r>
            <a:r>
              <a:rPr lang="pt-BR" sz="1800" b="0" i="0" kern="1200" dirty="0">
                <a:solidFill>
                  <a:schemeClr val="tx1"/>
                </a:solidFill>
                <a:effectLst/>
                <a:latin typeface="+mn-lt"/>
                <a:ea typeface="+mn-ea"/>
                <a:cs typeface="+mn-cs"/>
              </a:rPr>
              <a:t> ou ainda uma tradução </a:t>
            </a:r>
            <a:r>
              <a:rPr lang="pt-BR" sz="1800" b="1" i="0" kern="1200" dirty="0">
                <a:solidFill>
                  <a:schemeClr val="tx1"/>
                </a:solidFill>
                <a:effectLst/>
                <a:latin typeface="+mn-lt"/>
                <a:ea typeface="+mn-ea"/>
                <a:cs typeface="+mn-cs"/>
              </a:rPr>
              <a:t>Desenvolvimento Guiado por Comportamento</a:t>
            </a:r>
            <a:r>
              <a:rPr lang="pt-BR" sz="1800" b="0" i="0" kern="1200" dirty="0">
                <a:solidFill>
                  <a:schemeClr val="tx1"/>
                </a:solidFill>
                <a:effectLst/>
                <a:latin typeface="+mn-lt"/>
                <a:ea typeface="+mn-ea"/>
                <a:cs typeface="+mn-cs"/>
              </a:rPr>
              <a:t>) é uma técnica de desenvolvimento Ágil que encoraja colaboração entre desenvolvedores, setores de qualidade e pessoas não-técnicas ou de negócios num projeto de software, relaciona-se com o conceito de </a:t>
            </a:r>
            <a:r>
              <a:rPr lang="pt-BR" sz="1800" b="0" i="0" u="none" strike="noStrike" kern="1200" dirty="0">
                <a:solidFill>
                  <a:schemeClr val="tx1"/>
                </a:solidFill>
                <a:effectLst/>
                <a:latin typeface="+mn-lt"/>
                <a:ea typeface="+mn-ea"/>
                <a:cs typeface="+mn-cs"/>
                <a:hlinkClick r:id="rId3" tooltip="Verificação e validação"/>
              </a:rPr>
              <a:t>verificação e validação</a:t>
            </a:r>
            <a:r>
              <a:rPr lang="pt-BR" sz="1800" b="0" i="0" kern="1200" dirty="0">
                <a:solidFill>
                  <a:schemeClr val="tx1"/>
                </a:solidFill>
                <a:effectLst/>
                <a:latin typeface="+mn-lt"/>
                <a:ea typeface="+mn-ea"/>
                <a:cs typeface="+mn-cs"/>
              </a:rPr>
              <a:t>. Foi originalmente concebido em 2003, por Dan North</a:t>
            </a:r>
            <a:r>
              <a:rPr lang="pt-BR" sz="1800" b="0" i="0" u="none" strike="noStrike" kern="1200" baseline="30000" dirty="0">
                <a:solidFill>
                  <a:schemeClr val="tx1"/>
                </a:solidFill>
                <a:effectLst/>
                <a:latin typeface="+mn-lt"/>
                <a:ea typeface="+mn-ea"/>
                <a:cs typeface="+mn-cs"/>
                <a:hlinkClick r:id="rId4"/>
              </a:rPr>
              <a:t>[1]</a:t>
            </a:r>
            <a:r>
              <a:rPr lang="pt-BR" sz="1800" b="0" i="0" kern="1200" dirty="0">
                <a:solidFill>
                  <a:schemeClr val="tx1"/>
                </a:solidFill>
                <a:effectLst/>
                <a:latin typeface="+mn-lt"/>
                <a:ea typeface="+mn-ea"/>
                <a:cs typeface="+mn-cs"/>
              </a:rPr>
              <a:t> como uma resposta à </a:t>
            </a:r>
            <a:r>
              <a:rPr lang="pt-BR" sz="1800" b="0" i="0" u="none" strike="noStrike" kern="1200" dirty="0">
                <a:solidFill>
                  <a:schemeClr val="tx1"/>
                </a:solidFill>
                <a:effectLst/>
                <a:latin typeface="+mn-lt"/>
                <a:ea typeface="+mn-ea"/>
                <a:cs typeface="+mn-cs"/>
                <a:hlinkClick r:id="rId5" tooltip="Test Driven Development"/>
              </a:rPr>
              <a:t>Test </a:t>
            </a:r>
            <a:r>
              <a:rPr lang="pt-BR" sz="1800" b="0" i="0" u="none" strike="noStrike" kern="1200" dirty="0" err="1">
                <a:solidFill>
                  <a:schemeClr val="tx1"/>
                </a:solidFill>
                <a:effectLst/>
                <a:latin typeface="+mn-lt"/>
                <a:ea typeface="+mn-ea"/>
                <a:cs typeface="+mn-cs"/>
                <a:hlinkClick r:id="rId5" tooltip="Test Driven Development"/>
              </a:rPr>
              <a:t>Driven</a:t>
            </a:r>
            <a:r>
              <a:rPr lang="pt-BR" sz="1800" b="0" i="0" u="none" strike="noStrike" kern="1200" dirty="0">
                <a:solidFill>
                  <a:schemeClr val="tx1"/>
                </a:solidFill>
                <a:effectLst/>
                <a:latin typeface="+mn-lt"/>
                <a:ea typeface="+mn-ea"/>
                <a:cs typeface="+mn-cs"/>
                <a:hlinkClick r:id="rId5" tooltip="Test Driven Development"/>
              </a:rPr>
              <a:t> </a:t>
            </a:r>
            <a:r>
              <a:rPr lang="pt-BR" sz="1800" b="0" i="0" u="none" strike="noStrike" kern="1200" dirty="0" err="1">
                <a:solidFill>
                  <a:schemeClr val="tx1"/>
                </a:solidFill>
                <a:effectLst/>
                <a:latin typeface="+mn-lt"/>
                <a:ea typeface="+mn-ea"/>
                <a:cs typeface="+mn-cs"/>
                <a:hlinkClick r:id="rId5" tooltip="Test Driven Development"/>
              </a:rPr>
              <a:t>Development</a:t>
            </a:r>
            <a:r>
              <a:rPr lang="pt-BR" sz="1800" b="0" i="0" kern="1200" dirty="0">
                <a:solidFill>
                  <a:schemeClr val="tx1"/>
                </a:solidFill>
                <a:effectLst/>
                <a:latin typeface="+mn-lt"/>
                <a:ea typeface="+mn-ea"/>
                <a:cs typeface="+mn-cs"/>
              </a:rPr>
              <a:t> (Desenvolvimento Guiado por Testes), e tem se expandido bastante nos últimos anos.</a:t>
            </a:r>
            <a:r>
              <a:rPr lang="pt-BR" sz="1800" b="0" i="0" u="none" strike="noStrike" kern="1200" baseline="30000" dirty="0">
                <a:solidFill>
                  <a:schemeClr val="tx1"/>
                </a:solidFill>
                <a:effectLst/>
                <a:latin typeface="+mn-lt"/>
                <a:ea typeface="+mn-ea"/>
                <a:cs typeface="+mn-cs"/>
                <a:hlinkClick r:id="rId6"/>
              </a:rPr>
              <a:t>[2]</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Os focos do BDD são a linguagem e as interações usadas no processo de desenvolvimento de software. Desenvolvedores usam sua língua nativa em combinação com a </a:t>
            </a:r>
            <a:r>
              <a:rPr lang="pt-BR" sz="1800" b="0" i="1" kern="1200" dirty="0">
                <a:solidFill>
                  <a:schemeClr val="tx1"/>
                </a:solidFill>
                <a:effectLst/>
                <a:latin typeface="+mn-lt"/>
                <a:ea typeface="+mn-ea"/>
                <a:cs typeface="+mn-cs"/>
              </a:rPr>
              <a:t>linguagem ubíqua</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ubiquitous</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language</a:t>
            </a:r>
            <a:r>
              <a:rPr lang="pt-BR" sz="1800" b="0" i="0" kern="1200" dirty="0">
                <a:solidFill>
                  <a:schemeClr val="tx1"/>
                </a:solidFill>
                <a:effectLst/>
                <a:latin typeface="+mn-lt"/>
                <a:ea typeface="+mn-ea"/>
                <a:cs typeface="+mn-cs"/>
              </a:rPr>
              <a:t>), que lhes permite concentrar nas razões pelas quais o código deve ser criado, e não em detalhes técnicos, além de minimizar traduções entre a linguagem técnica na qual o código é escrito e outras linguagens de domínio, usuários, clientes, gerência do projeto, etc.</a:t>
            </a:r>
          </a:p>
          <a:p>
            <a:pPr rtl="0" fontAlgn="base"/>
            <a:r>
              <a:rPr lang="pt-BR" sz="1800" b="1" i="0" kern="1200" dirty="0">
                <a:solidFill>
                  <a:schemeClr val="tx1"/>
                </a:solidFill>
                <a:effectLst/>
                <a:latin typeface="+mn-lt"/>
                <a:ea typeface="+mn-ea"/>
                <a:cs typeface="+mn-cs"/>
              </a:rPr>
              <a:t>O BDD apresenta um framework baseado em três princípios:</a:t>
            </a:r>
          </a:p>
          <a:p>
            <a:pPr rtl="0" fontAlgn="base"/>
            <a:r>
              <a:rPr lang="pt-BR" sz="1800" b="0" i="0" kern="1200" dirty="0">
                <a:solidFill>
                  <a:schemeClr val="tx1"/>
                </a:solidFill>
                <a:effectLst/>
                <a:latin typeface="+mn-lt"/>
                <a:ea typeface="+mn-ea"/>
                <a:cs typeface="+mn-cs"/>
              </a:rPr>
              <a:t>.A área de negócios e o time de desenvolvimento precisam se referir a mesma parte do sistema da mesma forma;</a:t>
            </a:r>
          </a:p>
          <a:p>
            <a:pPr rtl="0" fontAlgn="base"/>
            <a:r>
              <a:rPr lang="pt-BR" sz="1800" b="0" i="0" kern="1200" dirty="0">
                <a:solidFill>
                  <a:schemeClr val="tx1"/>
                </a:solidFill>
                <a:effectLst/>
                <a:latin typeface="+mn-lt"/>
                <a:ea typeface="+mn-ea"/>
                <a:cs typeface="+mn-cs"/>
              </a:rPr>
              <a:t>Toda parte do sistema precisa ter um valor identificável e verificável para o negócio;</a:t>
            </a:r>
          </a:p>
          <a:p>
            <a:pPr rtl="0" fontAlgn="base"/>
            <a:r>
              <a:rPr lang="pt-BR" sz="1800" b="0" i="0" kern="1200" dirty="0">
                <a:solidFill>
                  <a:schemeClr val="tx1"/>
                </a:solidFill>
                <a:effectLst/>
                <a:latin typeface="+mn-lt"/>
                <a:ea typeface="+mn-ea"/>
                <a:cs typeface="+mn-cs"/>
              </a:rPr>
              <a:t>Analisar, projetar e planejar tudo de cima a baixo tem retorno decrescente;</a:t>
            </a:r>
          </a:p>
          <a:p>
            <a:pPr rtl="0" fontAlgn="base"/>
            <a:r>
              <a:rPr lang="pt-BR" sz="1800" b="0" i="0" kern="1200" dirty="0">
                <a:solidFill>
                  <a:schemeClr val="tx1"/>
                </a:solidFill>
                <a:effectLst/>
                <a:latin typeface="+mn-lt"/>
                <a:ea typeface="+mn-ea"/>
                <a:cs typeface="+mn-cs"/>
              </a:rPr>
              <a:t>Podemos definir o BDD como a união de várias práticas consideradas ágeis e úteis no desenvolvimento de software, cuja ênfase está nas funcionalidades de alto valor e na redução dos custos de mudança por meio da identificação do que de fato está sendo testado/desenvolvido.</a:t>
            </a:r>
          </a:p>
          <a:p>
            <a:r>
              <a:rPr lang="pt-BR" sz="1800" b="1" i="0" kern="1200" dirty="0">
                <a:solidFill>
                  <a:schemeClr val="tx1"/>
                </a:solidFill>
                <a:effectLst/>
                <a:latin typeface="+mn-lt"/>
                <a:ea typeface="+mn-ea"/>
                <a:cs typeface="+mn-cs"/>
              </a:rPr>
              <a:t>Benefícios da BDD</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Como dito anteriormente, a BDD traz diversos benefícios no desenvolvimento de softwares. Confira, abaixo, os principais:</a:t>
            </a:r>
          </a:p>
          <a:p>
            <a:r>
              <a:rPr lang="pt-BR" sz="1800" b="0" i="0" kern="1200" dirty="0">
                <a:solidFill>
                  <a:schemeClr val="tx1"/>
                </a:solidFill>
                <a:effectLst/>
                <a:latin typeface="+mn-lt"/>
                <a:ea typeface="+mn-ea"/>
                <a:cs typeface="+mn-cs"/>
              </a:rPr>
              <a:t>Compartilhamento de conhecimento: por conta da união entre desenvolvedores e </a:t>
            </a:r>
            <a:r>
              <a:rPr lang="pt-BR" sz="1800" b="0" i="1" kern="1200" dirty="0" err="1">
                <a:solidFill>
                  <a:schemeClr val="tx1"/>
                </a:solidFill>
                <a:effectLst/>
                <a:latin typeface="+mn-lt"/>
                <a:ea typeface="+mn-ea"/>
                <a:cs typeface="+mn-cs"/>
              </a:rPr>
              <a:t>testers</a:t>
            </a:r>
            <a:r>
              <a:rPr lang="pt-BR" sz="1800" b="0" i="0" kern="1200" dirty="0">
                <a:solidFill>
                  <a:schemeClr val="tx1"/>
                </a:solidFill>
                <a:effectLst/>
                <a:latin typeface="+mn-lt"/>
                <a:ea typeface="+mn-ea"/>
                <a:cs typeface="+mn-cs"/>
              </a:rPr>
              <a:t> para desenvolver o software, um transmite conhecimento para o outro e torna a equipe mais coesa tecnicamente;</a:t>
            </a:r>
          </a:p>
          <a:p>
            <a:r>
              <a:rPr lang="pt-BR" sz="1800" b="0" i="0" kern="1200" dirty="0">
                <a:solidFill>
                  <a:schemeClr val="tx1"/>
                </a:solidFill>
                <a:effectLst/>
                <a:latin typeface="+mn-lt"/>
                <a:ea typeface="+mn-ea"/>
                <a:cs typeface="+mn-cs"/>
              </a:rPr>
              <a:t>Documentação dinâmica: as equipes não possuem mais desculpa para não documentar o sistema. A BDD promove a documentação dinâmica do sistema sem qualquer esforço a mais;</a:t>
            </a:r>
          </a:p>
          <a:p>
            <a:r>
              <a:rPr lang="pt-BR" sz="1800" b="0" i="0" kern="1200" dirty="0">
                <a:solidFill>
                  <a:schemeClr val="tx1"/>
                </a:solidFill>
                <a:effectLst/>
                <a:latin typeface="+mn-lt"/>
                <a:ea typeface="+mn-ea"/>
                <a:cs typeface="+mn-cs"/>
              </a:rPr>
              <a:t>Comunicação entre equipes: geralmente, nas empresas de engenharia de software, é difícil ver desenvolvedores e </a:t>
            </a:r>
            <a:r>
              <a:rPr lang="pt-BR" sz="1800" b="0" i="1" kern="1200" dirty="0" err="1">
                <a:solidFill>
                  <a:schemeClr val="tx1"/>
                </a:solidFill>
                <a:effectLst/>
                <a:latin typeface="+mn-lt"/>
                <a:ea typeface="+mn-ea"/>
                <a:cs typeface="+mn-cs"/>
              </a:rPr>
              <a:t>testers</a:t>
            </a:r>
            <a:r>
              <a:rPr lang="pt-BR" sz="1800" b="0" i="0" kern="1200" dirty="0">
                <a:solidFill>
                  <a:schemeClr val="tx1"/>
                </a:solidFill>
                <a:effectLst/>
                <a:latin typeface="+mn-lt"/>
                <a:ea typeface="+mn-ea"/>
                <a:cs typeface="+mn-cs"/>
              </a:rPr>
              <a:t> trabalhando juntos, contudo, a BDD incentiva a comunicação entre as equipes.</a:t>
            </a:r>
          </a:p>
          <a:p>
            <a:endParaRPr lang="pt-BR" sz="1800" b="0" i="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166</a:t>
            </a:fld>
            <a:endParaRPr lang="pt-BR" altLang="pt-BR"/>
          </a:p>
        </p:txBody>
      </p:sp>
    </p:spTree>
    <p:extLst>
      <p:ext uri="{BB962C8B-B14F-4D97-AF65-F5344CB8AC3E}">
        <p14:creationId xmlns:p14="http://schemas.microsoft.com/office/powerpoint/2010/main" val="356632471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47500" lnSpcReduction="20000"/>
          </a:bodyPr>
          <a:lstStyle/>
          <a:p>
            <a:r>
              <a:rPr lang="pt-BR" sz="1800" b="1" i="0" kern="1200" dirty="0" err="1">
                <a:solidFill>
                  <a:schemeClr val="tx1"/>
                </a:solidFill>
                <a:effectLst/>
                <a:latin typeface="+mn-lt"/>
                <a:ea typeface="+mn-ea"/>
                <a:cs typeface="+mn-cs"/>
              </a:rPr>
              <a:t>Behavior</a:t>
            </a:r>
            <a:r>
              <a:rPr lang="pt-BR" sz="1800" b="1" i="0" kern="1200" dirty="0">
                <a:solidFill>
                  <a:schemeClr val="tx1"/>
                </a:solidFill>
                <a:effectLst/>
                <a:latin typeface="+mn-lt"/>
                <a:ea typeface="+mn-ea"/>
                <a:cs typeface="+mn-cs"/>
              </a:rPr>
              <a:t> </a:t>
            </a:r>
            <a:r>
              <a:rPr lang="pt-BR" sz="1800" b="1" i="0" kern="1200" dirty="0" err="1">
                <a:solidFill>
                  <a:schemeClr val="tx1"/>
                </a:solidFill>
                <a:effectLst/>
                <a:latin typeface="+mn-lt"/>
                <a:ea typeface="+mn-ea"/>
                <a:cs typeface="+mn-cs"/>
              </a:rPr>
              <a:t>Driven</a:t>
            </a:r>
            <a:r>
              <a:rPr lang="pt-BR" sz="1800" b="1" i="0" kern="1200" dirty="0">
                <a:solidFill>
                  <a:schemeClr val="tx1"/>
                </a:solidFill>
                <a:effectLst/>
                <a:latin typeface="+mn-lt"/>
                <a:ea typeface="+mn-ea"/>
                <a:cs typeface="+mn-cs"/>
              </a:rPr>
              <a:t> </a:t>
            </a:r>
            <a:r>
              <a:rPr lang="pt-BR" sz="1800" b="1" i="0" kern="1200" dirty="0" err="1">
                <a:solidFill>
                  <a:schemeClr val="tx1"/>
                </a:solidFill>
                <a:effectLst/>
                <a:latin typeface="+mn-lt"/>
                <a:ea typeface="+mn-ea"/>
                <a:cs typeface="+mn-cs"/>
              </a:rPr>
              <a:t>Development</a:t>
            </a:r>
            <a:r>
              <a:rPr lang="pt-BR" sz="1800" b="0" i="0" kern="1200" dirty="0">
                <a:solidFill>
                  <a:schemeClr val="tx1"/>
                </a:solidFill>
                <a:effectLst/>
                <a:latin typeface="+mn-lt"/>
                <a:ea typeface="+mn-ea"/>
                <a:cs typeface="+mn-cs"/>
              </a:rPr>
              <a:t> (</a:t>
            </a:r>
            <a:r>
              <a:rPr lang="pt-BR" sz="1800" b="1" i="0" kern="1200" dirty="0">
                <a:solidFill>
                  <a:schemeClr val="tx1"/>
                </a:solidFill>
                <a:effectLst/>
                <a:latin typeface="+mn-lt"/>
                <a:ea typeface="+mn-ea"/>
                <a:cs typeface="+mn-cs"/>
              </a:rPr>
              <a:t>BDD</a:t>
            </a:r>
            <a:r>
              <a:rPr lang="pt-BR" sz="1800" b="0" i="0" kern="1200" dirty="0">
                <a:solidFill>
                  <a:schemeClr val="tx1"/>
                </a:solidFill>
                <a:effectLst/>
                <a:latin typeface="+mn-lt"/>
                <a:ea typeface="+mn-ea"/>
                <a:cs typeface="+mn-cs"/>
              </a:rPr>
              <a:t> ou ainda uma tradução </a:t>
            </a:r>
            <a:r>
              <a:rPr lang="pt-BR" sz="1800" b="1" i="0" kern="1200" dirty="0">
                <a:solidFill>
                  <a:schemeClr val="tx1"/>
                </a:solidFill>
                <a:effectLst/>
                <a:latin typeface="+mn-lt"/>
                <a:ea typeface="+mn-ea"/>
                <a:cs typeface="+mn-cs"/>
              </a:rPr>
              <a:t>Desenvolvimento Guiado por Comportamento</a:t>
            </a:r>
            <a:r>
              <a:rPr lang="pt-BR" sz="1800" b="0" i="0" kern="1200" dirty="0">
                <a:solidFill>
                  <a:schemeClr val="tx1"/>
                </a:solidFill>
                <a:effectLst/>
                <a:latin typeface="+mn-lt"/>
                <a:ea typeface="+mn-ea"/>
                <a:cs typeface="+mn-cs"/>
              </a:rPr>
              <a:t>) é uma técnica de desenvolvimento Ágil que encoraja colaboração entre desenvolvedores, setores de qualidade e pessoas não-técnicas ou de negócios num projeto de software, relaciona-se com o conceito de </a:t>
            </a:r>
            <a:r>
              <a:rPr lang="pt-BR" sz="1800" b="0" i="0" u="none" strike="noStrike" kern="1200" dirty="0">
                <a:solidFill>
                  <a:schemeClr val="tx1"/>
                </a:solidFill>
                <a:effectLst/>
                <a:latin typeface="+mn-lt"/>
                <a:ea typeface="+mn-ea"/>
                <a:cs typeface="+mn-cs"/>
                <a:hlinkClick r:id="rId3" tooltip="Verificação e validação"/>
              </a:rPr>
              <a:t>verificação e validação</a:t>
            </a:r>
            <a:r>
              <a:rPr lang="pt-BR" sz="1800" b="0" i="0" kern="1200" dirty="0">
                <a:solidFill>
                  <a:schemeClr val="tx1"/>
                </a:solidFill>
                <a:effectLst/>
                <a:latin typeface="+mn-lt"/>
                <a:ea typeface="+mn-ea"/>
                <a:cs typeface="+mn-cs"/>
              </a:rPr>
              <a:t>. Foi originalmente concebido em 2003, por Dan North</a:t>
            </a:r>
            <a:r>
              <a:rPr lang="pt-BR" sz="1800" b="0" i="0" u="none" strike="noStrike" kern="1200" baseline="30000" dirty="0">
                <a:solidFill>
                  <a:schemeClr val="tx1"/>
                </a:solidFill>
                <a:effectLst/>
                <a:latin typeface="+mn-lt"/>
                <a:ea typeface="+mn-ea"/>
                <a:cs typeface="+mn-cs"/>
                <a:hlinkClick r:id="rId4"/>
              </a:rPr>
              <a:t>[1]</a:t>
            </a:r>
            <a:r>
              <a:rPr lang="pt-BR" sz="1800" b="0" i="0" kern="1200" dirty="0">
                <a:solidFill>
                  <a:schemeClr val="tx1"/>
                </a:solidFill>
                <a:effectLst/>
                <a:latin typeface="+mn-lt"/>
                <a:ea typeface="+mn-ea"/>
                <a:cs typeface="+mn-cs"/>
              </a:rPr>
              <a:t> como uma resposta à </a:t>
            </a:r>
            <a:r>
              <a:rPr lang="pt-BR" sz="1800" b="0" i="0" u="none" strike="noStrike" kern="1200" dirty="0">
                <a:solidFill>
                  <a:schemeClr val="tx1"/>
                </a:solidFill>
                <a:effectLst/>
                <a:latin typeface="+mn-lt"/>
                <a:ea typeface="+mn-ea"/>
                <a:cs typeface="+mn-cs"/>
                <a:hlinkClick r:id="rId5" tooltip="Test Driven Development"/>
              </a:rPr>
              <a:t>Test </a:t>
            </a:r>
            <a:r>
              <a:rPr lang="pt-BR" sz="1800" b="0" i="0" u="none" strike="noStrike" kern="1200" dirty="0" err="1">
                <a:solidFill>
                  <a:schemeClr val="tx1"/>
                </a:solidFill>
                <a:effectLst/>
                <a:latin typeface="+mn-lt"/>
                <a:ea typeface="+mn-ea"/>
                <a:cs typeface="+mn-cs"/>
                <a:hlinkClick r:id="rId5" tooltip="Test Driven Development"/>
              </a:rPr>
              <a:t>Driven</a:t>
            </a:r>
            <a:r>
              <a:rPr lang="pt-BR" sz="1800" b="0" i="0" u="none" strike="noStrike" kern="1200" dirty="0">
                <a:solidFill>
                  <a:schemeClr val="tx1"/>
                </a:solidFill>
                <a:effectLst/>
                <a:latin typeface="+mn-lt"/>
                <a:ea typeface="+mn-ea"/>
                <a:cs typeface="+mn-cs"/>
                <a:hlinkClick r:id="rId5" tooltip="Test Driven Development"/>
              </a:rPr>
              <a:t> </a:t>
            </a:r>
            <a:r>
              <a:rPr lang="pt-BR" sz="1800" b="0" i="0" u="none" strike="noStrike" kern="1200" dirty="0" err="1">
                <a:solidFill>
                  <a:schemeClr val="tx1"/>
                </a:solidFill>
                <a:effectLst/>
                <a:latin typeface="+mn-lt"/>
                <a:ea typeface="+mn-ea"/>
                <a:cs typeface="+mn-cs"/>
                <a:hlinkClick r:id="rId5" tooltip="Test Driven Development"/>
              </a:rPr>
              <a:t>Development</a:t>
            </a:r>
            <a:r>
              <a:rPr lang="pt-BR" sz="1800" b="0" i="0" kern="1200" dirty="0">
                <a:solidFill>
                  <a:schemeClr val="tx1"/>
                </a:solidFill>
                <a:effectLst/>
                <a:latin typeface="+mn-lt"/>
                <a:ea typeface="+mn-ea"/>
                <a:cs typeface="+mn-cs"/>
              </a:rPr>
              <a:t> (Desenvolvimento Guiado por Testes), e tem se expandido bastante nos últimos anos.</a:t>
            </a:r>
            <a:r>
              <a:rPr lang="pt-BR" sz="1800" b="0" i="0" u="none" strike="noStrike" kern="1200" baseline="30000" dirty="0">
                <a:solidFill>
                  <a:schemeClr val="tx1"/>
                </a:solidFill>
                <a:effectLst/>
                <a:latin typeface="+mn-lt"/>
                <a:ea typeface="+mn-ea"/>
                <a:cs typeface="+mn-cs"/>
                <a:hlinkClick r:id="rId6"/>
              </a:rPr>
              <a:t>[2]</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Os focos do BDD são a linguagem e as interações usadas no processo de desenvolvimento de software. Desenvolvedores usam sua língua nativa em combinação com a </a:t>
            </a:r>
            <a:r>
              <a:rPr lang="pt-BR" sz="1800" b="0" i="1" kern="1200" dirty="0">
                <a:solidFill>
                  <a:schemeClr val="tx1"/>
                </a:solidFill>
                <a:effectLst/>
                <a:latin typeface="+mn-lt"/>
                <a:ea typeface="+mn-ea"/>
                <a:cs typeface="+mn-cs"/>
              </a:rPr>
              <a:t>linguagem ubíqua</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ubiquitous</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language</a:t>
            </a:r>
            <a:r>
              <a:rPr lang="pt-BR" sz="1800" b="0" i="0" kern="1200" dirty="0">
                <a:solidFill>
                  <a:schemeClr val="tx1"/>
                </a:solidFill>
                <a:effectLst/>
                <a:latin typeface="+mn-lt"/>
                <a:ea typeface="+mn-ea"/>
                <a:cs typeface="+mn-cs"/>
              </a:rPr>
              <a:t>), que lhes permite concentrar nas razões pelas quais o código deve ser criado, e não em detalhes técnicos, além de minimizar traduções entre a linguagem técnica na qual o código é escrito e outras linguagens de domínio, usuários, clientes, gerência do projeto, etc.</a:t>
            </a:r>
          </a:p>
          <a:p>
            <a:pPr rtl="0" fontAlgn="base"/>
            <a:r>
              <a:rPr lang="pt-BR" sz="1800" b="1" i="0" kern="1200" dirty="0">
                <a:solidFill>
                  <a:schemeClr val="tx1"/>
                </a:solidFill>
                <a:effectLst/>
                <a:latin typeface="+mn-lt"/>
                <a:ea typeface="+mn-ea"/>
                <a:cs typeface="+mn-cs"/>
              </a:rPr>
              <a:t>O BDD apresenta um framework baseado em três princípios:</a:t>
            </a:r>
          </a:p>
          <a:p>
            <a:pPr rtl="0" fontAlgn="base"/>
            <a:r>
              <a:rPr lang="pt-BR" sz="1800" b="0" i="0" kern="1200" dirty="0">
                <a:solidFill>
                  <a:schemeClr val="tx1"/>
                </a:solidFill>
                <a:effectLst/>
                <a:latin typeface="+mn-lt"/>
                <a:ea typeface="+mn-ea"/>
                <a:cs typeface="+mn-cs"/>
              </a:rPr>
              <a:t>.A área de negócios e o time de desenvolvimento precisam se referir a mesma parte do sistema da mesma forma;</a:t>
            </a:r>
          </a:p>
          <a:p>
            <a:pPr rtl="0" fontAlgn="base"/>
            <a:r>
              <a:rPr lang="pt-BR" sz="1800" b="0" i="0" kern="1200" dirty="0">
                <a:solidFill>
                  <a:schemeClr val="tx1"/>
                </a:solidFill>
                <a:effectLst/>
                <a:latin typeface="+mn-lt"/>
                <a:ea typeface="+mn-ea"/>
                <a:cs typeface="+mn-cs"/>
              </a:rPr>
              <a:t>Toda parte do sistema precisa ter um valor identificável e verificável para o negócio;</a:t>
            </a:r>
          </a:p>
          <a:p>
            <a:pPr rtl="0" fontAlgn="base"/>
            <a:r>
              <a:rPr lang="pt-BR" sz="1800" b="0" i="0" kern="1200" dirty="0">
                <a:solidFill>
                  <a:schemeClr val="tx1"/>
                </a:solidFill>
                <a:effectLst/>
                <a:latin typeface="+mn-lt"/>
                <a:ea typeface="+mn-ea"/>
                <a:cs typeface="+mn-cs"/>
              </a:rPr>
              <a:t>Analisar, projetar e planejar tudo de cima a baixo tem retorno decrescente;</a:t>
            </a:r>
          </a:p>
          <a:p>
            <a:pPr rtl="0" fontAlgn="base"/>
            <a:r>
              <a:rPr lang="pt-BR" sz="1800" b="0" i="0" kern="1200" dirty="0">
                <a:solidFill>
                  <a:schemeClr val="tx1"/>
                </a:solidFill>
                <a:effectLst/>
                <a:latin typeface="+mn-lt"/>
                <a:ea typeface="+mn-ea"/>
                <a:cs typeface="+mn-cs"/>
              </a:rPr>
              <a:t>Podemos definir o BDD como a união de várias práticas consideradas ágeis e úteis no desenvolvimento de software, cuja ênfase está nas funcionalidades de alto valor e na redução dos custos de mudança por meio da identificação do que de fato está sendo testado/desenvolvido.</a:t>
            </a:r>
          </a:p>
          <a:p>
            <a:r>
              <a:rPr lang="pt-BR" sz="1800" b="1" i="0" kern="1200" dirty="0">
                <a:solidFill>
                  <a:schemeClr val="tx1"/>
                </a:solidFill>
                <a:effectLst/>
                <a:latin typeface="+mn-lt"/>
                <a:ea typeface="+mn-ea"/>
                <a:cs typeface="+mn-cs"/>
              </a:rPr>
              <a:t>Benefícios da BDD</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Como dito anteriormente, a BDD traz diversos benefícios no desenvolvimento de softwares. Confira, abaixo, os principais:</a:t>
            </a:r>
          </a:p>
          <a:p>
            <a:r>
              <a:rPr lang="pt-BR" sz="1800" b="0" i="0" kern="1200" dirty="0">
                <a:solidFill>
                  <a:schemeClr val="tx1"/>
                </a:solidFill>
                <a:effectLst/>
                <a:latin typeface="+mn-lt"/>
                <a:ea typeface="+mn-ea"/>
                <a:cs typeface="+mn-cs"/>
              </a:rPr>
              <a:t>Compartilhamento de conhecimento: por conta da união entre desenvolvedores e </a:t>
            </a:r>
            <a:r>
              <a:rPr lang="pt-BR" sz="1800" b="0" i="1" kern="1200" dirty="0" err="1">
                <a:solidFill>
                  <a:schemeClr val="tx1"/>
                </a:solidFill>
                <a:effectLst/>
                <a:latin typeface="+mn-lt"/>
                <a:ea typeface="+mn-ea"/>
                <a:cs typeface="+mn-cs"/>
              </a:rPr>
              <a:t>testers</a:t>
            </a:r>
            <a:r>
              <a:rPr lang="pt-BR" sz="1800" b="0" i="0" kern="1200" dirty="0">
                <a:solidFill>
                  <a:schemeClr val="tx1"/>
                </a:solidFill>
                <a:effectLst/>
                <a:latin typeface="+mn-lt"/>
                <a:ea typeface="+mn-ea"/>
                <a:cs typeface="+mn-cs"/>
              </a:rPr>
              <a:t> para desenvolver o software, um transmite conhecimento para o outro e torna a equipe mais coesa tecnicamente;</a:t>
            </a:r>
          </a:p>
          <a:p>
            <a:r>
              <a:rPr lang="pt-BR" sz="1800" b="0" i="0" kern="1200" dirty="0">
                <a:solidFill>
                  <a:schemeClr val="tx1"/>
                </a:solidFill>
                <a:effectLst/>
                <a:latin typeface="+mn-lt"/>
                <a:ea typeface="+mn-ea"/>
                <a:cs typeface="+mn-cs"/>
              </a:rPr>
              <a:t>Documentação dinâmica: as equipes não possuem mais desculpa para não documentar o sistema. A BDD promove a documentação dinâmica do sistema sem qualquer esforço a mais;</a:t>
            </a:r>
          </a:p>
          <a:p>
            <a:r>
              <a:rPr lang="pt-BR" sz="1800" b="0" i="0" kern="1200" dirty="0">
                <a:solidFill>
                  <a:schemeClr val="tx1"/>
                </a:solidFill>
                <a:effectLst/>
                <a:latin typeface="+mn-lt"/>
                <a:ea typeface="+mn-ea"/>
                <a:cs typeface="+mn-cs"/>
              </a:rPr>
              <a:t>Comunicação entre equipes: geralmente, nas empresas de engenharia de software, é difícil ver desenvolvedores e </a:t>
            </a:r>
            <a:r>
              <a:rPr lang="pt-BR" sz="1800" b="0" i="1" kern="1200" dirty="0" err="1">
                <a:solidFill>
                  <a:schemeClr val="tx1"/>
                </a:solidFill>
                <a:effectLst/>
                <a:latin typeface="+mn-lt"/>
                <a:ea typeface="+mn-ea"/>
                <a:cs typeface="+mn-cs"/>
              </a:rPr>
              <a:t>testers</a:t>
            </a:r>
            <a:r>
              <a:rPr lang="pt-BR" sz="1800" b="0" i="0" kern="1200" dirty="0">
                <a:solidFill>
                  <a:schemeClr val="tx1"/>
                </a:solidFill>
                <a:effectLst/>
                <a:latin typeface="+mn-lt"/>
                <a:ea typeface="+mn-ea"/>
                <a:cs typeface="+mn-cs"/>
              </a:rPr>
              <a:t> trabalhando juntos, contudo, a BDD incentiva a comunicação entre as equipes.</a:t>
            </a:r>
          </a:p>
          <a:p>
            <a:endParaRPr lang="pt-BR" sz="1800" b="0" i="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167</a:t>
            </a:fld>
            <a:endParaRPr lang="pt-BR" altLang="pt-BR"/>
          </a:p>
        </p:txBody>
      </p:sp>
    </p:spTree>
    <p:extLst>
      <p:ext uri="{BB962C8B-B14F-4D97-AF65-F5344CB8AC3E}">
        <p14:creationId xmlns:p14="http://schemas.microsoft.com/office/powerpoint/2010/main" val="31591585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32500" lnSpcReduction="20000"/>
          </a:bodyPr>
          <a:lstStyle/>
          <a:p>
            <a:r>
              <a:rPr lang="pt-BR" sz="1800" b="0" i="0" kern="1200" dirty="0">
                <a:solidFill>
                  <a:schemeClr val="tx1"/>
                </a:solidFill>
                <a:effectLst/>
                <a:latin typeface="+mn-lt"/>
                <a:ea typeface="+mn-ea"/>
                <a:cs typeface="+mn-cs"/>
              </a:rPr>
              <a:t>O Domain-</a:t>
            </a:r>
            <a:r>
              <a:rPr lang="pt-BR" sz="1800" b="0" i="0" kern="1200" dirty="0" err="1">
                <a:solidFill>
                  <a:schemeClr val="tx1"/>
                </a:solidFill>
                <a:effectLst/>
                <a:latin typeface="+mn-lt"/>
                <a:ea typeface="+mn-ea"/>
                <a:cs typeface="+mn-cs"/>
              </a:rPr>
              <a:t>Driven</a:t>
            </a:r>
            <a:r>
              <a:rPr lang="pt-BR" sz="1800" b="0" i="0" kern="1200" dirty="0">
                <a:solidFill>
                  <a:schemeClr val="tx1"/>
                </a:solidFill>
                <a:effectLst/>
                <a:latin typeface="+mn-lt"/>
                <a:ea typeface="+mn-ea"/>
                <a:cs typeface="+mn-cs"/>
              </a:rPr>
              <a:t> Design (DDD ou Projeto Orientado a Domínio) é uma abordagem de desenvolvimento de software fundamentada em duas premissas:</a:t>
            </a:r>
          </a:p>
          <a:p>
            <a:r>
              <a:rPr lang="pt-BR" sz="1800" b="0" i="0" kern="1200" dirty="0">
                <a:solidFill>
                  <a:schemeClr val="tx1"/>
                </a:solidFill>
                <a:effectLst/>
                <a:latin typeface="+mn-lt"/>
                <a:ea typeface="+mn-ea"/>
                <a:cs typeface="+mn-cs"/>
              </a:rPr>
              <a:t>O foco principal deve ser o domínio (classes);</a:t>
            </a:r>
          </a:p>
          <a:p>
            <a:r>
              <a:rPr lang="pt-BR" sz="1800" b="0" i="0" kern="1200" dirty="0">
                <a:solidFill>
                  <a:schemeClr val="tx1"/>
                </a:solidFill>
                <a:effectLst/>
                <a:latin typeface="+mn-lt"/>
                <a:ea typeface="+mn-ea"/>
                <a:cs typeface="+mn-cs"/>
              </a:rPr>
              <a:t>Domínios complexos devem estar baseados em um modelo (herança).</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O domínio de um software é “a área de ação, conhecimento e influência do software”. Sendo assim, focar no domínio é dar mais atenção à área de negócio que o software pretende cobrir do que a detalhes sobre tecnologias a serem empregadas em seu desenvolvimento.</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Ao falarmos de modelo, geralmente associamos o termo a algum tipo de diagrama, como um diagrama de classes UML. No entanto, um modelo é mais do que um diagrama, ele é uma tradução do conhecimento dos especialistas de negócio para algo mais padronizado, uma espécie de “molde” do domínio.</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Um diagrama, seja ele UML ou seguindo qualquer notação que você achar útil, pode ser uma ótima ferramenta para comunicar e registrar alguns aspectos do modelo, enquanto outros aspectos são transmitidos de forma mais clara diretamente pelo código.</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Para ter um software que atenda perfeitamente a um determinado domínio, é necessário que se estabeleça, em primeiro lugar, uma Linguagem Ubíqua (Linguagem comum, com termos bem definidos, que fazem parte do domínio do negócio e que são usados por todas as pessoas que fazem parte do processo de desenvolvimento de software).</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Nessa linguagem estão termos que fazem parte das conversas diárias entre especialistas de negócio e times de desenvolvimento. Todos devem usar os mesmos termos tanto na linguagem falada quanto no código.</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Isso significa que, se durante uma conversa com um cliente do sistema de cobrança, por exemplo, ele disser: “Temos que emitir a </a:t>
            </a:r>
            <a:r>
              <a:rPr lang="pt-BR" sz="1800" b="1" i="0" kern="1200" dirty="0">
                <a:solidFill>
                  <a:schemeClr val="tx1"/>
                </a:solidFill>
                <a:effectLst/>
                <a:latin typeface="+mn-lt"/>
                <a:ea typeface="+mn-ea"/>
                <a:cs typeface="+mn-cs"/>
              </a:rPr>
              <a:t>fatura</a:t>
            </a:r>
            <a:r>
              <a:rPr lang="pt-BR" sz="1800" b="0" i="0" kern="1200" dirty="0">
                <a:solidFill>
                  <a:schemeClr val="tx1"/>
                </a:solidFill>
                <a:effectLst/>
                <a:latin typeface="+mn-lt"/>
                <a:ea typeface="+mn-ea"/>
                <a:cs typeface="+mn-cs"/>
              </a:rPr>
              <a:t> para o </a:t>
            </a:r>
            <a:r>
              <a:rPr lang="pt-BR" sz="1800" b="1" i="0" kern="1200" dirty="0">
                <a:solidFill>
                  <a:schemeClr val="tx1"/>
                </a:solidFill>
                <a:effectLst/>
                <a:latin typeface="+mn-lt"/>
                <a:ea typeface="+mn-ea"/>
                <a:cs typeface="+mn-cs"/>
              </a:rPr>
              <a:t>cliente</a:t>
            </a:r>
            <a:r>
              <a:rPr lang="pt-BR" sz="1800" b="0" i="0" kern="1200" dirty="0">
                <a:solidFill>
                  <a:schemeClr val="tx1"/>
                </a:solidFill>
                <a:effectLst/>
                <a:latin typeface="+mn-lt"/>
                <a:ea typeface="+mn-ea"/>
                <a:cs typeface="+mn-cs"/>
              </a:rPr>
              <a:t> antes da </a:t>
            </a:r>
            <a:r>
              <a:rPr lang="pt-BR" sz="1800" b="1" i="0" kern="1200" dirty="0">
                <a:solidFill>
                  <a:schemeClr val="tx1"/>
                </a:solidFill>
                <a:effectLst/>
                <a:latin typeface="+mn-lt"/>
                <a:ea typeface="+mn-ea"/>
                <a:cs typeface="+mn-cs"/>
              </a:rPr>
              <a:t>data limite</a:t>
            </a:r>
            <a:r>
              <a:rPr lang="pt-BR" sz="1800" b="0" i="0" kern="1200" dirty="0">
                <a:solidFill>
                  <a:schemeClr val="tx1"/>
                </a:solidFill>
                <a:effectLst/>
                <a:latin typeface="+mn-lt"/>
                <a:ea typeface="+mn-ea"/>
                <a:cs typeface="+mn-cs"/>
              </a:rPr>
              <a:t>”, vamos ter no nosso código alguma coisa do tipo:</a:t>
            </a:r>
          </a:p>
          <a:p>
            <a:r>
              <a:rPr lang="pt-BR" sz="1800" b="0" i="0" kern="1200" dirty="0">
                <a:solidFill>
                  <a:schemeClr val="tx1"/>
                </a:solidFill>
                <a:effectLst/>
                <a:latin typeface="+mn-lt"/>
                <a:ea typeface="+mn-ea"/>
                <a:cs typeface="+mn-cs"/>
              </a:rPr>
              <a:t>Uma classe para a entidade </a:t>
            </a:r>
            <a:r>
              <a:rPr lang="pt-BR" sz="1800" b="1" i="0" kern="1200" dirty="0">
                <a:solidFill>
                  <a:schemeClr val="tx1"/>
                </a:solidFill>
                <a:effectLst/>
                <a:latin typeface="+mn-lt"/>
                <a:ea typeface="+mn-ea"/>
                <a:cs typeface="+mn-cs"/>
              </a:rPr>
              <a:t>Cliente</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Uma classe para a entidade </a:t>
            </a:r>
            <a:r>
              <a:rPr lang="pt-BR" sz="1800" b="1" i="0" kern="1200" dirty="0">
                <a:solidFill>
                  <a:schemeClr val="tx1"/>
                </a:solidFill>
                <a:effectLst/>
                <a:latin typeface="+mn-lt"/>
                <a:ea typeface="+mn-ea"/>
                <a:cs typeface="+mn-cs"/>
              </a:rPr>
              <a:t>Fatura</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Algum serviço que tenha um método </a:t>
            </a:r>
            <a:r>
              <a:rPr lang="pt-BR" sz="1800" b="1" i="0" kern="1200" dirty="0">
                <a:solidFill>
                  <a:schemeClr val="tx1"/>
                </a:solidFill>
                <a:effectLst/>
                <a:latin typeface="+mn-lt"/>
                <a:ea typeface="+mn-ea"/>
                <a:cs typeface="+mn-cs"/>
              </a:rPr>
              <a:t>emitir</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Algum atributo com o nome de </a:t>
            </a:r>
            <a:r>
              <a:rPr lang="pt-BR" sz="1800" b="1" i="0" kern="1200" dirty="0">
                <a:solidFill>
                  <a:schemeClr val="tx1"/>
                </a:solidFill>
                <a:effectLst/>
                <a:latin typeface="+mn-lt"/>
                <a:ea typeface="+mn-ea"/>
                <a:cs typeface="+mn-cs"/>
              </a:rPr>
              <a:t>data limite</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Utilizando a Linguagem Ubíqua criamos um modelo de domínio através do Projeto Dirigido pelo Modelo (</a:t>
            </a:r>
            <a:r>
              <a:rPr lang="pt-BR" sz="1800" b="0" i="0" kern="1200" dirty="0" err="1">
                <a:solidFill>
                  <a:schemeClr val="tx1"/>
                </a:solidFill>
                <a:effectLst/>
                <a:latin typeface="+mn-lt"/>
                <a:ea typeface="+mn-ea"/>
                <a:cs typeface="+mn-cs"/>
              </a:rPr>
              <a:t>Model</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Driven</a:t>
            </a:r>
            <a:r>
              <a:rPr lang="pt-BR" sz="1800" b="0" i="0" kern="1200" dirty="0">
                <a:solidFill>
                  <a:schemeClr val="tx1"/>
                </a:solidFill>
                <a:effectLst/>
                <a:latin typeface="+mn-lt"/>
                <a:ea typeface="+mn-ea"/>
                <a:cs typeface="+mn-cs"/>
              </a:rPr>
              <a:t> Design – MDD).</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A </a:t>
            </a:r>
            <a:r>
              <a:rPr lang="pt-BR" sz="1800" b="0" i="0" kern="1200" dirty="0" err="1">
                <a:solidFill>
                  <a:schemeClr val="tx1"/>
                </a:solidFill>
                <a:effectLst/>
                <a:latin typeface="+mn-lt"/>
                <a:ea typeface="+mn-ea"/>
                <a:cs typeface="+mn-cs"/>
              </a:rPr>
              <a:t>idéia</a:t>
            </a:r>
            <a:r>
              <a:rPr lang="pt-BR" sz="1800" b="0" i="0" kern="1200" dirty="0">
                <a:solidFill>
                  <a:schemeClr val="tx1"/>
                </a:solidFill>
                <a:effectLst/>
                <a:latin typeface="+mn-lt"/>
                <a:ea typeface="+mn-ea"/>
                <a:cs typeface="+mn-cs"/>
              </a:rPr>
              <a:t> por trás de MDD é a de que o seu modelo abstrato deve ser uma representação perfeita do seu domínio. Tudo que existe no seu negócio deve aparecer no modelo. Só aparece no modelo aquilo que está no negócio.</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Em resumo, basicamente é utilizar POO (Programação Orientada a Objetos)</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168</a:t>
            </a:fld>
            <a:endParaRPr lang="pt-BR" altLang="pt-BR"/>
          </a:p>
        </p:txBody>
      </p:sp>
    </p:spTree>
    <p:extLst>
      <p:ext uri="{BB962C8B-B14F-4D97-AF65-F5344CB8AC3E}">
        <p14:creationId xmlns:p14="http://schemas.microsoft.com/office/powerpoint/2010/main" val="23086127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32500" lnSpcReduction="20000"/>
          </a:bodyPr>
          <a:lstStyle/>
          <a:p>
            <a:r>
              <a:rPr lang="pt-BR" sz="1800" b="0" i="0" kern="1200" dirty="0">
                <a:solidFill>
                  <a:schemeClr val="tx1"/>
                </a:solidFill>
                <a:effectLst/>
                <a:latin typeface="+mn-lt"/>
                <a:ea typeface="+mn-ea"/>
                <a:cs typeface="+mn-cs"/>
              </a:rPr>
              <a:t>O Domain-</a:t>
            </a:r>
            <a:r>
              <a:rPr lang="pt-BR" sz="1800" b="0" i="0" kern="1200" dirty="0" err="1">
                <a:solidFill>
                  <a:schemeClr val="tx1"/>
                </a:solidFill>
                <a:effectLst/>
                <a:latin typeface="+mn-lt"/>
                <a:ea typeface="+mn-ea"/>
                <a:cs typeface="+mn-cs"/>
              </a:rPr>
              <a:t>Driven</a:t>
            </a:r>
            <a:r>
              <a:rPr lang="pt-BR" sz="1800" b="0" i="0" kern="1200" dirty="0">
                <a:solidFill>
                  <a:schemeClr val="tx1"/>
                </a:solidFill>
                <a:effectLst/>
                <a:latin typeface="+mn-lt"/>
                <a:ea typeface="+mn-ea"/>
                <a:cs typeface="+mn-cs"/>
              </a:rPr>
              <a:t> Design (DDD ou Projeto Orientado a Domínio) é uma abordagem de desenvolvimento de software fundamentada em duas premissas:</a:t>
            </a:r>
          </a:p>
          <a:p>
            <a:r>
              <a:rPr lang="pt-BR" sz="1800" b="0" i="0" kern="1200" dirty="0">
                <a:solidFill>
                  <a:schemeClr val="tx1"/>
                </a:solidFill>
                <a:effectLst/>
                <a:latin typeface="+mn-lt"/>
                <a:ea typeface="+mn-ea"/>
                <a:cs typeface="+mn-cs"/>
              </a:rPr>
              <a:t>O foco principal deve ser o domínio (classes);</a:t>
            </a:r>
          </a:p>
          <a:p>
            <a:r>
              <a:rPr lang="pt-BR" sz="1800" b="0" i="0" kern="1200" dirty="0">
                <a:solidFill>
                  <a:schemeClr val="tx1"/>
                </a:solidFill>
                <a:effectLst/>
                <a:latin typeface="+mn-lt"/>
                <a:ea typeface="+mn-ea"/>
                <a:cs typeface="+mn-cs"/>
              </a:rPr>
              <a:t>Domínios complexos devem estar baseados em um modelo (herança).</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O domínio de um software é “a área de ação, conhecimento e influência do software”. Sendo assim, focar no domínio é dar mais atenção à área de negócio que o software pretende cobrir do que a detalhes sobre tecnologias a serem empregadas em seu desenvolvimento.</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Ao falarmos de modelo, geralmente associamos o termo a algum tipo de diagrama, como um diagrama de classes UML. No entanto, um modelo é mais do que um diagrama, ele é uma tradução do conhecimento dos especialistas de negócio para algo mais padronizado, uma espécie de “molde” do domínio.</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Um diagrama, seja ele UML ou seguindo qualquer notação que você achar útil, pode ser uma ótima ferramenta para comunicar e registrar alguns aspectos do modelo, enquanto outros aspectos são transmitidos de forma mais clara diretamente pelo código.</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Para ter um software que atenda perfeitamente a um determinado domínio, é necessário que se estabeleça, em primeiro lugar, uma Linguagem Ubíqua (Linguagem comum, com termos bem definidos, que fazem parte do domínio do negócio e que são usados por todas as pessoas que fazem parte do processo de desenvolvimento de software).</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Nessa linguagem estão termos que fazem parte das conversas diárias entre especialistas de negócio e times de desenvolvimento. Todos devem usar os mesmos termos tanto na linguagem falada quanto no código.</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Isso significa que, se durante uma conversa com um cliente do sistema de cobrança, por exemplo, ele disser: “Temos que emitir a </a:t>
            </a:r>
            <a:r>
              <a:rPr lang="pt-BR" sz="1800" b="1" i="0" kern="1200" dirty="0">
                <a:solidFill>
                  <a:schemeClr val="tx1"/>
                </a:solidFill>
                <a:effectLst/>
                <a:latin typeface="+mn-lt"/>
                <a:ea typeface="+mn-ea"/>
                <a:cs typeface="+mn-cs"/>
              </a:rPr>
              <a:t>fatura</a:t>
            </a:r>
            <a:r>
              <a:rPr lang="pt-BR" sz="1800" b="0" i="0" kern="1200" dirty="0">
                <a:solidFill>
                  <a:schemeClr val="tx1"/>
                </a:solidFill>
                <a:effectLst/>
                <a:latin typeface="+mn-lt"/>
                <a:ea typeface="+mn-ea"/>
                <a:cs typeface="+mn-cs"/>
              </a:rPr>
              <a:t> para o </a:t>
            </a:r>
            <a:r>
              <a:rPr lang="pt-BR" sz="1800" b="1" i="0" kern="1200" dirty="0">
                <a:solidFill>
                  <a:schemeClr val="tx1"/>
                </a:solidFill>
                <a:effectLst/>
                <a:latin typeface="+mn-lt"/>
                <a:ea typeface="+mn-ea"/>
                <a:cs typeface="+mn-cs"/>
              </a:rPr>
              <a:t>cliente</a:t>
            </a:r>
            <a:r>
              <a:rPr lang="pt-BR" sz="1800" b="0" i="0" kern="1200" dirty="0">
                <a:solidFill>
                  <a:schemeClr val="tx1"/>
                </a:solidFill>
                <a:effectLst/>
                <a:latin typeface="+mn-lt"/>
                <a:ea typeface="+mn-ea"/>
                <a:cs typeface="+mn-cs"/>
              </a:rPr>
              <a:t> antes da </a:t>
            </a:r>
            <a:r>
              <a:rPr lang="pt-BR" sz="1800" b="1" i="0" kern="1200" dirty="0">
                <a:solidFill>
                  <a:schemeClr val="tx1"/>
                </a:solidFill>
                <a:effectLst/>
                <a:latin typeface="+mn-lt"/>
                <a:ea typeface="+mn-ea"/>
                <a:cs typeface="+mn-cs"/>
              </a:rPr>
              <a:t>data limite</a:t>
            </a:r>
            <a:r>
              <a:rPr lang="pt-BR" sz="1800" b="0" i="0" kern="1200" dirty="0">
                <a:solidFill>
                  <a:schemeClr val="tx1"/>
                </a:solidFill>
                <a:effectLst/>
                <a:latin typeface="+mn-lt"/>
                <a:ea typeface="+mn-ea"/>
                <a:cs typeface="+mn-cs"/>
              </a:rPr>
              <a:t>”, vamos ter no nosso código alguma coisa do tipo:</a:t>
            </a:r>
          </a:p>
          <a:p>
            <a:r>
              <a:rPr lang="pt-BR" sz="1800" b="0" i="0" kern="1200" dirty="0">
                <a:solidFill>
                  <a:schemeClr val="tx1"/>
                </a:solidFill>
                <a:effectLst/>
                <a:latin typeface="+mn-lt"/>
                <a:ea typeface="+mn-ea"/>
                <a:cs typeface="+mn-cs"/>
              </a:rPr>
              <a:t>Uma classe para a entidade </a:t>
            </a:r>
            <a:r>
              <a:rPr lang="pt-BR" sz="1800" b="1" i="0" kern="1200" dirty="0">
                <a:solidFill>
                  <a:schemeClr val="tx1"/>
                </a:solidFill>
                <a:effectLst/>
                <a:latin typeface="+mn-lt"/>
                <a:ea typeface="+mn-ea"/>
                <a:cs typeface="+mn-cs"/>
              </a:rPr>
              <a:t>Cliente</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Uma classe para a entidade </a:t>
            </a:r>
            <a:r>
              <a:rPr lang="pt-BR" sz="1800" b="1" i="0" kern="1200" dirty="0">
                <a:solidFill>
                  <a:schemeClr val="tx1"/>
                </a:solidFill>
                <a:effectLst/>
                <a:latin typeface="+mn-lt"/>
                <a:ea typeface="+mn-ea"/>
                <a:cs typeface="+mn-cs"/>
              </a:rPr>
              <a:t>Fatura</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Algum serviço que tenha um método </a:t>
            </a:r>
            <a:r>
              <a:rPr lang="pt-BR" sz="1800" b="1" i="0" kern="1200" dirty="0">
                <a:solidFill>
                  <a:schemeClr val="tx1"/>
                </a:solidFill>
                <a:effectLst/>
                <a:latin typeface="+mn-lt"/>
                <a:ea typeface="+mn-ea"/>
                <a:cs typeface="+mn-cs"/>
              </a:rPr>
              <a:t>emitir</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Algum atributo com o nome de </a:t>
            </a:r>
            <a:r>
              <a:rPr lang="pt-BR" sz="1800" b="1" i="0" kern="1200" dirty="0">
                <a:solidFill>
                  <a:schemeClr val="tx1"/>
                </a:solidFill>
                <a:effectLst/>
                <a:latin typeface="+mn-lt"/>
                <a:ea typeface="+mn-ea"/>
                <a:cs typeface="+mn-cs"/>
              </a:rPr>
              <a:t>data limite</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Utilizando a Linguagem Ubíqua criamos um modelo de domínio através do Projeto Dirigido pelo Modelo (</a:t>
            </a:r>
            <a:r>
              <a:rPr lang="pt-BR" sz="1800" b="0" i="0" kern="1200" dirty="0" err="1">
                <a:solidFill>
                  <a:schemeClr val="tx1"/>
                </a:solidFill>
                <a:effectLst/>
                <a:latin typeface="+mn-lt"/>
                <a:ea typeface="+mn-ea"/>
                <a:cs typeface="+mn-cs"/>
              </a:rPr>
              <a:t>Model</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Driven</a:t>
            </a:r>
            <a:r>
              <a:rPr lang="pt-BR" sz="1800" b="0" i="0" kern="1200" dirty="0">
                <a:solidFill>
                  <a:schemeClr val="tx1"/>
                </a:solidFill>
                <a:effectLst/>
                <a:latin typeface="+mn-lt"/>
                <a:ea typeface="+mn-ea"/>
                <a:cs typeface="+mn-cs"/>
              </a:rPr>
              <a:t> Design – MDD).</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A </a:t>
            </a:r>
            <a:r>
              <a:rPr lang="pt-BR" sz="1800" b="0" i="0" kern="1200" dirty="0" err="1">
                <a:solidFill>
                  <a:schemeClr val="tx1"/>
                </a:solidFill>
                <a:effectLst/>
                <a:latin typeface="+mn-lt"/>
                <a:ea typeface="+mn-ea"/>
                <a:cs typeface="+mn-cs"/>
              </a:rPr>
              <a:t>idéia</a:t>
            </a:r>
            <a:r>
              <a:rPr lang="pt-BR" sz="1800" b="0" i="0" kern="1200" dirty="0">
                <a:solidFill>
                  <a:schemeClr val="tx1"/>
                </a:solidFill>
                <a:effectLst/>
                <a:latin typeface="+mn-lt"/>
                <a:ea typeface="+mn-ea"/>
                <a:cs typeface="+mn-cs"/>
              </a:rPr>
              <a:t> por trás de MDD é a de que o seu modelo abstrato deve ser uma representação perfeita do seu domínio. Tudo que existe no seu negócio deve aparecer no modelo. Só aparece no modelo aquilo que está no negócio.</a:t>
            </a:r>
          </a:p>
          <a:p>
            <a:br>
              <a:rPr lang="pt-BR" sz="1800" b="0" i="0" kern="1200" dirty="0">
                <a:solidFill>
                  <a:schemeClr val="tx1"/>
                </a:solidFill>
                <a:effectLst/>
                <a:latin typeface="+mn-lt"/>
                <a:ea typeface="+mn-ea"/>
                <a:cs typeface="+mn-cs"/>
              </a:rPr>
            </a:b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Em resumo, basicamente é utilizar POO (Programação Orientada a Objetos)</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169</a:t>
            </a:fld>
            <a:endParaRPr lang="pt-BR" altLang="pt-BR"/>
          </a:p>
        </p:txBody>
      </p:sp>
    </p:spTree>
    <p:extLst>
      <p:ext uri="{BB962C8B-B14F-4D97-AF65-F5344CB8AC3E}">
        <p14:creationId xmlns:p14="http://schemas.microsoft.com/office/powerpoint/2010/main" val="143004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20</a:t>
            </a:fld>
            <a:endParaRPr lang="pt-BR" altLang="pt-BR"/>
          </a:p>
        </p:txBody>
      </p:sp>
    </p:spTree>
    <p:extLst>
      <p:ext uri="{BB962C8B-B14F-4D97-AF65-F5344CB8AC3E}">
        <p14:creationId xmlns:p14="http://schemas.microsoft.com/office/powerpoint/2010/main" val="21864296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170</a:t>
            </a:fld>
            <a:endParaRPr lang="pt-BR" altLang="pt-BR"/>
          </a:p>
        </p:txBody>
      </p:sp>
    </p:spTree>
    <p:extLst>
      <p:ext uri="{BB962C8B-B14F-4D97-AF65-F5344CB8AC3E}">
        <p14:creationId xmlns:p14="http://schemas.microsoft.com/office/powerpoint/2010/main" val="375118722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171</a:t>
            </a:fld>
            <a:endParaRPr lang="pt-BR" altLang="pt-BR"/>
          </a:p>
        </p:txBody>
      </p:sp>
    </p:spTree>
    <p:extLst>
      <p:ext uri="{BB962C8B-B14F-4D97-AF65-F5344CB8AC3E}">
        <p14:creationId xmlns:p14="http://schemas.microsoft.com/office/powerpoint/2010/main" val="6277845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172</a:t>
            </a:fld>
            <a:endParaRPr lang="pt-BR" altLang="pt-BR"/>
          </a:p>
        </p:txBody>
      </p:sp>
    </p:spTree>
    <p:extLst>
      <p:ext uri="{BB962C8B-B14F-4D97-AF65-F5344CB8AC3E}">
        <p14:creationId xmlns:p14="http://schemas.microsoft.com/office/powerpoint/2010/main" val="20865409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173</a:t>
            </a:fld>
            <a:endParaRPr lang="pt-BR" altLang="pt-BR"/>
          </a:p>
        </p:txBody>
      </p:sp>
    </p:spTree>
    <p:extLst>
      <p:ext uri="{BB962C8B-B14F-4D97-AF65-F5344CB8AC3E}">
        <p14:creationId xmlns:p14="http://schemas.microsoft.com/office/powerpoint/2010/main" val="251216145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174</a:t>
            </a:fld>
            <a:endParaRPr lang="pt-BR" altLang="pt-BR"/>
          </a:p>
        </p:txBody>
      </p:sp>
    </p:spTree>
    <p:extLst>
      <p:ext uri="{BB962C8B-B14F-4D97-AF65-F5344CB8AC3E}">
        <p14:creationId xmlns:p14="http://schemas.microsoft.com/office/powerpoint/2010/main" val="269445446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175</a:t>
            </a:fld>
            <a:endParaRPr lang="pt-BR" altLang="pt-BR"/>
          </a:p>
        </p:txBody>
      </p:sp>
    </p:spTree>
    <p:extLst>
      <p:ext uri="{BB962C8B-B14F-4D97-AF65-F5344CB8AC3E}">
        <p14:creationId xmlns:p14="http://schemas.microsoft.com/office/powerpoint/2010/main" val="19112340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176</a:t>
            </a:fld>
            <a:endParaRPr lang="pt-BR" altLang="pt-BR"/>
          </a:p>
        </p:txBody>
      </p:sp>
    </p:spTree>
    <p:extLst>
      <p:ext uri="{BB962C8B-B14F-4D97-AF65-F5344CB8AC3E}">
        <p14:creationId xmlns:p14="http://schemas.microsoft.com/office/powerpoint/2010/main" val="119470821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177</a:t>
            </a:fld>
            <a:endParaRPr lang="pt-BR" altLang="pt-BR"/>
          </a:p>
        </p:txBody>
      </p:sp>
    </p:spTree>
    <p:extLst>
      <p:ext uri="{BB962C8B-B14F-4D97-AF65-F5344CB8AC3E}">
        <p14:creationId xmlns:p14="http://schemas.microsoft.com/office/powerpoint/2010/main" val="341230225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178</a:t>
            </a:fld>
            <a:endParaRPr lang="pt-BR" altLang="pt-BR"/>
          </a:p>
        </p:txBody>
      </p:sp>
    </p:spTree>
    <p:extLst>
      <p:ext uri="{BB962C8B-B14F-4D97-AF65-F5344CB8AC3E}">
        <p14:creationId xmlns:p14="http://schemas.microsoft.com/office/powerpoint/2010/main" val="344037260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179</a:t>
            </a:fld>
            <a:endParaRPr lang="pt-BR" altLang="pt-BR"/>
          </a:p>
        </p:txBody>
      </p:sp>
    </p:spTree>
    <p:extLst>
      <p:ext uri="{BB962C8B-B14F-4D97-AF65-F5344CB8AC3E}">
        <p14:creationId xmlns:p14="http://schemas.microsoft.com/office/powerpoint/2010/main" val="1974483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21</a:t>
            </a:fld>
            <a:endParaRPr lang="pt-BR" altLang="pt-BR"/>
          </a:p>
        </p:txBody>
      </p:sp>
    </p:spTree>
    <p:extLst>
      <p:ext uri="{BB962C8B-B14F-4D97-AF65-F5344CB8AC3E}">
        <p14:creationId xmlns:p14="http://schemas.microsoft.com/office/powerpoint/2010/main" val="42706990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180</a:t>
            </a:fld>
            <a:endParaRPr lang="pt-BR" altLang="pt-BR"/>
          </a:p>
        </p:txBody>
      </p:sp>
    </p:spTree>
    <p:extLst>
      <p:ext uri="{BB962C8B-B14F-4D97-AF65-F5344CB8AC3E}">
        <p14:creationId xmlns:p14="http://schemas.microsoft.com/office/powerpoint/2010/main" val="2584710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181</a:t>
            </a:fld>
            <a:endParaRPr lang="pt-BR" altLang="pt-BR"/>
          </a:p>
        </p:txBody>
      </p:sp>
    </p:spTree>
    <p:extLst>
      <p:ext uri="{BB962C8B-B14F-4D97-AF65-F5344CB8AC3E}">
        <p14:creationId xmlns:p14="http://schemas.microsoft.com/office/powerpoint/2010/main" val="1874512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182</a:t>
            </a:fld>
            <a:endParaRPr lang="pt-BR" altLang="pt-BR"/>
          </a:p>
        </p:txBody>
      </p:sp>
    </p:spTree>
    <p:extLst>
      <p:ext uri="{BB962C8B-B14F-4D97-AF65-F5344CB8AC3E}">
        <p14:creationId xmlns:p14="http://schemas.microsoft.com/office/powerpoint/2010/main" val="363253192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183</a:t>
            </a:fld>
            <a:endParaRPr lang="pt-BR" altLang="pt-BR"/>
          </a:p>
        </p:txBody>
      </p:sp>
    </p:spTree>
    <p:extLst>
      <p:ext uri="{BB962C8B-B14F-4D97-AF65-F5344CB8AC3E}">
        <p14:creationId xmlns:p14="http://schemas.microsoft.com/office/powerpoint/2010/main" val="22324469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184</a:t>
            </a:fld>
            <a:endParaRPr lang="pt-BR" altLang="pt-BR"/>
          </a:p>
        </p:txBody>
      </p:sp>
    </p:spTree>
    <p:extLst>
      <p:ext uri="{BB962C8B-B14F-4D97-AF65-F5344CB8AC3E}">
        <p14:creationId xmlns:p14="http://schemas.microsoft.com/office/powerpoint/2010/main" val="35923284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185</a:t>
            </a:fld>
            <a:endParaRPr lang="pt-BR" altLang="pt-BR"/>
          </a:p>
        </p:txBody>
      </p:sp>
    </p:spTree>
    <p:extLst>
      <p:ext uri="{BB962C8B-B14F-4D97-AF65-F5344CB8AC3E}">
        <p14:creationId xmlns:p14="http://schemas.microsoft.com/office/powerpoint/2010/main" val="258940063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186</a:t>
            </a:fld>
            <a:endParaRPr lang="pt-BR" altLang="pt-BR"/>
          </a:p>
        </p:txBody>
      </p:sp>
    </p:spTree>
    <p:extLst>
      <p:ext uri="{BB962C8B-B14F-4D97-AF65-F5344CB8AC3E}">
        <p14:creationId xmlns:p14="http://schemas.microsoft.com/office/powerpoint/2010/main" val="18374327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187</a:t>
            </a:fld>
            <a:endParaRPr lang="pt-BR" altLang="pt-BR"/>
          </a:p>
        </p:txBody>
      </p:sp>
    </p:spTree>
    <p:extLst>
      <p:ext uri="{BB962C8B-B14F-4D97-AF65-F5344CB8AC3E}">
        <p14:creationId xmlns:p14="http://schemas.microsoft.com/office/powerpoint/2010/main" val="7157289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188</a:t>
            </a:fld>
            <a:endParaRPr lang="pt-BR" altLang="pt-BR"/>
          </a:p>
        </p:txBody>
      </p:sp>
    </p:spTree>
    <p:extLst>
      <p:ext uri="{BB962C8B-B14F-4D97-AF65-F5344CB8AC3E}">
        <p14:creationId xmlns:p14="http://schemas.microsoft.com/office/powerpoint/2010/main" val="6854524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189</a:t>
            </a:fld>
            <a:endParaRPr lang="pt-BR" altLang="pt-BR"/>
          </a:p>
        </p:txBody>
      </p:sp>
    </p:spTree>
    <p:extLst>
      <p:ext uri="{BB962C8B-B14F-4D97-AF65-F5344CB8AC3E}">
        <p14:creationId xmlns:p14="http://schemas.microsoft.com/office/powerpoint/2010/main" val="233551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22</a:t>
            </a:fld>
            <a:endParaRPr lang="pt-BR" altLang="pt-BR"/>
          </a:p>
        </p:txBody>
      </p:sp>
    </p:spTree>
    <p:extLst>
      <p:ext uri="{BB962C8B-B14F-4D97-AF65-F5344CB8AC3E}">
        <p14:creationId xmlns:p14="http://schemas.microsoft.com/office/powerpoint/2010/main" val="363891967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190</a:t>
            </a:fld>
            <a:endParaRPr lang="pt-BR" altLang="pt-BR"/>
          </a:p>
        </p:txBody>
      </p:sp>
    </p:spTree>
    <p:extLst>
      <p:ext uri="{BB962C8B-B14F-4D97-AF65-F5344CB8AC3E}">
        <p14:creationId xmlns:p14="http://schemas.microsoft.com/office/powerpoint/2010/main" val="26201222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191</a:t>
            </a:fld>
            <a:endParaRPr lang="pt-BR" altLang="pt-BR"/>
          </a:p>
        </p:txBody>
      </p:sp>
    </p:spTree>
    <p:extLst>
      <p:ext uri="{BB962C8B-B14F-4D97-AF65-F5344CB8AC3E}">
        <p14:creationId xmlns:p14="http://schemas.microsoft.com/office/powerpoint/2010/main" val="20980586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192</a:t>
            </a:fld>
            <a:endParaRPr lang="pt-BR" altLang="pt-BR"/>
          </a:p>
        </p:txBody>
      </p:sp>
    </p:spTree>
    <p:extLst>
      <p:ext uri="{BB962C8B-B14F-4D97-AF65-F5344CB8AC3E}">
        <p14:creationId xmlns:p14="http://schemas.microsoft.com/office/powerpoint/2010/main" val="19606002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193</a:t>
            </a:fld>
            <a:endParaRPr lang="pt-BR" altLang="pt-BR"/>
          </a:p>
        </p:txBody>
      </p:sp>
    </p:spTree>
    <p:extLst>
      <p:ext uri="{BB962C8B-B14F-4D97-AF65-F5344CB8AC3E}">
        <p14:creationId xmlns:p14="http://schemas.microsoft.com/office/powerpoint/2010/main" val="5139717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194</a:t>
            </a:fld>
            <a:endParaRPr lang="pt-BR" altLang="pt-BR"/>
          </a:p>
        </p:txBody>
      </p:sp>
    </p:spTree>
    <p:extLst>
      <p:ext uri="{BB962C8B-B14F-4D97-AF65-F5344CB8AC3E}">
        <p14:creationId xmlns:p14="http://schemas.microsoft.com/office/powerpoint/2010/main" val="427482682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195</a:t>
            </a:fld>
            <a:endParaRPr lang="pt-BR" altLang="pt-BR"/>
          </a:p>
        </p:txBody>
      </p:sp>
    </p:spTree>
    <p:extLst>
      <p:ext uri="{BB962C8B-B14F-4D97-AF65-F5344CB8AC3E}">
        <p14:creationId xmlns:p14="http://schemas.microsoft.com/office/powerpoint/2010/main" val="375691575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196</a:t>
            </a:fld>
            <a:endParaRPr lang="pt-BR" altLang="pt-BR"/>
          </a:p>
        </p:txBody>
      </p:sp>
    </p:spTree>
    <p:extLst>
      <p:ext uri="{BB962C8B-B14F-4D97-AF65-F5344CB8AC3E}">
        <p14:creationId xmlns:p14="http://schemas.microsoft.com/office/powerpoint/2010/main" val="3227671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23</a:t>
            </a:fld>
            <a:endParaRPr lang="pt-BR" altLang="pt-BR"/>
          </a:p>
        </p:txBody>
      </p:sp>
    </p:spTree>
    <p:extLst>
      <p:ext uri="{BB962C8B-B14F-4D97-AF65-F5344CB8AC3E}">
        <p14:creationId xmlns:p14="http://schemas.microsoft.com/office/powerpoint/2010/main" val="3531641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24</a:t>
            </a:fld>
            <a:endParaRPr lang="pt-BR" altLang="pt-BR"/>
          </a:p>
        </p:txBody>
      </p:sp>
    </p:spTree>
    <p:extLst>
      <p:ext uri="{BB962C8B-B14F-4D97-AF65-F5344CB8AC3E}">
        <p14:creationId xmlns:p14="http://schemas.microsoft.com/office/powerpoint/2010/main" val="67593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25</a:t>
            </a:fld>
            <a:endParaRPr lang="pt-BR" altLang="pt-BR"/>
          </a:p>
        </p:txBody>
      </p:sp>
    </p:spTree>
    <p:extLst>
      <p:ext uri="{BB962C8B-B14F-4D97-AF65-F5344CB8AC3E}">
        <p14:creationId xmlns:p14="http://schemas.microsoft.com/office/powerpoint/2010/main" val="3532797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47500" lnSpcReduction="20000"/>
          </a:bodyPr>
          <a:lstStyle/>
          <a:p>
            <a:r>
              <a:rPr lang="pt-BR" sz="1800" b="0" i="0" kern="1200" dirty="0">
                <a:solidFill>
                  <a:schemeClr val="tx1"/>
                </a:solidFill>
                <a:effectLst/>
                <a:latin typeface="+mn-lt"/>
                <a:ea typeface="+mn-ea"/>
                <a:cs typeface="+mn-cs"/>
              </a:rPr>
              <a:t>Qual a diferença entre o </a:t>
            </a:r>
            <a:r>
              <a:rPr lang="pt-BR" sz="1800" b="0" i="0" kern="1200" dirty="0" err="1">
                <a:solidFill>
                  <a:schemeClr val="tx1"/>
                </a:solidFill>
                <a:effectLst/>
                <a:latin typeface="+mn-lt"/>
                <a:ea typeface="+mn-ea"/>
                <a:cs typeface="+mn-cs"/>
              </a:rPr>
              <a:t>mindset</a:t>
            </a:r>
            <a:r>
              <a:rPr lang="pt-BR" sz="1800" b="0" i="0" kern="1200" dirty="0">
                <a:solidFill>
                  <a:schemeClr val="tx1"/>
                </a:solidFill>
                <a:effectLst/>
                <a:latin typeface="+mn-lt"/>
                <a:ea typeface="+mn-ea"/>
                <a:cs typeface="+mn-cs"/>
              </a:rPr>
              <a:t> ágil e o tradicional? Onde está representado?</a:t>
            </a:r>
          </a:p>
          <a:p>
            <a:r>
              <a:rPr lang="pt-BR" sz="1800" b="0" i="0" kern="1200" dirty="0">
                <a:solidFill>
                  <a:schemeClr val="tx1"/>
                </a:solidFill>
                <a:effectLst/>
                <a:latin typeface="+mn-lt"/>
                <a:ea typeface="+mn-ea"/>
                <a:cs typeface="+mn-cs"/>
              </a:rPr>
              <a:t>Um </a:t>
            </a:r>
            <a:r>
              <a:rPr lang="pt-BR" sz="1800" b="0" i="0" kern="1200" dirty="0" err="1">
                <a:solidFill>
                  <a:schemeClr val="tx1"/>
                </a:solidFill>
                <a:effectLst/>
                <a:latin typeface="+mn-lt"/>
                <a:ea typeface="+mn-ea"/>
                <a:cs typeface="+mn-cs"/>
              </a:rPr>
              <a:t>mindset</a:t>
            </a:r>
            <a:r>
              <a:rPr lang="pt-BR" sz="1800" b="0" i="0" kern="1200" dirty="0">
                <a:solidFill>
                  <a:schemeClr val="tx1"/>
                </a:solidFill>
                <a:effectLst/>
                <a:latin typeface="+mn-lt"/>
                <a:ea typeface="+mn-ea"/>
                <a:cs typeface="+mn-cs"/>
              </a:rPr>
              <a:t> ágil é o conjunto de atitudes que sustentam um ambiente de trabalho ágil. Estas incluem respeito, colaboração, melhoria e ciclos de aprendizagem, orgulho na propriedade, foco na entrega de valor e capacidade de adaptação à mudança. Este </a:t>
            </a:r>
            <a:r>
              <a:rPr lang="pt-BR" sz="1800" b="0" i="0" kern="1200" dirty="0" err="1">
                <a:solidFill>
                  <a:schemeClr val="tx1"/>
                </a:solidFill>
                <a:effectLst/>
                <a:latin typeface="+mn-lt"/>
                <a:ea typeface="+mn-ea"/>
                <a:cs typeface="+mn-cs"/>
              </a:rPr>
              <a:t>mindset</a:t>
            </a:r>
            <a:r>
              <a:rPr lang="pt-BR" sz="1800" b="0" i="0" kern="1200" dirty="0">
                <a:solidFill>
                  <a:schemeClr val="tx1"/>
                </a:solidFill>
                <a:effectLst/>
                <a:latin typeface="+mn-lt"/>
                <a:ea typeface="+mn-ea"/>
                <a:cs typeface="+mn-cs"/>
              </a:rPr>
              <a:t> é necessário para cultivar equipes de alta performance, que, por sua vez, oferecem um valor incrível a seus clientes.</a:t>
            </a:r>
          </a:p>
          <a:p>
            <a:r>
              <a:rPr lang="pt-BR" sz="1800" b="0" i="0" kern="1200" dirty="0">
                <a:solidFill>
                  <a:schemeClr val="tx1"/>
                </a:solidFill>
                <a:effectLst/>
                <a:latin typeface="+mn-lt"/>
                <a:ea typeface="+mn-ea"/>
                <a:cs typeface="+mn-cs"/>
              </a:rPr>
              <a:t>Respeito - A maioria dos integrantes da equipe precisam começar com respeito por seus companheiros de trabalho. Em nível empresarial, respeito pelos colegas em todas as posições da empresa, pelo cliente e pelo próprio produto é a chave para manter um nível apropriado para o ambiente de trabalho;</a:t>
            </a:r>
          </a:p>
          <a:p>
            <a:r>
              <a:rPr lang="pt-BR" sz="1800" b="0" i="0" kern="1200" dirty="0">
                <a:solidFill>
                  <a:schemeClr val="tx1"/>
                </a:solidFill>
                <a:effectLst/>
                <a:latin typeface="+mn-lt"/>
                <a:ea typeface="+mn-ea"/>
                <a:cs typeface="+mn-cs"/>
              </a:rPr>
              <a:t>Colaboração - Com o aumento da complexidade dos sistemas construídos e consequentes problemas complexos a serem solucionados, uma única pessoa não deve ser capaz de manter em sua cabeça toda a informação necessária para completar a tarefa. Além disso, trabalhar com outras partes da empresa de forma colaborativa irá diminuir o número de interferências necessárias para entregar. A facilidade de colaboração, através de ferramentas, espaços no escritório e normas comportamentais podem melhorar a qualidade e o número de discussões colaborativas;</a:t>
            </a:r>
          </a:p>
          <a:p>
            <a:r>
              <a:rPr lang="pt-BR" sz="1800" b="0" i="0" kern="1200" dirty="0">
                <a:solidFill>
                  <a:schemeClr val="tx1"/>
                </a:solidFill>
                <a:effectLst/>
                <a:latin typeface="+mn-lt"/>
                <a:ea typeface="+mn-ea"/>
                <a:cs typeface="+mn-cs"/>
              </a:rPr>
              <a:t>Melhorar o ciclo - Nenhum processo deveria ser "escrito em uma pedra". Sempre existe espaço para melhorias. Uma empresa que suporta este comportamento deveria ter uma postura leve na aderência de processos;</a:t>
            </a:r>
          </a:p>
          <a:p>
            <a:r>
              <a:rPr lang="pt-BR" sz="1800" b="0" i="0" kern="1200" dirty="0">
                <a:solidFill>
                  <a:schemeClr val="tx1"/>
                </a:solidFill>
                <a:effectLst/>
                <a:latin typeface="+mn-lt"/>
                <a:ea typeface="+mn-ea"/>
                <a:cs typeface="+mn-cs"/>
              </a:rPr>
              <a:t>Ciclo de aprendizagem - Permitir que as pessoas tentem algo novo e que possam falhar, dar aos membros da equipe a oportunidade de aprender e se desenvolverem. As pessoas não deveriam ser assediadas por seus erros, ao invés disso, suportadas por assumirem riscos e aumentar o conhecimento do grupo;</a:t>
            </a:r>
          </a:p>
          <a:p>
            <a:r>
              <a:rPr lang="pt-BR" sz="1800" b="0" i="0" kern="1200" dirty="0">
                <a:solidFill>
                  <a:schemeClr val="tx1"/>
                </a:solidFill>
                <a:effectLst/>
                <a:latin typeface="+mn-lt"/>
                <a:ea typeface="+mn-ea"/>
                <a:cs typeface="+mn-cs"/>
              </a:rPr>
              <a:t>Orgulho e apropriação - Mesmo que ninguém possua um pedaço específico do código, o orgulho sobre o que é entregue aumenta o desejo de entregar um trabalho de alta qualidade;</a:t>
            </a:r>
          </a:p>
          <a:p>
            <a:r>
              <a:rPr lang="pt-BR" sz="1800" b="0" i="0" kern="1200" dirty="0">
                <a:solidFill>
                  <a:schemeClr val="tx1"/>
                </a:solidFill>
                <a:effectLst/>
                <a:latin typeface="+mn-lt"/>
                <a:ea typeface="+mn-ea"/>
                <a:cs typeface="+mn-cs"/>
              </a:rPr>
              <a:t>Foco na entrega de valor - O ponto principal de uma equipe ágil é entregar valor ao cliente. A equipe deve ser capaz de se concentrar no que é de maior valor naquele momento e entregar com o conhecimento de que outras pessoas na empresa (gerentes e Scrum Masters, por exemplo) estão lá para ajudar a remover quaisquer impedimentos.</a:t>
            </a:r>
          </a:p>
          <a:p>
            <a:r>
              <a:rPr lang="pt-BR" sz="1800" b="0" i="0" kern="1200" dirty="0">
                <a:solidFill>
                  <a:schemeClr val="tx1"/>
                </a:solidFill>
                <a:effectLst/>
                <a:latin typeface="+mn-lt"/>
                <a:ea typeface="+mn-ea"/>
                <a:cs typeface="+mn-cs"/>
              </a:rPr>
              <a:t>Capacidade de adaptação à mudança - Se o cliente ligar duas horas após uma reunião e quiser fazer alterações, a empresa endossa a requisição. Qualquer processo para gerenciar essa alteração não pode ser um impedimento para a mudança.</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26</a:t>
            </a:fld>
            <a:endParaRPr lang="pt-BR" altLang="pt-BR"/>
          </a:p>
        </p:txBody>
      </p:sp>
    </p:spTree>
    <p:extLst>
      <p:ext uri="{BB962C8B-B14F-4D97-AF65-F5344CB8AC3E}">
        <p14:creationId xmlns:p14="http://schemas.microsoft.com/office/powerpoint/2010/main" val="1509446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a:t>
            </a:fld>
            <a:endParaRPr lang="pt-BR" altLang="pt-BR"/>
          </a:p>
        </p:txBody>
      </p:sp>
    </p:spTree>
    <p:extLst>
      <p:ext uri="{BB962C8B-B14F-4D97-AF65-F5344CB8AC3E}">
        <p14:creationId xmlns:p14="http://schemas.microsoft.com/office/powerpoint/2010/main" val="1448741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55000" lnSpcReduction="20000"/>
          </a:bodyPr>
          <a:lstStyle/>
          <a:p>
            <a:r>
              <a:rPr lang="pt-BR" sz="1800" b="0" i="0" kern="1200" dirty="0">
                <a:solidFill>
                  <a:schemeClr val="tx1"/>
                </a:solidFill>
                <a:effectLst/>
                <a:latin typeface="+mn-lt"/>
                <a:ea typeface="+mn-ea"/>
                <a:cs typeface="+mn-cs"/>
              </a:rPr>
              <a:t>Um </a:t>
            </a:r>
            <a:r>
              <a:rPr lang="pt-BR" sz="1800" b="0" i="0" kern="1200" dirty="0" err="1">
                <a:solidFill>
                  <a:schemeClr val="tx1"/>
                </a:solidFill>
                <a:effectLst/>
                <a:latin typeface="+mn-lt"/>
                <a:ea typeface="+mn-ea"/>
                <a:cs typeface="+mn-cs"/>
              </a:rPr>
              <a:t>mindset</a:t>
            </a:r>
            <a:r>
              <a:rPr lang="pt-BR" sz="1800" b="0" i="0" kern="1200" dirty="0">
                <a:solidFill>
                  <a:schemeClr val="tx1"/>
                </a:solidFill>
                <a:effectLst/>
                <a:latin typeface="+mn-lt"/>
                <a:ea typeface="+mn-ea"/>
                <a:cs typeface="+mn-cs"/>
              </a:rPr>
              <a:t> ágil é o conjunto de atitudes que sustentam um ambiente de trabalho ágil. Estas incluem respeito, colaboração, melhoria e ciclos de aprendizagem, orgulho na propriedade, foco na entrega de valor e capacidade de adaptação à mudança. Este </a:t>
            </a:r>
            <a:r>
              <a:rPr lang="pt-BR" sz="1800" b="0" i="0" kern="1200" dirty="0" err="1">
                <a:solidFill>
                  <a:schemeClr val="tx1"/>
                </a:solidFill>
                <a:effectLst/>
                <a:latin typeface="+mn-lt"/>
                <a:ea typeface="+mn-ea"/>
                <a:cs typeface="+mn-cs"/>
              </a:rPr>
              <a:t>mindset</a:t>
            </a:r>
            <a:r>
              <a:rPr lang="pt-BR" sz="1800" b="0" i="0" kern="1200" dirty="0">
                <a:solidFill>
                  <a:schemeClr val="tx1"/>
                </a:solidFill>
                <a:effectLst/>
                <a:latin typeface="+mn-lt"/>
                <a:ea typeface="+mn-ea"/>
                <a:cs typeface="+mn-cs"/>
              </a:rPr>
              <a:t> é necessário para cultivar equipes de alta performance, que, por sua vez, oferecem um valor incrível a seus clientes.</a:t>
            </a:r>
          </a:p>
          <a:p>
            <a:r>
              <a:rPr lang="pt-BR" sz="1800" b="0" i="0" kern="1200" dirty="0">
                <a:solidFill>
                  <a:schemeClr val="tx1"/>
                </a:solidFill>
                <a:effectLst/>
                <a:latin typeface="+mn-lt"/>
                <a:ea typeface="+mn-ea"/>
                <a:cs typeface="+mn-cs"/>
              </a:rPr>
              <a:t>Respeito - A maioria dos integrantes da equipe precisam começar com respeito por seus companheiros de trabalho. Em nível empresarial, respeito pelos colegas em todas as posições da empresa, pelo cliente e pelo próprio produto é a chave para manter um nível apropriado para o ambiente de trabalho;</a:t>
            </a:r>
          </a:p>
          <a:p>
            <a:r>
              <a:rPr lang="pt-BR" sz="1800" b="0" i="0" kern="1200" dirty="0">
                <a:solidFill>
                  <a:schemeClr val="tx1"/>
                </a:solidFill>
                <a:effectLst/>
                <a:latin typeface="+mn-lt"/>
                <a:ea typeface="+mn-ea"/>
                <a:cs typeface="+mn-cs"/>
              </a:rPr>
              <a:t>Colaboração - Com o aumento da complexidade dos sistemas construídos e consequentes problemas complexos a serem solucionados, uma única pessoa não deve ser capaz de manter em sua cabeça toda a informação necessária para completar a tarefa. Além disso, trabalhar com outras partes da empresa de forma colaborativa irá diminuir o número de interferências necessárias para entregar. A facilidade de colaboração, através de ferramentas, espaços no escritório e normas comportamentais podem melhorar a qualidade e o número de discussões colaborativas;</a:t>
            </a:r>
          </a:p>
          <a:p>
            <a:r>
              <a:rPr lang="pt-BR" sz="1800" b="0" i="0" kern="1200" dirty="0">
                <a:solidFill>
                  <a:schemeClr val="tx1"/>
                </a:solidFill>
                <a:effectLst/>
                <a:latin typeface="+mn-lt"/>
                <a:ea typeface="+mn-ea"/>
                <a:cs typeface="+mn-cs"/>
              </a:rPr>
              <a:t>Melhorar o ciclo - Nenhum processo deveria ser "escrito em uma pedra". Sempre existe espaço para melhorias. Uma empresa que suporta este comportamento deveria ter uma postura leve na aderência de processos;</a:t>
            </a:r>
          </a:p>
          <a:p>
            <a:r>
              <a:rPr lang="pt-BR" sz="1800" b="0" i="0" kern="1200" dirty="0">
                <a:solidFill>
                  <a:schemeClr val="tx1"/>
                </a:solidFill>
                <a:effectLst/>
                <a:latin typeface="+mn-lt"/>
                <a:ea typeface="+mn-ea"/>
                <a:cs typeface="+mn-cs"/>
              </a:rPr>
              <a:t>Ciclo de aprendizagem - Permitir que as pessoas tentem algo novo e que possam falhar, dar aos membros da equipe a oportunidade de aprender e se desenvolverem. As pessoas não deveriam ser assediadas por seus erros, ao invés disso, suportadas por assumirem riscos e aumentar o conhecimento do grupo;</a:t>
            </a:r>
          </a:p>
          <a:p>
            <a:r>
              <a:rPr lang="pt-BR" sz="1800" b="0" i="0" kern="1200" dirty="0">
                <a:solidFill>
                  <a:schemeClr val="tx1"/>
                </a:solidFill>
                <a:effectLst/>
                <a:latin typeface="+mn-lt"/>
                <a:ea typeface="+mn-ea"/>
                <a:cs typeface="+mn-cs"/>
              </a:rPr>
              <a:t>Orgulho e apropriação - Mesmo que ninguém possua um pedaço específico do código, o orgulho sobre o que é entregue aumenta o desejo de entregar um trabalho de alta qualidade;</a:t>
            </a:r>
          </a:p>
          <a:p>
            <a:r>
              <a:rPr lang="pt-BR" sz="1800" b="0" i="0" kern="1200" dirty="0">
                <a:solidFill>
                  <a:schemeClr val="tx1"/>
                </a:solidFill>
                <a:effectLst/>
                <a:latin typeface="+mn-lt"/>
                <a:ea typeface="+mn-ea"/>
                <a:cs typeface="+mn-cs"/>
              </a:rPr>
              <a:t>Foco na entrega de valor - O ponto principal de uma equipe ágil é entregar valor ao cliente. A equipe deve ser capaz de se concentrar no que é de maior valor naquele momento e entregar com o conhecimento de que outras pessoas na empresa (gerentes e Scrum Masters, por exemplo) estão lá para ajudar a remover quaisquer impedimentos.</a:t>
            </a:r>
          </a:p>
          <a:p>
            <a:r>
              <a:rPr lang="pt-BR" sz="1800" b="0" i="0" kern="1200" dirty="0">
                <a:solidFill>
                  <a:schemeClr val="tx1"/>
                </a:solidFill>
                <a:effectLst/>
                <a:latin typeface="+mn-lt"/>
                <a:ea typeface="+mn-ea"/>
                <a:cs typeface="+mn-cs"/>
              </a:rPr>
              <a:t>Capacidade de adaptação à mudança - Se o cliente ligar duas horas após uma reunião e quiser fazer alterações, a empresa endossa a requisição. Qualquer processo para gerenciar essa alteração não pode ser um impedimento para a mudança.</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27</a:t>
            </a:fld>
            <a:endParaRPr lang="pt-BR" altLang="pt-BR"/>
          </a:p>
        </p:txBody>
      </p:sp>
    </p:spTree>
    <p:extLst>
      <p:ext uri="{BB962C8B-B14F-4D97-AF65-F5344CB8AC3E}">
        <p14:creationId xmlns:p14="http://schemas.microsoft.com/office/powerpoint/2010/main" val="73159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r>
              <a:rPr lang="pt-BR" dirty="0"/>
              <a:t>Como desenvolver cada lado da mente, para o </a:t>
            </a:r>
            <a:r>
              <a:rPr lang="pt-BR" dirty="0" err="1"/>
              <a:t>Mindset</a:t>
            </a:r>
            <a:r>
              <a:rPr lang="pt-BR" dirty="0"/>
              <a:t> Ágil?</a:t>
            </a:r>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28</a:t>
            </a:fld>
            <a:endParaRPr lang="pt-BR" altLang="pt-BR"/>
          </a:p>
        </p:txBody>
      </p:sp>
    </p:spTree>
    <p:extLst>
      <p:ext uri="{BB962C8B-B14F-4D97-AF65-F5344CB8AC3E}">
        <p14:creationId xmlns:p14="http://schemas.microsoft.com/office/powerpoint/2010/main" val="669504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29</a:t>
            </a:fld>
            <a:endParaRPr lang="pt-BR" altLang="pt-BR"/>
          </a:p>
        </p:txBody>
      </p:sp>
    </p:spTree>
    <p:extLst>
      <p:ext uri="{BB962C8B-B14F-4D97-AF65-F5344CB8AC3E}">
        <p14:creationId xmlns:p14="http://schemas.microsoft.com/office/powerpoint/2010/main" val="1390773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30</a:t>
            </a:fld>
            <a:endParaRPr lang="pt-BR" altLang="pt-BR"/>
          </a:p>
        </p:txBody>
      </p:sp>
    </p:spTree>
    <p:extLst>
      <p:ext uri="{BB962C8B-B14F-4D97-AF65-F5344CB8AC3E}">
        <p14:creationId xmlns:p14="http://schemas.microsoft.com/office/powerpoint/2010/main" val="3951086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31</a:t>
            </a:fld>
            <a:endParaRPr lang="pt-BR" altLang="pt-BR"/>
          </a:p>
        </p:txBody>
      </p:sp>
    </p:spTree>
    <p:extLst>
      <p:ext uri="{BB962C8B-B14F-4D97-AF65-F5344CB8AC3E}">
        <p14:creationId xmlns:p14="http://schemas.microsoft.com/office/powerpoint/2010/main" val="1119764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32</a:t>
            </a:fld>
            <a:endParaRPr lang="pt-BR" altLang="pt-BR"/>
          </a:p>
        </p:txBody>
      </p:sp>
    </p:spTree>
    <p:extLst>
      <p:ext uri="{BB962C8B-B14F-4D97-AF65-F5344CB8AC3E}">
        <p14:creationId xmlns:p14="http://schemas.microsoft.com/office/powerpoint/2010/main" val="924973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33</a:t>
            </a:fld>
            <a:endParaRPr lang="pt-BR" altLang="pt-BR"/>
          </a:p>
        </p:txBody>
      </p:sp>
    </p:spTree>
    <p:extLst>
      <p:ext uri="{BB962C8B-B14F-4D97-AF65-F5344CB8AC3E}">
        <p14:creationId xmlns:p14="http://schemas.microsoft.com/office/powerpoint/2010/main" val="3997514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34</a:t>
            </a:fld>
            <a:endParaRPr lang="pt-BR" altLang="pt-BR"/>
          </a:p>
        </p:txBody>
      </p:sp>
    </p:spTree>
    <p:extLst>
      <p:ext uri="{BB962C8B-B14F-4D97-AF65-F5344CB8AC3E}">
        <p14:creationId xmlns:p14="http://schemas.microsoft.com/office/powerpoint/2010/main" val="1673106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35</a:t>
            </a:fld>
            <a:endParaRPr lang="pt-BR" altLang="pt-BR"/>
          </a:p>
        </p:txBody>
      </p:sp>
    </p:spTree>
    <p:extLst>
      <p:ext uri="{BB962C8B-B14F-4D97-AF65-F5344CB8AC3E}">
        <p14:creationId xmlns:p14="http://schemas.microsoft.com/office/powerpoint/2010/main" val="4077246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36</a:t>
            </a:fld>
            <a:endParaRPr lang="pt-BR" altLang="pt-BR"/>
          </a:p>
        </p:txBody>
      </p:sp>
    </p:spTree>
    <p:extLst>
      <p:ext uri="{BB962C8B-B14F-4D97-AF65-F5344CB8AC3E}">
        <p14:creationId xmlns:p14="http://schemas.microsoft.com/office/powerpoint/2010/main" val="143490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5</a:t>
            </a:fld>
            <a:endParaRPr lang="pt-BR" altLang="pt-BR"/>
          </a:p>
        </p:txBody>
      </p:sp>
    </p:spTree>
    <p:extLst>
      <p:ext uri="{BB962C8B-B14F-4D97-AF65-F5344CB8AC3E}">
        <p14:creationId xmlns:p14="http://schemas.microsoft.com/office/powerpoint/2010/main" val="3621355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85000" lnSpcReduction="10000"/>
          </a:bodyPr>
          <a:lstStyle/>
          <a:p>
            <a:r>
              <a:rPr lang="pt-BR" sz="1800" b="0" i="0" kern="1200" dirty="0">
                <a:solidFill>
                  <a:schemeClr val="tx1"/>
                </a:solidFill>
                <a:effectLst/>
                <a:latin typeface="+mn-lt"/>
                <a:ea typeface="+mn-ea"/>
                <a:cs typeface="+mn-cs"/>
              </a:rPr>
              <a:t>KANBAN é a forma de atender às necessidades do seu cliente de uma forma mais rápida, utilizando apenas um fluxo contínuo de entrega.</a:t>
            </a:r>
          </a:p>
          <a:p>
            <a:r>
              <a:rPr lang="pt-BR" sz="1800" b="0" i="0" kern="1200" dirty="0">
                <a:solidFill>
                  <a:schemeClr val="tx1"/>
                </a:solidFill>
                <a:effectLst/>
                <a:latin typeface="+mn-lt"/>
                <a:ea typeface="+mn-ea"/>
                <a:cs typeface="+mn-cs"/>
              </a:rPr>
              <a:t>A palavra KANBAN é de origem japonesa e significa “cartão”, “registro” ou “placa visível”. É um método desenvolvido pela Toyota, em 1960, com o objetivo de trazer melhoria e manter a alta produção utilizando somente o necessário. Seu foco está na gestão do fluxo de tarefas que compõe o trabalho como um todo.</a:t>
            </a:r>
          </a:p>
          <a:p>
            <a:r>
              <a:rPr lang="pt-BR" sz="1800" b="0" i="0" kern="1200" dirty="0">
                <a:solidFill>
                  <a:schemeClr val="tx1"/>
                </a:solidFill>
                <a:effectLst/>
                <a:latin typeface="+mn-lt"/>
                <a:ea typeface="+mn-ea"/>
                <a:cs typeface="+mn-cs"/>
              </a:rPr>
              <a:t>KANBAN é um sistema geralmente representado por um quadro, onde utiliza cartões de sinalização (</a:t>
            </a:r>
            <a:r>
              <a:rPr lang="pt-BR" sz="1800" b="0" i="1" kern="1200" dirty="0">
                <a:solidFill>
                  <a:schemeClr val="tx1"/>
                </a:solidFill>
                <a:effectLst/>
                <a:latin typeface="+mn-lt"/>
                <a:ea typeface="+mn-ea"/>
                <a:cs typeface="+mn-cs"/>
              </a:rPr>
              <a:t>post-its</a:t>
            </a:r>
            <a:r>
              <a:rPr lang="pt-BR" sz="1800" b="0" i="0" kern="1200" dirty="0">
                <a:solidFill>
                  <a:schemeClr val="tx1"/>
                </a:solidFill>
                <a:effectLst/>
                <a:latin typeface="+mn-lt"/>
                <a:ea typeface="+mn-ea"/>
                <a:cs typeface="+mn-cs"/>
              </a:rPr>
              <a:t>) para gestão e controle dos fluxos. Por meio do sistema puxado (que evita estoques em processos), permite melhor visualização do trabalho e expõe os problemas e oportunidades para melhoria. Na medida em que o trabalho vai evoluindo, os cartões vão mudando de estágio, e sempre que um novo trabalho é identificado, um novo cartão é criado. </a:t>
            </a:r>
            <a:r>
              <a:rPr lang="pt-BR" sz="1800" b="1" i="0" kern="1200" dirty="0">
                <a:solidFill>
                  <a:schemeClr val="tx1"/>
                </a:solidFill>
                <a:effectLst/>
                <a:latin typeface="+mn-lt"/>
                <a:ea typeface="+mn-ea"/>
                <a:cs typeface="+mn-cs"/>
              </a:rPr>
              <a:t>O objetivo é gerar valor ao cliente por meio de pequenas entregas</a:t>
            </a:r>
            <a:r>
              <a:rPr lang="pt-BR" sz="1800" b="0" i="0" kern="1200" dirty="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37</a:t>
            </a:fld>
            <a:endParaRPr lang="pt-BR" altLang="pt-BR"/>
          </a:p>
        </p:txBody>
      </p:sp>
    </p:spTree>
    <p:extLst>
      <p:ext uri="{BB962C8B-B14F-4D97-AF65-F5344CB8AC3E}">
        <p14:creationId xmlns:p14="http://schemas.microsoft.com/office/powerpoint/2010/main" val="2769595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85000" lnSpcReduction="10000"/>
          </a:bodyPr>
          <a:lstStyle/>
          <a:p>
            <a:r>
              <a:rPr lang="pt-BR" sz="1800" b="0" i="0" kern="1200" dirty="0">
                <a:solidFill>
                  <a:schemeClr val="tx1"/>
                </a:solidFill>
                <a:effectLst/>
                <a:latin typeface="+mn-lt"/>
                <a:ea typeface="+mn-ea"/>
                <a:cs typeface="+mn-cs"/>
              </a:rPr>
              <a:t>KANBAN é a forma de atender às necessidades do seu cliente de uma forma mais rápida, utilizando apenas um fluxo contínuo de entrega.</a:t>
            </a:r>
          </a:p>
          <a:p>
            <a:r>
              <a:rPr lang="pt-BR" sz="1800" b="0" i="0" kern="1200" dirty="0">
                <a:solidFill>
                  <a:schemeClr val="tx1"/>
                </a:solidFill>
                <a:effectLst/>
                <a:latin typeface="+mn-lt"/>
                <a:ea typeface="+mn-ea"/>
                <a:cs typeface="+mn-cs"/>
              </a:rPr>
              <a:t>A palavra KANBAN é de origem japonesa e significa “cartão”, “registro” ou “placa visível”. É um método desenvolvido pela Toyota, em 1960, com o objetivo de trazer melhoria e manter a alta produção utilizando somente o necessário. Seu foco está na gestão do fluxo de tarefas que compõe o trabalho como um todo.</a:t>
            </a:r>
          </a:p>
          <a:p>
            <a:r>
              <a:rPr lang="pt-BR" sz="1800" b="0" i="0" kern="1200" dirty="0">
                <a:solidFill>
                  <a:schemeClr val="tx1"/>
                </a:solidFill>
                <a:effectLst/>
                <a:latin typeface="+mn-lt"/>
                <a:ea typeface="+mn-ea"/>
                <a:cs typeface="+mn-cs"/>
              </a:rPr>
              <a:t>KANBAN é um sistema geralmente representado por um quadro, onde utiliza cartões de sinalização (</a:t>
            </a:r>
            <a:r>
              <a:rPr lang="pt-BR" sz="1800" b="0" i="1" kern="1200" dirty="0">
                <a:solidFill>
                  <a:schemeClr val="tx1"/>
                </a:solidFill>
                <a:effectLst/>
                <a:latin typeface="+mn-lt"/>
                <a:ea typeface="+mn-ea"/>
                <a:cs typeface="+mn-cs"/>
              </a:rPr>
              <a:t>post-its</a:t>
            </a:r>
            <a:r>
              <a:rPr lang="pt-BR" sz="1800" b="0" i="0" kern="1200" dirty="0">
                <a:solidFill>
                  <a:schemeClr val="tx1"/>
                </a:solidFill>
                <a:effectLst/>
                <a:latin typeface="+mn-lt"/>
                <a:ea typeface="+mn-ea"/>
                <a:cs typeface="+mn-cs"/>
              </a:rPr>
              <a:t>) para gestão e controle dos fluxos. Por meio do sistema puxado (que evita estoques em processos), permite melhor visualização do trabalho e expõe os problemas e oportunidades para melhoria. Na medida em que o trabalho vai evoluindo, os cartões vão mudando de estágio, e sempre que um novo trabalho é identificado, um novo cartão é criado. </a:t>
            </a:r>
            <a:r>
              <a:rPr lang="pt-BR" sz="1800" b="1" i="0" kern="1200" dirty="0">
                <a:solidFill>
                  <a:schemeClr val="tx1"/>
                </a:solidFill>
                <a:effectLst/>
                <a:latin typeface="+mn-lt"/>
                <a:ea typeface="+mn-ea"/>
                <a:cs typeface="+mn-cs"/>
              </a:rPr>
              <a:t>O objetivo é gerar valor ao cliente por meio de pequenas entregas</a:t>
            </a:r>
            <a:r>
              <a:rPr lang="pt-BR" sz="1800" b="0" i="0" kern="1200" dirty="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38</a:t>
            </a:fld>
            <a:endParaRPr lang="pt-BR" altLang="pt-BR"/>
          </a:p>
        </p:txBody>
      </p:sp>
    </p:spTree>
    <p:extLst>
      <p:ext uri="{BB962C8B-B14F-4D97-AF65-F5344CB8AC3E}">
        <p14:creationId xmlns:p14="http://schemas.microsoft.com/office/powerpoint/2010/main" val="1813621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85000" lnSpcReduction="10000"/>
          </a:bodyPr>
          <a:lstStyle/>
          <a:p>
            <a:r>
              <a:rPr lang="pt-BR" sz="1800" b="0" i="0" kern="1200" dirty="0">
                <a:solidFill>
                  <a:schemeClr val="tx1"/>
                </a:solidFill>
                <a:effectLst/>
                <a:latin typeface="+mn-lt"/>
                <a:ea typeface="+mn-ea"/>
                <a:cs typeface="+mn-cs"/>
              </a:rPr>
              <a:t>KANBAN é a forma de atender às necessidades do seu cliente de uma forma mais rápida, utilizando apenas um fluxo contínuo de entrega.</a:t>
            </a:r>
          </a:p>
          <a:p>
            <a:r>
              <a:rPr lang="pt-BR" sz="1800" b="0" i="0" kern="1200" dirty="0">
                <a:solidFill>
                  <a:schemeClr val="tx1"/>
                </a:solidFill>
                <a:effectLst/>
                <a:latin typeface="+mn-lt"/>
                <a:ea typeface="+mn-ea"/>
                <a:cs typeface="+mn-cs"/>
              </a:rPr>
              <a:t>A palavra KANBAN é de origem japonesa e significa “cartão”, “registro” ou “placa visível”. É um método desenvolvido pela Toyota, em 1960, com o objetivo de trazer melhoria e manter a alta produção utilizando somente o necessário. Seu foco está na gestão do fluxo de tarefas que compõe o trabalho como um todo.</a:t>
            </a:r>
          </a:p>
          <a:p>
            <a:r>
              <a:rPr lang="pt-BR" sz="1800" b="0" i="0" kern="1200" dirty="0">
                <a:solidFill>
                  <a:schemeClr val="tx1"/>
                </a:solidFill>
                <a:effectLst/>
                <a:latin typeface="+mn-lt"/>
                <a:ea typeface="+mn-ea"/>
                <a:cs typeface="+mn-cs"/>
              </a:rPr>
              <a:t>KANBAN é um sistema geralmente representado por um quadro, onde utiliza cartões de sinalização (</a:t>
            </a:r>
            <a:r>
              <a:rPr lang="pt-BR" sz="1800" b="0" i="1" kern="1200" dirty="0">
                <a:solidFill>
                  <a:schemeClr val="tx1"/>
                </a:solidFill>
                <a:effectLst/>
                <a:latin typeface="+mn-lt"/>
                <a:ea typeface="+mn-ea"/>
                <a:cs typeface="+mn-cs"/>
              </a:rPr>
              <a:t>post-its</a:t>
            </a:r>
            <a:r>
              <a:rPr lang="pt-BR" sz="1800" b="0" i="0" kern="1200" dirty="0">
                <a:solidFill>
                  <a:schemeClr val="tx1"/>
                </a:solidFill>
                <a:effectLst/>
                <a:latin typeface="+mn-lt"/>
                <a:ea typeface="+mn-ea"/>
                <a:cs typeface="+mn-cs"/>
              </a:rPr>
              <a:t>) para gestão e controle dos fluxos. Por meio do sistema puxado (que evita estoques em processos), permite melhor visualização do trabalho e expõe os problemas e oportunidades para melhoria. Na medida em que o trabalho vai evoluindo, os cartões vão mudando de estágio, e sempre que um novo trabalho é identificado, um novo cartão é criado. </a:t>
            </a:r>
            <a:r>
              <a:rPr lang="pt-BR" sz="1800" b="1" i="0" kern="1200" dirty="0">
                <a:solidFill>
                  <a:schemeClr val="tx1"/>
                </a:solidFill>
                <a:effectLst/>
                <a:latin typeface="+mn-lt"/>
                <a:ea typeface="+mn-ea"/>
                <a:cs typeface="+mn-cs"/>
              </a:rPr>
              <a:t>O objetivo é gerar valor ao cliente por meio de pequenas entregas</a:t>
            </a:r>
            <a:r>
              <a:rPr lang="pt-BR" sz="1800" b="0" i="0" kern="1200" dirty="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39</a:t>
            </a:fld>
            <a:endParaRPr lang="pt-BR" altLang="pt-BR"/>
          </a:p>
        </p:txBody>
      </p:sp>
    </p:spTree>
    <p:extLst>
      <p:ext uri="{BB962C8B-B14F-4D97-AF65-F5344CB8AC3E}">
        <p14:creationId xmlns:p14="http://schemas.microsoft.com/office/powerpoint/2010/main" val="142303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85000" lnSpcReduction="10000"/>
          </a:bodyPr>
          <a:lstStyle/>
          <a:p>
            <a:r>
              <a:rPr lang="pt-BR" sz="1800" b="0" i="0" kern="1200" dirty="0">
                <a:solidFill>
                  <a:schemeClr val="tx1"/>
                </a:solidFill>
                <a:effectLst/>
                <a:latin typeface="+mn-lt"/>
                <a:ea typeface="+mn-ea"/>
                <a:cs typeface="+mn-cs"/>
              </a:rPr>
              <a:t>KANBAN é a forma de atender às necessidades do seu cliente de uma forma mais rápida, utilizando apenas um fluxo contínuo de entrega.</a:t>
            </a:r>
          </a:p>
          <a:p>
            <a:r>
              <a:rPr lang="pt-BR" sz="1800" b="0" i="0" kern="1200" dirty="0">
                <a:solidFill>
                  <a:schemeClr val="tx1"/>
                </a:solidFill>
                <a:effectLst/>
                <a:latin typeface="+mn-lt"/>
                <a:ea typeface="+mn-ea"/>
                <a:cs typeface="+mn-cs"/>
              </a:rPr>
              <a:t>A palavra KANBAN é de origem japonesa e significa “cartão”, “registro” ou “placa visível”. É um método desenvolvido pela Toyota, em 1960, com o objetivo de trazer melhoria e manter a alta produção utilizando somente o necessário. Seu foco está na gestão do fluxo de tarefas que compõe o trabalho como um todo.</a:t>
            </a:r>
          </a:p>
          <a:p>
            <a:r>
              <a:rPr lang="pt-BR" sz="1800" b="0" i="0" kern="1200" dirty="0">
                <a:solidFill>
                  <a:schemeClr val="tx1"/>
                </a:solidFill>
                <a:effectLst/>
                <a:latin typeface="+mn-lt"/>
                <a:ea typeface="+mn-ea"/>
                <a:cs typeface="+mn-cs"/>
              </a:rPr>
              <a:t>KANBAN é um sistema geralmente representado por um quadro, onde utiliza cartões de sinalização (</a:t>
            </a:r>
            <a:r>
              <a:rPr lang="pt-BR" sz="1800" b="0" i="1" kern="1200" dirty="0">
                <a:solidFill>
                  <a:schemeClr val="tx1"/>
                </a:solidFill>
                <a:effectLst/>
                <a:latin typeface="+mn-lt"/>
                <a:ea typeface="+mn-ea"/>
                <a:cs typeface="+mn-cs"/>
              </a:rPr>
              <a:t>post-its</a:t>
            </a:r>
            <a:r>
              <a:rPr lang="pt-BR" sz="1800" b="0" i="0" kern="1200" dirty="0">
                <a:solidFill>
                  <a:schemeClr val="tx1"/>
                </a:solidFill>
                <a:effectLst/>
                <a:latin typeface="+mn-lt"/>
                <a:ea typeface="+mn-ea"/>
                <a:cs typeface="+mn-cs"/>
              </a:rPr>
              <a:t>) para gestão e controle dos fluxos. Por meio do sistema puxado (que evita estoques em processos), permite melhor visualização do trabalho e expõe os problemas e oportunidades para melhoria. Na medida em que o trabalho vai evoluindo, os cartões vão mudando de estágio, e sempre que um novo trabalho é identificado, um novo cartão é criado. </a:t>
            </a:r>
            <a:r>
              <a:rPr lang="pt-BR" sz="1800" b="1" i="0" kern="1200" dirty="0">
                <a:solidFill>
                  <a:schemeClr val="tx1"/>
                </a:solidFill>
                <a:effectLst/>
                <a:latin typeface="+mn-lt"/>
                <a:ea typeface="+mn-ea"/>
                <a:cs typeface="+mn-cs"/>
              </a:rPr>
              <a:t>O objetivo é gerar valor ao cliente por meio de pequenas entregas</a:t>
            </a:r>
            <a:r>
              <a:rPr lang="pt-BR" sz="1800" b="0" i="0" kern="1200" dirty="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40</a:t>
            </a:fld>
            <a:endParaRPr lang="pt-BR" altLang="pt-BR"/>
          </a:p>
        </p:txBody>
      </p:sp>
    </p:spTree>
    <p:extLst>
      <p:ext uri="{BB962C8B-B14F-4D97-AF65-F5344CB8AC3E}">
        <p14:creationId xmlns:p14="http://schemas.microsoft.com/office/powerpoint/2010/main" val="3365878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85000" lnSpcReduction="10000"/>
          </a:bodyPr>
          <a:lstStyle/>
          <a:p>
            <a:r>
              <a:rPr lang="pt-BR" sz="1800" b="0" i="0" kern="1200" dirty="0">
                <a:solidFill>
                  <a:schemeClr val="tx1"/>
                </a:solidFill>
                <a:effectLst/>
                <a:latin typeface="+mn-lt"/>
                <a:ea typeface="+mn-ea"/>
                <a:cs typeface="+mn-cs"/>
              </a:rPr>
              <a:t>KANBAN é a forma de atender às necessidades do seu cliente de uma forma mais rápida, utilizando apenas um fluxo contínuo de entrega.</a:t>
            </a:r>
          </a:p>
          <a:p>
            <a:r>
              <a:rPr lang="pt-BR" sz="1800" b="0" i="0" kern="1200" dirty="0">
                <a:solidFill>
                  <a:schemeClr val="tx1"/>
                </a:solidFill>
                <a:effectLst/>
                <a:latin typeface="+mn-lt"/>
                <a:ea typeface="+mn-ea"/>
                <a:cs typeface="+mn-cs"/>
              </a:rPr>
              <a:t>A palavra KANBAN é de origem japonesa e significa “cartão”, “registro” ou “placa visível”. É um método desenvolvido pela Toyota, em 1960, com o objetivo de trazer melhoria e manter a alta produção utilizando somente o necessário. Seu foco está na gestão do fluxo de tarefas que compõe o trabalho como um todo.</a:t>
            </a:r>
          </a:p>
          <a:p>
            <a:r>
              <a:rPr lang="pt-BR" sz="1800" b="0" i="0" kern="1200" dirty="0">
                <a:solidFill>
                  <a:schemeClr val="tx1"/>
                </a:solidFill>
                <a:effectLst/>
                <a:latin typeface="+mn-lt"/>
                <a:ea typeface="+mn-ea"/>
                <a:cs typeface="+mn-cs"/>
              </a:rPr>
              <a:t>KANBAN é um sistema geralmente representado por um quadro, onde utiliza cartões de sinalização (</a:t>
            </a:r>
            <a:r>
              <a:rPr lang="pt-BR" sz="1800" b="0" i="1" kern="1200" dirty="0">
                <a:solidFill>
                  <a:schemeClr val="tx1"/>
                </a:solidFill>
                <a:effectLst/>
                <a:latin typeface="+mn-lt"/>
                <a:ea typeface="+mn-ea"/>
                <a:cs typeface="+mn-cs"/>
              </a:rPr>
              <a:t>post-its</a:t>
            </a:r>
            <a:r>
              <a:rPr lang="pt-BR" sz="1800" b="0" i="0" kern="1200" dirty="0">
                <a:solidFill>
                  <a:schemeClr val="tx1"/>
                </a:solidFill>
                <a:effectLst/>
                <a:latin typeface="+mn-lt"/>
                <a:ea typeface="+mn-ea"/>
                <a:cs typeface="+mn-cs"/>
              </a:rPr>
              <a:t>) para gestão e controle dos fluxos. Por meio do sistema puxado (que evita estoques em processos), permite melhor visualização do trabalho e expõe os problemas e oportunidades para melhoria. Na medida em que o trabalho vai evoluindo, os cartões vão mudando de estágio, e sempre que um novo trabalho é identificado, um novo cartão é criado. </a:t>
            </a:r>
            <a:r>
              <a:rPr lang="pt-BR" sz="1800" b="1" i="0" kern="1200" dirty="0">
                <a:solidFill>
                  <a:schemeClr val="tx1"/>
                </a:solidFill>
                <a:effectLst/>
                <a:latin typeface="+mn-lt"/>
                <a:ea typeface="+mn-ea"/>
                <a:cs typeface="+mn-cs"/>
              </a:rPr>
              <a:t>O objetivo é gerar valor ao cliente por meio de pequenas entregas</a:t>
            </a:r>
            <a:r>
              <a:rPr lang="pt-BR" sz="1800" b="0" i="0" kern="1200" dirty="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41</a:t>
            </a:fld>
            <a:endParaRPr lang="pt-BR" altLang="pt-BR"/>
          </a:p>
        </p:txBody>
      </p:sp>
    </p:spTree>
    <p:extLst>
      <p:ext uri="{BB962C8B-B14F-4D97-AF65-F5344CB8AC3E}">
        <p14:creationId xmlns:p14="http://schemas.microsoft.com/office/powerpoint/2010/main" val="323473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85000" lnSpcReduction="10000"/>
          </a:bodyPr>
          <a:lstStyle/>
          <a:p>
            <a:r>
              <a:rPr lang="pt-BR" sz="1800" b="0" i="0" kern="1200" dirty="0">
                <a:solidFill>
                  <a:schemeClr val="tx1"/>
                </a:solidFill>
                <a:effectLst/>
                <a:latin typeface="+mn-lt"/>
                <a:ea typeface="+mn-ea"/>
                <a:cs typeface="+mn-cs"/>
              </a:rPr>
              <a:t>KANBAN é a forma de atender às necessidades do seu cliente de uma forma mais rápida, utilizando apenas um fluxo contínuo de entrega.</a:t>
            </a:r>
          </a:p>
          <a:p>
            <a:r>
              <a:rPr lang="pt-BR" sz="1800" b="0" i="0" kern="1200" dirty="0">
                <a:solidFill>
                  <a:schemeClr val="tx1"/>
                </a:solidFill>
                <a:effectLst/>
                <a:latin typeface="+mn-lt"/>
                <a:ea typeface="+mn-ea"/>
                <a:cs typeface="+mn-cs"/>
              </a:rPr>
              <a:t>A palavra KANBAN é de origem japonesa e significa “cartão”, “registro” ou “placa visível”. É um método desenvolvido pela Toyota, em 1960, com o objetivo de trazer melhoria e manter a alta produção utilizando somente o necessário. Seu foco está na gestão do fluxo de tarefas que compõe o trabalho como um todo.</a:t>
            </a:r>
          </a:p>
          <a:p>
            <a:r>
              <a:rPr lang="pt-BR" sz="1800" b="0" i="0" kern="1200" dirty="0">
                <a:solidFill>
                  <a:schemeClr val="tx1"/>
                </a:solidFill>
                <a:effectLst/>
                <a:latin typeface="+mn-lt"/>
                <a:ea typeface="+mn-ea"/>
                <a:cs typeface="+mn-cs"/>
              </a:rPr>
              <a:t>KANBAN é um sistema geralmente representado por um quadro, onde utiliza cartões de sinalização (</a:t>
            </a:r>
            <a:r>
              <a:rPr lang="pt-BR" sz="1800" b="0" i="1" kern="1200" dirty="0">
                <a:solidFill>
                  <a:schemeClr val="tx1"/>
                </a:solidFill>
                <a:effectLst/>
                <a:latin typeface="+mn-lt"/>
                <a:ea typeface="+mn-ea"/>
                <a:cs typeface="+mn-cs"/>
              </a:rPr>
              <a:t>post-its</a:t>
            </a:r>
            <a:r>
              <a:rPr lang="pt-BR" sz="1800" b="0" i="0" kern="1200" dirty="0">
                <a:solidFill>
                  <a:schemeClr val="tx1"/>
                </a:solidFill>
                <a:effectLst/>
                <a:latin typeface="+mn-lt"/>
                <a:ea typeface="+mn-ea"/>
                <a:cs typeface="+mn-cs"/>
              </a:rPr>
              <a:t>) para gestão e controle dos fluxos. Por meio do sistema puxado (que evita estoques em processos), permite melhor visualização do trabalho e expõe os problemas e oportunidades para melhoria. Na medida em que o trabalho vai evoluindo, os cartões vão mudando de estágio, e sempre que um novo trabalho é identificado, um novo cartão é criado. </a:t>
            </a:r>
            <a:r>
              <a:rPr lang="pt-BR" sz="1800" b="1" i="0" kern="1200" dirty="0">
                <a:solidFill>
                  <a:schemeClr val="tx1"/>
                </a:solidFill>
                <a:effectLst/>
                <a:latin typeface="+mn-lt"/>
                <a:ea typeface="+mn-ea"/>
                <a:cs typeface="+mn-cs"/>
              </a:rPr>
              <a:t>O objetivo é gerar valor ao cliente por meio de pequenas entregas</a:t>
            </a:r>
            <a:r>
              <a:rPr lang="pt-BR" sz="1800" b="0" i="0" kern="1200" dirty="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42</a:t>
            </a:fld>
            <a:endParaRPr lang="pt-BR" altLang="pt-BR"/>
          </a:p>
        </p:txBody>
      </p:sp>
    </p:spTree>
    <p:extLst>
      <p:ext uri="{BB962C8B-B14F-4D97-AF65-F5344CB8AC3E}">
        <p14:creationId xmlns:p14="http://schemas.microsoft.com/office/powerpoint/2010/main" val="1881908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85000" lnSpcReduction="10000"/>
          </a:bodyPr>
          <a:lstStyle/>
          <a:p>
            <a:r>
              <a:rPr lang="pt-BR" sz="1800" b="0" i="0" kern="1200" dirty="0">
                <a:solidFill>
                  <a:schemeClr val="tx1"/>
                </a:solidFill>
                <a:effectLst/>
                <a:latin typeface="+mn-lt"/>
                <a:ea typeface="+mn-ea"/>
                <a:cs typeface="+mn-cs"/>
              </a:rPr>
              <a:t>KANBAN é a forma de atender às necessidades do seu cliente de uma forma mais rápida, utilizando apenas um fluxo contínuo de entrega.</a:t>
            </a:r>
          </a:p>
          <a:p>
            <a:r>
              <a:rPr lang="pt-BR" sz="1800" b="0" i="0" kern="1200" dirty="0">
                <a:solidFill>
                  <a:schemeClr val="tx1"/>
                </a:solidFill>
                <a:effectLst/>
                <a:latin typeface="+mn-lt"/>
                <a:ea typeface="+mn-ea"/>
                <a:cs typeface="+mn-cs"/>
              </a:rPr>
              <a:t>A palavra KANBAN é de origem japonesa e significa “cartão”, “registro” ou “placa visível”. É um método desenvolvido pela Toyota, em 1960, com o objetivo de trazer melhoria e manter a alta produção utilizando somente o necessário. Seu foco está na gestão do fluxo de tarefas que compõe o trabalho como um todo.</a:t>
            </a:r>
          </a:p>
          <a:p>
            <a:r>
              <a:rPr lang="pt-BR" sz="1800" b="0" i="0" kern="1200" dirty="0">
                <a:solidFill>
                  <a:schemeClr val="tx1"/>
                </a:solidFill>
                <a:effectLst/>
                <a:latin typeface="+mn-lt"/>
                <a:ea typeface="+mn-ea"/>
                <a:cs typeface="+mn-cs"/>
              </a:rPr>
              <a:t>KANBAN é um sistema geralmente representado por um quadro, onde utiliza cartões de sinalização (</a:t>
            </a:r>
            <a:r>
              <a:rPr lang="pt-BR" sz="1800" b="0" i="1" kern="1200" dirty="0">
                <a:solidFill>
                  <a:schemeClr val="tx1"/>
                </a:solidFill>
                <a:effectLst/>
                <a:latin typeface="+mn-lt"/>
                <a:ea typeface="+mn-ea"/>
                <a:cs typeface="+mn-cs"/>
              </a:rPr>
              <a:t>post-its</a:t>
            </a:r>
            <a:r>
              <a:rPr lang="pt-BR" sz="1800" b="0" i="0" kern="1200" dirty="0">
                <a:solidFill>
                  <a:schemeClr val="tx1"/>
                </a:solidFill>
                <a:effectLst/>
                <a:latin typeface="+mn-lt"/>
                <a:ea typeface="+mn-ea"/>
                <a:cs typeface="+mn-cs"/>
              </a:rPr>
              <a:t>) para gestão e controle dos fluxos. Por meio do sistema puxado (que evita estoques em processos), permite melhor visualização do trabalho e expõe os problemas e oportunidades para melhoria. Na medida em que o trabalho vai evoluindo, os cartões vão mudando de estágio, e sempre que um novo trabalho é identificado, um novo cartão é criado. </a:t>
            </a:r>
            <a:r>
              <a:rPr lang="pt-BR" sz="1800" b="1" i="0" kern="1200" dirty="0">
                <a:solidFill>
                  <a:schemeClr val="tx1"/>
                </a:solidFill>
                <a:effectLst/>
                <a:latin typeface="+mn-lt"/>
                <a:ea typeface="+mn-ea"/>
                <a:cs typeface="+mn-cs"/>
              </a:rPr>
              <a:t>O objetivo é gerar valor ao cliente por meio de pequenas entregas</a:t>
            </a:r>
            <a:r>
              <a:rPr lang="pt-BR" sz="1800" b="0" i="0" kern="1200" dirty="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43</a:t>
            </a:fld>
            <a:endParaRPr lang="pt-BR" altLang="pt-BR"/>
          </a:p>
        </p:txBody>
      </p:sp>
    </p:spTree>
    <p:extLst>
      <p:ext uri="{BB962C8B-B14F-4D97-AF65-F5344CB8AC3E}">
        <p14:creationId xmlns:p14="http://schemas.microsoft.com/office/powerpoint/2010/main" val="3141783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44</a:t>
            </a:fld>
            <a:endParaRPr lang="pt-BR" altLang="pt-BR"/>
          </a:p>
        </p:txBody>
      </p:sp>
    </p:spTree>
    <p:extLst>
      <p:ext uri="{BB962C8B-B14F-4D97-AF65-F5344CB8AC3E}">
        <p14:creationId xmlns:p14="http://schemas.microsoft.com/office/powerpoint/2010/main" val="509856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92500" lnSpcReduction="10000"/>
          </a:bodyPr>
          <a:lstStyle/>
          <a:p>
            <a:r>
              <a:rPr lang="pt-BR" sz="1800" b="0" i="0" kern="1200" dirty="0">
                <a:solidFill>
                  <a:schemeClr val="tx1"/>
                </a:solidFill>
                <a:effectLst/>
                <a:latin typeface="+mn-lt"/>
                <a:ea typeface="+mn-ea"/>
                <a:cs typeface="+mn-cs"/>
              </a:rPr>
              <a:t>Os princípios básicos em torno dessa técnica são:</a:t>
            </a:r>
          </a:p>
          <a:p>
            <a:r>
              <a:rPr lang="pt-BR" sz="1800" b="0" i="0" kern="1200" cap="all" dirty="0">
                <a:solidFill>
                  <a:schemeClr val="tx1"/>
                </a:solidFill>
                <a:effectLst/>
                <a:latin typeface="+mn-lt"/>
                <a:ea typeface="+mn-ea"/>
                <a:cs typeface="+mn-cs"/>
              </a:rPr>
              <a:t>01/</a:t>
            </a:r>
          </a:p>
          <a:p>
            <a:r>
              <a:rPr lang="pt-BR" sz="1800" b="1" i="0" kern="1200" dirty="0">
                <a:solidFill>
                  <a:schemeClr val="tx1"/>
                </a:solidFill>
                <a:effectLst/>
                <a:latin typeface="+mn-lt"/>
                <a:ea typeface="+mn-ea"/>
                <a:cs typeface="+mn-cs"/>
              </a:rPr>
              <a:t>Visualização da Cadeia de Valor</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Visualizar as </a:t>
            </a:r>
            <a:r>
              <a:rPr lang="pt-BR" sz="1800" b="1" i="0" kern="1200" dirty="0">
                <a:solidFill>
                  <a:schemeClr val="tx1"/>
                </a:solidFill>
                <a:effectLst/>
                <a:latin typeface="+mn-lt"/>
                <a:ea typeface="+mn-ea"/>
                <a:cs typeface="+mn-cs"/>
              </a:rPr>
              <a:t>fases de um produto ou serviços.</a:t>
            </a:r>
            <a:endParaRPr lang="pt-BR" sz="1800" b="0" i="0" kern="1200" dirty="0">
              <a:solidFill>
                <a:schemeClr val="tx1"/>
              </a:solidFill>
              <a:effectLst/>
              <a:latin typeface="+mn-lt"/>
              <a:ea typeface="+mn-ea"/>
              <a:cs typeface="+mn-cs"/>
            </a:endParaRPr>
          </a:p>
          <a:p>
            <a:r>
              <a:rPr lang="pt-BR" sz="1800" b="0" i="0" kern="1200" cap="all" dirty="0">
                <a:solidFill>
                  <a:schemeClr val="tx1"/>
                </a:solidFill>
                <a:effectLst/>
                <a:latin typeface="+mn-lt"/>
                <a:ea typeface="+mn-ea"/>
                <a:cs typeface="+mn-cs"/>
              </a:rPr>
              <a:t>02/</a:t>
            </a:r>
          </a:p>
          <a:p>
            <a:r>
              <a:rPr lang="pt-BR" sz="1800" b="1" i="0" kern="1200" dirty="0">
                <a:solidFill>
                  <a:schemeClr val="tx1"/>
                </a:solidFill>
                <a:effectLst/>
                <a:latin typeface="+mn-lt"/>
                <a:ea typeface="+mn-ea"/>
                <a:cs typeface="+mn-cs"/>
              </a:rPr>
              <a:t>Desenvolvimento Evolucionário (Adaptativo)</a:t>
            </a:r>
            <a:endParaRPr lang="pt-BR" sz="1800" b="0" i="0" kern="1200" dirty="0">
              <a:solidFill>
                <a:schemeClr val="tx1"/>
              </a:solidFill>
              <a:effectLst/>
              <a:latin typeface="+mn-lt"/>
              <a:ea typeface="+mn-ea"/>
              <a:cs typeface="+mn-cs"/>
            </a:endParaRPr>
          </a:p>
          <a:p>
            <a:r>
              <a:rPr lang="pt-BR" sz="1800" b="1" i="0" kern="1200" dirty="0">
                <a:solidFill>
                  <a:schemeClr val="tx1"/>
                </a:solidFill>
                <a:effectLst/>
                <a:latin typeface="+mn-lt"/>
                <a:ea typeface="+mn-ea"/>
                <a:cs typeface="+mn-cs"/>
              </a:rPr>
              <a:t>Adaptar-se à mudança</a:t>
            </a:r>
            <a:r>
              <a:rPr lang="pt-BR" sz="1800" b="0" i="0" kern="1200" dirty="0">
                <a:solidFill>
                  <a:schemeClr val="tx1"/>
                </a:solidFill>
                <a:effectLst/>
                <a:latin typeface="+mn-lt"/>
                <a:ea typeface="+mn-ea"/>
                <a:cs typeface="+mn-cs"/>
              </a:rPr>
              <a:t> por meio da </a:t>
            </a:r>
            <a:r>
              <a:rPr lang="pt-BR" sz="1800" b="1" i="0" kern="1200" dirty="0">
                <a:solidFill>
                  <a:schemeClr val="tx1"/>
                </a:solidFill>
                <a:effectLst/>
                <a:latin typeface="+mn-lt"/>
                <a:ea typeface="+mn-ea"/>
                <a:cs typeface="+mn-cs"/>
              </a:rPr>
              <a:t>gestão de mudança simples, desenvolver habilidade</a:t>
            </a:r>
            <a:r>
              <a:rPr lang="pt-BR" sz="1800" b="0" i="0" kern="1200" dirty="0">
                <a:solidFill>
                  <a:schemeClr val="tx1"/>
                </a:solidFill>
                <a:effectLst/>
                <a:latin typeface="+mn-lt"/>
                <a:ea typeface="+mn-ea"/>
                <a:cs typeface="+mn-cs"/>
              </a:rPr>
              <a:t> para se adaptar às mudanças com facilidade e agilidade.</a:t>
            </a:r>
          </a:p>
          <a:p>
            <a:r>
              <a:rPr lang="pt-BR" sz="1800" b="0" i="0" kern="1200" cap="all" dirty="0">
                <a:solidFill>
                  <a:schemeClr val="tx1"/>
                </a:solidFill>
                <a:effectLst/>
                <a:latin typeface="+mn-lt"/>
                <a:ea typeface="+mn-ea"/>
                <a:cs typeface="+mn-cs"/>
              </a:rPr>
              <a:t>03/</a:t>
            </a:r>
          </a:p>
          <a:p>
            <a:r>
              <a:rPr lang="pt-BR" sz="1800" b="1" i="0" kern="1200" dirty="0">
                <a:solidFill>
                  <a:schemeClr val="tx1"/>
                </a:solidFill>
                <a:effectLst/>
                <a:latin typeface="+mn-lt"/>
                <a:ea typeface="+mn-ea"/>
                <a:cs typeface="+mn-cs"/>
              </a:rPr>
              <a:t>Restrição do trabalho e seu progresso em torno de seus estágios</a:t>
            </a:r>
            <a:endParaRPr lang="pt-BR" sz="1800" b="0" i="0" kern="1200" dirty="0">
              <a:solidFill>
                <a:schemeClr val="tx1"/>
              </a:solidFill>
              <a:effectLst/>
              <a:latin typeface="+mn-lt"/>
              <a:ea typeface="+mn-ea"/>
              <a:cs typeface="+mn-cs"/>
            </a:endParaRPr>
          </a:p>
          <a:p>
            <a:r>
              <a:rPr lang="pt-BR" sz="1800" b="1" i="0" kern="1200" dirty="0">
                <a:solidFill>
                  <a:schemeClr val="tx1"/>
                </a:solidFill>
                <a:effectLst/>
                <a:latin typeface="+mn-lt"/>
                <a:ea typeface="+mn-ea"/>
                <a:cs typeface="+mn-cs"/>
              </a:rPr>
              <a:t>Restringir o trabalho</a:t>
            </a:r>
            <a:r>
              <a:rPr lang="pt-BR" sz="1800" b="0" i="0" kern="1200" dirty="0">
                <a:solidFill>
                  <a:schemeClr val="tx1"/>
                </a:solidFill>
                <a:effectLst/>
                <a:latin typeface="+mn-lt"/>
                <a:ea typeface="+mn-ea"/>
                <a:cs typeface="+mn-cs"/>
              </a:rPr>
              <a:t> para que possamos </a:t>
            </a:r>
            <a:r>
              <a:rPr lang="pt-BR" sz="1800" b="1" i="0" kern="1200" dirty="0">
                <a:solidFill>
                  <a:schemeClr val="tx1"/>
                </a:solidFill>
                <a:effectLst/>
                <a:latin typeface="+mn-lt"/>
                <a:ea typeface="+mn-ea"/>
                <a:cs typeface="+mn-cs"/>
              </a:rPr>
              <a:t>medir, controlar e implantar</a:t>
            </a:r>
            <a:r>
              <a:rPr lang="pt-BR" sz="1800" b="0" i="0" kern="1200" dirty="0">
                <a:solidFill>
                  <a:schemeClr val="tx1"/>
                </a:solidFill>
                <a:effectLst/>
                <a:latin typeface="+mn-lt"/>
                <a:ea typeface="+mn-ea"/>
                <a:cs typeface="+mn-cs"/>
              </a:rPr>
              <a:t> a melhoria contínua.</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45</a:t>
            </a:fld>
            <a:endParaRPr lang="pt-BR" altLang="pt-BR"/>
          </a:p>
        </p:txBody>
      </p:sp>
    </p:spTree>
    <p:extLst>
      <p:ext uri="{BB962C8B-B14F-4D97-AF65-F5344CB8AC3E}">
        <p14:creationId xmlns:p14="http://schemas.microsoft.com/office/powerpoint/2010/main" val="1959223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92500" lnSpcReduction="10000"/>
          </a:bodyPr>
          <a:lstStyle/>
          <a:p>
            <a:r>
              <a:rPr lang="pt-BR" sz="1800" b="0" i="0" kern="1200" dirty="0">
                <a:solidFill>
                  <a:schemeClr val="tx1"/>
                </a:solidFill>
                <a:effectLst/>
                <a:latin typeface="+mn-lt"/>
                <a:ea typeface="+mn-ea"/>
                <a:cs typeface="+mn-cs"/>
              </a:rPr>
              <a:t>Os princípios básicos em torno dessa técnica são:</a:t>
            </a:r>
          </a:p>
          <a:p>
            <a:r>
              <a:rPr lang="pt-BR" sz="1800" b="0" i="0" kern="1200" cap="all" dirty="0">
                <a:solidFill>
                  <a:schemeClr val="tx1"/>
                </a:solidFill>
                <a:effectLst/>
                <a:latin typeface="+mn-lt"/>
                <a:ea typeface="+mn-ea"/>
                <a:cs typeface="+mn-cs"/>
              </a:rPr>
              <a:t>01/</a:t>
            </a:r>
          </a:p>
          <a:p>
            <a:r>
              <a:rPr lang="pt-BR" sz="1800" b="1" i="0" kern="1200" dirty="0">
                <a:solidFill>
                  <a:schemeClr val="tx1"/>
                </a:solidFill>
                <a:effectLst/>
                <a:latin typeface="+mn-lt"/>
                <a:ea typeface="+mn-ea"/>
                <a:cs typeface="+mn-cs"/>
              </a:rPr>
              <a:t>Visualização da Cadeia de Valor</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Visualizar as </a:t>
            </a:r>
            <a:r>
              <a:rPr lang="pt-BR" sz="1800" b="1" i="0" kern="1200" dirty="0">
                <a:solidFill>
                  <a:schemeClr val="tx1"/>
                </a:solidFill>
                <a:effectLst/>
                <a:latin typeface="+mn-lt"/>
                <a:ea typeface="+mn-ea"/>
                <a:cs typeface="+mn-cs"/>
              </a:rPr>
              <a:t>fases de um produto ou serviços.</a:t>
            </a:r>
            <a:endParaRPr lang="pt-BR" sz="1800" b="0" i="0" kern="1200" dirty="0">
              <a:solidFill>
                <a:schemeClr val="tx1"/>
              </a:solidFill>
              <a:effectLst/>
              <a:latin typeface="+mn-lt"/>
              <a:ea typeface="+mn-ea"/>
              <a:cs typeface="+mn-cs"/>
            </a:endParaRPr>
          </a:p>
          <a:p>
            <a:r>
              <a:rPr lang="pt-BR" sz="1800" b="0" i="0" kern="1200" cap="all" dirty="0">
                <a:solidFill>
                  <a:schemeClr val="tx1"/>
                </a:solidFill>
                <a:effectLst/>
                <a:latin typeface="+mn-lt"/>
                <a:ea typeface="+mn-ea"/>
                <a:cs typeface="+mn-cs"/>
              </a:rPr>
              <a:t>02/</a:t>
            </a:r>
          </a:p>
          <a:p>
            <a:r>
              <a:rPr lang="pt-BR" sz="1800" b="1" i="0" kern="1200" dirty="0">
                <a:solidFill>
                  <a:schemeClr val="tx1"/>
                </a:solidFill>
                <a:effectLst/>
                <a:latin typeface="+mn-lt"/>
                <a:ea typeface="+mn-ea"/>
                <a:cs typeface="+mn-cs"/>
              </a:rPr>
              <a:t>Desenvolvimento Evolucionário (Adaptativo)</a:t>
            </a:r>
            <a:endParaRPr lang="pt-BR" sz="1800" b="0" i="0" kern="1200" dirty="0">
              <a:solidFill>
                <a:schemeClr val="tx1"/>
              </a:solidFill>
              <a:effectLst/>
              <a:latin typeface="+mn-lt"/>
              <a:ea typeface="+mn-ea"/>
              <a:cs typeface="+mn-cs"/>
            </a:endParaRPr>
          </a:p>
          <a:p>
            <a:r>
              <a:rPr lang="pt-BR" sz="1800" b="1" i="0" kern="1200" dirty="0">
                <a:solidFill>
                  <a:schemeClr val="tx1"/>
                </a:solidFill>
                <a:effectLst/>
                <a:latin typeface="+mn-lt"/>
                <a:ea typeface="+mn-ea"/>
                <a:cs typeface="+mn-cs"/>
              </a:rPr>
              <a:t>Adaptar-se à mudança</a:t>
            </a:r>
            <a:r>
              <a:rPr lang="pt-BR" sz="1800" b="0" i="0" kern="1200" dirty="0">
                <a:solidFill>
                  <a:schemeClr val="tx1"/>
                </a:solidFill>
                <a:effectLst/>
                <a:latin typeface="+mn-lt"/>
                <a:ea typeface="+mn-ea"/>
                <a:cs typeface="+mn-cs"/>
              </a:rPr>
              <a:t> por meio da </a:t>
            </a:r>
            <a:r>
              <a:rPr lang="pt-BR" sz="1800" b="1" i="0" kern="1200" dirty="0">
                <a:solidFill>
                  <a:schemeClr val="tx1"/>
                </a:solidFill>
                <a:effectLst/>
                <a:latin typeface="+mn-lt"/>
                <a:ea typeface="+mn-ea"/>
                <a:cs typeface="+mn-cs"/>
              </a:rPr>
              <a:t>gestão de mudança simples, desenvolver habilidade</a:t>
            </a:r>
            <a:r>
              <a:rPr lang="pt-BR" sz="1800" b="0" i="0" kern="1200" dirty="0">
                <a:solidFill>
                  <a:schemeClr val="tx1"/>
                </a:solidFill>
                <a:effectLst/>
                <a:latin typeface="+mn-lt"/>
                <a:ea typeface="+mn-ea"/>
                <a:cs typeface="+mn-cs"/>
              </a:rPr>
              <a:t> para se adaptar às mudanças com facilidade e agilidade.</a:t>
            </a:r>
          </a:p>
          <a:p>
            <a:r>
              <a:rPr lang="pt-BR" sz="1800" b="0" i="0" kern="1200" cap="all" dirty="0">
                <a:solidFill>
                  <a:schemeClr val="tx1"/>
                </a:solidFill>
                <a:effectLst/>
                <a:latin typeface="+mn-lt"/>
                <a:ea typeface="+mn-ea"/>
                <a:cs typeface="+mn-cs"/>
              </a:rPr>
              <a:t>03/</a:t>
            </a:r>
          </a:p>
          <a:p>
            <a:r>
              <a:rPr lang="pt-BR" sz="1800" b="1" i="0" kern="1200" dirty="0">
                <a:solidFill>
                  <a:schemeClr val="tx1"/>
                </a:solidFill>
                <a:effectLst/>
                <a:latin typeface="+mn-lt"/>
                <a:ea typeface="+mn-ea"/>
                <a:cs typeface="+mn-cs"/>
              </a:rPr>
              <a:t>Restrição do trabalho e seu progresso em torno de seus estágios</a:t>
            </a:r>
            <a:endParaRPr lang="pt-BR" sz="1800" b="0" i="0" kern="1200" dirty="0">
              <a:solidFill>
                <a:schemeClr val="tx1"/>
              </a:solidFill>
              <a:effectLst/>
              <a:latin typeface="+mn-lt"/>
              <a:ea typeface="+mn-ea"/>
              <a:cs typeface="+mn-cs"/>
            </a:endParaRPr>
          </a:p>
          <a:p>
            <a:r>
              <a:rPr lang="pt-BR" sz="1800" b="1" i="0" kern="1200" dirty="0">
                <a:solidFill>
                  <a:schemeClr val="tx1"/>
                </a:solidFill>
                <a:effectLst/>
                <a:latin typeface="+mn-lt"/>
                <a:ea typeface="+mn-ea"/>
                <a:cs typeface="+mn-cs"/>
              </a:rPr>
              <a:t>Restringir o trabalho</a:t>
            </a:r>
            <a:r>
              <a:rPr lang="pt-BR" sz="1800" b="0" i="0" kern="1200" dirty="0">
                <a:solidFill>
                  <a:schemeClr val="tx1"/>
                </a:solidFill>
                <a:effectLst/>
                <a:latin typeface="+mn-lt"/>
                <a:ea typeface="+mn-ea"/>
                <a:cs typeface="+mn-cs"/>
              </a:rPr>
              <a:t> para que possamos </a:t>
            </a:r>
            <a:r>
              <a:rPr lang="pt-BR" sz="1800" b="1" i="0" kern="1200" dirty="0">
                <a:solidFill>
                  <a:schemeClr val="tx1"/>
                </a:solidFill>
                <a:effectLst/>
                <a:latin typeface="+mn-lt"/>
                <a:ea typeface="+mn-ea"/>
                <a:cs typeface="+mn-cs"/>
              </a:rPr>
              <a:t>medir, controlar e implantar</a:t>
            </a:r>
            <a:r>
              <a:rPr lang="pt-BR" sz="1800" b="0" i="0" kern="1200" dirty="0">
                <a:solidFill>
                  <a:schemeClr val="tx1"/>
                </a:solidFill>
                <a:effectLst/>
                <a:latin typeface="+mn-lt"/>
                <a:ea typeface="+mn-ea"/>
                <a:cs typeface="+mn-cs"/>
              </a:rPr>
              <a:t> a melhoria contínua.</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46</a:t>
            </a:fld>
            <a:endParaRPr lang="pt-BR" altLang="pt-BR"/>
          </a:p>
        </p:txBody>
      </p:sp>
    </p:spTree>
    <p:extLst>
      <p:ext uri="{BB962C8B-B14F-4D97-AF65-F5344CB8AC3E}">
        <p14:creationId xmlns:p14="http://schemas.microsoft.com/office/powerpoint/2010/main" val="3686735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6</a:t>
            </a:fld>
            <a:endParaRPr lang="pt-BR" altLang="pt-BR"/>
          </a:p>
        </p:txBody>
      </p:sp>
    </p:spTree>
    <p:extLst>
      <p:ext uri="{BB962C8B-B14F-4D97-AF65-F5344CB8AC3E}">
        <p14:creationId xmlns:p14="http://schemas.microsoft.com/office/powerpoint/2010/main" val="756063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92500" lnSpcReduction="10000"/>
          </a:bodyPr>
          <a:lstStyle/>
          <a:p>
            <a:r>
              <a:rPr lang="pt-BR" sz="1800" b="0" i="0" kern="1200" dirty="0">
                <a:solidFill>
                  <a:schemeClr val="tx1"/>
                </a:solidFill>
                <a:effectLst/>
                <a:latin typeface="+mn-lt"/>
                <a:ea typeface="+mn-ea"/>
                <a:cs typeface="+mn-cs"/>
              </a:rPr>
              <a:t>Os princípios básicos em torno dessa técnica são:</a:t>
            </a:r>
          </a:p>
          <a:p>
            <a:r>
              <a:rPr lang="pt-BR" sz="1800" b="0" i="0" kern="1200" cap="all" dirty="0">
                <a:solidFill>
                  <a:schemeClr val="tx1"/>
                </a:solidFill>
                <a:effectLst/>
                <a:latin typeface="+mn-lt"/>
                <a:ea typeface="+mn-ea"/>
                <a:cs typeface="+mn-cs"/>
              </a:rPr>
              <a:t>01/</a:t>
            </a:r>
          </a:p>
          <a:p>
            <a:r>
              <a:rPr lang="pt-BR" sz="1800" b="1" i="0" kern="1200" dirty="0">
                <a:solidFill>
                  <a:schemeClr val="tx1"/>
                </a:solidFill>
                <a:effectLst/>
                <a:latin typeface="+mn-lt"/>
                <a:ea typeface="+mn-ea"/>
                <a:cs typeface="+mn-cs"/>
              </a:rPr>
              <a:t>Visualização da Cadeia de Valor</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Visualizar as </a:t>
            </a:r>
            <a:r>
              <a:rPr lang="pt-BR" sz="1800" b="1" i="0" kern="1200" dirty="0">
                <a:solidFill>
                  <a:schemeClr val="tx1"/>
                </a:solidFill>
                <a:effectLst/>
                <a:latin typeface="+mn-lt"/>
                <a:ea typeface="+mn-ea"/>
                <a:cs typeface="+mn-cs"/>
              </a:rPr>
              <a:t>fases de um produto ou serviços.</a:t>
            </a:r>
            <a:endParaRPr lang="pt-BR" sz="1800" b="0" i="0" kern="1200" dirty="0">
              <a:solidFill>
                <a:schemeClr val="tx1"/>
              </a:solidFill>
              <a:effectLst/>
              <a:latin typeface="+mn-lt"/>
              <a:ea typeface="+mn-ea"/>
              <a:cs typeface="+mn-cs"/>
            </a:endParaRPr>
          </a:p>
          <a:p>
            <a:r>
              <a:rPr lang="pt-BR" sz="1800" b="0" i="0" kern="1200" cap="all" dirty="0">
                <a:solidFill>
                  <a:schemeClr val="tx1"/>
                </a:solidFill>
                <a:effectLst/>
                <a:latin typeface="+mn-lt"/>
                <a:ea typeface="+mn-ea"/>
                <a:cs typeface="+mn-cs"/>
              </a:rPr>
              <a:t>02/</a:t>
            </a:r>
          </a:p>
          <a:p>
            <a:r>
              <a:rPr lang="pt-BR" sz="1800" b="1" i="0" kern="1200" dirty="0">
                <a:solidFill>
                  <a:schemeClr val="tx1"/>
                </a:solidFill>
                <a:effectLst/>
                <a:latin typeface="+mn-lt"/>
                <a:ea typeface="+mn-ea"/>
                <a:cs typeface="+mn-cs"/>
              </a:rPr>
              <a:t>Desenvolvimento Evolucionário (Adaptativo)</a:t>
            </a:r>
            <a:endParaRPr lang="pt-BR" sz="1800" b="0" i="0" kern="1200" dirty="0">
              <a:solidFill>
                <a:schemeClr val="tx1"/>
              </a:solidFill>
              <a:effectLst/>
              <a:latin typeface="+mn-lt"/>
              <a:ea typeface="+mn-ea"/>
              <a:cs typeface="+mn-cs"/>
            </a:endParaRPr>
          </a:p>
          <a:p>
            <a:r>
              <a:rPr lang="pt-BR" sz="1800" b="1" i="0" kern="1200" dirty="0">
                <a:solidFill>
                  <a:schemeClr val="tx1"/>
                </a:solidFill>
                <a:effectLst/>
                <a:latin typeface="+mn-lt"/>
                <a:ea typeface="+mn-ea"/>
                <a:cs typeface="+mn-cs"/>
              </a:rPr>
              <a:t>Adaptar-se à mudança</a:t>
            </a:r>
            <a:r>
              <a:rPr lang="pt-BR" sz="1800" b="0" i="0" kern="1200" dirty="0">
                <a:solidFill>
                  <a:schemeClr val="tx1"/>
                </a:solidFill>
                <a:effectLst/>
                <a:latin typeface="+mn-lt"/>
                <a:ea typeface="+mn-ea"/>
                <a:cs typeface="+mn-cs"/>
              </a:rPr>
              <a:t> por meio da </a:t>
            </a:r>
            <a:r>
              <a:rPr lang="pt-BR" sz="1800" b="1" i="0" kern="1200" dirty="0">
                <a:solidFill>
                  <a:schemeClr val="tx1"/>
                </a:solidFill>
                <a:effectLst/>
                <a:latin typeface="+mn-lt"/>
                <a:ea typeface="+mn-ea"/>
                <a:cs typeface="+mn-cs"/>
              </a:rPr>
              <a:t>gestão de mudança simples, desenvolver habilidade</a:t>
            </a:r>
            <a:r>
              <a:rPr lang="pt-BR" sz="1800" b="0" i="0" kern="1200" dirty="0">
                <a:solidFill>
                  <a:schemeClr val="tx1"/>
                </a:solidFill>
                <a:effectLst/>
                <a:latin typeface="+mn-lt"/>
                <a:ea typeface="+mn-ea"/>
                <a:cs typeface="+mn-cs"/>
              </a:rPr>
              <a:t> para se adaptar às mudanças com facilidade e agilidade.</a:t>
            </a:r>
          </a:p>
          <a:p>
            <a:r>
              <a:rPr lang="pt-BR" sz="1800" b="0" i="0" kern="1200" cap="all" dirty="0">
                <a:solidFill>
                  <a:schemeClr val="tx1"/>
                </a:solidFill>
                <a:effectLst/>
                <a:latin typeface="+mn-lt"/>
                <a:ea typeface="+mn-ea"/>
                <a:cs typeface="+mn-cs"/>
              </a:rPr>
              <a:t>03/</a:t>
            </a:r>
          </a:p>
          <a:p>
            <a:r>
              <a:rPr lang="pt-BR" sz="1800" b="1" i="0" kern="1200" dirty="0">
                <a:solidFill>
                  <a:schemeClr val="tx1"/>
                </a:solidFill>
                <a:effectLst/>
                <a:latin typeface="+mn-lt"/>
                <a:ea typeface="+mn-ea"/>
                <a:cs typeface="+mn-cs"/>
              </a:rPr>
              <a:t>Restrição do trabalho e seu progresso em torno de seus estágios</a:t>
            </a:r>
            <a:endParaRPr lang="pt-BR" sz="1800" b="0" i="0" kern="1200" dirty="0">
              <a:solidFill>
                <a:schemeClr val="tx1"/>
              </a:solidFill>
              <a:effectLst/>
              <a:latin typeface="+mn-lt"/>
              <a:ea typeface="+mn-ea"/>
              <a:cs typeface="+mn-cs"/>
            </a:endParaRPr>
          </a:p>
          <a:p>
            <a:r>
              <a:rPr lang="pt-BR" sz="1800" b="1" i="0" kern="1200" dirty="0">
                <a:solidFill>
                  <a:schemeClr val="tx1"/>
                </a:solidFill>
                <a:effectLst/>
                <a:latin typeface="+mn-lt"/>
                <a:ea typeface="+mn-ea"/>
                <a:cs typeface="+mn-cs"/>
              </a:rPr>
              <a:t>Restringir o trabalho</a:t>
            </a:r>
            <a:r>
              <a:rPr lang="pt-BR" sz="1800" b="0" i="0" kern="1200" dirty="0">
                <a:solidFill>
                  <a:schemeClr val="tx1"/>
                </a:solidFill>
                <a:effectLst/>
                <a:latin typeface="+mn-lt"/>
                <a:ea typeface="+mn-ea"/>
                <a:cs typeface="+mn-cs"/>
              </a:rPr>
              <a:t> para que possamos </a:t>
            </a:r>
            <a:r>
              <a:rPr lang="pt-BR" sz="1800" b="1" i="0" kern="1200" dirty="0">
                <a:solidFill>
                  <a:schemeClr val="tx1"/>
                </a:solidFill>
                <a:effectLst/>
                <a:latin typeface="+mn-lt"/>
                <a:ea typeface="+mn-ea"/>
                <a:cs typeface="+mn-cs"/>
              </a:rPr>
              <a:t>medir, controlar e implantar</a:t>
            </a:r>
            <a:r>
              <a:rPr lang="pt-BR" sz="1800" b="0" i="0" kern="1200" dirty="0">
                <a:solidFill>
                  <a:schemeClr val="tx1"/>
                </a:solidFill>
                <a:effectLst/>
                <a:latin typeface="+mn-lt"/>
                <a:ea typeface="+mn-ea"/>
                <a:cs typeface="+mn-cs"/>
              </a:rPr>
              <a:t> a melhoria contínua.</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47</a:t>
            </a:fld>
            <a:endParaRPr lang="pt-BR" altLang="pt-BR"/>
          </a:p>
        </p:txBody>
      </p:sp>
    </p:spTree>
    <p:extLst>
      <p:ext uri="{BB962C8B-B14F-4D97-AF65-F5344CB8AC3E}">
        <p14:creationId xmlns:p14="http://schemas.microsoft.com/office/powerpoint/2010/main" val="3398708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85000" lnSpcReduction="10000"/>
          </a:bodyPr>
          <a:lstStyle/>
          <a:p>
            <a:r>
              <a:rPr lang="pt-BR" sz="1800" b="0" i="0" kern="1200" dirty="0">
                <a:solidFill>
                  <a:schemeClr val="tx1"/>
                </a:solidFill>
                <a:effectLst/>
                <a:latin typeface="+mn-lt"/>
                <a:ea typeface="+mn-ea"/>
                <a:cs typeface="+mn-cs"/>
              </a:rPr>
              <a:t>há 3 premissas para a aplicação da lei de Little:</a:t>
            </a:r>
          </a:p>
          <a:p>
            <a:r>
              <a:rPr lang="pt-BR" sz="1800" b="1" i="0" kern="1200" dirty="0">
                <a:solidFill>
                  <a:schemeClr val="tx1"/>
                </a:solidFill>
                <a:effectLst/>
                <a:latin typeface="+mn-lt"/>
                <a:ea typeface="+mn-ea"/>
                <a:cs typeface="+mn-cs"/>
              </a:rPr>
              <a:t>Um sistema de filas </a:t>
            </a:r>
            <a:r>
              <a:rPr lang="pt-BR" sz="1800" b="1" i="0" kern="1200" dirty="0" err="1">
                <a:solidFill>
                  <a:schemeClr val="tx1"/>
                </a:solidFill>
                <a:effectLst/>
                <a:latin typeface="+mn-lt"/>
                <a:ea typeface="+mn-ea"/>
                <a:cs typeface="+mn-cs"/>
              </a:rPr>
              <a:t>estável</a:t>
            </a:r>
            <a:r>
              <a:rPr lang="pt-BR" sz="1800" b="0" i="0" kern="1200" dirty="0">
                <a:solidFill>
                  <a:schemeClr val="tx1"/>
                </a:solidFill>
                <a:effectLst/>
                <a:latin typeface="+mn-lt"/>
                <a:ea typeface="+mn-ea"/>
                <a:cs typeface="+mn-cs"/>
              </a:rPr>
              <a:t> — a </a:t>
            </a:r>
            <a:r>
              <a:rPr lang="pt-BR" sz="1800" b="0" i="0" kern="1200" dirty="0" err="1">
                <a:solidFill>
                  <a:schemeClr val="tx1"/>
                </a:solidFill>
                <a:effectLst/>
                <a:latin typeface="+mn-lt"/>
                <a:ea typeface="+mn-ea"/>
                <a:cs typeface="+mn-cs"/>
              </a:rPr>
              <a:t>média</a:t>
            </a:r>
            <a:r>
              <a:rPr lang="pt-BR" sz="1800" b="0" i="0" kern="1200" dirty="0">
                <a:solidFill>
                  <a:schemeClr val="tx1"/>
                </a:solidFill>
                <a:effectLst/>
                <a:latin typeface="+mn-lt"/>
                <a:ea typeface="+mn-ea"/>
                <a:cs typeface="+mn-cs"/>
              </a:rPr>
              <a:t> do WIP no </a:t>
            </a:r>
            <a:r>
              <a:rPr lang="pt-BR" sz="1800" b="0" i="0" kern="1200" dirty="0" err="1">
                <a:solidFill>
                  <a:schemeClr val="tx1"/>
                </a:solidFill>
                <a:effectLst/>
                <a:latin typeface="+mn-lt"/>
                <a:ea typeface="+mn-ea"/>
                <a:cs typeface="+mn-cs"/>
              </a:rPr>
              <a:t>início</a:t>
            </a:r>
            <a:r>
              <a:rPr lang="pt-BR" sz="1800" b="0" i="0" kern="1200" dirty="0">
                <a:solidFill>
                  <a:schemeClr val="tx1"/>
                </a:solidFill>
                <a:effectLst/>
                <a:latin typeface="+mn-lt"/>
                <a:ea typeface="+mn-ea"/>
                <a:cs typeface="+mn-cs"/>
              </a:rPr>
              <a:t> do </a:t>
            </a:r>
            <a:r>
              <a:rPr lang="pt-BR" sz="1800" b="0" i="0" kern="1200" dirty="0" err="1">
                <a:solidFill>
                  <a:schemeClr val="tx1"/>
                </a:solidFill>
                <a:effectLst/>
                <a:latin typeface="+mn-lt"/>
                <a:ea typeface="+mn-ea"/>
                <a:cs typeface="+mn-cs"/>
              </a:rPr>
              <a:t>período</a:t>
            </a:r>
            <a:r>
              <a:rPr lang="pt-BR" sz="1800" b="0" i="0" kern="1200" dirty="0">
                <a:solidFill>
                  <a:schemeClr val="tx1"/>
                </a:solidFill>
                <a:effectLst/>
                <a:latin typeface="+mn-lt"/>
                <a:ea typeface="+mn-ea"/>
                <a:cs typeface="+mn-cs"/>
              </a:rPr>
              <a:t> do </a:t>
            </a:r>
            <a:r>
              <a:rPr lang="pt-BR" sz="1800" b="0" i="0" kern="1200" dirty="0" err="1">
                <a:solidFill>
                  <a:schemeClr val="tx1"/>
                </a:solidFill>
                <a:effectLst/>
                <a:latin typeface="+mn-lt"/>
                <a:ea typeface="+mn-ea"/>
                <a:cs typeface="+mn-cs"/>
              </a:rPr>
              <a:t>cálculo</a:t>
            </a:r>
            <a:r>
              <a:rPr lang="pt-BR" sz="1800" b="0" i="0" kern="1200" dirty="0">
                <a:solidFill>
                  <a:schemeClr val="tx1"/>
                </a:solidFill>
                <a:effectLst/>
                <a:latin typeface="+mn-lt"/>
                <a:ea typeface="+mn-ea"/>
                <a:cs typeface="+mn-cs"/>
              </a:rPr>
              <a:t> deve ser muito </a:t>
            </a:r>
            <a:r>
              <a:rPr lang="pt-BR" sz="1800" b="0" i="0" kern="1200" dirty="0" err="1">
                <a:solidFill>
                  <a:schemeClr val="tx1"/>
                </a:solidFill>
                <a:effectLst/>
                <a:latin typeface="+mn-lt"/>
                <a:ea typeface="+mn-ea"/>
                <a:cs typeface="+mn-cs"/>
              </a:rPr>
              <a:t>próxima</a:t>
            </a:r>
            <a:r>
              <a:rPr lang="pt-BR" sz="1800" b="0" i="0" kern="1200" dirty="0">
                <a:solidFill>
                  <a:schemeClr val="tx1"/>
                </a:solidFill>
                <a:effectLst/>
                <a:latin typeface="+mn-lt"/>
                <a:ea typeface="+mn-ea"/>
                <a:cs typeface="+mn-cs"/>
              </a:rPr>
              <a:t> da </a:t>
            </a:r>
            <a:r>
              <a:rPr lang="pt-BR" sz="1800" b="0" i="0" kern="1200" dirty="0" err="1">
                <a:solidFill>
                  <a:schemeClr val="tx1"/>
                </a:solidFill>
                <a:effectLst/>
                <a:latin typeface="+mn-lt"/>
                <a:ea typeface="+mn-ea"/>
                <a:cs typeface="+mn-cs"/>
              </a:rPr>
              <a:t>média</a:t>
            </a:r>
            <a:r>
              <a:rPr lang="pt-BR" sz="1800" b="0" i="0" kern="1200" dirty="0">
                <a:solidFill>
                  <a:schemeClr val="tx1"/>
                </a:solidFill>
                <a:effectLst/>
                <a:latin typeface="+mn-lt"/>
                <a:ea typeface="+mn-ea"/>
                <a:cs typeface="+mn-cs"/>
              </a:rPr>
              <a:t> no final do </a:t>
            </a:r>
            <a:r>
              <a:rPr lang="pt-BR" sz="1800" b="0" i="0" kern="1200" dirty="0" err="1">
                <a:solidFill>
                  <a:schemeClr val="tx1"/>
                </a:solidFill>
                <a:effectLst/>
                <a:latin typeface="+mn-lt"/>
                <a:ea typeface="+mn-ea"/>
                <a:cs typeface="+mn-cs"/>
              </a:rPr>
              <a:t>período</a:t>
            </a:r>
            <a:r>
              <a:rPr lang="pt-BR" sz="1800" b="0" i="0" kern="1200" dirty="0">
                <a:solidFill>
                  <a:schemeClr val="tx1"/>
                </a:solidFill>
                <a:effectLst/>
                <a:latin typeface="+mn-lt"/>
                <a:ea typeface="+mn-ea"/>
                <a:cs typeface="+mn-cs"/>
              </a:rPr>
              <a:t> e a idade </a:t>
            </a:r>
            <a:r>
              <a:rPr lang="pt-BR" sz="1800" b="0" i="0" kern="1200" dirty="0" err="1">
                <a:solidFill>
                  <a:schemeClr val="tx1"/>
                </a:solidFill>
                <a:effectLst/>
                <a:latin typeface="+mn-lt"/>
                <a:ea typeface="+mn-ea"/>
                <a:cs typeface="+mn-cs"/>
              </a:rPr>
              <a:t>média</a:t>
            </a:r>
            <a:r>
              <a:rPr lang="pt-BR" sz="1800" b="0" i="0" kern="1200" dirty="0">
                <a:solidFill>
                  <a:schemeClr val="tx1"/>
                </a:solidFill>
                <a:effectLst/>
                <a:latin typeface="+mn-lt"/>
                <a:ea typeface="+mn-ea"/>
                <a:cs typeface="+mn-cs"/>
              </a:rPr>
              <a:t> dos itens que </a:t>
            </a:r>
            <a:r>
              <a:rPr lang="pt-BR" sz="1800" b="0" i="0" kern="1200" dirty="0" err="1">
                <a:solidFill>
                  <a:schemeClr val="tx1"/>
                </a:solidFill>
                <a:effectLst/>
                <a:latin typeface="+mn-lt"/>
                <a:ea typeface="+mn-ea"/>
                <a:cs typeface="+mn-cs"/>
              </a:rPr>
              <a:t>compõem</a:t>
            </a:r>
            <a:r>
              <a:rPr lang="pt-BR" sz="1800" b="0" i="0" kern="1200" dirty="0">
                <a:solidFill>
                  <a:schemeClr val="tx1"/>
                </a:solidFill>
                <a:effectLst/>
                <a:latin typeface="+mn-lt"/>
                <a:ea typeface="+mn-ea"/>
                <a:cs typeface="+mn-cs"/>
              </a:rPr>
              <a:t> o trabalho em progresso </a:t>
            </a:r>
            <a:r>
              <a:rPr lang="pt-BR" sz="1800" b="0" i="0" kern="1200" dirty="0" err="1">
                <a:solidFill>
                  <a:schemeClr val="tx1"/>
                </a:solidFill>
                <a:effectLst/>
                <a:latin typeface="+mn-lt"/>
                <a:ea typeface="+mn-ea"/>
                <a:cs typeface="+mn-cs"/>
              </a:rPr>
              <a:t>não</a:t>
            </a:r>
            <a:r>
              <a:rPr lang="pt-BR" sz="1800" b="0" i="0" kern="1200" dirty="0">
                <a:solidFill>
                  <a:schemeClr val="tx1"/>
                </a:solidFill>
                <a:effectLst/>
                <a:latin typeface="+mn-lt"/>
                <a:ea typeface="+mn-ea"/>
                <a:cs typeface="+mn-cs"/>
              </a:rPr>
              <a:t> deve estar mudando, nem para mais, nem para menos.</a:t>
            </a:r>
          </a:p>
          <a:p>
            <a:r>
              <a:rPr lang="pt-BR" sz="1800" b="1" i="0" kern="1200" dirty="0">
                <a:solidFill>
                  <a:schemeClr val="tx1"/>
                </a:solidFill>
                <a:effectLst/>
                <a:latin typeface="+mn-lt"/>
                <a:ea typeface="+mn-ea"/>
                <a:cs typeface="+mn-cs"/>
              </a:rPr>
              <a:t>Um </a:t>
            </a:r>
            <a:r>
              <a:rPr lang="pt-BR" sz="1800" b="1" i="0" kern="1200" dirty="0" err="1">
                <a:solidFill>
                  <a:schemeClr val="tx1"/>
                </a:solidFill>
                <a:effectLst/>
                <a:latin typeface="+mn-lt"/>
                <a:ea typeface="+mn-ea"/>
                <a:cs typeface="+mn-cs"/>
              </a:rPr>
              <a:t>período</a:t>
            </a:r>
            <a:r>
              <a:rPr lang="pt-BR" sz="1800" b="1" i="0" kern="1200" dirty="0">
                <a:solidFill>
                  <a:schemeClr val="tx1"/>
                </a:solidFill>
                <a:effectLst/>
                <a:latin typeface="+mn-lt"/>
                <a:ea typeface="+mn-ea"/>
                <a:cs typeface="+mn-cs"/>
              </a:rPr>
              <a:t> de tempo arbitrariamente longo sob </a:t>
            </a:r>
            <a:r>
              <a:rPr lang="pt-BR" sz="1800" b="1" i="0" kern="1200" dirty="0" err="1">
                <a:solidFill>
                  <a:schemeClr val="tx1"/>
                </a:solidFill>
                <a:effectLst/>
                <a:latin typeface="+mn-lt"/>
                <a:ea typeface="+mn-ea"/>
                <a:cs typeface="+mn-cs"/>
              </a:rPr>
              <a:t>observação</a:t>
            </a:r>
            <a:r>
              <a:rPr lang="pt-BR" sz="1800" b="1" i="0" kern="1200" dirty="0">
                <a:solidFill>
                  <a:schemeClr val="tx1"/>
                </a:solidFill>
                <a:effectLst/>
                <a:latin typeface="+mn-lt"/>
                <a:ea typeface="+mn-ea"/>
                <a:cs typeface="+mn-cs"/>
              </a:rPr>
              <a:t> para garantirmos que o processo seja </a:t>
            </a:r>
            <a:r>
              <a:rPr lang="pt-BR" sz="1800" b="1" i="0" kern="1200" dirty="0" err="1">
                <a:solidFill>
                  <a:schemeClr val="tx1"/>
                </a:solidFill>
                <a:effectLst/>
                <a:latin typeface="+mn-lt"/>
                <a:ea typeface="+mn-ea"/>
                <a:cs typeface="+mn-cs"/>
              </a:rPr>
              <a:t>estacionário</a:t>
            </a:r>
            <a:r>
              <a:rPr lang="pt-BR" sz="1800" b="0" i="0" kern="1200" dirty="0">
                <a:solidFill>
                  <a:schemeClr val="tx1"/>
                </a:solidFill>
                <a:effectLst/>
                <a:latin typeface="+mn-lt"/>
                <a:ea typeface="+mn-ea"/>
                <a:cs typeface="+mn-cs"/>
              </a:rPr>
              <a:t> — </a:t>
            </a:r>
            <a:r>
              <a:rPr lang="pt-BR" sz="1800" b="0" i="0" kern="1200" dirty="0" err="1">
                <a:solidFill>
                  <a:schemeClr val="tx1"/>
                </a:solidFill>
                <a:effectLst/>
                <a:latin typeface="+mn-lt"/>
                <a:ea typeface="+mn-ea"/>
                <a:cs typeface="+mn-cs"/>
              </a:rPr>
              <a:t>média</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variância</a:t>
            </a:r>
            <a:r>
              <a:rPr lang="pt-BR" sz="1800" b="0" i="0" kern="1200" dirty="0">
                <a:solidFill>
                  <a:schemeClr val="tx1"/>
                </a:solidFill>
                <a:effectLst/>
                <a:latin typeface="+mn-lt"/>
                <a:ea typeface="+mn-ea"/>
                <a:cs typeface="+mn-cs"/>
              </a:rPr>
              <a:t> e estrutura de auto </a:t>
            </a:r>
            <a:r>
              <a:rPr lang="pt-BR" sz="1800" b="0" i="0" kern="1200" dirty="0" err="1">
                <a:solidFill>
                  <a:schemeClr val="tx1"/>
                </a:solidFill>
                <a:effectLst/>
                <a:latin typeface="+mn-lt"/>
                <a:ea typeface="+mn-ea"/>
                <a:cs typeface="+mn-cs"/>
              </a:rPr>
              <a:t>correlação</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não</a:t>
            </a:r>
            <a:r>
              <a:rPr lang="pt-BR" sz="1800" b="0" i="0" kern="1200" dirty="0">
                <a:solidFill>
                  <a:schemeClr val="tx1"/>
                </a:solidFill>
                <a:effectLst/>
                <a:latin typeface="+mn-lt"/>
                <a:ea typeface="+mn-ea"/>
                <a:cs typeface="+mn-cs"/>
              </a:rPr>
              <a:t> mudam no decorrer do tempo. Isto é o mesmo que dissermos que os dados </a:t>
            </a:r>
            <a:r>
              <a:rPr lang="pt-BR" sz="1800" b="0" i="0" kern="1200" dirty="0" err="1">
                <a:solidFill>
                  <a:schemeClr val="tx1"/>
                </a:solidFill>
                <a:effectLst/>
                <a:latin typeface="+mn-lt"/>
                <a:ea typeface="+mn-ea"/>
                <a:cs typeface="+mn-cs"/>
              </a:rPr>
              <a:t>estão</a:t>
            </a:r>
            <a:r>
              <a:rPr lang="pt-BR" sz="1800" b="0" i="0" kern="1200" dirty="0">
                <a:solidFill>
                  <a:schemeClr val="tx1"/>
                </a:solidFill>
                <a:effectLst/>
                <a:latin typeface="+mn-lt"/>
                <a:ea typeface="+mn-ea"/>
                <a:cs typeface="+mn-cs"/>
              </a:rPr>
              <a:t> em um plano liso, sem </a:t>
            </a:r>
            <a:r>
              <a:rPr lang="pt-BR" sz="1800" b="0" i="0" kern="1200" dirty="0" err="1">
                <a:solidFill>
                  <a:schemeClr val="tx1"/>
                </a:solidFill>
                <a:effectLst/>
                <a:latin typeface="+mn-lt"/>
                <a:ea typeface="+mn-ea"/>
                <a:cs typeface="+mn-cs"/>
              </a:rPr>
              <a:t>tendência</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variância</a:t>
            </a:r>
            <a:r>
              <a:rPr lang="pt-BR" sz="1800" b="0" i="0" kern="1200" dirty="0">
                <a:solidFill>
                  <a:schemeClr val="tx1"/>
                </a:solidFill>
                <a:effectLst/>
                <a:latin typeface="+mn-lt"/>
                <a:ea typeface="+mn-ea"/>
                <a:cs typeface="+mn-cs"/>
              </a:rPr>
              <a:t> constante no decorrer do tempo, uma estrutura de auto </a:t>
            </a:r>
            <a:r>
              <a:rPr lang="pt-BR" sz="1800" b="0" i="0" kern="1200" dirty="0" err="1">
                <a:solidFill>
                  <a:schemeClr val="tx1"/>
                </a:solidFill>
                <a:effectLst/>
                <a:latin typeface="+mn-lt"/>
                <a:ea typeface="+mn-ea"/>
                <a:cs typeface="+mn-cs"/>
              </a:rPr>
              <a:t>correlação</a:t>
            </a:r>
            <a:r>
              <a:rPr lang="pt-BR" sz="1800" b="0" i="0" kern="1200" dirty="0">
                <a:solidFill>
                  <a:schemeClr val="tx1"/>
                </a:solidFill>
                <a:effectLst/>
                <a:latin typeface="+mn-lt"/>
                <a:ea typeface="+mn-ea"/>
                <a:cs typeface="+mn-cs"/>
              </a:rPr>
              <a:t> constante no decorrer do tempo e nenhuma </a:t>
            </a:r>
            <a:r>
              <a:rPr lang="pt-BR" sz="1800" b="0" i="0" kern="1200" dirty="0" err="1">
                <a:solidFill>
                  <a:schemeClr val="tx1"/>
                </a:solidFill>
                <a:effectLst/>
                <a:latin typeface="+mn-lt"/>
                <a:ea typeface="+mn-ea"/>
                <a:cs typeface="+mn-cs"/>
              </a:rPr>
              <a:t>flutuação</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periódica</a:t>
            </a:r>
            <a:r>
              <a:rPr lang="pt-BR" sz="1800" b="0" i="0" kern="1200" dirty="0">
                <a:solidFill>
                  <a:schemeClr val="tx1"/>
                </a:solidFill>
                <a:effectLst/>
                <a:latin typeface="+mn-lt"/>
                <a:ea typeface="+mn-ea"/>
                <a:cs typeface="+mn-cs"/>
              </a:rPr>
              <a:t>.</a:t>
            </a:r>
          </a:p>
          <a:p>
            <a:r>
              <a:rPr lang="pt-BR" sz="1800" b="1" i="0" kern="1200" dirty="0">
                <a:solidFill>
                  <a:schemeClr val="tx1"/>
                </a:solidFill>
                <a:effectLst/>
                <a:latin typeface="+mn-lt"/>
                <a:ea typeface="+mn-ea"/>
                <a:cs typeface="+mn-cs"/>
              </a:rPr>
              <a:t>Que o </a:t>
            </a:r>
            <a:r>
              <a:rPr lang="pt-BR" sz="1800" b="1" i="0" kern="1200" dirty="0" err="1">
                <a:solidFill>
                  <a:schemeClr val="tx1"/>
                </a:solidFill>
                <a:effectLst/>
                <a:latin typeface="+mn-lt"/>
                <a:ea typeface="+mn-ea"/>
                <a:cs typeface="+mn-cs"/>
              </a:rPr>
              <a:t>cálculo</a:t>
            </a:r>
            <a:r>
              <a:rPr lang="pt-BR" sz="1800" b="1" i="0" kern="1200" dirty="0">
                <a:solidFill>
                  <a:schemeClr val="tx1"/>
                </a:solidFill>
                <a:effectLst/>
                <a:latin typeface="+mn-lt"/>
                <a:ea typeface="+mn-ea"/>
                <a:cs typeface="+mn-cs"/>
              </a:rPr>
              <a:t> seja realizado usando unidades consistentes</a:t>
            </a:r>
            <a:r>
              <a:rPr lang="pt-BR" sz="1800" b="0" i="0" kern="1200" dirty="0">
                <a:solidFill>
                  <a:schemeClr val="tx1"/>
                </a:solidFill>
                <a:effectLst/>
                <a:latin typeface="+mn-lt"/>
                <a:ea typeface="+mn-ea"/>
                <a:cs typeface="+mn-cs"/>
              </a:rPr>
              <a:t> — por exemplo, se o tempo </a:t>
            </a:r>
            <a:r>
              <a:rPr lang="pt-BR" sz="1800" b="0" i="0" kern="1200" dirty="0" err="1">
                <a:solidFill>
                  <a:schemeClr val="tx1"/>
                </a:solidFill>
                <a:effectLst/>
                <a:latin typeface="+mn-lt"/>
                <a:ea typeface="+mn-ea"/>
                <a:cs typeface="+mn-cs"/>
              </a:rPr>
              <a:t>médio</a:t>
            </a:r>
            <a:r>
              <a:rPr lang="pt-BR" sz="1800" b="0" i="0" kern="1200" dirty="0">
                <a:solidFill>
                  <a:schemeClr val="tx1"/>
                </a:solidFill>
                <a:effectLst/>
                <a:latin typeface="+mn-lt"/>
                <a:ea typeface="+mn-ea"/>
                <a:cs typeface="+mn-cs"/>
              </a:rPr>
              <a:t> de um item no sistema é expresso em dias, </a:t>
            </a:r>
            <a:r>
              <a:rPr lang="pt-BR" sz="1800" b="0" i="0" kern="1200" dirty="0" err="1">
                <a:solidFill>
                  <a:schemeClr val="tx1"/>
                </a:solidFill>
                <a:effectLst/>
                <a:latin typeface="+mn-lt"/>
                <a:ea typeface="+mn-ea"/>
                <a:cs typeface="+mn-cs"/>
              </a:rPr>
              <a:t>então</a:t>
            </a:r>
            <a:r>
              <a:rPr lang="pt-BR" sz="1800" b="0" i="0" kern="1200" dirty="0">
                <a:solidFill>
                  <a:schemeClr val="tx1"/>
                </a:solidFill>
                <a:effectLst/>
                <a:latin typeface="+mn-lt"/>
                <a:ea typeface="+mn-ea"/>
                <a:cs typeface="+mn-cs"/>
              </a:rPr>
              <a:t> o </a:t>
            </a:r>
            <a:r>
              <a:rPr lang="pt-BR" sz="1800" b="0" i="0" kern="1200" dirty="0" err="1">
                <a:solidFill>
                  <a:schemeClr val="tx1"/>
                </a:solidFill>
                <a:effectLst/>
                <a:latin typeface="+mn-lt"/>
                <a:ea typeface="+mn-ea"/>
                <a:cs typeface="+mn-cs"/>
              </a:rPr>
              <a:t>número</a:t>
            </a:r>
            <a:r>
              <a:rPr lang="pt-BR" sz="1800" b="0" i="0" kern="1200" dirty="0">
                <a:solidFill>
                  <a:schemeClr val="tx1"/>
                </a:solidFill>
                <a:effectLst/>
                <a:latin typeface="+mn-lt"/>
                <a:ea typeface="+mn-ea"/>
                <a:cs typeface="+mn-cs"/>
              </a:rPr>
              <a:t> de itens chegando ao sistema </a:t>
            </a:r>
            <a:r>
              <a:rPr lang="pt-BR" sz="1800" b="0" i="0" kern="1200" dirty="0" err="1">
                <a:solidFill>
                  <a:schemeClr val="tx1"/>
                </a:solidFill>
                <a:effectLst/>
                <a:latin typeface="+mn-lt"/>
                <a:ea typeface="+mn-ea"/>
                <a:cs typeface="+mn-cs"/>
              </a:rPr>
              <a:t>também</a:t>
            </a:r>
            <a:r>
              <a:rPr lang="pt-BR" sz="1800" b="0" i="0" kern="1200" dirty="0">
                <a:solidFill>
                  <a:schemeClr val="tx1"/>
                </a:solidFill>
                <a:effectLst/>
                <a:latin typeface="+mn-lt"/>
                <a:ea typeface="+mn-ea"/>
                <a:cs typeface="+mn-cs"/>
              </a:rPr>
              <a:t> deve ser declarado em termos de dias.</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48</a:t>
            </a:fld>
            <a:endParaRPr lang="pt-BR" altLang="pt-BR"/>
          </a:p>
        </p:txBody>
      </p:sp>
    </p:spTree>
    <p:extLst>
      <p:ext uri="{BB962C8B-B14F-4D97-AF65-F5344CB8AC3E}">
        <p14:creationId xmlns:p14="http://schemas.microsoft.com/office/powerpoint/2010/main" val="3947698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49</a:t>
            </a:fld>
            <a:endParaRPr lang="pt-BR" altLang="pt-BR"/>
          </a:p>
        </p:txBody>
      </p:sp>
    </p:spTree>
    <p:extLst>
      <p:ext uri="{BB962C8B-B14F-4D97-AF65-F5344CB8AC3E}">
        <p14:creationId xmlns:p14="http://schemas.microsoft.com/office/powerpoint/2010/main" val="1802873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50</a:t>
            </a:fld>
            <a:endParaRPr lang="pt-BR" altLang="pt-BR"/>
          </a:p>
        </p:txBody>
      </p:sp>
    </p:spTree>
    <p:extLst>
      <p:ext uri="{BB962C8B-B14F-4D97-AF65-F5344CB8AC3E}">
        <p14:creationId xmlns:p14="http://schemas.microsoft.com/office/powerpoint/2010/main" val="920188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92500" lnSpcReduction="10000"/>
          </a:bodyPr>
          <a:lstStyle/>
          <a:p>
            <a:r>
              <a:rPr lang="pt-BR" sz="1800" b="0" i="0" kern="1200" dirty="0">
                <a:solidFill>
                  <a:schemeClr val="tx1"/>
                </a:solidFill>
                <a:effectLst/>
                <a:latin typeface="+mn-lt"/>
                <a:ea typeface="+mn-ea"/>
                <a:cs typeface="+mn-cs"/>
              </a:rPr>
              <a:t>Os princípios básicos em torno dessa técnica são:</a:t>
            </a:r>
          </a:p>
          <a:p>
            <a:r>
              <a:rPr lang="pt-BR" sz="1800" b="0" i="0" kern="1200" cap="all" dirty="0">
                <a:solidFill>
                  <a:schemeClr val="tx1"/>
                </a:solidFill>
                <a:effectLst/>
                <a:latin typeface="+mn-lt"/>
                <a:ea typeface="+mn-ea"/>
                <a:cs typeface="+mn-cs"/>
              </a:rPr>
              <a:t>01/</a:t>
            </a:r>
          </a:p>
          <a:p>
            <a:r>
              <a:rPr lang="pt-BR" sz="1800" b="1" i="0" kern="1200" dirty="0">
                <a:solidFill>
                  <a:schemeClr val="tx1"/>
                </a:solidFill>
                <a:effectLst/>
                <a:latin typeface="+mn-lt"/>
                <a:ea typeface="+mn-ea"/>
                <a:cs typeface="+mn-cs"/>
              </a:rPr>
              <a:t>Visualização da Cadeia de Valor</a:t>
            </a:r>
            <a:endParaRPr lang="pt-BR" sz="1800" b="0" i="0" kern="1200" dirty="0">
              <a:solidFill>
                <a:schemeClr val="tx1"/>
              </a:solidFill>
              <a:effectLst/>
              <a:latin typeface="+mn-lt"/>
              <a:ea typeface="+mn-ea"/>
              <a:cs typeface="+mn-cs"/>
            </a:endParaRPr>
          </a:p>
          <a:p>
            <a:r>
              <a:rPr lang="pt-BR" sz="1800" b="0" i="0" kern="1200" dirty="0">
                <a:solidFill>
                  <a:schemeClr val="tx1"/>
                </a:solidFill>
                <a:effectLst/>
                <a:latin typeface="+mn-lt"/>
                <a:ea typeface="+mn-ea"/>
                <a:cs typeface="+mn-cs"/>
              </a:rPr>
              <a:t>Visualizar as </a:t>
            </a:r>
            <a:r>
              <a:rPr lang="pt-BR" sz="1800" b="1" i="0" kern="1200" dirty="0">
                <a:solidFill>
                  <a:schemeClr val="tx1"/>
                </a:solidFill>
                <a:effectLst/>
                <a:latin typeface="+mn-lt"/>
                <a:ea typeface="+mn-ea"/>
                <a:cs typeface="+mn-cs"/>
              </a:rPr>
              <a:t>fases de um produto ou serviços.</a:t>
            </a:r>
            <a:endParaRPr lang="pt-BR" sz="1800" b="0" i="0" kern="1200" dirty="0">
              <a:solidFill>
                <a:schemeClr val="tx1"/>
              </a:solidFill>
              <a:effectLst/>
              <a:latin typeface="+mn-lt"/>
              <a:ea typeface="+mn-ea"/>
              <a:cs typeface="+mn-cs"/>
            </a:endParaRPr>
          </a:p>
          <a:p>
            <a:r>
              <a:rPr lang="pt-BR" sz="1800" b="0" i="0" kern="1200" cap="all" dirty="0">
                <a:solidFill>
                  <a:schemeClr val="tx1"/>
                </a:solidFill>
                <a:effectLst/>
                <a:latin typeface="+mn-lt"/>
                <a:ea typeface="+mn-ea"/>
                <a:cs typeface="+mn-cs"/>
              </a:rPr>
              <a:t>02/</a:t>
            </a:r>
          </a:p>
          <a:p>
            <a:r>
              <a:rPr lang="pt-BR" sz="1800" b="1" i="0" kern="1200" dirty="0">
                <a:solidFill>
                  <a:schemeClr val="tx1"/>
                </a:solidFill>
                <a:effectLst/>
                <a:latin typeface="+mn-lt"/>
                <a:ea typeface="+mn-ea"/>
                <a:cs typeface="+mn-cs"/>
              </a:rPr>
              <a:t>Desenvolvimento Evolucionário (Adaptativo)</a:t>
            </a:r>
            <a:endParaRPr lang="pt-BR" sz="1800" b="0" i="0" kern="1200" dirty="0">
              <a:solidFill>
                <a:schemeClr val="tx1"/>
              </a:solidFill>
              <a:effectLst/>
              <a:latin typeface="+mn-lt"/>
              <a:ea typeface="+mn-ea"/>
              <a:cs typeface="+mn-cs"/>
            </a:endParaRPr>
          </a:p>
          <a:p>
            <a:r>
              <a:rPr lang="pt-BR" sz="1800" b="1" i="0" kern="1200" dirty="0">
                <a:solidFill>
                  <a:schemeClr val="tx1"/>
                </a:solidFill>
                <a:effectLst/>
                <a:latin typeface="+mn-lt"/>
                <a:ea typeface="+mn-ea"/>
                <a:cs typeface="+mn-cs"/>
              </a:rPr>
              <a:t>Adaptar-se à mudança</a:t>
            </a:r>
            <a:r>
              <a:rPr lang="pt-BR" sz="1800" b="0" i="0" kern="1200" dirty="0">
                <a:solidFill>
                  <a:schemeClr val="tx1"/>
                </a:solidFill>
                <a:effectLst/>
                <a:latin typeface="+mn-lt"/>
                <a:ea typeface="+mn-ea"/>
                <a:cs typeface="+mn-cs"/>
              </a:rPr>
              <a:t> por meio da </a:t>
            </a:r>
            <a:r>
              <a:rPr lang="pt-BR" sz="1800" b="1" i="0" kern="1200" dirty="0">
                <a:solidFill>
                  <a:schemeClr val="tx1"/>
                </a:solidFill>
                <a:effectLst/>
                <a:latin typeface="+mn-lt"/>
                <a:ea typeface="+mn-ea"/>
                <a:cs typeface="+mn-cs"/>
              </a:rPr>
              <a:t>gestão de mudança simples, desenvolver habilidade</a:t>
            </a:r>
            <a:r>
              <a:rPr lang="pt-BR" sz="1800" b="0" i="0" kern="1200" dirty="0">
                <a:solidFill>
                  <a:schemeClr val="tx1"/>
                </a:solidFill>
                <a:effectLst/>
                <a:latin typeface="+mn-lt"/>
                <a:ea typeface="+mn-ea"/>
                <a:cs typeface="+mn-cs"/>
              </a:rPr>
              <a:t> para se adaptar às mudanças com facilidade e agilidade.</a:t>
            </a:r>
          </a:p>
          <a:p>
            <a:r>
              <a:rPr lang="pt-BR" sz="1800" b="0" i="0" kern="1200" cap="all" dirty="0">
                <a:solidFill>
                  <a:schemeClr val="tx1"/>
                </a:solidFill>
                <a:effectLst/>
                <a:latin typeface="+mn-lt"/>
                <a:ea typeface="+mn-ea"/>
                <a:cs typeface="+mn-cs"/>
              </a:rPr>
              <a:t>03/</a:t>
            </a:r>
          </a:p>
          <a:p>
            <a:r>
              <a:rPr lang="pt-BR" sz="1800" b="1" i="0" kern="1200" dirty="0">
                <a:solidFill>
                  <a:schemeClr val="tx1"/>
                </a:solidFill>
                <a:effectLst/>
                <a:latin typeface="+mn-lt"/>
                <a:ea typeface="+mn-ea"/>
                <a:cs typeface="+mn-cs"/>
              </a:rPr>
              <a:t>Restrição do trabalho e seu progresso em torno de seus estágios</a:t>
            </a:r>
            <a:endParaRPr lang="pt-BR" sz="1800" b="0" i="0" kern="1200" dirty="0">
              <a:solidFill>
                <a:schemeClr val="tx1"/>
              </a:solidFill>
              <a:effectLst/>
              <a:latin typeface="+mn-lt"/>
              <a:ea typeface="+mn-ea"/>
              <a:cs typeface="+mn-cs"/>
            </a:endParaRPr>
          </a:p>
          <a:p>
            <a:r>
              <a:rPr lang="pt-BR" sz="1800" b="1" i="0" kern="1200" dirty="0">
                <a:solidFill>
                  <a:schemeClr val="tx1"/>
                </a:solidFill>
                <a:effectLst/>
                <a:latin typeface="+mn-lt"/>
                <a:ea typeface="+mn-ea"/>
                <a:cs typeface="+mn-cs"/>
              </a:rPr>
              <a:t>Restringir o trabalho</a:t>
            </a:r>
            <a:r>
              <a:rPr lang="pt-BR" sz="1800" b="0" i="0" kern="1200" dirty="0">
                <a:solidFill>
                  <a:schemeClr val="tx1"/>
                </a:solidFill>
                <a:effectLst/>
                <a:latin typeface="+mn-lt"/>
                <a:ea typeface="+mn-ea"/>
                <a:cs typeface="+mn-cs"/>
              </a:rPr>
              <a:t> para que possamos </a:t>
            </a:r>
            <a:r>
              <a:rPr lang="pt-BR" sz="1800" b="1" i="0" kern="1200" dirty="0">
                <a:solidFill>
                  <a:schemeClr val="tx1"/>
                </a:solidFill>
                <a:effectLst/>
                <a:latin typeface="+mn-lt"/>
                <a:ea typeface="+mn-ea"/>
                <a:cs typeface="+mn-cs"/>
              </a:rPr>
              <a:t>medir, controlar e implantar</a:t>
            </a:r>
            <a:r>
              <a:rPr lang="pt-BR" sz="1800" b="0" i="0" kern="1200" dirty="0">
                <a:solidFill>
                  <a:schemeClr val="tx1"/>
                </a:solidFill>
                <a:effectLst/>
                <a:latin typeface="+mn-lt"/>
                <a:ea typeface="+mn-ea"/>
                <a:cs typeface="+mn-cs"/>
              </a:rPr>
              <a:t> a melhoria contínua.</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51</a:t>
            </a:fld>
            <a:endParaRPr lang="pt-BR" altLang="pt-BR"/>
          </a:p>
        </p:txBody>
      </p:sp>
    </p:spTree>
    <p:extLst>
      <p:ext uri="{BB962C8B-B14F-4D97-AF65-F5344CB8AC3E}">
        <p14:creationId xmlns:p14="http://schemas.microsoft.com/office/powerpoint/2010/main" val="42300933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52</a:t>
            </a:fld>
            <a:endParaRPr lang="pt-BR" altLang="pt-BR"/>
          </a:p>
        </p:txBody>
      </p:sp>
    </p:spTree>
    <p:extLst>
      <p:ext uri="{BB962C8B-B14F-4D97-AF65-F5344CB8AC3E}">
        <p14:creationId xmlns:p14="http://schemas.microsoft.com/office/powerpoint/2010/main" val="13525739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53</a:t>
            </a:fld>
            <a:endParaRPr lang="pt-BR" altLang="pt-BR"/>
          </a:p>
        </p:txBody>
      </p:sp>
    </p:spTree>
    <p:extLst>
      <p:ext uri="{BB962C8B-B14F-4D97-AF65-F5344CB8AC3E}">
        <p14:creationId xmlns:p14="http://schemas.microsoft.com/office/powerpoint/2010/main" val="253285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61</a:t>
            </a:fld>
            <a:endParaRPr lang="pt-BR" altLang="pt-BR"/>
          </a:p>
        </p:txBody>
      </p:sp>
    </p:spTree>
    <p:extLst>
      <p:ext uri="{BB962C8B-B14F-4D97-AF65-F5344CB8AC3E}">
        <p14:creationId xmlns:p14="http://schemas.microsoft.com/office/powerpoint/2010/main" val="2090175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98FCFB2F-4139-465D-BD53-9C1EA1068B03}" type="slidenum">
              <a:rPr lang="en-US" smtClean="0"/>
              <a:pPr>
                <a:defRPr/>
              </a:pPr>
              <a:t>70</a:t>
            </a:fld>
            <a:endParaRPr lang="en-US" dirty="0"/>
          </a:p>
        </p:txBody>
      </p:sp>
    </p:spTree>
    <p:extLst>
      <p:ext uri="{BB962C8B-B14F-4D97-AF65-F5344CB8AC3E}">
        <p14:creationId xmlns:p14="http://schemas.microsoft.com/office/powerpoint/2010/main" val="2181075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98FCFB2F-4139-465D-BD53-9C1EA1068B03}" type="slidenum">
              <a:rPr lang="en-US" smtClean="0"/>
              <a:pPr>
                <a:defRPr/>
              </a:pPr>
              <a:t>82</a:t>
            </a:fld>
            <a:endParaRPr lang="en-US" dirty="0"/>
          </a:p>
        </p:txBody>
      </p:sp>
    </p:spTree>
    <p:extLst>
      <p:ext uri="{BB962C8B-B14F-4D97-AF65-F5344CB8AC3E}">
        <p14:creationId xmlns:p14="http://schemas.microsoft.com/office/powerpoint/2010/main" val="1831983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7</a:t>
            </a:fld>
            <a:endParaRPr lang="pt-BR" altLang="pt-BR"/>
          </a:p>
        </p:txBody>
      </p:sp>
    </p:spTree>
    <p:extLst>
      <p:ext uri="{BB962C8B-B14F-4D97-AF65-F5344CB8AC3E}">
        <p14:creationId xmlns:p14="http://schemas.microsoft.com/office/powerpoint/2010/main" val="855275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a:defRPr/>
            </a:pPr>
            <a:fld id="{98FCFB2F-4139-465D-BD53-9C1EA1068B03}" type="slidenum">
              <a:rPr lang="en-US" smtClean="0"/>
              <a:pPr>
                <a:defRPr/>
              </a:pPr>
              <a:t>85</a:t>
            </a:fld>
            <a:endParaRPr lang="en-US" dirty="0"/>
          </a:p>
        </p:txBody>
      </p:sp>
    </p:spTree>
    <p:extLst>
      <p:ext uri="{BB962C8B-B14F-4D97-AF65-F5344CB8AC3E}">
        <p14:creationId xmlns:p14="http://schemas.microsoft.com/office/powerpoint/2010/main" val="19646577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88</a:t>
            </a:fld>
            <a:endParaRPr lang="pt-BR" altLang="pt-BR"/>
          </a:p>
        </p:txBody>
      </p:sp>
    </p:spTree>
    <p:extLst>
      <p:ext uri="{BB962C8B-B14F-4D97-AF65-F5344CB8AC3E}">
        <p14:creationId xmlns:p14="http://schemas.microsoft.com/office/powerpoint/2010/main" val="3004254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89</a:t>
            </a:fld>
            <a:endParaRPr lang="pt-BR" altLang="pt-BR"/>
          </a:p>
        </p:txBody>
      </p:sp>
    </p:spTree>
    <p:extLst>
      <p:ext uri="{BB962C8B-B14F-4D97-AF65-F5344CB8AC3E}">
        <p14:creationId xmlns:p14="http://schemas.microsoft.com/office/powerpoint/2010/main" val="3358075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90</a:t>
            </a:fld>
            <a:endParaRPr lang="pt-BR" altLang="pt-BR"/>
          </a:p>
        </p:txBody>
      </p:sp>
    </p:spTree>
    <p:extLst>
      <p:ext uri="{BB962C8B-B14F-4D97-AF65-F5344CB8AC3E}">
        <p14:creationId xmlns:p14="http://schemas.microsoft.com/office/powerpoint/2010/main" val="1387744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91</a:t>
            </a:fld>
            <a:endParaRPr lang="pt-BR" altLang="pt-BR"/>
          </a:p>
        </p:txBody>
      </p:sp>
    </p:spTree>
    <p:extLst>
      <p:ext uri="{BB962C8B-B14F-4D97-AF65-F5344CB8AC3E}">
        <p14:creationId xmlns:p14="http://schemas.microsoft.com/office/powerpoint/2010/main" val="1654716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92</a:t>
            </a:fld>
            <a:endParaRPr lang="pt-BR" altLang="pt-BR"/>
          </a:p>
        </p:txBody>
      </p:sp>
    </p:spTree>
    <p:extLst>
      <p:ext uri="{BB962C8B-B14F-4D97-AF65-F5344CB8AC3E}">
        <p14:creationId xmlns:p14="http://schemas.microsoft.com/office/powerpoint/2010/main" val="11329557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40000" lnSpcReduction="20000"/>
          </a:bodyPr>
          <a:lstStyle/>
          <a:p>
            <a:r>
              <a:rPr lang="en-US" sz="1800" b="1" i="0" kern="1200" dirty="0">
                <a:solidFill>
                  <a:schemeClr val="tx1"/>
                </a:solidFill>
                <a:effectLst/>
                <a:latin typeface="+mn-lt"/>
                <a:ea typeface="+mn-ea"/>
                <a:cs typeface="+mn-cs"/>
              </a:rPr>
              <a:t>Step 1, The Header.</a:t>
            </a:r>
            <a:r>
              <a:rPr lang="en-US" sz="1800" b="0" i="0" kern="1200" dirty="0">
                <a:solidFill>
                  <a:schemeClr val="tx1"/>
                </a:solidFill>
                <a:effectLst/>
                <a:latin typeface="+mn-lt"/>
                <a:ea typeface="+mn-ea"/>
                <a:cs typeface="+mn-cs"/>
              </a:rPr>
              <a:t> Here the user needs to provide the name of the project, the product owner, the scrum master, the vision of the project and the report date, which is when the OPPM is made.</a:t>
            </a:r>
          </a:p>
          <a:p>
            <a:r>
              <a:rPr lang="en-US" sz="1800" b="1" i="0" kern="1200" dirty="0">
                <a:solidFill>
                  <a:schemeClr val="tx1"/>
                </a:solidFill>
                <a:effectLst/>
                <a:latin typeface="+mn-lt"/>
                <a:ea typeface="+mn-ea"/>
                <a:cs typeface="+mn-cs"/>
              </a:rPr>
              <a:t>Step 2, Development Team.</a:t>
            </a:r>
            <a:r>
              <a:rPr lang="en-US" sz="1800" b="0" i="0" kern="1200" dirty="0">
                <a:solidFill>
                  <a:schemeClr val="tx1"/>
                </a:solidFill>
                <a:effectLst/>
                <a:latin typeface="+mn-lt"/>
                <a:ea typeface="+mn-ea"/>
                <a:cs typeface="+mn-cs"/>
              </a:rPr>
              <a:t> The Development Team step is where the team is made. The optimal size of a team is between five and nine people. It is important to notice that in the agile team the teams are often smaller and work closely together, compared with traditional project teams. The different team members need sufficient skills to accomplish the tasks.</a:t>
            </a:r>
          </a:p>
          <a:p>
            <a:r>
              <a:rPr lang="en-US" sz="1800" b="1" i="0" kern="1200" dirty="0">
                <a:solidFill>
                  <a:schemeClr val="tx1"/>
                </a:solidFill>
                <a:effectLst/>
                <a:latin typeface="+mn-lt"/>
                <a:ea typeface="+mn-ea"/>
                <a:cs typeface="+mn-cs"/>
              </a:rPr>
              <a:t>Step 3, The Matrix.</a:t>
            </a:r>
            <a:r>
              <a:rPr lang="en-US" sz="1800" b="0" i="0" kern="1200" dirty="0">
                <a:solidFill>
                  <a:schemeClr val="tx1"/>
                </a:solidFill>
                <a:effectLst/>
                <a:latin typeface="+mn-lt"/>
                <a:ea typeface="+mn-ea"/>
                <a:cs typeface="+mn-cs"/>
              </a:rPr>
              <a:t> Here all the hub of the OPPM is made and all points meet. At this step the product owner will gather the scrum master and team members together to discuss how the project should be handled. In this step it is important for the product owner and the scrum master to get the team to master and fulfill agile product management.</a:t>
            </a:r>
          </a:p>
          <a:p>
            <a:r>
              <a:rPr lang="en-US" sz="1800" b="1" i="0" kern="1200" dirty="0">
                <a:solidFill>
                  <a:schemeClr val="tx1"/>
                </a:solidFill>
                <a:effectLst/>
                <a:latin typeface="+mn-lt"/>
                <a:ea typeface="+mn-ea"/>
                <a:cs typeface="+mn-cs"/>
              </a:rPr>
              <a:t>Step 4 Feature Sets.</a:t>
            </a:r>
            <a:r>
              <a:rPr lang="en-US" sz="1800" b="0" i="0" kern="1200" dirty="0">
                <a:solidFill>
                  <a:schemeClr val="tx1"/>
                </a:solidFill>
                <a:effectLst/>
                <a:latin typeface="+mn-lt"/>
                <a:ea typeface="+mn-ea"/>
                <a:cs typeface="+mn-cs"/>
              </a:rPr>
              <a:t> Feature Sets finds the most important features which provides business value, together with the customer. In agile OPPM there will be many features and therefore it is recommended to group them into different umbrella groups with similarities, so they can fit the OPPM.</a:t>
            </a:r>
          </a:p>
          <a:p>
            <a:r>
              <a:rPr lang="en-US" sz="1800" b="1" i="0" kern="1200" dirty="0">
                <a:solidFill>
                  <a:schemeClr val="tx1"/>
                </a:solidFill>
                <a:effectLst/>
                <a:latin typeface="+mn-lt"/>
                <a:ea typeface="+mn-ea"/>
                <a:cs typeface="+mn-cs"/>
              </a:rPr>
              <a:t>Step 5 Releases and Sprints.</a:t>
            </a:r>
            <a:r>
              <a:rPr lang="en-US" sz="1800" b="0" i="0" kern="1200" dirty="0">
                <a:solidFill>
                  <a:schemeClr val="tx1"/>
                </a:solidFill>
                <a:effectLst/>
                <a:latin typeface="+mn-lt"/>
                <a:ea typeface="+mn-ea"/>
                <a:cs typeface="+mn-cs"/>
              </a:rPr>
              <a:t> Releases and Sprints defines and planes the baseline of prioritization. The development hours are highly important to consider here. The product owner decides when the sprints are released. The product owner needs to make a hierarchy for the different sprints so they build iteratively on the previous one. In each release there can be 4-12 different sprints.</a:t>
            </a:r>
          </a:p>
          <a:p>
            <a:r>
              <a:rPr lang="en-US" sz="1800" b="1" i="0" kern="1200" dirty="0">
                <a:solidFill>
                  <a:schemeClr val="tx1"/>
                </a:solidFill>
                <a:effectLst/>
                <a:latin typeface="+mn-lt"/>
                <a:ea typeface="+mn-ea"/>
                <a:cs typeface="+mn-cs"/>
              </a:rPr>
              <a:t>Step 6 Aligning Sprints with Feature Sets.</a:t>
            </a:r>
            <a:r>
              <a:rPr lang="en-US" sz="1800" b="0" i="0" kern="1200" dirty="0">
                <a:solidFill>
                  <a:schemeClr val="tx1"/>
                </a:solidFill>
                <a:effectLst/>
                <a:latin typeface="+mn-lt"/>
                <a:ea typeface="+mn-ea"/>
                <a:cs typeface="+mn-cs"/>
              </a:rPr>
              <a:t> Aligning Sprints with Feature Sets it a high-level planning result, that shows which features are going to be captured in each sprint. In agile is it central to plan, and to adjust the plan along the way.</a:t>
            </a:r>
          </a:p>
          <a:p>
            <a:r>
              <a:rPr lang="en-US" sz="1800" b="1" i="0" kern="1200" dirty="0">
                <a:solidFill>
                  <a:schemeClr val="tx1"/>
                </a:solidFill>
                <a:effectLst/>
                <a:latin typeface="+mn-lt"/>
                <a:ea typeface="+mn-ea"/>
                <a:cs typeface="+mn-cs"/>
              </a:rPr>
              <a:t>Step 7 Sprint Dates and Time Boxes.</a:t>
            </a:r>
            <a:r>
              <a:rPr lang="en-US" sz="1800" b="0" i="0" kern="1200" dirty="0">
                <a:solidFill>
                  <a:schemeClr val="tx1"/>
                </a:solidFill>
                <a:effectLst/>
                <a:latin typeface="+mn-lt"/>
                <a:ea typeface="+mn-ea"/>
                <a:cs typeface="+mn-cs"/>
              </a:rPr>
              <a:t> Sprint Dates and Time Boxes, here the released and individually sprints are given a time period, which also mean that the hole project is given an end date.</a:t>
            </a:r>
          </a:p>
          <a:p>
            <a:r>
              <a:rPr lang="en-US" sz="1800" b="1" i="0" kern="1200" dirty="0">
                <a:solidFill>
                  <a:schemeClr val="tx1"/>
                </a:solidFill>
                <a:effectLst/>
                <a:latin typeface="+mn-lt"/>
                <a:ea typeface="+mn-ea"/>
                <a:cs typeface="+mn-cs"/>
              </a:rPr>
              <a:t>Step 8 The Schedule.</a:t>
            </a:r>
            <a:r>
              <a:rPr lang="en-US" sz="1800" b="0" i="0" kern="1200" dirty="0">
                <a:solidFill>
                  <a:schemeClr val="tx1"/>
                </a:solidFill>
                <a:effectLst/>
                <a:latin typeface="+mn-lt"/>
                <a:ea typeface="+mn-ea"/>
                <a:cs typeface="+mn-cs"/>
              </a:rPr>
              <a:t> Here the releases and sprints are aligned with the time boxes. This gives the product owner, scrum master, team members and stakeholder a precise idea on how the project will go along.</a:t>
            </a:r>
          </a:p>
          <a:p>
            <a:r>
              <a:rPr lang="en-US" sz="1800" b="1" i="0" kern="1200" dirty="0">
                <a:solidFill>
                  <a:schemeClr val="tx1"/>
                </a:solidFill>
                <a:effectLst/>
                <a:latin typeface="+mn-lt"/>
                <a:ea typeface="+mn-ea"/>
                <a:cs typeface="+mn-cs"/>
              </a:rPr>
              <a:t>Step 9 Backlog Burndown.</a:t>
            </a:r>
            <a:r>
              <a:rPr lang="en-US" sz="1800" b="0" i="0" kern="1200" dirty="0">
                <a:solidFill>
                  <a:schemeClr val="tx1"/>
                </a:solidFill>
                <a:effectLst/>
                <a:latin typeface="+mn-lt"/>
                <a:ea typeface="+mn-ea"/>
                <a:cs typeface="+mn-cs"/>
              </a:rPr>
              <a:t> Backlog Burndown is a graphical display of the development process for each spring, where the progress can be measured over time. The burndown chart shows the progress from the previously sprint and the current sprint. The burndown chart could also be shown for the release instead.</a:t>
            </a:r>
          </a:p>
          <a:p>
            <a:r>
              <a:rPr lang="en-US" sz="1800" b="1" i="0" kern="1200" dirty="0">
                <a:solidFill>
                  <a:schemeClr val="tx1"/>
                </a:solidFill>
                <a:effectLst/>
                <a:latin typeface="+mn-lt"/>
                <a:ea typeface="+mn-ea"/>
                <a:cs typeface="+mn-cs"/>
              </a:rPr>
              <a:t>Step 10 Risk, </a:t>
            </a:r>
            <a:r>
              <a:rPr lang="en-US" sz="1800" b="1" i="0" kern="1200" dirty="0" err="1">
                <a:solidFill>
                  <a:schemeClr val="tx1"/>
                </a:solidFill>
                <a:effectLst/>
                <a:latin typeface="+mn-lt"/>
                <a:ea typeface="+mn-ea"/>
                <a:cs typeface="+mn-cs"/>
              </a:rPr>
              <a:t>Qualitatives</a:t>
            </a:r>
            <a:r>
              <a:rPr lang="en-US" sz="1800" b="1" i="0" kern="1200" dirty="0">
                <a:solidFill>
                  <a:schemeClr val="tx1"/>
                </a:solidFill>
                <a:effectLst/>
                <a:latin typeface="+mn-lt"/>
                <a:ea typeface="+mn-ea"/>
                <a:cs typeface="+mn-cs"/>
              </a:rPr>
              <a:t> and Other Metrics.</a:t>
            </a:r>
            <a:r>
              <a:rPr lang="en-US" sz="1800" b="0" i="0" kern="1200" dirty="0">
                <a:solidFill>
                  <a:schemeClr val="tx1"/>
                </a:solidFill>
                <a:effectLst/>
                <a:latin typeface="+mn-lt"/>
                <a:ea typeface="+mn-ea"/>
                <a:cs typeface="+mn-cs"/>
              </a:rPr>
              <a:t> Risk, </a:t>
            </a:r>
            <a:r>
              <a:rPr lang="en-US" sz="1800" b="0" i="0" kern="1200" dirty="0" err="1">
                <a:solidFill>
                  <a:schemeClr val="tx1"/>
                </a:solidFill>
                <a:effectLst/>
                <a:latin typeface="+mn-lt"/>
                <a:ea typeface="+mn-ea"/>
                <a:cs typeface="+mn-cs"/>
              </a:rPr>
              <a:t>Qualitatives</a:t>
            </a:r>
            <a:r>
              <a:rPr lang="en-US" sz="1800" b="0" i="0" kern="1200" dirty="0">
                <a:solidFill>
                  <a:schemeClr val="tx1"/>
                </a:solidFill>
                <a:effectLst/>
                <a:latin typeface="+mn-lt"/>
                <a:ea typeface="+mn-ea"/>
                <a:cs typeface="+mn-cs"/>
              </a:rPr>
              <a:t> and Other Metrics is a subjective or qualitative step of the project. Meaning, the features needs to align with different levels of risk. “A” is a major risk, “B” is a minor risk, “C” can be another more capturable risk and “D” is the client and sales teams’ satisfaction.</a:t>
            </a:r>
          </a:p>
          <a:p>
            <a:r>
              <a:rPr lang="en-US" sz="1800" b="1" i="0" kern="1200" dirty="0">
                <a:solidFill>
                  <a:schemeClr val="tx1"/>
                </a:solidFill>
                <a:effectLst/>
                <a:latin typeface="+mn-lt"/>
                <a:ea typeface="+mn-ea"/>
                <a:cs typeface="+mn-cs"/>
              </a:rPr>
              <a:t>Step 11 Overall Status.</a:t>
            </a:r>
            <a:r>
              <a:rPr lang="en-US" sz="1800" b="0" i="0" kern="1200" dirty="0">
                <a:solidFill>
                  <a:schemeClr val="tx1"/>
                </a:solidFill>
                <a:effectLst/>
                <a:latin typeface="+mn-lt"/>
                <a:ea typeface="+mn-ea"/>
                <a:cs typeface="+mn-cs"/>
              </a:rPr>
              <a:t> Overall Status gives senior management and other stakeholder a status report on how the project is going. On the graph there are 2 lines, a solid and a dotted line. The solid line shows the adequate performance and is usually 10 percent under the expectation, while the dotted line shows the ideal progress and is normally 10 percent better than the expectation. So if the project is in between these two lines the performance of the project is as expected.</a:t>
            </a:r>
          </a:p>
          <a:p>
            <a:r>
              <a:rPr lang="en-US" sz="1800" b="1" i="0" kern="1200" dirty="0">
                <a:solidFill>
                  <a:schemeClr val="tx1"/>
                </a:solidFill>
                <a:effectLst/>
                <a:latin typeface="+mn-lt"/>
                <a:ea typeface="+mn-ea"/>
                <a:cs typeface="+mn-cs"/>
              </a:rPr>
              <a:t>Step 12 Summary &amp; Forecast.</a:t>
            </a:r>
            <a:r>
              <a:rPr lang="en-US" sz="1800" b="0" i="0" kern="1200" dirty="0">
                <a:solidFill>
                  <a:schemeClr val="tx1"/>
                </a:solidFill>
                <a:effectLst/>
                <a:latin typeface="+mn-lt"/>
                <a:ea typeface="+mn-ea"/>
                <a:cs typeface="+mn-cs"/>
              </a:rPr>
              <a:t> Summary &amp; Forecast is the last step in filling out the agile OPPM. At this step the readers will be informed about the project status and what the future steps will be. As seen this step does not have much space, this is on purpose. The project can better and more accurately be described by a graphic instead of words.</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93</a:t>
            </a:fld>
            <a:endParaRPr lang="pt-BR" altLang="pt-BR"/>
          </a:p>
        </p:txBody>
      </p:sp>
    </p:spTree>
    <p:extLst>
      <p:ext uri="{BB962C8B-B14F-4D97-AF65-F5344CB8AC3E}">
        <p14:creationId xmlns:p14="http://schemas.microsoft.com/office/powerpoint/2010/main" val="14484225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40000" lnSpcReduction="20000"/>
          </a:bodyPr>
          <a:lstStyle/>
          <a:p>
            <a:r>
              <a:rPr lang="en-US" sz="1800" b="1" i="0" kern="1200" dirty="0">
                <a:solidFill>
                  <a:schemeClr val="tx1"/>
                </a:solidFill>
                <a:effectLst/>
                <a:latin typeface="+mn-lt"/>
                <a:ea typeface="+mn-ea"/>
                <a:cs typeface="+mn-cs"/>
              </a:rPr>
              <a:t>Step 1, The Header.</a:t>
            </a:r>
            <a:r>
              <a:rPr lang="en-US" sz="1800" b="0" i="0" kern="1200" dirty="0">
                <a:solidFill>
                  <a:schemeClr val="tx1"/>
                </a:solidFill>
                <a:effectLst/>
                <a:latin typeface="+mn-lt"/>
                <a:ea typeface="+mn-ea"/>
                <a:cs typeface="+mn-cs"/>
              </a:rPr>
              <a:t> Here the user needs to provide the name of the project, the product owner, the scrum master, the vision of the project and the report date, which is when the OPPM is made.</a:t>
            </a:r>
          </a:p>
          <a:p>
            <a:r>
              <a:rPr lang="en-US" sz="1800" b="1" i="0" kern="1200" dirty="0">
                <a:solidFill>
                  <a:schemeClr val="tx1"/>
                </a:solidFill>
                <a:effectLst/>
                <a:latin typeface="+mn-lt"/>
                <a:ea typeface="+mn-ea"/>
                <a:cs typeface="+mn-cs"/>
              </a:rPr>
              <a:t>Step 2, Development Team.</a:t>
            </a:r>
            <a:r>
              <a:rPr lang="en-US" sz="1800" b="0" i="0" kern="1200" dirty="0">
                <a:solidFill>
                  <a:schemeClr val="tx1"/>
                </a:solidFill>
                <a:effectLst/>
                <a:latin typeface="+mn-lt"/>
                <a:ea typeface="+mn-ea"/>
                <a:cs typeface="+mn-cs"/>
              </a:rPr>
              <a:t> The Development Team step is where the team is made. The optimal size of a team is between five and nine people. It is important to notice that in the agile team the teams are often smaller and work closely together, compared with traditional project teams. The different team members need sufficient skills to accomplish the tasks.</a:t>
            </a:r>
          </a:p>
          <a:p>
            <a:r>
              <a:rPr lang="en-US" sz="1800" b="1" i="0" kern="1200" dirty="0">
                <a:solidFill>
                  <a:schemeClr val="tx1"/>
                </a:solidFill>
                <a:effectLst/>
                <a:latin typeface="+mn-lt"/>
                <a:ea typeface="+mn-ea"/>
                <a:cs typeface="+mn-cs"/>
              </a:rPr>
              <a:t>Step 3, The Matrix.</a:t>
            </a:r>
            <a:r>
              <a:rPr lang="en-US" sz="1800" b="0" i="0" kern="1200" dirty="0">
                <a:solidFill>
                  <a:schemeClr val="tx1"/>
                </a:solidFill>
                <a:effectLst/>
                <a:latin typeface="+mn-lt"/>
                <a:ea typeface="+mn-ea"/>
                <a:cs typeface="+mn-cs"/>
              </a:rPr>
              <a:t> Here all the hub of the OPPM is made and all points meet. At this step the product owner will gather the scrum master and team members together to discuss how the project should be handled. In this step it is important for the product owner and the scrum master to get the team to master and fulfill agile product management.</a:t>
            </a:r>
          </a:p>
          <a:p>
            <a:r>
              <a:rPr lang="en-US" sz="1800" b="1" i="0" kern="1200" dirty="0">
                <a:solidFill>
                  <a:schemeClr val="tx1"/>
                </a:solidFill>
                <a:effectLst/>
                <a:latin typeface="+mn-lt"/>
                <a:ea typeface="+mn-ea"/>
                <a:cs typeface="+mn-cs"/>
              </a:rPr>
              <a:t>Step 4 Feature Sets.</a:t>
            </a:r>
            <a:r>
              <a:rPr lang="en-US" sz="1800" b="0" i="0" kern="1200" dirty="0">
                <a:solidFill>
                  <a:schemeClr val="tx1"/>
                </a:solidFill>
                <a:effectLst/>
                <a:latin typeface="+mn-lt"/>
                <a:ea typeface="+mn-ea"/>
                <a:cs typeface="+mn-cs"/>
              </a:rPr>
              <a:t> Feature Sets finds the most important features which provides business value, together with the customer. In agile OPPM there will be many features and therefore it is recommended to group them into different umbrella groups with similarities, so they can fit the OPPM.</a:t>
            </a:r>
          </a:p>
          <a:p>
            <a:r>
              <a:rPr lang="en-US" sz="1800" b="1" i="0" kern="1200" dirty="0">
                <a:solidFill>
                  <a:schemeClr val="tx1"/>
                </a:solidFill>
                <a:effectLst/>
                <a:latin typeface="+mn-lt"/>
                <a:ea typeface="+mn-ea"/>
                <a:cs typeface="+mn-cs"/>
              </a:rPr>
              <a:t>Step 5 Releases and Sprints.</a:t>
            </a:r>
            <a:r>
              <a:rPr lang="en-US" sz="1800" b="0" i="0" kern="1200" dirty="0">
                <a:solidFill>
                  <a:schemeClr val="tx1"/>
                </a:solidFill>
                <a:effectLst/>
                <a:latin typeface="+mn-lt"/>
                <a:ea typeface="+mn-ea"/>
                <a:cs typeface="+mn-cs"/>
              </a:rPr>
              <a:t> Releases and Sprints defines and planes the baseline of prioritization. The development hours are highly important to consider here. The product owner decides when the sprints are released. The product owner needs to make a hierarchy for the different sprints so they build iteratively on the previous one. In each release there can be 4-12 different sprints.</a:t>
            </a:r>
          </a:p>
          <a:p>
            <a:r>
              <a:rPr lang="en-US" sz="1800" b="1" i="0" kern="1200" dirty="0">
                <a:solidFill>
                  <a:schemeClr val="tx1"/>
                </a:solidFill>
                <a:effectLst/>
                <a:latin typeface="+mn-lt"/>
                <a:ea typeface="+mn-ea"/>
                <a:cs typeface="+mn-cs"/>
              </a:rPr>
              <a:t>Step 6 Aligning Sprints with Feature Sets.</a:t>
            </a:r>
            <a:r>
              <a:rPr lang="en-US" sz="1800" b="0" i="0" kern="1200" dirty="0">
                <a:solidFill>
                  <a:schemeClr val="tx1"/>
                </a:solidFill>
                <a:effectLst/>
                <a:latin typeface="+mn-lt"/>
                <a:ea typeface="+mn-ea"/>
                <a:cs typeface="+mn-cs"/>
              </a:rPr>
              <a:t> Aligning Sprints with Feature Sets it a high-level planning result, that shows which features are going to be captured in each sprint. In agile is it central to plan, and to adjust the plan along the way.</a:t>
            </a:r>
          </a:p>
          <a:p>
            <a:r>
              <a:rPr lang="en-US" sz="1800" b="1" i="0" kern="1200" dirty="0">
                <a:solidFill>
                  <a:schemeClr val="tx1"/>
                </a:solidFill>
                <a:effectLst/>
                <a:latin typeface="+mn-lt"/>
                <a:ea typeface="+mn-ea"/>
                <a:cs typeface="+mn-cs"/>
              </a:rPr>
              <a:t>Step 7 Sprint Dates and Time Boxes.</a:t>
            </a:r>
            <a:r>
              <a:rPr lang="en-US" sz="1800" b="0" i="0" kern="1200" dirty="0">
                <a:solidFill>
                  <a:schemeClr val="tx1"/>
                </a:solidFill>
                <a:effectLst/>
                <a:latin typeface="+mn-lt"/>
                <a:ea typeface="+mn-ea"/>
                <a:cs typeface="+mn-cs"/>
              </a:rPr>
              <a:t> Sprint Dates and Time Boxes, here the released and individually sprints are given a time period, which also mean that the hole project is given an end date.</a:t>
            </a:r>
          </a:p>
          <a:p>
            <a:r>
              <a:rPr lang="en-US" sz="1800" b="1" i="0" kern="1200" dirty="0">
                <a:solidFill>
                  <a:schemeClr val="tx1"/>
                </a:solidFill>
                <a:effectLst/>
                <a:latin typeface="+mn-lt"/>
                <a:ea typeface="+mn-ea"/>
                <a:cs typeface="+mn-cs"/>
              </a:rPr>
              <a:t>Step 8 The Schedule.</a:t>
            </a:r>
            <a:r>
              <a:rPr lang="en-US" sz="1800" b="0" i="0" kern="1200" dirty="0">
                <a:solidFill>
                  <a:schemeClr val="tx1"/>
                </a:solidFill>
                <a:effectLst/>
                <a:latin typeface="+mn-lt"/>
                <a:ea typeface="+mn-ea"/>
                <a:cs typeface="+mn-cs"/>
              </a:rPr>
              <a:t> Here the releases and sprints are aligned with the time boxes. This gives the product owner, scrum master, team members and stakeholder a precise idea on how the project will go along.</a:t>
            </a:r>
          </a:p>
          <a:p>
            <a:r>
              <a:rPr lang="en-US" sz="1800" b="1" i="0" kern="1200" dirty="0">
                <a:solidFill>
                  <a:schemeClr val="tx1"/>
                </a:solidFill>
                <a:effectLst/>
                <a:latin typeface="+mn-lt"/>
                <a:ea typeface="+mn-ea"/>
                <a:cs typeface="+mn-cs"/>
              </a:rPr>
              <a:t>Step 9 Backlog Burndown.</a:t>
            </a:r>
            <a:r>
              <a:rPr lang="en-US" sz="1800" b="0" i="0" kern="1200" dirty="0">
                <a:solidFill>
                  <a:schemeClr val="tx1"/>
                </a:solidFill>
                <a:effectLst/>
                <a:latin typeface="+mn-lt"/>
                <a:ea typeface="+mn-ea"/>
                <a:cs typeface="+mn-cs"/>
              </a:rPr>
              <a:t> Backlog Burndown is a graphical display of the development process for each spring, where the progress can be measured over time. The burndown chart shows the progress from the previously sprint and the current sprint. The burndown chart could also be shown for the release instead.</a:t>
            </a:r>
          </a:p>
          <a:p>
            <a:r>
              <a:rPr lang="en-US" sz="1800" b="1" i="0" kern="1200" dirty="0">
                <a:solidFill>
                  <a:schemeClr val="tx1"/>
                </a:solidFill>
                <a:effectLst/>
                <a:latin typeface="+mn-lt"/>
                <a:ea typeface="+mn-ea"/>
                <a:cs typeface="+mn-cs"/>
              </a:rPr>
              <a:t>Step 10 Risk, </a:t>
            </a:r>
            <a:r>
              <a:rPr lang="en-US" sz="1800" b="1" i="0" kern="1200" dirty="0" err="1">
                <a:solidFill>
                  <a:schemeClr val="tx1"/>
                </a:solidFill>
                <a:effectLst/>
                <a:latin typeface="+mn-lt"/>
                <a:ea typeface="+mn-ea"/>
                <a:cs typeface="+mn-cs"/>
              </a:rPr>
              <a:t>Qualitatives</a:t>
            </a:r>
            <a:r>
              <a:rPr lang="en-US" sz="1800" b="1" i="0" kern="1200" dirty="0">
                <a:solidFill>
                  <a:schemeClr val="tx1"/>
                </a:solidFill>
                <a:effectLst/>
                <a:latin typeface="+mn-lt"/>
                <a:ea typeface="+mn-ea"/>
                <a:cs typeface="+mn-cs"/>
              </a:rPr>
              <a:t> and Other Metrics.</a:t>
            </a:r>
            <a:r>
              <a:rPr lang="en-US" sz="1800" b="0" i="0" kern="1200" dirty="0">
                <a:solidFill>
                  <a:schemeClr val="tx1"/>
                </a:solidFill>
                <a:effectLst/>
                <a:latin typeface="+mn-lt"/>
                <a:ea typeface="+mn-ea"/>
                <a:cs typeface="+mn-cs"/>
              </a:rPr>
              <a:t> Risk, </a:t>
            </a:r>
            <a:r>
              <a:rPr lang="en-US" sz="1800" b="0" i="0" kern="1200" dirty="0" err="1">
                <a:solidFill>
                  <a:schemeClr val="tx1"/>
                </a:solidFill>
                <a:effectLst/>
                <a:latin typeface="+mn-lt"/>
                <a:ea typeface="+mn-ea"/>
                <a:cs typeface="+mn-cs"/>
              </a:rPr>
              <a:t>Qualitatives</a:t>
            </a:r>
            <a:r>
              <a:rPr lang="en-US" sz="1800" b="0" i="0" kern="1200" dirty="0">
                <a:solidFill>
                  <a:schemeClr val="tx1"/>
                </a:solidFill>
                <a:effectLst/>
                <a:latin typeface="+mn-lt"/>
                <a:ea typeface="+mn-ea"/>
                <a:cs typeface="+mn-cs"/>
              </a:rPr>
              <a:t> and Other Metrics is a subjective or qualitative step of the project. Meaning, the features needs to align with different levels of risk. “A” is a major risk, “B” is a minor risk, “C” can be another more capturable risk and “D” is the client and sales teams’ satisfaction.</a:t>
            </a:r>
          </a:p>
          <a:p>
            <a:r>
              <a:rPr lang="en-US" sz="1800" b="1" i="0" kern="1200" dirty="0">
                <a:solidFill>
                  <a:schemeClr val="tx1"/>
                </a:solidFill>
                <a:effectLst/>
                <a:latin typeface="+mn-lt"/>
                <a:ea typeface="+mn-ea"/>
                <a:cs typeface="+mn-cs"/>
              </a:rPr>
              <a:t>Step 11 Overall Status.</a:t>
            </a:r>
            <a:r>
              <a:rPr lang="en-US" sz="1800" b="0" i="0" kern="1200" dirty="0">
                <a:solidFill>
                  <a:schemeClr val="tx1"/>
                </a:solidFill>
                <a:effectLst/>
                <a:latin typeface="+mn-lt"/>
                <a:ea typeface="+mn-ea"/>
                <a:cs typeface="+mn-cs"/>
              </a:rPr>
              <a:t> Overall Status gives senior management and other stakeholder a status report on how the project is going. On the graph there are 2 lines, a solid and a dotted line. The solid line shows the adequate performance and is usually 10 percent under the expectation, while the dotted line shows the ideal progress and is normally 10 percent better than the expectation. So if the project is in between these two lines the performance of the project is as expected.</a:t>
            </a:r>
          </a:p>
          <a:p>
            <a:r>
              <a:rPr lang="en-US" sz="1800" b="1" i="0" kern="1200" dirty="0">
                <a:solidFill>
                  <a:schemeClr val="tx1"/>
                </a:solidFill>
                <a:effectLst/>
                <a:latin typeface="+mn-lt"/>
                <a:ea typeface="+mn-ea"/>
                <a:cs typeface="+mn-cs"/>
              </a:rPr>
              <a:t>Step 12 Summary &amp; Forecast.</a:t>
            </a:r>
            <a:r>
              <a:rPr lang="en-US" sz="1800" b="0" i="0" kern="1200" dirty="0">
                <a:solidFill>
                  <a:schemeClr val="tx1"/>
                </a:solidFill>
                <a:effectLst/>
                <a:latin typeface="+mn-lt"/>
                <a:ea typeface="+mn-ea"/>
                <a:cs typeface="+mn-cs"/>
              </a:rPr>
              <a:t> Summary &amp; Forecast is the last step in filling out the agile OPPM. At this step the readers will be informed about the project status and what the future steps will be. As seen this step does not have much space, this is on purpose. The project can better and more accurately be described by a graphic instead of words.</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94</a:t>
            </a:fld>
            <a:endParaRPr lang="pt-BR" altLang="pt-BR"/>
          </a:p>
        </p:txBody>
      </p:sp>
    </p:spTree>
    <p:extLst>
      <p:ext uri="{BB962C8B-B14F-4D97-AF65-F5344CB8AC3E}">
        <p14:creationId xmlns:p14="http://schemas.microsoft.com/office/powerpoint/2010/main" val="29834608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95</a:t>
            </a:fld>
            <a:endParaRPr lang="pt-BR" altLang="pt-BR"/>
          </a:p>
        </p:txBody>
      </p:sp>
    </p:spTree>
    <p:extLst>
      <p:ext uri="{BB962C8B-B14F-4D97-AF65-F5344CB8AC3E}">
        <p14:creationId xmlns:p14="http://schemas.microsoft.com/office/powerpoint/2010/main" val="39854082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96</a:t>
            </a:fld>
            <a:endParaRPr lang="pt-BR" altLang="pt-BR"/>
          </a:p>
        </p:txBody>
      </p:sp>
    </p:spTree>
    <p:extLst>
      <p:ext uri="{BB962C8B-B14F-4D97-AF65-F5344CB8AC3E}">
        <p14:creationId xmlns:p14="http://schemas.microsoft.com/office/powerpoint/2010/main" val="150963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8</a:t>
            </a:fld>
            <a:endParaRPr lang="pt-BR" altLang="pt-BR"/>
          </a:p>
        </p:txBody>
      </p:sp>
    </p:spTree>
    <p:extLst>
      <p:ext uri="{BB962C8B-B14F-4D97-AF65-F5344CB8AC3E}">
        <p14:creationId xmlns:p14="http://schemas.microsoft.com/office/powerpoint/2010/main" val="25051369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97</a:t>
            </a:fld>
            <a:endParaRPr lang="pt-BR" altLang="pt-BR"/>
          </a:p>
        </p:txBody>
      </p:sp>
    </p:spTree>
    <p:extLst>
      <p:ext uri="{BB962C8B-B14F-4D97-AF65-F5344CB8AC3E}">
        <p14:creationId xmlns:p14="http://schemas.microsoft.com/office/powerpoint/2010/main" val="42263511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98</a:t>
            </a:fld>
            <a:endParaRPr lang="pt-BR" altLang="pt-BR"/>
          </a:p>
        </p:txBody>
      </p:sp>
    </p:spTree>
    <p:extLst>
      <p:ext uri="{BB962C8B-B14F-4D97-AF65-F5344CB8AC3E}">
        <p14:creationId xmlns:p14="http://schemas.microsoft.com/office/powerpoint/2010/main" val="6670527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99</a:t>
            </a:fld>
            <a:endParaRPr lang="pt-BR" altLang="pt-BR"/>
          </a:p>
        </p:txBody>
      </p:sp>
    </p:spTree>
    <p:extLst>
      <p:ext uri="{BB962C8B-B14F-4D97-AF65-F5344CB8AC3E}">
        <p14:creationId xmlns:p14="http://schemas.microsoft.com/office/powerpoint/2010/main" val="31667338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47500" lnSpcReduction="20000"/>
          </a:bodyPr>
          <a:lstStyle/>
          <a:p>
            <a:r>
              <a:rPr lang="pt-BR" sz="1800" b="0" i="0" kern="1200" dirty="0">
                <a:solidFill>
                  <a:schemeClr val="tx1"/>
                </a:solidFill>
                <a:effectLst/>
                <a:latin typeface="+mn-lt"/>
                <a:ea typeface="+mn-ea"/>
                <a:cs typeface="+mn-cs"/>
              </a:rPr>
              <a:t>O</a:t>
            </a:r>
            <a:r>
              <a:rPr lang="pt-BR" sz="1800" b="1" i="0" kern="1200" dirty="0">
                <a:solidFill>
                  <a:schemeClr val="tx1"/>
                </a:solidFill>
                <a:effectLst/>
                <a:latin typeface="+mn-lt"/>
                <a:ea typeface="+mn-ea"/>
                <a:cs typeface="+mn-cs"/>
              </a:rPr>
              <a:t> management 3.0</a:t>
            </a:r>
            <a:r>
              <a:rPr lang="pt-BR" sz="1800" b="0" i="0" kern="1200" dirty="0">
                <a:solidFill>
                  <a:schemeClr val="tx1"/>
                </a:solidFill>
                <a:effectLst/>
                <a:latin typeface="+mn-lt"/>
                <a:ea typeface="+mn-ea"/>
                <a:cs typeface="+mn-cs"/>
              </a:rPr>
              <a:t> </a:t>
            </a:r>
            <a:r>
              <a:rPr lang="pt-BR" sz="1800" b="1" i="0" kern="1200" dirty="0">
                <a:solidFill>
                  <a:schemeClr val="tx1"/>
                </a:solidFill>
                <a:effectLst/>
                <a:latin typeface="+mn-lt"/>
                <a:ea typeface="+mn-ea"/>
                <a:cs typeface="+mn-cs"/>
              </a:rPr>
              <a:t>é um excelente modelo de gestão</a:t>
            </a:r>
            <a:r>
              <a:rPr lang="pt-BR" sz="1800" b="0" i="0" kern="1200" dirty="0">
                <a:solidFill>
                  <a:schemeClr val="tx1"/>
                </a:solidFill>
                <a:effectLst/>
                <a:latin typeface="+mn-lt"/>
                <a:ea typeface="+mn-ea"/>
                <a:cs typeface="+mn-cs"/>
              </a:rPr>
              <a:t>, alinhado com as transformações digitais e processos colaborativos que, cada vez mais, fazem parte do universo empresarial. Dentro de uma agência, esse tipo de gestão contribui para a implementação de metodologias ágeis, além de promover lideranças com o </a:t>
            </a:r>
            <a:r>
              <a:rPr lang="pt-BR" sz="1800" b="0" i="0" kern="1200" dirty="0" err="1">
                <a:solidFill>
                  <a:schemeClr val="tx1"/>
                </a:solidFill>
                <a:effectLst/>
                <a:latin typeface="+mn-lt"/>
                <a:ea typeface="+mn-ea"/>
                <a:cs typeface="+mn-cs"/>
              </a:rPr>
              <a:t>fit</a:t>
            </a:r>
            <a:r>
              <a:rPr lang="pt-BR" sz="1800" b="0" i="0" kern="1200" dirty="0">
                <a:solidFill>
                  <a:schemeClr val="tx1"/>
                </a:solidFill>
                <a:effectLst/>
                <a:latin typeface="+mn-lt"/>
                <a:ea typeface="+mn-ea"/>
                <a:cs typeface="+mn-cs"/>
              </a:rPr>
              <a:t> atual, capazes de engajar e gerar autonomia aos colaboradores.</a:t>
            </a:r>
          </a:p>
          <a:p>
            <a:endParaRPr lang="pt-BR" sz="1800" b="1" i="0" kern="1200" dirty="0">
              <a:solidFill>
                <a:schemeClr val="tx1"/>
              </a:solidFill>
              <a:effectLst/>
              <a:latin typeface="+mn-lt"/>
              <a:ea typeface="+mn-ea"/>
              <a:cs typeface="+mn-cs"/>
            </a:endParaRPr>
          </a:p>
          <a:p>
            <a:r>
              <a:rPr lang="pt-BR" sz="1800" b="1" i="0" kern="1200" dirty="0">
                <a:solidFill>
                  <a:schemeClr val="tx1"/>
                </a:solidFill>
                <a:effectLst/>
                <a:latin typeface="+mn-lt"/>
                <a:ea typeface="+mn-ea"/>
                <a:cs typeface="+mn-cs"/>
              </a:rPr>
              <a:t>1- Energizar as pessoas</a:t>
            </a:r>
          </a:p>
          <a:p>
            <a:r>
              <a:rPr lang="pt-BR" sz="1800" b="0" i="0" kern="1200" dirty="0">
                <a:solidFill>
                  <a:schemeClr val="tx1"/>
                </a:solidFill>
                <a:effectLst/>
                <a:latin typeface="+mn-lt"/>
                <a:ea typeface="+mn-ea"/>
                <a:cs typeface="+mn-cs"/>
              </a:rPr>
              <a:t>Valorizar o capital humano através de ações que as mantém motivadas e criativas para promover um trabalho mais produtivo. Nessa etapa, é essencial identificar quais são as situações que levam mais realização para cada membro da equipe.</a:t>
            </a:r>
          </a:p>
          <a:p>
            <a:r>
              <a:rPr lang="pt-BR" sz="1800" b="1" i="0" kern="1200" dirty="0">
                <a:solidFill>
                  <a:schemeClr val="tx1"/>
                </a:solidFill>
                <a:effectLst/>
                <a:latin typeface="+mn-lt"/>
                <a:ea typeface="+mn-ea"/>
                <a:cs typeface="+mn-cs"/>
              </a:rPr>
              <a:t>2- Empoderar times</a:t>
            </a:r>
          </a:p>
          <a:p>
            <a:r>
              <a:rPr lang="pt-BR" sz="1800" b="0" i="0" kern="1200" dirty="0">
                <a:solidFill>
                  <a:schemeClr val="tx1"/>
                </a:solidFill>
                <a:effectLst/>
                <a:latin typeface="+mn-lt"/>
                <a:ea typeface="+mn-ea"/>
                <a:cs typeface="+mn-cs"/>
              </a:rPr>
              <a:t>Incentivar a auto gestão onde os membros da equipe possam se organizar e tomar algumas decisões importantes para o prosseguimento das atividades exige o empoderamento do time. O gestor precisa confiar e motivar essa auto organização.</a:t>
            </a:r>
          </a:p>
          <a:p>
            <a:r>
              <a:rPr lang="pt-BR" sz="1800" b="1" i="0" kern="1200" dirty="0">
                <a:solidFill>
                  <a:schemeClr val="tx1"/>
                </a:solidFill>
                <a:effectLst/>
                <a:latin typeface="+mn-lt"/>
                <a:ea typeface="+mn-ea"/>
                <a:cs typeface="+mn-cs"/>
              </a:rPr>
              <a:t>3- Alinhar restrições</a:t>
            </a:r>
          </a:p>
          <a:p>
            <a:r>
              <a:rPr lang="pt-BR" sz="1800" b="0" i="0" kern="1200" dirty="0">
                <a:solidFill>
                  <a:schemeClr val="tx1"/>
                </a:solidFill>
                <a:effectLst/>
                <a:latin typeface="+mn-lt"/>
                <a:ea typeface="+mn-ea"/>
                <a:cs typeface="+mn-cs"/>
              </a:rPr>
              <a:t>É essencial dar a liberdade para que o time desenvolva as atividades, desde que todos os integrantes tenham um propósito claro das metas. Por isso, nessa etapa é primordial definir os limites e as regras para que haja um engajamento coletivo.</a:t>
            </a:r>
          </a:p>
          <a:p>
            <a:r>
              <a:rPr lang="pt-BR" sz="1800" b="1" i="0" kern="1200" dirty="0">
                <a:solidFill>
                  <a:schemeClr val="tx1"/>
                </a:solidFill>
                <a:effectLst/>
                <a:latin typeface="+mn-lt"/>
                <a:ea typeface="+mn-ea"/>
                <a:cs typeface="+mn-cs"/>
              </a:rPr>
              <a:t>4- Desenvolvimento de competências</a:t>
            </a:r>
          </a:p>
          <a:p>
            <a:r>
              <a:rPr lang="pt-BR" sz="1800" b="0" i="0" kern="1200" dirty="0">
                <a:solidFill>
                  <a:schemeClr val="tx1"/>
                </a:solidFill>
                <a:effectLst/>
                <a:latin typeface="+mn-lt"/>
                <a:ea typeface="+mn-ea"/>
                <a:cs typeface="+mn-cs"/>
              </a:rPr>
              <a:t>Um time deve trabalhar junto e todos os membros precisam ter a devida competência para conseguir atingir a meta, afinal, o trabalho é coletivo. É papel do gestor contribuir para o desenvolvimento de competências individuais e ajudar a fortalecer a equipe como um todo.</a:t>
            </a:r>
          </a:p>
          <a:p>
            <a:r>
              <a:rPr lang="pt-BR" sz="1800" b="1" i="0" kern="1200" dirty="0">
                <a:solidFill>
                  <a:schemeClr val="tx1"/>
                </a:solidFill>
                <a:effectLst/>
                <a:latin typeface="+mn-lt"/>
                <a:ea typeface="+mn-ea"/>
                <a:cs typeface="+mn-cs"/>
              </a:rPr>
              <a:t>5- Crescer a estrutura</a:t>
            </a:r>
          </a:p>
          <a:p>
            <a:r>
              <a:rPr lang="pt-BR" sz="1800" b="0" i="0" kern="1200" dirty="0">
                <a:solidFill>
                  <a:schemeClr val="tx1"/>
                </a:solidFill>
                <a:effectLst/>
                <a:latin typeface="+mn-lt"/>
                <a:ea typeface="+mn-ea"/>
                <a:cs typeface="+mn-cs"/>
              </a:rPr>
              <a:t>A ampliação do negócio depende do modo organizacional de trabalho das equipes, é justamente por isso que o </a:t>
            </a:r>
            <a:r>
              <a:rPr lang="pt-BR" sz="1800" b="1" i="0" u="none" strike="noStrike" kern="1200" dirty="0">
                <a:solidFill>
                  <a:schemeClr val="tx1"/>
                </a:solidFill>
                <a:effectLst/>
                <a:latin typeface="+mn-lt"/>
                <a:ea typeface="+mn-ea"/>
                <a:cs typeface="+mn-cs"/>
              </a:rPr>
              <a:t>management 3.0</a:t>
            </a:r>
            <a:r>
              <a:rPr lang="pt-BR" sz="1800" b="0" i="0" kern="1200" dirty="0">
                <a:solidFill>
                  <a:schemeClr val="tx1"/>
                </a:solidFill>
                <a:effectLst/>
                <a:latin typeface="+mn-lt"/>
                <a:ea typeface="+mn-ea"/>
                <a:cs typeface="+mn-cs"/>
              </a:rPr>
              <a:t> tem a filosofia de incentivar o crescimento das companhias através de atividades focadas no alcance de metas e no ambiente colaborativo que deve haver uma boa comunicação.</a:t>
            </a:r>
          </a:p>
          <a:p>
            <a:r>
              <a:rPr lang="pt-BR" sz="1800" b="1" i="0" kern="1200" dirty="0">
                <a:solidFill>
                  <a:schemeClr val="tx1"/>
                </a:solidFill>
                <a:effectLst/>
                <a:latin typeface="+mn-lt"/>
                <a:ea typeface="+mn-ea"/>
                <a:cs typeface="+mn-cs"/>
              </a:rPr>
              <a:t>6- Aprimoramento para melhorar sempre</a:t>
            </a:r>
          </a:p>
          <a:p>
            <a:r>
              <a:rPr lang="pt-BR" sz="1800" b="0" i="0" kern="1200" dirty="0">
                <a:solidFill>
                  <a:schemeClr val="tx1"/>
                </a:solidFill>
                <a:effectLst/>
                <a:latin typeface="+mn-lt"/>
                <a:ea typeface="+mn-ea"/>
                <a:cs typeface="+mn-cs"/>
              </a:rPr>
              <a:t>A empresa deve buscar melhorias sempre, o gestor deve ter isso como objetivo de vida. Aperfeiçoar processos, times e pessoas para reduzir as falhas para tornar os métodos de trabalho cada vez mais eficientes para alcançar o sucesso.</a:t>
            </a:r>
          </a:p>
          <a:p>
            <a:br>
              <a:rPr lang="pt-BR" dirty="0"/>
            </a:br>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100</a:t>
            </a:fld>
            <a:endParaRPr lang="pt-BR" altLang="pt-BR"/>
          </a:p>
        </p:txBody>
      </p:sp>
    </p:spTree>
    <p:extLst>
      <p:ext uri="{BB962C8B-B14F-4D97-AF65-F5344CB8AC3E}">
        <p14:creationId xmlns:p14="http://schemas.microsoft.com/office/powerpoint/2010/main" val="35710934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101</a:t>
            </a:fld>
            <a:endParaRPr lang="pt-BR" altLang="pt-BR"/>
          </a:p>
        </p:txBody>
      </p:sp>
    </p:spTree>
    <p:extLst>
      <p:ext uri="{BB962C8B-B14F-4D97-AF65-F5344CB8AC3E}">
        <p14:creationId xmlns:p14="http://schemas.microsoft.com/office/powerpoint/2010/main" val="9146156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102</a:t>
            </a:fld>
            <a:endParaRPr lang="pt-BR" altLang="pt-BR"/>
          </a:p>
        </p:txBody>
      </p:sp>
    </p:spTree>
    <p:extLst>
      <p:ext uri="{BB962C8B-B14F-4D97-AF65-F5344CB8AC3E}">
        <p14:creationId xmlns:p14="http://schemas.microsoft.com/office/powerpoint/2010/main" val="9311618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103</a:t>
            </a:fld>
            <a:endParaRPr lang="pt-BR" altLang="pt-BR"/>
          </a:p>
        </p:txBody>
      </p:sp>
    </p:spTree>
    <p:extLst>
      <p:ext uri="{BB962C8B-B14F-4D97-AF65-F5344CB8AC3E}">
        <p14:creationId xmlns:p14="http://schemas.microsoft.com/office/powerpoint/2010/main" val="22422247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104</a:t>
            </a:fld>
            <a:endParaRPr lang="pt-BR" altLang="pt-BR"/>
          </a:p>
        </p:txBody>
      </p:sp>
    </p:spTree>
    <p:extLst>
      <p:ext uri="{BB962C8B-B14F-4D97-AF65-F5344CB8AC3E}">
        <p14:creationId xmlns:p14="http://schemas.microsoft.com/office/powerpoint/2010/main" val="35311948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105</a:t>
            </a:fld>
            <a:endParaRPr lang="pt-BR" altLang="pt-BR"/>
          </a:p>
        </p:txBody>
      </p:sp>
    </p:spTree>
    <p:extLst>
      <p:ext uri="{BB962C8B-B14F-4D97-AF65-F5344CB8AC3E}">
        <p14:creationId xmlns:p14="http://schemas.microsoft.com/office/powerpoint/2010/main" val="1005673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106</a:t>
            </a:fld>
            <a:endParaRPr lang="pt-BR" altLang="pt-BR"/>
          </a:p>
        </p:txBody>
      </p:sp>
    </p:spTree>
    <p:extLst>
      <p:ext uri="{BB962C8B-B14F-4D97-AF65-F5344CB8AC3E}">
        <p14:creationId xmlns:p14="http://schemas.microsoft.com/office/powerpoint/2010/main" val="4181784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13</a:t>
            </a:fld>
            <a:endParaRPr lang="pt-BR" altLang="pt-BR"/>
          </a:p>
        </p:txBody>
      </p:sp>
    </p:spTree>
    <p:extLst>
      <p:ext uri="{BB962C8B-B14F-4D97-AF65-F5344CB8AC3E}">
        <p14:creationId xmlns:p14="http://schemas.microsoft.com/office/powerpoint/2010/main" val="41494977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107</a:t>
            </a:fld>
            <a:endParaRPr lang="pt-BR" altLang="pt-BR"/>
          </a:p>
        </p:txBody>
      </p:sp>
    </p:spTree>
    <p:extLst>
      <p:ext uri="{BB962C8B-B14F-4D97-AF65-F5344CB8AC3E}">
        <p14:creationId xmlns:p14="http://schemas.microsoft.com/office/powerpoint/2010/main" val="17137847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108</a:t>
            </a:fld>
            <a:endParaRPr lang="pt-BR" altLang="pt-BR"/>
          </a:p>
        </p:txBody>
      </p:sp>
    </p:spTree>
    <p:extLst>
      <p:ext uri="{BB962C8B-B14F-4D97-AF65-F5344CB8AC3E}">
        <p14:creationId xmlns:p14="http://schemas.microsoft.com/office/powerpoint/2010/main" val="27222947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109</a:t>
            </a:fld>
            <a:endParaRPr lang="pt-BR" altLang="pt-BR"/>
          </a:p>
        </p:txBody>
      </p:sp>
    </p:spTree>
    <p:extLst>
      <p:ext uri="{BB962C8B-B14F-4D97-AF65-F5344CB8AC3E}">
        <p14:creationId xmlns:p14="http://schemas.microsoft.com/office/powerpoint/2010/main" val="2427561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110</a:t>
            </a:fld>
            <a:endParaRPr lang="pt-BR" altLang="pt-BR"/>
          </a:p>
        </p:txBody>
      </p:sp>
    </p:spTree>
    <p:extLst>
      <p:ext uri="{BB962C8B-B14F-4D97-AF65-F5344CB8AC3E}">
        <p14:creationId xmlns:p14="http://schemas.microsoft.com/office/powerpoint/2010/main" val="35252946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111</a:t>
            </a:fld>
            <a:endParaRPr lang="pt-BR" altLang="pt-BR"/>
          </a:p>
        </p:txBody>
      </p:sp>
    </p:spTree>
    <p:extLst>
      <p:ext uri="{BB962C8B-B14F-4D97-AF65-F5344CB8AC3E}">
        <p14:creationId xmlns:p14="http://schemas.microsoft.com/office/powerpoint/2010/main" val="49022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112</a:t>
            </a:fld>
            <a:endParaRPr lang="pt-BR" altLang="pt-BR"/>
          </a:p>
        </p:txBody>
      </p:sp>
    </p:spTree>
    <p:extLst>
      <p:ext uri="{BB962C8B-B14F-4D97-AF65-F5344CB8AC3E}">
        <p14:creationId xmlns:p14="http://schemas.microsoft.com/office/powerpoint/2010/main" val="19104049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113</a:t>
            </a:fld>
            <a:endParaRPr lang="pt-BR" altLang="pt-BR"/>
          </a:p>
        </p:txBody>
      </p:sp>
    </p:spTree>
    <p:extLst>
      <p:ext uri="{BB962C8B-B14F-4D97-AF65-F5344CB8AC3E}">
        <p14:creationId xmlns:p14="http://schemas.microsoft.com/office/powerpoint/2010/main" val="11488717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114</a:t>
            </a:fld>
            <a:endParaRPr lang="pt-BR" altLang="pt-BR"/>
          </a:p>
        </p:txBody>
      </p:sp>
    </p:spTree>
    <p:extLst>
      <p:ext uri="{BB962C8B-B14F-4D97-AF65-F5344CB8AC3E}">
        <p14:creationId xmlns:p14="http://schemas.microsoft.com/office/powerpoint/2010/main" val="3086412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115</a:t>
            </a:fld>
            <a:endParaRPr lang="pt-BR" altLang="pt-BR"/>
          </a:p>
        </p:txBody>
      </p:sp>
    </p:spTree>
    <p:extLst>
      <p:ext uri="{BB962C8B-B14F-4D97-AF65-F5344CB8AC3E}">
        <p14:creationId xmlns:p14="http://schemas.microsoft.com/office/powerpoint/2010/main" val="40107505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116</a:t>
            </a:fld>
            <a:endParaRPr lang="pt-BR" altLang="pt-BR"/>
          </a:p>
        </p:txBody>
      </p:sp>
    </p:spTree>
    <p:extLst>
      <p:ext uri="{BB962C8B-B14F-4D97-AF65-F5344CB8AC3E}">
        <p14:creationId xmlns:p14="http://schemas.microsoft.com/office/powerpoint/2010/main" val="3682510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14</a:t>
            </a:fld>
            <a:endParaRPr lang="pt-BR" altLang="pt-BR"/>
          </a:p>
        </p:txBody>
      </p:sp>
    </p:spTree>
    <p:extLst>
      <p:ext uri="{BB962C8B-B14F-4D97-AF65-F5344CB8AC3E}">
        <p14:creationId xmlns:p14="http://schemas.microsoft.com/office/powerpoint/2010/main" val="21060049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117</a:t>
            </a:fld>
            <a:endParaRPr lang="pt-BR" altLang="pt-BR"/>
          </a:p>
        </p:txBody>
      </p:sp>
    </p:spTree>
    <p:extLst>
      <p:ext uri="{BB962C8B-B14F-4D97-AF65-F5344CB8AC3E}">
        <p14:creationId xmlns:p14="http://schemas.microsoft.com/office/powerpoint/2010/main" val="4055610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118</a:t>
            </a:fld>
            <a:endParaRPr lang="pt-BR" altLang="pt-BR"/>
          </a:p>
        </p:txBody>
      </p:sp>
    </p:spTree>
    <p:extLst>
      <p:ext uri="{BB962C8B-B14F-4D97-AF65-F5344CB8AC3E}">
        <p14:creationId xmlns:p14="http://schemas.microsoft.com/office/powerpoint/2010/main" val="10699096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119</a:t>
            </a:fld>
            <a:endParaRPr lang="pt-BR" altLang="pt-BR"/>
          </a:p>
        </p:txBody>
      </p:sp>
    </p:spTree>
    <p:extLst>
      <p:ext uri="{BB962C8B-B14F-4D97-AF65-F5344CB8AC3E}">
        <p14:creationId xmlns:p14="http://schemas.microsoft.com/office/powerpoint/2010/main" val="13399619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120</a:t>
            </a:fld>
            <a:endParaRPr lang="pt-BR" altLang="pt-BR"/>
          </a:p>
        </p:txBody>
      </p:sp>
    </p:spTree>
    <p:extLst>
      <p:ext uri="{BB962C8B-B14F-4D97-AF65-F5344CB8AC3E}">
        <p14:creationId xmlns:p14="http://schemas.microsoft.com/office/powerpoint/2010/main" val="26904922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121</a:t>
            </a:fld>
            <a:endParaRPr lang="pt-BR" altLang="pt-BR"/>
          </a:p>
        </p:txBody>
      </p:sp>
    </p:spTree>
    <p:extLst>
      <p:ext uri="{BB962C8B-B14F-4D97-AF65-F5344CB8AC3E}">
        <p14:creationId xmlns:p14="http://schemas.microsoft.com/office/powerpoint/2010/main" val="8538695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122</a:t>
            </a:fld>
            <a:endParaRPr lang="pt-BR" altLang="pt-BR"/>
          </a:p>
        </p:txBody>
      </p:sp>
    </p:spTree>
    <p:extLst>
      <p:ext uri="{BB962C8B-B14F-4D97-AF65-F5344CB8AC3E}">
        <p14:creationId xmlns:p14="http://schemas.microsoft.com/office/powerpoint/2010/main" val="9108353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123</a:t>
            </a:fld>
            <a:endParaRPr lang="pt-BR" altLang="pt-BR"/>
          </a:p>
        </p:txBody>
      </p:sp>
    </p:spTree>
    <p:extLst>
      <p:ext uri="{BB962C8B-B14F-4D97-AF65-F5344CB8AC3E}">
        <p14:creationId xmlns:p14="http://schemas.microsoft.com/office/powerpoint/2010/main" val="34735317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124</a:t>
            </a:fld>
            <a:endParaRPr lang="pt-BR" altLang="pt-BR"/>
          </a:p>
        </p:txBody>
      </p:sp>
    </p:spTree>
    <p:extLst>
      <p:ext uri="{BB962C8B-B14F-4D97-AF65-F5344CB8AC3E}">
        <p14:creationId xmlns:p14="http://schemas.microsoft.com/office/powerpoint/2010/main" val="16203124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125</a:t>
            </a:fld>
            <a:endParaRPr lang="pt-BR" altLang="pt-BR"/>
          </a:p>
        </p:txBody>
      </p:sp>
    </p:spTree>
    <p:extLst>
      <p:ext uri="{BB962C8B-B14F-4D97-AF65-F5344CB8AC3E}">
        <p14:creationId xmlns:p14="http://schemas.microsoft.com/office/powerpoint/2010/main" val="27824886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126</a:t>
            </a:fld>
            <a:endParaRPr lang="pt-BR" altLang="pt-BR"/>
          </a:p>
        </p:txBody>
      </p:sp>
    </p:spTree>
    <p:extLst>
      <p:ext uri="{BB962C8B-B14F-4D97-AF65-F5344CB8AC3E}">
        <p14:creationId xmlns:p14="http://schemas.microsoft.com/office/powerpoint/2010/main" val="143840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15</a:t>
            </a:fld>
            <a:endParaRPr lang="pt-BR" altLang="pt-BR"/>
          </a:p>
        </p:txBody>
      </p:sp>
    </p:spTree>
    <p:extLst>
      <p:ext uri="{BB962C8B-B14F-4D97-AF65-F5344CB8AC3E}">
        <p14:creationId xmlns:p14="http://schemas.microsoft.com/office/powerpoint/2010/main" val="2673100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127</a:t>
            </a:fld>
            <a:endParaRPr lang="pt-BR" altLang="pt-BR"/>
          </a:p>
        </p:txBody>
      </p:sp>
    </p:spTree>
    <p:extLst>
      <p:ext uri="{BB962C8B-B14F-4D97-AF65-F5344CB8AC3E}">
        <p14:creationId xmlns:p14="http://schemas.microsoft.com/office/powerpoint/2010/main" val="295971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128</a:t>
            </a:fld>
            <a:endParaRPr lang="pt-BR" altLang="pt-BR"/>
          </a:p>
        </p:txBody>
      </p:sp>
    </p:spTree>
    <p:extLst>
      <p:ext uri="{BB962C8B-B14F-4D97-AF65-F5344CB8AC3E}">
        <p14:creationId xmlns:p14="http://schemas.microsoft.com/office/powerpoint/2010/main" val="3717368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129</a:t>
            </a:fld>
            <a:endParaRPr lang="pt-BR" altLang="pt-BR"/>
          </a:p>
        </p:txBody>
      </p:sp>
    </p:spTree>
    <p:extLst>
      <p:ext uri="{BB962C8B-B14F-4D97-AF65-F5344CB8AC3E}">
        <p14:creationId xmlns:p14="http://schemas.microsoft.com/office/powerpoint/2010/main" val="4396203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131</a:t>
            </a:fld>
            <a:endParaRPr lang="pt-BR" altLang="pt-BR"/>
          </a:p>
        </p:txBody>
      </p:sp>
    </p:spTree>
    <p:extLst>
      <p:ext uri="{BB962C8B-B14F-4D97-AF65-F5344CB8AC3E}">
        <p14:creationId xmlns:p14="http://schemas.microsoft.com/office/powerpoint/2010/main" val="37214639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r>
              <a:rPr lang="pt-BR" sz="1800" b="0" i="0" kern="1200" dirty="0" err="1">
                <a:solidFill>
                  <a:schemeClr val="tx1"/>
                </a:solidFill>
                <a:effectLst/>
                <a:latin typeface="+mn-lt"/>
                <a:ea typeface="+mn-ea"/>
                <a:cs typeface="+mn-cs"/>
              </a:rPr>
              <a:t>Spotify</a:t>
            </a:r>
            <a:r>
              <a:rPr lang="pt-BR" sz="1800" b="0" i="0" kern="1200" dirty="0">
                <a:solidFill>
                  <a:schemeClr val="tx1"/>
                </a:solidFill>
                <a:effectLst/>
                <a:latin typeface="+mn-lt"/>
                <a:ea typeface="+mn-ea"/>
                <a:cs typeface="+mn-cs"/>
              </a:rPr>
              <a:t> é um serviço de streaming de música, podcast e vídeo que foi lançado oficialmente em 7 de outubro de 2008. É o serviço de streaming mais popular e usado do mundo. Ele é desenvolvido pela startup </a:t>
            </a:r>
            <a:r>
              <a:rPr lang="pt-BR" sz="1800" b="0" i="0" kern="1200" dirty="0" err="1">
                <a:solidFill>
                  <a:schemeClr val="tx1"/>
                </a:solidFill>
                <a:effectLst/>
                <a:latin typeface="+mn-lt"/>
                <a:ea typeface="+mn-ea"/>
                <a:cs typeface="+mn-cs"/>
              </a:rPr>
              <a:t>Spotify</a:t>
            </a:r>
            <a:r>
              <a:rPr lang="pt-BR" sz="1800" b="0" i="0" kern="1200" dirty="0">
                <a:solidFill>
                  <a:schemeClr val="tx1"/>
                </a:solidFill>
                <a:effectLst/>
                <a:latin typeface="+mn-lt"/>
                <a:ea typeface="+mn-ea"/>
                <a:cs typeface="+mn-cs"/>
              </a:rPr>
              <a:t> AB em Estocolmo, Suécia. </a:t>
            </a:r>
            <a:r>
              <a:rPr lang="pt-BR" sz="1800" b="0" i="0" u="none" strike="noStrike" kern="1200" dirty="0">
                <a:solidFill>
                  <a:schemeClr val="tx1"/>
                </a:solidFill>
                <a:effectLst/>
                <a:latin typeface="+mn-lt"/>
                <a:ea typeface="+mn-ea"/>
                <a:cs typeface="+mn-cs"/>
                <a:hlinkClick r:id="rId3"/>
              </a:rPr>
              <a:t>Wikipédia</a:t>
            </a:r>
            <a:endParaRPr lang="pt-BR" sz="1800" b="0" i="0" kern="1200" dirty="0">
              <a:solidFill>
                <a:schemeClr val="tx1"/>
              </a:solidFill>
              <a:effectLst/>
              <a:latin typeface="+mn-lt"/>
              <a:ea typeface="+mn-ea"/>
              <a:cs typeface="+mn-cs"/>
            </a:endParaRPr>
          </a:p>
          <a:p>
            <a:r>
              <a:rPr lang="pt-BR" sz="1800" b="1" i="0" u="none" strike="noStrike" kern="1200" dirty="0">
                <a:solidFill>
                  <a:schemeClr val="tx1"/>
                </a:solidFill>
                <a:effectLst/>
                <a:latin typeface="+mn-lt"/>
                <a:ea typeface="+mn-ea"/>
                <a:cs typeface="+mn-cs"/>
                <a:hlinkClick r:id="rId4"/>
              </a:rPr>
              <a:t>Fundação</a:t>
            </a:r>
            <a:r>
              <a:rPr lang="pt-BR" sz="1800" b="1" i="0" kern="1200" dirty="0">
                <a:solidFill>
                  <a:schemeClr val="tx1"/>
                </a:solidFill>
                <a:effectLst/>
                <a:latin typeface="+mn-lt"/>
                <a:ea typeface="+mn-ea"/>
                <a:cs typeface="+mn-cs"/>
              </a:rPr>
              <a:t>: </a:t>
            </a:r>
            <a:r>
              <a:rPr lang="pt-BR" sz="1800" b="0" i="0" kern="1200" dirty="0">
                <a:solidFill>
                  <a:schemeClr val="tx1"/>
                </a:solidFill>
                <a:effectLst/>
                <a:latin typeface="+mn-lt"/>
                <a:ea typeface="+mn-ea"/>
                <a:cs typeface="+mn-cs"/>
              </a:rPr>
              <a:t>23 de abril de 2006, </a:t>
            </a:r>
            <a:r>
              <a:rPr lang="pt-BR" sz="1800" b="0" i="0" u="none" strike="noStrike" kern="1200" dirty="0">
                <a:solidFill>
                  <a:schemeClr val="tx1"/>
                </a:solidFill>
                <a:effectLst/>
                <a:latin typeface="+mn-lt"/>
                <a:ea typeface="+mn-ea"/>
                <a:cs typeface="+mn-cs"/>
                <a:hlinkClick r:id="rId5"/>
              </a:rPr>
              <a:t>Estocolmo, Suécia</a:t>
            </a:r>
            <a:endParaRPr lang="pt-BR" sz="1800" b="0" i="0" kern="1200" dirty="0">
              <a:solidFill>
                <a:schemeClr val="tx1"/>
              </a:solidFill>
              <a:effectLst/>
              <a:latin typeface="+mn-lt"/>
              <a:ea typeface="+mn-ea"/>
              <a:cs typeface="+mn-cs"/>
            </a:endParaRPr>
          </a:p>
          <a:p>
            <a:r>
              <a:rPr lang="pt-BR" sz="1800" b="1" i="0" u="none" strike="noStrike" kern="1200" dirty="0">
                <a:solidFill>
                  <a:schemeClr val="tx1"/>
                </a:solidFill>
                <a:effectLst/>
                <a:latin typeface="+mn-lt"/>
                <a:ea typeface="+mn-ea"/>
                <a:cs typeface="+mn-cs"/>
                <a:hlinkClick r:id="rId6"/>
              </a:rPr>
              <a:t>CEO</a:t>
            </a:r>
            <a:r>
              <a:rPr lang="pt-BR" sz="1800" b="1" i="0" kern="1200" dirty="0">
                <a:solidFill>
                  <a:schemeClr val="tx1"/>
                </a:solidFill>
                <a:effectLst/>
                <a:latin typeface="+mn-lt"/>
                <a:ea typeface="+mn-ea"/>
                <a:cs typeface="+mn-cs"/>
              </a:rPr>
              <a:t>: </a:t>
            </a:r>
            <a:r>
              <a:rPr lang="pt-BR" sz="1800" b="0" i="0" u="none" strike="noStrike" kern="1200" dirty="0">
                <a:solidFill>
                  <a:schemeClr val="tx1"/>
                </a:solidFill>
                <a:effectLst/>
                <a:latin typeface="+mn-lt"/>
                <a:ea typeface="+mn-ea"/>
                <a:cs typeface="+mn-cs"/>
                <a:hlinkClick r:id="rId7"/>
              </a:rPr>
              <a:t>Daniel </a:t>
            </a:r>
            <a:r>
              <a:rPr lang="pt-BR" sz="1800" b="0" i="0" u="none" strike="noStrike" kern="1200" dirty="0" err="1">
                <a:solidFill>
                  <a:schemeClr val="tx1"/>
                </a:solidFill>
                <a:effectLst/>
                <a:latin typeface="+mn-lt"/>
                <a:ea typeface="+mn-ea"/>
                <a:cs typeface="+mn-cs"/>
                <a:hlinkClick r:id="rId7"/>
              </a:rPr>
              <a:t>Ek</a:t>
            </a:r>
            <a:r>
              <a:rPr lang="pt-BR" sz="1800" b="0" i="0" kern="1200" dirty="0">
                <a:solidFill>
                  <a:schemeClr val="tx1"/>
                </a:solidFill>
                <a:effectLst/>
                <a:latin typeface="+mn-lt"/>
                <a:ea typeface="+mn-ea"/>
                <a:cs typeface="+mn-cs"/>
              </a:rPr>
              <a:t> (2006–)</a:t>
            </a:r>
          </a:p>
          <a:p>
            <a:r>
              <a:rPr lang="pt-BR" sz="1800" b="1" i="0" u="none" strike="noStrike" kern="1200" dirty="0">
                <a:solidFill>
                  <a:schemeClr val="tx1"/>
                </a:solidFill>
                <a:effectLst/>
                <a:latin typeface="+mn-lt"/>
                <a:ea typeface="+mn-ea"/>
                <a:cs typeface="+mn-cs"/>
                <a:hlinkClick r:id="rId8"/>
              </a:rPr>
              <a:t>Sede</a:t>
            </a:r>
            <a:r>
              <a:rPr lang="pt-BR" sz="1800" b="1" i="0" kern="1200" dirty="0">
                <a:solidFill>
                  <a:schemeClr val="tx1"/>
                </a:solidFill>
                <a:effectLst/>
                <a:latin typeface="+mn-lt"/>
                <a:ea typeface="+mn-ea"/>
                <a:cs typeface="+mn-cs"/>
              </a:rPr>
              <a:t>: </a:t>
            </a:r>
            <a:r>
              <a:rPr lang="pt-BR" sz="1800" b="0" i="0" u="none" strike="noStrike" kern="1200" dirty="0">
                <a:solidFill>
                  <a:schemeClr val="tx1"/>
                </a:solidFill>
                <a:effectLst/>
                <a:latin typeface="+mn-lt"/>
                <a:ea typeface="+mn-ea"/>
                <a:cs typeface="+mn-cs"/>
                <a:hlinkClick r:id="rId9"/>
              </a:rPr>
              <a:t>Estocolmo, Suécia</a:t>
            </a:r>
            <a:endParaRPr lang="pt-BR" sz="1800" b="0" i="0" kern="1200" dirty="0">
              <a:solidFill>
                <a:schemeClr val="tx1"/>
              </a:solidFill>
              <a:effectLst/>
              <a:latin typeface="+mn-lt"/>
              <a:ea typeface="+mn-ea"/>
              <a:cs typeface="+mn-cs"/>
            </a:endParaRPr>
          </a:p>
          <a:p>
            <a:r>
              <a:rPr lang="pt-BR" sz="1800" b="1" i="0" u="none" strike="noStrike" kern="1200" dirty="0">
                <a:solidFill>
                  <a:schemeClr val="tx1"/>
                </a:solidFill>
                <a:effectLst/>
                <a:latin typeface="+mn-lt"/>
                <a:ea typeface="+mn-ea"/>
                <a:cs typeface="+mn-cs"/>
                <a:hlinkClick r:id="rId10"/>
              </a:rPr>
              <a:t>Fundadores</a:t>
            </a:r>
            <a:r>
              <a:rPr lang="pt-BR" sz="1800" b="1" i="0" kern="1200" dirty="0">
                <a:solidFill>
                  <a:schemeClr val="tx1"/>
                </a:solidFill>
                <a:effectLst/>
                <a:latin typeface="+mn-lt"/>
                <a:ea typeface="+mn-ea"/>
                <a:cs typeface="+mn-cs"/>
              </a:rPr>
              <a:t>: </a:t>
            </a:r>
            <a:r>
              <a:rPr lang="pt-BR" sz="1800" b="0" i="0" u="none" strike="noStrike" kern="1200" dirty="0">
                <a:solidFill>
                  <a:schemeClr val="tx1"/>
                </a:solidFill>
                <a:effectLst/>
                <a:latin typeface="+mn-lt"/>
                <a:ea typeface="+mn-ea"/>
                <a:cs typeface="+mn-cs"/>
                <a:hlinkClick r:id="rId11"/>
              </a:rPr>
              <a:t>Daniel </a:t>
            </a:r>
            <a:r>
              <a:rPr lang="pt-BR" sz="1800" b="0" i="0" u="none" strike="noStrike" kern="1200" dirty="0" err="1">
                <a:solidFill>
                  <a:schemeClr val="tx1"/>
                </a:solidFill>
                <a:effectLst/>
                <a:latin typeface="+mn-lt"/>
                <a:ea typeface="+mn-ea"/>
                <a:cs typeface="+mn-cs"/>
                <a:hlinkClick r:id="rId11"/>
              </a:rPr>
              <a:t>Ek</a:t>
            </a:r>
            <a:r>
              <a:rPr lang="pt-BR" sz="1800" b="0" i="0" kern="1200" dirty="0">
                <a:solidFill>
                  <a:schemeClr val="tx1"/>
                </a:solidFill>
                <a:effectLst/>
                <a:latin typeface="+mn-lt"/>
                <a:ea typeface="+mn-ea"/>
                <a:cs typeface="+mn-cs"/>
              </a:rPr>
              <a:t>, </a:t>
            </a:r>
            <a:r>
              <a:rPr lang="pt-BR" sz="1800" b="0" i="0" u="none" strike="noStrike" kern="1200" dirty="0">
                <a:solidFill>
                  <a:schemeClr val="tx1"/>
                </a:solidFill>
                <a:effectLst/>
                <a:latin typeface="+mn-lt"/>
                <a:ea typeface="+mn-ea"/>
                <a:cs typeface="+mn-cs"/>
                <a:hlinkClick r:id="rId12"/>
              </a:rPr>
              <a:t>Martin </a:t>
            </a:r>
            <a:r>
              <a:rPr lang="pt-BR" sz="1800" b="0" i="0" u="none" strike="noStrike" kern="1200" dirty="0" err="1">
                <a:solidFill>
                  <a:schemeClr val="tx1"/>
                </a:solidFill>
                <a:effectLst/>
                <a:latin typeface="+mn-lt"/>
                <a:ea typeface="+mn-ea"/>
                <a:cs typeface="+mn-cs"/>
                <a:hlinkClick r:id="rId12"/>
              </a:rPr>
              <a:t>Lorentzon</a:t>
            </a:r>
            <a:endParaRPr lang="pt-BR" sz="1800" b="0" i="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132</a:t>
            </a:fld>
            <a:endParaRPr lang="pt-BR" altLang="pt-BR"/>
          </a:p>
        </p:txBody>
      </p:sp>
    </p:spTree>
    <p:extLst>
      <p:ext uri="{BB962C8B-B14F-4D97-AF65-F5344CB8AC3E}">
        <p14:creationId xmlns:p14="http://schemas.microsoft.com/office/powerpoint/2010/main" val="34973642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fontScale="85000" lnSpcReduction="20000"/>
          </a:bodyPr>
          <a:lstStyle/>
          <a:p>
            <a:r>
              <a:rPr lang="pt-BR" sz="1800" b="0" i="0" kern="1200" dirty="0">
                <a:solidFill>
                  <a:schemeClr val="tx1"/>
                </a:solidFill>
                <a:effectLst/>
                <a:latin typeface="+mn-lt"/>
                <a:ea typeface="+mn-ea"/>
                <a:cs typeface="+mn-cs"/>
              </a:rPr>
              <a:t>Uma </a:t>
            </a:r>
            <a:r>
              <a:rPr lang="pt-BR" sz="1800" b="1" i="0" kern="1200" dirty="0" err="1">
                <a:solidFill>
                  <a:schemeClr val="tx1"/>
                </a:solidFill>
                <a:effectLst/>
                <a:latin typeface="+mn-lt"/>
                <a:ea typeface="+mn-ea"/>
                <a:cs typeface="+mn-cs"/>
              </a:rPr>
              <a:t>Tribe</a:t>
            </a:r>
            <a:r>
              <a:rPr lang="pt-BR" sz="1800" b="0" i="0" kern="1200" dirty="0">
                <a:solidFill>
                  <a:schemeClr val="tx1"/>
                </a:solidFill>
                <a:effectLst/>
                <a:latin typeface="+mn-lt"/>
                <a:ea typeface="+mn-ea"/>
                <a:cs typeface="+mn-cs"/>
              </a:rPr>
              <a:t> é uma </a:t>
            </a:r>
            <a:r>
              <a:rPr lang="pt-BR" sz="1800" b="0" i="0" u="none" strike="noStrike" kern="1200" dirty="0">
                <a:solidFill>
                  <a:schemeClr val="tx1"/>
                </a:solidFill>
                <a:effectLst/>
                <a:latin typeface="+mn-lt"/>
                <a:ea typeface="+mn-ea"/>
                <a:cs typeface="+mn-cs"/>
                <a:hlinkClick r:id="rId3"/>
              </a:rPr>
              <a:t>estrutura matricial</a:t>
            </a:r>
            <a:r>
              <a:rPr lang="pt-BR" sz="1800" b="0" i="0" kern="1200" dirty="0">
                <a:solidFill>
                  <a:schemeClr val="tx1"/>
                </a:solidFill>
                <a:effectLst/>
                <a:latin typeface="+mn-lt"/>
                <a:ea typeface="+mn-ea"/>
                <a:cs typeface="+mn-cs"/>
              </a:rPr>
              <a:t> leve, composta por um conjunto de </a:t>
            </a:r>
            <a:r>
              <a:rPr lang="pt-BR" sz="1800" b="0" i="0" kern="1200" dirty="0" err="1">
                <a:solidFill>
                  <a:schemeClr val="tx1"/>
                </a:solidFill>
                <a:effectLst/>
                <a:latin typeface="+mn-lt"/>
                <a:ea typeface="+mn-ea"/>
                <a:cs typeface="+mn-cs"/>
              </a:rPr>
              <a:t>Squads</a:t>
            </a:r>
            <a:r>
              <a:rPr lang="pt-BR" sz="1800" b="0" i="0" kern="1200" dirty="0">
                <a:solidFill>
                  <a:schemeClr val="tx1"/>
                </a:solidFill>
                <a:effectLst/>
                <a:latin typeface="+mn-lt"/>
                <a:ea typeface="+mn-ea"/>
                <a:cs typeface="+mn-cs"/>
              </a:rPr>
              <a:t> e </a:t>
            </a:r>
            <a:r>
              <a:rPr lang="pt-BR" sz="1800" b="0" i="0" kern="1200" dirty="0" err="1">
                <a:solidFill>
                  <a:schemeClr val="tx1"/>
                </a:solidFill>
                <a:effectLst/>
                <a:latin typeface="+mn-lt"/>
                <a:ea typeface="+mn-ea"/>
                <a:cs typeface="+mn-cs"/>
              </a:rPr>
              <a:t>Chapters</a:t>
            </a:r>
            <a:r>
              <a:rPr lang="pt-BR" sz="1800" b="0" i="0" kern="1200" dirty="0">
                <a:solidFill>
                  <a:schemeClr val="tx1"/>
                </a:solidFill>
                <a:effectLst/>
                <a:latin typeface="+mn-lt"/>
                <a:ea typeface="+mn-ea"/>
                <a:cs typeface="+mn-cs"/>
              </a:rPr>
              <a:t>. Como vimos, cada </a:t>
            </a:r>
            <a:r>
              <a:rPr lang="pt-BR" sz="1800" b="0" i="0" kern="1200" dirty="0" err="1">
                <a:solidFill>
                  <a:schemeClr val="tx1"/>
                </a:solidFill>
                <a:effectLst/>
                <a:latin typeface="+mn-lt"/>
                <a:ea typeface="+mn-ea"/>
                <a:cs typeface="+mn-cs"/>
              </a:rPr>
              <a:t>Squad</a:t>
            </a:r>
            <a:r>
              <a:rPr lang="pt-BR" sz="1800" b="0" i="0" kern="1200" dirty="0">
                <a:solidFill>
                  <a:schemeClr val="tx1"/>
                </a:solidFill>
                <a:effectLst/>
                <a:latin typeface="+mn-lt"/>
                <a:ea typeface="+mn-ea"/>
                <a:cs typeface="+mn-cs"/>
              </a:rPr>
              <a:t> é geralmente focada em um segmento do produto. Já os </a:t>
            </a:r>
            <a:r>
              <a:rPr lang="pt-BR" sz="1800" b="1" i="0" kern="1200" dirty="0" err="1">
                <a:solidFill>
                  <a:schemeClr val="tx1"/>
                </a:solidFill>
                <a:effectLst/>
                <a:latin typeface="+mn-lt"/>
                <a:ea typeface="+mn-ea"/>
                <a:cs typeface="+mn-cs"/>
              </a:rPr>
              <a:t>Chapters</a:t>
            </a:r>
            <a:r>
              <a:rPr lang="pt-BR" sz="1800" b="0" i="0" kern="1200" dirty="0">
                <a:solidFill>
                  <a:schemeClr val="tx1"/>
                </a:solidFill>
                <a:effectLst/>
                <a:latin typeface="+mn-lt"/>
                <a:ea typeface="+mn-ea"/>
                <a:cs typeface="+mn-cs"/>
              </a:rPr>
              <a:t> são áreas de competência, como desenvolvimento, qualidade de software ou </a:t>
            </a:r>
            <a:r>
              <a:rPr lang="pt-BR" sz="1800" b="0" i="0" kern="1200" dirty="0" err="1">
                <a:solidFill>
                  <a:schemeClr val="tx1"/>
                </a:solidFill>
                <a:effectLst/>
                <a:latin typeface="+mn-lt"/>
                <a:ea typeface="+mn-ea"/>
                <a:cs typeface="+mn-cs"/>
              </a:rPr>
              <a:t>Agile</a:t>
            </a:r>
            <a:r>
              <a:rPr lang="pt-BR" sz="1800" b="0" i="0" kern="1200" dirty="0">
                <a:solidFill>
                  <a:schemeClr val="tx1"/>
                </a:solidFill>
                <a:effectLst/>
                <a:latin typeface="+mn-lt"/>
                <a:ea typeface="+mn-ea"/>
                <a:cs typeface="+mn-cs"/>
              </a:rPr>
              <a:t> coaching. Cada </a:t>
            </a:r>
            <a:r>
              <a:rPr lang="pt-BR" sz="1800" b="0" i="0" kern="1200" dirty="0" err="1">
                <a:solidFill>
                  <a:schemeClr val="tx1"/>
                </a:solidFill>
                <a:effectLst/>
                <a:latin typeface="+mn-lt"/>
                <a:ea typeface="+mn-ea"/>
                <a:cs typeface="+mn-cs"/>
              </a:rPr>
              <a:t>Chapter</a:t>
            </a:r>
            <a:r>
              <a:rPr lang="pt-BR" sz="1800" b="0" i="0" kern="1200" dirty="0">
                <a:solidFill>
                  <a:schemeClr val="tx1"/>
                </a:solidFill>
                <a:effectLst/>
                <a:latin typeface="+mn-lt"/>
                <a:ea typeface="+mn-ea"/>
                <a:cs typeface="+mn-cs"/>
              </a:rPr>
              <a:t> possui um </a:t>
            </a:r>
            <a:r>
              <a:rPr lang="pt-BR" sz="1800" b="0" i="0" kern="1200" dirty="0" err="1">
                <a:solidFill>
                  <a:schemeClr val="tx1"/>
                </a:solidFill>
                <a:effectLst/>
                <a:latin typeface="+mn-lt"/>
                <a:ea typeface="+mn-ea"/>
                <a:cs typeface="+mn-cs"/>
              </a:rPr>
              <a:t>Chapter</a:t>
            </a:r>
            <a:r>
              <a:rPr lang="pt-BR" sz="1800" b="0" i="0" kern="1200" dirty="0">
                <a:solidFill>
                  <a:schemeClr val="tx1"/>
                </a:solidFill>
                <a:effectLst/>
                <a:latin typeface="+mn-lt"/>
                <a:ea typeface="+mn-ea"/>
                <a:cs typeface="+mn-cs"/>
              </a:rPr>
              <a:t> Lead, que é um gerente de linha, ou líder-servidor que atua no apoio ao desenvolvimento de uma determinada competência. Como membro desta estrutura, você sempre faz parte de um </a:t>
            </a:r>
            <a:r>
              <a:rPr lang="pt-BR" sz="1800" b="0" i="0" kern="1200" dirty="0" err="1">
                <a:solidFill>
                  <a:schemeClr val="tx1"/>
                </a:solidFill>
                <a:effectLst/>
                <a:latin typeface="+mn-lt"/>
                <a:ea typeface="+mn-ea"/>
                <a:cs typeface="+mn-cs"/>
              </a:rPr>
              <a:t>Chapter</a:t>
            </a:r>
            <a:r>
              <a:rPr lang="pt-BR" sz="1800" b="0" i="0" kern="1200" dirty="0">
                <a:solidFill>
                  <a:schemeClr val="tx1"/>
                </a:solidFill>
                <a:effectLst/>
                <a:latin typeface="+mn-lt"/>
                <a:ea typeface="+mn-ea"/>
                <a:cs typeface="+mn-cs"/>
              </a:rPr>
              <a:t> e uma </a:t>
            </a:r>
            <a:r>
              <a:rPr lang="pt-BR" sz="1800" b="0" i="0" kern="1200" dirty="0" err="1">
                <a:solidFill>
                  <a:schemeClr val="tx1"/>
                </a:solidFill>
                <a:effectLst/>
                <a:latin typeface="+mn-lt"/>
                <a:ea typeface="+mn-ea"/>
                <a:cs typeface="+mn-cs"/>
              </a:rPr>
              <a:t>Squad</a:t>
            </a:r>
            <a:r>
              <a:rPr lang="pt-BR" sz="1800" b="0" i="0" kern="1200" dirty="0">
                <a:solidFill>
                  <a:schemeClr val="tx1"/>
                </a:solidFill>
                <a:effectLst/>
                <a:latin typeface="+mn-lt"/>
                <a:ea typeface="+mn-ea"/>
                <a:cs typeface="+mn-cs"/>
              </a:rPr>
              <a:t> pelo menos.</a:t>
            </a:r>
          </a:p>
          <a:p>
            <a:r>
              <a:rPr lang="pt-BR" sz="1800" b="0" i="0" kern="1200" dirty="0">
                <a:solidFill>
                  <a:schemeClr val="tx1"/>
                </a:solidFill>
                <a:effectLst/>
                <a:latin typeface="+mn-lt"/>
                <a:ea typeface="+mn-ea"/>
                <a:cs typeface="+mn-cs"/>
              </a:rPr>
              <a:t>As </a:t>
            </a:r>
            <a:r>
              <a:rPr lang="pt-BR" sz="1800" b="0" i="0" kern="1200" dirty="0" err="1">
                <a:solidFill>
                  <a:schemeClr val="tx1"/>
                </a:solidFill>
                <a:effectLst/>
                <a:latin typeface="+mn-lt"/>
                <a:ea typeface="+mn-ea"/>
                <a:cs typeface="+mn-cs"/>
              </a:rPr>
              <a:t>Squads</a:t>
            </a:r>
            <a:r>
              <a:rPr lang="pt-BR" sz="1800" b="0" i="0" kern="1200" dirty="0">
                <a:solidFill>
                  <a:schemeClr val="tx1"/>
                </a:solidFill>
                <a:effectLst/>
                <a:latin typeface="+mn-lt"/>
                <a:ea typeface="+mn-ea"/>
                <a:cs typeface="+mn-cs"/>
              </a:rPr>
              <a:t> possuem um </a:t>
            </a:r>
            <a:r>
              <a:rPr lang="pt-BR" sz="1800" b="0" i="0" u="none" strike="noStrike" kern="1200" dirty="0" err="1">
                <a:solidFill>
                  <a:schemeClr val="tx1"/>
                </a:solidFill>
                <a:effectLst/>
                <a:latin typeface="+mn-lt"/>
                <a:ea typeface="+mn-ea"/>
                <a:cs typeface="+mn-cs"/>
                <a:hlinkClick r:id="rId4"/>
              </a:rPr>
              <a:t>Product</a:t>
            </a:r>
            <a:r>
              <a:rPr lang="pt-BR" sz="1800" b="0" i="0" u="none" strike="noStrike" kern="1200" dirty="0">
                <a:solidFill>
                  <a:schemeClr val="tx1"/>
                </a:solidFill>
                <a:effectLst/>
                <a:latin typeface="+mn-lt"/>
                <a:ea typeface="+mn-ea"/>
                <a:cs typeface="+mn-cs"/>
                <a:hlinkClick r:id="rId4"/>
              </a:rPr>
              <a:t> </a:t>
            </a:r>
            <a:r>
              <a:rPr lang="pt-BR" sz="1800" b="0" i="0" u="none" strike="noStrike" kern="1200" dirty="0" err="1">
                <a:solidFill>
                  <a:schemeClr val="tx1"/>
                </a:solidFill>
                <a:effectLst/>
                <a:latin typeface="+mn-lt"/>
                <a:ea typeface="+mn-ea"/>
                <a:cs typeface="+mn-cs"/>
                <a:hlinkClick r:id="rId4"/>
              </a:rPr>
              <a:t>Owner</a:t>
            </a:r>
            <a:r>
              <a:rPr lang="pt-BR" sz="1800" b="0" i="0" kern="1200" dirty="0">
                <a:solidFill>
                  <a:schemeClr val="tx1"/>
                </a:solidFill>
                <a:effectLst/>
                <a:latin typeface="+mn-lt"/>
                <a:ea typeface="+mn-ea"/>
                <a:cs typeface="+mn-cs"/>
              </a:rPr>
              <a:t>, que atua de forma semelhante ao que prega o Scrum, refinando o Backlog e definindo as prioridades daquela </a:t>
            </a:r>
            <a:r>
              <a:rPr lang="pt-BR" sz="1800" b="0" i="0" kern="1200" dirty="0" err="1">
                <a:solidFill>
                  <a:schemeClr val="tx1"/>
                </a:solidFill>
                <a:effectLst/>
                <a:latin typeface="+mn-lt"/>
                <a:ea typeface="+mn-ea"/>
                <a:cs typeface="+mn-cs"/>
              </a:rPr>
              <a:t>Squad</a:t>
            </a:r>
            <a:r>
              <a:rPr lang="pt-BR" sz="1800" b="0" i="0" kern="1200" dirty="0">
                <a:solidFill>
                  <a:schemeClr val="tx1"/>
                </a:solidFill>
                <a:effectLst/>
                <a:latin typeface="+mn-lt"/>
                <a:ea typeface="+mn-ea"/>
                <a:cs typeface="+mn-cs"/>
              </a:rPr>
              <a:t>. As </a:t>
            </a:r>
            <a:r>
              <a:rPr lang="pt-BR" sz="1800" b="0" i="0" kern="1200" dirty="0" err="1">
                <a:solidFill>
                  <a:schemeClr val="tx1"/>
                </a:solidFill>
                <a:effectLst/>
                <a:latin typeface="+mn-lt"/>
                <a:ea typeface="+mn-ea"/>
                <a:cs typeface="+mn-cs"/>
              </a:rPr>
              <a:t>Tribes</a:t>
            </a:r>
            <a:r>
              <a:rPr lang="pt-BR" sz="1800" b="0" i="0" kern="1200" dirty="0">
                <a:solidFill>
                  <a:schemeClr val="tx1"/>
                </a:solidFill>
                <a:effectLst/>
                <a:latin typeface="+mn-lt"/>
                <a:ea typeface="+mn-ea"/>
                <a:cs typeface="+mn-cs"/>
              </a:rPr>
              <a:t> possuem um </a:t>
            </a:r>
            <a:r>
              <a:rPr lang="pt-BR" sz="1800" b="0" i="0" kern="1200" dirty="0" err="1">
                <a:solidFill>
                  <a:schemeClr val="tx1"/>
                </a:solidFill>
                <a:effectLst/>
                <a:latin typeface="+mn-lt"/>
                <a:ea typeface="+mn-ea"/>
                <a:cs typeface="+mn-cs"/>
              </a:rPr>
              <a:t>Tribe</a:t>
            </a:r>
            <a:r>
              <a:rPr lang="pt-BR" sz="1800" b="0" i="0" kern="1200" dirty="0">
                <a:solidFill>
                  <a:schemeClr val="tx1"/>
                </a:solidFill>
                <a:effectLst/>
                <a:latin typeface="+mn-lt"/>
                <a:ea typeface="+mn-ea"/>
                <a:cs typeface="+mn-cs"/>
              </a:rPr>
              <a:t> Lead, que dá orientações gerais de prioridade e objetivos de negócio para toda a </a:t>
            </a:r>
            <a:r>
              <a:rPr lang="pt-BR" sz="1800" b="0" i="0" kern="1200" dirty="0" err="1">
                <a:solidFill>
                  <a:schemeClr val="tx1"/>
                </a:solidFill>
                <a:effectLst/>
                <a:latin typeface="+mn-lt"/>
                <a:ea typeface="+mn-ea"/>
                <a:cs typeface="+mn-cs"/>
              </a:rPr>
              <a:t>Tribe</a:t>
            </a:r>
            <a:r>
              <a:rPr lang="pt-BR" sz="1800" b="0" i="0" kern="1200" dirty="0">
                <a:solidFill>
                  <a:schemeClr val="tx1"/>
                </a:solidFill>
                <a:effectLst/>
                <a:latin typeface="+mn-lt"/>
                <a:ea typeface="+mn-ea"/>
                <a:cs typeface="+mn-cs"/>
              </a:rPr>
              <a:t>.</a:t>
            </a:r>
          </a:p>
          <a:p>
            <a:r>
              <a:rPr lang="pt-BR" sz="1800" b="0" i="0" kern="1200" dirty="0">
                <a:solidFill>
                  <a:schemeClr val="tx1"/>
                </a:solidFill>
                <a:effectLst/>
                <a:latin typeface="+mn-lt"/>
                <a:ea typeface="+mn-ea"/>
                <a:cs typeface="+mn-cs"/>
              </a:rPr>
              <a:t>O último elemento descrito por </a:t>
            </a:r>
            <a:r>
              <a:rPr lang="pt-BR" sz="1800" b="0" i="0" kern="1200" dirty="0" err="1">
                <a:solidFill>
                  <a:schemeClr val="tx1"/>
                </a:solidFill>
                <a:effectLst/>
                <a:latin typeface="+mn-lt"/>
                <a:ea typeface="+mn-ea"/>
                <a:cs typeface="+mn-cs"/>
              </a:rPr>
              <a:t>Kniberg</a:t>
            </a:r>
            <a:r>
              <a:rPr lang="pt-BR" sz="1800" b="0" i="0" kern="1200" dirty="0">
                <a:solidFill>
                  <a:schemeClr val="tx1"/>
                </a:solidFill>
                <a:effectLst/>
                <a:latin typeface="+mn-lt"/>
                <a:ea typeface="+mn-ea"/>
                <a:cs typeface="+mn-cs"/>
              </a:rPr>
              <a:t> são as </a:t>
            </a:r>
            <a:r>
              <a:rPr lang="pt-BR" sz="1800" b="1" i="0" kern="1200" dirty="0" err="1">
                <a:solidFill>
                  <a:schemeClr val="tx1"/>
                </a:solidFill>
                <a:effectLst/>
                <a:latin typeface="+mn-lt"/>
                <a:ea typeface="+mn-ea"/>
                <a:cs typeface="+mn-cs"/>
              </a:rPr>
              <a:t>Guilds</a:t>
            </a:r>
            <a:r>
              <a:rPr lang="pt-BR" sz="1800" b="0" i="0" kern="1200" dirty="0">
                <a:solidFill>
                  <a:schemeClr val="tx1"/>
                </a:solidFill>
                <a:effectLst/>
                <a:latin typeface="+mn-lt"/>
                <a:ea typeface="+mn-ea"/>
                <a:cs typeface="+mn-cs"/>
              </a:rPr>
              <a:t>, que são </a:t>
            </a:r>
            <a:r>
              <a:rPr lang="pt-BR" sz="1800" b="0" i="0" u="none" strike="noStrike" kern="1200" dirty="0">
                <a:solidFill>
                  <a:schemeClr val="tx1"/>
                </a:solidFill>
                <a:effectLst/>
                <a:latin typeface="+mn-lt"/>
                <a:ea typeface="+mn-ea"/>
                <a:cs typeface="+mn-cs"/>
                <a:hlinkClick r:id="rId5"/>
              </a:rPr>
              <a:t>comunidades de prática</a:t>
            </a:r>
            <a:r>
              <a:rPr lang="pt-BR" sz="1800" b="0" i="0" kern="1200" dirty="0">
                <a:solidFill>
                  <a:schemeClr val="tx1"/>
                </a:solidFill>
                <a:effectLst/>
                <a:latin typeface="+mn-lt"/>
                <a:ea typeface="+mn-ea"/>
                <a:cs typeface="+mn-cs"/>
              </a:rPr>
              <a:t> focadas em um determinado tema (como testes unitários), que podem atravessar diferentes </a:t>
            </a:r>
            <a:r>
              <a:rPr lang="pt-BR" sz="1800" b="0" i="0" kern="1200" dirty="0" err="1">
                <a:solidFill>
                  <a:schemeClr val="tx1"/>
                </a:solidFill>
                <a:effectLst/>
                <a:latin typeface="+mn-lt"/>
                <a:ea typeface="+mn-ea"/>
                <a:cs typeface="+mn-cs"/>
              </a:rPr>
              <a:t>Tribes</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Squads</a:t>
            </a:r>
            <a:r>
              <a:rPr lang="pt-BR" sz="1800" b="0" i="0" kern="1200" dirty="0">
                <a:solidFill>
                  <a:schemeClr val="tx1"/>
                </a:solidFill>
                <a:effectLst/>
                <a:latin typeface="+mn-lt"/>
                <a:ea typeface="+mn-ea"/>
                <a:cs typeface="+mn-cs"/>
              </a:rPr>
              <a:t> e </a:t>
            </a:r>
            <a:r>
              <a:rPr lang="pt-BR" sz="1800" b="0" i="0" kern="1200" dirty="0" err="1">
                <a:solidFill>
                  <a:schemeClr val="tx1"/>
                </a:solidFill>
                <a:effectLst/>
                <a:latin typeface="+mn-lt"/>
                <a:ea typeface="+mn-ea"/>
                <a:cs typeface="+mn-cs"/>
              </a:rPr>
              <a:t>Chapters</a:t>
            </a:r>
            <a:r>
              <a:rPr lang="pt-BR" sz="1800" b="0" i="0" kern="1200" dirty="0">
                <a:solidFill>
                  <a:schemeClr val="tx1"/>
                </a:solidFill>
                <a:effectLst/>
                <a:latin typeface="+mn-lt"/>
                <a:ea typeface="+mn-ea"/>
                <a:cs typeface="+mn-cs"/>
              </a:rPr>
              <a:t>. As </a:t>
            </a:r>
            <a:r>
              <a:rPr lang="pt-BR" sz="1800" b="0" i="0" kern="1200" dirty="0" err="1">
                <a:solidFill>
                  <a:schemeClr val="tx1"/>
                </a:solidFill>
                <a:effectLst/>
                <a:latin typeface="+mn-lt"/>
                <a:ea typeface="+mn-ea"/>
                <a:cs typeface="+mn-cs"/>
              </a:rPr>
              <a:t>Guilds</a:t>
            </a:r>
            <a:r>
              <a:rPr lang="pt-BR" sz="1800" b="0" i="0" kern="1200" dirty="0">
                <a:solidFill>
                  <a:schemeClr val="tx1"/>
                </a:solidFill>
                <a:effectLst/>
                <a:latin typeface="+mn-lt"/>
                <a:ea typeface="+mn-ea"/>
                <a:cs typeface="+mn-cs"/>
              </a:rPr>
              <a:t> têm caráter voluntário e são formadas conforme interesse das pessoas nos temas que as originam.</a:t>
            </a:r>
          </a:p>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133</a:t>
            </a:fld>
            <a:endParaRPr lang="pt-BR" altLang="pt-BR"/>
          </a:p>
        </p:txBody>
      </p:sp>
    </p:spTree>
    <p:extLst>
      <p:ext uri="{BB962C8B-B14F-4D97-AF65-F5344CB8AC3E}">
        <p14:creationId xmlns:p14="http://schemas.microsoft.com/office/powerpoint/2010/main" val="38123539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Font typeface="Arial" panose="020B0604020202020204" pitchFamily="34" charset="0"/>
              <a:buChar char="•"/>
            </a:pPr>
            <a:r>
              <a:rPr lang="pt-BR" i="1" dirty="0" err="1"/>
              <a:t>Scrum</a:t>
            </a:r>
            <a:r>
              <a:rPr lang="pt-BR" dirty="0" err="1"/>
              <a:t>@</a:t>
            </a:r>
            <a:r>
              <a:rPr lang="pt-BR" i="1" dirty="0" err="1"/>
              <a:t>Scale</a:t>
            </a:r>
            <a:r>
              <a:rPr lang="pt-BR" dirty="0"/>
              <a:t>: um produto com vários times.</a:t>
            </a:r>
          </a:p>
          <a:p>
            <a:pPr marL="285750" indent="-285750">
              <a:buFont typeface="Arial" panose="020B0604020202020204" pitchFamily="34" charset="0"/>
              <a:buChar char="•"/>
            </a:pPr>
            <a:r>
              <a:rPr lang="pt-BR" dirty="0"/>
              <a:t>MVB: </a:t>
            </a:r>
            <a:r>
              <a:rPr lang="pt-BR" i="1" dirty="0" err="1"/>
              <a:t>minimum</a:t>
            </a:r>
            <a:r>
              <a:rPr lang="pt-BR" i="1" dirty="0"/>
              <a:t> </a:t>
            </a:r>
            <a:r>
              <a:rPr lang="pt-BR" i="1" dirty="0" err="1"/>
              <a:t>viable</a:t>
            </a:r>
            <a:r>
              <a:rPr lang="pt-BR" i="1" dirty="0"/>
              <a:t> </a:t>
            </a:r>
            <a:r>
              <a:rPr lang="pt-BR" i="1" dirty="0" err="1"/>
              <a:t>bureaucracy</a:t>
            </a:r>
            <a:r>
              <a:rPr lang="pt-BR" dirty="0"/>
              <a:t>.</a:t>
            </a:r>
          </a:p>
          <a:p>
            <a:pPr marL="285750" indent="-285750">
              <a:buFont typeface="Arial" panose="020B0604020202020204" pitchFamily="34" charset="0"/>
              <a:buChar char="•"/>
            </a:pPr>
            <a:r>
              <a:rPr lang="pt-BR" dirty="0"/>
              <a:t>Teoria de Sistemas Complexos e Adaptativos, Teoria dos Jogos e orientação a objetos</a:t>
            </a:r>
          </a:p>
          <a:p>
            <a:pPr marL="285750" indent="-285750">
              <a:buFont typeface="Arial" panose="020B0604020202020204" pitchFamily="34" charset="0"/>
              <a:buChar char="•"/>
            </a:pPr>
            <a:r>
              <a:rPr lang="pt-BR" dirty="0"/>
              <a:t>Os times Scrum se juntam para formar um ecossistema</a:t>
            </a:r>
          </a:p>
          <a:p>
            <a:pPr marL="285750" indent="-285750">
              <a:buFont typeface="Arial" panose="020B0604020202020204" pitchFamily="34" charset="0"/>
              <a:buChar char="•"/>
            </a:pPr>
            <a:r>
              <a:rPr lang="pt-BR" dirty="0"/>
              <a:t>Regra de 2 pizzas</a:t>
            </a:r>
          </a:p>
          <a:p>
            <a:pPr marL="285750" indent="-285750">
              <a:buFont typeface="Arial" panose="020B0604020202020204" pitchFamily="34" charset="0"/>
              <a:buChar char="•"/>
            </a:pPr>
            <a:r>
              <a:rPr lang="pt-BR" dirty="0" err="1"/>
              <a:t>SoSM</a:t>
            </a:r>
            <a:r>
              <a:rPr lang="pt-BR" dirty="0"/>
              <a:t>: Scrum </a:t>
            </a:r>
            <a:r>
              <a:rPr lang="pt-BR" dirty="0" err="1"/>
              <a:t>of</a:t>
            </a:r>
            <a:r>
              <a:rPr lang="pt-BR" dirty="0"/>
              <a:t> Scrum Master</a:t>
            </a:r>
          </a:p>
          <a:p>
            <a:pPr marL="285750" indent="-285750">
              <a:buFont typeface="Arial" panose="020B0604020202020204" pitchFamily="34" charset="0"/>
              <a:buChar char="•"/>
            </a:pPr>
            <a:r>
              <a:rPr lang="pt-BR" dirty="0"/>
              <a:t>EAT: escalada do </a:t>
            </a:r>
            <a:r>
              <a:rPr lang="pt-BR" dirty="0" err="1"/>
              <a:t>SoSM</a:t>
            </a:r>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134</a:t>
            </a:fld>
            <a:endParaRPr lang="pt-BR" altLang="pt-BR"/>
          </a:p>
        </p:txBody>
      </p:sp>
    </p:spTree>
    <p:extLst>
      <p:ext uri="{BB962C8B-B14F-4D97-AF65-F5344CB8AC3E}">
        <p14:creationId xmlns:p14="http://schemas.microsoft.com/office/powerpoint/2010/main" val="10423350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Font typeface="Arial" panose="020B0604020202020204" pitchFamily="34" charset="0"/>
              <a:buChar char="•"/>
            </a:pPr>
            <a:r>
              <a:rPr lang="pt-BR" dirty="0"/>
              <a:t>Os times Scrum se juntam para formar um ecossistema</a:t>
            </a:r>
          </a:p>
          <a:p>
            <a:pPr marL="285750" indent="-285750">
              <a:buFont typeface="Arial" panose="020B0604020202020204" pitchFamily="34" charset="0"/>
              <a:buChar char="•"/>
            </a:pPr>
            <a:r>
              <a:rPr lang="pt-BR" dirty="0"/>
              <a:t>Regra de 2 pizzas</a:t>
            </a:r>
          </a:p>
          <a:p>
            <a:pPr marL="285750" indent="-285750">
              <a:buFont typeface="Arial" panose="020B0604020202020204" pitchFamily="34" charset="0"/>
              <a:buChar char="•"/>
            </a:pPr>
            <a:r>
              <a:rPr lang="pt-BR" dirty="0" err="1"/>
              <a:t>SoS</a:t>
            </a:r>
            <a:r>
              <a:rPr lang="pt-BR" dirty="0"/>
              <a:t>: Scrum </a:t>
            </a:r>
            <a:r>
              <a:rPr lang="pt-BR" dirty="0" err="1"/>
              <a:t>of</a:t>
            </a:r>
            <a:r>
              <a:rPr lang="pt-BR" dirty="0"/>
              <a:t> Scrum Master</a:t>
            </a:r>
          </a:p>
          <a:p>
            <a:pPr marL="285750" indent="-285750">
              <a:buFont typeface="Arial" panose="020B0604020202020204" pitchFamily="34" charset="0"/>
              <a:buChar char="•"/>
            </a:pPr>
            <a:r>
              <a:rPr lang="pt-BR" dirty="0"/>
              <a:t>EAT (</a:t>
            </a:r>
            <a:r>
              <a:rPr lang="pt-BR" dirty="0" err="1"/>
              <a:t>executive</a:t>
            </a:r>
            <a:r>
              <a:rPr lang="pt-BR" dirty="0"/>
              <a:t> </a:t>
            </a:r>
            <a:r>
              <a:rPr lang="pt-BR" dirty="0" err="1"/>
              <a:t>action</a:t>
            </a:r>
            <a:r>
              <a:rPr lang="pt-BR" dirty="0"/>
              <a:t> </a:t>
            </a:r>
            <a:r>
              <a:rPr lang="pt-BR" dirty="0" err="1"/>
              <a:t>team</a:t>
            </a:r>
            <a:r>
              <a:rPr lang="pt-BR" dirty="0"/>
              <a:t>): escalada do </a:t>
            </a:r>
            <a:r>
              <a:rPr lang="pt-BR" dirty="0" err="1"/>
              <a:t>SoSoS</a:t>
            </a:r>
            <a:endParaRPr lang="pt-BR" dirty="0"/>
          </a:p>
          <a:p>
            <a:pPr marL="285750" indent="-285750">
              <a:buFont typeface="Arial" panose="020B0604020202020204" pitchFamily="34" charset="0"/>
              <a:buChar char="•"/>
            </a:pPr>
            <a:r>
              <a:rPr lang="pt-BR" dirty="0"/>
              <a:t>CPO </a:t>
            </a:r>
            <a:r>
              <a:rPr lang="pt-BR" dirty="0">
                <a:sym typeface="Wingdings" pitchFamily="2" charset="2"/>
              </a:rPr>
              <a:t> escalando para EMS (</a:t>
            </a:r>
            <a:r>
              <a:rPr lang="pt-BR" dirty="0" err="1">
                <a:sym typeface="Wingdings" pitchFamily="2" charset="2"/>
              </a:rPr>
              <a:t>executive</a:t>
            </a:r>
            <a:r>
              <a:rPr lang="pt-BR" dirty="0">
                <a:sym typeface="Wingdings" pitchFamily="2" charset="2"/>
              </a:rPr>
              <a:t> meta Scrum)</a:t>
            </a:r>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135</a:t>
            </a:fld>
            <a:endParaRPr lang="pt-BR" altLang="pt-BR"/>
          </a:p>
        </p:txBody>
      </p:sp>
    </p:spTree>
    <p:extLst>
      <p:ext uri="{BB962C8B-B14F-4D97-AF65-F5344CB8AC3E}">
        <p14:creationId xmlns:p14="http://schemas.microsoft.com/office/powerpoint/2010/main" val="22585938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pPr marL="171450" indent="-171450">
              <a:buFont typeface="Arial" panose="020B0604020202020204" pitchFamily="34" charset="0"/>
              <a:buChar char="•"/>
            </a:pPr>
            <a:r>
              <a:rPr lang="pt-BR" dirty="0" err="1"/>
              <a:t>Nexus</a:t>
            </a:r>
            <a:r>
              <a:rPr lang="pt-BR" dirty="0"/>
              <a:t>: Patrocinado e desenvolvido pelo Ken </a:t>
            </a:r>
            <a:r>
              <a:rPr lang="pt-BR" dirty="0" err="1"/>
              <a:t>Schwaber</a:t>
            </a:r>
            <a:endParaRPr lang="pt-BR"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dirty="0"/>
              <a:t>Minimizar dependências ao máximo: preocupação com integração </a:t>
            </a:r>
            <a:r>
              <a:rPr lang="pt-BR" dirty="0">
                <a:sym typeface="Wingdings" pitchFamily="2" charset="2"/>
              </a:rPr>
              <a:t> </a:t>
            </a:r>
            <a:r>
              <a:rPr lang="pt-BR" b="1" dirty="0" err="1">
                <a:sym typeface="Wingdings" pitchFamily="2" charset="2"/>
              </a:rPr>
              <a:t>Nexus</a:t>
            </a:r>
            <a:r>
              <a:rPr lang="pt-BR" b="1" dirty="0">
                <a:sym typeface="Wingdings" pitchFamily="2" charset="2"/>
              </a:rPr>
              <a:t> </a:t>
            </a:r>
            <a:r>
              <a:rPr lang="pt-BR" b="1" dirty="0" err="1">
                <a:sym typeface="Wingdings" pitchFamily="2" charset="2"/>
              </a:rPr>
              <a:t>Integration</a:t>
            </a:r>
            <a:r>
              <a:rPr lang="pt-BR" b="1" dirty="0">
                <a:sym typeface="Wingdings" pitchFamily="2" charset="2"/>
              </a:rPr>
              <a:t> Team (</a:t>
            </a:r>
            <a:r>
              <a:rPr lang="pt-BR" b="1" dirty="0"/>
              <a:t>SM, PO e demais membros do time de integração) </a:t>
            </a:r>
            <a:r>
              <a:rPr lang="pt-BR" b="1" dirty="0">
                <a:sym typeface="Wingdings" pitchFamily="2" charset="2"/>
              </a:rPr>
              <a:t> </a:t>
            </a:r>
            <a:r>
              <a:rPr lang="pt-BR" b="0" dirty="0">
                <a:sym typeface="Wingdings" pitchFamily="2" charset="2"/>
              </a:rPr>
              <a:t>inclui esse conceito, que no </a:t>
            </a:r>
            <a:r>
              <a:rPr lang="pt-BR" b="0" dirty="0" err="1">
                <a:sym typeface="Wingdings" pitchFamily="2" charset="2"/>
              </a:rPr>
              <a:t>Less</a:t>
            </a:r>
            <a:r>
              <a:rPr lang="pt-BR" b="0" dirty="0">
                <a:sym typeface="Wingdings" pitchFamily="2" charset="2"/>
              </a:rPr>
              <a:t> pressupõe que as próprias equipes fazem isso</a:t>
            </a:r>
            <a:endParaRPr lang="pt-BR" b="0" dirty="0"/>
          </a:p>
          <a:p>
            <a:pPr marL="171450" indent="-171450">
              <a:buFont typeface="Arial" panose="020B0604020202020204" pitchFamily="34" charset="0"/>
              <a:buChar char="•"/>
            </a:pPr>
            <a:endParaRPr lang="pt-BR" b="1" dirty="0"/>
          </a:p>
          <a:p>
            <a:pPr marL="171450" indent="-171450">
              <a:buFont typeface="Arial" panose="020B0604020202020204" pitchFamily="34" charset="0"/>
              <a:buChar char="•"/>
            </a:pPr>
            <a:r>
              <a:rPr lang="pt-BR" b="1" dirty="0"/>
              <a:t>3 até 9 times Scrum </a:t>
            </a:r>
            <a:r>
              <a:rPr lang="pt-BR" dirty="0"/>
              <a:t>rodando ao mesmo tempo</a:t>
            </a:r>
          </a:p>
          <a:p>
            <a:pPr marL="171450" indent="-171450">
              <a:buFont typeface="Arial" panose="020B0604020202020204" pitchFamily="34" charset="0"/>
              <a:buChar char="•"/>
            </a:pPr>
            <a:r>
              <a:rPr lang="pt-BR" dirty="0"/>
              <a:t>A coisa mais diferente é a sprint </a:t>
            </a:r>
            <a:r>
              <a:rPr lang="pt-BR" dirty="0" err="1"/>
              <a:t>review</a:t>
            </a:r>
            <a:r>
              <a:rPr lang="pt-BR" dirty="0"/>
              <a:t> --&gt;  Um </a:t>
            </a:r>
            <a:r>
              <a:rPr lang="pt-BR" dirty="0" err="1"/>
              <a:t>review</a:t>
            </a:r>
            <a:r>
              <a:rPr lang="pt-BR" dirty="0"/>
              <a:t> por </a:t>
            </a:r>
            <a:r>
              <a:rPr lang="pt-BR" dirty="0" err="1"/>
              <a:t>Nexus</a:t>
            </a:r>
            <a:r>
              <a:rPr lang="pt-BR" dirty="0"/>
              <a:t> (e não mais por time)</a:t>
            </a:r>
          </a:p>
          <a:p>
            <a:pPr marL="171450" indent="-171450">
              <a:buFont typeface="Arial" panose="020B0604020202020204" pitchFamily="34" charset="0"/>
              <a:buChar char="•"/>
            </a:pPr>
            <a:endParaRPr lang="pt-BR" dirty="0"/>
          </a:p>
          <a:p>
            <a:pPr marL="171450" indent="-171450">
              <a:buFont typeface="Arial" panose="020B0604020202020204" pitchFamily="34" charset="0"/>
              <a:buChar char="•"/>
            </a:pPr>
            <a:r>
              <a:rPr lang="pt-BR" dirty="0"/>
              <a:t>A retrospectiva é individual por time, normalmente. Mas com ações de melhoria para todos os demais times</a:t>
            </a:r>
          </a:p>
          <a:p>
            <a:pPr marL="171450" indent="-171450">
              <a:buFont typeface="Arial" panose="020B0604020202020204" pitchFamily="34" charset="0"/>
              <a:buChar char="•"/>
            </a:pPr>
            <a:r>
              <a:rPr lang="pt-BR" dirty="0"/>
              <a:t>Certificação: SPS </a:t>
            </a:r>
            <a:r>
              <a:rPr lang="pt-BR" dirty="0">
                <a:sym typeface="Wingdings" pitchFamily="2" charset="2"/>
              </a:rPr>
              <a:t> </a:t>
            </a:r>
            <a:r>
              <a:rPr lang="pt-BR" dirty="0" err="1">
                <a:sym typeface="Wingdings" pitchFamily="2" charset="2"/>
              </a:rPr>
              <a:t>Scale</a:t>
            </a:r>
            <a:r>
              <a:rPr lang="pt-BR" dirty="0">
                <a:sym typeface="Wingdings" pitchFamily="2" charset="2"/>
              </a:rPr>
              <a:t> Professional Scrum</a:t>
            </a:r>
          </a:p>
          <a:p>
            <a:pPr marL="171450" indent="-171450">
              <a:buFont typeface="Arial" panose="020B0604020202020204" pitchFamily="34" charset="0"/>
              <a:buChar char="•"/>
            </a:pPr>
            <a:endParaRPr lang="pt-BR" dirty="0"/>
          </a:p>
        </p:txBody>
      </p:sp>
      <p:sp>
        <p:nvSpPr>
          <p:cNvPr id="4" name="Espaço Reservado para Número de Slide 3"/>
          <p:cNvSpPr>
            <a:spLocks noGrp="1"/>
          </p:cNvSpPr>
          <p:nvPr>
            <p:ph type="sldNum" sz="quarter" idx="5"/>
          </p:nvPr>
        </p:nvSpPr>
        <p:spPr/>
        <p:txBody>
          <a:bodyPr/>
          <a:lstStyle/>
          <a:p>
            <a:fld id="{D62497E3-DA29-1A43-9BEF-B7A11DAFF154}" type="slidenum">
              <a:rPr lang="pt-BR" smtClean="0"/>
              <a:t>136</a:t>
            </a:fld>
            <a:endParaRPr lang="pt-BR"/>
          </a:p>
        </p:txBody>
      </p:sp>
    </p:spTree>
    <p:extLst>
      <p:ext uri="{BB962C8B-B14F-4D97-AF65-F5344CB8AC3E}">
        <p14:creationId xmlns:p14="http://schemas.microsoft.com/office/powerpoint/2010/main" val="42087344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137</a:t>
            </a:fld>
            <a:endParaRPr lang="pt-BR" altLang="pt-BR"/>
          </a:p>
        </p:txBody>
      </p:sp>
    </p:spTree>
    <p:extLst>
      <p:ext uri="{BB962C8B-B14F-4D97-AF65-F5344CB8AC3E}">
        <p14:creationId xmlns:p14="http://schemas.microsoft.com/office/powerpoint/2010/main" val="2319157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abertur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55893" y="1615108"/>
            <a:ext cx="11477643" cy="3096344"/>
          </a:xfrm>
          <a:prstGeom prst="rect">
            <a:avLst/>
          </a:prstGeom>
        </p:spPr>
        <p:txBody>
          <a:bodyPr anchor="ctr"/>
          <a:lstStyle>
            <a:lvl1pPr>
              <a:defRPr sz="6000" b="1">
                <a:solidFill>
                  <a:srgbClr val="69ADE7"/>
                </a:solidFill>
              </a:defRPr>
            </a:lvl1pPr>
          </a:lstStyle>
          <a:p>
            <a:r>
              <a:rPr lang="pt-BR" dirty="0"/>
              <a:t>Nome da Disciplina</a:t>
            </a:r>
          </a:p>
        </p:txBody>
      </p:sp>
      <p:sp>
        <p:nvSpPr>
          <p:cNvPr id="5" name="Espaço Reservado para Texto 4"/>
          <p:cNvSpPr>
            <a:spLocks noGrp="1"/>
          </p:cNvSpPr>
          <p:nvPr>
            <p:ph type="body" sz="quarter" idx="10" hasCustomPrompt="1"/>
          </p:nvPr>
        </p:nvSpPr>
        <p:spPr>
          <a:xfrm>
            <a:off x="855893" y="4999043"/>
            <a:ext cx="11477625" cy="3889375"/>
          </a:xfrm>
          <a:prstGeom prst="rect">
            <a:avLst/>
          </a:prstGeom>
        </p:spPr>
        <p:txBody>
          <a:bodyPr anchor="ctr"/>
          <a:lstStyle>
            <a:lvl1pPr marL="0" indent="0" algn="ctr" rtl="0" eaLnBrk="0" fontAlgn="base" hangingPunct="0">
              <a:spcBef>
                <a:spcPct val="0"/>
              </a:spcBef>
              <a:spcAft>
                <a:spcPct val="0"/>
              </a:spcAft>
              <a:buNone/>
              <a:defRPr lang="pt-BR" sz="4951" b="0" kern="1200" dirty="0" smtClean="0">
                <a:solidFill>
                  <a:srgbClr val="69ADE7"/>
                </a:solidFill>
                <a:latin typeface="+mj-lt"/>
                <a:ea typeface="+mj-ea"/>
                <a:cs typeface="+mj-cs"/>
              </a:defRPr>
            </a:lvl1pPr>
            <a:lvl2pPr algn="ctr" rtl="0" eaLnBrk="0" fontAlgn="base" hangingPunct="0">
              <a:spcBef>
                <a:spcPct val="0"/>
              </a:spcBef>
              <a:spcAft>
                <a:spcPct val="0"/>
              </a:spcAft>
              <a:defRPr lang="pt-BR" sz="4951" b="0" kern="1200" dirty="0" smtClean="0">
                <a:solidFill>
                  <a:srgbClr val="69ADE7"/>
                </a:solidFill>
                <a:latin typeface="+mj-lt"/>
                <a:ea typeface="+mj-ea"/>
                <a:cs typeface="+mj-cs"/>
              </a:defRPr>
            </a:lvl2pPr>
            <a:lvl3pPr algn="ctr" rtl="0" eaLnBrk="0" fontAlgn="base" hangingPunct="0">
              <a:spcBef>
                <a:spcPct val="0"/>
              </a:spcBef>
              <a:spcAft>
                <a:spcPct val="0"/>
              </a:spcAft>
              <a:defRPr lang="pt-BR" sz="4951" b="0" kern="1200" dirty="0" smtClean="0">
                <a:solidFill>
                  <a:srgbClr val="69ADE7"/>
                </a:solidFill>
                <a:latin typeface="+mj-lt"/>
                <a:ea typeface="+mj-ea"/>
                <a:cs typeface="+mj-cs"/>
              </a:defRPr>
            </a:lvl3pPr>
            <a:lvl4pPr algn="ctr" rtl="0" eaLnBrk="0" fontAlgn="base" hangingPunct="0">
              <a:spcBef>
                <a:spcPct val="0"/>
              </a:spcBef>
              <a:spcAft>
                <a:spcPct val="0"/>
              </a:spcAft>
              <a:defRPr lang="pt-BR" sz="4951" b="0" kern="1200" dirty="0" smtClean="0">
                <a:solidFill>
                  <a:srgbClr val="69ADE7"/>
                </a:solidFill>
                <a:latin typeface="+mj-lt"/>
                <a:ea typeface="+mj-ea"/>
                <a:cs typeface="+mj-cs"/>
              </a:defRPr>
            </a:lvl4pPr>
            <a:lvl5pPr algn="ctr" rtl="0" eaLnBrk="0" fontAlgn="base" hangingPunct="0">
              <a:spcBef>
                <a:spcPct val="0"/>
              </a:spcBef>
              <a:spcAft>
                <a:spcPct val="0"/>
              </a:spcAft>
              <a:defRPr lang="pt-BR" sz="4951" b="0" kern="1200" dirty="0">
                <a:solidFill>
                  <a:srgbClr val="69ADE7"/>
                </a:solidFill>
                <a:latin typeface="+mj-lt"/>
                <a:ea typeface="+mj-ea"/>
                <a:cs typeface="+mj-cs"/>
              </a:defRPr>
            </a:lvl5pPr>
          </a:lstStyle>
          <a:p>
            <a:pPr lvl="0"/>
            <a:r>
              <a:rPr lang="pt-BR" dirty="0"/>
              <a:t>Nome do professor</a:t>
            </a:r>
          </a:p>
        </p:txBody>
      </p:sp>
    </p:spTree>
    <p:extLst>
      <p:ext uri="{BB962C8B-B14F-4D97-AF65-F5344CB8AC3E}">
        <p14:creationId xmlns:p14="http://schemas.microsoft.com/office/powerpoint/2010/main" val="1530713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1 linha - conteúdo 2 colunas">
    <p:spTree>
      <p:nvGrpSpPr>
        <p:cNvPr id="1" name=""/>
        <p:cNvGrpSpPr/>
        <p:nvPr/>
      </p:nvGrpSpPr>
      <p:grpSpPr>
        <a:xfrm>
          <a:off x="0" y="0"/>
          <a:ext cx="0" cy="0"/>
          <a:chOff x="0" y="0"/>
          <a:chExt cx="0" cy="0"/>
        </a:xfrm>
      </p:grpSpPr>
      <p:sp>
        <p:nvSpPr>
          <p:cNvPr id="11"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6" name="Espaço Reservado para Texto 2"/>
          <p:cNvSpPr>
            <a:spLocks noGrp="1"/>
          </p:cNvSpPr>
          <p:nvPr>
            <p:ph type="body" sz="quarter" idx="14"/>
          </p:nvPr>
        </p:nvSpPr>
        <p:spPr>
          <a:xfrm>
            <a:off x="532800" y="1470968"/>
            <a:ext cx="5637251" cy="8281043"/>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7" name="Espaço Reservado para Texto 2"/>
          <p:cNvSpPr>
            <a:spLocks noGrp="1"/>
          </p:cNvSpPr>
          <p:nvPr>
            <p:ph type="body" sz="quarter" idx="15"/>
          </p:nvPr>
        </p:nvSpPr>
        <p:spPr>
          <a:xfrm>
            <a:off x="7025495" y="1470968"/>
            <a:ext cx="5637251" cy="8281043"/>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572859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2 linhas - conteúdo 2 colunas">
    <p:spTree>
      <p:nvGrpSpPr>
        <p:cNvPr id="1" name=""/>
        <p:cNvGrpSpPr/>
        <p:nvPr/>
      </p:nvGrpSpPr>
      <p:grpSpPr>
        <a:xfrm>
          <a:off x="0" y="0"/>
          <a:ext cx="0" cy="0"/>
          <a:chOff x="0" y="0"/>
          <a:chExt cx="0" cy="0"/>
        </a:xfrm>
      </p:grpSpPr>
      <p:sp>
        <p:nvSpPr>
          <p:cNvPr id="9"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6" name="Espaço Reservado para Texto 2"/>
          <p:cNvSpPr>
            <a:spLocks noGrp="1"/>
          </p:cNvSpPr>
          <p:nvPr>
            <p:ph type="body" sz="quarter" idx="14"/>
          </p:nvPr>
        </p:nvSpPr>
        <p:spPr>
          <a:xfrm>
            <a:off x="532800" y="2019298"/>
            <a:ext cx="5637600" cy="773271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10" name="Espaço Reservado para Texto 2"/>
          <p:cNvSpPr>
            <a:spLocks noGrp="1"/>
          </p:cNvSpPr>
          <p:nvPr>
            <p:ph type="body" sz="quarter" idx="15"/>
          </p:nvPr>
        </p:nvSpPr>
        <p:spPr>
          <a:xfrm>
            <a:off x="6981614" y="2019298"/>
            <a:ext cx="5689358" cy="773271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127548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3 linhas - conteúdo 2 colunas">
    <p:spTree>
      <p:nvGrpSpPr>
        <p:cNvPr id="1" name=""/>
        <p:cNvGrpSpPr/>
        <p:nvPr/>
      </p:nvGrpSpPr>
      <p:grpSpPr>
        <a:xfrm>
          <a:off x="0" y="0"/>
          <a:ext cx="0" cy="0"/>
          <a:chOff x="0" y="0"/>
          <a:chExt cx="0" cy="0"/>
        </a:xfrm>
      </p:grpSpPr>
      <p:sp>
        <p:nvSpPr>
          <p:cNvPr id="10"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7" name="Espaço Reservado para Texto 2"/>
          <p:cNvSpPr>
            <a:spLocks noGrp="1"/>
          </p:cNvSpPr>
          <p:nvPr>
            <p:ph type="body" sz="quarter" idx="12"/>
          </p:nvPr>
        </p:nvSpPr>
        <p:spPr>
          <a:xfrm>
            <a:off x="532800" y="2897950"/>
            <a:ext cx="5689358" cy="685406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9" name="Espaço Reservado para Texto 2"/>
          <p:cNvSpPr>
            <a:spLocks noGrp="1"/>
          </p:cNvSpPr>
          <p:nvPr>
            <p:ph type="body" sz="quarter" idx="15"/>
          </p:nvPr>
        </p:nvSpPr>
        <p:spPr>
          <a:xfrm>
            <a:off x="6981613" y="2897950"/>
            <a:ext cx="5689358" cy="685406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267069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57760" y="1470969"/>
            <a:ext cx="5327726" cy="8281606"/>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532800" y="1470969"/>
            <a:ext cx="6069296" cy="8281606"/>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2771048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1 linha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32800" y="1470969"/>
            <a:ext cx="5313211" cy="8281043"/>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6621352" y="1470969"/>
            <a:ext cx="6069296" cy="8281043"/>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1566822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2 linhas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61795" y="2019298"/>
            <a:ext cx="531321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532800" y="2019298"/>
            <a:ext cx="6069296" cy="77327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532799" y="324000"/>
            <a:ext cx="9360001"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Tree>
    <p:extLst>
      <p:ext uri="{BB962C8B-B14F-4D97-AF65-F5344CB8AC3E}">
        <p14:creationId xmlns:p14="http://schemas.microsoft.com/office/powerpoint/2010/main" val="1172653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2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6" y="2019298"/>
            <a:ext cx="531321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6601885" y="2019298"/>
            <a:ext cx="6069296" cy="77327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532799" y="324000"/>
            <a:ext cx="9360001"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Tree>
    <p:extLst>
      <p:ext uri="{BB962C8B-B14F-4D97-AF65-F5344CB8AC3E}">
        <p14:creationId xmlns:p14="http://schemas.microsoft.com/office/powerpoint/2010/main" val="3677063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3 linhas - conteúdo + imagem">
    <p:spTree>
      <p:nvGrpSpPr>
        <p:cNvPr id="1" name=""/>
        <p:cNvGrpSpPr/>
        <p:nvPr/>
      </p:nvGrpSpPr>
      <p:grpSpPr>
        <a:xfrm>
          <a:off x="0" y="0"/>
          <a:ext cx="0" cy="0"/>
          <a:chOff x="0" y="0"/>
          <a:chExt cx="0" cy="0"/>
        </a:xfrm>
      </p:grpSpPr>
      <p:sp>
        <p:nvSpPr>
          <p:cNvPr id="6" name="Espaço Reservado para Imagem 2"/>
          <p:cNvSpPr>
            <a:spLocks noGrp="1"/>
          </p:cNvSpPr>
          <p:nvPr>
            <p:ph type="pic" sz="quarter" idx="15"/>
          </p:nvPr>
        </p:nvSpPr>
        <p:spPr>
          <a:xfrm>
            <a:off x="7357265" y="2897950"/>
            <a:ext cx="5342735" cy="6854061"/>
          </a:xfrm>
          <a:prstGeom prst="rect">
            <a:avLst/>
          </a:prstGeom>
        </p:spPr>
        <p:txBody>
          <a:bodyPr/>
          <a:lstStyle/>
          <a:p>
            <a:r>
              <a:rPr lang="pt-BR"/>
              <a:t>Clique no ícone para adicionar uma imagem</a:t>
            </a:r>
            <a:endParaRPr lang="pt-BR" dirty="0"/>
          </a:p>
        </p:txBody>
      </p:sp>
      <p:sp>
        <p:nvSpPr>
          <p:cNvPr id="10" name="Espaço Reservado para Texto 2"/>
          <p:cNvSpPr>
            <a:spLocks noGrp="1"/>
          </p:cNvSpPr>
          <p:nvPr>
            <p:ph type="body" sz="quarter" idx="17" hasCustomPrompt="1"/>
          </p:nvPr>
        </p:nvSpPr>
        <p:spPr>
          <a:xfrm>
            <a:off x="518781" y="2897950"/>
            <a:ext cx="6069296" cy="6854061"/>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Tree>
    <p:extLst>
      <p:ext uri="{BB962C8B-B14F-4D97-AF65-F5344CB8AC3E}">
        <p14:creationId xmlns:p14="http://schemas.microsoft.com/office/powerpoint/2010/main" val="989742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3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6" y="2897949"/>
            <a:ext cx="5313211" cy="6854061"/>
          </a:xfrm>
          <a:prstGeom prst="rect">
            <a:avLst/>
          </a:prstGeom>
        </p:spPr>
        <p:txBody>
          <a:bodyPr/>
          <a:lstStyle/>
          <a:p>
            <a:r>
              <a:rPr lang="pt-BR"/>
              <a:t>Clique no ícone para adicionar uma imagem</a:t>
            </a:r>
            <a:endParaRPr lang="pt-BR" dirty="0"/>
          </a:p>
        </p:txBody>
      </p:sp>
      <p:sp>
        <p:nvSpPr>
          <p:cNvPr id="8" name="Espaço Reservado para Texto 2"/>
          <p:cNvSpPr>
            <a:spLocks noGrp="1"/>
          </p:cNvSpPr>
          <p:nvPr>
            <p:ph type="body" sz="quarter" idx="16" hasCustomPrompt="1"/>
          </p:nvPr>
        </p:nvSpPr>
        <p:spPr>
          <a:xfrm>
            <a:off x="6605147" y="2911997"/>
            <a:ext cx="6069296" cy="68400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Tree>
    <p:extLst>
      <p:ext uri="{BB962C8B-B14F-4D97-AF65-F5344CB8AC3E}">
        <p14:creationId xmlns:p14="http://schemas.microsoft.com/office/powerpoint/2010/main" val="227340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lideFinal">
    <p:spTree>
      <p:nvGrpSpPr>
        <p:cNvPr id="1" name=""/>
        <p:cNvGrpSpPr/>
        <p:nvPr/>
      </p:nvGrpSpPr>
      <p:grpSpPr>
        <a:xfrm>
          <a:off x="0" y="0"/>
          <a:ext cx="0" cy="0"/>
          <a:chOff x="0" y="0"/>
          <a:chExt cx="0" cy="0"/>
        </a:xfrm>
      </p:grpSpPr>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4" name="CaixaDeTexto 3"/>
          <p:cNvSpPr txBox="1"/>
          <p:nvPr userDrawn="1"/>
        </p:nvSpPr>
        <p:spPr>
          <a:xfrm>
            <a:off x="4319718" y="8959925"/>
            <a:ext cx="5076564" cy="323165"/>
          </a:xfrm>
          <a:prstGeom prst="rect">
            <a:avLst/>
          </a:prstGeom>
          <a:noFill/>
        </p:spPr>
        <p:txBody>
          <a:bodyPr wrap="square" rtlCol="0">
            <a:spAutoFit/>
          </a:bodyPr>
          <a:lstStyle/>
          <a:p>
            <a:pPr algn="ctr"/>
            <a:r>
              <a:rPr lang="pt-BR" sz="1500" b="1" dirty="0">
                <a:solidFill>
                  <a:srgbClr val="105B95"/>
                </a:solidFill>
                <a:latin typeface="+mj-lt"/>
              </a:rPr>
              <a:t>TODOS OS DIREITOS RESERVADOS.</a:t>
            </a:r>
          </a:p>
        </p:txBody>
      </p:sp>
      <p:pic>
        <p:nvPicPr>
          <p:cNvPr id="5" name="Imagem 4"/>
          <p:cNvPicPr>
            <a:picLocks noChangeAspect="1"/>
          </p:cNvPicPr>
          <p:nvPr userDrawn="1"/>
        </p:nvPicPr>
        <p:blipFill rotWithShape="1">
          <a:blip r:embed="rId3">
            <a:extLst>
              <a:ext uri="{28A0092B-C50C-407E-A947-70E740481C1C}">
                <a14:useLocalDpi xmlns:a14="http://schemas.microsoft.com/office/drawing/2010/main" val="0"/>
              </a:ext>
            </a:extLst>
          </a:blip>
          <a:srcRect t="-2053" r="41409"/>
          <a:stretch/>
        </p:blipFill>
        <p:spPr>
          <a:xfrm>
            <a:off x="5753007" y="4567436"/>
            <a:ext cx="2209987" cy="582622"/>
          </a:xfrm>
          <a:prstGeom prst="rect">
            <a:avLst/>
          </a:prstGeom>
        </p:spPr>
      </p:pic>
    </p:spTree>
    <p:extLst>
      <p:ext uri="{BB962C8B-B14F-4D97-AF65-F5344CB8AC3E}">
        <p14:creationId xmlns:p14="http://schemas.microsoft.com/office/powerpoint/2010/main" val="2540771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3" name="Espaço Reservado para Texto 2"/>
          <p:cNvSpPr>
            <a:spLocks noGrp="1"/>
          </p:cNvSpPr>
          <p:nvPr>
            <p:ph type="body" sz="quarter" idx="13"/>
          </p:nvPr>
        </p:nvSpPr>
        <p:spPr>
          <a:xfrm>
            <a:off x="532799" y="968400"/>
            <a:ext cx="12138172" cy="878361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875928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staque conteúdo">
    <p:spTree>
      <p:nvGrpSpPr>
        <p:cNvPr id="1" name=""/>
        <p:cNvGrpSpPr/>
        <p:nvPr/>
      </p:nvGrpSpPr>
      <p:grpSpPr>
        <a:xfrm>
          <a:off x="0" y="0"/>
          <a:ext cx="0" cy="0"/>
          <a:chOff x="0" y="0"/>
          <a:chExt cx="0" cy="0"/>
        </a:xfrm>
      </p:grpSpPr>
      <p:pic>
        <p:nvPicPr>
          <p:cNvPr id="5" name="Imagem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6" name="Espaço Reservado para Texto 2"/>
          <p:cNvSpPr>
            <a:spLocks noGrp="1"/>
          </p:cNvSpPr>
          <p:nvPr>
            <p:ph type="body" sz="quarter" idx="15"/>
          </p:nvPr>
        </p:nvSpPr>
        <p:spPr>
          <a:xfrm>
            <a:off x="734696" y="2875248"/>
            <a:ext cx="12246608" cy="4644516"/>
          </a:xfrm>
          <a:prstGeom prst="rect">
            <a:avLst/>
          </a:prstGeom>
        </p:spPr>
        <p:txBody>
          <a:bodyPr anchor="ctr">
            <a:normAutofit/>
          </a:bodyPr>
          <a:lstStyle>
            <a:lvl1pPr marL="0" indent="0" algn="ctr">
              <a:lnSpc>
                <a:spcPct val="110000"/>
              </a:lnSpc>
              <a:spcBef>
                <a:spcPts val="0"/>
              </a:spcBef>
              <a:spcAft>
                <a:spcPts val="675"/>
              </a:spcAft>
              <a:buClrTx/>
              <a:buSzPct val="100000"/>
              <a:buFont typeface="+mj-lt"/>
              <a:buNone/>
              <a:defRPr sz="3375" b="1">
                <a:solidFill>
                  <a:schemeClr val="bg1"/>
                </a:solidFill>
                <a:latin typeface="Arial" panose="020B0604020202020204" pitchFamily="34" charset="0"/>
                <a:ea typeface="Open Sans Semibold" panose="020B0706030804020204" pitchFamily="34" charset="0"/>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p:txBody>
      </p:sp>
    </p:spTree>
    <p:extLst>
      <p:ext uri="{BB962C8B-B14F-4D97-AF65-F5344CB8AC3E}">
        <p14:creationId xmlns:p14="http://schemas.microsoft.com/office/powerpoint/2010/main" val="1727964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ítulo 1 linha - conteúdo 2 colunas">
    <p:spTree>
      <p:nvGrpSpPr>
        <p:cNvPr id="1" name=""/>
        <p:cNvGrpSpPr/>
        <p:nvPr/>
      </p:nvGrpSpPr>
      <p:grpSpPr>
        <a:xfrm>
          <a:off x="0" y="0"/>
          <a:ext cx="0" cy="0"/>
          <a:chOff x="0" y="0"/>
          <a:chExt cx="0" cy="0"/>
        </a:xfrm>
      </p:grpSpPr>
      <p:pic>
        <p:nvPicPr>
          <p:cNvPr id="8" name="Imagem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716000" cy="10287000"/>
          </a:xfrm>
          <a:prstGeom prst="rect">
            <a:avLst/>
          </a:prstGeom>
        </p:spPr>
      </p:pic>
      <p:sp>
        <p:nvSpPr>
          <p:cNvPr id="11" name="Espaço Reservado para Texto 2"/>
          <p:cNvSpPr>
            <a:spLocks noGrp="1"/>
          </p:cNvSpPr>
          <p:nvPr>
            <p:ph type="body" sz="quarter" idx="11" hasCustomPrompt="1"/>
          </p:nvPr>
        </p:nvSpPr>
        <p:spPr>
          <a:xfrm>
            <a:off x="734698" y="606999"/>
            <a:ext cx="12033461" cy="648071"/>
          </a:xfrm>
          <a:prstGeom prst="rect">
            <a:avLst/>
          </a:prstGeom>
        </p:spPr>
        <p:txBody>
          <a:bodyPr anchor="ctr">
            <a:noAutofit/>
          </a:bodyPr>
          <a:lstStyle>
            <a:lvl1pPr marL="0" indent="0">
              <a:buNone/>
              <a:defRPr lang="pt-BR" sz="4050" b="1" cap="none" baseline="0" dirty="0">
                <a:solidFill>
                  <a:srgbClr val="105B95"/>
                </a:solidFill>
                <a:effectLst/>
                <a:latin typeface="Arial Black" panose="020B0A04020102020204" pitchFamily="34" charset="0"/>
                <a:ea typeface="Open Sans" panose="020B0606030504020204" pitchFamily="34" charset="0"/>
                <a:cs typeface="Open Sans" panose="020B0606030504020204" pitchFamily="34" charset="0"/>
              </a:defRPr>
            </a:lvl1pPr>
          </a:lstStyle>
          <a:p>
            <a:pPr marL="385724" marR="0" lvl="0" indent="-385724" defTabSz="1028700" latinLnBrk="0">
              <a:lnSpc>
                <a:spcPct val="100000"/>
              </a:lnSpc>
              <a:spcBef>
                <a:spcPts val="0"/>
              </a:spcBef>
              <a:buClrTx/>
              <a:buSzPct val="100000"/>
              <a:tabLst/>
            </a:pPr>
            <a:r>
              <a:rPr lang="pt-BR" dirty="0"/>
              <a:t>&lt;Título do slide&gt;</a:t>
            </a:r>
          </a:p>
        </p:txBody>
      </p:sp>
      <p:sp>
        <p:nvSpPr>
          <p:cNvPr id="6" name="Espaço Reservado para Texto 2"/>
          <p:cNvSpPr>
            <a:spLocks noGrp="1"/>
          </p:cNvSpPr>
          <p:nvPr>
            <p:ph type="body" sz="quarter" idx="14"/>
          </p:nvPr>
        </p:nvSpPr>
        <p:spPr>
          <a:xfrm>
            <a:off x="734698" y="1636314"/>
            <a:ext cx="5637251" cy="7971237"/>
          </a:xfrm>
          <a:prstGeom prst="rect">
            <a:avLst/>
          </a:prstGeom>
        </p:spPr>
        <p:txBody>
          <a:bodyPr anchor="t">
            <a:normAutofit/>
          </a:bodyPr>
          <a:lstStyle>
            <a:lvl1pPr marL="305396" indent="-305396" algn="l">
              <a:lnSpc>
                <a:spcPct val="110000"/>
              </a:lnSpc>
              <a:spcBef>
                <a:spcPts val="0"/>
              </a:spcBef>
              <a:spcAft>
                <a:spcPts val="675"/>
              </a:spcAft>
              <a:buClr>
                <a:srgbClr val="69ADE7"/>
              </a:buClr>
              <a:buSzPct val="80000"/>
              <a:buFont typeface="Wingdings" panose="05000000000000000000" pitchFamily="2" charset="2"/>
              <a:buChar char="§"/>
              <a:defRPr sz="3000" b="1">
                <a:solidFill>
                  <a:schemeClr val="tx1"/>
                </a:solidFill>
                <a:latin typeface="Arial" panose="020B0604020202020204" pitchFamily="34" charset="0"/>
                <a:ea typeface="Open Sans Semibold" panose="020B0706030804020204" pitchFamily="34" charset="0"/>
                <a:cs typeface="Arial" panose="020B0604020202020204" pitchFamily="34" charset="0"/>
              </a:defRPr>
            </a:lvl1pPr>
            <a:lvl2pPr marL="609005" indent="-303610" algn="l">
              <a:lnSpc>
                <a:spcPct val="110000"/>
              </a:lnSpc>
              <a:spcBef>
                <a:spcPts val="0"/>
              </a:spcBef>
              <a:spcAft>
                <a:spcPts val="675"/>
              </a:spcAft>
              <a:buClr>
                <a:srgbClr val="69ADE7"/>
              </a:buClr>
              <a:buSzPct val="60000"/>
              <a:buFont typeface="Wingdings" panose="05000000000000000000" pitchFamily="2" charset="2"/>
              <a:buChar char="§"/>
              <a:defRPr sz="3000" b="1">
                <a:latin typeface="Arial" panose="020B0604020202020204" pitchFamily="34" charset="0"/>
                <a:ea typeface="Open Sans Semibold" panose="020B0706030804020204" pitchFamily="34" charset="0"/>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9" name="Espaço Reservado para Texto 2"/>
          <p:cNvSpPr>
            <a:spLocks noGrp="1"/>
          </p:cNvSpPr>
          <p:nvPr>
            <p:ph type="body" sz="quarter" idx="16"/>
          </p:nvPr>
        </p:nvSpPr>
        <p:spPr>
          <a:xfrm>
            <a:off x="7081024" y="1636314"/>
            <a:ext cx="5689358" cy="7971237"/>
          </a:xfrm>
          <a:prstGeom prst="rect">
            <a:avLst/>
          </a:prstGeom>
        </p:spPr>
        <p:txBody>
          <a:bodyPr anchor="t">
            <a:normAutofit/>
          </a:bodyPr>
          <a:lstStyle>
            <a:lvl1pPr marL="305396" indent="-305396" algn="l">
              <a:lnSpc>
                <a:spcPct val="110000"/>
              </a:lnSpc>
              <a:spcBef>
                <a:spcPts val="0"/>
              </a:spcBef>
              <a:spcAft>
                <a:spcPts val="675"/>
              </a:spcAft>
              <a:buClr>
                <a:srgbClr val="69ADE7"/>
              </a:buClr>
              <a:buSzPct val="80000"/>
              <a:buFont typeface="Wingdings" panose="05000000000000000000" pitchFamily="2" charset="2"/>
              <a:buChar char="§"/>
              <a:defRPr sz="3000" b="1">
                <a:solidFill>
                  <a:schemeClr val="tx1"/>
                </a:solidFill>
                <a:latin typeface="Arial" panose="020B0604020202020204" pitchFamily="34" charset="0"/>
                <a:ea typeface="Open Sans Semibold" panose="020B0706030804020204" pitchFamily="34" charset="0"/>
                <a:cs typeface="Arial" panose="020B0604020202020204" pitchFamily="34" charset="0"/>
              </a:defRPr>
            </a:lvl1pPr>
            <a:lvl2pPr marL="609005" indent="-303610" algn="l">
              <a:lnSpc>
                <a:spcPct val="110000"/>
              </a:lnSpc>
              <a:spcBef>
                <a:spcPts val="0"/>
              </a:spcBef>
              <a:spcAft>
                <a:spcPts val="675"/>
              </a:spcAft>
              <a:buClr>
                <a:srgbClr val="69ADE7"/>
              </a:buClr>
              <a:buSzPct val="60000"/>
              <a:buFont typeface="Wingdings" panose="05000000000000000000" pitchFamily="2" charset="2"/>
              <a:buChar char="§"/>
              <a:defRPr sz="3000" b="1">
                <a:latin typeface="Arial" panose="020B0604020202020204" pitchFamily="34" charset="0"/>
                <a:ea typeface="Open Sans Semibold" panose="020B0706030804020204" pitchFamily="34" charset="0"/>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4288045352"/>
      </p:ext>
    </p:extLst>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ítulo 1 linha - conteúdo 2 colunas">
    <p:spTree>
      <p:nvGrpSpPr>
        <p:cNvPr id="1" name=""/>
        <p:cNvGrpSpPr/>
        <p:nvPr/>
      </p:nvGrpSpPr>
      <p:grpSpPr>
        <a:xfrm>
          <a:off x="0" y="0"/>
          <a:ext cx="0" cy="0"/>
          <a:chOff x="0" y="0"/>
          <a:chExt cx="0" cy="0"/>
        </a:xfrm>
      </p:grpSpPr>
      <p:pic>
        <p:nvPicPr>
          <p:cNvPr id="8" name="Imagem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716000" cy="10287000"/>
          </a:xfrm>
          <a:prstGeom prst="rect">
            <a:avLst/>
          </a:prstGeom>
        </p:spPr>
      </p:pic>
      <p:sp>
        <p:nvSpPr>
          <p:cNvPr id="11" name="Espaço Reservado para Texto 2"/>
          <p:cNvSpPr>
            <a:spLocks noGrp="1"/>
          </p:cNvSpPr>
          <p:nvPr>
            <p:ph type="body" sz="quarter" idx="11" hasCustomPrompt="1"/>
          </p:nvPr>
        </p:nvSpPr>
        <p:spPr>
          <a:xfrm>
            <a:off x="734698" y="606999"/>
            <a:ext cx="12033461" cy="648071"/>
          </a:xfrm>
          <a:prstGeom prst="rect">
            <a:avLst/>
          </a:prstGeom>
        </p:spPr>
        <p:txBody>
          <a:bodyPr anchor="ctr">
            <a:noAutofit/>
          </a:bodyPr>
          <a:lstStyle>
            <a:lvl1pPr marL="0" indent="0">
              <a:buNone/>
              <a:defRPr lang="pt-BR" sz="4050" b="1" cap="none" baseline="0" dirty="0">
                <a:solidFill>
                  <a:srgbClr val="105B95"/>
                </a:solidFill>
                <a:effectLst/>
                <a:latin typeface="Arial Black" panose="020B0A04020102020204" pitchFamily="34" charset="0"/>
                <a:ea typeface="Open Sans" panose="020B0606030504020204" pitchFamily="34" charset="0"/>
                <a:cs typeface="Open Sans" panose="020B0606030504020204" pitchFamily="34" charset="0"/>
              </a:defRPr>
            </a:lvl1pPr>
          </a:lstStyle>
          <a:p>
            <a:pPr marL="385724" marR="0" lvl="0" indent="-385724" defTabSz="1028700" latinLnBrk="0">
              <a:lnSpc>
                <a:spcPct val="100000"/>
              </a:lnSpc>
              <a:spcBef>
                <a:spcPts val="0"/>
              </a:spcBef>
              <a:buClrTx/>
              <a:buSzPct val="100000"/>
              <a:tabLst/>
            </a:pPr>
            <a:r>
              <a:rPr lang="pt-BR" dirty="0"/>
              <a:t>&lt;Título do slide&gt;</a:t>
            </a:r>
          </a:p>
        </p:txBody>
      </p:sp>
      <p:sp>
        <p:nvSpPr>
          <p:cNvPr id="6" name="Espaço Reservado para Texto 2"/>
          <p:cNvSpPr>
            <a:spLocks noGrp="1"/>
          </p:cNvSpPr>
          <p:nvPr>
            <p:ph type="body" sz="quarter" idx="14"/>
          </p:nvPr>
        </p:nvSpPr>
        <p:spPr>
          <a:xfrm>
            <a:off x="734698" y="1636314"/>
            <a:ext cx="5637251" cy="7971237"/>
          </a:xfrm>
          <a:prstGeom prst="rect">
            <a:avLst/>
          </a:prstGeom>
        </p:spPr>
        <p:txBody>
          <a:bodyPr anchor="t">
            <a:normAutofit/>
          </a:bodyPr>
          <a:lstStyle>
            <a:lvl1pPr marL="305396" indent="-305396" algn="l">
              <a:lnSpc>
                <a:spcPct val="110000"/>
              </a:lnSpc>
              <a:spcBef>
                <a:spcPts val="0"/>
              </a:spcBef>
              <a:spcAft>
                <a:spcPts val="675"/>
              </a:spcAft>
              <a:buClr>
                <a:srgbClr val="69ADE7"/>
              </a:buClr>
              <a:buSzPct val="80000"/>
              <a:buFont typeface="Wingdings" panose="05000000000000000000" pitchFamily="2" charset="2"/>
              <a:buChar char="§"/>
              <a:defRPr sz="3000" b="1">
                <a:solidFill>
                  <a:schemeClr val="tx1"/>
                </a:solidFill>
                <a:latin typeface="Arial" panose="020B0604020202020204" pitchFamily="34" charset="0"/>
                <a:ea typeface="Open Sans Semibold" panose="020B0706030804020204" pitchFamily="34" charset="0"/>
                <a:cs typeface="Arial" panose="020B0604020202020204" pitchFamily="34" charset="0"/>
              </a:defRPr>
            </a:lvl1pPr>
            <a:lvl2pPr marL="609005" indent="-303610" algn="l">
              <a:lnSpc>
                <a:spcPct val="110000"/>
              </a:lnSpc>
              <a:spcBef>
                <a:spcPts val="0"/>
              </a:spcBef>
              <a:spcAft>
                <a:spcPts val="675"/>
              </a:spcAft>
              <a:buClr>
                <a:srgbClr val="69ADE7"/>
              </a:buClr>
              <a:buSzPct val="60000"/>
              <a:buFont typeface="Wingdings" panose="05000000000000000000" pitchFamily="2" charset="2"/>
              <a:buChar char="§"/>
              <a:defRPr sz="3000" b="1">
                <a:latin typeface="Arial" panose="020B0604020202020204" pitchFamily="34" charset="0"/>
                <a:ea typeface="Open Sans Semibold" panose="020B0706030804020204" pitchFamily="34" charset="0"/>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9" name="Espaço Reservado para Texto 2"/>
          <p:cNvSpPr>
            <a:spLocks noGrp="1"/>
          </p:cNvSpPr>
          <p:nvPr>
            <p:ph type="body" sz="quarter" idx="16"/>
          </p:nvPr>
        </p:nvSpPr>
        <p:spPr>
          <a:xfrm>
            <a:off x="7081024" y="1636314"/>
            <a:ext cx="5689358" cy="7971237"/>
          </a:xfrm>
          <a:prstGeom prst="rect">
            <a:avLst/>
          </a:prstGeom>
        </p:spPr>
        <p:txBody>
          <a:bodyPr anchor="t">
            <a:normAutofit/>
          </a:bodyPr>
          <a:lstStyle>
            <a:lvl1pPr marL="305396" indent="-305396" algn="l">
              <a:lnSpc>
                <a:spcPct val="110000"/>
              </a:lnSpc>
              <a:spcBef>
                <a:spcPts val="0"/>
              </a:spcBef>
              <a:spcAft>
                <a:spcPts val="675"/>
              </a:spcAft>
              <a:buClr>
                <a:srgbClr val="69ADE7"/>
              </a:buClr>
              <a:buSzPct val="80000"/>
              <a:buFont typeface="Wingdings" panose="05000000000000000000" pitchFamily="2" charset="2"/>
              <a:buChar char="§"/>
              <a:defRPr sz="3000" b="1">
                <a:solidFill>
                  <a:schemeClr val="tx1"/>
                </a:solidFill>
                <a:latin typeface="Arial" panose="020B0604020202020204" pitchFamily="34" charset="0"/>
                <a:ea typeface="Open Sans Semibold" panose="020B0706030804020204" pitchFamily="34" charset="0"/>
                <a:cs typeface="Arial" panose="020B0604020202020204" pitchFamily="34" charset="0"/>
              </a:defRPr>
            </a:lvl1pPr>
            <a:lvl2pPr marL="609005" indent="-303610" algn="l">
              <a:lnSpc>
                <a:spcPct val="110000"/>
              </a:lnSpc>
              <a:spcBef>
                <a:spcPts val="0"/>
              </a:spcBef>
              <a:spcAft>
                <a:spcPts val="675"/>
              </a:spcAft>
              <a:buClr>
                <a:srgbClr val="69ADE7"/>
              </a:buClr>
              <a:buSzPct val="60000"/>
              <a:buFont typeface="Wingdings" panose="05000000000000000000" pitchFamily="2" charset="2"/>
              <a:buChar char="§"/>
              <a:defRPr sz="3000" b="1">
                <a:latin typeface="Arial" panose="020B0604020202020204" pitchFamily="34" charset="0"/>
                <a:ea typeface="Open Sans Semibold" panose="020B0706030804020204" pitchFamily="34" charset="0"/>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2758346362"/>
      </p:ext>
    </p:extLst>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ítulo 1 linha - conteúdo 2 colunas">
    <p:spTree>
      <p:nvGrpSpPr>
        <p:cNvPr id="1" name=""/>
        <p:cNvGrpSpPr/>
        <p:nvPr/>
      </p:nvGrpSpPr>
      <p:grpSpPr>
        <a:xfrm>
          <a:off x="0" y="0"/>
          <a:ext cx="0" cy="0"/>
          <a:chOff x="0" y="0"/>
          <a:chExt cx="0" cy="0"/>
        </a:xfrm>
      </p:grpSpPr>
      <p:pic>
        <p:nvPicPr>
          <p:cNvPr id="8" name="Imagem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3716000" cy="10287000"/>
          </a:xfrm>
          <a:prstGeom prst="rect">
            <a:avLst/>
          </a:prstGeom>
        </p:spPr>
      </p:pic>
      <p:sp>
        <p:nvSpPr>
          <p:cNvPr id="11" name="Espaço Reservado para Texto 2"/>
          <p:cNvSpPr>
            <a:spLocks noGrp="1"/>
          </p:cNvSpPr>
          <p:nvPr>
            <p:ph type="body" sz="quarter" idx="11" hasCustomPrompt="1"/>
          </p:nvPr>
        </p:nvSpPr>
        <p:spPr>
          <a:xfrm>
            <a:off x="734698" y="606999"/>
            <a:ext cx="12033461" cy="648071"/>
          </a:xfrm>
          <a:prstGeom prst="rect">
            <a:avLst/>
          </a:prstGeom>
        </p:spPr>
        <p:txBody>
          <a:bodyPr anchor="ctr">
            <a:noAutofit/>
          </a:bodyPr>
          <a:lstStyle>
            <a:lvl1pPr marL="0" indent="0">
              <a:buNone/>
              <a:defRPr lang="pt-BR" sz="4050" b="1" cap="none" baseline="0" dirty="0">
                <a:solidFill>
                  <a:srgbClr val="105B95"/>
                </a:solidFill>
                <a:effectLst/>
                <a:latin typeface="Arial Black" panose="020B0A04020102020204" pitchFamily="34" charset="0"/>
                <a:ea typeface="Open Sans" panose="020B0606030504020204" pitchFamily="34" charset="0"/>
                <a:cs typeface="Open Sans" panose="020B0606030504020204" pitchFamily="34" charset="0"/>
              </a:defRPr>
            </a:lvl1pPr>
          </a:lstStyle>
          <a:p>
            <a:pPr marL="385724" marR="0" lvl="0" indent="-385724" defTabSz="1028700" latinLnBrk="0">
              <a:lnSpc>
                <a:spcPct val="100000"/>
              </a:lnSpc>
              <a:spcBef>
                <a:spcPts val="0"/>
              </a:spcBef>
              <a:buClrTx/>
              <a:buSzPct val="100000"/>
              <a:tabLst/>
            </a:pPr>
            <a:r>
              <a:rPr lang="pt-BR" dirty="0"/>
              <a:t>&lt;Título do slide&gt;</a:t>
            </a:r>
          </a:p>
        </p:txBody>
      </p:sp>
      <p:sp>
        <p:nvSpPr>
          <p:cNvPr id="6" name="Espaço Reservado para Texto 2"/>
          <p:cNvSpPr>
            <a:spLocks noGrp="1"/>
          </p:cNvSpPr>
          <p:nvPr>
            <p:ph type="body" sz="quarter" idx="14"/>
          </p:nvPr>
        </p:nvSpPr>
        <p:spPr>
          <a:xfrm>
            <a:off x="734698" y="1636314"/>
            <a:ext cx="5637251" cy="7971237"/>
          </a:xfrm>
          <a:prstGeom prst="rect">
            <a:avLst/>
          </a:prstGeom>
        </p:spPr>
        <p:txBody>
          <a:bodyPr anchor="t">
            <a:normAutofit/>
          </a:bodyPr>
          <a:lstStyle>
            <a:lvl1pPr marL="305396" indent="-305396" algn="l">
              <a:lnSpc>
                <a:spcPct val="110000"/>
              </a:lnSpc>
              <a:spcBef>
                <a:spcPts val="0"/>
              </a:spcBef>
              <a:spcAft>
                <a:spcPts val="675"/>
              </a:spcAft>
              <a:buClr>
                <a:srgbClr val="69ADE7"/>
              </a:buClr>
              <a:buSzPct val="80000"/>
              <a:buFont typeface="Wingdings" panose="05000000000000000000" pitchFamily="2" charset="2"/>
              <a:buChar char="§"/>
              <a:defRPr sz="3000" b="1">
                <a:solidFill>
                  <a:schemeClr val="tx1"/>
                </a:solidFill>
                <a:latin typeface="Arial" panose="020B0604020202020204" pitchFamily="34" charset="0"/>
                <a:ea typeface="Open Sans Semibold" panose="020B0706030804020204" pitchFamily="34" charset="0"/>
                <a:cs typeface="Arial" panose="020B0604020202020204" pitchFamily="34" charset="0"/>
              </a:defRPr>
            </a:lvl1pPr>
            <a:lvl2pPr marL="609005" indent="-303610" algn="l">
              <a:lnSpc>
                <a:spcPct val="110000"/>
              </a:lnSpc>
              <a:spcBef>
                <a:spcPts val="0"/>
              </a:spcBef>
              <a:spcAft>
                <a:spcPts val="675"/>
              </a:spcAft>
              <a:buClr>
                <a:srgbClr val="69ADE7"/>
              </a:buClr>
              <a:buSzPct val="60000"/>
              <a:buFont typeface="Wingdings" panose="05000000000000000000" pitchFamily="2" charset="2"/>
              <a:buChar char="§"/>
              <a:defRPr sz="3000" b="1">
                <a:latin typeface="Arial" panose="020B0604020202020204" pitchFamily="34" charset="0"/>
                <a:ea typeface="Open Sans Semibold" panose="020B0706030804020204" pitchFamily="34" charset="0"/>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9" name="Espaço Reservado para Texto 2"/>
          <p:cNvSpPr>
            <a:spLocks noGrp="1"/>
          </p:cNvSpPr>
          <p:nvPr>
            <p:ph type="body" sz="quarter" idx="16"/>
          </p:nvPr>
        </p:nvSpPr>
        <p:spPr>
          <a:xfrm>
            <a:off x="7081024" y="1636314"/>
            <a:ext cx="5689358" cy="7971237"/>
          </a:xfrm>
          <a:prstGeom prst="rect">
            <a:avLst/>
          </a:prstGeom>
        </p:spPr>
        <p:txBody>
          <a:bodyPr anchor="t">
            <a:normAutofit/>
          </a:bodyPr>
          <a:lstStyle>
            <a:lvl1pPr marL="305396" indent="-305396" algn="l">
              <a:lnSpc>
                <a:spcPct val="110000"/>
              </a:lnSpc>
              <a:spcBef>
                <a:spcPts val="0"/>
              </a:spcBef>
              <a:spcAft>
                <a:spcPts val="675"/>
              </a:spcAft>
              <a:buClr>
                <a:srgbClr val="69ADE7"/>
              </a:buClr>
              <a:buSzPct val="80000"/>
              <a:buFont typeface="Wingdings" panose="05000000000000000000" pitchFamily="2" charset="2"/>
              <a:buChar char="§"/>
              <a:defRPr sz="3000" b="1">
                <a:solidFill>
                  <a:schemeClr val="tx1"/>
                </a:solidFill>
                <a:latin typeface="Arial" panose="020B0604020202020204" pitchFamily="34" charset="0"/>
                <a:ea typeface="Open Sans Semibold" panose="020B0706030804020204" pitchFamily="34" charset="0"/>
                <a:cs typeface="Arial" panose="020B0604020202020204" pitchFamily="34" charset="0"/>
              </a:defRPr>
            </a:lvl1pPr>
            <a:lvl2pPr marL="609005" indent="-303610" algn="l">
              <a:lnSpc>
                <a:spcPct val="110000"/>
              </a:lnSpc>
              <a:spcBef>
                <a:spcPts val="0"/>
              </a:spcBef>
              <a:spcAft>
                <a:spcPts val="675"/>
              </a:spcAft>
              <a:buClr>
                <a:srgbClr val="69ADE7"/>
              </a:buClr>
              <a:buSzPct val="60000"/>
              <a:buFont typeface="Wingdings" panose="05000000000000000000" pitchFamily="2" charset="2"/>
              <a:buChar char="§"/>
              <a:defRPr sz="3000" b="1">
                <a:latin typeface="Arial" panose="020B0604020202020204" pitchFamily="34" charset="0"/>
                <a:ea typeface="Open Sans Semibold" panose="020B0706030804020204" pitchFamily="34" charset="0"/>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2667749268"/>
      </p:ext>
    </p:extLst>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m">
    <p:spTree>
      <p:nvGrpSpPr>
        <p:cNvPr id="1" name=""/>
        <p:cNvGrpSpPr/>
        <p:nvPr/>
      </p:nvGrpSpPr>
      <p:grpSpPr>
        <a:xfrm>
          <a:off x="0" y="0"/>
          <a:ext cx="0" cy="0"/>
          <a:chOff x="0" y="0"/>
          <a:chExt cx="0" cy="0"/>
        </a:xfrm>
      </p:grpSpPr>
      <p:sp>
        <p:nvSpPr>
          <p:cNvPr id="3" name="Espaço Reservado para Imagem 2"/>
          <p:cNvSpPr>
            <a:spLocks noGrp="1"/>
          </p:cNvSpPr>
          <p:nvPr>
            <p:ph type="pic" sz="quarter" idx="15"/>
          </p:nvPr>
        </p:nvSpPr>
        <p:spPr>
          <a:xfrm>
            <a:off x="532800" y="968400"/>
            <a:ext cx="12138171" cy="8783612"/>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926840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1 linha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5" name="Espaço Reservado para Texto 2"/>
          <p:cNvSpPr>
            <a:spLocks noGrp="1"/>
          </p:cNvSpPr>
          <p:nvPr>
            <p:ph type="body" sz="quarter" idx="13"/>
          </p:nvPr>
        </p:nvSpPr>
        <p:spPr>
          <a:xfrm>
            <a:off x="532799" y="1470968"/>
            <a:ext cx="12138172" cy="828104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058763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2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532800" y="2043896"/>
            <a:ext cx="12138171" cy="7708116"/>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1539801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3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532799" y="2905352"/>
            <a:ext cx="12138172" cy="6846660"/>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24934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1 linha - imagem">
    <p:spTree>
      <p:nvGrpSpPr>
        <p:cNvPr id="1" name=""/>
        <p:cNvGrpSpPr/>
        <p:nvPr/>
      </p:nvGrpSpPr>
      <p:grpSpPr>
        <a:xfrm>
          <a:off x="0" y="0"/>
          <a:ext cx="0" cy="0"/>
          <a:chOff x="0" y="0"/>
          <a:chExt cx="0" cy="0"/>
        </a:xfrm>
      </p:grpSpPr>
      <p:sp>
        <p:nvSpPr>
          <p:cNvPr id="8" name="Espaço Reservado para Imagem 2"/>
          <p:cNvSpPr>
            <a:spLocks noGrp="1"/>
          </p:cNvSpPr>
          <p:nvPr>
            <p:ph type="pic" sz="quarter" idx="14"/>
          </p:nvPr>
        </p:nvSpPr>
        <p:spPr>
          <a:xfrm>
            <a:off x="532799" y="1470968"/>
            <a:ext cx="12138172" cy="8281432"/>
          </a:xfrm>
          <a:prstGeom prst="rect">
            <a:avLst/>
          </a:prstGeom>
        </p:spPr>
        <p:txBody>
          <a:bodyPr/>
          <a:lstStyle/>
          <a:p>
            <a:r>
              <a:rPr lang="pt-BR"/>
              <a:t>Clique no ícone para adicionar uma imagem</a:t>
            </a:r>
            <a:endParaRPr lang="pt-BR" dirty="0"/>
          </a:p>
        </p:txBody>
      </p:sp>
      <p:sp>
        <p:nvSpPr>
          <p:cNvPr id="6"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381486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2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532800" y="2020648"/>
            <a:ext cx="12138171" cy="7731364"/>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170637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3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532800" y="2897948"/>
            <a:ext cx="12138171" cy="6854063"/>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32350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w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4287" y="0"/>
            <a:ext cx="13687425" cy="10287000"/>
          </a:xfrm>
          <a:prstGeom prst="rect">
            <a:avLst/>
          </a:prstGeom>
        </p:spPr>
      </p:pic>
      <p:pic>
        <p:nvPicPr>
          <p:cNvPr id="4" name="Imagem 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250488" y="490427"/>
            <a:ext cx="1440160" cy="259762"/>
          </a:xfrm>
          <a:prstGeom prst="rect">
            <a:avLst/>
          </a:prstGeom>
        </p:spPr>
      </p:pic>
      <p:sp>
        <p:nvSpPr>
          <p:cNvPr id="2" name="CaixaDeTexto 1">
            <a:extLst>
              <a:ext uri="{FF2B5EF4-FFF2-40B4-BE49-F238E27FC236}">
                <a16:creationId xmlns:a16="http://schemas.microsoft.com/office/drawing/2014/main" id="{CBB05C5D-EF22-47DA-AD7C-B263E5787BDD}"/>
              </a:ext>
            </a:extLst>
          </p:cNvPr>
          <p:cNvSpPr txBox="1"/>
          <p:nvPr userDrawn="1"/>
        </p:nvSpPr>
        <p:spPr>
          <a:xfrm>
            <a:off x="19367" y="9917668"/>
            <a:ext cx="1766253" cy="369332"/>
          </a:xfrm>
          <a:prstGeom prst="rect">
            <a:avLst/>
          </a:prstGeom>
          <a:noFill/>
        </p:spPr>
        <p:txBody>
          <a:bodyPr wrap="none" rtlCol="0">
            <a:spAutoFit/>
          </a:bodyPr>
          <a:lstStyle/>
          <a:p>
            <a:r>
              <a:rPr lang="pt-BR" dirty="0"/>
              <a:t>Walther Krause</a:t>
            </a:r>
          </a:p>
        </p:txBody>
      </p:sp>
    </p:spTree>
  </p:cSld>
  <p:clrMap bg1="lt1" tx1="dk1" bg2="lt2" tx2="dk2" accent1="accent1" accent2="accent2" accent3="accent3" accent4="accent4" accent5="accent5" accent6="accent6" hlink="hlink" folHlink="folHlink"/>
  <p:sldLayoutIdLst>
    <p:sldLayoutId id="2147484355" r:id="rId1"/>
    <p:sldLayoutId id="2147484351" r:id="rId2"/>
    <p:sldLayoutId id="2147484356" r:id="rId3"/>
    <p:sldLayoutId id="2147484315" r:id="rId4"/>
    <p:sldLayoutId id="2147484343" r:id="rId5"/>
    <p:sldLayoutId id="2147484344" r:id="rId6"/>
    <p:sldLayoutId id="2147484339" r:id="rId7"/>
    <p:sldLayoutId id="2147484349" r:id="rId8"/>
    <p:sldLayoutId id="2147484350" r:id="rId9"/>
    <p:sldLayoutId id="2147484340" r:id="rId10"/>
    <p:sldLayoutId id="2147484345" r:id="rId11"/>
    <p:sldLayoutId id="2147484346" r:id="rId12"/>
    <p:sldLayoutId id="2147484357" r:id="rId13"/>
    <p:sldLayoutId id="2147484358" r:id="rId14"/>
    <p:sldLayoutId id="2147484359" r:id="rId15"/>
    <p:sldLayoutId id="2147484360" r:id="rId16"/>
    <p:sldLayoutId id="2147484361" r:id="rId17"/>
    <p:sldLayoutId id="2147484362" r:id="rId18"/>
    <p:sldLayoutId id="2147484363" r:id="rId19"/>
    <p:sldLayoutId id="2147484364" r:id="rId20"/>
    <p:sldLayoutId id="2147484365" r:id="rId21"/>
    <p:sldLayoutId id="2147484366" r:id="rId22"/>
    <p:sldLayoutId id="2147484367" r:id="rId23"/>
  </p:sldLayoutIdLst>
  <p:txStyles>
    <p:titleStyle>
      <a:lvl1pPr algn="ctr" rtl="0" eaLnBrk="1" fontAlgn="base" hangingPunct="1">
        <a:spcBef>
          <a:spcPct val="0"/>
        </a:spcBef>
        <a:spcAft>
          <a:spcPct val="0"/>
        </a:spcAft>
        <a:defRPr sz="4951" kern="1200">
          <a:solidFill>
            <a:schemeClr val="tx1"/>
          </a:solidFill>
          <a:latin typeface="+mj-lt"/>
          <a:ea typeface="+mj-ea"/>
          <a:cs typeface="+mj-cs"/>
        </a:defRPr>
      </a:lvl1pPr>
      <a:lvl2pPr algn="ctr" rtl="0" eaLnBrk="1" fontAlgn="base" hangingPunct="1">
        <a:spcBef>
          <a:spcPct val="0"/>
        </a:spcBef>
        <a:spcAft>
          <a:spcPct val="0"/>
        </a:spcAft>
        <a:defRPr sz="4951">
          <a:solidFill>
            <a:schemeClr val="tx1"/>
          </a:solidFill>
          <a:latin typeface="Calibri" pitchFamily="34" charset="0"/>
        </a:defRPr>
      </a:lvl2pPr>
      <a:lvl3pPr algn="ctr" rtl="0" eaLnBrk="1" fontAlgn="base" hangingPunct="1">
        <a:spcBef>
          <a:spcPct val="0"/>
        </a:spcBef>
        <a:spcAft>
          <a:spcPct val="0"/>
        </a:spcAft>
        <a:defRPr sz="4951">
          <a:solidFill>
            <a:schemeClr val="tx1"/>
          </a:solidFill>
          <a:latin typeface="Calibri" pitchFamily="34" charset="0"/>
        </a:defRPr>
      </a:lvl3pPr>
      <a:lvl4pPr algn="ctr" rtl="0" eaLnBrk="1" fontAlgn="base" hangingPunct="1">
        <a:spcBef>
          <a:spcPct val="0"/>
        </a:spcBef>
        <a:spcAft>
          <a:spcPct val="0"/>
        </a:spcAft>
        <a:defRPr sz="4951">
          <a:solidFill>
            <a:schemeClr val="tx1"/>
          </a:solidFill>
          <a:latin typeface="Calibri" pitchFamily="34" charset="0"/>
        </a:defRPr>
      </a:lvl4pPr>
      <a:lvl5pPr algn="ctr" rtl="0" eaLnBrk="1" fontAlgn="base" hangingPunct="1">
        <a:spcBef>
          <a:spcPct val="0"/>
        </a:spcBef>
        <a:spcAft>
          <a:spcPct val="0"/>
        </a:spcAft>
        <a:defRPr sz="4951">
          <a:solidFill>
            <a:schemeClr val="tx1"/>
          </a:solidFill>
          <a:latin typeface="Calibri" pitchFamily="34" charset="0"/>
        </a:defRPr>
      </a:lvl5pPr>
      <a:lvl6pPr marL="514287" algn="ctr" rtl="0" eaLnBrk="1" fontAlgn="base" hangingPunct="1">
        <a:spcBef>
          <a:spcPct val="0"/>
        </a:spcBef>
        <a:spcAft>
          <a:spcPct val="0"/>
        </a:spcAft>
        <a:defRPr sz="4951">
          <a:solidFill>
            <a:schemeClr val="tx1"/>
          </a:solidFill>
          <a:latin typeface="Calibri" pitchFamily="34" charset="0"/>
        </a:defRPr>
      </a:lvl6pPr>
      <a:lvl7pPr marL="1028573" algn="ctr" rtl="0" eaLnBrk="1" fontAlgn="base" hangingPunct="1">
        <a:spcBef>
          <a:spcPct val="0"/>
        </a:spcBef>
        <a:spcAft>
          <a:spcPct val="0"/>
        </a:spcAft>
        <a:defRPr sz="4951">
          <a:solidFill>
            <a:schemeClr val="tx1"/>
          </a:solidFill>
          <a:latin typeface="Calibri" pitchFamily="34" charset="0"/>
        </a:defRPr>
      </a:lvl7pPr>
      <a:lvl8pPr marL="1542859" algn="ctr" rtl="0" eaLnBrk="1" fontAlgn="base" hangingPunct="1">
        <a:spcBef>
          <a:spcPct val="0"/>
        </a:spcBef>
        <a:spcAft>
          <a:spcPct val="0"/>
        </a:spcAft>
        <a:defRPr sz="4951">
          <a:solidFill>
            <a:schemeClr val="tx1"/>
          </a:solidFill>
          <a:latin typeface="Calibri" pitchFamily="34" charset="0"/>
        </a:defRPr>
      </a:lvl8pPr>
      <a:lvl9pPr marL="2057144" algn="ctr" rtl="0" eaLnBrk="1" fontAlgn="base" hangingPunct="1">
        <a:spcBef>
          <a:spcPct val="0"/>
        </a:spcBef>
        <a:spcAft>
          <a:spcPct val="0"/>
        </a:spcAft>
        <a:defRPr sz="4951">
          <a:solidFill>
            <a:schemeClr val="tx1"/>
          </a:solidFill>
          <a:latin typeface="Calibri" pitchFamily="34" charset="0"/>
        </a:defRPr>
      </a:lvl9pPr>
    </p:titleStyle>
    <p:body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p:bodyStyle>
    <p:otherStyle>
      <a:defPPr>
        <a:defRPr lang="pt-BR"/>
      </a:defPPr>
      <a:lvl1pPr marL="0" algn="l" defTabSz="1028573" rtl="0" eaLnBrk="1" latinLnBrk="0" hangingPunct="1">
        <a:defRPr sz="2024" kern="1200">
          <a:solidFill>
            <a:schemeClr val="tx1"/>
          </a:solidFill>
          <a:latin typeface="+mn-lt"/>
          <a:ea typeface="+mn-ea"/>
          <a:cs typeface="+mn-cs"/>
        </a:defRPr>
      </a:lvl1pPr>
      <a:lvl2pPr marL="514287" algn="l" defTabSz="1028573" rtl="0" eaLnBrk="1" latinLnBrk="0" hangingPunct="1">
        <a:defRPr sz="2024" kern="1200">
          <a:solidFill>
            <a:schemeClr val="tx1"/>
          </a:solidFill>
          <a:latin typeface="+mn-lt"/>
          <a:ea typeface="+mn-ea"/>
          <a:cs typeface="+mn-cs"/>
        </a:defRPr>
      </a:lvl2pPr>
      <a:lvl3pPr marL="1028573" algn="l" defTabSz="1028573" rtl="0" eaLnBrk="1" latinLnBrk="0" hangingPunct="1">
        <a:defRPr sz="2024" kern="1200">
          <a:solidFill>
            <a:schemeClr val="tx1"/>
          </a:solidFill>
          <a:latin typeface="+mn-lt"/>
          <a:ea typeface="+mn-ea"/>
          <a:cs typeface="+mn-cs"/>
        </a:defRPr>
      </a:lvl3pPr>
      <a:lvl4pPr marL="1542859" algn="l" defTabSz="1028573" rtl="0" eaLnBrk="1" latinLnBrk="0" hangingPunct="1">
        <a:defRPr sz="2024" kern="1200">
          <a:solidFill>
            <a:schemeClr val="tx1"/>
          </a:solidFill>
          <a:latin typeface="+mn-lt"/>
          <a:ea typeface="+mn-ea"/>
          <a:cs typeface="+mn-cs"/>
        </a:defRPr>
      </a:lvl4pPr>
      <a:lvl5pPr marL="2057144" algn="l" defTabSz="1028573" rtl="0" eaLnBrk="1" latinLnBrk="0" hangingPunct="1">
        <a:defRPr sz="2024" kern="1200">
          <a:solidFill>
            <a:schemeClr val="tx1"/>
          </a:solidFill>
          <a:latin typeface="+mn-lt"/>
          <a:ea typeface="+mn-ea"/>
          <a:cs typeface="+mn-cs"/>
        </a:defRPr>
      </a:lvl5pPr>
      <a:lvl6pPr marL="2571431" algn="l" defTabSz="1028573" rtl="0" eaLnBrk="1" latinLnBrk="0" hangingPunct="1">
        <a:defRPr sz="2024" kern="1200">
          <a:solidFill>
            <a:schemeClr val="tx1"/>
          </a:solidFill>
          <a:latin typeface="+mn-lt"/>
          <a:ea typeface="+mn-ea"/>
          <a:cs typeface="+mn-cs"/>
        </a:defRPr>
      </a:lvl6pPr>
      <a:lvl7pPr marL="3085719" algn="l" defTabSz="1028573" rtl="0" eaLnBrk="1" latinLnBrk="0" hangingPunct="1">
        <a:defRPr sz="2024" kern="1200">
          <a:solidFill>
            <a:schemeClr val="tx1"/>
          </a:solidFill>
          <a:latin typeface="+mn-lt"/>
          <a:ea typeface="+mn-ea"/>
          <a:cs typeface="+mn-cs"/>
        </a:defRPr>
      </a:lvl7pPr>
      <a:lvl8pPr marL="3600002" algn="l" defTabSz="1028573" rtl="0" eaLnBrk="1" latinLnBrk="0" hangingPunct="1">
        <a:defRPr sz="2024" kern="1200">
          <a:solidFill>
            <a:schemeClr val="tx1"/>
          </a:solidFill>
          <a:latin typeface="+mn-lt"/>
          <a:ea typeface="+mn-ea"/>
          <a:cs typeface="+mn-cs"/>
        </a:defRPr>
      </a:lvl8pPr>
      <a:lvl9pPr marL="4114289" algn="l" defTabSz="1028573" rtl="0" eaLnBrk="1" latinLnBrk="0" hangingPunct="1">
        <a:defRPr sz="20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07" userDrawn="1">
          <p15:clr>
            <a:srgbClr val="F26B43"/>
          </p15:clr>
        </p15:guide>
        <p15:guide id="2" pos="4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ext.walther.krause@prof.fgv.edu.b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www.youtube.com/watch?v=VZF-G7MCSG4"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95.jpeg"/></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03.jpeg"/></Relationships>
</file>

<file path=ppt/slides/_rels/slide10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05.jpeg"/></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05.jpeg"/></Relationships>
</file>

<file path=ppt/slides/_rels/slide1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105.jpeg"/></Relationships>
</file>

<file path=ppt/slides/_rels/slide1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105.jpeg"/></Relationships>
</file>

<file path=ppt/slides/_rels/slide1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104.emf"/></Relationships>
</file>

<file path=ppt/slides/_rels/slide11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stateofagile.com/#ufh-i-615706098-14th-annual-state-of-agile-report/7027494" TargetMode="Externa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133.xml.rels><?xml version="1.0" encoding="UTF-8" standalone="yes"?>
<Relationships xmlns="http://schemas.openxmlformats.org/package/2006/relationships"><Relationship Id="rId3" Type="http://schemas.openxmlformats.org/officeDocument/2006/relationships/hyperlink" Target="https://www.youtube.com/watch?v=hQDblYvY9RY" TargetMode="External"/><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hyperlink" Target="https://scrumorg-website-prod.s3.amazonaws.com/drupal/2018-01/2018-Nexus-Guide-Portuguese-Brazillian.pdf?nexus-file=https://scrumorg-website-prod.s3.amazonaws.com/drupal/2018-01/2018-Nexus-Guide-Portuguese-Brazillian.pdf" TargetMode="External"/><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34.wmf"/></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8.xml.rels><?xml version="1.0" encoding="UTF-8" standalone="yes"?>
<Relationships xmlns="http://schemas.openxmlformats.org/package/2006/relationships"><Relationship Id="rId3" Type="http://schemas.openxmlformats.org/officeDocument/2006/relationships/hyperlink" Target="https://less.works/" TargetMode="External"/><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1.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4.xml"/><Relationship Id="rId1" Type="http://schemas.openxmlformats.org/officeDocument/2006/relationships/slideLayout" Target="../slideLayouts/slideLayout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08.xml"/><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4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11.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hyperlink" Target="https://www.youtube.com/watch?v=wFfeolX-Rrg" TargetMode="External"/><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41.jp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14.xml"/><Relationship Id="rId1" Type="http://schemas.openxmlformats.org/officeDocument/2006/relationships/slideLayout" Target="../slideLayouts/slideLayout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5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15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57.png"/><Relationship Id="rId4" Type="http://schemas.openxmlformats.org/officeDocument/2006/relationships/image" Target="../media/image156.png"/></Relationships>
</file>

<file path=ppt/slides/_rels/slide15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25.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7.xml"/><Relationship Id="rId1" Type="http://schemas.openxmlformats.org/officeDocument/2006/relationships/slideLayout" Target="../slideLayouts/slideLayout4.xml"/><Relationship Id="rId4" Type="http://schemas.openxmlformats.org/officeDocument/2006/relationships/image" Target="../media/image167.png"/></Relationships>
</file>

<file path=ppt/slides/_rels/slide16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loungeempreendedor.blogspot.com/2010/09/verdadeiro-trabalho-em-equipe.html" TargetMode="External"/></Relationships>
</file>

<file path=ppt/slides/_rels/slide17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30.xml"/><Relationship Id="rId1" Type="http://schemas.openxmlformats.org/officeDocument/2006/relationships/slideLayout" Target="../slideLayouts/slideLayout4.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33.xml"/><Relationship Id="rId1" Type="http://schemas.openxmlformats.org/officeDocument/2006/relationships/slideLayout" Target="../slideLayouts/slideLayout4.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7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38.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39.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40.xml"/><Relationship Id="rId1" Type="http://schemas.openxmlformats.org/officeDocument/2006/relationships/slideLayout" Target="../slideLayouts/slideLayout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8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49.xml"/><Relationship Id="rId1" Type="http://schemas.openxmlformats.org/officeDocument/2006/relationships/slideLayout" Target="../slideLayouts/slideLayout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51.xml"/><Relationship Id="rId1" Type="http://schemas.openxmlformats.org/officeDocument/2006/relationships/slideLayout" Target="../slideLayouts/slideLayout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156.xml"/><Relationship Id="rId1" Type="http://schemas.openxmlformats.org/officeDocument/2006/relationships/slideLayout" Target="../slideLayouts/slideLayout4.xml"/><Relationship Id="rId4" Type="http://schemas.openxmlformats.org/officeDocument/2006/relationships/image" Target="../media/image187.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mentimeter.com/s/d2a532899f5bc4378a05382ceb4c4d75/21eaa151363e" TargetMode="Externa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mentimeter.com/s/fb26818bf94210659f492e25d05d87c9/5492f46d6976"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youtube.com/watch?v=jVr_Cgf51o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f60dheI4ARg"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hyperlink" Target="https://create.kahoot.it/share/introducao-a-agilidade/222e762c-6fca-44ac-88a8-3d84b6ed592f" TargetMode="External"/><Relationship Id="rId2" Type="http://schemas.openxmlformats.org/officeDocument/2006/relationships/hyperlink" Target="https://www.youtube.com/watch?v=xiSAKiUkunI" TargetMode="External"/><Relationship Id="rId1" Type="http://schemas.openxmlformats.org/officeDocument/2006/relationships/slideLayout" Target="../slideLayouts/slideLayout2.xml"/><Relationship Id="rId6" Type="http://schemas.openxmlformats.org/officeDocument/2006/relationships/hyperlink" Target="https://www.mentimeter.com/s/3d3647f89a2b4e460e9a56e886a5576e/a1b9b890a4e1" TargetMode="External"/><Relationship Id="rId5" Type="http://schemas.openxmlformats.org/officeDocument/2006/relationships/image" Target="../media/image12.jpeg"/><Relationship Id="rId4" Type="http://schemas.openxmlformats.org/officeDocument/2006/relationships/hyperlink" Target="https://www.youtube.com/watch?v=_W8W3eI1X1c" TargetMode="Externa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PbmotQJNr5E"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PbmotQJNr5E"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hyperlink" Target="https://www.youtube.com/watch?v=OOoDv4I7SI0" TargetMode="External"/><Relationship Id="rId4" Type="http://schemas.openxmlformats.org/officeDocument/2006/relationships/hyperlink" Target="https://www.youtube.com/watch?v=JtPEEG7Na2Q"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CmrIvDD4w9M"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JoLHKSE8sfU"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52.jpeg"/><Relationship Id="rId4" Type="http://schemas.openxmlformats.org/officeDocument/2006/relationships/image" Target="../media/image51.jpeg"/></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eo2uv8avEsU"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kanbanize.com/pt/simulacao"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hyperlink" Target="http://www.kanbanboardgame.com/Home/Dashboard"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6.emf"/></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tiff"/></Relationships>
</file>

<file path=ppt/slides/_rels/slide56.x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wmf"/><Relationship Id="rId1" Type="http://schemas.openxmlformats.org/officeDocument/2006/relationships/slideLayout" Target="../slideLayouts/slideLayout4.xml"/><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hyperlink" Target="https://pt-br.facebook.com/accenturebrasil/videos/o-que-%C3%A9-business-agility/363778997759303/"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65.wmf"/></Relationships>
</file>

<file path=ppt/slides/_rels/slide6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75.wmf"/><Relationship Id="rId1" Type="http://schemas.openxmlformats.org/officeDocument/2006/relationships/slideLayout" Target="../slideLayouts/slideLayout4.xml"/><Relationship Id="rId4" Type="http://schemas.openxmlformats.org/officeDocument/2006/relationships/image" Target="../media/image76.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slideLayout" Target="../slideLayouts/slideLayout4.xml"/><Relationship Id="rId4" Type="http://schemas.openxmlformats.org/officeDocument/2006/relationships/image" Target="../media/image80.wmf"/></Relationships>
</file>

<file path=ppt/slides/_rels/slide72.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slideLayout" Target="../slideLayouts/slideLayout4.xml"/><Relationship Id="rId4" Type="http://schemas.openxmlformats.org/officeDocument/2006/relationships/image" Target="../media/image83.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84.emf"/><Relationship Id="rId1" Type="http://schemas.openxmlformats.org/officeDocument/2006/relationships/slideLayout" Target="../slideLayouts/slideLayout4.xml"/><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hyperlink" Target="https://www.mentimeter.com/s/af2c19401489d6c03168860ee8667d16/4343e46a360f"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Métodos Ágeis</a:t>
            </a:r>
          </a:p>
        </p:txBody>
      </p:sp>
      <p:sp>
        <p:nvSpPr>
          <p:cNvPr id="6" name="Espaço Reservado para Texto 5"/>
          <p:cNvSpPr>
            <a:spLocks noGrp="1"/>
          </p:cNvSpPr>
          <p:nvPr>
            <p:ph type="body" sz="quarter" idx="10"/>
          </p:nvPr>
        </p:nvSpPr>
        <p:spPr/>
        <p:txBody>
          <a:bodyPr/>
          <a:lstStyle/>
          <a:p>
            <a:r>
              <a:rPr lang="pt-BR" dirty="0"/>
              <a:t>Prof. Krause, </a:t>
            </a:r>
            <a:r>
              <a:rPr lang="pt-BR" dirty="0" err="1"/>
              <a:t>MSc</a:t>
            </a:r>
            <a:r>
              <a:rPr lang="pt-BR" dirty="0"/>
              <a:t>, PMP, Safe®</a:t>
            </a:r>
            <a:endParaRPr lang="pt-BR" baseline="30000" dirty="0"/>
          </a:p>
          <a:p>
            <a:r>
              <a:rPr lang="pt-BR" sz="3200" b="1" u="sng" dirty="0">
                <a:solidFill>
                  <a:srgbClr val="57697E"/>
                </a:solidFill>
                <a:effectLst/>
                <a:latin typeface="Arial" panose="020B0604020202020204" pitchFamily="34" charset="0"/>
                <a:ea typeface="Times New Roman" panose="02020603050405020304" pitchFamily="18" charset="0"/>
                <a:hlinkClick r:id="rId2"/>
              </a:rPr>
              <a:t>ext.walther.krause@prof.fgv.edu.br</a:t>
            </a:r>
            <a:endParaRPr lang="pt-BR" sz="7200" dirty="0"/>
          </a:p>
        </p:txBody>
      </p:sp>
    </p:spTree>
    <p:extLst>
      <p:ext uri="{BB962C8B-B14F-4D97-AF65-F5344CB8AC3E}">
        <p14:creationId xmlns:p14="http://schemas.microsoft.com/office/powerpoint/2010/main" val="363095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145B801B-DFFB-ED49-B92B-98A5B880ECC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4696" y="2806488"/>
            <a:ext cx="12036600" cy="2229000"/>
          </a:xfrm>
          <a:prstGeom prst="rect">
            <a:avLst/>
          </a:prstGeom>
          <a:ln>
            <a:noFill/>
          </a:ln>
          <a:effectLst/>
        </p:spPr>
      </p:pic>
      <p:sp>
        <p:nvSpPr>
          <p:cNvPr id="3" name="Espaço Reservado para Texto 2">
            <a:extLst>
              <a:ext uri="{FF2B5EF4-FFF2-40B4-BE49-F238E27FC236}">
                <a16:creationId xmlns:a16="http://schemas.microsoft.com/office/drawing/2014/main" id="{9EA6B5A7-2193-40A9-B470-874D952E318E}"/>
              </a:ext>
            </a:extLst>
          </p:cNvPr>
          <p:cNvSpPr>
            <a:spLocks noGrp="1"/>
          </p:cNvSpPr>
          <p:nvPr>
            <p:ph type="body" sz="quarter" idx="11"/>
          </p:nvPr>
        </p:nvSpPr>
        <p:spPr/>
        <p:txBody>
          <a:bodyPr/>
          <a:lstStyle/>
          <a:p>
            <a:r>
              <a:rPr lang="pt-BR" dirty="0"/>
              <a:t>Autores do Manifesto ágil</a:t>
            </a:r>
          </a:p>
        </p:txBody>
      </p:sp>
      <p:sp>
        <p:nvSpPr>
          <p:cNvPr id="5" name="Retângulo 4">
            <a:extLst>
              <a:ext uri="{FF2B5EF4-FFF2-40B4-BE49-F238E27FC236}">
                <a16:creationId xmlns:a16="http://schemas.microsoft.com/office/drawing/2014/main" id="{0B5B9732-A4CB-4216-A24B-CEECB95A4D0B}"/>
              </a:ext>
            </a:extLst>
          </p:cNvPr>
          <p:cNvSpPr/>
          <p:nvPr/>
        </p:nvSpPr>
        <p:spPr>
          <a:xfrm>
            <a:off x="809328" y="5425635"/>
            <a:ext cx="2179637" cy="1477328"/>
          </a:xfrm>
          <a:prstGeom prst="rect">
            <a:avLst/>
          </a:prstGeom>
          <a:solidFill>
            <a:srgbClr val="289AC2"/>
          </a:solidFill>
          <a:ln w="38100">
            <a:solidFill>
              <a:srgbClr val="289AC2"/>
            </a:solidFill>
          </a:ln>
        </p:spPr>
        <p:txBody>
          <a:bodyPr wrap="square" anchor="ctr">
            <a:spAutoFit/>
          </a:bodyPr>
          <a:lstStyle/>
          <a:p>
            <a:pPr algn="ctr"/>
            <a:r>
              <a:rPr lang="pt-BR" sz="2250" b="1" dirty="0">
                <a:solidFill>
                  <a:schemeClr val="bg1"/>
                </a:solidFill>
              </a:rPr>
              <a:t>um dos criadores do </a:t>
            </a:r>
            <a:r>
              <a:rPr lang="pt-BR" sz="2250" b="1" i="1" dirty="0">
                <a:solidFill>
                  <a:schemeClr val="bg1"/>
                </a:solidFill>
              </a:rPr>
              <a:t>Planning Poker</a:t>
            </a:r>
            <a:endParaRPr lang="pt-BR" sz="2250" b="1" dirty="0">
              <a:solidFill>
                <a:schemeClr val="bg1"/>
              </a:solidFill>
            </a:endParaRPr>
          </a:p>
        </p:txBody>
      </p:sp>
      <p:sp>
        <p:nvSpPr>
          <p:cNvPr id="6" name="Retângulo 5">
            <a:extLst>
              <a:ext uri="{FF2B5EF4-FFF2-40B4-BE49-F238E27FC236}">
                <a16:creationId xmlns:a16="http://schemas.microsoft.com/office/drawing/2014/main" id="{688B3B5E-4B50-4383-9A6B-CC6E16711CFE}"/>
              </a:ext>
            </a:extLst>
          </p:cNvPr>
          <p:cNvSpPr/>
          <p:nvPr/>
        </p:nvSpPr>
        <p:spPr>
          <a:xfrm>
            <a:off x="5414673" y="5425634"/>
            <a:ext cx="2236446" cy="1477328"/>
          </a:xfrm>
          <a:prstGeom prst="rect">
            <a:avLst/>
          </a:prstGeom>
          <a:solidFill>
            <a:srgbClr val="289AC2"/>
          </a:solidFill>
          <a:ln w="38100">
            <a:solidFill>
              <a:srgbClr val="289AC2"/>
            </a:solidFill>
          </a:ln>
        </p:spPr>
        <p:txBody>
          <a:bodyPr wrap="square" anchor="ctr">
            <a:spAutoFit/>
          </a:bodyPr>
          <a:lstStyle/>
          <a:p>
            <a:pPr algn="ctr"/>
            <a:r>
              <a:rPr lang="pt-BR" sz="2250" b="1" dirty="0">
                <a:solidFill>
                  <a:schemeClr val="bg1"/>
                </a:solidFill>
              </a:rPr>
              <a:t>autor do ASD – </a:t>
            </a:r>
            <a:r>
              <a:rPr lang="en-US" sz="2250" b="1" i="1" dirty="0">
                <a:solidFill>
                  <a:schemeClr val="bg1"/>
                </a:solidFill>
              </a:rPr>
              <a:t>adaptive </a:t>
            </a:r>
          </a:p>
          <a:p>
            <a:pPr algn="ctr"/>
            <a:r>
              <a:rPr lang="en-US" sz="2250" b="1" i="1" dirty="0">
                <a:solidFill>
                  <a:schemeClr val="bg1"/>
                </a:solidFill>
              </a:rPr>
              <a:t>software development</a:t>
            </a:r>
            <a:endParaRPr lang="pt-BR" sz="2250" b="1" dirty="0">
              <a:solidFill>
                <a:schemeClr val="bg1"/>
              </a:solidFill>
            </a:endParaRPr>
          </a:p>
        </p:txBody>
      </p:sp>
      <p:sp>
        <p:nvSpPr>
          <p:cNvPr id="7" name="Retângulo 6">
            <a:extLst>
              <a:ext uri="{FF2B5EF4-FFF2-40B4-BE49-F238E27FC236}">
                <a16:creationId xmlns:a16="http://schemas.microsoft.com/office/drawing/2014/main" id="{89174038-95B8-4E20-8AA4-19DCA48B5385}"/>
              </a:ext>
            </a:extLst>
          </p:cNvPr>
          <p:cNvSpPr/>
          <p:nvPr/>
        </p:nvSpPr>
        <p:spPr>
          <a:xfrm>
            <a:off x="10511011" y="5771884"/>
            <a:ext cx="2179637" cy="784830"/>
          </a:xfrm>
          <a:prstGeom prst="rect">
            <a:avLst/>
          </a:prstGeom>
          <a:solidFill>
            <a:srgbClr val="289AC2"/>
          </a:solidFill>
          <a:ln w="38100">
            <a:solidFill>
              <a:srgbClr val="289AC2"/>
            </a:solidFill>
          </a:ln>
        </p:spPr>
        <p:txBody>
          <a:bodyPr wrap="square" anchor="ctr">
            <a:spAutoFit/>
          </a:bodyPr>
          <a:lstStyle/>
          <a:p>
            <a:pPr algn="ctr"/>
            <a:r>
              <a:rPr lang="pt-BR" sz="2250" b="1" dirty="0">
                <a:solidFill>
                  <a:schemeClr val="bg1"/>
                </a:solidFill>
              </a:rPr>
              <a:t>primeiro </a:t>
            </a:r>
            <a:r>
              <a:rPr lang="pt-BR" sz="2250" b="1" i="1" dirty="0">
                <a:solidFill>
                  <a:schemeClr val="bg1"/>
                </a:solidFill>
              </a:rPr>
              <a:t>coach</a:t>
            </a:r>
            <a:r>
              <a:rPr lang="pt-BR" sz="2250" b="1" dirty="0">
                <a:solidFill>
                  <a:schemeClr val="bg1"/>
                </a:solidFill>
              </a:rPr>
              <a:t> em XP</a:t>
            </a:r>
          </a:p>
        </p:txBody>
      </p:sp>
      <p:sp>
        <p:nvSpPr>
          <p:cNvPr id="8" name="Retângulo 7">
            <a:extLst>
              <a:ext uri="{FF2B5EF4-FFF2-40B4-BE49-F238E27FC236}">
                <a16:creationId xmlns:a16="http://schemas.microsoft.com/office/drawing/2014/main" id="{CA5B239F-759E-4494-91A8-98108AB90B1F}"/>
              </a:ext>
            </a:extLst>
          </p:cNvPr>
          <p:cNvSpPr/>
          <p:nvPr/>
        </p:nvSpPr>
        <p:spPr>
          <a:xfrm>
            <a:off x="7774155" y="5252510"/>
            <a:ext cx="2613819" cy="1823576"/>
          </a:xfrm>
          <a:prstGeom prst="rect">
            <a:avLst/>
          </a:prstGeom>
          <a:solidFill>
            <a:srgbClr val="289AC2"/>
          </a:solidFill>
          <a:ln w="38100">
            <a:solidFill>
              <a:srgbClr val="289AC2"/>
            </a:solidFill>
          </a:ln>
        </p:spPr>
        <p:txBody>
          <a:bodyPr wrap="square" anchor="ctr">
            <a:spAutoFit/>
          </a:bodyPr>
          <a:lstStyle/>
          <a:p>
            <a:pPr algn="ctr"/>
            <a:r>
              <a:rPr lang="pt-BR" sz="2250" b="1" dirty="0">
                <a:solidFill>
                  <a:schemeClr val="bg1"/>
                </a:solidFill>
              </a:rPr>
              <a:t>metodologias centradas em pessoas e </a:t>
            </a:r>
            <a:br>
              <a:rPr lang="pt-BR" sz="2250" b="1" dirty="0">
                <a:solidFill>
                  <a:schemeClr val="bg1"/>
                </a:solidFill>
              </a:rPr>
            </a:br>
            <a:r>
              <a:rPr lang="pt-BR" sz="2250" b="1" dirty="0">
                <a:solidFill>
                  <a:schemeClr val="bg1"/>
                </a:solidFill>
              </a:rPr>
              <a:t>leveza no desenvolvimento</a:t>
            </a:r>
          </a:p>
        </p:txBody>
      </p:sp>
      <p:sp>
        <p:nvSpPr>
          <p:cNvPr id="10" name="Retângulo 9">
            <a:extLst>
              <a:ext uri="{FF2B5EF4-FFF2-40B4-BE49-F238E27FC236}">
                <a16:creationId xmlns:a16="http://schemas.microsoft.com/office/drawing/2014/main" id="{F34AF60E-CB78-43C4-95A2-CA7E740E4B2C}"/>
              </a:ext>
            </a:extLst>
          </p:cNvPr>
          <p:cNvSpPr/>
          <p:nvPr/>
        </p:nvSpPr>
        <p:spPr>
          <a:xfrm>
            <a:off x="3112000" y="5771884"/>
            <a:ext cx="2179637" cy="784830"/>
          </a:xfrm>
          <a:prstGeom prst="rect">
            <a:avLst/>
          </a:prstGeom>
          <a:solidFill>
            <a:srgbClr val="289AC2"/>
          </a:solidFill>
          <a:ln w="38100">
            <a:solidFill>
              <a:srgbClr val="289AC2"/>
            </a:solidFill>
          </a:ln>
        </p:spPr>
        <p:txBody>
          <a:bodyPr wrap="square" anchor="ctr">
            <a:spAutoFit/>
          </a:bodyPr>
          <a:lstStyle/>
          <a:p>
            <a:pPr algn="ctr"/>
            <a:r>
              <a:rPr lang="pt-BR" sz="2250" b="1" dirty="0">
                <a:solidFill>
                  <a:schemeClr val="bg1"/>
                </a:solidFill>
              </a:rPr>
              <a:t>referência em </a:t>
            </a:r>
            <a:r>
              <a:rPr lang="pt-BR" sz="2250" b="1" i="1" dirty="0">
                <a:solidFill>
                  <a:schemeClr val="bg1"/>
                </a:solidFill>
              </a:rPr>
              <a:t>design</a:t>
            </a:r>
            <a:endParaRPr lang="pt-BR" sz="2250" b="1" dirty="0">
              <a:solidFill>
                <a:schemeClr val="bg1"/>
              </a:solidFill>
            </a:endParaRPr>
          </a:p>
        </p:txBody>
      </p:sp>
      <p:sp>
        <p:nvSpPr>
          <p:cNvPr id="13" name="Retângulo 12">
            <a:extLst>
              <a:ext uri="{FF2B5EF4-FFF2-40B4-BE49-F238E27FC236}">
                <a16:creationId xmlns:a16="http://schemas.microsoft.com/office/drawing/2014/main" id="{FB26723D-5EE3-384A-9E43-7A361EA55280}"/>
              </a:ext>
            </a:extLst>
          </p:cNvPr>
          <p:cNvSpPr/>
          <p:nvPr/>
        </p:nvSpPr>
        <p:spPr>
          <a:xfrm>
            <a:off x="734696" y="8491538"/>
            <a:ext cx="12036959" cy="323165"/>
          </a:xfrm>
          <a:prstGeom prst="rect">
            <a:avLst/>
          </a:prstGeom>
        </p:spPr>
        <p:txBody>
          <a:bodyPr wrap="square">
            <a:spAutoFit/>
          </a:bodyPr>
          <a:lstStyle/>
          <a:p>
            <a:pPr algn="r"/>
            <a:r>
              <a:rPr lang="en-GB" sz="1500" b="1" dirty="0"/>
              <a:t>Fonte: https://www.slideshare.net/danmcgaw/agile-marketing-34576267</a:t>
            </a:r>
          </a:p>
        </p:txBody>
      </p:sp>
    </p:spTree>
    <p:extLst>
      <p:ext uri="{BB962C8B-B14F-4D97-AF65-F5344CB8AC3E}">
        <p14:creationId xmlns:p14="http://schemas.microsoft.com/office/powerpoint/2010/main" val="5680380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20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20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20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2000"/>
                                        <p:tgtEl>
                                          <p:spTgt spid="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2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Management 3.0</a:t>
            </a:r>
          </a:p>
        </p:txBody>
      </p:sp>
      <p:pic>
        <p:nvPicPr>
          <p:cNvPr id="9218" name="Picture 2" descr="Manifesto Ágil: Muito mais do que métodos e frameworks, uma cultura">
            <a:hlinkClick r:id="rId3"/>
            <a:extLst>
              <a:ext uri="{FF2B5EF4-FFF2-40B4-BE49-F238E27FC236}">
                <a16:creationId xmlns:a16="http://schemas.microsoft.com/office/drawing/2014/main" id="{023539EB-5245-40E9-BFE8-78D4F374F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72" y="1193632"/>
            <a:ext cx="12601400" cy="876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6899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LEAN STARTUP</a:t>
            </a:r>
          </a:p>
        </p:txBody>
      </p:sp>
      <p:pic>
        <p:nvPicPr>
          <p:cNvPr id="2" name="Imagem 1">
            <a:extLst>
              <a:ext uri="{FF2B5EF4-FFF2-40B4-BE49-F238E27FC236}">
                <a16:creationId xmlns:a16="http://schemas.microsoft.com/office/drawing/2014/main" id="{8A673B56-F620-4837-8D68-2D1288D413A5}"/>
              </a:ext>
            </a:extLst>
          </p:cNvPr>
          <p:cNvPicPr>
            <a:picLocks noChangeAspect="1"/>
          </p:cNvPicPr>
          <p:nvPr/>
        </p:nvPicPr>
        <p:blipFill>
          <a:blip r:embed="rId3"/>
          <a:stretch>
            <a:fillRect/>
          </a:stretch>
        </p:blipFill>
        <p:spPr>
          <a:xfrm>
            <a:off x="665312" y="3127276"/>
            <a:ext cx="11953328" cy="5400600"/>
          </a:xfrm>
          <a:prstGeom prst="rect">
            <a:avLst/>
          </a:prstGeom>
        </p:spPr>
      </p:pic>
    </p:spTree>
    <p:extLst>
      <p:ext uri="{BB962C8B-B14F-4D97-AF65-F5344CB8AC3E}">
        <p14:creationId xmlns:p14="http://schemas.microsoft.com/office/powerpoint/2010/main" val="20444666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LEAN STARTUP</a:t>
            </a:r>
          </a:p>
        </p:txBody>
      </p:sp>
      <p:pic>
        <p:nvPicPr>
          <p:cNvPr id="3" name="Imagem 2">
            <a:extLst>
              <a:ext uri="{FF2B5EF4-FFF2-40B4-BE49-F238E27FC236}">
                <a16:creationId xmlns:a16="http://schemas.microsoft.com/office/drawing/2014/main" id="{B5B82CD7-E9C5-4553-B86D-93124CB38678}"/>
              </a:ext>
            </a:extLst>
          </p:cNvPr>
          <p:cNvPicPr>
            <a:picLocks noChangeAspect="1"/>
          </p:cNvPicPr>
          <p:nvPr/>
        </p:nvPicPr>
        <p:blipFill>
          <a:blip r:embed="rId3"/>
          <a:stretch>
            <a:fillRect/>
          </a:stretch>
        </p:blipFill>
        <p:spPr>
          <a:xfrm>
            <a:off x="953344" y="1975148"/>
            <a:ext cx="10944225" cy="6715125"/>
          </a:xfrm>
          <a:prstGeom prst="rect">
            <a:avLst/>
          </a:prstGeom>
        </p:spPr>
      </p:pic>
    </p:spTree>
    <p:extLst>
      <p:ext uri="{BB962C8B-B14F-4D97-AF65-F5344CB8AC3E}">
        <p14:creationId xmlns:p14="http://schemas.microsoft.com/office/powerpoint/2010/main" val="33855657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LEAN STARTUP</a:t>
            </a:r>
          </a:p>
        </p:txBody>
      </p:sp>
      <p:pic>
        <p:nvPicPr>
          <p:cNvPr id="2" name="Imagem 1">
            <a:extLst>
              <a:ext uri="{FF2B5EF4-FFF2-40B4-BE49-F238E27FC236}">
                <a16:creationId xmlns:a16="http://schemas.microsoft.com/office/drawing/2014/main" id="{2105C98D-1A3C-4644-B262-62DF35578B4C}"/>
              </a:ext>
            </a:extLst>
          </p:cNvPr>
          <p:cNvPicPr>
            <a:picLocks noChangeAspect="1"/>
          </p:cNvPicPr>
          <p:nvPr/>
        </p:nvPicPr>
        <p:blipFill>
          <a:blip r:embed="rId3"/>
          <a:stretch>
            <a:fillRect/>
          </a:stretch>
        </p:blipFill>
        <p:spPr>
          <a:xfrm>
            <a:off x="74529" y="2761562"/>
            <a:ext cx="13048168" cy="7062458"/>
          </a:xfrm>
          <a:prstGeom prst="rect">
            <a:avLst/>
          </a:prstGeom>
        </p:spPr>
      </p:pic>
      <p:sp>
        <p:nvSpPr>
          <p:cNvPr id="3" name="CaixaDeTexto 2">
            <a:extLst>
              <a:ext uri="{FF2B5EF4-FFF2-40B4-BE49-F238E27FC236}">
                <a16:creationId xmlns:a16="http://schemas.microsoft.com/office/drawing/2014/main" id="{C2FA81B7-1026-4B37-B091-B43DB798FBA7}"/>
              </a:ext>
            </a:extLst>
          </p:cNvPr>
          <p:cNvSpPr txBox="1"/>
          <p:nvPr/>
        </p:nvSpPr>
        <p:spPr>
          <a:xfrm>
            <a:off x="6281936" y="1615108"/>
            <a:ext cx="4680897" cy="707886"/>
          </a:xfrm>
          <a:prstGeom prst="rect">
            <a:avLst/>
          </a:prstGeom>
          <a:noFill/>
        </p:spPr>
        <p:txBody>
          <a:bodyPr wrap="none" rtlCol="0">
            <a:spAutoFit/>
          </a:bodyPr>
          <a:lstStyle/>
          <a:p>
            <a:r>
              <a:rPr lang="pt-BR" sz="4000" b="1" dirty="0">
                <a:solidFill>
                  <a:schemeClr val="accent5">
                    <a:lumMod val="75000"/>
                  </a:schemeClr>
                </a:solidFill>
                <a:effectLst>
                  <a:outerShdw blurRad="38100" dist="38100" dir="2700000" algn="tl">
                    <a:srgbClr val="000000">
                      <a:alpha val="43137"/>
                    </a:srgbClr>
                  </a:outerShdw>
                </a:effectLst>
                <a:latin typeface="+mj-lt"/>
              </a:rPr>
              <a:t>Ciclo do Lean Startup</a:t>
            </a:r>
          </a:p>
        </p:txBody>
      </p:sp>
    </p:spTree>
    <p:extLst>
      <p:ext uri="{BB962C8B-B14F-4D97-AF65-F5344CB8AC3E}">
        <p14:creationId xmlns:p14="http://schemas.microsoft.com/office/powerpoint/2010/main" val="9831748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LEAN STARTUP</a:t>
            </a:r>
          </a:p>
        </p:txBody>
      </p:sp>
      <p:pic>
        <p:nvPicPr>
          <p:cNvPr id="3" name="Imagem 2">
            <a:extLst>
              <a:ext uri="{FF2B5EF4-FFF2-40B4-BE49-F238E27FC236}">
                <a16:creationId xmlns:a16="http://schemas.microsoft.com/office/drawing/2014/main" id="{137B0617-8D7F-434A-86A1-0D103A4AF93E}"/>
              </a:ext>
            </a:extLst>
          </p:cNvPr>
          <p:cNvPicPr>
            <a:picLocks noChangeAspect="1"/>
          </p:cNvPicPr>
          <p:nvPr/>
        </p:nvPicPr>
        <p:blipFill>
          <a:blip r:embed="rId3"/>
          <a:stretch>
            <a:fillRect/>
          </a:stretch>
        </p:blipFill>
        <p:spPr>
          <a:xfrm>
            <a:off x="2465512" y="5093049"/>
            <a:ext cx="9334500" cy="5172075"/>
          </a:xfrm>
          <a:prstGeom prst="rect">
            <a:avLst/>
          </a:prstGeom>
        </p:spPr>
      </p:pic>
      <p:sp>
        <p:nvSpPr>
          <p:cNvPr id="5" name="CaixaDeTexto 4">
            <a:extLst>
              <a:ext uri="{FF2B5EF4-FFF2-40B4-BE49-F238E27FC236}">
                <a16:creationId xmlns:a16="http://schemas.microsoft.com/office/drawing/2014/main" id="{46CB76D3-E7C0-45E1-88EC-E465E46E1E04}"/>
              </a:ext>
            </a:extLst>
          </p:cNvPr>
          <p:cNvSpPr txBox="1"/>
          <p:nvPr/>
        </p:nvSpPr>
        <p:spPr>
          <a:xfrm>
            <a:off x="3163719" y="1894290"/>
            <a:ext cx="7388561" cy="769441"/>
          </a:xfrm>
          <a:prstGeom prst="rect">
            <a:avLst/>
          </a:prstGeom>
          <a:noFill/>
        </p:spPr>
        <p:txBody>
          <a:bodyPr wrap="none" rtlCol="0">
            <a:spAutoFit/>
          </a:bodyPr>
          <a:lstStyle/>
          <a:p>
            <a:r>
              <a:rPr lang="pt-BR" sz="4400" b="1" dirty="0">
                <a:effectLst>
                  <a:outerShdw blurRad="38100" dist="38100" dir="2700000" algn="tl">
                    <a:srgbClr val="000000">
                      <a:alpha val="43137"/>
                    </a:srgbClr>
                  </a:outerShdw>
                </a:effectLst>
                <a:latin typeface="+mj-lt"/>
              </a:rPr>
              <a:t>MVP – Produto Mínimo Viável </a:t>
            </a:r>
          </a:p>
        </p:txBody>
      </p:sp>
      <p:sp>
        <p:nvSpPr>
          <p:cNvPr id="2" name="Retângulo 1">
            <a:extLst>
              <a:ext uri="{FF2B5EF4-FFF2-40B4-BE49-F238E27FC236}">
                <a16:creationId xmlns:a16="http://schemas.microsoft.com/office/drawing/2014/main" id="{3AC0B96A-996E-4F16-85DB-D84A5874BA46}"/>
              </a:ext>
            </a:extLst>
          </p:cNvPr>
          <p:cNvSpPr/>
          <p:nvPr/>
        </p:nvSpPr>
        <p:spPr>
          <a:xfrm>
            <a:off x="1529407" y="2875776"/>
            <a:ext cx="10657184" cy="1815882"/>
          </a:xfrm>
          <a:prstGeom prst="rect">
            <a:avLst/>
          </a:prstGeom>
        </p:spPr>
        <p:txBody>
          <a:bodyPr wrap="square">
            <a:spAutoFit/>
          </a:bodyPr>
          <a:lstStyle/>
          <a:p>
            <a:r>
              <a:rPr lang="pt-BR" sz="2800" dirty="0">
                <a:solidFill>
                  <a:srgbClr val="454545"/>
                </a:solidFill>
                <a:latin typeface="+mj-lt"/>
              </a:rPr>
              <a:t>uma </a:t>
            </a:r>
            <a:r>
              <a:rPr lang="pt-BR" sz="2800" b="1" dirty="0">
                <a:solidFill>
                  <a:srgbClr val="454545"/>
                </a:solidFill>
                <a:latin typeface="+mj-lt"/>
              </a:rPr>
              <a:t>versão enxuta de uma solução</a:t>
            </a:r>
            <a:r>
              <a:rPr lang="pt-BR" sz="2800" dirty="0">
                <a:solidFill>
                  <a:srgbClr val="454545"/>
                </a:solidFill>
                <a:latin typeface="+mj-lt"/>
              </a:rPr>
              <a:t>, que contém apenas suas funcionalidades básicas, para t</a:t>
            </a:r>
            <a:r>
              <a:rPr lang="pt-BR" sz="2800" dirty="0">
                <a:latin typeface="+mj-lt"/>
              </a:rPr>
              <a:t>estar a viabilidade de uma ideia e reduzir os recursos investidos para o lançamento de uma solução.</a:t>
            </a:r>
          </a:p>
          <a:p>
            <a:endParaRPr lang="pt-BR" sz="2800" dirty="0">
              <a:latin typeface="+mj-lt"/>
            </a:endParaRPr>
          </a:p>
        </p:txBody>
      </p:sp>
    </p:spTree>
    <p:extLst>
      <p:ext uri="{BB962C8B-B14F-4D97-AF65-F5344CB8AC3E}">
        <p14:creationId xmlns:p14="http://schemas.microsoft.com/office/powerpoint/2010/main" val="36616139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LEAN STARTUP</a:t>
            </a:r>
          </a:p>
        </p:txBody>
      </p:sp>
      <p:sp>
        <p:nvSpPr>
          <p:cNvPr id="5" name="CaixaDeTexto 4">
            <a:extLst>
              <a:ext uri="{FF2B5EF4-FFF2-40B4-BE49-F238E27FC236}">
                <a16:creationId xmlns:a16="http://schemas.microsoft.com/office/drawing/2014/main" id="{46CB76D3-E7C0-45E1-88EC-E465E46E1E04}"/>
              </a:ext>
            </a:extLst>
          </p:cNvPr>
          <p:cNvSpPr txBox="1"/>
          <p:nvPr/>
        </p:nvSpPr>
        <p:spPr>
          <a:xfrm>
            <a:off x="5417840" y="1772965"/>
            <a:ext cx="2220031" cy="769441"/>
          </a:xfrm>
          <a:prstGeom prst="rect">
            <a:avLst/>
          </a:prstGeom>
          <a:noFill/>
        </p:spPr>
        <p:txBody>
          <a:bodyPr wrap="none" rtlCol="0">
            <a:spAutoFit/>
          </a:bodyPr>
          <a:lstStyle/>
          <a:p>
            <a:r>
              <a:rPr lang="pt-BR" sz="4400" b="1" dirty="0">
                <a:effectLst>
                  <a:outerShdw blurRad="38100" dist="38100" dir="2700000" algn="tl">
                    <a:srgbClr val="000000">
                      <a:alpha val="43137"/>
                    </a:srgbClr>
                  </a:outerShdw>
                </a:effectLst>
                <a:latin typeface="+mj-lt"/>
              </a:rPr>
              <a:t>PIVOTAR</a:t>
            </a:r>
          </a:p>
        </p:txBody>
      </p:sp>
      <p:pic>
        <p:nvPicPr>
          <p:cNvPr id="3" name="Imagem 2">
            <a:extLst>
              <a:ext uri="{FF2B5EF4-FFF2-40B4-BE49-F238E27FC236}">
                <a16:creationId xmlns:a16="http://schemas.microsoft.com/office/drawing/2014/main" id="{343A998F-D569-4C02-B682-40995C5367E3}"/>
              </a:ext>
            </a:extLst>
          </p:cNvPr>
          <p:cNvPicPr>
            <a:picLocks noChangeAspect="1"/>
          </p:cNvPicPr>
          <p:nvPr/>
        </p:nvPicPr>
        <p:blipFill>
          <a:blip r:embed="rId3"/>
          <a:stretch>
            <a:fillRect/>
          </a:stretch>
        </p:blipFill>
        <p:spPr>
          <a:xfrm>
            <a:off x="881336" y="2733675"/>
            <a:ext cx="5038725" cy="4819650"/>
          </a:xfrm>
          <a:prstGeom prst="rect">
            <a:avLst/>
          </a:prstGeom>
        </p:spPr>
      </p:pic>
      <p:pic>
        <p:nvPicPr>
          <p:cNvPr id="7" name="Imagem 6">
            <a:extLst>
              <a:ext uri="{FF2B5EF4-FFF2-40B4-BE49-F238E27FC236}">
                <a16:creationId xmlns:a16="http://schemas.microsoft.com/office/drawing/2014/main" id="{FED745F8-E537-47DA-BA55-34FA88612024}"/>
              </a:ext>
            </a:extLst>
          </p:cNvPr>
          <p:cNvPicPr>
            <a:picLocks noChangeAspect="1"/>
          </p:cNvPicPr>
          <p:nvPr/>
        </p:nvPicPr>
        <p:blipFill>
          <a:blip r:embed="rId4"/>
          <a:stretch>
            <a:fillRect/>
          </a:stretch>
        </p:blipFill>
        <p:spPr>
          <a:xfrm>
            <a:off x="6497960" y="5230543"/>
            <a:ext cx="6048672" cy="4732457"/>
          </a:xfrm>
          <a:prstGeom prst="rect">
            <a:avLst/>
          </a:prstGeom>
        </p:spPr>
      </p:pic>
    </p:spTree>
    <p:extLst>
      <p:ext uri="{BB962C8B-B14F-4D97-AF65-F5344CB8AC3E}">
        <p14:creationId xmlns:p14="http://schemas.microsoft.com/office/powerpoint/2010/main" val="3102452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graphicFrame>
        <p:nvGraphicFramePr>
          <p:cNvPr id="3" name="Diagrama 2">
            <a:extLst>
              <a:ext uri="{FF2B5EF4-FFF2-40B4-BE49-F238E27FC236}">
                <a16:creationId xmlns:a16="http://schemas.microsoft.com/office/drawing/2014/main" id="{267463C6-421C-4E46-A6AA-F4BBE8863771}"/>
              </a:ext>
            </a:extLst>
          </p:cNvPr>
          <p:cNvGraphicFramePr/>
          <p:nvPr/>
        </p:nvGraphicFramePr>
        <p:xfrm>
          <a:off x="233264" y="1471092"/>
          <a:ext cx="12313368" cy="8208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110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3" name="Imagem 2">
            <a:extLst>
              <a:ext uri="{FF2B5EF4-FFF2-40B4-BE49-F238E27FC236}">
                <a16:creationId xmlns:a16="http://schemas.microsoft.com/office/drawing/2014/main" id="{78802D8A-0334-42B8-9B41-F9435807D557}"/>
              </a:ext>
            </a:extLst>
          </p:cNvPr>
          <p:cNvPicPr>
            <a:picLocks noChangeAspect="1"/>
          </p:cNvPicPr>
          <p:nvPr/>
        </p:nvPicPr>
        <p:blipFill>
          <a:blip r:embed="rId3"/>
          <a:stretch>
            <a:fillRect/>
          </a:stretch>
        </p:blipFill>
        <p:spPr>
          <a:xfrm>
            <a:off x="1325191" y="1010603"/>
            <a:ext cx="10573369" cy="8669401"/>
          </a:xfrm>
          <a:prstGeom prst="rect">
            <a:avLst/>
          </a:prstGeom>
        </p:spPr>
      </p:pic>
      <p:sp>
        <p:nvSpPr>
          <p:cNvPr id="2" name="Elipse 1">
            <a:extLst>
              <a:ext uri="{FF2B5EF4-FFF2-40B4-BE49-F238E27FC236}">
                <a16:creationId xmlns:a16="http://schemas.microsoft.com/office/drawing/2014/main" id="{1C0A73AC-F4E0-40EB-AFCE-CBE406E3E322}"/>
              </a:ext>
            </a:extLst>
          </p:cNvPr>
          <p:cNvSpPr/>
          <p:nvPr/>
        </p:nvSpPr>
        <p:spPr>
          <a:xfrm>
            <a:off x="1817440" y="3631332"/>
            <a:ext cx="10081120" cy="273630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lipse 4">
            <a:extLst>
              <a:ext uri="{FF2B5EF4-FFF2-40B4-BE49-F238E27FC236}">
                <a16:creationId xmlns:a16="http://schemas.microsoft.com/office/drawing/2014/main" id="{6369DBCE-197D-4427-8E1E-26A10F766C56}"/>
              </a:ext>
            </a:extLst>
          </p:cNvPr>
          <p:cNvSpPr/>
          <p:nvPr/>
        </p:nvSpPr>
        <p:spPr>
          <a:xfrm>
            <a:off x="1817440" y="3631332"/>
            <a:ext cx="10081120" cy="2736304"/>
          </a:xfrm>
          <a:prstGeom prst="ellipse">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600" b="1" dirty="0">
                <a:solidFill>
                  <a:schemeClr val="tx1"/>
                </a:solidFill>
              </a:rPr>
              <a:t>OKR</a:t>
            </a:r>
          </a:p>
        </p:txBody>
      </p:sp>
      <p:sp>
        <p:nvSpPr>
          <p:cNvPr id="4" name="Texto Explicativo: Linha 3">
            <a:extLst>
              <a:ext uri="{FF2B5EF4-FFF2-40B4-BE49-F238E27FC236}">
                <a16:creationId xmlns:a16="http://schemas.microsoft.com/office/drawing/2014/main" id="{D30D127C-96BF-48A0-8F8B-98EEB966BD79}"/>
              </a:ext>
            </a:extLst>
          </p:cNvPr>
          <p:cNvSpPr/>
          <p:nvPr/>
        </p:nvSpPr>
        <p:spPr>
          <a:xfrm>
            <a:off x="9162256" y="941140"/>
            <a:ext cx="3816424" cy="2736304"/>
          </a:xfrm>
          <a:prstGeom prst="borderCallout1">
            <a:avLst/>
          </a:prstGeom>
          <a:blipFill>
            <a:blip r:embed="rId4"/>
            <a:tile tx="0" ty="0" sx="100000" sy="100000" flip="none" algn="tl"/>
          </a:blip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b="1" dirty="0"/>
              <a:t>Objetivos (</a:t>
            </a:r>
            <a:r>
              <a:rPr lang="pt-BR" sz="3200" b="1" dirty="0" err="1"/>
              <a:t>Objectives</a:t>
            </a:r>
            <a:r>
              <a:rPr lang="pt-BR" sz="3200" b="1" dirty="0"/>
              <a:t>) &amp;</a:t>
            </a:r>
          </a:p>
          <a:p>
            <a:pPr algn="ctr"/>
            <a:r>
              <a:rPr lang="pt-BR" sz="3200" b="1" dirty="0"/>
              <a:t>Resultados Chaves (Key-</a:t>
            </a:r>
            <a:r>
              <a:rPr lang="pt-BR" sz="3200" b="1" dirty="0" err="1"/>
              <a:t>Results</a:t>
            </a:r>
            <a:r>
              <a:rPr lang="pt-BR" b="1" dirty="0"/>
              <a:t>)</a:t>
            </a:r>
          </a:p>
        </p:txBody>
      </p:sp>
    </p:spTree>
    <p:extLst>
      <p:ext uri="{BB962C8B-B14F-4D97-AF65-F5344CB8AC3E}">
        <p14:creationId xmlns:p14="http://schemas.microsoft.com/office/powerpoint/2010/main" val="222041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3" name="Imagem 2">
            <a:extLst>
              <a:ext uri="{FF2B5EF4-FFF2-40B4-BE49-F238E27FC236}">
                <a16:creationId xmlns:a16="http://schemas.microsoft.com/office/drawing/2014/main" id="{E4C61466-B1AB-46C2-82B2-70A391D8AA73}"/>
              </a:ext>
            </a:extLst>
          </p:cNvPr>
          <p:cNvPicPr>
            <a:picLocks noChangeAspect="1"/>
          </p:cNvPicPr>
          <p:nvPr/>
        </p:nvPicPr>
        <p:blipFill>
          <a:blip r:embed="rId3"/>
          <a:stretch>
            <a:fillRect/>
          </a:stretch>
        </p:blipFill>
        <p:spPr>
          <a:xfrm>
            <a:off x="1167153" y="2856937"/>
            <a:ext cx="11381694" cy="4573126"/>
          </a:xfrm>
          <a:prstGeom prst="rect">
            <a:avLst/>
          </a:prstGeom>
        </p:spPr>
      </p:pic>
      <p:sp>
        <p:nvSpPr>
          <p:cNvPr id="2" name="Retângulo 1">
            <a:extLst>
              <a:ext uri="{FF2B5EF4-FFF2-40B4-BE49-F238E27FC236}">
                <a16:creationId xmlns:a16="http://schemas.microsoft.com/office/drawing/2014/main" id="{C293CB0F-D9CB-4376-AC24-266A4B8AE733}"/>
              </a:ext>
            </a:extLst>
          </p:cNvPr>
          <p:cNvSpPr/>
          <p:nvPr/>
        </p:nvSpPr>
        <p:spPr>
          <a:xfrm>
            <a:off x="3113584" y="8021879"/>
            <a:ext cx="8658200" cy="1938992"/>
          </a:xfrm>
          <a:prstGeom prst="rect">
            <a:avLst/>
          </a:prstGeom>
        </p:spPr>
        <p:txBody>
          <a:bodyPr wrap="square">
            <a:spAutoFit/>
          </a:bodyPr>
          <a:lstStyle/>
          <a:p>
            <a:r>
              <a:rPr lang="pt-BR" sz="2400" b="1" dirty="0">
                <a:solidFill>
                  <a:srgbClr val="202124"/>
                </a:solidFill>
                <a:latin typeface="arial" panose="020B0604020202020204" pitchFamily="34" charset="0"/>
              </a:rPr>
              <a:t>OKR</a:t>
            </a:r>
            <a:r>
              <a:rPr lang="pt-BR" sz="2400" dirty="0">
                <a:solidFill>
                  <a:srgbClr val="202124"/>
                </a:solidFill>
                <a:latin typeface="arial" panose="020B0604020202020204" pitchFamily="34" charset="0"/>
              </a:rPr>
              <a:t> é uma metodologia de gestão focada em simplificar a definição e rastreamento dos objetivos e resultados-chave de uma empresa. Esses "</a:t>
            </a:r>
            <a:r>
              <a:rPr lang="pt-BR" sz="2400" dirty="0" err="1">
                <a:solidFill>
                  <a:srgbClr val="202124"/>
                </a:solidFill>
                <a:latin typeface="arial" panose="020B0604020202020204" pitchFamily="34" charset="0"/>
              </a:rPr>
              <a:t>Objectives</a:t>
            </a:r>
            <a:r>
              <a:rPr lang="pt-BR" sz="2400" dirty="0">
                <a:solidFill>
                  <a:srgbClr val="202124"/>
                </a:solidFill>
                <a:latin typeface="arial" panose="020B0604020202020204" pitchFamily="34" charset="0"/>
              </a:rPr>
              <a:t> </a:t>
            </a:r>
            <a:r>
              <a:rPr lang="pt-BR" sz="2400" dirty="0" err="1">
                <a:solidFill>
                  <a:srgbClr val="202124"/>
                </a:solidFill>
                <a:latin typeface="arial" panose="020B0604020202020204" pitchFamily="34" charset="0"/>
              </a:rPr>
              <a:t>and</a:t>
            </a:r>
            <a:r>
              <a:rPr lang="pt-BR" sz="2400" dirty="0">
                <a:solidFill>
                  <a:srgbClr val="202124"/>
                </a:solidFill>
                <a:latin typeface="arial" panose="020B0604020202020204" pitchFamily="34" charset="0"/>
              </a:rPr>
              <a:t> Key </a:t>
            </a:r>
            <a:r>
              <a:rPr lang="pt-BR" sz="2400" dirty="0" err="1">
                <a:solidFill>
                  <a:srgbClr val="202124"/>
                </a:solidFill>
                <a:latin typeface="arial" panose="020B0604020202020204" pitchFamily="34" charset="0"/>
              </a:rPr>
              <a:t>Results</a:t>
            </a:r>
            <a:r>
              <a:rPr lang="pt-BR" sz="2400" dirty="0">
                <a:solidFill>
                  <a:srgbClr val="202124"/>
                </a:solidFill>
                <a:latin typeface="arial" panose="020B0604020202020204" pitchFamily="34" charset="0"/>
              </a:rPr>
              <a:t>" dão uma direção clara e parâmetros mensuráveis para a conquista dos números ideais.</a:t>
            </a:r>
            <a:endParaRPr lang="pt-BR" sz="2400" dirty="0"/>
          </a:p>
        </p:txBody>
      </p:sp>
      <p:pic>
        <p:nvPicPr>
          <p:cNvPr id="22530" name="Picture 2" descr="OKR – O GUIA BÁSICO COMPLETO PARA INICIANTES | Bruno Perin">
            <a:extLst>
              <a:ext uri="{FF2B5EF4-FFF2-40B4-BE49-F238E27FC236}">
                <a16:creationId xmlns:a16="http://schemas.microsoft.com/office/drawing/2014/main" id="{602E0CE0-88A2-4C52-839C-35256A5B0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962" y="1121107"/>
            <a:ext cx="2886075" cy="158115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B62732A7-960B-42C5-91A4-C1C30CB390FE}"/>
              </a:ext>
            </a:extLst>
          </p:cNvPr>
          <p:cNvSpPr/>
          <p:nvPr/>
        </p:nvSpPr>
        <p:spPr>
          <a:xfrm>
            <a:off x="1167153" y="5563079"/>
            <a:ext cx="11667511" cy="1938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BF7B99BF-F936-4B29-9388-26400CCA79A7}"/>
              </a:ext>
            </a:extLst>
          </p:cNvPr>
          <p:cNvSpPr/>
          <p:nvPr/>
        </p:nvSpPr>
        <p:spPr>
          <a:xfrm>
            <a:off x="870789" y="4207396"/>
            <a:ext cx="11667511" cy="3300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78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0" nodeType="clickEffect">
                                  <p:stCondLst>
                                    <p:cond delay="0"/>
                                  </p:stCondLst>
                                  <p:childTnLst>
                                    <p:animEffect transition="out" filter="wipe(down)">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4" name="Imagem 3">
            <a:extLst>
              <a:ext uri="{FF2B5EF4-FFF2-40B4-BE49-F238E27FC236}">
                <a16:creationId xmlns:a16="http://schemas.microsoft.com/office/drawing/2014/main" id="{023E01AC-99FB-4CD9-B9D8-65032A3FF5E7}"/>
              </a:ext>
            </a:extLst>
          </p:cNvPr>
          <p:cNvPicPr>
            <a:picLocks noChangeAspect="1"/>
          </p:cNvPicPr>
          <p:nvPr/>
        </p:nvPicPr>
        <p:blipFill>
          <a:blip r:embed="rId3"/>
          <a:stretch>
            <a:fillRect/>
          </a:stretch>
        </p:blipFill>
        <p:spPr>
          <a:xfrm>
            <a:off x="3905672" y="1183060"/>
            <a:ext cx="8928992" cy="8928992"/>
          </a:xfrm>
          <a:prstGeom prst="rect">
            <a:avLst/>
          </a:prstGeom>
        </p:spPr>
      </p:pic>
      <p:pic>
        <p:nvPicPr>
          <p:cNvPr id="19458" name="Picture 2" descr="OKR – O GUIA BÁSICO COMPLETO PARA INICIANTES | Bruno Perin">
            <a:extLst>
              <a:ext uri="{FF2B5EF4-FFF2-40B4-BE49-F238E27FC236}">
                <a16:creationId xmlns:a16="http://schemas.microsoft.com/office/drawing/2014/main" id="{6E0DF0E9-806D-4677-8226-335109E51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80" y="4711452"/>
            <a:ext cx="2886075" cy="1581150"/>
          </a:xfrm>
          <a:prstGeom prst="rect">
            <a:avLst/>
          </a:prstGeom>
          <a:noFill/>
          <a:extLst>
            <a:ext uri="{909E8E84-426E-40DD-AFC4-6F175D3DCCD1}">
              <a14:hiddenFill xmlns:a14="http://schemas.microsoft.com/office/drawing/2010/main">
                <a:solidFill>
                  <a:srgbClr val="FFFFFF"/>
                </a:solidFill>
              </a14:hiddenFill>
            </a:ext>
          </a:extLst>
        </p:spPr>
      </p:pic>
      <p:sp>
        <p:nvSpPr>
          <p:cNvPr id="3" name="Rolagem: Horizontal 2">
            <a:extLst>
              <a:ext uri="{FF2B5EF4-FFF2-40B4-BE49-F238E27FC236}">
                <a16:creationId xmlns:a16="http://schemas.microsoft.com/office/drawing/2014/main" id="{5C63AF3A-CC6B-4A0D-8A1D-009557FABD88}"/>
              </a:ext>
            </a:extLst>
          </p:cNvPr>
          <p:cNvSpPr/>
          <p:nvPr/>
        </p:nvSpPr>
        <p:spPr>
          <a:xfrm>
            <a:off x="2825552" y="1759124"/>
            <a:ext cx="5688632" cy="3168352"/>
          </a:xfrm>
          <a:prstGeom prst="horizontalScroll">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effectLst>
                  <a:outerShdw blurRad="38100" dist="38100" dir="2700000" algn="tl">
                    <a:srgbClr val="000000">
                      <a:alpha val="43137"/>
                    </a:srgbClr>
                  </a:outerShdw>
                </a:effectLst>
              </a:rPr>
              <a:t>SMART</a:t>
            </a:r>
            <a:endParaRPr lang="pt-BR" b="1" dirty="0">
              <a:effectLst>
                <a:outerShdw blurRad="38100" dist="38100" dir="2700000" algn="tl">
                  <a:srgbClr val="000000">
                    <a:alpha val="43137"/>
                  </a:srgbClr>
                </a:outerShdw>
              </a:effectLst>
            </a:endParaRPr>
          </a:p>
          <a:p>
            <a:pPr algn="ctr"/>
            <a:r>
              <a:rPr lang="pt-BR" sz="2400" dirty="0"/>
              <a:t>Específico</a:t>
            </a:r>
          </a:p>
          <a:p>
            <a:pPr algn="ctr"/>
            <a:r>
              <a:rPr lang="pt-BR" sz="2400" dirty="0"/>
              <a:t>Mensurável</a:t>
            </a:r>
          </a:p>
          <a:p>
            <a:pPr algn="ctr"/>
            <a:r>
              <a:rPr lang="pt-BR" sz="2400" dirty="0"/>
              <a:t>Realizável</a:t>
            </a:r>
          </a:p>
          <a:p>
            <a:pPr algn="ctr"/>
            <a:r>
              <a:rPr lang="pt-BR" sz="2400" dirty="0"/>
              <a:t>Viável</a:t>
            </a:r>
          </a:p>
          <a:p>
            <a:pPr algn="ctr"/>
            <a:r>
              <a:rPr lang="pt-BR" sz="2400" dirty="0"/>
              <a:t>Em tempo</a:t>
            </a:r>
          </a:p>
        </p:txBody>
      </p:sp>
    </p:spTree>
    <p:extLst>
      <p:ext uri="{BB962C8B-B14F-4D97-AF65-F5344CB8AC3E}">
        <p14:creationId xmlns:p14="http://schemas.microsoft.com/office/powerpoint/2010/main" val="392420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9EA6B5A7-2193-40A9-B470-874D952E318E}"/>
              </a:ext>
            </a:extLst>
          </p:cNvPr>
          <p:cNvSpPr>
            <a:spLocks noGrp="1"/>
          </p:cNvSpPr>
          <p:nvPr>
            <p:ph type="body" sz="quarter" idx="11"/>
          </p:nvPr>
        </p:nvSpPr>
        <p:spPr/>
        <p:txBody>
          <a:bodyPr/>
          <a:lstStyle/>
          <a:p>
            <a:r>
              <a:rPr lang="pt-BR" dirty="0"/>
              <a:t>Autores do Manifesto ágil</a:t>
            </a:r>
          </a:p>
        </p:txBody>
      </p:sp>
      <p:pic>
        <p:nvPicPr>
          <p:cNvPr id="12" name="Imagem 11">
            <a:extLst>
              <a:ext uri="{FF2B5EF4-FFF2-40B4-BE49-F238E27FC236}">
                <a16:creationId xmlns:a16="http://schemas.microsoft.com/office/drawing/2014/main" id="{37522A04-B644-4CF0-BB8F-564F74045C3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5056" y="2891152"/>
            <a:ext cx="12036600" cy="2229000"/>
          </a:xfrm>
          <a:prstGeom prst="rect">
            <a:avLst/>
          </a:prstGeom>
          <a:ln>
            <a:noFill/>
          </a:ln>
          <a:effectLst/>
        </p:spPr>
      </p:pic>
      <p:sp>
        <p:nvSpPr>
          <p:cNvPr id="13" name="Retângulo 12">
            <a:extLst>
              <a:ext uri="{FF2B5EF4-FFF2-40B4-BE49-F238E27FC236}">
                <a16:creationId xmlns:a16="http://schemas.microsoft.com/office/drawing/2014/main" id="{14EEB4FA-DCC9-4FDC-8525-5399D0A1FF93}"/>
              </a:ext>
            </a:extLst>
          </p:cNvPr>
          <p:cNvSpPr/>
          <p:nvPr/>
        </p:nvSpPr>
        <p:spPr>
          <a:xfrm>
            <a:off x="9884957" y="5160266"/>
            <a:ext cx="2901096" cy="1938992"/>
          </a:xfrm>
          <a:prstGeom prst="rect">
            <a:avLst/>
          </a:prstGeom>
          <a:solidFill>
            <a:srgbClr val="289AC2"/>
          </a:solidFill>
          <a:ln w="38100">
            <a:solidFill>
              <a:srgbClr val="289AC2"/>
            </a:solidFill>
          </a:ln>
        </p:spPr>
        <p:txBody>
          <a:bodyPr wrap="square" anchor="ctr">
            <a:spAutoFit/>
          </a:bodyPr>
          <a:lstStyle/>
          <a:p>
            <a:pPr algn="ctr"/>
            <a:r>
              <a:rPr lang="pt-BR" sz="3000" b="1" dirty="0">
                <a:solidFill>
                  <a:schemeClr val="bg1"/>
                </a:solidFill>
              </a:rPr>
              <a:t>representante da comunidade de testes</a:t>
            </a:r>
          </a:p>
        </p:txBody>
      </p:sp>
      <p:sp>
        <p:nvSpPr>
          <p:cNvPr id="14" name="Retângulo 13">
            <a:extLst>
              <a:ext uri="{FF2B5EF4-FFF2-40B4-BE49-F238E27FC236}">
                <a16:creationId xmlns:a16="http://schemas.microsoft.com/office/drawing/2014/main" id="{54191621-35E9-489C-893C-7027AB2046A5}"/>
              </a:ext>
            </a:extLst>
          </p:cNvPr>
          <p:cNvSpPr/>
          <p:nvPr/>
        </p:nvSpPr>
        <p:spPr>
          <a:xfrm>
            <a:off x="720299" y="5160265"/>
            <a:ext cx="2901096" cy="1938992"/>
          </a:xfrm>
          <a:prstGeom prst="rect">
            <a:avLst/>
          </a:prstGeom>
          <a:solidFill>
            <a:srgbClr val="289AC2"/>
          </a:solidFill>
          <a:ln w="38100">
            <a:solidFill>
              <a:srgbClr val="289AC2"/>
            </a:solidFill>
          </a:ln>
        </p:spPr>
        <p:txBody>
          <a:bodyPr wrap="square" anchor="ctr">
            <a:spAutoFit/>
          </a:bodyPr>
          <a:lstStyle/>
          <a:p>
            <a:pPr algn="ctr"/>
            <a:r>
              <a:rPr lang="pt-BR" sz="3000" b="1" dirty="0">
                <a:solidFill>
                  <a:schemeClr val="bg1"/>
                </a:solidFill>
              </a:rPr>
              <a:t>experiente programador e arquiteto de sistemas</a:t>
            </a:r>
          </a:p>
        </p:txBody>
      </p:sp>
      <p:sp>
        <p:nvSpPr>
          <p:cNvPr id="2" name="CaixaDeTexto 1"/>
          <p:cNvSpPr txBox="1"/>
          <p:nvPr/>
        </p:nvSpPr>
        <p:spPr>
          <a:xfrm>
            <a:off x="3906102" y="5402639"/>
            <a:ext cx="5694148" cy="1938992"/>
          </a:xfrm>
          <a:prstGeom prst="rect">
            <a:avLst/>
          </a:prstGeom>
          <a:noFill/>
        </p:spPr>
        <p:txBody>
          <a:bodyPr wrap="square" rtlCol="0">
            <a:spAutoFit/>
          </a:bodyPr>
          <a:lstStyle/>
          <a:p>
            <a:pPr algn="ctr"/>
            <a:r>
              <a:rPr lang="pt-BR" sz="3000" b="1" dirty="0"/>
              <a:t>Fevereiro de 2001 + </a:t>
            </a:r>
          </a:p>
          <a:p>
            <a:pPr algn="ctr"/>
            <a:r>
              <a:rPr lang="pt-BR" sz="3000" b="1" dirty="0"/>
              <a:t>“O alojamento" no </a:t>
            </a:r>
            <a:r>
              <a:rPr lang="pt-BR" sz="3000" b="1" i="1" dirty="0"/>
              <a:t>resort </a:t>
            </a:r>
            <a:r>
              <a:rPr lang="pt-BR" sz="3000" b="1" i="1" dirty="0" err="1"/>
              <a:t>Snowbird</a:t>
            </a:r>
            <a:r>
              <a:rPr lang="pt-BR" sz="3000" b="1" i="1" dirty="0"/>
              <a:t> </a:t>
            </a:r>
            <a:r>
              <a:rPr lang="pt-BR" sz="3000" b="1" i="1" dirty="0" err="1"/>
              <a:t>Ski</a:t>
            </a:r>
            <a:r>
              <a:rPr lang="pt-BR" sz="3000" b="1" dirty="0"/>
              <a:t> + 17 pensadores = Manifesto ágil</a:t>
            </a:r>
          </a:p>
        </p:txBody>
      </p:sp>
      <p:sp>
        <p:nvSpPr>
          <p:cNvPr id="10" name="Retângulo 9">
            <a:extLst>
              <a:ext uri="{FF2B5EF4-FFF2-40B4-BE49-F238E27FC236}">
                <a16:creationId xmlns:a16="http://schemas.microsoft.com/office/drawing/2014/main" id="{FB26723D-5EE3-384A-9E43-7A361EA55280}"/>
              </a:ext>
            </a:extLst>
          </p:cNvPr>
          <p:cNvSpPr/>
          <p:nvPr/>
        </p:nvSpPr>
        <p:spPr>
          <a:xfrm>
            <a:off x="734696" y="8491538"/>
            <a:ext cx="12036959" cy="323165"/>
          </a:xfrm>
          <a:prstGeom prst="rect">
            <a:avLst/>
          </a:prstGeom>
        </p:spPr>
        <p:txBody>
          <a:bodyPr wrap="square">
            <a:spAutoFit/>
          </a:bodyPr>
          <a:lstStyle/>
          <a:p>
            <a:pPr algn="r"/>
            <a:r>
              <a:rPr lang="en-GB" sz="1500" b="1" dirty="0"/>
              <a:t>Fonte: https://www.slideshare.net/danmcgaw/agile-marketing-34576267</a:t>
            </a:r>
          </a:p>
        </p:txBody>
      </p:sp>
    </p:spTree>
    <p:extLst>
      <p:ext uri="{BB962C8B-B14F-4D97-AF65-F5344CB8AC3E}">
        <p14:creationId xmlns:p14="http://schemas.microsoft.com/office/powerpoint/2010/main" val="16291946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20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20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2" name="Imagem 1">
            <a:extLst>
              <a:ext uri="{FF2B5EF4-FFF2-40B4-BE49-F238E27FC236}">
                <a16:creationId xmlns:a16="http://schemas.microsoft.com/office/drawing/2014/main" id="{E911B2CD-9BB1-4A08-AEF5-ADDD9232254F}"/>
              </a:ext>
            </a:extLst>
          </p:cNvPr>
          <p:cNvPicPr>
            <a:picLocks noChangeAspect="1"/>
          </p:cNvPicPr>
          <p:nvPr/>
        </p:nvPicPr>
        <p:blipFill>
          <a:blip r:embed="rId3"/>
          <a:stretch>
            <a:fillRect/>
          </a:stretch>
        </p:blipFill>
        <p:spPr>
          <a:xfrm>
            <a:off x="5216856" y="920580"/>
            <a:ext cx="5961623" cy="9008850"/>
          </a:xfrm>
          <a:prstGeom prst="rect">
            <a:avLst/>
          </a:prstGeom>
        </p:spPr>
      </p:pic>
      <p:sp>
        <p:nvSpPr>
          <p:cNvPr id="4" name="CaixaDeTexto 3">
            <a:extLst>
              <a:ext uri="{FF2B5EF4-FFF2-40B4-BE49-F238E27FC236}">
                <a16:creationId xmlns:a16="http://schemas.microsoft.com/office/drawing/2014/main" id="{1C19FABB-3E05-4B00-B79A-C4CBBD5AFDDC}"/>
              </a:ext>
            </a:extLst>
          </p:cNvPr>
          <p:cNvSpPr txBox="1"/>
          <p:nvPr/>
        </p:nvSpPr>
        <p:spPr>
          <a:xfrm>
            <a:off x="809328" y="4999484"/>
            <a:ext cx="3490058" cy="923330"/>
          </a:xfrm>
          <a:prstGeom prst="rect">
            <a:avLst/>
          </a:prstGeom>
          <a:noFill/>
        </p:spPr>
        <p:txBody>
          <a:bodyPr wrap="none" rtlCol="0">
            <a:spAutoFit/>
          </a:bodyPr>
          <a:lstStyle/>
          <a:p>
            <a:r>
              <a:rPr lang="pt-BR" sz="5400" b="1" dirty="0">
                <a:effectLst>
                  <a:outerShdw blurRad="38100" dist="38100" dir="2700000" algn="tl">
                    <a:srgbClr val="000000">
                      <a:alpha val="43137"/>
                    </a:srgbClr>
                  </a:outerShdw>
                </a:effectLst>
                <a:latin typeface="+mj-lt"/>
              </a:rPr>
              <a:t>OKR x </a:t>
            </a:r>
            <a:r>
              <a:rPr lang="pt-BR" sz="5400" b="1" dirty="0" err="1">
                <a:effectLst>
                  <a:outerShdw blurRad="38100" dist="38100" dir="2700000" algn="tl">
                    <a:srgbClr val="000000">
                      <a:alpha val="43137"/>
                    </a:srgbClr>
                  </a:outerShdw>
                </a:effectLst>
                <a:latin typeface="+mj-lt"/>
              </a:rPr>
              <a:t>KPI´s</a:t>
            </a:r>
            <a:endParaRPr lang="pt-BR" sz="5400" b="1"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0146331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2" name="Imagem 1">
            <a:extLst>
              <a:ext uri="{FF2B5EF4-FFF2-40B4-BE49-F238E27FC236}">
                <a16:creationId xmlns:a16="http://schemas.microsoft.com/office/drawing/2014/main" id="{3221ECC7-78B1-4ADD-8781-8CD74A989AC4}"/>
              </a:ext>
            </a:extLst>
          </p:cNvPr>
          <p:cNvPicPr>
            <a:picLocks noChangeAspect="1"/>
          </p:cNvPicPr>
          <p:nvPr/>
        </p:nvPicPr>
        <p:blipFill>
          <a:blip r:embed="rId3"/>
          <a:stretch>
            <a:fillRect/>
          </a:stretch>
        </p:blipFill>
        <p:spPr>
          <a:xfrm>
            <a:off x="377280" y="1205530"/>
            <a:ext cx="12673408" cy="8474474"/>
          </a:xfrm>
          <a:prstGeom prst="rect">
            <a:avLst/>
          </a:prstGeom>
        </p:spPr>
      </p:pic>
    </p:spTree>
    <p:extLst>
      <p:ext uri="{BB962C8B-B14F-4D97-AF65-F5344CB8AC3E}">
        <p14:creationId xmlns:p14="http://schemas.microsoft.com/office/powerpoint/2010/main" val="22709427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Práticas Ágeis</a:t>
            </a:r>
          </a:p>
        </p:txBody>
      </p:sp>
      <p:pic>
        <p:nvPicPr>
          <p:cNvPr id="3" name="Imagem 2">
            <a:extLst>
              <a:ext uri="{FF2B5EF4-FFF2-40B4-BE49-F238E27FC236}">
                <a16:creationId xmlns:a16="http://schemas.microsoft.com/office/drawing/2014/main" id="{0E67BAA1-9BCD-407E-A5D6-A2800F85D485}"/>
              </a:ext>
            </a:extLst>
          </p:cNvPr>
          <p:cNvPicPr>
            <a:picLocks noChangeAspect="1"/>
          </p:cNvPicPr>
          <p:nvPr/>
        </p:nvPicPr>
        <p:blipFill>
          <a:blip r:embed="rId3"/>
          <a:stretch>
            <a:fillRect/>
          </a:stretch>
        </p:blipFill>
        <p:spPr>
          <a:xfrm>
            <a:off x="277344" y="1351615"/>
            <a:ext cx="12629328" cy="8519229"/>
          </a:xfrm>
          <a:prstGeom prst="rect">
            <a:avLst/>
          </a:prstGeom>
        </p:spPr>
      </p:pic>
    </p:spTree>
    <p:extLst>
      <p:ext uri="{BB962C8B-B14F-4D97-AF65-F5344CB8AC3E}">
        <p14:creationId xmlns:p14="http://schemas.microsoft.com/office/powerpoint/2010/main" val="30467741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4" name="Imagem 3">
            <a:extLst>
              <a:ext uri="{FF2B5EF4-FFF2-40B4-BE49-F238E27FC236}">
                <a16:creationId xmlns:a16="http://schemas.microsoft.com/office/drawing/2014/main" id="{79D84C5B-AD9C-4DD6-828A-B9E37369F556}"/>
              </a:ext>
            </a:extLst>
          </p:cNvPr>
          <p:cNvPicPr>
            <a:picLocks noChangeAspect="1"/>
          </p:cNvPicPr>
          <p:nvPr/>
        </p:nvPicPr>
        <p:blipFill>
          <a:blip r:embed="rId3"/>
          <a:stretch>
            <a:fillRect/>
          </a:stretch>
        </p:blipFill>
        <p:spPr>
          <a:xfrm>
            <a:off x="247283" y="2990850"/>
            <a:ext cx="12155333" cy="5560942"/>
          </a:xfrm>
          <a:prstGeom prst="rect">
            <a:avLst/>
          </a:prstGeom>
        </p:spPr>
      </p:pic>
    </p:spTree>
    <p:extLst>
      <p:ext uri="{BB962C8B-B14F-4D97-AF65-F5344CB8AC3E}">
        <p14:creationId xmlns:p14="http://schemas.microsoft.com/office/powerpoint/2010/main" val="6824097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3" name="Imagem 2">
            <a:extLst>
              <a:ext uri="{FF2B5EF4-FFF2-40B4-BE49-F238E27FC236}">
                <a16:creationId xmlns:a16="http://schemas.microsoft.com/office/drawing/2014/main" id="{75573FFE-8AEE-46CE-82FB-53155C71E5B8}"/>
              </a:ext>
            </a:extLst>
          </p:cNvPr>
          <p:cNvPicPr>
            <a:picLocks noChangeAspect="1"/>
          </p:cNvPicPr>
          <p:nvPr/>
        </p:nvPicPr>
        <p:blipFill>
          <a:blip r:embed="rId3"/>
          <a:stretch>
            <a:fillRect/>
          </a:stretch>
        </p:blipFill>
        <p:spPr>
          <a:xfrm>
            <a:off x="532799" y="2911252"/>
            <a:ext cx="12529055" cy="6264696"/>
          </a:xfrm>
          <a:prstGeom prst="rect">
            <a:avLst/>
          </a:prstGeom>
        </p:spPr>
      </p:pic>
      <p:pic>
        <p:nvPicPr>
          <p:cNvPr id="4" name="Picture 2" descr="OKR – O GUIA BÁSICO COMPLETO PARA INICIANTES | Bruno Perin">
            <a:extLst>
              <a:ext uri="{FF2B5EF4-FFF2-40B4-BE49-F238E27FC236}">
                <a16:creationId xmlns:a16="http://schemas.microsoft.com/office/drawing/2014/main" id="{5E964623-40C4-4896-B599-C1F82A2F6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962" y="972071"/>
            <a:ext cx="2886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4978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3" name="Imagem 2">
            <a:extLst>
              <a:ext uri="{FF2B5EF4-FFF2-40B4-BE49-F238E27FC236}">
                <a16:creationId xmlns:a16="http://schemas.microsoft.com/office/drawing/2014/main" id="{9D11F21E-257D-4237-81E1-66E7D26AAE28}"/>
              </a:ext>
            </a:extLst>
          </p:cNvPr>
          <p:cNvPicPr>
            <a:picLocks noChangeAspect="1"/>
          </p:cNvPicPr>
          <p:nvPr/>
        </p:nvPicPr>
        <p:blipFill>
          <a:blip r:embed="rId3"/>
          <a:stretch>
            <a:fillRect/>
          </a:stretch>
        </p:blipFill>
        <p:spPr>
          <a:xfrm>
            <a:off x="512110" y="2119164"/>
            <a:ext cx="12168656" cy="7272808"/>
          </a:xfrm>
          <a:prstGeom prst="rect">
            <a:avLst/>
          </a:prstGeom>
        </p:spPr>
      </p:pic>
      <p:pic>
        <p:nvPicPr>
          <p:cNvPr id="4" name="Picture 2" descr="OKR – O GUIA BÁSICO COMPLETO PARA INICIANTES | Bruno Perin">
            <a:extLst>
              <a:ext uri="{FF2B5EF4-FFF2-40B4-BE49-F238E27FC236}">
                <a16:creationId xmlns:a16="http://schemas.microsoft.com/office/drawing/2014/main" id="{24ED2AE4-F757-4993-9EDA-94599BF74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856" y="560629"/>
            <a:ext cx="2886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002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109A5E4-BD7A-4CF6-B035-D065547BF3C7}"/>
              </a:ext>
            </a:extLst>
          </p:cNvPr>
          <p:cNvPicPr>
            <a:picLocks noChangeAspect="1"/>
          </p:cNvPicPr>
          <p:nvPr/>
        </p:nvPicPr>
        <p:blipFill>
          <a:blip r:embed="rId3"/>
          <a:stretch>
            <a:fillRect/>
          </a:stretch>
        </p:blipFill>
        <p:spPr>
          <a:xfrm>
            <a:off x="2969569" y="4326004"/>
            <a:ext cx="5968210" cy="5914635"/>
          </a:xfrm>
          <a:prstGeom prst="rect">
            <a:avLst/>
          </a:prstGeom>
        </p:spPr>
      </p:pic>
      <p:sp>
        <p:nvSpPr>
          <p:cNvPr id="6" name="Espaço Reservado para Texto 5"/>
          <p:cNvSpPr>
            <a:spLocks noGrp="1"/>
          </p:cNvSpPr>
          <p:nvPr>
            <p:ph type="body" sz="quarter" idx="11"/>
          </p:nvPr>
        </p:nvSpPr>
        <p:spPr/>
        <p:txBody>
          <a:bodyPr/>
          <a:lstStyle/>
          <a:p>
            <a:r>
              <a:rPr lang="pt-BR" dirty="0"/>
              <a:t>Planejamento</a:t>
            </a:r>
          </a:p>
        </p:txBody>
      </p:sp>
      <p:pic>
        <p:nvPicPr>
          <p:cNvPr id="8" name="Imagem 7">
            <a:extLst>
              <a:ext uri="{FF2B5EF4-FFF2-40B4-BE49-F238E27FC236}">
                <a16:creationId xmlns:a16="http://schemas.microsoft.com/office/drawing/2014/main" id="{2899AB90-6740-41EE-A9D3-15945C761349}"/>
              </a:ext>
            </a:extLst>
          </p:cNvPr>
          <p:cNvPicPr>
            <a:picLocks noChangeAspect="1"/>
          </p:cNvPicPr>
          <p:nvPr/>
        </p:nvPicPr>
        <p:blipFill>
          <a:blip r:embed="rId4"/>
          <a:stretch>
            <a:fillRect/>
          </a:stretch>
        </p:blipFill>
        <p:spPr>
          <a:xfrm>
            <a:off x="4246307" y="1069553"/>
            <a:ext cx="8104728" cy="3256452"/>
          </a:xfrm>
          <a:prstGeom prst="rect">
            <a:avLst/>
          </a:prstGeom>
        </p:spPr>
      </p:pic>
      <p:cxnSp>
        <p:nvCxnSpPr>
          <p:cNvPr id="5" name="Conector de Seta Reta 4">
            <a:extLst>
              <a:ext uri="{FF2B5EF4-FFF2-40B4-BE49-F238E27FC236}">
                <a16:creationId xmlns:a16="http://schemas.microsoft.com/office/drawing/2014/main" id="{A941AC61-FF1C-467C-BF84-FB07C93E0C8D}"/>
              </a:ext>
            </a:extLst>
          </p:cNvPr>
          <p:cNvCxnSpPr>
            <a:cxnSpLocks/>
          </p:cNvCxnSpPr>
          <p:nvPr/>
        </p:nvCxnSpPr>
        <p:spPr>
          <a:xfrm flipH="1">
            <a:off x="8010128" y="3991372"/>
            <a:ext cx="1882673"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02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7" name="Imagem 6">
            <a:extLst>
              <a:ext uri="{FF2B5EF4-FFF2-40B4-BE49-F238E27FC236}">
                <a16:creationId xmlns:a16="http://schemas.microsoft.com/office/drawing/2014/main" id="{956C6EF2-331D-4881-80A9-398D0CE45064}"/>
              </a:ext>
            </a:extLst>
          </p:cNvPr>
          <p:cNvPicPr>
            <a:picLocks noChangeAspect="1"/>
          </p:cNvPicPr>
          <p:nvPr/>
        </p:nvPicPr>
        <p:blipFill>
          <a:blip r:embed="rId3"/>
          <a:stretch>
            <a:fillRect/>
          </a:stretch>
        </p:blipFill>
        <p:spPr>
          <a:xfrm>
            <a:off x="0" y="1774992"/>
            <a:ext cx="9810328" cy="7616980"/>
          </a:xfrm>
          <a:prstGeom prst="rect">
            <a:avLst/>
          </a:prstGeom>
        </p:spPr>
      </p:pic>
    </p:spTree>
    <p:extLst>
      <p:ext uri="{BB962C8B-B14F-4D97-AF65-F5344CB8AC3E}">
        <p14:creationId xmlns:p14="http://schemas.microsoft.com/office/powerpoint/2010/main" val="8794204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sp>
        <p:nvSpPr>
          <p:cNvPr id="2" name="CaixaDeTexto 1">
            <a:extLst>
              <a:ext uri="{FF2B5EF4-FFF2-40B4-BE49-F238E27FC236}">
                <a16:creationId xmlns:a16="http://schemas.microsoft.com/office/drawing/2014/main" id="{C879DD3C-7B48-43C0-B8C4-E53A9B9BD334}"/>
              </a:ext>
            </a:extLst>
          </p:cNvPr>
          <p:cNvSpPr txBox="1"/>
          <p:nvPr/>
        </p:nvSpPr>
        <p:spPr>
          <a:xfrm>
            <a:off x="383432" y="2433305"/>
            <a:ext cx="3732112" cy="646331"/>
          </a:xfrm>
          <a:prstGeom prst="rect">
            <a:avLst/>
          </a:prstGeom>
          <a:noFill/>
        </p:spPr>
        <p:txBody>
          <a:bodyPr wrap="none" rtlCol="0">
            <a:spAutoFit/>
          </a:bodyPr>
          <a:lstStyle/>
          <a:p>
            <a:r>
              <a:rPr lang="pt-BR" sz="3600" dirty="0">
                <a:latin typeface="Segoe Script" panose="030B0504020000000003" pitchFamily="66" charset="0"/>
                <a:cs typeface="Dreaming Outloud Script Pro" panose="020B0604020202020204" pitchFamily="66" charset="0"/>
              </a:rPr>
              <a:t>DESCOBERTA</a:t>
            </a:r>
          </a:p>
        </p:txBody>
      </p:sp>
      <p:sp>
        <p:nvSpPr>
          <p:cNvPr id="3" name="CaixaDeTexto 2">
            <a:extLst>
              <a:ext uri="{FF2B5EF4-FFF2-40B4-BE49-F238E27FC236}">
                <a16:creationId xmlns:a16="http://schemas.microsoft.com/office/drawing/2014/main" id="{7D5085E7-7010-4C48-953E-94839DF8F68C}"/>
              </a:ext>
            </a:extLst>
          </p:cNvPr>
          <p:cNvSpPr txBox="1"/>
          <p:nvPr/>
        </p:nvSpPr>
        <p:spPr>
          <a:xfrm>
            <a:off x="5054461" y="1903140"/>
            <a:ext cx="3888432" cy="1754326"/>
          </a:xfrm>
          <a:prstGeom prst="rect">
            <a:avLst/>
          </a:prstGeom>
          <a:noFill/>
        </p:spPr>
        <p:txBody>
          <a:bodyPr wrap="square" rtlCol="0">
            <a:spAutoFit/>
          </a:bodyPr>
          <a:lstStyle/>
          <a:p>
            <a:r>
              <a:rPr lang="pt-BR" sz="3600" dirty="0">
                <a:latin typeface="Segoe Script" panose="030B0504020000000003" pitchFamily="66" charset="0"/>
                <a:cs typeface="Dreaming Outloud Script Pro" panose="020B0604020202020204" pitchFamily="66" charset="0"/>
              </a:rPr>
              <a:t>PI PLANNING</a:t>
            </a:r>
          </a:p>
          <a:p>
            <a:r>
              <a:rPr lang="pt-BR" sz="3600" dirty="0">
                <a:latin typeface="Segoe Script" panose="030B0504020000000003" pitchFamily="66" charset="0"/>
                <a:cs typeface="Dreaming Outloud Script Pro" panose="020B0604020202020204" pitchFamily="66" charset="0"/>
              </a:rPr>
              <a:t>(Incremento do Produto)</a:t>
            </a:r>
          </a:p>
        </p:txBody>
      </p:sp>
      <p:sp>
        <p:nvSpPr>
          <p:cNvPr id="5" name="CaixaDeTexto 4">
            <a:extLst>
              <a:ext uri="{FF2B5EF4-FFF2-40B4-BE49-F238E27FC236}">
                <a16:creationId xmlns:a16="http://schemas.microsoft.com/office/drawing/2014/main" id="{00BB3287-B8E1-4075-AE7C-905821F1D8C9}"/>
              </a:ext>
            </a:extLst>
          </p:cNvPr>
          <p:cNvSpPr txBox="1"/>
          <p:nvPr/>
        </p:nvSpPr>
        <p:spPr>
          <a:xfrm>
            <a:off x="9892800" y="871476"/>
            <a:ext cx="3888432" cy="2862322"/>
          </a:xfrm>
          <a:prstGeom prst="rect">
            <a:avLst/>
          </a:prstGeom>
          <a:noFill/>
        </p:spPr>
        <p:txBody>
          <a:bodyPr wrap="square" rtlCol="0">
            <a:spAutoFit/>
          </a:bodyPr>
          <a:lstStyle/>
          <a:p>
            <a:r>
              <a:rPr lang="pt-BR" sz="3600" dirty="0">
                <a:latin typeface="Segoe Script" panose="030B0504020000000003" pitchFamily="66" charset="0"/>
                <a:cs typeface="Dreaming Outloud Script Pro" panose="020B0604020202020204" pitchFamily="66" charset="0"/>
              </a:rPr>
              <a:t>BACKLOG REFINING </a:t>
            </a:r>
          </a:p>
          <a:p>
            <a:r>
              <a:rPr lang="pt-BR" sz="3600" dirty="0">
                <a:latin typeface="Segoe Script" panose="030B0504020000000003" pitchFamily="66" charset="0"/>
                <a:cs typeface="Dreaming Outloud Script Pro" panose="020B0604020202020204" pitchFamily="66" charset="0"/>
              </a:rPr>
              <a:t>OU</a:t>
            </a:r>
          </a:p>
          <a:p>
            <a:r>
              <a:rPr lang="pt-BR" sz="3600" dirty="0">
                <a:latin typeface="Segoe Script" panose="030B0504020000000003" pitchFamily="66" charset="0"/>
                <a:cs typeface="Dreaming Outloud Script Pro" panose="020B0604020202020204" pitchFamily="66" charset="0"/>
              </a:rPr>
              <a:t>ITERATION PLANNING </a:t>
            </a:r>
          </a:p>
        </p:txBody>
      </p:sp>
      <p:sp>
        <p:nvSpPr>
          <p:cNvPr id="7" name="Retângulo 6">
            <a:extLst>
              <a:ext uri="{FF2B5EF4-FFF2-40B4-BE49-F238E27FC236}">
                <a16:creationId xmlns:a16="http://schemas.microsoft.com/office/drawing/2014/main" id="{34DA1F2A-0F86-4F8D-8F90-F06EC045E464}"/>
              </a:ext>
            </a:extLst>
          </p:cNvPr>
          <p:cNvSpPr/>
          <p:nvPr/>
        </p:nvSpPr>
        <p:spPr>
          <a:xfrm>
            <a:off x="233264" y="4783460"/>
            <a:ext cx="201622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400" dirty="0">
                <a:latin typeface="Segoe Script" panose="030B0504020000000003" pitchFamily="66" charset="0"/>
              </a:rPr>
              <a:t>EPIC</a:t>
            </a:r>
          </a:p>
        </p:txBody>
      </p:sp>
      <p:sp>
        <p:nvSpPr>
          <p:cNvPr id="8" name="CaixaDeTexto 7">
            <a:extLst>
              <a:ext uri="{FF2B5EF4-FFF2-40B4-BE49-F238E27FC236}">
                <a16:creationId xmlns:a16="http://schemas.microsoft.com/office/drawing/2014/main" id="{E41CC8F0-42EA-4E8D-A09F-C8B672E5326D}"/>
              </a:ext>
            </a:extLst>
          </p:cNvPr>
          <p:cNvSpPr txBox="1"/>
          <p:nvPr/>
        </p:nvSpPr>
        <p:spPr>
          <a:xfrm flipH="1">
            <a:off x="2594223" y="4197246"/>
            <a:ext cx="2186529" cy="523220"/>
          </a:xfrm>
          <a:prstGeom prst="rect">
            <a:avLst/>
          </a:prstGeom>
          <a:solidFill>
            <a:srgbClr val="92D050"/>
          </a:solidFill>
        </p:spPr>
        <p:txBody>
          <a:bodyPr wrap="square" rtlCol="0">
            <a:spAutoFit/>
          </a:bodyPr>
          <a:lstStyle/>
          <a:p>
            <a:pPr algn="ctr"/>
            <a:r>
              <a:rPr lang="pt-BR" sz="2800" dirty="0">
                <a:latin typeface="Segoe Script" panose="030B0504020000000003" pitchFamily="66" charset="0"/>
              </a:rPr>
              <a:t>FEATURE</a:t>
            </a:r>
          </a:p>
        </p:txBody>
      </p:sp>
      <p:sp>
        <p:nvSpPr>
          <p:cNvPr id="11" name="CaixaDeTexto 10">
            <a:extLst>
              <a:ext uri="{FF2B5EF4-FFF2-40B4-BE49-F238E27FC236}">
                <a16:creationId xmlns:a16="http://schemas.microsoft.com/office/drawing/2014/main" id="{1F15145C-D3F9-49F7-A283-27B78CA55A99}"/>
              </a:ext>
            </a:extLst>
          </p:cNvPr>
          <p:cNvSpPr txBox="1"/>
          <p:nvPr/>
        </p:nvSpPr>
        <p:spPr>
          <a:xfrm flipH="1">
            <a:off x="2767026" y="5576466"/>
            <a:ext cx="2186529" cy="523220"/>
          </a:xfrm>
          <a:prstGeom prst="rect">
            <a:avLst/>
          </a:prstGeom>
          <a:solidFill>
            <a:srgbClr val="92D050"/>
          </a:solidFill>
        </p:spPr>
        <p:txBody>
          <a:bodyPr wrap="square" rtlCol="0">
            <a:spAutoFit/>
          </a:bodyPr>
          <a:lstStyle/>
          <a:p>
            <a:pPr algn="ctr"/>
            <a:r>
              <a:rPr lang="pt-BR" sz="2800" dirty="0">
                <a:latin typeface="Segoe Script" panose="030B0504020000000003" pitchFamily="66" charset="0"/>
              </a:rPr>
              <a:t>FEATURE</a:t>
            </a:r>
          </a:p>
        </p:txBody>
      </p:sp>
      <p:sp>
        <p:nvSpPr>
          <p:cNvPr id="12" name="CaixaDeTexto 11">
            <a:extLst>
              <a:ext uri="{FF2B5EF4-FFF2-40B4-BE49-F238E27FC236}">
                <a16:creationId xmlns:a16="http://schemas.microsoft.com/office/drawing/2014/main" id="{60BEBC1A-EBC6-465E-A267-03F5CFA62AEE}"/>
              </a:ext>
            </a:extLst>
          </p:cNvPr>
          <p:cNvSpPr txBox="1"/>
          <p:nvPr/>
        </p:nvSpPr>
        <p:spPr>
          <a:xfrm flipH="1">
            <a:off x="2437645" y="6955686"/>
            <a:ext cx="2186529" cy="523220"/>
          </a:xfrm>
          <a:prstGeom prst="rect">
            <a:avLst/>
          </a:prstGeom>
          <a:solidFill>
            <a:srgbClr val="92D050"/>
          </a:solidFill>
        </p:spPr>
        <p:txBody>
          <a:bodyPr wrap="square" rtlCol="0">
            <a:spAutoFit/>
          </a:bodyPr>
          <a:lstStyle/>
          <a:p>
            <a:pPr algn="ctr"/>
            <a:r>
              <a:rPr lang="pt-BR" sz="2800" dirty="0">
                <a:latin typeface="Segoe Script" panose="030B0504020000000003" pitchFamily="66" charset="0"/>
              </a:rPr>
              <a:t>FEATURE</a:t>
            </a:r>
          </a:p>
        </p:txBody>
      </p:sp>
      <p:sp>
        <p:nvSpPr>
          <p:cNvPr id="9" name="Elipse 8">
            <a:extLst>
              <a:ext uri="{FF2B5EF4-FFF2-40B4-BE49-F238E27FC236}">
                <a16:creationId xmlns:a16="http://schemas.microsoft.com/office/drawing/2014/main" id="{B491B7F2-26AE-483D-B983-AC7E94CD4249}"/>
              </a:ext>
            </a:extLst>
          </p:cNvPr>
          <p:cNvSpPr/>
          <p:nvPr/>
        </p:nvSpPr>
        <p:spPr>
          <a:xfrm>
            <a:off x="6281936" y="4279404"/>
            <a:ext cx="2664296" cy="1584176"/>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latin typeface="Segoe Script" panose="030B0504020000000003" pitchFamily="66" charset="0"/>
              </a:rPr>
              <a:t>HIGH LEVEL STORY</a:t>
            </a:r>
          </a:p>
        </p:txBody>
      </p:sp>
      <p:sp>
        <p:nvSpPr>
          <p:cNvPr id="14" name="Elipse 13">
            <a:extLst>
              <a:ext uri="{FF2B5EF4-FFF2-40B4-BE49-F238E27FC236}">
                <a16:creationId xmlns:a16="http://schemas.microsoft.com/office/drawing/2014/main" id="{85344E8C-446D-4851-904F-DCBA07FC90A7}"/>
              </a:ext>
            </a:extLst>
          </p:cNvPr>
          <p:cNvSpPr/>
          <p:nvPr/>
        </p:nvSpPr>
        <p:spPr>
          <a:xfrm>
            <a:off x="6095496" y="6100628"/>
            <a:ext cx="2664296" cy="1584176"/>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latin typeface="Segoe Script" panose="030B0504020000000003" pitchFamily="66" charset="0"/>
              </a:rPr>
              <a:t>HIGH LEVEL STORY</a:t>
            </a:r>
          </a:p>
        </p:txBody>
      </p:sp>
      <p:sp>
        <p:nvSpPr>
          <p:cNvPr id="13" name="Retângulo: Cantos Arredondados 12">
            <a:extLst>
              <a:ext uri="{FF2B5EF4-FFF2-40B4-BE49-F238E27FC236}">
                <a16:creationId xmlns:a16="http://schemas.microsoft.com/office/drawing/2014/main" id="{64A209E4-8B54-4C39-BF33-AC082F9BFD62}"/>
              </a:ext>
            </a:extLst>
          </p:cNvPr>
          <p:cNvSpPr/>
          <p:nvPr/>
        </p:nvSpPr>
        <p:spPr>
          <a:xfrm>
            <a:off x="10026352" y="3823804"/>
            <a:ext cx="2335614" cy="1212438"/>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latin typeface="Segoe Script" panose="030B0504020000000003" pitchFamily="66" charset="0"/>
              </a:rPr>
              <a:t>HISTÓRIA DE USUÁRIO</a:t>
            </a:r>
          </a:p>
        </p:txBody>
      </p:sp>
      <p:sp>
        <p:nvSpPr>
          <p:cNvPr id="16" name="Retângulo: Cantos Arredondados 15">
            <a:extLst>
              <a:ext uri="{FF2B5EF4-FFF2-40B4-BE49-F238E27FC236}">
                <a16:creationId xmlns:a16="http://schemas.microsoft.com/office/drawing/2014/main" id="{C3A4158C-23AB-4F65-A8C3-FAEE07EF7497}"/>
              </a:ext>
            </a:extLst>
          </p:cNvPr>
          <p:cNvSpPr/>
          <p:nvPr/>
        </p:nvSpPr>
        <p:spPr>
          <a:xfrm>
            <a:off x="10026352" y="5231857"/>
            <a:ext cx="2335614" cy="1212438"/>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latin typeface="Segoe Script" panose="030B0504020000000003" pitchFamily="66" charset="0"/>
              </a:rPr>
              <a:t>HISTÓRIA DE USUÁRIO</a:t>
            </a:r>
          </a:p>
        </p:txBody>
      </p:sp>
      <p:sp>
        <p:nvSpPr>
          <p:cNvPr id="17" name="Retângulo: Cantos Arredondados 16">
            <a:extLst>
              <a:ext uri="{FF2B5EF4-FFF2-40B4-BE49-F238E27FC236}">
                <a16:creationId xmlns:a16="http://schemas.microsoft.com/office/drawing/2014/main" id="{55F39581-7F2B-42C6-A677-45EAC99C86E1}"/>
              </a:ext>
            </a:extLst>
          </p:cNvPr>
          <p:cNvSpPr/>
          <p:nvPr/>
        </p:nvSpPr>
        <p:spPr>
          <a:xfrm>
            <a:off x="9892800" y="6802368"/>
            <a:ext cx="2335614" cy="1212438"/>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latin typeface="Segoe Script" panose="030B0504020000000003" pitchFamily="66" charset="0"/>
              </a:rPr>
              <a:t>HISTÓRIA DE USUÁRIO</a:t>
            </a:r>
          </a:p>
        </p:txBody>
      </p:sp>
      <p:sp>
        <p:nvSpPr>
          <p:cNvPr id="15" name="CaixaDeTexto 14">
            <a:extLst>
              <a:ext uri="{FF2B5EF4-FFF2-40B4-BE49-F238E27FC236}">
                <a16:creationId xmlns:a16="http://schemas.microsoft.com/office/drawing/2014/main" id="{F1468010-1586-4E70-AE28-39A389465B31}"/>
              </a:ext>
            </a:extLst>
          </p:cNvPr>
          <p:cNvSpPr txBox="1"/>
          <p:nvPr/>
        </p:nvSpPr>
        <p:spPr>
          <a:xfrm>
            <a:off x="565443" y="8144466"/>
            <a:ext cx="4104456" cy="1569660"/>
          </a:xfrm>
          <a:prstGeom prst="rect">
            <a:avLst/>
          </a:prstGeom>
          <a:noFill/>
        </p:spPr>
        <p:txBody>
          <a:bodyPr wrap="square" rtlCol="0">
            <a:spAutoFit/>
          </a:bodyPr>
          <a:lstStyle/>
          <a:p>
            <a:r>
              <a:rPr lang="pt-BR" sz="3200" dirty="0">
                <a:latin typeface="Dreaming Outloud Script Pro" panose="03050502040304050704" pitchFamily="66" charset="0"/>
                <a:cs typeface="Dreaming Outloud Script Pro" panose="03050502040304050704" pitchFamily="66" charset="0"/>
              </a:rPr>
              <a:t>Quebrar os Épicos em Funções e defini-las</a:t>
            </a:r>
          </a:p>
        </p:txBody>
      </p:sp>
      <p:sp>
        <p:nvSpPr>
          <p:cNvPr id="19" name="CaixaDeTexto 18">
            <a:extLst>
              <a:ext uri="{FF2B5EF4-FFF2-40B4-BE49-F238E27FC236}">
                <a16:creationId xmlns:a16="http://schemas.microsoft.com/office/drawing/2014/main" id="{834AF005-E8E4-4599-BAEF-1E8BD8315A10}"/>
              </a:ext>
            </a:extLst>
          </p:cNvPr>
          <p:cNvSpPr txBox="1"/>
          <p:nvPr/>
        </p:nvSpPr>
        <p:spPr>
          <a:xfrm>
            <a:off x="5345832" y="8144466"/>
            <a:ext cx="4104456" cy="1569660"/>
          </a:xfrm>
          <a:prstGeom prst="rect">
            <a:avLst/>
          </a:prstGeom>
          <a:noFill/>
        </p:spPr>
        <p:txBody>
          <a:bodyPr wrap="square" rtlCol="0">
            <a:spAutoFit/>
          </a:bodyPr>
          <a:lstStyle/>
          <a:p>
            <a:r>
              <a:rPr lang="pt-BR" sz="3200" dirty="0">
                <a:latin typeface="Dreaming Outloud Script Pro" panose="03050502040304050704" pitchFamily="66" charset="0"/>
                <a:cs typeface="Dreaming Outloud Script Pro" panose="03050502040304050704" pitchFamily="66" charset="0"/>
              </a:rPr>
              <a:t>Abrir Funções em Histórias de alto nível e planejá-las</a:t>
            </a:r>
          </a:p>
        </p:txBody>
      </p:sp>
      <p:sp>
        <p:nvSpPr>
          <p:cNvPr id="20" name="CaixaDeTexto 19">
            <a:extLst>
              <a:ext uri="{FF2B5EF4-FFF2-40B4-BE49-F238E27FC236}">
                <a16:creationId xmlns:a16="http://schemas.microsoft.com/office/drawing/2014/main" id="{EDD00D3D-3B5B-41F6-BC59-620FA72987C6}"/>
              </a:ext>
            </a:extLst>
          </p:cNvPr>
          <p:cNvSpPr txBox="1"/>
          <p:nvPr/>
        </p:nvSpPr>
        <p:spPr>
          <a:xfrm>
            <a:off x="9584869" y="8216418"/>
            <a:ext cx="3609835" cy="2062103"/>
          </a:xfrm>
          <a:prstGeom prst="rect">
            <a:avLst/>
          </a:prstGeom>
          <a:noFill/>
        </p:spPr>
        <p:txBody>
          <a:bodyPr wrap="square" rtlCol="0">
            <a:spAutoFit/>
          </a:bodyPr>
          <a:lstStyle/>
          <a:p>
            <a:r>
              <a:rPr lang="pt-BR" sz="3200" dirty="0">
                <a:latin typeface="Dreaming Outloud Script Pro" panose="03050502040304050704" pitchFamily="66" charset="0"/>
                <a:cs typeface="Dreaming Outloud Script Pro" panose="03050502040304050704" pitchFamily="66" charset="0"/>
              </a:rPr>
              <a:t>Abrir Histórias de alto nível em Histórias de usuário</a:t>
            </a:r>
          </a:p>
        </p:txBody>
      </p:sp>
      <p:cxnSp>
        <p:nvCxnSpPr>
          <p:cNvPr id="23" name="Conector: Curvo 22">
            <a:extLst>
              <a:ext uri="{FF2B5EF4-FFF2-40B4-BE49-F238E27FC236}">
                <a16:creationId xmlns:a16="http://schemas.microsoft.com/office/drawing/2014/main" id="{A0B862B4-869E-419E-9494-9E0705457F42}"/>
              </a:ext>
            </a:extLst>
          </p:cNvPr>
          <p:cNvCxnSpPr>
            <a:stCxn id="7" idx="0"/>
            <a:endCxn id="8" idx="3"/>
          </p:cNvCxnSpPr>
          <p:nvPr/>
        </p:nvCxnSpPr>
        <p:spPr>
          <a:xfrm rot="5400000" flipH="1" flipV="1">
            <a:off x="1755497" y="3944735"/>
            <a:ext cx="324604" cy="135284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Curvo 24">
            <a:extLst>
              <a:ext uri="{FF2B5EF4-FFF2-40B4-BE49-F238E27FC236}">
                <a16:creationId xmlns:a16="http://schemas.microsoft.com/office/drawing/2014/main" id="{43E00C5C-2748-4921-827F-0FC624E737FB}"/>
              </a:ext>
            </a:extLst>
          </p:cNvPr>
          <p:cNvCxnSpPr>
            <a:stCxn id="7" idx="2"/>
            <a:endCxn id="12" idx="3"/>
          </p:cNvCxnSpPr>
          <p:nvPr/>
        </p:nvCxnSpPr>
        <p:spPr>
          <a:xfrm rot="16200000" flipH="1">
            <a:off x="1342672" y="6122323"/>
            <a:ext cx="993676" cy="119626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o 26">
            <a:extLst>
              <a:ext uri="{FF2B5EF4-FFF2-40B4-BE49-F238E27FC236}">
                <a16:creationId xmlns:a16="http://schemas.microsoft.com/office/drawing/2014/main" id="{2B886CEA-A156-4AF9-BFF7-91F649CDA795}"/>
              </a:ext>
            </a:extLst>
          </p:cNvPr>
          <p:cNvCxnSpPr>
            <a:stCxn id="7" idx="3"/>
            <a:endCxn id="11" idx="3"/>
          </p:cNvCxnSpPr>
          <p:nvPr/>
        </p:nvCxnSpPr>
        <p:spPr>
          <a:xfrm>
            <a:off x="2249488" y="5503540"/>
            <a:ext cx="517538" cy="33453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Curvo 28">
            <a:extLst>
              <a:ext uri="{FF2B5EF4-FFF2-40B4-BE49-F238E27FC236}">
                <a16:creationId xmlns:a16="http://schemas.microsoft.com/office/drawing/2014/main" id="{7FDD77DC-FE67-40D3-BDB6-7176B38543DC}"/>
              </a:ext>
            </a:extLst>
          </p:cNvPr>
          <p:cNvCxnSpPr>
            <a:stCxn id="11" idx="1"/>
            <a:endCxn id="9" idx="2"/>
          </p:cNvCxnSpPr>
          <p:nvPr/>
        </p:nvCxnSpPr>
        <p:spPr>
          <a:xfrm flipV="1">
            <a:off x="4953555" y="5071492"/>
            <a:ext cx="1328381" cy="7665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Curvo 30">
            <a:extLst>
              <a:ext uri="{FF2B5EF4-FFF2-40B4-BE49-F238E27FC236}">
                <a16:creationId xmlns:a16="http://schemas.microsoft.com/office/drawing/2014/main" id="{366CF840-BD1A-4371-8D8A-2D08A32D49AC}"/>
              </a:ext>
            </a:extLst>
          </p:cNvPr>
          <p:cNvCxnSpPr>
            <a:stCxn id="11" idx="1"/>
            <a:endCxn id="14" idx="2"/>
          </p:cNvCxnSpPr>
          <p:nvPr/>
        </p:nvCxnSpPr>
        <p:spPr>
          <a:xfrm>
            <a:off x="4953555" y="5838076"/>
            <a:ext cx="1141941" cy="10546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Curvo 32">
            <a:extLst>
              <a:ext uri="{FF2B5EF4-FFF2-40B4-BE49-F238E27FC236}">
                <a16:creationId xmlns:a16="http://schemas.microsoft.com/office/drawing/2014/main" id="{2E2C8C32-7216-4ECD-ADC8-CB0373411E9C}"/>
              </a:ext>
            </a:extLst>
          </p:cNvPr>
          <p:cNvCxnSpPr>
            <a:cxnSpLocks/>
          </p:cNvCxnSpPr>
          <p:nvPr/>
        </p:nvCxnSpPr>
        <p:spPr>
          <a:xfrm flipV="1">
            <a:off x="8946232" y="4430023"/>
            <a:ext cx="1224136" cy="6899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Curvo 34">
            <a:extLst>
              <a:ext uri="{FF2B5EF4-FFF2-40B4-BE49-F238E27FC236}">
                <a16:creationId xmlns:a16="http://schemas.microsoft.com/office/drawing/2014/main" id="{B664332F-22AA-40EC-B57B-7A83B9F591D2}"/>
              </a:ext>
            </a:extLst>
          </p:cNvPr>
          <p:cNvCxnSpPr>
            <a:cxnSpLocks/>
            <a:endCxn id="16" idx="1"/>
          </p:cNvCxnSpPr>
          <p:nvPr/>
        </p:nvCxnSpPr>
        <p:spPr>
          <a:xfrm>
            <a:off x="8946232" y="5119948"/>
            <a:ext cx="1080120" cy="7181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Curvo 36">
            <a:extLst>
              <a:ext uri="{FF2B5EF4-FFF2-40B4-BE49-F238E27FC236}">
                <a16:creationId xmlns:a16="http://schemas.microsoft.com/office/drawing/2014/main" id="{AFBB607E-3030-419A-AD4F-F6491D51DF84}"/>
              </a:ext>
            </a:extLst>
          </p:cNvPr>
          <p:cNvCxnSpPr>
            <a:stCxn id="9" idx="6"/>
            <a:endCxn id="17" idx="1"/>
          </p:cNvCxnSpPr>
          <p:nvPr/>
        </p:nvCxnSpPr>
        <p:spPr>
          <a:xfrm>
            <a:off x="8946232" y="5071492"/>
            <a:ext cx="946568" cy="233709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13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2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50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500"/>
                                  </p:stCondLst>
                                  <p:childTnLst>
                                    <p:set>
                                      <p:cBhvr>
                                        <p:cTn id="59" dur="1" fill="hold">
                                          <p:stCondLst>
                                            <p:cond delay="0"/>
                                          </p:stCondLst>
                                        </p:cTn>
                                        <p:tgtEl>
                                          <p:spTgt spid="5"/>
                                        </p:tgtEl>
                                        <p:attrNameLst>
                                          <p:attrName>style.visibility</p:attrName>
                                        </p:attrNameLst>
                                      </p:cBhvr>
                                      <p:to>
                                        <p:strVal val="visible"/>
                                      </p:to>
                                    </p:set>
                                    <p:animEffect transition="in" filter="wipe(down)">
                                      <p:cBhvr>
                                        <p:cTn id="60" dur="500"/>
                                        <p:tgtEl>
                                          <p:spTgt spid="5"/>
                                        </p:tgtEl>
                                      </p:cBhvr>
                                    </p:animEffect>
                                  </p:childTnLst>
                                </p:cTn>
                              </p:par>
                            </p:childTnLst>
                          </p:cTn>
                        </p:par>
                        <p:par>
                          <p:cTn id="61" fill="hold">
                            <p:stCondLst>
                              <p:cond delay="1000"/>
                            </p:stCondLst>
                            <p:childTnLst>
                              <p:par>
                                <p:cTn id="62" presetID="22" presetClass="entr" presetSubtype="4"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down)">
                                      <p:cBhvr>
                                        <p:cTn id="64" dur="500"/>
                                        <p:tgtEl>
                                          <p:spTgt spid="33"/>
                                        </p:tgtEl>
                                      </p:cBhvr>
                                    </p:animEffect>
                                  </p:childTnLst>
                                </p:cTn>
                              </p:par>
                            </p:childTnLst>
                          </p:cTn>
                        </p:par>
                        <p:par>
                          <p:cTn id="65" fill="hold">
                            <p:stCondLst>
                              <p:cond delay="1500"/>
                            </p:stCondLst>
                            <p:childTnLst>
                              <p:par>
                                <p:cTn id="66" presetID="22" presetClass="entr" presetSubtype="4" fill="hold" grpId="0" nodeType="after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down)">
                                      <p:cBhvr>
                                        <p:cTn id="68" dur="500"/>
                                        <p:tgtEl>
                                          <p:spTgt spid="13"/>
                                        </p:tgtEl>
                                      </p:cBhvr>
                                    </p:animEffect>
                                  </p:childTnLst>
                                </p:cTn>
                              </p:par>
                            </p:childTnLst>
                          </p:cTn>
                        </p:par>
                        <p:par>
                          <p:cTn id="69" fill="hold">
                            <p:stCondLst>
                              <p:cond delay="2000"/>
                            </p:stCondLst>
                            <p:childTnLst>
                              <p:par>
                                <p:cTn id="70" presetID="22" presetClass="entr" presetSubtype="4" fill="hold"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down)">
                                      <p:cBhvr>
                                        <p:cTn id="72" dur="500"/>
                                        <p:tgtEl>
                                          <p:spTgt spid="35"/>
                                        </p:tgtEl>
                                      </p:cBhvr>
                                    </p:animEffect>
                                  </p:childTnLst>
                                </p:cTn>
                              </p:par>
                            </p:childTnLst>
                          </p:cTn>
                        </p:par>
                        <p:par>
                          <p:cTn id="73" fill="hold">
                            <p:stCondLst>
                              <p:cond delay="2500"/>
                            </p:stCondLst>
                            <p:childTnLst>
                              <p:par>
                                <p:cTn id="74" presetID="22" presetClass="entr" presetSubtype="4"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childTnLst>
                          </p:cTn>
                        </p:par>
                        <p:par>
                          <p:cTn id="77" fill="hold">
                            <p:stCondLst>
                              <p:cond delay="3000"/>
                            </p:stCondLst>
                            <p:childTnLst>
                              <p:par>
                                <p:cTn id="78" presetID="22" presetClass="entr" presetSubtype="4" fill="hold"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down)">
                                      <p:cBhvr>
                                        <p:cTn id="80" dur="500"/>
                                        <p:tgtEl>
                                          <p:spTgt spid="37"/>
                                        </p:tgtEl>
                                      </p:cBhvr>
                                    </p:animEffect>
                                  </p:childTnLst>
                                </p:cTn>
                              </p:par>
                            </p:childTnLst>
                          </p:cTn>
                        </p:par>
                        <p:par>
                          <p:cTn id="81" fill="hold">
                            <p:stCondLst>
                              <p:cond delay="3500"/>
                            </p:stCondLst>
                            <p:childTnLst>
                              <p:par>
                                <p:cTn id="82" presetID="22" presetClass="entr" presetSubtype="4"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par>
                          <p:cTn id="85" fill="hold">
                            <p:stCondLst>
                              <p:cond delay="4000"/>
                            </p:stCondLst>
                            <p:childTnLst>
                              <p:par>
                                <p:cTn id="86" presetID="22" presetClass="entr" presetSubtype="4" fill="hold" grpId="0"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down)">
                                      <p:cBhvr>
                                        <p:cTn id="8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animBg="1"/>
      <p:bldP spid="8" grpId="0" animBg="1"/>
      <p:bldP spid="11" grpId="0" animBg="1"/>
      <p:bldP spid="12" grpId="0" animBg="1"/>
      <p:bldP spid="9" grpId="0" animBg="1"/>
      <p:bldP spid="14" grpId="0" animBg="1"/>
      <p:bldP spid="13" grpId="0" animBg="1"/>
      <p:bldP spid="16" grpId="0" animBg="1"/>
      <p:bldP spid="17" grpId="0" animBg="1"/>
      <p:bldP spid="15" grpId="0"/>
      <p:bldP spid="19" grpId="0"/>
      <p:bldP spid="20" grpId="0"/>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1028" name="Picture 4" descr="Templates Lean Inception">
            <a:extLst>
              <a:ext uri="{FF2B5EF4-FFF2-40B4-BE49-F238E27FC236}">
                <a16:creationId xmlns:a16="http://schemas.microsoft.com/office/drawing/2014/main" id="{4602CD91-EA41-4F10-A34C-FC3A3D33D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83" y="2335188"/>
            <a:ext cx="12381077" cy="684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59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145B801B-DFFB-ED49-B92B-98A5B880ECC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5056" y="2985926"/>
            <a:ext cx="12036600" cy="2139840"/>
          </a:xfrm>
          <a:prstGeom prst="rect">
            <a:avLst/>
          </a:prstGeom>
          <a:ln>
            <a:noFill/>
          </a:ln>
          <a:effectLst/>
        </p:spPr>
      </p:pic>
      <p:sp>
        <p:nvSpPr>
          <p:cNvPr id="3" name="Espaço Reservado para Texto 2">
            <a:extLst>
              <a:ext uri="{FF2B5EF4-FFF2-40B4-BE49-F238E27FC236}">
                <a16:creationId xmlns:a16="http://schemas.microsoft.com/office/drawing/2014/main" id="{9EA6B5A7-2193-40A9-B470-874D952E318E}"/>
              </a:ext>
            </a:extLst>
          </p:cNvPr>
          <p:cNvSpPr>
            <a:spLocks noGrp="1"/>
          </p:cNvSpPr>
          <p:nvPr>
            <p:ph type="body" sz="quarter" idx="11"/>
          </p:nvPr>
        </p:nvSpPr>
        <p:spPr/>
        <p:txBody>
          <a:bodyPr/>
          <a:lstStyle/>
          <a:p>
            <a:r>
              <a:rPr lang="pt-BR" dirty="0"/>
              <a:t>Autores do Manifesto ágil</a:t>
            </a:r>
          </a:p>
        </p:txBody>
      </p:sp>
      <p:sp>
        <p:nvSpPr>
          <p:cNvPr id="5" name="Retângulo 4">
            <a:extLst>
              <a:ext uri="{FF2B5EF4-FFF2-40B4-BE49-F238E27FC236}">
                <a16:creationId xmlns:a16="http://schemas.microsoft.com/office/drawing/2014/main" id="{A103E071-4ACE-4BD2-8B2E-4F848DD407CE}"/>
              </a:ext>
            </a:extLst>
          </p:cNvPr>
          <p:cNvSpPr/>
          <p:nvPr/>
        </p:nvSpPr>
        <p:spPr>
          <a:xfrm>
            <a:off x="5690508" y="5221676"/>
            <a:ext cx="4406139" cy="438582"/>
          </a:xfrm>
          <a:prstGeom prst="rect">
            <a:avLst/>
          </a:prstGeom>
          <a:solidFill>
            <a:srgbClr val="289AC2"/>
          </a:solidFill>
          <a:ln w="38100">
            <a:solidFill>
              <a:srgbClr val="289AC2"/>
            </a:solidFill>
          </a:ln>
        </p:spPr>
        <p:txBody>
          <a:bodyPr wrap="square" anchor="ctr">
            <a:spAutoFit/>
          </a:bodyPr>
          <a:lstStyle/>
          <a:p>
            <a:pPr algn="ctr"/>
            <a:r>
              <a:rPr lang="pt-BR" sz="2250" b="1" dirty="0">
                <a:solidFill>
                  <a:schemeClr val="bg1"/>
                </a:solidFill>
              </a:rPr>
              <a:t>inventores do </a:t>
            </a:r>
            <a:r>
              <a:rPr lang="pt-BR" sz="2250" b="1" i="1" dirty="0" err="1">
                <a:solidFill>
                  <a:schemeClr val="bg1"/>
                </a:solidFill>
              </a:rPr>
              <a:t>scrum</a:t>
            </a:r>
            <a:endParaRPr lang="pt-BR" sz="2250" b="1" dirty="0">
              <a:solidFill>
                <a:schemeClr val="bg1"/>
              </a:solidFill>
            </a:endParaRPr>
          </a:p>
        </p:txBody>
      </p:sp>
      <p:sp>
        <p:nvSpPr>
          <p:cNvPr id="6" name="Retângulo 5">
            <a:extLst>
              <a:ext uri="{FF2B5EF4-FFF2-40B4-BE49-F238E27FC236}">
                <a16:creationId xmlns:a16="http://schemas.microsoft.com/office/drawing/2014/main" id="{B3D34587-1941-43A3-912F-90132025857A}"/>
              </a:ext>
            </a:extLst>
          </p:cNvPr>
          <p:cNvSpPr/>
          <p:nvPr/>
        </p:nvSpPr>
        <p:spPr>
          <a:xfrm>
            <a:off x="10288764" y="5221676"/>
            <a:ext cx="2617908" cy="1823576"/>
          </a:xfrm>
          <a:prstGeom prst="rect">
            <a:avLst/>
          </a:prstGeom>
          <a:solidFill>
            <a:srgbClr val="289AC2"/>
          </a:solidFill>
          <a:ln w="38100">
            <a:solidFill>
              <a:srgbClr val="289AC2"/>
            </a:solidFill>
          </a:ln>
        </p:spPr>
        <p:txBody>
          <a:bodyPr wrap="square" anchor="ctr">
            <a:spAutoFit/>
          </a:bodyPr>
          <a:lstStyle/>
          <a:p>
            <a:pPr algn="ctr"/>
            <a:r>
              <a:rPr lang="pt-BR" sz="2250" b="1" dirty="0">
                <a:solidFill>
                  <a:schemeClr val="bg1"/>
                </a:solidFill>
              </a:rPr>
              <a:t>metodologias centradas em pessoas e </a:t>
            </a:r>
            <a:br>
              <a:rPr lang="pt-BR" sz="2250" b="1" dirty="0">
                <a:solidFill>
                  <a:schemeClr val="bg1"/>
                </a:solidFill>
              </a:rPr>
            </a:br>
            <a:r>
              <a:rPr lang="pt-BR" sz="2250" b="1" dirty="0">
                <a:solidFill>
                  <a:schemeClr val="bg1"/>
                </a:solidFill>
              </a:rPr>
              <a:t>leveza no desenvolvimento</a:t>
            </a:r>
          </a:p>
        </p:txBody>
      </p:sp>
      <p:sp>
        <p:nvSpPr>
          <p:cNvPr id="7" name="Retângulo 6">
            <a:extLst>
              <a:ext uri="{FF2B5EF4-FFF2-40B4-BE49-F238E27FC236}">
                <a16:creationId xmlns:a16="http://schemas.microsoft.com/office/drawing/2014/main" id="{D3FA244A-6AAE-44CC-AF1D-F4DDBA46FDF6}"/>
              </a:ext>
            </a:extLst>
          </p:cNvPr>
          <p:cNvSpPr/>
          <p:nvPr/>
        </p:nvSpPr>
        <p:spPr>
          <a:xfrm>
            <a:off x="3127076" y="5221676"/>
            <a:ext cx="2371314" cy="1477328"/>
          </a:xfrm>
          <a:prstGeom prst="rect">
            <a:avLst/>
          </a:prstGeom>
          <a:solidFill>
            <a:srgbClr val="289AC2"/>
          </a:solidFill>
          <a:ln w="38100">
            <a:solidFill>
              <a:srgbClr val="289AC2"/>
            </a:solidFill>
          </a:ln>
        </p:spPr>
        <p:txBody>
          <a:bodyPr wrap="square" anchor="ctr">
            <a:spAutoFit/>
          </a:bodyPr>
          <a:lstStyle/>
          <a:p>
            <a:pPr algn="ctr"/>
            <a:r>
              <a:rPr lang="pt-BR" sz="2250" b="1" dirty="0">
                <a:solidFill>
                  <a:schemeClr val="bg1"/>
                </a:solidFill>
              </a:rPr>
              <a:t>ex-coordenador</a:t>
            </a:r>
            <a:r>
              <a:rPr lang="pt-BR" sz="2250" b="1" i="1" dirty="0">
                <a:solidFill>
                  <a:schemeClr val="bg1"/>
                </a:solidFill>
              </a:rPr>
              <a:t> </a:t>
            </a:r>
            <a:r>
              <a:rPr lang="pt-BR" sz="2250" b="1" dirty="0">
                <a:solidFill>
                  <a:schemeClr val="bg1"/>
                </a:solidFill>
              </a:rPr>
              <a:t>do</a:t>
            </a:r>
            <a:r>
              <a:rPr lang="pt-BR" sz="2250" b="1" i="1" dirty="0">
                <a:solidFill>
                  <a:schemeClr val="bg1"/>
                </a:solidFill>
              </a:rPr>
              <a:t> </a:t>
            </a:r>
            <a:r>
              <a:rPr lang="en-GB" sz="2250" b="1" i="1" dirty="0">
                <a:solidFill>
                  <a:schemeClr val="bg1"/>
                </a:solidFill>
              </a:rPr>
              <a:t>advisory board, </a:t>
            </a:r>
            <a:r>
              <a:rPr lang="pt-BR" sz="2250" b="1" dirty="0">
                <a:solidFill>
                  <a:schemeClr val="bg1"/>
                </a:solidFill>
              </a:rPr>
              <a:t>da</a:t>
            </a:r>
            <a:r>
              <a:rPr lang="pt-BR" sz="2250" b="1" i="1" dirty="0">
                <a:solidFill>
                  <a:schemeClr val="bg1"/>
                </a:solidFill>
              </a:rPr>
              <a:t> </a:t>
            </a:r>
            <a:r>
              <a:rPr lang="pt-BR" sz="2250" b="1" dirty="0">
                <a:solidFill>
                  <a:schemeClr val="bg1"/>
                </a:solidFill>
              </a:rPr>
              <a:t>IEEE</a:t>
            </a:r>
            <a:r>
              <a:rPr lang="pt-BR" sz="2250" b="1" i="1" dirty="0">
                <a:solidFill>
                  <a:schemeClr val="bg1"/>
                </a:solidFill>
              </a:rPr>
              <a:t> software</a:t>
            </a:r>
          </a:p>
        </p:txBody>
      </p:sp>
      <p:sp>
        <p:nvSpPr>
          <p:cNvPr id="8" name="Retângulo 7">
            <a:extLst>
              <a:ext uri="{FF2B5EF4-FFF2-40B4-BE49-F238E27FC236}">
                <a16:creationId xmlns:a16="http://schemas.microsoft.com/office/drawing/2014/main" id="{5FC36AB3-88A6-4988-81B2-44D27F3F9C5B}"/>
              </a:ext>
            </a:extLst>
          </p:cNvPr>
          <p:cNvSpPr/>
          <p:nvPr/>
        </p:nvSpPr>
        <p:spPr>
          <a:xfrm>
            <a:off x="755322" y="5221676"/>
            <a:ext cx="2179637" cy="784830"/>
          </a:xfrm>
          <a:prstGeom prst="rect">
            <a:avLst/>
          </a:prstGeom>
          <a:solidFill>
            <a:srgbClr val="289AC2"/>
          </a:solidFill>
          <a:ln w="38100">
            <a:solidFill>
              <a:srgbClr val="289AC2"/>
            </a:solidFill>
          </a:ln>
        </p:spPr>
        <p:txBody>
          <a:bodyPr wrap="square" anchor="ctr">
            <a:spAutoFit/>
          </a:bodyPr>
          <a:lstStyle/>
          <a:p>
            <a:pPr algn="ctr"/>
            <a:r>
              <a:rPr lang="pt-BR" sz="2250" b="1" dirty="0">
                <a:solidFill>
                  <a:schemeClr val="bg1"/>
                </a:solidFill>
              </a:rPr>
              <a:t>experiente </a:t>
            </a:r>
            <a:br>
              <a:rPr lang="pt-BR" sz="2250" b="1" dirty="0">
                <a:solidFill>
                  <a:schemeClr val="bg1"/>
                </a:solidFill>
              </a:rPr>
            </a:br>
            <a:r>
              <a:rPr lang="pt-BR" sz="2250" b="1" dirty="0">
                <a:solidFill>
                  <a:schemeClr val="bg1"/>
                </a:solidFill>
              </a:rPr>
              <a:t>em XP</a:t>
            </a:r>
          </a:p>
        </p:txBody>
      </p:sp>
      <p:sp>
        <p:nvSpPr>
          <p:cNvPr id="11" name="Retângulo 10">
            <a:extLst>
              <a:ext uri="{FF2B5EF4-FFF2-40B4-BE49-F238E27FC236}">
                <a16:creationId xmlns:a16="http://schemas.microsoft.com/office/drawing/2014/main" id="{FB26723D-5EE3-384A-9E43-7A361EA55280}"/>
              </a:ext>
            </a:extLst>
          </p:cNvPr>
          <p:cNvSpPr/>
          <p:nvPr/>
        </p:nvSpPr>
        <p:spPr>
          <a:xfrm>
            <a:off x="734696" y="8491538"/>
            <a:ext cx="12036959" cy="323165"/>
          </a:xfrm>
          <a:prstGeom prst="rect">
            <a:avLst/>
          </a:prstGeom>
        </p:spPr>
        <p:txBody>
          <a:bodyPr wrap="square">
            <a:spAutoFit/>
          </a:bodyPr>
          <a:lstStyle/>
          <a:p>
            <a:pPr algn="r"/>
            <a:r>
              <a:rPr lang="en-GB" sz="1500" b="1" dirty="0"/>
              <a:t>Fonte: https://www.slideshare.net/danmcgaw/agile-marketing-34576267</a:t>
            </a:r>
          </a:p>
        </p:txBody>
      </p:sp>
    </p:spTree>
    <p:extLst>
      <p:ext uri="{BB962C8B-B14F-4D97-AF65-F5344CB8AC3E}">
        <p14:creationId xmlns:p14="http://schemas.microsoft.com/office/powerpoint/2010/main" val="1211056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0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20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20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20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1026" name="Picture 2" descr="Agenda Lean Inception">
            <a:extLst>
              <a:ext uri="{FF2B5EF4-FFF2-40B4-BE49-F238E27FC236}">
                <a16:creationId xmlns:a16="http://schemas.microsoft.com/office/drawing/2014/main" id="{41CF1D28-8106-4045-A063-3C25B1359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20" y="2623220"/>
            <a:ext cx="11512078" cy="648072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6C699FFE-9AFE-4FB5-BD12-7D27EF5091FE}"/>
              </a:ext>
            </a:extLst>
          </p:cNvPr>
          <p:cNvSpPr txBox="1"/>
          <p:nvPr/>
        </p:nvSpPr>
        <p:spPr>
          <a:xfrm>
            <a:off x="4193704" y="1474480"/>
            <a:ext cx="3732112" cy="646331"/>
          </a:xfrm>
          <a:prstGeom prst="rect">
            <a:avLst/>
          </a:prstGeom>
          <a:noFill/>
        </p:spPr>
        <p:txBody>
          <a:bodyPr wrap="none" rtlCol="0">
            <a:spAutoFit/>
          </a:bodyPr>
          <a:lstStyle/>
          <a:p>
            <a:r>
              <a:rPr lang="pt-BR" sz="3600" dirty="0">
                <a:latin typeface="Segoe Script" panose="030B0504020000000003" pitchFamily="66" charset="0"/>
                <a:cs typeface="Dreaming Outloud Script Pro" panose="020B0604020202020204" pitchFamily="66" charset="0"/>
              </a:rPr>
              <a:t>DESCOBERTA</a:t>
            </a:r>
          </a:p>
        </p:txBody>
      </p:sp>
    </p:spTree>
    <p:extLst>
      <p:ext uri="{BB962C8B-B14F-4D97-AF65-F5344CB8AC3E}">
        <p14:creationId xmlns:p14="http://schemas.microsoft.com/office/powerpoint/2010/main" val="35462013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graphicFrame>
        <p:nvGraphicFramePr>
          <p:cNvPr id="2" name="Tabela 2">
            <a:extLst>
              <a:ext uri="{FF2B5EF4-FFF2-40B4-BE49-F238E27FC236}">
                <a16:creationId xmlns:a16="http://schemas.microsoft.com/office/drawing/2014/main" id="{DC3CADB1-4401-4B42-B664-83C05B0777AB}"/>
              </a:ext>
            </a:extLst>
          </p:cNvPr>
          <p:cNvGraphicFramePr>
            <a:graphicFrameLocks noGrp="1"/>
          </p:cNvGraphicFramePr>
          <p:nvPr/>
        </p:nvGraphicFramePr>
        <p:xfrm>
          <a:off x="665312" y="2263180"/>
          <a:ext cx="11635229" cy="6748752"/>
        </p:xfrm>
        <a:graphic>
          <a:graphicData uri="http://schemas.openxmlformats.org/drawingml/2006/table">
            <a:tbl>
              <a:tblPr firstRow="1" bandRow="1">
                <a:tableStyleId>{5C22544A-7EE6-4342-B048-85BDC9FD1C3A}</a:tableStyleId>
              </a:tblPr>
              <a:tblGrid>
                <a:gridCol w="1933893">
                  <a:extLst>
                    <a:ext uri="{9D8B030D-6E8A-4147-A177-3AD203B41FA5}">
                      <a16:colId xmlns:a16="http://schemas.microsoft.com/office/drawing/2014/main" val="4134717482"/>
                    </a:ext>
                  </a:extLst>
                </a:gridCol>
                <a:gridCol w="3310957">
                  <a:extLst>
                    <a:ext uri="{9D8B030D-6E8A-4147-A177-3AD203B41FA5}">
                      <a16:colId xmlns:a16="http://schemas.microsoft.com/office/drawing/2014/main" val="1826353422"/>
                    </a:ext>
                  </a:extLst>
                </a:gridCol>
                <a:gridCol w="371774">
                  <a:extLst>
                    <a:ext uri="{9D8B030D-6E8A-4147-A177-3AD203B41FA5}">
                      <a16:colId xmlns:a16="http://schemas.microsoft.com/office/drawing/2014/main" val="2844804462"/>
                    </a:ext>
                  </a:extLst>
                </a:gridCol>
                <a:gridCol w="2016224">
                  <a:extLst>
                    <a:ext uri="{9D8B030D-6E8A-4147-A177-3AD203B41FA5}">
                      <a16:colId xmlns:a16="http://schemas.microsoft.com/office/drawing/2014/main" val="2118476731"/>
                    </a:ext>
                  </a:extLst>
                </a:gridCol>
                <a:gridCol w="4002381">
                  <a:extLst>
                    <a:ext uri="{9D8B030D-6E8A-4147-A177-3AD203B41FA5}">
                      <a16:colId xmlns:a16="http://schemas.microsoft.com/office/drawing/2014/main" val="20060232"/>
                    </a:ext>
                  </a:extLst>
                </a:gridCol>
              </a:tblGrid>
              <a:tr h="510144">
                <a:tc>
                  <a:txBody>
                    <a:bodyPr/>
                    <a:lstStyle/>
                    <a:p>
                      <a:endParaRPr lang="pt-BR" dirty="0"/>
                    </a:p>
                  </a:txBody>
                  <a:tcPr/>
                </a:tc>
                <a:tc>
                  <a:txBody>
                    <a:bodyPr/>
                    <a:lstStyle/>
                    <a:p>
                      <a:pPr algn="ctr"/>
                      <a:r>
                        <a:rPr lang="pt-BR" sz="3600" dirty="0"/>
                        <a:t>DIA 1</a:t>
                      </a:r>
                    </a:p>
                  </a:txBody>
                  <a:tcPr/>
                </a:tc>
                <a:tc>
                  <a:txBody>
                    <a:bodyPr/>
                    <a:lstStyle/>
                    <a:p>
                      <a:pPr algn="ctr"/>
                      <a:endParaRPr lang="pt-BR" sz="3600" dirty="0"/>
                    </a:p>
                  </a:txBody>
                  <a:tcPr/>
                </a:tc>
                <a:tc>
                  <a:txBody>
                    <a:bodyPr/>
                    <a:lstStyle/>
                    <a:p>
                      <a:pPr algn="ctr"/>
                      <a:endParaRPr lang="pt-BR" sz="3600" dirty="0"/>
                    </a:p>
                  </a:txBody>
                  <a:tcPr/>
                </a:tc>
                <a:tc>
                  <a:txBody>
                    <a:bodyPr/>
                    <a:lstStyle/>
                    <a:p>
                      <a:pPr algn="ctr"/>
                      <a:r>
                        <a:rPr lang="pt-BR" sz="3600" dirty="0"/>
                        <a:t>DIA 2</a:t>
                      </a:r>
                    </a:p>
                  </a:txBody>
                  <a:tcPr/>
                </a:tc>
                <a:extLst>
                  <a:ext uri="{0D108BD9-81ED-4DB2-BD59-A6C34878D82A}">
                    <a16:rowId xmlns:a16="http://schemas.microsoft.com/office/drawing/2014/main" val="2359652147"/>
                  </a:ext>
                </a:extLst>
              </a:tr>
              <a:tr h="510144">
                <a:tc>
                  <a:txBody>
                    <a:bodyPr/>
                    <a:lstStyle/>
                    <a:p>
                      <a:r>
                        <a:rPr lang="pt-BR" sz="2400" dirty="0"/>
                        <a:t>8:00 – 9:00</a:t>
                      </a:r>
                    </a:p>
                  </a:txBody>
                  <a:tcPr/>
                </a:tc>
                <a:tc>
                  <a:txBody>
                    <a:bodyPr/>
                    <a:lstStyle/>
                    <a:p>
                      <a:r>
                        <a:rPr lang="pt-BR" sz="2400" b="1" dirty="0"/>
                        <a:t>Contexto de Negócio</a:t>
                      </a:r>
                    </a:p>
                  </a:txBody>
                  <a:tcPr/>
                </a:tc>
                <a:tc>
                  <a:txBody>
                    <a:bodyPr/>
                    <a:lstStyle/>
                    <a:p>
                      <a:endParaRPr lang="pt-BR" sz="2400"/>
                    </a:p>
                  </a:txBody>
                  <a:tcPr/>
                </a:tc>
                <a:tc>
                  <a:txBody>
                    <a:bodyPr/>
                    <a:lstStyle/>
                    <a:p>
                      <a:r>
                        <a:rPr lang="pt-BR" sz="2400" dirty="0"/>
                        <a:t>8:00 – 9:00</a:t>
                      </a:r>
                    </a:p>
                  </a:txBody>
                  <a:tcPr/>
                </a:tc>
                <a:tc>
                  <a:txBody>
                    <a:bodyPr/>
                    <a:lstStyle/>
                    <a:p>
                      <a:r>
                        <a:rPr lang="pt-BR" sz="2400" b="1" dirty="0"/>
                        <a:t>Planejando ajustes</a:t>
                      </a:r>
                    </a:p>
                  </a:txBody>
                  <a:tcPr/>
                </a:tc>
                <a:extLst>
                  <a:ext uri="{0D108BD9-81ED-4DB2-BD59-A6C34878D82A}">
                    <a16:rowId xmlns:a16="http://schemas.microsoft.com/office/drawing/2014/main" val="534803648"/>
                  </a:ext>
                </a:extLst>
              </a:tr>
              <a:tr h="903648">
                <a:tc>
                  <a:txBody>
                    <a:bodyPr/>
                    <a:lstStyle/>
                    <a:p>
                      <a:r>
                        <a:rPr lang="pt-BR" sz="2400" dirty="0"/>
                        <a:t>9:00 – 10:30</a:t>
                      </a:r>
                    </a:p>
                  </a:txBody>
                  <a:tcPr/>
                </a:tc>
                <a:tc>
                  <a:txBody>
                    <a:bodyPr/>
                    <a:lstStyle/>
                    <a:p>
                      <a:r>
                        <a:rPr lang="pt-BR" sz="2400" b="1" dirty="0"/>
                        <a:t>Visão do Produto / Solução</a:t>
                      </a:r>
                    </a:p>
                  </a:txBody>
                  <a:tcPr/>
                </a:tc>
                <a:tc>
                  <a:txBody>
                    <a:bodyPr/>
                    <a:lstStyle/>
                    <a:p>
                      <a:endParaRPr lang="pt-BR" sz="2400" dirty="0"/>
                    </a:p>
                  </a:txBody>
                  <a:tcPr/>
                </a:tc>
                <a:tc>
                  <a:txBody>
                    <a:bodyPr/>
                    <a:lstStyle/>
                    <a:p>
                      <a:r>
                        <a:rPr lang="pt-BR" sz="2400" dirty="0"/>
                        <a:t>9:00 – 11:00</a:t>
                      </a:r>
                    </a:p>
                  </a:txBody>
                  <a:tcPr/>
                </a:tc>
                <a:tc>
                  <a:txBody>
                    <a:bodyPr/>
                    <a:lstStyle/>
                    <a:p>
                      <a:pPr marL="0" marR="0" lvl="0" indent="0" algn="l" defTabSz="1028573" rtl="0" eaLnBrk="1" fontAlgn="auto" latinLnBrk="0" hangingPunct="1">
                        <a:lnSpc>
                          <a:spcPct val="100000"/>
                        </a:lnSpc>
                        <a:spcBef>
                          <a:spcPts val="0"/>
                        </a:spcBef>
                        <a:spcAft>
                          <a:spcPts val="0"/>
                        </a:spcAft>
                        <a:buClrTx/>
                        <a:buSzTx/>
                        <a:buFontTx/>
                        <a:buNone/>
                        <a:tabLst/>
                        <a:defRPr/>
                      </a:pPr>
                      <a:r>
                        <a:rPr lang="pt-BR" sz="2400" b="1" dirty="0"/>
                        <a:t>Divisão em grupos por temas</a:t>
                      </a:r>
                    </a:p>
                  </a:txBody>
                  <a:tcPr/>
                </a:tc>
                <a:extLst>
                  <a:ext uri="{0D108BD9-81ED-4DB2-BD59-A6C34878D82A}">
                    <a16:rowId xmlns:a16="http://schemas.microsoft.com/office/drawing/2014/main" val="2760758819"/>
                  </a:ext>
                </a:extLst>
              </a:tr>
              <a:tr h="903648">
                <a:tc>
                  <a:txBody>
                    <a:bodyPr/>
                    <a:lstStyle/>
                    <a:p>
                      <a:r>
                        <a:rPr lang="pt-BR" sz="2400" dirty="0"/>
                        <a:t>10:30 – 11:30</a:t>
                      </a:r>
                    </a:p>
                  </a:txBody>
                  <a:tcPr/>
                </a:tc>
                <a:tc>
                  <a:txBody>
                    <a:bodyPr/>
                    <a:lstStyle/>
                    <a:p>
                      <a:r>
                        <a:rPr lang="pt-BR" sz="2400" b="1" dirty="0"/>
                        <a:t>Visão de Arquitetura e Práticas de Construção</a:t>
                      </a:r>
                    </a:p>
                  </a:txBody>
                  <a:tcPr/>
                </a:tc>
                <a:tc>
                  <a:txBody>
                    <a:bodyPr/>
                    <a:lstStyle/>
                    <a:p>
                      <a:endParaRPr lang="pt-BR" sz="2400"/>
                    </a:p>
                  </a:txBody>
                  <a:tcPr/>
                </a:tc>
                <a:tc>
                  <a:txBody>
                    <a:bodyPr/>
                    <a:lstStyle/>
                    <a:p>
                      <a:r>
                        <a:rPr lang="pt-BR" sz="2400" dirty="0"/>
                        <a:t>11:00 – 13:00</a:t>
                      </a:r>
                    </a:p>
                  </a:txBody>
                  <a:tcPr/>
                </a:tc>
                <a:tc>
                  <a:txBody>
                    <a:bodyPr/>
                    <a:lstStyle/>
                    <a:p>
                      <a:r>
                        <a:rPr lang="pt-BR" sz="2400" b="1" dirty="0"/>
                        <a:t>Revisão do Plano Fina</a:t>
                      </a:r>
                    </a:p>
                    <a:p>
                      <a:endParaRPr lang="pt-BR" sz="2400" b="1" dirty="0"/>
                    </a:p>
                    <a:p>
                      <a:r>
                        <a:rPr lang="pt-BR" sz="2400" b="1" dirty="0"/>
                        <a:t>Almoço</a:t>
                      </a:r>
                    </a:p>
                  </a:txBody>
                  <a:tcPr/>
                </a:tc>
                <a:extLst>
                  <a:ext uri="{0D108BD9-81ED-4DB2-BD59-A6C34878D82A}">
                    <a16:rowId xmlns:a16="http://schemas.microsoft.com/office/drawing/2014/main" val="3500297980"/>
                  </a:ext>
                </a:extLst>
              </a:tr>
              <a:tr h="510144">
                <a:tc>
                  <a:txBody>
                    <a:bodyPr/>
                    <a:lstStyle/>
                    <a:p>
                      <a:r>
                        <a:rPr lang="pt-BR" sz="2400" dirty="0"/>
                        <a:t>11:30 – 13:00</a:t>
                      </a:r>
                    </a:p>
                  </a:txBody>
                  <a:tcPr/>
                </a:tc>
                <a:tc>
                  <a:txBody>
                    <a:bodyPr/>
                    <a:lstStyle/>
                    <a:p>
                      <a:r>
                        <a:rPr lang="pt-BR" sz="2400" b="1" dirty="0"/>
                        <a:t>Almoço</a:t>
                      </a:r>
                    </a:p>
                  </a:txBody>
                  <a:tcPr/>
                </a:tc>
                <a:tc>
                  <a:txBody>
                    <a:bodyPr/>
                    <a:lstStyle/>
                    <a:p>
                      <a:endParaRPr lang="pt-BR" sz="2400"/>
                    </a:p>
                  </a:txBody>
                  <a:tcPr/>
                </a:tc>
                <a:tc>
                  <a:txBody>
                    <a:bodyPr/>
                    <a:lstStyle/>
                    <a:p>
                      <a:r>
                        <a:rPr lang="pt-BR" sz="2400" dirty="0"/>
                        <a:t>13:00 – 14:00</a:t>
                      </a:r>
                    </a:p>
                  </a:txBody>
                  <a:tcPr/>
                </a:tc>
                <a:tc>
                  <a:txBody>
                    <a:bodyPr/>
                    <a:lstStyle/>
                    <a:p>
                      <a:r>
                        <a:rPr lang="pt-BR" sz="2400" b="1" dirty="0"/>
                        <a:t>Avaliação de Riscos</a:t>
                      </a:r>
                    </a:p>
                  </a:txBody>
                  <a:tcPr/>
                </a:tc>
                <a:extLst>
                  <a:ext uri="{0D108BD9-81ED-4DB2-BD59-A6C34878D82A}">
                    <a16:rowId xmlns:a16="http://schemas.microsoft.com/office/drawing/2014/main" val="3092491853"/>
                  </a:ext>
                </a:extLst>
              </a:tr>
              <a:tr h="903648">
                <a:tc>
                  <a:txBody>
                    <a:bodyPr/>
                    <a:lstStyle/>
                    <a:p>
                      <a:r>
                        <a:rPr lang="pt-BR" sz="2400" dirty="0"/>
                        <a:t>13:00 – 16:00</a:t>
                      </a:r>
                    </a:p>
                  </a:txBody>
                  <a:tcPr/>
                </a:tc>
                <a:tc>
                  <a:txBody>
                    <a:bodyPr/>
                    <a:lstStyle/>
                    <a:p>
                      <a:r>
                        <a:rPr lang="pt-BR" sz="2400" b="1" dirty="0"/>
                        <a:t>Divisão em grupos por temas</a:t>
                      </a:r>
                    </a:p>
                  </a:txBody>
                  <a:tcPr/>
                </a:tc>
                <a:tc>
                  <a:txBody>
                    <a:bodyPr/>
                    <a:lstStyle/>
                    <a:p>
                      <a:endParaRPr lang="pt-BR" sz="2400"/>
                    </a:p>
                  </a:txBody>
                  <a:tcPr/>
                </a:tc>
                <a:tc>
                  <a:txBody>
                    <a:bodyPr/>
                    <a:lstStyle/>
                    <a:p>
                      <a:r>
                        <a:rPr lang="pt-BR" sz="2400" dirty="0"/>
                        <a:t>14:00 – 14:15</a:t>
                      </a:r>
                    </a:p>
                  </a:txBody>
                  <a:tcPr/>
                </a:tc>
                <a:tc>
                  <a:txBody>
                    <a:bodyPr/>
                    <a:lstStyle/>
                    <a:p>
                      <a:r>
                        <a:rPr lang="pt-BR" sz="2400" b="1" dirty="0"/>
                        <a:t>Voto de Confiança – objetivos atingidos?</a:t>
                      </a:r>
                    </a:p>
                  </a:txBody>
                  <a:tcPr/>
                </a:tc>
                <a:extLst>
                  <a:ext uri="{0D108BD9-81ED-4DB2-BD59-A6C34878D82A}">
                    <a16:rowId xmlns:a16="http://schemas.microsoft.com/office/drawing/2014/main" val="2789096026"/>
                  </a:ext>
                </a:extLst>
              </a:tr>
              <a:tr h="903648">
                <a:tc>
                  <a:txBody>
                    <a:bodyPr/>
                    <a:lstStyle/>
                    <a:p>
                      <a:r>
                        <a:rPr lang="pt-BR" sz="2400" dirty="0"/>
                        <a:t>16:00 – 17:00</a:t>
                      </a:r>
                    </a:p>
                  </a:txBody>
                  <a:tcPr/>
                </a:tc>
                <a:tc>
                  <a:txBody>
                    <a:bodyPr/>
                    <a:lstStyle/>
                    <a:p>
                      <a:r>
                        <a:rPr lang="pt-BR" sz="2400" b="1" dirty="0"/>
                        <a:t>Revisão do Plano Inicial</a:t>
                      </a:r>
                    </a:p>
                  </a:txBody>
                  <a:tcPr/>
                </a:tc>
                <a:tc>
                  <a:txBody>
                    <a:bodyPr/>
                    <a:lstStyle/>
                    <a:p>
                      <a:endParaRPr lang="pt-BR" sz="2400"/>
                    </a:p>
                  </a:txBody>
                  <a:tcPr/>
                </a:tc>
                <a:tc>
                  <a:txBody>
                    <a:bodyPr/>
                    <a:lstStyle/>
                    <a:p>
                      <a:r>
                        <a:rPr lang="pt-BR" sz="2400" dirty="0"/>
                        <a:t>14:15 – 17:30</a:t>
                      </a:r>
                    </a:p>
                  </a:txBody>
                  <a:tcPr/>
                </a:tc>
                <a:tc>
                  <a:txBody>
                    <a:bodyPr/>
                    <a:lstStyle/>
                    <a:p>
                      <a:r>
                        <a:rPr lang="pt-BR" sz="2400" b="1" dirty="0"/>
                        <a:t>Retrabalho no Plano ???</a:t>
                      </a:r>
                    </a:p>
                  </a:txBody>
                  <a:tcPr/>
                </a:tc>
                <a:extLst>
                  <a:ext uri="{0D108BD9-81ED-4DB2-BD59-A6C34878D82A}">
                    <a16:rowId xmlns:a16="http://schemas.microsoft.com/office/drawing/2014/main" val="439115236"/>
                  </a:ext>
                </a:extLst>
              </a:tr>
              <a:tr h="903648">
                <a:tc>
                  <a:txBody>
                    <a:bodyPr/>
                    <a:lstStyle/>
                    <a:p>
                      <a:r>
                        <a:rPr lang="pt-BR" sz="2400" dirty="0"/>
                        <a:t>17:00 – 18:00</a:t>
                      </a:r>
                    </a:p>
                  </a:txBody>
                  <a:tcPr/>
                </a:tc>
                <a:tc>
                  <a:txBody>
                    <a:bodyPr/>
                    <a:lstStyle/>
                    <a:p>
                      <a:r>
                        <a:rPr lang="pt-BR" sz="2400" b="1" dirty="0"/>
                        <a:t>Revisão da Gestão e Solução de Problemas</a:t>
                      </a:r>
                    </a:p>
                  </a:txBody>
                  <a:tcPr/>
                </a:tc>
                <a:tc>
                  <a:txBody>
                    <a:bodyPr/>
                    <a:lstStyle/>
                    <a:p>
                      <a:endParaRPr lang="pt-BR" sz="2400"/>
                    </a:p>
                  </a:txBody>
                  <a:tcPr/>
                </a:tc>
                <a:tc>
                  <a:txBody>
                    <a:bodyPr/>
                    <a:lstStyle/>
                    <a:p>
                      <a:r>
                        <a:rPr lang="pt-BR" sz="2400" dirty="0"/>
                        <a:t>17:00 – 18:00</a:t>
                      </a:r>
                    </a:p>
                  </a:txBody>
                  <a:tcPr/>
                </a:tc>
                <a:tc>
                  <a:txBody>
                    <a:bodyPr/>
                    <a:lstStyle/>
                    <a:p>
                      <a:r>
                        <a:rPr lang="pt-BR" sz="2400" b="1" dirty="0"/>
                        <a:t>Retrospectiva do Planejamento  e próximos passos</a:t>
                      </a:r>
                    </a:p>
                  </a:txBody>
                  <a:tcPr/>
                </a:tc>
                <a:extLst>
                  <a:ext uri="{0D108BD9-81ED-4DB2-BD59-A6C34878D82A}">
                    <a16:rowId xmlns:a16="http://schemas.microsoft.com/office/drawing/2014/main" val="4265435417"/>
                  </a:ext>
                </a:extLst>
              </a:tr>
            </a:tbl>
          </a:graphicData>
        </a:graphic>
      </p:graphicFrame>
      <p:sp>
        <p:nvSpPr>
          <p:cNvPr id="8" name="CaixaDeTexto 7">
            <a:extLst>
              <a:ext uri="{FF2B5EF4-FFF2-40B4-BE49-F238E27FC236}">
                <a16:creationId xmlns:a16="http://schemas.microsoft.com/office/drawing/2014/main" id="{3D1797DB-DEDE-4537-A547-45810FFDDA10}"/>
              </a:ext>
            </a:extLst>
          </p:cNvPr>
          <p:cNvSpPr txBox="1"/>
          <p:nvPr/>
        </p:nvSpPr>
        <p:spPr>
          <a:xfrm>
            <a:off x="5054461" y="1184801"/>
            <a:ext cx="3607078" cy="646331"/>
          </a:xfrm>
          <a:prstGeom prst="rect">
            <a:avLst/>
          </a:prstGeom>
          <a:noFill/>
        </p:spPr>
        <p:txBody>
          <a:bodyPr wrap="none" rtlCol="0">
            <a:spAutoFit/>
          </a:bodyPr>
          <a:lstStyle/>
          <a:p>
            <a:r>
              <a:rPr lang="pt-BR" sz="3600" dirty="0">
                <a:latin typeface="Segoe Script" panose="030B0504020000000003" pitchFamily="66" charset="0"/>
                <a:cs typeface="Dreaming Outloud Script Pro" panose="020B0604020202020204" pitchFamily="66" charset="0"/>
              </a:rPr>
              <a:t>PI PLANNING</a:t>
            </a:r>
          </a:p>
        </p:txBody>
      </p:sp>
    </p:spTree>
    <p:extLst>
      <p:ext uri="{BB962C8B-B14F-4D97-AF65-F5344CB8AC3E}">
        <p14:creationId xmlns:p14="http://schemas.microsoft.com/office/powerpoint/2010/main" val="1788925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3074" name="Picture 2" descr="A Real-World intro to SAFe – Part 2">
            <a:extLst>
              <a:ext uri="{FF2B5EF4-FFF2-40B4-BE49-F238E27FC236}">
                <a16:creationId xmlns:a16="http://schemas.microsoft.com/office/drawing/2014/main" id="{B99426BE-0670-4D2F-B7EB-F91445DE7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327" y="2191172"/>
            <a:ext cx="11884885" cy="6408711"/>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4451D8F-1443-4587-A35B-CDD43CAD514C}"/>
              </a:ext>
            </a:extLst>
          </p:cNvPr>
          <p:cNvSpPr txBox="1"/>
          <p:nvPr/>
        </p:nvSpPr>
        <p:spPr>
          <a:xfrm>
            <a:off x="5054461" y="1184801"/>
            <a:ext cx="3607078" cy="646331"/>
          </a:xfrm>
          <a:prstGeom prst="rect">
            <a:avLst/>
          </a:prstGeom>
          <a:noFill/>
        </p:spPr>
        <p:txBody>
          <a:bodyPr wrap="none" rtlCol="0">
            <a:spAutoFit/>
          </a:bodyPr>
          <a:lstStyle/>
          <a:p>
            <a:r>
              <a:rPr lang="pt-BR" sz="3600" dirty="0">
                <a:latin typeface="Segoe Script" panose="030B0504020000000003" pitchFamily="66" charset="0"/>
                <a:cs typeface="Dreaming Outloud Script Pro" panose="020B0604020202020204" pitchFamily="66" charset="0"/>
              </a:rPr>
              <a:t>PI PLANNING</a:t>
            </a:r>
          </a:p>
        </p:txBody>
      </p:sp>
    </p:spTree>
    <p:extLst>
      <p:ext uri="{BB962C8B-B14F-4D97-AF65-F5344CB8AC3E}">
        <p14:creationId xmlns:p14="http://schemas.microsoft.com/office/powerpoint/2010/main" val="42826801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sp>
        <p:nvSpPr>
          <p:cNvPr id="5" name="CaixaDeTexto 4">
            <a:extLst>
              <a:ext uri="{FF2B5EF4-FFF2-40B4-BE49-F238E27FC236}">
                <a16:creationId xmlns:a16="http://schemas.microsoft.com/office/drawing/2014/main" id="{14451D8F-1443-4587-A35B-CDD43CAD514C}"/>
              </a:ext>
            </a:extLst>
          </p:cNvPr>
          <p:cNvSpPr txBox="1"/>
          <p:nvPr/>
        </p:nvSpPr>
        <p:spPr>
          <a:xfrm>
            <a:off x="5054461" y="1184801"/>
            <a:ext cx="3607078" cy="646331"/>
          </a:xfrm>
          <a:prstGeom prst="rect">
            <a:avLst/>
          </a:prstGeom>
          <a:noFill/>
        </p:spPr>
        <p:txBody>
          <a:bodyPr wrap="none" rtlCol="0">
            <a:spAutoFit/>
          </a:bodyPr>
          <a:lstStyle/>
          <a:p>
            <a:r>
              <a:rPr lang="pt-BR" sz="3600" dirty="0">
                <a:latin typeface="Segoe Script" panose="030B0504020000000003" pitchFamily="66" charset="0"/>
                <a:cs typeface="Dreaming Outloud Script Pro" panose="020B0604020202020204" pitchFamily="66" charset="0"/>
              </a:rPr>
              <a:t>PI PLANNING</a:t>
            </a:r>
          </a:p>
        </p:txBody>
      </p:sp>
      <p:pic>
        <p:nvPicPr>
          <p:cNvPr id="9218" name="Picture 2" descr="PI Planning Illustrated">
            <a:extLst>
              <a:ext uri="{FF2B5EF4-FFF2-40B4-BE49-F238E27FC236}">
                <a16:creationId xmlns:a16="http://schemas.microsoft.com/office/drawing/2014/main" id="{40769E6F-63CC-4B3D-8D82-D548F87B1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038350"/>
            <a:ext cx="12192000" cy="621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6926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sp>
        <p:nvSpPr>
          <p:cNvPr id="4" name="CaixaDeTexto 3">
            <a:extLst>
              <a:ext uri="{FF2B5EF4-FFF2-40B4-BE49-F238E27FC236}">
                <a16:creationId xmlns:a16="http://schemas.microsoft.com/office/drawing/2014/main" id="{78B9B135-EE2E-46FC-A157-B0D2CB9BB12C}"/>
              </a:ext>
            </a:extLst>
          </p:cNvPr>
          <p:cNvSpPr txBox="1"/>
          <p:nvPr/>
        </p:nvSpPr>
        <p:spPr>
          <a:xfrm>
            <a:off x="6497960" y="2746474"/>
            <a:ext cx="6475706" cy="7540526"/>
          </a:xfrm>
          <a:prstGeom prst="rect">
            <a:avLst/>
          </a:prstGeom>
          <a:noFill/>
        </p:spPr>
        <p:txBody>
          <a:bodyPr wrap="square" rtlCol="0">
            <a:spAutoFit/>
          </a:bodyPr>
          <a:lstStyle/>
          <a:p>
            <a:pPr algn="ctr"/>
            <a:r>
              <a:rPr lang="pt-BR" sz="3200" dirty="0">
                <a:latin typeface="+mj-lt"/>
              </a:rPr>
              <a:t> </a:t>
            </a:r>
            <a:endParaRPr lang="pt-BR" sz="3200" b="1" dirty="0">
              <a:latin typeface="+mj-lt"/>
            </a:endParaRPr>
          </a:p>
          <a:p>
            <a:pPr marL="1142819" lvl="1" indent="-457200">
              <a:buFont typeface="Wingdings" panose="05000000000000000000" pitchFamily="2" charset="2"/>
              <a:buChar char="ü"/>
            </a:pPr>
            <a:endParaRPr lang="pt-BR" sz="3200" dirty="0">
              <a:latin typeface="+mj-lt"/>
            </a:endParaRPr>
          </a:p>
          <a:p>
            <a:pPr marL="1142819" lvl="1" indent="-457200">
              <a:buFont typeface="Wingdings" panose="05000000000000000000" pitchFamily="2" charset="2"/>
              <a:buChar char="ü"/>
            </a:pPr>
            <a:r>
              <a:rPr lang="pt-BR" sz="3000" dirty="0">
                <a:latin typeface="+mj-lt"/>
              </a:rPr>
              <a:t>Refinamento é um termo usado para escolher os itens do Backlog que precisam ser preparados pelo </a:t>
            </a:r>
            <a:r>
              <a:rPr lang="pt-BR" sz="3000" dirty="0" err="1">
                <a:latin typeface="+mj-lt"/>
              </a:rPr>
              <a:t>Product</a:t>
            </a:r>
            <a:r>
              <a:rPr lang="pt-BR" sz="3000" dirty="0">
                <a:latin typeface="+mj-lt"/>
              </a:rPr>
              <a:t> </a:t>
            </a:r>
            <a:r>
              <a:rPr lang="pt-BR" sz="3000" dirty="0" err="1">
                <a:latin typeface="+mj-lt"/>
              </a:rPr>
              <a:t>Owner</a:t>
            </a:r>
            <a:r>
              <a:rPr lang="pt-BR" sz="3000" dirty="0">
                <a:latin typeface="+mj-lt"/>
              </a:rPr>
              <a:t> para a próxima Sprint ou Release</a:t>
            </a:r>
          </a:p>
          <a:p>
            <a:pPr marL="1142819" lvl="1" indent="-457200">
              <a:buFont typeface="Wingdings" panose="05000000000000000000" pitchFamily="2" charset="2"/>
              <a:buChar char="ü"/>
            </a:pPr>
            <a:r>
              <a:rPr lang="pt-BR" sz="3000" dirty="0">
                <a:latin typeface="+mj-lt"/>
              </a:rPr>
              <a:t>O </a:t>
            </a:r>
            <a:r>
              <a:rPr lang="pt-BR" sz="3000" dirty="0" err="1">
                <a:latin typeface="+mj-lt"/>
              </a:rPr>
              <a:t>Product</a:t>
            </a:r>
            <a:r>
              <a:rPr lang="pt-BR" sz="3000" dirty="0">
                <a:latin typeface="+mj-lt"/>
              </a:rPr>
              <a:t> </a:t>
            </a:r>
            <a:r>
              <a:rPr lang="pt-BR" sz="3000" dirty="0" err="1">
                <a:latin typeface="+mj-lt"/>
              </a:rPr>
              <a:t>Owner</a:t>
            </a:r>
            <a:r>
              <a:rPr lang="pt-BR" sz="3000" dirty="0">
                <a:latin typeface="+mj-lt"/>
              </a:rPr>
              <a:t> deve revisar constantemente os itens já criados anteriormente</a:t>
            </a:r>
          </a:p>
          <a:p>
            <a:pPr marL="1142819" lvl="1" indent="-457200">
              <a:buFont typeface="Wingdings" panose="05000000000000000000" pitchFamily="2" charset="2"/>
              <a:buChar char="ü"/>
            </a:pPr>
            <a:r>
              <a:rPr lang="pt-BR" sz="3000" dirty="0">
                <a:latin typeface="+mj-lt"/>
              </a:rPr>
              <a:t>Pode criar novos itens durante o refinamento</a:t>
            </a:r>
          </a:p>
          <a:p>
            <a:pPr marL="1142819" lvl="1" indent="-457200">
              <a:buFont typeface="Wingdings" panose="05000000000000000000" pitchFamily="2" charset="2"/>
              <a:buChar char="ü"/>
            </a:pPr>
            <a:r>
              <a:rPr lang="pt-BR" sz="3000" dirty="0">
                <a:latin typeface="+mj-lt"/>
              </a:rPr>
              <a:t>No início de cada Sprint, o </a:t>
            </a:r>
            <a:r>
              <a:rPr lang="pt-BR" sz="3000" dirty="0" err="1">
                <a:latin typeface="+mj-lt"/>
              </a:rPr>
              <a:t>Product</a:t>
            </a:r>
            <a:r>
              <a:rPr lang="pt-BR" sz="3000" dirty="0">
                <a:latin typeface="+mj-lt"/>
              </a:rPr>
              <a:t> </a:t>
            </a:r>
            <a:r>
              <a:rPr lang="pt-BR" sz="3000" dirty="0" err="1">
                <a:latin typeface="+mj-lt"/>
              </a:rPr>
              <a:t>Owner</a:t>
            </a:r>
            <a:r>
              <a:rPr lang="pt-BR" sz="3000" dirty="0">
                <a:latin typeface="+mj-lt"/>
              </a:rPr>
              <a:t> traz para discussão os itens do Backlog mais bem preparados </a:t>
            </a:r>
          </a:p>
        </p:txBody>
      </p:sp>
      <p:pic>
        <p:nvPicPr>
          <p:cNvPr id="5" name="Imagem 4">
            <a:extLst>
              <a:ext uri="{FF2B5EF4-FFF2-40B4-BE49-F238E27FC236}">
                <a16:creationId xmlns:a16="http://schemas.microsoft.com/office/drawing/2014/main" id="{D4EA91D2-2AA6-4160-8846-9AE36D25CDEA}"/>
              </a:ext>
            </a:extLst>
          </p:cNvPr>
          <p:cNvPicPr>
            <a:picLocks noChangeAspect="1"/>
          </p:cNvPicPr>
          <p:nvPr/>
        </p:nvPicPr>
        <p:blipFill>
          <a:blip r:embed="rId3"/>
          <a:stretch>
            <a:fillRect/>
          </a:stretch>
        </p:blipFill>
        <p:spPr>
          <a:xfrm>
            <a:off x="0" y="2479204"/>
            <a:ext cx="6829425" cy="6143625"/>
          </a:xfrm>
          <a:prstGeom prst="rect">
            <a:avLst/>
          </a:prstGeom>
        </p:spPr>
      </p:pic>
      <p:sp>
        <p:nvSpPr>
          <p:cNvPr id="7" name="CaixaDeTexto 6">
            <a:extLst>
              <a:ext uri="{FF2B5EF4-FFF2-40B4-BE49-F238E27FC236}">
                <a16:creationId xmlns:a16="http://schemas.microsoft.com/office/drawing/2014/main" id="{02F02BDD-329F-4AA8-ACAF-4D338265E702}"/>
              </a:ext>
            </a:extLst>
          </p:cNvPr>
          <p:cNvSpPr txBox="1"/>
          <p:nvPr/>
        </p:nvSpPr>
        <p:spPr>
          <a:xfrm>
            <a:off x="6949577" y="1311299"/>
            <a:ext cx="6059136" cy="1754326"/>
          </a:xfrm>
          <a:prstGeom prst="rect">
            <a:avLst/>
          </a:prstGeom>
          <a:noFill/>
        </p:spPr>
        <p:txBody>
          <a:bodyPr wrap="square" rtlCol="0">
            <a:spAutoFit/>
          </a:bodyPr>
          <a:lstStyle/>
          <a:p>
            <a:r>
              <a:rPr lang="pt-BR" sz="3600" dirty="0">
                <a:latin typeface="Segoe Script" panose="030B0504020000000003" pitchFamily="66" charset="0"/>
                <a:cs typeface="Dreaming Outloud Script Pro" panose="020B0604020202020204" pitchFamily="66" charset="0"/>
              </a:rPr>
              <a:t>BACKLOG REFINING </a:t>
            </a:r>
          </a:p>
          <a:p>
            <a:r>
              <a:rPr lang="pt-BR" sz="3600" dirty="0">
                <a:latin typeface="Segoe Script" panose="030B0504020000000003" pitchFamily="66" charset="0"/>
                <a:cs typeface="Dreaming Outloud Script Pro" panose="020B0604020202020204" pitchFamily="66" charset="0"/>
              </a:rPr>
              <a:t>OU</a:t>
            </a:r>
          </a:p>
          <a:p>
            <a:r>
              <a:rPr lang="pt-BR" sz="3600" dirty="0">
                <a:latin typeface="Segoe Script" panose="030B0504020000000003" pitchFamily="66" charset="0"/>
                <a:cs typeface="Dreaming Outloud Script Pro" panose="020B0604020202020204" pitchFamily="66" charset="0"/>
              </a:rPr>
              <a:t>ITERATION PLANNING </a:t>
            </a:r>
          </a:p>
        </p:txBody>
      </p:sp>
    </p:spTree>
    <p:extLst>
      <p:ext uri="{BB962C8B-B14F-4D97-AF65-F5344CB8AC3E}">
        <p14:creationId xmlns:p14="http://schemas.microsoft.com/office/powerpoint/2010/main" val="169195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4" name="Imagem 3">
            <a:extLst>
              <a:ext uri="{FF2B5EF4-FFF2-40B4-BE49-F238E27FC236}">
                <a16:creationId xmlns:a16="http://schemas.microsoft.com/office/drawing/2014/main" id="{3C8AB60E-93E9-4350-ADA3-ECCBB5080676}"/>
              </a:ext>
            </a:extLst>
          </p:cNvPr>
          <p:cNvPicPr>
            <a:picLocks noChangeAspect="1"/>
          </p:cNvPicPr>
          <p:nvPr/>
        </p:nvPicPr>
        <p:blipFill>
          <a:blip r:embed="rId3"/>
          <a:stretch>
            <a:fillRect/>
          </a:stretch>
        </p:blipFill>
        <p:spPr>
          <a:xfrm>
            <a:off x="0" y="1770519"/>
            <a:ext cx="12978680" cy="6745961"/>
          </a:xfrm>
          <a:prstGeom prst="rect">
            <a:avLst/>
          </a:prstGeom>
        </p:spPr>
      </p:pic>
    </p:spTree>
    <p:extLst>
      <p:ext uri="{BB962C8B-B14F-4D97-AF65-F5344CB8AC3E}">
        <p14:creationId xmlns:p14="http://schemas.microsoft.com/office/powerpoint/2010/main" val="3823095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Planejamento</a:t>
            </a:r>
          </a:p>
        </p:txBody>
      </p:sp>
      <p:pic>
        <p:nvPicPr>
          <p:cNvPr id="3" name="Imagem 2">
            <a:extLst>
              <a:ext uri="{FF2B5EF4-FFF2-40B4-BE49-F238E27FC236}">
                <a16:creationId xmlns:a16="http://schemas.microsoft.com/office/drawing/2014/main" id="{FE02002E-61BE-4ADC-BF88-662BD88C2AA6}"/>
              </a:ext>
            </a:extLst>
          </p:cNvPr>
          <p:cNvPicPr>
            <a:picLocks noChangeAspect="1"/>
          </p:cNvPicPr>
          <p:nvPr/>
        </p:nvPicPr>
        <p:blipFill>
          <a:blip r:embed="rId3"/>
          <a:stretch>
            <a:fillRect/>
          </a:stretch>
        </p:blipFill>
        <p:spPr>
          <a:xfrm>
            <a:off x="305272" y="1541140"/>
            <a:ext cx="12725400" cy="7924800"/>
          </a:xfrm>
          <a:prstGeom prst="rect">
            <a:avLst/>
          </a:prstGeom>
        </p:spPr>
      </p:pic>
      <p:sp>
        <p:nvSpPr>
          <p:cNvPr id="5" name="Balão de Fala: Oval 4">
            <a:extLst>
              <a:ext uri="{FF2B5EF4-FFF2-40B4-BE49-F238E27FC236}">
                <a16:creationId xmlns:a16="http://schemas.microsoft.com/office/drawing/2014/main" id="{BC6FF864-5C1D-4D62-91A9-E89A1166E112}"/>
              </a:ext>
            </a:extLst>
          </p:cNvPr>
          <p:cNvSpPr/>
          <p:nvPr/>
        </p:nvSpPr>
        <p:spPr>
          <a:xfrm>
            <a:off x="1313384" y="1183060"/>
            <a:ext cx="6480720" cy="4320480"/>
          </a:xfrm>
          <a:prstGeom prst="wedgeEllipseCallout">
            <a:avLst>
              <a:gd name="adj1" fmla="val -57900"/>
              <a:gd name="adj2" fmla="val 73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ÉPICOS</a:t>
            </a:r>
          </a:p>
        </p:txBody>
      </p:sp>
      <p:sp>
        <p:nvSpPr>
          <p:cNvPr id="7" name="Balão de Fala: Retângulo 6">
            <a:extLst>
              <a:ext uri="{FF2B5EF4-FFF2-40B4-BE49-F238E27FC236}">
                <a16:creationId xmlns:a16="http://schemas.microsoft.com/office/drawing/2014/main" id="{43F8B5E3-657B-42A3-ADBB-80C5977ACC29}"/>
              </a:ext>
            </a:extLst>
          </p:cNvPr>
          <p:cNvSpPr/>
          <p:nvPr/>
        </p:nvSpPr>
        <p:spPr>
          <a:xfrm>
            <a:off x="5644328" y="482506"/>
            <a:ext cx="4248472" cy="4027413"/>
          </a:xfrm>
          <a:prstGeom prst="wedgeRect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SPRINTS</a:t>
            </a:r>
          </a:p>
        </p:txBody>
      </p:sp>
    </p:spTree>
    <p:extLst>
      <p:ext uri="{BB962C8B-B14F-4D97-AF65-F5344CB8AC3E}">
        <p14:creationId xmlns:p14="http://schemas.microsoft.com/office/powerpoint/2010/main" val="23832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pic>
        <p:nvPicPr>
          <p:cNvPr id="2" name="Imagem 1">
            <a:extLst>
              <a:ext uri="{FF2B5EF4-FFF2-40B4-BE49-F238E27FC236}">
                <a16:creationId xmlns:a16="http://schemas.microsoft.com/office/drawing/2014/main" id="{006F8C87-EAD8-4080-B558-866D12C0D39E}"/>
              </a:ext>
            </a:extLst>
          </p:cNvPr>
          <p:cNvPicPr>
            <a:picLocks noChangeAspect="1"/>
          </p:cNvPicPr>
          <p:nvPr/>
        </p:nvPicPr>
        <p:blipFill>
          <a:blip r:embed="rId3"/>
          <a:stretch>
            <a:fillRect/>
          </a:stretch>
        </p:blipFill>
        <p:spPr>
          <a:xfrm>
            <a:off x="881336" y="1904269"/>
            <a:ext cx="6923285" cy="6478461"/>
          </a:xfrm>
          <a:prstGeom prst="rect">
            <a:avLst/>
          </a:prstGeom>
        </p:spPr>
      </p:pic>
      <p:sp>
        <p:nvSpPr>
          <p:cNvPr id="3" name="CaixaDeTexto 2">
            <a:extLst>
              <a:ext uri="{FF2B5EF4-FFF2-40B4-BE49-F238E27FC236}">
                <a16:creationId xmlns:a16="http://schemas.microsoft.com/office/drawing/2014/main" id="{697082BC-9456-4043-AD5B-DC0F317CAF76}"/>
              </a:ext>
            </a:extLst>
          </p:cNvPr>
          <p:cNvSpPr txBox="1"/>
          <p:nvPr/>
        </p:nvSpPr>
        <p:spPr>
          <a:xfrm>
            <a:off x="8289437" y="2668695"/>
            <a:ext cx="4536505" cy="7294305"/>
          </a:xfrm>
          <a:prstGeom prst="rect">
            <a:avLst/>
          </a:prstGeom>
          <a:solidFill>
            <a:srgbClr val="FF0000"/>
          </a:solidFill>
        </p:spPr>
        <p:txBody>
          <a:bodyPr wrap="square" rtlCol="0">
            <a:spAutoFit/>
          </a:bodyPr>
          <a:lstStyle/>
          <a:p>
            <a:pPr algn="ctr"/>
            <a:r>
              <a:rPr lang="pt-BR" sz="3600" dirty="0">
                <a:solidFill>
                  <a:schemeClr val="bg1"/>
                </a:solidFill>
                <a:latin typeface="+mj-lt"/>
              </a:rPr>
              <a:t>A agilidade de negócios requer agilidade técnica e comprometimento de nível de negócios com o pensamento de produto e fluxo de valor. </a:t>
            </a:r>
          </a:p>
          <a:p>
            <a:pPr algn="ctr"/>
            <a:r>
              <a:rPr lang="pt-BR" sz="3600" dirty="0">
                <a:solidFill>
                  <a:schemeClr val="bg1"/>
                </a:solidFill>
                <a:latin typeface="+mj-lt"/>
              </a:rPr>
              <a:t>E requer que todos se envolvam na entrega de soluções de negócios, usando práticas Lean e ágeis</a:t>
            </a:r>
          </a:p>
        </p:txBody>
      </p:sp>
      <p:sp>
        <p:nvSpPr>
          <p:cNvPr id="7" name="CaixaDeTexto 6">
            <a:extLst>
              <a:ext uri="{FF2B5EF4-FFF2-40B4-BE49-F238E27FC236}">
                <a16:creationId xmlns:a16="http://schemas.microsoft.com/office/drawing/2014/main" id="{0A18B022-9BED-4FF5-9980-E23E60F67744}"/>
              </a:ext>
            </a:extLst>
          </p:cNvPr>
          <p:cNvSpPr txBox="1"/>
          <p:nvPr/>
        </p:nvSpPr>
        <p:spPr>
          <a:xfrm>
            <a:off x="6209928" y="1255068"/>
            <a:ext cx="4680520" cy="923330"/>
          </a:xfrm>
          <a:prstGeom prst="rect">
            <a:avLst/>
          </a:prstGeom>
          <a:noFill/>
        </p:spPr>
        <p:txBody>
          <a:bodyPr wrap="square" rtlCol="0">
            <a:spAutoFit/>
          </a:bodyPr>
          <a:lstStyle/>
          <a:p>
            <a:r>
              <a:rPr lang="pt-BR" sz="5400" b="1" dirty="0">
                <a:latin typeface="+mj-lt"/>
              </a:rPr>
              <a:t>Business </a:t>
            </a:r>
            <a:r>
              <a:rPr lang="pt-BR" sz="5400" b="1" dirty="0" err="1">
                <a:latin typeface="+mj-lt"/>
              </a:rPr>
              <a:t>Agility</a:t>
            </a:r>
            <a:endParaRPr lang="pt-BR" sz="5400" b="1" dirty="0">
              <a:latin typeface="+mj-lt"/>
            </a:endParaRPr>
          </a:p>
        </p:txBody>
      </p:sp>
    </p:spTree>
    <p:extLst>
      <p:ext uri="{BB962C8B-B14F-4D97-AF65-F5344CB8AC3E}">
        <p14:creationId xmlns:p14="http://schemas.microsoft.com/office/powerpoint/2010/main" val="19412912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pic>
        <p:nvPicPr>
          <p:cNvPr id="2" name="Imagem 1">
            <a:extLst>
              <a:ext uri="{FF2B5EF4-FFF2-40B4-BE49-F238E27FC236}">
                <a16:creationId xmlns:a16="http://schemas.microsoft.com/office/drawing/2014/main" id="{B83C1548-8655-44F7-83BC-A50029A8A389}"/>
              </a:ext>
            </a:extLst>
          </p:cNvPr>
          <p:cNvPicPr>
            <a:picLocks noChangeAspect="1"/>
          </p:cNvPicPr>
          <p:nvPr/>
        </p:nvPicPr>
        <p:blipFill>
          <a:blip r:embed="rId3"/>
          <a:stretch>
            <a:fillRect/>
          </a:stretch>
        </p:blipFill>
        <p:spPr>
          <a:xfrm>
            <a:off x="2177480" y="2178398"/>
            <a:ext cx="10570185" cy="7647156"/>
          </a:xfrm>
          <a:prstGeom prst="rect">
            <a:avLst/>
          </a:prstGeom>
        </p:spPr>
      </p:pic>
      <p:sp>
        <p:nvSpPr>
          <p:cNvPr id="5" name="CaixaDeTexto 4">
            <a:extLst>
              <a:ext uri="{FF2B5EF4-FFF2-40B4-BE49-F238E27FC236}">
                <a16:creationId xmlns:a16="http://schemas.microsoft.com/office/drawing/2014/main" id="{D8AEB5F4-75C8-42AC-9B21-FA59F5BE8F7A}"/>
              </a:ext>
            </a:extLst>
          </p:cNvPr>
          <p:cNvSpPr txBox="1"/>
          <p:nvPr/>
        </p:nvSpPr>
        <p:spPr>
          <a:xfrm>
            <a:off x="6209928" y="1255068"/>
            <a:ext cx="4680520" cy="923330"/>
          </a:xfrm>
          <a:prstGeom prst="rect">
            <a:avLst/>
          </a:prstGeom>
          <a:noFill/>
        </p:spPr>
        <p:txBody>
          <a:bodyPr wrap="square" rtlCol="0">
            <a:spAutoFit/>
          </a:bodyPr>
          <a:lstStyle/>
          <a:p>
            <a:r>
              <a:rPr lang="pt-BR" sz="5400" b="1" dirty="0">
                <a:latin typeface="+mj-lt"/>
              </a:rPr>
              <a:t>Business </a:t>
            </a:r>
            <a:r>
              <a:rPr lang="pt-BR" sz="5400" b="1" dirty="0" err="1">
                <a:latin typeface="+mj-lt"/>
              </a:rPr>
              <a:t>Agility</a:t>
            </a:r>
            <a:endParaRPr lang="pt-BR" sz="5400" b="1" dirty="0">
              <a:latin typeface="+mj-lt"/>
            </a:endParaRPr>
          </a:p>
        </p:txBody>
      </p:sp>
    </p:spTree>
    <p:extLst>
      <p:ext uri="{BB962C8B-B14F-4D97-AF65-F5344CB8AC3E}">
        <p14:creationId xmlns:p14="http://schemas.microsoft.com/office/powerpoint/2010/main" val="21661122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5" name="CaixaDeTexto 4">
            <a:extLst>
              <a:ext uri="{FF2B5EF4-FFF2-40B4-BE49-F238E27FC236}">
                <a16:creationId xmlns:a16="http://schemas.microsoft.com/office/drawing/2014/main" id="{E5BA2FD8-9DBC-4020-982A-C1FFFE9297A9}"/>
              </a:ext>
            </a:extLst>
          </p:cNvPr>
          <p:cNvSpPr txBox="1"/>
          <p:nvPr/>
        </p:nvSpPr>
        <p:spPr>
          <a:xfrm>
            <a:off x="6209928" y="1255068"/>
            <a:ext cx="4680520" cy="923330"/>
          </a:xfrm>
          <a:prstGeom prst="rect">
            <a:avLst/>
          </a:prstGeom>
          <a:noFill/>
        </p:spPr>
        <p:txBody>
          <a:bodyPr wrap="square" rtlCol="0">
            <a:spAutoFit/>
          </a:bodyPr>
          <a:lstStyle/>
          <a:p>
            <a:r>
              <a:rPr lang="pt-BR" sz="5400" b="1" dirty="0">
                <a:latin typeface="+mj-lt"/>
              </a:rPr>
              <a:t>Business </a:t>
            </a:r>
            <a:r>
              <a:rPr lang="pt-BR" sz="5400" b="1" dirty="0" err="1">
                <a:latin typeface="+mj-lt"/>
              </a:rPr>
              <a:t>Agility</a:t>
            </a:r>
            <a:endParaRPr lang="pt-BR" sz="5400" b="1" dirty="0">
              <a:latin typeface="+mj-lt"/>
            </a:endParaRPr>
          </a:p>
        </p:txBody>
      </p:sp>
      <p:graphicFrame>
        <p:nvGraphicFramePr>
          <p:cNvPr id="7" name="Diagrama 6">
            <a:extLst>
              <a:ext uri="{FF2B5EF4-FFF2-40B4-BE49-F238E27FC236}">
                <a16:creationId xmlns:a16="http://schemas.microsoft.com/office/drawing/2014/main" id="{7D40D8D4-6DDD-4016-8D34-ECBC6EB91A67}"/>
              </a:ext>
            </a:extLst>
          </p:cNvPr>
          <p:cNvGraphicFramePr/>
          <p:nvPr/>
        </p:nvGraphicFramePr>
        <p:xfrm>
          <a:off x="532597" y="2623220"/>
          <a:ext cx="12601400" cy="6840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154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pic>
        <p:nvPicPr>
          <p:cNvPr id="1026" name="Picture 2" descr="Agilidade, Mindset, Valores, Princípios, Práticas">
            <a:extLst>
              <a:ext uri="{FF2B5EF4-FFF2-40B4-BE49-F238E27FC236}">
                <a16:creationId xmlns:a16="http://schemas.microsoft.com/office/drawing/2014/main" id="{AEEAEBB6-F471-4D55-9467-FC10448D2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06" y="2119164"/>
            <a:ext cx="12486220" cy="7056784"/>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95870370-079B-4138-8FD1-4D2A02DD9B8B}"/>
              </a:ext>
            </a:extLst>
          </p:cNvPr>
          <p:cNvSpPr txBox="1"/>
          <p:nvPr/>
        </p:nvSpPr>
        <p:spPr>
          <a:xfrm>
            <a:off x="4121696" y="1074699"/>
            <a:ext cx="5100627" cy="923330"/>
          </a:xfrm>
          <a:prstGeom prst="rect">
            <a:avLst/>
          </a:prstGeom>
          <a:noFill/>
        </p:spPr>
        <p:txBody>
          <a:bodyPr wrap="none" rtlCol="0">
            <a:spAutoFit/>
          </a:bodyPr>
          <a:lstStyle/>
          <a:p>
            <a:r>
              <a:rPr lang="pt-BR" sz="5400" b="1" dirty="0">
                <a:solidFill>
                  <a:schemeClr val="tx2"/>
                </a:solidFill>
                <a:effectLst>
                  <a:outerShdw blurRad="38100" dist="38100" dir="2700000" algn="tl">
                    <a:srgbClr val="000000">
                      <a:alpha val="43137"/>
                    </a:srgbClr>
                  </a:outerShdw>
                </a:effectLst>
                <a:latin typeface="+mj-lt"/>
              </a:rPr>
              <a:t>MANIFESTO ÁGIL</a:t>
            </a:r>
          </a:p>
        </p:txBody>
      </p:sp>
    </p:spTree>
    <p:extLst>
      <p:ext uri="{BB962C8B-B14F-4D97-AF65-F5344CB8AC3E}">
        <p14:creationId xmlns:p14="http://schemas.microsoft.com/office/powerpoint/2010/main" val="7604456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F4666680-AB9C-42E9-89D0-8E257F1C5080}"/>
              </a:ext>
            </a:extLst>
          </p:cNvPr>
          <p:cNvSpPr>
            <a:spLocks noGrp="1"/>
          </p:cNvSpPr>
          <p:nvPr>
            <p:ph type="body" sz="quarter" idx="11"/>
          </p:nvPr>
        </p:nvSpPr>
        <p:spPr/>
        <p:txBody>
          <a:bodyPr/>
          <a:lstStyle/>
          <a:p>
            <a:r>
              <a:rPr lang="pt-BR"/>
              <a:t>Modelos mais utilizados</a:t>
            </a:r>
            <a:endParaRPr lang="pt-BR" dirty="0"/>
          </a:p>
        </p:txBody>
      </p:sp>
      <p:sp>
        <p:nvSpPr>
          <p:cNvPr id="9" name="Retângulo 8">
            <a:extLst>
              <a:ext uri="{FF2B5EF4-FFF2-40B4-BE49-F238E27FC236}">
                <a16:creationId xmlns:a16="http://schemas.microsoft.com/office/drawing/2014/main" id="{0E63F9F7-28F8-5762-F6B5-7E0A323EA51E}"/>
              </a:ext>
            </a:extLst>
          </p:cNvPr>
          <p:cNvSpPr/>
          <p:nvPr/>
        </p:nvSpPr>
        <p:spPr>
          <a:xfrm>
            <a:off x="532800" y="9585043"/>
            <a:ext cx="12036959" cy="323165"/>
          </a:xfrm>
          <a:prstGeom prst="rect">
            <a:avLst/>
          </a:prstGeom>
        </p:spPr>
        <p:txBody>
          <a:bodyPr wrap="square">
            <a:spAutoFit/>
          </a:bodyPr>
          <a:lstStyle/>
          <a:p>
            <a:pPr algn="r"/>
            <a:r>
              <a:rPr lang="en-US" sz="1500" b="1" dirty="0"/>
              <a:t>Fonte: </a:t>
            </a:r>
            <a:r>
              <a:rPr lang="pt-BR" sz="1500" b="1" dirty="0">
                <a:hlinkClick r:id="rId2"/>
              </a:rPr>
              <a:t>https://stateofagile.com/#ufh-i-615706098-14th-annual-state-of-agile-report/7027494</a:t>
            </a:r>
            <a:endParaRPr lang="en-US" sz="1500" b="1" i="1" dirty="0"/>
          </a:p>
        </p:txBody>
      </p:sp>
      <p:pic>
        <p:nvPicPr>
          <p:cNvPr id="2050" name="Picture 2">
            <a:extLst>
              <a:ext uri="{FF2B5EF4-FFF2-40B4-BE49-F238E27FC236}">
                <a16:creationId xmlns:a16="http://schemas.microsoft.com/office/drawing/2014/main" id="{E849AAAD-5592-118D-F733-9AF9940A0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80" y="1067064"/>
            <a:ext cx="12662549" cy="818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2712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5" name="CaixaDeTexto 4">
            <a:extLst>
              <a:ext uri="{FF2B5EF4-FFF2-40B4-BE49-F238E27FC236}">
                <a16:creationId xmlns:a16="http://schemas.microsoft.com/office/drawing/2014/main" id="{E5BA2FD8-9DBC-4020-982A-C1FFFE9297A9}"/>
              </a:ext>
            </a:extLst>
          </p:cNvPr>
          <p:cNvSpPr txBox="1"/>
          <p:nvPr/>
        </p:nvSpPr>
        <p:spPr>
          <a:xfrm>
            <a:off x="449288" y="3631332"/>
            <a:ext cx="5184576" cy="1754326"/>
          </a:xfrm>
          <a:prstGeom prst="rect">
            <a:avLst/>
          </a:prstGeom>
          <a:noFill/>
        </p:spPr>
        <p:txBody>
          <a:bodyPr wrap="square" rtlCol="0">
            <a:spAutoFit/>
          </a:bodyPr>
          <a:lstStyle/>
          <a:p>
            <a:r>
              <a:rPr lang="pt-BR" sz="5400" b="1" dirty="0">
                <a:latin typeface="+mj-lt"/>
              </a:rPr>
              <a:t>Modelos Escaláveis</a:t>
            </a:r>
          </a:p>
        </p:txBody>
      </p:sp>
      <p:graphicFrame>
        <p:nvGraphicFramePr>
          <p:cNvPr id="2" name="Diagrama 1">
            <a:extLst>
              <a:ext uri="{FF2B5EF4-FFF2-40B4-BE49-F238E27FC236}">
                <a16:creationId xmlns:a16="http://schemas.microsoft.com/office/drawing/2014/main" id="{249C63DF-F2F1-4BFF-9D2C-8603612945DD}"/>
              </a:ext>
            </a:extLst>
          </p:cNvPr>
          <p:cNvGraphicFramePr/>
          <p:nvPr>
            <p:extLst>
              <p:ext uri="{D42A27DB-BD31-4B8C-83A1-F6EECF244321}">
                <p14:modId xmlns:p14="http://schemas.microsoft.com/office/powerpoint/2010/main" val="3311900538"/>
              </p:ext>
            </p:extLst>
          </p:nvPr>
        </p:nvGraphicFramePr>
        <p:xfrm>
          <a:off x="2033464" y="1975148"/>
          <a:ext cx="13105456" cy="8010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82355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pic>
        <p:nvPicPr>
          <p:cNvPr id="9" name="Imagem 8">
            <a:extLst>
              <a:ext uri="{FF2B5EF4-FFF2-40B4-BE49-F238E27FC236}">
                <a16:creationId xmlns:a16="http://schemas.microsoft.com/office/drawing/2014/main" id="{A92741EF-4CEC-4F13-829A-3E4C4A3A586E}"/>
              </a:ext>
            </a:extLst>
          </p:cNvPr>
          <p:cNvPicPr>
            <a:picLocks noChangeAspect="1"/>
          </p:cNvPicPr>
          <p:nvPr/>
        </p:nvPicPr>
        <p:blipFill>
          <a:blip r:embed="rId3"/>
          <a:stretch>
            <a:fillRect/>
          </a:stretch>
        </p:blipFill>
        <p:spPr>
          <a:xfrm>
            <a:off x="1099348" y="2479204"/>
            <a:ext cx="11517304" cy="6984776"/>
          </a:xfrm>
          <a:prstGeom prst="rect">
            <a:avLst/>
          </a:prstGeom>
        </p:spPr>
      </p:pic>
      <p:pic>
        <p:nvPicPr>
          <p:cNvPr id="2" name="Imagem 1">
            <a:extLst>
              <a:ext uri="{FF2B5EF4-FFF2-40B4-BE49-F238E27FC236}">
                <a16:creationId xmlns:a16="http://schemas.microsoft.com/office/drawing/2014/main" id="{C2106D21-5475-4D4A-8DEE-CF76B5046286}"/>
              </a:ext>
            </a:extLst>
          </p:cNvPr>
          <p:cNvPicPr>
            <a:picLocks noChangeAspect="1"/>
          </p:cNvPicPr>
          <p:nvPr/>
        </p:nvPicPr>
        <p:blipFill>
          <a:blip r:embed="rId4"/>
          <a:stretch>
            <a:fillRect/>
          </a:stretch>
        </p:blipFill>
        <p:spPr>
          <a:xfrm>
            <a:off x="2033464" y="1453555"/>
            <a:ext cx="5191125" cy="809625"/>
          </a:xfrm>
          <a:prstGeom prst="rect">
            <a:avLst/>
          </a:prstGeom>
        </p:spPr>
      </p:pic>
    </p:spTree>
    <p:extLst>
      <p:ext uri="{BB962C8B-B14F-4D97-AF65-F5344CB8AC3E}">
        <p14:creationId xmlns:p14="http://schemas.microsoft.com/office/powerpoint/2010/main" val="2861399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pic>
        <p:nvPicPr>
          <p:cNvPr id="3" name="Imagem 2">
            <a:hlinkClick r:id="rId3"/>
            <a:extLst>
              <a:ext uri="{FF2B5EF4-FFF2-40B4-BE49-F238E27FC236}">
                <a16:creationId xmlns:a16="http://schemas.microsoft.com/office/drawing/2014/main" id="{55C8B45F-0D5B-43BA-958E-DAFE69559FD0}"/>
              </a:ext>
            </a:extLst>
          </p:cNvPr>
          <p:cNvPicPr>
            <a:picLocks noChangeAspect="1"/>
          </p:cNvPicPr>
          <p:nvPr/>
        </p:nvPicPr>
        <p:blipFill>
          <a:blip r:embed="rId4"/>
          <a:stretch>
            <a:fillRect/>
          </a:stretch>
        </p:blipFill>
        <p:spPr>
          <a:xfrm>
            <a:off x="1889448" y="1590525"/>
            <a:ext cx="9686925" cy="8372475"/>
          </a:xfrm>
          <a:prstGeom prst="rect">
            <a:avLst/>
          </a:prstGeom>
        </p:spPr>
      </p:pic>
    </p:spTree>
    <p:extLst>
      <p:ext uri="{BB962C8B-B14F-4D97-AF65-F5344CB8AC3E}">
        <p14:creationId xmlns:p14="http://schemas.microsoft.com/office/powerpoint/2010/main" val="26812535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A955C6F-921B-E145-8D39-4CE2E1C37C8D}"/>
              </a:ext>
            </a:extLst>
          </p:cNvPr>
          <p:cNvSpPr>
            <a:spLocks noGrp="1"/>
          </p:cNvSpPr>
          <p:nvPr>
            <p:ph type="body" sz="quarter" idx="11"/>
          </p:nvPr>
        </p:nvSpPr>
        <p:spPr/>
        <p:txBody>
          <a:bodyPr/>
          <a:lstStyle/>
          <a:p>
            <a:r>
              <a:rPr lang="pt-BR" dirty="0" err="1"/>
              <a:t>Scrum@Scale</a:t>
            </a:r>
            <a:endParaRPr lang="pt-BR" dirty="0"/>
          </a:p>
        </p:txBody>
      </p:sp>
      <p:sp>
        <p:nvSpPr>
          <p:cNvPr id="4" name="CaixaDeTexto 3">
            <a:extLst>
              <a:ext uri="{FF2B5EF4-FFF2-40B4-BE49-F238E27FC236}">
                <a16:creationId xmlns:a16="http://schemas.microsoft.com/office/drawing/2014/main" id="{BEDD4C35-0CA1-F18E-8077-4B8940C0071E}"/>
              </a:ext>
            </a:extLst>
          </p:cNvPr>
          <p:cNvSpPr txBox="1"/>
          <p:nvPr/>
        </p:nvSpPr>
        <p:spPr>
          <a:xfrm>
            <a:off x="389724" y="9089197"/>
            <a:ext cx="11538520" cy="400110"/>
          </a:xfrm>
          <a:prstGeom prst="rect">
            <a:avLst/>
          </a:prstGeom>
          <a:noFill/>
        </p:spPr>
        <p:txBody>
          <a:bodyPr wrap="square" rtlCol="0">
            <a:spAutoFit/>
          </a:bodyPr>
          <a:lstStyle/>
          <a:p>
            <a:pPr algn="r"/>
            <a:r>
              <a:rPr lang="en-US" sz="2000" b="1" dirty="0">
                <a:latin typeface="Arial" panose="020B0604020202020204" pitchFamily="34" charset="0"/>
                <a:cs typeface="Arial" panose="020B0604020202020204" pitchFamily="34" charset="0"/>
              </a:rPr>
              <a:t>Fonte: SUTTERLAND, J. </a:t>
            </a:r>
            <a:r>
              <a:rPr lang="en-US" sz="2000" b="1" dirty="0" err="1">
                <a:latin typeface="Arial" panose="020B0604020202020204" pitchFamily="34" charset="0"/>
                <a:cs typeface="Arial" panose="020B0604020202020204" pitchFamily="34" charset="0"/>
              </a:rPr>
              <a:t>Scrum@Scale</a:t>
            </a:r>
            <a:r>
              <a:rPr lang="en-US" sz="2000" b="1" dirty="0">
                <a:latin typeface="Arial" panose="020B0604020202020204" pitchFamily="34" charset="0"/>
                <a:cs typeface="Arial" panose="020B0604020202020204" pitchFamily="34" charset="0"/>
              </a:rPr>
              <a:t>  Guide v.1.05. Nov. 2019.</a:t>
            </a:r>
          </a:p>
        </p:txBody>
      </p:sp>
      <p:pic>
        <p:nvPicPr>
          <p:cNvPr id="5" name="Imagem 4">
            <a:extLst>
              <a:ext uri="{FF2B5EF4-FFF2-40B4-BE49-F238E27FC236}">
                <a16:creationId xmlns:a16="http://schemas.microsoft.com/office/drawing/2014/main" id="{9C3C62AA-BBA5-88B0-4FCB-BE609B10E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704" y="2047156"/>
            <a:ext cx="11064240" cy="6461072"/>
          </a:xfrm>
          <a:prstGeom prst="rect">
            <a:avLst/>
          </a:prstGeom>
        </p:spPr>
      </p:pic>
      <p:sp>
        <p:nvSpPr>
          <p:cNvPr id="6" name="CaixaDeTexto 5">
            <a:extLst>
              <a:ext uri="{FF2B5EF4-FFF2-40B4-BE49-F238E27FC236}">
                <a16:creationId xmlns:a16="http://schemas.microsoft.com/office/drawing/2014/main" id="{F4066AFD-D98F-CBAB-215A-8E34267B87F6}"/>
              </a:ext>
            </a:extLst>
          </p:cNvPr>
          <p:cNvSpPr txBox="1"/>
          <p:nvPr/>
        </p:nvSpPr>
        <p:spPr>
          <a:xfrm rot="16200000">
            <a:off x="-1407896" y="4370656"/>
            <a:ext cx="4434227" cy="523220"/>
          </a:xfrm>
          <a:prstGeom prst="rect">
            <a:avLst/>
          </a:prstGeom>
          <a:noFill/>
        </p:spPr>
        <p:txBody>
          <a:bodyPr wrap="none" rtlCol="0">
            <a:spAutoFit/>
          </a:bodyPr>
          <a:lstStyle/>
          <a:p>
            <a:r>
              <a:rPr lang="pt-BR" sz="2800" b="1" i="1" dirty="0">
                <a:latin typeface="Arial" panose="020B0604020202020204" pitchFamily="34" charset="0"/>
                <a:cs typeface="Arial" panose="020B0604020202020204" pitchFamily="34" charset="0"/>
              </a:rPr>
              <a:t>SCRUM MASTER CYCLE</a:t>
            </a:r>
          </a:p>
        </p:txBody>
      </p:sp>
      <p:sp>
        <p:nvSpPr>
          <p:cNvPr id="7" name="CaixaDeTexto 6">
            <a:extLst>
              <a:ext uri="{FF2B5EF4-FFF2-40B4-BE49-F238E27FC236}">
                <a16:creationId xmlns:a16="http://schemas.microsoft.com/office/drawing/2014/main" id="{CA81BD62-8FEF-133B-675D-4A14F5C60EAF}"/>
              </a:ext>
            </a:extLst>
          </p:cNvPr>
          <p:cNvSpPr txBox="1"/>
          <p:nvPr/>
        </p:nvSpPr>
        <p:spPr>
          <a:xfrm>
            <a:off x="3343201" y="3578303"/>
            <a:ext cx="1577163" cy="523220"/>
          </a:xfrm>
          <a:prstGeom prst="rect">
            <a:avLst/>
          </a:prstGeom>
          <a:noFill/>
        </p:spPr>
        <p:txBody>
          <a:bodyPr wrap="none" rtlCol="0">
            <a:spAutoFit/>
          </a:bodyPr>
          <a:lstStyle/>
          <a:p>
            <a:r>
              <a:rPr lang="pt-BR" sz="1400" b="1" i="1" dirty="0">
                <a:latin typeface="Arial" panose="020B0604020202020204" pitchFamily="34" charset="0"/>
                <a:cs typeface="Arial" panose="020B0604020202020204" pitchFamily="34" charset="0"/>
              </a:rPr>
              <a:t>CROSS-TEAM</a:t>
            </a:r>
          </a:p>
          <a:p>
            <a:r>
              <a:rPr lang="pt-BR" sz="1400" b="1" i="1" dirty="0">
                <a:latin typeface="Arial" panose="020B0604020202020204" pitchFamily="34" charset="0"/>
                <a:cs typeface="Arial" panose="020B0604020202020204" pitchFamily="34" charset="0"/>
              </a:rPr>
              <a:t>COORDINATION</a:t>
            </a:r>
          </a:p>
        </p:txBody>
      </p:sp>
      <p:sp>
        <p:nvSpPr>
          <p:cNvPr id="8" name="CaixaDeTexto 7">
            <a:extLst>
              <a:ext uri="{FF2B5EF4-FFF2-40B4-BE49-F238E27FC236}">
                <a16:creationId xmlns:a16="http://schemas.microsoft.com/office/drawing/2014/main" id="{69610CED-E1C8-5441-1549-6975F106E2ED}"/>
              </a:ext>
            </a:extLst>
          </p:cNvPr>
          <p:cNvSpPr txBox="1"/>
          <p:nvPr/>
        </p:nvSpPr>
        <p:spPr>
          <a:xfrm>
            <a:off x="4268785" y="1536359"/>
            <a:ext cx="1728192" cy="523220"/>
          </a:xfrm>
          <a:prstGeom prst="rect">
            <a:avLst/>
          </a:prstGeom>
          <a:noFill/>
        </p:spPr>
        <p:txBody>
          <a:bodyPr wrap="square" rtlCol="0">
            <a:spAutoFit/>
          </a:bodyPr>
          <a:lstStyle>
            <a:defPPr>
              <a:defRPr lang="en-US"/>
            </a:defPPr>
            <a:lvl1pPr>
              <a:defRPr sz="1400" b="1">
                <a:latin typeface="Arial" panose="020B0604020202020204" pitchFamily="34" charset="0"/>
                <a:cs typeface="Arial" panose="020B0604020202020204" pitchFamily="34" charset="0"/>
              </a:defRPr>
            </a:lvl1pPr>
          </a:lstStyle>
          <a:p>
            <a:pPr algn="ctr"/>
            <a:r>
              <a:rPr lang="pt-BR" i="1" dirty="0"/>
              <a:t>CONTINUOUS IMPROVEMENT </a:t>
            </a:r>
          </a:p>
        </p:txBody>
      </p:sp>
      <p:sp>
        <p:nvSpPr>
          <p:cNvPr id="9" name="CaixaDeTexto 8">
            <a:extLst>
              <a:ext uri="{FF2B5EF4-FFF2-40B4-BE49-F238E27FC236}">
                <a16:creationId xmlns:a16="http://schemas.microsoft.com/office/drawing/2014/main" id="{7D6194A2-764C-A32E-BAF4-616B2D9CA382}"/>
              </a:ext>
            </a:extLst>
          </p:cNvPr>
          <p:cNvSpPr txBox="1"/>
          <p:nvPr/>
        </p:nvSpPr>
        <p:spPr>
          <a:xfrm>
            <a:off x="4245557" y="3081510"/>
            <a:ext cx="1656183" cy="738664"/>
          </a:xfrm>
          <a:prstGeom prst="rect">
            <a:avLst/>
          </a:prstGeom>
          <a:noFill/>
        </p:spPr>
        <p:txBody>
          <a:bodyPr wrap="square" rtlCol="0">
            <a:spAutoFit/>
          </a:bodyPr>
          <a:lstStyle>
            <a:defPPr>
              <a:defRPr lang="en-US"/>
            </a:defPPr>
            <a:lvl1pPr>
              <a:defRPr sz="1400" b="1">
                <a:latin typeface="Arial" panose="020B0604020202020204" pitchFamily="34" charset="0"/>
                <a:cs typeface="Arial" panose="020B0604020202020204" pitchFamily="34" charset="0"/>
              </a:defRPr>
            </a:lvl1pPr>
          </a:lstStyle>
          <a:p>
            <a:pPr algn="ctr"/>
            <a:r>
              <a:rPr lang="pt-BR" i="1" dirty="0"/>
              <a:t>&amp; IMPEDIMENT REMOVAL</a:t>
            </a:r>
          </a:p>
          <a:p>
            <a:pPr algn="ctr"/>
            <a:endParaRPr lang="pt-BR" dirty="0"/>
          </a:p>
        </p:txBody>
      </p:sp>
      <p:sp>
        <p:nvSpPr>
          <p:cNvPr id="10" name="CaixaDeTexto 9">
            <a:extLst>
              <a:ext uri="{FF2B5EF4-FFF2-40B4-BE49-F238E27FC236}">
                <a16:creationId xmlns:a16="http://schemas.microsoft.com/office/drawing/2014/main" id="{4BDBFDF0-51C5-6D86-F8BC-E42FA2A029CF}"/>
              </a:ext>
            </a:extLst>
          </p:cNvPr>
          <p:cNvSpPr txBox="1"/>
          <p:nvPr/>
        </p:nvSpPr>
        <p:spPr>
          <a:xfrm>
            <a:off x="4120330" y="5082602"/>
            <a:ext cx="1906636" cy="537437"/>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i="1" dirty="0"/>
              <a:t>EXECUTIVE ACTION TEAM</a:t>
            </a:r>
          </a:p>
        </p:txBody>
      </p:sp>
      <p:sp>
        <p:nvSpPr>
          <p:cNvPr id="11" name="CaixaDeTexto 10">
            <a:extLst>
              <a:ext uri="{FF2B5EF4-FFF2-40B4-BE49-F238E27FC236}">
                <a16:creationId xmlns:a16="http://schemas.microsoft.com/office/drawing/2014/main" id="{B7A630EC-8738-3B95-F458-8F237589AB18}"/>
              </a:ext>
            </a:extLst>
          </p:cNvPr>
          <p:cNvSpPr txBox="1"/>
          <p:nvPr/>
        </p:nvSpPr>
        <p:spPr>
          <a:xfrm>
            <a:off x="4352658" y="7106695"/>
            <a:ext cx="1431802" cy="307777"/>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i="1" dirty="0"/>
              <a:t>DEPLOYMENT</a:t>
            </a:r>
          </a:p>
        </p:txBody>
      </p:sp>
      <p:sp>
        <p:nvSpPr>
          <p:cNvPr id="12" name="CaixaDeTexto 11">
            <a:extLst>
              <a:ext uri="{FF2B5EF4-FFF2-40B4-BE49-F238E27FC236}">
                <a16:creationId xmlns:a16="http://schemas.microsoft.com/office/drawing/2014/main" id="{1719BEDF-DA62-25E8-6EB0-5B78F5BB5D82}"/>
              </a:ext>
            </a:extLst>
          </p:cNvPr>
          <p:cNvSpPr txBox="1"/>
          <p:nvPr/>
        </p:nvSpPr>
        <p:spPr>
          <a:xfrm>
            <a:off x="6158984" y="1634087"/>
            <a:ext cx="1275680" cy="738664"/>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i="1" dirty="0"/>
              <a:t>TEAM LEVEL PROCESS</a:t>
            </a:r>
          </a:p>
        </p:txBody>
      </p:sp>
      <p:sp>
        <p:nvSpPr>
          <p:cNvPr id="13" name="CaixaDeTexto 12">
            <a:extLst>
              <a:ext uri="{FF2B5EF4-FFF2-40B4-BE49-F238E27FC236}">
                <a16:creationId xmlns:a16="http://schemas.microsoft.com/office/drawing/2014/main" id="{4F1D2AB2-C648-1F08-57DF-6CBD18EA8197}"/>
              </a:ext>
            </a:extLst>
          </p:cNvPr>
          <p:cNvSpPr txBox="1"/>
          <p:nvPr/>
        </p:nvSpPr>
        <p:spPr>
          <a:xfrm>
            <a:off x="5901740" y="4978981"/>
            <a:ext cx="1670137" cy="430887"/>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sz="1100" i="1" dirty="0"/>
              <a:t>METRICS &amp;</a:t>
            </a:r>
          </a:p>
          <a:p>
            <a:r>
              <a:rPr lang="pt-BR" sz="1100" i="1" dirty="0"/>
              <a:t>TRANSPARENCY</a:t>
            </a:r>
          </a:p>
        </p:txBody>
      </p:sp>
      <p:sp>
        <p:nvSpPr>
          <p:cNvPr id="14" name="CaixaDeTexto 13">
            <a:extLst>
              <a:ext uri="{FF2B5EF4-FFF2-40B4-BE49-F238E27FC236}">
                <a16:creationId xmlns:a16="http://schemas.microsoft.com/office/drawing/2014/main" id="{7C9B3ADC-5B0A-D240-BFF8-710C8F0A60D3}"/>
              </a:ext>
            </a:extLst>
          </p:cNvPr>
          <p:cNvSpPr txBox="1"/>
          <p:nvPr/>
        </p:nvSpPr>
        <p:spPr>
          <a:xfrm>
            <a:off x="5613442" y="6649752"/>
            <a:ext cx="2246732" cy="430887"/>
          </a:xfrm>
          <a:prstGeom prst="rect">
            <a:avLst/>
          </a:prstGeom>
          <a:noFill/>
        </p:spPr>
        <p:txBody>
          <a:bodyPr wrap="square" rtlCol="0">
            <a:spAutoFit/>
          </a:bodyPr>
          <a:lstStyle>
            <a:defPPr>
              <a:defRPr lang="en-US"/>
            </a:defPPr>
            <a:lvl1pPr algn="ctr">
              <a:defRPr sz="1100" b="1">
                <a:latin typeface="Arial" panose="020B0604020202020204" pitchFamily="34" charset="0"/>
                <a:cs typeface="Arial" panose="020B0604020202020204" pitchFamily="34" charset="0"/>
              </a:defRPr>
            </a:lvl1pPr>
          </a:lstStyle>
          <a:p>
            <a:r>
              <a:rPr lang="pt-BR" i="1" dirty="0"/>
              <a:t>PRODUCT &amp; RELEASE FEEDBACK</a:t>
            </a:r>
          </a:p>
        </p:txBody>
      </p:sp>
      <p:sp>
        <p:nvSpPr>
          <p:cNvPr id="15" name="CaixaDeTexto 14">
            <a:extLst>
              <a:ext uri="{FF2B5EF4-FFF2-40B4-BE49-F238E27FC236}">
                <a16:creationId xmlns:a16="http://schemas.microsoft.com/office/drawing/2014/main" id="{D09370CE-ECC5-64EB-7AC9-9CCE16780CB3}"/>
              </a:ext>
            </a:extLst>
          </p:cNvPr>
          <p:cNvSpPr txBox="1"/>
          <p:nvPr/>
        </p:nvSpPr>
        <p:spPr>
          <a:xfrm>
            <a:off x="7013299" y="7790405"/>
            <a:ext cx="1693750" cy="523220"/>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i="1" dirty="0"/>
              <a:t>PRODUCT INCREMENT</a:t>
            </a:r>
          </a:p>
        </p:txBody>
      </p:sp>
      <p:sp>
        <p:nvSpPr>
          <p:cNvPr id="16" name="CaixaDeTexto 15">
            <a:extLst>
              <a:ext uri="{FF2B5EF4-FFF2-40B4-BE49-F238E27FC236}">
                <a16:creationId xmlns:a16="http://schemas.microsoft.com/office/drawing/2014/main" id="{198138FE-CCDC-BC1B-644B-05BA948BEA3A}"/>
              </a:ext>
            </a:extLst>
          </p:cNvPr>
          <p:cNvSpPr txBox="1"/>
          <p:nvPr/>
        </p:nvSpPr>
        <p:spPr>
          <a:xfrm>
            <a:off x="7731209" y="1523235"/>
            <a:ext cx="1425816" cy="523220"/>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i="1" dirty="0"/>
              <a:t>STRATEGIC VISION</a:t>
            </a:r>
          </a:p>
        </p:txBody>
      </p:sp>
      <p:sp>
        <p:nvSpPr>
          <p:cNvPr id="17" name="CaixaDeTexto 16">
            <a:extLst>
              <a:ext uri="{FF2B5EF4-FFF2-40B4-BE49-F238E27FC236}">
                <a16:creationId xmlns:a16="http://schemas.microsoft.com/office/drawing/2014/main" id="{D7D57A60-C1CD-C465-F06E-CAC96AC57012}"/>
              </a:ext>
            </a:extLst>
          </p:cNvPr>
          <p:cNvSpPr txBox="1"/>
          <p:nvPr/>
        </p:nvSpPr>
        <p:spPr>
          <a:xfrm>
            <a:off x="7537117" y="5086953"/>
            <a:ext cx="1699428" cy="523220"/>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i="1" dirty="0"/>
              <a:t>EXECUTIVE METASCRUM</a:t>
            </a:r>
          </a:p>
        </p:txBody>
      </p:sp>
      <p:sp>
        <p:nvSpPr>
          <p:cNvPr id="18" name="CaixaDeTexto 17">
            <a:extLst>
              <a:ext uri="{FF2B5EF4-FFF2-40B4-BE49-F238E27FC236}">
                <a16:creationId xmlns:a16="http://schemas.microsoft.com/office/drawing/2014/main" id="{E07C1B2C-C4A0-86E9-F6B4-3914A51F7559}"/>
              </a:ext>
            </a:extLst>
          </p:cNvPr>
          <p:cNvSpPr txBox="1"/>
          <p:nvPr/>
        </p:nvSpPr>
        <p:spPr>
          <a:xfrm>
            <a:off x="7749992" y="7108014"/>
            <a:ext cx="1122422" cy="523220"/>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i="1" dirty="0"/>
              <a:t>RELEASE</a:t>
            </a:r>
          </a:p>
          <a:p>
            <a:r>
              <a:rPr lang="pt-BR" i="1" dirty="0"/>
              <a:t>PLANNING</a:t>
            </a:r>
          </a:p>
        </p:txBody>
      </p:sp>
      <p:sp>
        <p:nvSpPr>
          <p:cNvPr id="19" name="CaixaDeTexto 18">
            <a:extLst>
              <a:ext uri="{FF2B5EF4-FFF2-40B4-BE49-F238E27FC236}">
                <a16:creationId xmlns:a16="http://schemas.microsoft.com/office/drawing/2014/main" id="{AA01C631-D78E-DF5E-5000-FD9A1EB1AC38}"/>
              </a:ext>
            </a:extLst>
          </p:cNvPr>
          <p:cNvSpPr txBox="1"/>
          <p:nvPr/>
        </p:nvSpPr>
        <p:spPr>
          <a:xfrm>
            <a:off x="9497418" y="2479019"/>
            <a:ext cx="1615634" cy="523220"/>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i="1" dirty="0"/>
              <a:t>BACKLOG</a:t>
            </a:r>
          </a:p>
          <a:p>
            <a:r>
              <a:rPr lang="pt-BR" i="1" dirty="0"/>
              <a:t>PRIORITIZATION</a:t>
            </a:r>
          </a:p>
        </p:txBody>
      </p:sp>
      <p:sp>
        <p:nvSpPr>
          <p:cNvPr id="20" name="CaixaDeTexto 19">
            <a:extLst>
              <a:ext uri="{FF2B5EF4-FFF2-40B4-BE49-F238E27FC236}">
                <a16:creationId xmlns:a16="http://schemas.microsoft.com/office/drawing/2014/main" id="{2274692C-2824-1554-B3E4-041F8E025E54}"/>
              </a:ext>
            </a:extLst>
          </p:cNvPr>
          <p:cNvSpPr txBox="1"/>
          <p:nvPr/>
        </p:nvSpPr>
        <p:spPr>
          <a:xfrm>
            <a:off x="9314204" y="6280420"/>
            <a:ext cx="1798848" cy="738664"/>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i="1" dirty="0"/>
              <a:t>BACKLOG DECOMPOSITION &amp; REFINEMENT</a:t>
            </a:r>
          </a:p>
        </p:txBody>
      </p:sp>
      <p:sp>
        <p:nvSpPr>
          <p:cNvPr id="21" name="CaixaDeTexto 20">
            <a:extLst>
              <a:ext uri="{FF2B5EF4-FFF2-40B4-BE49-F238E27FC236}">
                <a16:creationId xmlns:a16="http://schemas.microsoft.com/office/drawing/2014/main" id="{89EFC88D-159D-0627-C620-770C45E26442}"/>
              </a:ext>
            </a:extLst>
          </p:cNvPr>
          <p:cNvSpPr txBox="1"/>
          <p:nvPr/>
        </p:nvSpPr>
        <p:spPr>
          <a:xfrm rot="16200000">
            <a:off x="10351956" y="4231421"/>
            <a:ext cx="4751622" cy="523220"/>
          </a:xfrm>
          <a:prstGeom prst="rect">
            <a:avLst/>
          </a:prstGeom>
          <a:noFill/>
        </p:spPr>
        <p:txBody>
          <a:bodyPr wrap="none" rtlCol="0">
            <a:spAutoFit/>
          </a:bodyPr>
          <a:lstStyle>
            <a:defPPr>
              <a:defRPr lang="en-US"/>
            </a:defPPr>
            <a:lvl1pPr>
              <a:defRPr sz="2800" b="1">
                <a:latin typeface="Arial" panose="020B0604020202020204" pitchFamily="34" charset="0"/>
                <a:cs typeface="Arial" panose="020B0604020202020204" pitchFamily="34" charset="0"/>
              </a:defRPr>
            </a:lvl1pPr>
          </a:lstStyle>
          <a:p>
            <a:r>
              <a:rPr lang="pt-BR" i="1" dirty="0"/>
              <a:t>PRODUCT OWNER CYCLE</a:t>
            </a:r>
          </a:p>
        </p:txBody>
      </p:sp>
    </p:spTree>
    <p:extLst>
      <p:ext uri="{BB962C8B-B14F-4D97-AF65-F5344CB8AC3E}">
        <p14:creationId xmlns:p14="http://schemas.microsoft.com/office/powerpoint/2010/main" val="19241946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A955C6F-921B-E145-8D39-4CE2E1C37C8D}"/>
              </a:ext>
            </a:extLst>
          </p:cNvPr>
          <p:cNvSpPr>
            <a:spLocks noGrp="1"/>
          </p:cNvSpPr>
          <p:nvPr>
            <p:ph type="body" sz="quarter" idx="11"/>
          </p:nvPr>
        </p:nvSpPr>
        <p:spPr/>
        <p:txBody>
          <a:bodyPr/>
          <a:lstStyle/>
          <a:p>
            <a:r>
              <a:rPr lang="pt-BR" dirty="0" err="1"/>
              <a:t>Scrum@Scale</a:t>
            </a:r>
            <a:endParaRPr lang="pt-BR" dirty="0"/>
          </a:p>
        </p:txBody>
      </p:sp>
      <p:sp>
        <p:nvSpPr>
          <p:cNvPr id="3" name="CaixaDeTexto 2">
            <a:extLst>
              <a:ext uri="{FF2B5EF4-FFF2-40B4-BE49-F238E27FC236}">
                <a16:creationId xmlns:a16="http://schemas.microsoft.com/office/drawing/2014/main" id="{6734978E-5F30-38DD-9411-F4F2DD27894D}"/>
              </a:ext>
            </a:extLst>
          </p:cNvPr>
          <p:cNvSpPr txBox="1"/>
          <p:nvPr/>
        </p:nvSpPr>
        <p:spPr>
          <a:xfrm>
            <a:off x="667833" y="8671892"/>
            <a:ext cx="11538520" cy="400110"/>
          </a:xfrm>
          <a:prstGeom prst="rect">
            <a:avLst/>
          </a:prstGeom>
          <a:noFill/>
        </p:spPr>
        <p:txBody>
          <a:bodyPr wrap="square" rtlCol="0">
            <a:spAutoFit/>
          </a:bodyPr>
          <a:lstStyle/>
          <a:p>
            <a:pPr algn="r"/>
            <a:r>
              <a:rPr lang="en-US" sz="2000" b="1" dirty="0">
                <a:latin typeface="Arial" panose="020B0604020202020204" pitchFamily="34" charset="0"/>
                <a:cs typeface="Arial" panose="020B0604020202020204" pitchFamily="34" charset="0"/>
              </a:rPr>
              <a:t>Fonte: SUTTERLAND, J. </a:t>
            </a:r>
            <a:r>
              <a:rPr lang="en-US" sz="2000" b="1" dirty="0" err="1">
                <a:latin typeface="Arial" panose="020B0604020202020204" pitchFamily="34" charset="0"/>
                <a:cs typeface="Arial" panose="020B0604020202020204" pitchFamily="34" charset="0"/>
              </a:rPr>
              <a:t>Scrum@Scale</a:t>
            </a:r>
            <a:r>
              <a:rPr lang="en-US" sz="2000" b="1" dirty="0">
                <a:latin typeface="Arial" panose="020B0604020202020204" pitchFamily="34" charset="0"/>
                <a:cs typeface="Arial" panose="020B0604020202020204" pitchFamily="34" charset="0"/>
              </a:rPr>
              <a:t>  Guide v.1.05. Nov. 2019.</a:t>
            </a:r>
          </a:p>
        </p:txBody>
      </p:sp>
      <p:pic>
        <p:nvPicPr>
          <p:cNvPr id="22" name="Imagem 21">
            <a:extLst>
              <a:ext uri="{FF2B5EF4-FFF2-40B4-BE49-F238E27FC236}">
                <a16:creationId xmlns:a16="http://schemas.microsoft.com/office/drawing/2014/main" id="{161950F4-5BE4-1BB3-3520-017D31D70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33" y="2983260"/>
            <a:ext cx="5898902" cy="4728772"/>
          </a:xfrm>
          <a:prstGeom prst="rect">
            <a:avLst/>
          </a:prstGeom>
        </p:spPr>
      </p:pic>
      <p:pic>
        <p:nvPicPr>
          <p:cNvPr id="23" name="Imagem 22">
            <a:extLst>
              <a:ext uri="{FF2B5EF4-FFF2-40B4-BE49-F238E27FC236}">
                <a16:creationId xmlns:a16="http://schemas.microsoft.com/office/drawing/2014/main" id="{6C5E3176-D1A9-733F-D96B-C0DE4FC49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444" y="3199284"/>
            <a:ext cx="6693099" cy="5099504"/>
          </a:xfrm>
          <a:prstGeom prst="rect">
            <a:avLst/>
          </a:prstGeom>
        </p:spPr>
      </p:pic>
    </p:spTree>
    <p:extLst>
      <p:ext uri="{BB962C8B-B14F-4D97-AF65-F5344CB8AC3E}">
        <p14:creationId xmlns:p14="http://schemas.microsoft.com/office/powerpoint/2010/main" val="3156235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eta em Curva para a Esquerda 30"/>
          <p:cNvSpPr/>
          <p:nvPr/>
        </p:nvSpPr>
        <p:spPr>
          <a:xfrm rot="16200000" flipH="1">
            <a:off x="7084989" y="4398381"/>
            <a:ext cx="1274218" cy="3780417"/>
          </a:xfrm>
          <a:prstGeom prst="curvedLeftArrow">
            <a:avLst/>
          </a:prstGeom>
          <a:solidFill>
            <a:srgbClr val="289AC2"/>
          </a:solidFill>
          <a:ln>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 name="CaixaDeTexto 5">
            <a:extLst>
              <a:ext uri="{FF2B5EF4-FFF2-40B4-BE49-F238E27FC236}">
                <a16:creationId xmlns:a16="http://schemas.microsoft.com/office/drawing/2014/main" id="{22A57CE6-D847-E243-9AB6-3550AB6799CC}"/>
              </a:ext>
            </a:extLst>
          </p:cNvPr>
          <p:cNvSpPr txBox="1"/>
          <p:nvPr/>
        </p:nvSpPr>
        <p:spPr>
          <a:xfrm>
            <a:off x="715359" y="7738140"/>
            <a:ext cx="12056297" cy="553998"/>
          </a:xfrm>
          <a:prstGeom prst="rect">
            <a:avLst/>
          </a:prstGeom>
          <a:noFill/>
        </p:spPr>
        <p:txBody>
          <a:bodyPr wrap="square" rtlCol="0">
            <a:spAutoFit/>
          </a:bodyPr>
          <a:lstStyle/>
          <a:p>
            <a:r>
              <a:rPr lang="en-US" sz="1500" b="1" dirty="0"/>
              <a:t>Fonte:</a:t>
            </a:r>
            <a:r>
              <a:rPr lang="en-US" sz="1500" dirty="0"/>
              <a:t> </a:t>
            </a:r>
            <a:r>
              <a:rPr lang="pt-BR" sz="1500" dirty="0">
                <a:hlinkClick r:id="rId3"/>
              </a:rPr>
              <a:t>https://scrumorg-website-prod.s3.amazonaws.com/drupal/2018-01/2018-Nexus-Guide-Portuguese-Brazillian.pdf?nexus-file=https%3A%2F%2Fscrumorg-website-prod.s3.amazonaws.com%2Fdrupal%2F2018-01%2F2018-Nexus-Guide-Portuguese-Brazillian.pdf</a:t>
            </a:r>
            <a:endParaRPr lang="en-US" sz="1500" dirty="0"/>
          </a:p>
        </p:txBody>
      </p:sp>
      <p:sp>
        <p:nvSpPr>
          <p:cNvPr id="4" name="Espaço Reservado para Texto 3">
            <a:extLst>
              <a:ext uri="{FF2B5EF4-FFF2-40B4-BE49-F238E27FC236}">
                <a16:creationId xmlns:a16="http://schemas.microsoft.com/office/drawing/2014/main" id="{BD754F6D-1E26-4B2D-B98B-9BFE0E30CEED}"/>
              </a:ext>
            </a:extLst>
          </p:cNvPr>
          <p:cNvSpPr>
            <a:spLocks noGrp="1"/>
          </p:cNvSpPr>
          <p:nvPr>
            <p:ph type="body" sz="quarter" idx="11"/>
          </p:nvPr>
        </p:nvSpPr>
        <p:spPr/>
        <p:txBody>
          <a:bodyPr/>
          <a:lstStyle/>
          <a:p>
            <a:r>
              <a:rPr lang="pt-BR" i="1" dirty="0" err="1"/>
              <a:t>Nexus</a:t>
            </a:r>
            <a:r>
              <a:rPr lang="pt-BR" i="1" dirty="0"/>
              <a:t> framework</a:t>
            </a:r>
          </a:p>
        </p:txBody>
      </p:sp>
      <p:pic>
        <p:nvPicPr>
          <p:cNvPr id="5" name="Imagem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6102" y="2597592"/>
            <a:ext cx="11694151" cy="4765037"/>
          </a:xfrm>
          <a:prstGeom prst="rect">
            <a:avLst/>
          </a:prstGeom>
        </p:spPr>
      </p:pic>
      <p:sp>
        <p:nvSpPr>
          <p:cNvPr id="2" name="CaixaDeTexto 1"/>
          <p:cNvSpPr txBox="1"/>
          <p:nvPr/>
        </p:nvSpPr>
        <p:spPr>
          <a:xfrm>
            <a:off x="6209928" y="2216325"/>
            <a:ext cx="3241593" cy="323165"/>
          </a:xfrm>
          <a:prstGeom prst="rect">
            <a:avLst/>
          </a:prstGeom>
          <a:noFill/>
        </p:spPr>
        <p:txBody>
          <a:bodyPr wrap="none" rtlCol="0">
            <a:spAutoFit/>
          </a:bodyPr>
          <a:lstStyle/>
          <a:p>
            <a:r>
              <a:rPr lang="pt-BR" sz="1500" b="1" dirty="0"/>
              <a:t>Retrospectiva da </a:t>
            </a:r>
            <a:r>
              <a:rPr lang="pt-BR" sz="1500" b="1" i="1" dirty="0" err="1"/>
              <a:t>sprint</a:t>
            </a:r>
            <a:r>
              <a:rPr lang="pt-BR" sz="1500" b="1" dirty="0"/>
              <a:t> do </a:t>
            </a:r>
            <a:r>
              <a:rPr lang="pt-BR" sz="1500" b="1" dirty="0" err="1"/>
              <a:t>Nexus</a:t>
            </a:r>
            <a:endParaRPr lang="pt-BR" sz="1500" dirty="0"/>
          </a:p>
        </p:txBody>
      </p:sp>
      <p:sp>
        <p:nvSpPr>
          <p:cNvPr id="7" name="CaixaDeTexto 6"/>
          <p:cNvSpPr txBox="1"/>
          <p:nvPr/>
        </p:nvSpPr>
        <p:spPr>
          <a:xfrm>
            <a:off x="6641976" y="2852601"/>
            <a:ext cx="471604" cy="207749"/>
          </a:xfrm>
          <a:prstGeom prst="rect">
            <a:avLst/>
          </a:prstGeom>
          <a:noFill/>
        </p:spPr>
        <p:txBody>
          <a:bodyPr wrap="none" rtlCol="0">
            <a:spAutoFit/>
          </a:bodyPr>
          <a:lstStyle/>
          <a:p>
            <a:r>
              <a:rPr lang="pt-BR" sz="750" b="1" dirty="0" err="1"/>
              <a:t>Nexus</a:t>
            </a:r>
            <a:endParaRPr lang="pt-BR" sz="750" b="1" dirty="0"/>
          </a:p>
        </p:txBody>
      </p:sp>
      <p:sp>
        <p:nvSpPr>
          <p:cNvPr id="8" name="CaixaDeTexto 7"/>
          <p:cNvSpPr txBox="1"/>
          <p:nvPr/>
        </p:nvSpPr>
        <p:spPr>
          <a:xfrm>
            <a:off x="7452066" y="2767236"/>
            <a:ext cx="540060" cy="323165"/>
          </a:xfrm>
          <a:prstGeom prst="rect">
            <a:avLst/>
          </a:prstGeom>
          <a:noFill/>
        </p:spPr>
        <p:txBody>
          <a:bodyPr wrap="square" rtlCol="0">
            <a:spAutoFit/>
          </a:bodyPr>
          <a:lstStyle/>
          <a:p>
            <a:pPr algn="ctr"/>
            <a:r>
              <a:rPr lang="pt-BR" sz="750" b="1" dirty="0"/>
              <a:t>times </a:t>
            </a:r>
            <a:r>
              <a:rPr lang="pt-BR" sz="750" b="1" i="1" dirty="0" err="1"/>
              <a:t>scrum</a:t>
            </a:r>
            <a:endParaRPr lang="pt-BR" sz="750" b="1" dirty="0"/>
          </a:p>
        </p:txBody>
      </p:sp>
      <p:sp>
        <p:nvSpPr>
          <p:cNvPr id="9" name="CaixaDeTexto 8"/>
          <p:cNvSpPr txBox="1"/>
          <p:nvPr/>
        </p:nvSpPr>
        <p:spPr>
          <a:xfrm>
            <a:off x="8100138" y="2832993"/>
            <a:ext cx="471604" cy="207749"/>
          </a:xfrm>
          <a:prstGeom prst="rect">
            <a:avLst/>
          </a:prstGeom>
          <a:noFill/>
        </p:spPr>
        <p:txBody>
          <a:bodyPr wrap="none" rtlCol="0">
            <a:spAutoFit/>
          </a:bodyPr>
          <a:lstStyle/>
          <a:p>
            <a:r>
              <a:rPr lang="pt-BR" sz="750" b="1" dirty="0" err="1"/>
              <a:t>Nexus</a:t>
            </a:r>
            <a:endParaRPr lang="pt-BR" sz="750" b="1" dirty="0"/>
          </a:p>
        </p:txBody>
      </p:sp>
      <p:sp>
        <p:nvSpPr>
          <p:cNvPr id="10" name="CaixaDeTexto 9"/>
          <p:cNvSpPr txBox="1"/>
          <p:nvPr/>
        </p:nvSpPr>
        <p:spPr>
          <a:xfrm>
            <a:off x="539299" y="3269405"/>
            <a:ext cx="1064715" cy="276999"/>
          </a:xfrm>
          <a:prstGeom prst="rect">
            <a:avLst/>
          </a:prstGeom>
          <a:noFill/>
        </p:spPr>
        <p:txBody>
          <a:bodyPr wrap="none" rtlCol="0">
            <a:spAutoFit/>
          </a:bodyPr>
          <a:lstStyle/>
          <a:p>
            <a:r>
              <a:rPr lang="pt-BR" sz="1200" b="1" dirty="0"/>
              <a:t>refinamento</a:t>
            </a:r>
          </a:p>
        </p:txBody>
      </p:sp>
      <p:sp>
        <p:nvSpPr>
          <p:cNvPr id="11" name="CaixaDeTexto 10"/>
          <p:cNvSpPr txBox="1"/>
          <p:nvPr/>
        </p:nvSpPr>
        <p:spPr>
          <a:xfrm>
            <a:off x="5453844" y="3901363"/>
            <a:ext cx="756084" cy="646331"/>
          </a:xfrm>
          <a:prstGeom prst="rect">
            <a:avLst/>
          </a:prstGeom>
          <a:noFill/>
        </p:spPr>
        <p:txBody>
          <a:bodyPr wrap="square" rtlCol="0">
            <a:spAutoFit/>
          </a:bodyPr>
          <a:lstStyle/>
          <a:p>
            <a:pPr algn="ctr"/>
            <a:r>
              <a:rPr lang="pt-BR" sz="900" b="1" dirty="0"/>
              <a:t>time de integração do </a:t>
            </a:r>
            <a:r>
              <a:rPr lang="pt-BR" sz="900" b="1" dirty="0" err="1"/>
              <a:t>Nexus</a:t>
            </a:r>
            <a:endParaRPr lang="pt-BR" sz="900" b="1" dirty="0"/>
          </a:p>
        </p:txBody>
      </p:sp>
      <p:sp>
        <p:nvSpPr>
          <p:cNvPr id="12" name="CaixaDeTexto 11"/>
          <p:cNvSpPr txBox="1"/>
          <p:nvPr/>
        </p:nvSpPr>
        <p:spPr>
          <a:xfrm>
            <a:off x="8685934" y="4009375"/>
            <a:ext cx="710348" cy="646331"/>
          </a:xfrm>
          <a:prstGeom prst="rect">
            <a:avLst/>
          </a:prstGeom>
          <a:noFill/>
        </p:spPr>
        <p:txBody>
          <a:bodyPr wrap="square" rtlCol="0">
            <a:spAutoFit/>
          </a:bodyPr>
          <a:lstStyle/>
          <a:p>
            <a:pPr algn="ctr"/>
            <a:r>
              <a:rPr lang="pt-BR" sz="900" b="1" dirty="0">
                <a:solidFill>
                  <a:schemeClr val="bg1"/>
                </a:solidFill>
              </a:rPr>
              <a:t>reunião diária do </a:t>
            </a:r>
            <a:r>
              <a:rPr lang="pt-BR" sz="900" b="1" i="1" dirty="0" err="1">
                <a:solidFill>
                  <a:schemeClr val="bg1"/>
                </a:solidFill>
              </a:rPr>
              <a:t>scrum</a:t>
            </a:r>
            <a:r>
              <a:rPr lang="pt-BR" sz="900" b="1" dirty="0">
                <a:solidFill>
                  <a:schemeClr val="bg1"/>
                </a:solidFill>
              </a:rPr>
              <a:t> no </a:t>
            </a:r>
            <a:r>
              <a:rPr lang="pt-BR" sz="900" b="1" dirty="0" err="1">
                <a:solidFill>
                  <a:schemeClr val="bg1"/>
                </a:solidFill>
              </a:rPr>
              <a:t>Nexus</a:t>
            </a:r>
            <a:endParaRPr lang="pt-BR" sz="900" b="1" dirty="0">
              <a:solidFill>
                <a:schemeClr val="bg1"/>
              </a:solidFill>
            </a:endParaRPr>
          </a:p>
        </p:txBody>
      </p:sp>
      <p:sp>
        <p:nvSpPr>
          <p:cNvPr id="13" name="CaixaDeTexto 12"/>
          <p:cNvSpPr txBox="1"/>
          <p:nvPr/>
        </p:nvSpPr>
        <p:spPr>
          <a:xfrm>
            <a:off x="9090249" y="3460911"/>
            <a:ext cx="522058" cy="461665"/>
          </a:xfrm>
          <a:prstGeom prst="rect">
            <a:avLst/>
          </a:prstGeom>
          <a:noFill/>
        </p:spPr>
        <p:txBody>
          <a:bodyPr wrap="square" rtlCol="0">
            <a:spAutoFit/>
          </a:bodyPr>
          <a:lstStyle/>
          <a:p>
            <a:pPr algn="ctr"/>
            <a:r>
              <a:rPr lang="pt-BR" sz="600" b="1" dirty="0">
                <a:solidFill>
                  <a:schemeClr val="bg1"/>
                </a:solidFill>
              </a:rPr>
              <a:t>reuniões diárias do </a:t>
            </a:r>
            <a:r>
              <a:rPr lang="pt-BR" sz="600" b="1" i="1" dirty="0" err="1">
                <a:solidFill>
                  <a:schemeClr val="bg1"/>
                </a:solidFill>
              </a:rPr>
              <a:t>scrum</a:t>
            </a:r>
            <a:endParaRPr lang="pt-BR" sz="600" b="1" dirty="0">
              <a:solidFill>
                <a:schemeClr val="bg1"/>
              </a:solidFill>
            </a:endParaRPr>
          </a:p>
        </p:txBody>
      </p:sp>
      <p:sp>
        <p:nvSpPr>
          <p:cNvPr id="14" name="CaixaDeTexto 13"/>
          <p:cNvSpPr txBox="1"/>
          <p:nvPr/>
        </p:nvSpPr>
        <p:spPr>
          <a:xfrm>
            <a:off x="9815859" y="5359589"/>
            <a:ext cx="987477" cy="577081"/>
          </a:xfrm>
          <a:prstGeom prst="rect">
            <a:avLst/>
          </a:prstGeom>
          <a:noFill/>
        </p:spPr>
        <p:txBody>
          <a:bodyPr wrap="square" rtlCol="0">
            <a:spAutoFit/>
          </a:bodyPr>
          <a:lstStyle/>
          <a:p>
            <a:pPr algn="ctr"/>
            <a:r>
              <a:rPr lang="pt-BR" sz="1050" b="1" dirty="0">
                <a:solidFill>
                  <a:schemeClr val="bg1"/>
                </a:solidFill>
              </a:rPr>
              <a:t>revisão da </a:t>
            </a:r>
            <a:r>
              <a:rPr lang="pt-BR" sz="1050" b="1" i="1" dirty="0" err="1">
                <a:solidFill>
                  <a:schemeClr val="bg1"/>
                </a:solidFill>
              </a:rPr>
              <a:t>sprint</a:t>
            </a:r>
            <a:r>
              <a:rPr lang="pt-BR" sz="1050" b="1" dirty="0">
                <a:solidFill>
                  <a:schemeClr val="bg1"/>
                </a:solidFill>
              </a:rPr>
              <a:t> do </a:t>
            </a:r>
            <a:r>
              <a:rPr lang="pt-BR" sz="1050" b="1" dirty="0" err="1">
                <a:solidFill>
                  <a:schemeClr val="bg1"/>
                </a:solidFill>
              </a:rPr>
              <a:t>Nexus</a:t>
            </a:r>
            <a:endParaRPr lang="pt-BR" sz="1050" b="1" dirty="0">
              <a:solidFill>
                <a:schemeClr val="bg1"/>
              </a:solidFill>
            </a:endParaRPr>
          </a:p>
        </p:txBody>
      </p:sp>
      <p:sp>
        <p:nvSpPr>
          <p:cNvPr id="15" name="CaixaDeTexto 14"/>
          <p:cNvSpPr txBox="1"/>
          <p:nvPr/>
        </p:nvSpPr>
        <p:spPr>
          <a:xfrm>
            <a:off x="7326437" y="5654778"/>
            <a:ext cx="702078" cy="323165"/>
          </a:xfrm>
          <a:prstGeom prst="rect">
            <a:avLst/>
          </a:prstGeom>
          <a:noFill/>
        </p:spPr>
        <p:txBody>
          <a:bodyPr wrap="square" rtlCol="0">
            <a:spAutoFit/>
          </a:bodyPr>
          <a:lstStyle/>
          <a:p>
            <a:pPr algn="ctr"/>
            <a:r>
              <a:rPr lang="pt-BR" sz="750" b="1" dirty="0">
                <a:solidFill>
                  <a:schemeClr val="bg1"/>
                </a:solidFill>
              </a:rPr>
              <a:t>trabalho integrado</a:t>
            </a:r>
          </a:p>
        </p:txBody>
      </p:sp>
      <p:sp>
        <p:nvSpPr>
          <p:cNvPr id="16" name="CaixaDeTexto 15"/>
          <p:cNvSpPr txBox="1"/>
          <p:nvPr/>
        </p:nvSpPr>
        <p:spPr>
          <a:xfrm>
            <a:off x="4481736" y="6146187"/>
            <a:ext cx="972108" cy="715581"/>
          </a:xfrm>
          <a:prstGeom prst="rect">
            <a:avLst/>
          </a:prstGeom>
          <a:noFill/>
        </p:spPr>
        <p:txBody>
          <a:bodyPr wrap="square" rtlCol="0">
            <a:spAutoFit/>
          </a:bodyPr>
          <a:lstStyle/>
          <a:p>
            <a:pPr algn="ctr"/>
            <a:r>
              <a:rPr lang="pt-BR" sz="1350" b="1" i="1" dirty="0" err="1"/>
              <a:t>backlog</a:t>
            </a:r>
            <a:r>
              <a:rPr lang="pt-BR" sz="1350" b="1" dirty="0"/>
              <a:t> da </a:t>
            </a:r>
            <a:r>
              <a:rPr lang="pt-BR" sz="1350" b="1" i="1" dirty="0" err="1"/>
              <a:t>sprint</a:t>
            </a:r>
            <a:r>
              <a:rPr lang="pt-BR" sz="1350" b="1" dirty="0"/>
              <a:t> do </a:t>
            </a:r>
            <a:r>
              <a:rPr lang="pt-BR" sz="1350" b="1" dirty="0" err="1"/>
              <a:t>Nexus</a:t>
            </a:r>
            <a:endParaRPr lang="pt-BR" sz="1350" b="1" dirty="0"/>
          </a:p>
        </p:txBody>
      </p:sp>
      <p:sp>
        <p:nvSpPr>
          <p:cNvPr id="17" name="CaixaDeTexto 16"/>
          <p:cNvSpPr txBox="1"/>
          <p:nvPr/>
        </p:nvSpPr>
        <p:spPr>
          <a:xfrm>
            <a:off x="2645532" y="6146187"/>
            <a:ext cx="1566174" cy="507831"/>
          </a:xfrm>
          <a:prstGeom prst="rect">
            <a:avLst/>
          </a:prstGeom>
          <a:noFill/>
        </p:spPr>
        <p:txBody>
          <a:bodyPr wrap="square" rtlCol="0">
            <a:spAutoFit/>
          </a:bodyPr>
          <a:lstStyle/>
          <a:p>
            <a:pPr algn="ctr"/>
            <a:r>
              <a:rPr lang="pt-BR" sz="1350" b="1" dirty="0"/>
              <a:t>planejamento da </a:t>
            </a:r>
            <a:r>
              <a:rPr lang="pt-BR" sz="1350" b="1" i="1" dirty="0" err="1"/>
              <a:t>sprint</a:t>
            </a:r>
            <a:r>
              <a:rPr lang="pt-BR" sz="1350" b="1" dirty="0"/>
              <a:t> do </a:t>
            </a:r>
            <a:r>
              <a:rPr lang="pt-BR" sz="1350" b="1" dirty="0" err="1"/>
              <a:t>Nexus</a:t>
            </a:r>
            <a:endParaRPr lang="pt-BR" sz="1350" b="1" dirty="0"/>
          </a:p>
        </p:txBody>
      </p:sp>
      <p:sp>
        <p:nvSpPr>
          <p:cNvPr id="18" name="CaixaDeTexto 17"/>
          <p:cNvSpPr txBox="1"/>
          <p:nvPr/>
        </p:nvSpPr>
        <p:spPr>
          <a:xfrm>
            <a:off x="1241376" y="6169615"/>
            <a:ext cx="1134126" cy="507831"/>
          </a:xfrm>
          <a:prstGeom prst="rect">
            <a:avLst/>
          </a:prstGeom>
          <a:noFill/>
        </p:spPr>
        <p:txBody>
          <a:bodyPr wrap="square" rtlCol="0">
            <a:spAutoFit/>
          </a:bodyPr>
          <a:lstStyle/>
          <a:p>
            <a:pPr algn="ctr"/>
            <a:r>
              <a:rPr lang="pt-BR" sz="1350" b="1" i="1" dirty="0" err="1"/>
              <a:t>backlog</a:t>
            </a:r>
            <a:r>
              <a:rPr lang="pt-BR" sz="1350" b="1" dirty="0"/>
              <a:t> do produto</a:t>
            </a:r>
          </a:p>
        </p:txBody>
      </p:sp>
      <p:sp>
        <p:nvSpPr>
          <p:cNvPr id="19" name="CaixaDeTexto 18"/>
          <p:cNvSpPr txBox="1"/>
          <p:nvPr/>
        </p:nvSpPr>
        <p:spPr>
          <a:xfrm>
            <a:off x="2861556" y="5470113"/>
            <a:ext cx="471604" cy="207749"/>
          </a:xfrm>
          <a:prstGeom prst="rect">
            <a:avLst/>
          </a:prstGeom>
          <a:noFill/>
        </p:spPr>
        <p:txBody>
          <a:bodyPr wrap="none" rtlCol="0">
            <a:spAutoFit/>
          </a:bodyPr>
          <a:lstStyle/>
          <a:p>
            <a:r>
              <a:rPr lang="pt-BR" sz="750" b="1" dirty="0" err="1"/>
              <a:t>Nexus</a:t>
            </a:r>
            <a:endParaRPr lang="pt-BR" sz="750" b="1" dirty="0"/>
          </a:p>
        </p:txBody>
      </p:sp>
      <p:sp>
        <p:nvSpPr>
          <p:cNvPr id="20" name="CaixaDeTexto 19"/>
          <p:cNvSpPr txBox="1"/>
          <p:nvPr/>
        </p:nvSpPr>
        <p:spPr>
          <a:xfrm>
            <a:off x="3332309" y="5405756"/>
            <a:ext cx="540060" cy="323165"/>
          </a:xfrm>
          <a:prstGeom prst="rect">
            <a:avLst/>
          </a:prstGeom>
          <a:noFill/>
        </p:spPr>
        <p:txBody>
          <a:bodyPr wrap="square" rtlCol="0">
            <a:spAutoFit/>
          </a:bodyPr>
          <a:lstStyle/>
          <a:p>
            <a:pPr algn="ctr"/>
            <a:r>
              <a:rPr lang="pt-BR" sz="750" b="1" dirty="0"/>
              <a:t>times </a:t>
            </a:r>
            <a:r>
              <a:rPr lang="pt-BR" sz="750" b="1" i="1" dirty="0" err="1"/>
              <a:t>scrum</a:t>
            </a:r>
            <a:endParaRPr lang="pt-BR" sz="750" b="1" dirty="0"/>
          </a:p>
        </p:txBody>
      </p:sp>
      <p:sp>
        <p:nvSpPr>
          <p:cNvPr id="21" name="CaixaDeTexto 20"/>
          <p:cNvSpPr txBox="1"/>
          <p:nvPr/>
        </p:nvSpPr>
        <p:spPr>
          <a:xfrm>
            <a:off x="6306514" y="6909313"/>
            <a:ext cx="2666114" cy="323165"/>
          </a:xfrm>
          <a:prstGeom prst="rect">
            <a:avLst/>
          </a:prstGeom>
          <a:noFill/>
        </p:spPr>
        <p:txBody>
          <a:bodyPr wrap="none" rtlCol="0">
            <a:spAutoFit/>
          </a:bodyPr>
          <a:lstStyle/>
          <a:p>
            <a:r>
              <a:rPr lang="pt-BR" sz="1500" b="1" dirty="0"/>
              <a:t>de três a nove times </a:t>
            </a:r>
            <a:r>
              <a:rPr lang="pt-BR" sz="1500" b="1" i="1" dirty="0" err="1"/>
              <a:t>scrum</a:t>
            </a:r>
            <a:endParaRPr lang="pt-BR" sz="1500" b="1" dirty="0"/>
          </a:p>
        </p:txBody>
      </p:sp>
      <p:cxnSp>
        <p:nvCxnSpPr>
          <p:cNvPr id="23" name="Conector de Seta Reta 22"/>
          <p:cNvCxnSpPr/>
          <p:nvPr/>
        </p:nvCxnSpPr>
        <p:spPr>
          <a:xfrm>
            <a:off x="10962456" y="5651479"/>
            <a:ext cx="324036" cy="0"/>
          </a:xfrm>
          <a:prstGeom prst="straightConnector1">
            <a:avLst/>
          </a:prstGeom>
          <a:ln w="57150">
            <a:solidFill>
              <a:srgbClr val="289AC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p:nvPr/>
        </p:nvCxnSpPr>
        <p:spPr>
          <a:xfrm>
            <a:off x="6306514" y="4386110"/>
            <a:ext cx="389468" cy="246512"/>
          </a:xfrm>
          <a:prstGeom prst="straightConnector1">
            <a:avLst/>
          </a:prstGeom>
          <a:ln w="57150">
            <a:solidFill>
              <a:srgbClr val="289AC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p:cNvCxnSpPr/>
          <p:nvPr/>
        </p:nvCxnSpPr>
        <p:spPr>
          <a:xfrm>
            <a:off x="2375502" y="5683560"/>
            <a:ext cx="270030" cy="0"/>
          </a:xfrm>
          <a:prstGeom prst="straightConnector1">
            <a:avLst/>
          </a:prstGeom>
          <a:ln w="57150">
            <a:solidFill>
              <a:srgbClr val="289AC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p:cNvCxnSpPr/>
          <p:nvPr/>
        </p:nvCxnSpPr>
        <p:spPr>
          <a:xfrm>
            <a:off x="4078323" y="5683560"/>
            <a:ext cx="403413" cy="0"/>
          </a:xfrm>
          <a:prstGeom prst="straightConnector1">
            <a:avLst/>
          </a:prstGeom>
          <a:ln w="57150">
            <a:solidFill>
              <a:srgbClr val="289AC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p:cNvCxnSpPr/>
          <p:nvPr/>
        </p:nvCxnSpPr>
        <p:spPr>
          <a:xfrm>
            <a:off x="5252138" y="5651479"/>
            <a:ext cx="403413" cy="0"/>
          </a:xfrm>
          <a:prstGeom prst="straightConnector1">
            <a:avLst/>
          </a:prstGeom>
          <a:ln w="57150">
            <a:solidFill>
              <a:srgbClr val="289AC2"/>
            </a:solidFill>
            <a:tailEnd type="triangle"/>
          </a:ln>
        </p:spPr>
        <p:style>
          <a:lnRef idx="1">
            <a:schemeClr val="accent1"/>
          </a:lnRef>
          <a:fillRef idx="0">
            <a:schemeClr val="accent1"/>
          </a:fillRef>
          <a:effectRef idx="0">
            <a:schemeClr val="accent1"/>
          </a:effectRef>
          <a:fontRef idx="minor">
            <a:schemeClr val="tx1"/>
          </a:fontRef>
        </p:style>
      </p:cxnSp>
      <p:sp>
        <p:nvSpPr>
          <p:cNvPr id="32" name="CaixaDeTexto 31"/>
          <p:cNvSpPr txBox="1"/>
          <p:nvPr/>
        </p:nvSpPr>
        <p:spPr>
          <a:xfrm>
            <a:off x="11269273" y="6179883"/>
            <a:ext cx="1490099" cy="553998"/>
          </a:xfrm>
          <a:prstGeom prst="rect">
            <a:avLst/>
          </a:prstGeom>
          <a:noFill/>
        </p:spPr>
        <p:txBody>
          <a:bodyPr wrap="square" rtlCol="0">
            <a:spAutoFit/>
          </a:bodyPr>
          <a:lstStyle/>
          <a:p>
            <a:pPr algn="ctr"/>
            <a:r>
              <a:rPr lang="pt-BR" sz="1500" b="1" dirty="0"/>
              <a:t>incremento integrado</a:t>
            </a:r>
          </a:p>
        </p:txBody>
      </p:sp>
      <p:sp>
        <p:nvSpPr>
          <p:cNvPr id="3" name="Oval 2">
            <a:extLst>
              <a:ext uri="{FF2B5EF4-FFF2-40B4-BE49-F238E27FC236}">
                <a16:creationId xmlns:a16="http://schemas.microsoft.com/office/drawing/2014/main" id="{5DCF69EA-31EA-4A4F-B2D6-AB311FE59508}"/>
              </a:ext>
            </a:extLst>
          </p:cNvPr>
          <p:cNvSpPr/>
          <p:nvPr/>
        </p:nvSpPr>
        <p:spPr>
          <a:xfrm>
            <a:off x="5338674" y="3492546"/>
            <a:ext cx="967841" cy="927723"/>
          </a:xfrm>
          <a:prstGeom prst="ellipse">
            <a:avLst/>
          </a:prstGeom>
          <a:solidFill>
            <a:schemeClr val="accent6">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13902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4" name="CaixaDeTexto 3">
            <a:extLst>
              <a:ext uri="{FF2B5EF4-FFF2-40B4-BE49-F238E27FC236}">
                <a16:creationId xmlns:a16="http://schemas.microsoft.com/office/drawing/2014/main" id="{771CD20C-45DC-421A-8555-F58CC88B32BF}"/>
              </a:ext>
            </a:extLst>
          </p:cNvPr>
          <p:cNvSpPr txBox="1"/>
          <p:nvPr/>
        </p:nvSpPr>
        <p:spPr>
          <a:xfrm>
            <a:off x="4625752" y="1192989"/>
            <a:ext cx="5801588" cy="923330"/>
          </a:xfrm>
          <a:prstGeom prst="rect">
            <a:avLst/>
          </a:prstGeom>
          <a:noFill/>
        </p:spPr>
        <p:txBody>
          <a:bodyPr wrap="none" rtlCol="0">
            <a:spAutoFit/>
          </a:bodyPr>
          <a:lstStyle/>
          <a:p>
            <a:r>
              <a:rPr lang="pt-BR" sz="5400" b="1" dirty="0">
                <a:solidFill>
                  <a:schemeClr val="tx2">
                    <a:lumMod val="60000"/>
                    <a:lumOff val="40000"/>
                  </a:schemeClr>
                </a:solidFill>
                <a:effectLst>
                  <a:outerShdw blurRad="38100" dist="38100" dir="2700000" algn="tl">
                    <a:srgbClr val="000000">
                      <a:alpha val="43137"/>
                    </a:srgbClr>
                  </a:outerShdw>
                </a:effectLst>
              </a:rPr>
              <a:t>MODELO NEXUS</a:t>
            </a:r>
          </a:p>
        </p:txBody>
      </p:sp>
      <p:graphicFrame>
        <p:nvGraphicFramePr>
          <p:cNvPr id="5" name="Diagrama 4">
            <a:extLst>
              <a:ext uri="{FF2B5EF4-FFF2-40B4-BE49-F238E27FC236}">
                <a16:creationId xmlns:a16="http://schemas.microsoft.com/office/drawing/2014/main" id="{53E7CDEF-4B34-48FA-8689-24FBFF8AAE1B}"/>
              </a:ext>
            </a:extLst>
          </p:cNvPr>
          <p:cNvGraphicFramePr/>
          <p:nvPr/>
        </p:nvGraphicFramePr>
        <p:xfrm>
          <a:off x="161256" y="2551212"/>
          <a:ext cx="12889432" cy="6984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0360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2A57CE6-D847-E243-9AB6-3550AB6799CC}"/>
              </a:ext>
            </a:extLst>
          </p:cNvPr>
          <p:cNvSpPr txBox="1"/>
          <p:nvPr/>
        </p:nvSpPr>
        <p:spPr>
          <a:xfrm>
            <a:off x="6939008" y="8145289"/>
            <a:ext cx="5832648" cy="369332"/>
          </a:xfrm>
          <a:prstGeom prst="rect">
            <a:avLst/>
          </a:prstGeom>
          <a:noFill/>
        </p:spPr>
        <p:txBody>
          <a:bodyPr wrap="square" rtlCol="0">
            <a:spAutoFit/>
          </a:bodyPr>
          <a:lstStyle/>
          <a:p>
            <a:pPr algn="r"/>
            <a:r>
              <a:rPr lang="en-US" b="1" dirty="0"/>
              <a:t>Fonte: </a:t>
            </a:r>
            <a:r>
              <a:rPr lang="en-US" b="1" dirty="0">
                <a:hlinkClick r:id="rId3">
                  <a:extLst>
                    <a:ext uri="{A12FA001-AC4F-418D-AE19-62706E023703}">
                      <ahyp:hlinkClr xmlns:ahyp="http://schemas.microsoft.com/office/drawing/2018/hyperlinkcolor" val="tx"/>
                    </a:ext>
                  </a:extLst>
                </a:hlinkClick>
              </a:rPr>
              <a:t>https://less.works/</a:t>
            </a:r>
            <a:endParaRPr lang="en-US" b="1" dirty="0"/>
          </a:p>
        </p:txBody>
      </p:sp>
      <p:pic>
        <p:nvPicPr>
          <p:cNvPr id="4" name="Imagem 3">
            <a:extLst>
              <a:ext uri="{FF2B5EF4-FFF2-40B4-BE49-F238E27FC236}">
                <a16:creationId xmlns:a16="http://schemas.microsoft.com/office/drawing/2014/main" id="{9F3BF2B5-FFBC-A841-B2D0-87710659C9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2939" y="2491335"/>
            <a:ext cx="11813933" cy="5568489"/>
          </a:xfrm>
          <a:prstGeom prst="rect">
            <a:avLst/>
          </a:prstGeom>
        </p:spPr>
      </p:pic>
      <p:sp>
        <p:nvSpPr>
          <p:cNvPr id="3" name="Espaço Reservado para Texto 2">
            <a:extLst>
              <a:ext uri="{FF2B5EF4-FFF2-40B4-BE49-F238E27FC236}">
                <a16:creationId xmlns:a16="http://schemas.microsoft.com/office/drawing/2014/main" id="{1CC3ABED-235E-4AD6-97E4-B7871236F9EE}"/>
              </a:ext>
            </a:extLst>
          </p:cNvPr>
          <p:cNvSpPr>
            <a:spLocks noGrp="1"/>
          </p:cNvSpPr>
          <p:nvPr>
            <p:ph type="body" sz="quarter" idx="11"/>
          </p:nvPr>
        </p:nvSpPr>
        <p:spPr/>
        <p:txBody>
          <a:bodyPr/>
          <a:lstStyle/>
          <a:p>
            <a:r>
              <a:rPr lang="pt-BR" i="1" dirty="0" err="1"/>
              <a:t>LeSS</a:t>
            </a:r>
            <a:r>
              <a:rPr lang="pt-BR" i="1" dirty="0"/>
              <a:t> framework</a:t>
            </a:r>
          </a:p>
        </p:txBody>
      </p:sp>
      <p:sp>
        <p:nvSpPr>
          <p:cNvPr id="7" name="CaixaDeTexto 6"/>
          <p:cNvSpPr txBox="1"/>
          <p:nvPr/>
        </p:nvSpPr>
        <p:spPr>
          <a:xfrm>
            <a:off x="3617640" y="6927004"/>
            <a:ext cx="1080120" cy="507831"/>
          </a:xfrm>
          <a:prstGeom prst="rect">
            <a:avLst/>
          </a:prstGeom>
          <a:noFill/>
        </p:spPr>
        <p:txBody>
          <a:bodyPr wrap="square" rtlCol="0">
            <a:spAutoFit/>
          </a:bodyPr>
          <a:lstStyle/>
          <a:p>
            <a:r>
              <a:rPr lang="pt-BR" sz="1350" b="1" i="1" dirty="0"/>
              <a:t>SPRINT BACKLOG</a:t>
            </a:r>
          </a:p>
        </p:txBody>
      </p:sp>
      <p:sp>
        <p:nvSpPr>
          <p:cNvPr id="8" name="CaixaDeTexto 7"/>
          <p:cNvSpPr txBox="1"/>
          <p:nvPr/>
        </p:nvSpPr>
        <p:spPr>
          <a:xfrm>
            <a:off x="1403394" y="6223620"/>
            <a:ext cx="1080120" cy="369332"/>
          </a:xfrm>
          <a:prstGeom prst="rect">
            <a:avLst/>
          </a:prstGeom>
          <a:noFill/>
        </p:spPr>
        <p:txBody>
          <a:bodyPr wrap="square" rtlCol="0">
            <a:spAutoFit/>
          </a:bodyPr>
          <a:lstStyle>
            <a:defPPr>
              <a:defRPr lang="en-US"/>
            </a:defPPr>
            <a:lvl1pPr>
              <a:defRPr sz="1800" b="1">
                <a:latin typeface="Arial" panose="020B0604020202020204" pitchFamily="34" charset="0"/>
                <a:cs typeface="Arial" panose="020B0604020202020204" pitchFamily="34" charset="0"/>
              </a:defRPr>
            </a:lvl1pPr>
          </a:lstStyle>
          <a:p>
            <a:r>
              <a:rPr lang="pt-BR" sz="900" i="1" dirty="0"/>
              <a:t>PREVIOUS SPRINT </a:t>
            </a:r>
          </a:p>
        </p:txBody>
      </p:sp>
      <p:sp>
        <p:nvSpPr>
          <p:cNvPr id="9" name="CaixaDeTexto 8"/>
          <p:cNvSpPr txBox="1"/>
          <p:nvPr/>
        </p:nvSpPr>
        <p:spPr>
          <a:xfrm>
            <a:off x="2429508" y="6007596"/>
            <a:ext cx="1134126" cy="415498"/>
          </a:xfrm>
          <a:prstGeom prst="rect">
            <a:avLst/>
          </a:prstGeom>
          <a:noFill/>
        </p:spPr>
        <p:txBody>
          <a:bodyPr wrap="square" rtlCol="0">
            <a:spAutoFit/>
          </a:bodyPr>
          <a:lstStyle>
            <a:defPPr>
              <a:defRPr lang="en-US"/>
            </a:defPPr>
            <a:lvl1pPr>
              <a:defRPr sz="1200" b="1">
                <a:latin typeface="Arial" panose="020B0604020202020204" pitchFamily="34" charset="0"/>
                <a:cs typeface="Arial" panose="020B0604020202020204" pitchFamily="34" charset="0"/>
              </a:defRPr>
            </a:lvl1pPr>
          </a:lstStyle>
          <a:p>
            <a:r>
              <a:rPr lang="pt-BR" sz="1050" i="1" dirty="0"/>
              <a:t>SPRINT PLANNNING 1</a:t>
            </a:r>
          </a:p>
        </p:txBody>
      </p:sp>
      <p:sp>
        <p:nvSpPr>
          <p:cNvPr id="10" name="CaixaDeTexto 9"/>
          <p:cNvSpPr txBox="1"/>
          <p:nvPr/>
        </p:nvSpPr>
        <p:spPr>
          <a:xfrm>
            <a:off x="2422839" y="6466638"/>
            <a:ext cx="1242138" cy="415498"/>
          </a:xfrm>
          <a:prstGeom prst="rect">
            <a:avLst/>
          </a:prstGeom>
          <a:noFill/>
        </p:spPr>
        <p:txBody>
          <a:bodyPr wrap="square" rtlCol="0">
            <a:spAutoFit/>
          </a:bodyPr>
          <a:lstStyle>
            <a:defPPr>
              <a:defRPr lang="en-US"/>
            </a:defPPr>
            <a:lvl1pPr>
              <a:defRPr sz="1400" b="1">
                <a:latin typeface="Arial" panose="020B0604020202020204" pitchFamily="34" charset="0"/>
                <a:cs typeface="Arial" panose="020B0604020202020204" pitchFamily="34" charset="0"/>
              </a:defRPr>
            </a:lvl1pPr>
          </a:lstStyle>
          <a:p>
            <a:r>
              <a:rPr lang="pt-BR" sz="1050" i="1" dirty="0"/>
              <a:t>SPRINT PLANNNING 2</a:t>
            </a:r>
          </a:p>
        </p:txBody>
      </p:sp>
      <p:sp>
        <p:nvSpPr>
          <p:cNvPr id="11" name="CaixaDeTexto 10"/>
          <p:cNvSpPr txBox="1"/>
          <p:nvPr/>
        </p:nvSpPr>
        <p:spPr>
          <a:xfrm>
            <a:off x="4681761" y="4758925"/>
            <a:ext cx="1755194" cy="461665"/>
          </a:xfrm>
          <a:prstGeom prst="rect">
            <a:avLst/>
          </a:prstGeom>
          <a:noFill/>
        </p:spPr>
        <p:txBody>
          <a:bodyPr wrap="square" rtlCol="0">
            <a:spAutoFit/>
          </a:bodyPr>
          <a:lstStyle>
            <a:defPPr>
              <a:defRPr lang="en-US"/>
            </a:defPPr>
            <a:lvl1pPr>
              <a:defRPr sz="1800" b="1">
                <a:latin typeface="Arial" panose="020B0604020202020204" pitchFamily="34" charset="0"/>
                <a:cs typeface="Arial" panose="020B0604020202020204" pitchFamily="34" charset="0"/>
              </a:defRPr>
            </a:lvl1pPr>
          </a:lstStyle>
          <a:p>
            <a:r>
              <a:rPr lang="pt-BR" sz="1200" i="1" dirty="0"/>
              <a:t>SCRUM MASTER &amp; FEATURE TEAM </a:t>
            </a:r>
          </a:p>
        </p:txBody>
      </p:sp>
      <p:sp>
        <p:nvSpPr>
          <p:cNvPr id="12" name="CaixaDeTexto 11"/>
          <p:cNvSpPr txBox="1"/>
          <p:nvPr/>
        </p:nvSpPr>
        <p:spPr>
          <a:xfrm>
            <a:off x="5130280" y="6550310"/>
            <a:ext cx="1182872" cy="415498"/>
          </a:xfrm>
          <a:prstGeom prst="rect">
            <a:avLst/>
          </a:prstGeom>
          <a:noFill/>
        </p:spPr>
        <p:txBody>
          <a:bodyPr wrap="square" rtlCol="0">
            <a:spAutoFit/>
          </a:bodyPr>
          <a:lstStyle>
            <a:defPPr>
              <a:defRPr lang="en-US"/>
            </a:defPPr>
            <a:lvl1pPr>
              <a:defRPr sz="1400" b="1">
                <a:latin typeface="Arial" panose="020B0604020202020204" pitchFamily="34" charset="0"/>
                <a:cs typeface="Arial" panose="020B0604020202020204" pitchFamily="34" charset="0"/>
              </a:defRPr>
            </a:lvl1pPr>
          </a:lstStyle>
          <a:p>
            <a:r>
              <a:rPr lang="pt-BR" sz="1050" i="1" dirty="0"/>
              <a:t>COORDINATION</a:t>
            </a:r>
          </a:p>
        </p:txBody>
      </p:sp>
      <p:sp>
        <p:nvSpPr>
          <p:cNvPr id="13" name="CaixaDeTexto 12"/>
          <p:cNvSpPr txBox="1"/>
          <p:nvPr/>
        </p:nvSpPr>
        <p:spPr>
          <a:xfrm>
            <a:off x="7938120" y="6532847"/>
            <a:ext cx="1059040" cy="415498"/>
          </a:xfrm>
          <a:prstGeom prst="rect">
            <a:avLst/>
          </a:prstGeom>
          <a:noFill/>
        </p:spPr>
        <p:txBody>
          <a:bodyPr wrap="square" rtlCol="0">
            <a:spAutoFit/>
          </a:bodyPr>
          <a:lstStyle>
            <a:defPPr>
              <a:defRPr lang="en-US"/>
            </a:defPPr>
            <a:lvl1pPr>
              <a:defRPr sz="1400" b="1">
                <a:latin typeface="Arial" panose="020B0604020202020204" pitchFamily="34" charset="0"/>
                <a:cs typeface="Arial" panose="020B0604020202020204" pitchFamily="34" charset="0"/>
              </a:defRPr>
            </a:lvl1pPr>
          </a:lstStyle>
          <a:p>
            <a:r>
              <a:rPr lang="pt-BR" sz="1050" i="1" dirty="0"/>
              <a:t>DAILY SCRUM</a:t>
            </a:r>
          </a:p>
        </p:txBody>
      </p:sp>
      <p:sp>
        <p:nvSpPr>
          <p:cNvPr id="14" name="CaixaDeTexto 13"/>
          <p:cNvSpPr txBox="1"/>
          <p:nvPr/>
        </p:nvSpPr>
        <p:spPr>
          <a:xfrm>
            <a:off x="6079697" y="6965766"/>
            <a:ext cx="1346961" cy="577081"/>
          </a:xfrm>
          <a:prstGeom prst="rect">
            <a:avLst/>
          </a:prstGeom>
          <a:noFill/>
        </p:spPr>
        <p:txBody>
          <a:bodyPr wrap="square" rtlCol="0">
            <a:spAutoFit/>
          </a:bodyPr>
          <a:lstStyle>
            <a:defPPr>
              <a:defRPr lang="en-US"/>
            </a:defPPr>
            <a:lvl1pPr>
              <a:defRPr sz="1400" b="1">
                <a:latin typeface="Arial" panose="020B0604020202020204" pitchFamily="34" charset="0"/>
                <a:cs typeface="Arial" panose="020B0604020202020204" pitchFamily="34" charset="0"/>
              </a:defRPr>
            </a:lvl1pPr>
          </a:lstStyle>
          <a:p>
            <a:pPr algn="ctr"/>
            <a:r>
              <a:rPr lang="pt-BR" sz="1050" i="1" dirty="0"/>
              <a:t>PRODUCT BACKLOG REFINEMENT</a:t>
            </a:r>
          </a:p>
        </p:txBody>
      </p:sp>
      <p:sp>
        <p:nvSpPr>
          <p:cNvPr id="15" name="CaixaDeTexto 14"/>
          <p:cNvSpPr txBox="1"/>
          <p:nvPr/>
        </p:nvSpPr>
        <p:spPr>
          <a:xfrm>
            <a:off x="9288270" y="5992787"/>
            <a:ext cx="1239763" cy="253916"/>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sz="1050" i="1" dirty="0"/>
              <a:t>SPRINT REVIEW </a:t>
            </a:r>
          </a:p>
        </p:txBody>
      </p:sp>
      <p:sp>
        <p:nvSpPr>
          <p:cNvPr id="16" name="CaixaDeTexto 15"/>
          <p:cNvSpPr txBox="1"/>
          <p:nvPr/>
        </p:nvSpPr>
        <p:spPr>
          <a:xfrm>
            <a:off x="9234264" y="6331632"/>
            <a:ext cx="1420793" cy="253916"/>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sz="1050" i="1" dirty="0"/>
              <a:t>RETROSPECTIVE</a:t>
            </a:r>
          </a:p>
        </p:txBody>
      </p:sp>
      <p:sp>
        <p:nvSpPr>
          <p:cNvPr id="17" name="CaixaDeTexto 16"/>
          <p:cNvSpPr txBox="1"/>
          <p:nvPr/>
        </p:nvSpPr>
        <p:spPr>
          <a:xfrm>
            <a:off x="9201335" y="6602533"/>
            <a:ext cx="1420793" cy="334835"/>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sz="788" i="1" dirty="0"/>
              <a:t>OVERALL RETROSPECTIVES</a:t>
            </a:r>
          </a:p>
        </p:txBody>
      </p:sp>
      <p:sp>
        <p:nvSpPr>
          <p:cNvPr id="18" name="CaixaDeTexto 17"/>
          <p:cNvSpPr txBox="1"/>
          <p:nvPr/>
        </p:nvSpPr>
        <p:spPr>
          <a:xfrm>
            <a:off x="10923191" y="6255849"/>
            <a:ext cx="779695" cy="461665"/>
          </a:xfrm>
          <a:prstGeom prst="rect">
            <a:avLst/>
          </a:prstGeom>
          <a:noFill/>
        </p:spPr>
        <p:txBody>
          <a:bodyPr wrap="square" rtlCol="0">
            <a:spAutoFit/>
          </a:bodyPr>
          <a:lstStyle>
            <a:defPPr>
              <a:defRPr lang="en-US"/>
            </a:defPPr>
            <a:lvl1pPr algn="ctr">
              <a:defRPr sz="1400" b="1">
                <a:latin typeface="Arial" panose="020B0604020202020204" pitchFamily="34" charset="0"/>
                <a:cs typeface="Arial" panose="020B0604020202020204" pitchFamily="34" charset="0"/>
              </a:defRPr>
            </a:lvl1pPr>
          </a:lstStyle>
          <a:p>
            <a:r>
              <a:rPr lang="pt-BR" sz="1200" i="1" dirty="0"/>
              <a:t>NEXT SPRINT</a:t>
            </a:r>
          </a:p>
        </p:txBody>
      </p:sp>
    </p:spTree>
    <p:extLst>
      <p:ext uri="{BB962C8B-B14F-4D97-AF65-F5344CB8AC3E}">
        <p14:creationId xmlns:p14="http://schemas.microsoft.com/office/powerpoint/2010/main" val="40338687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4" name="CaixaDeTexto 3">
            <a:extLst>
              <a:ext uri="{FF2B5EF4-FFF2-40B4-BE49-F238E27FC236}">
                <a16:creationId xmlns:a16="http://schemas.microsoft.com/office/drawing/2014/main" id="{3A009BBF-4ADA-462F-9227-A2E1E74521C1}"/>
              </a:ext>
            </a:extLst>
          </p:cNvPr>
          <p:cNvSpPr txBox="1"/>
          <p:nvPr/>
        </p:nvSpPr>
        <p:spPr>
          <a:xfrm>
            <a:off x="4625752" y="1192989"/>
            <a:ext cx="5224507"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LESS</a:t>
            </a:r>
          </a:p>
        </p:txBody>
      </p:sp>
      <p:graphicFrame>
        <p:nvGraphicFramePr>
          <p:cNvPr id="5" name="Diagrama 4">
            <a:extLst>
              <a:ext uri="{FF2B5EF4-FFF2-40B4-BE49-F238E27FC236}">
                <a16:creationId xmlns:a16="http://schemas.microsoft.com/office/drawing/2014/main" id="{782ACF49-3DFD-4D07-8471-440838738465}"/>
              </a:ext>
            </a:extLst>
          </p:cNvPr>
          <p:cNvGraphicFramePr/>
          <p:nvPr/>
        </p:nvGraphicFramePr>
        <p:xfrm>
          <a:off x="-198784" y="2983260"/>
          <a:ext cx="13033448" cy="6552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613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sp>
        <p:nvSpPr>
          <p:cNvPr id="2" name="Espaço Reservado para Texto 3">
            <a:extLst>
              <a:ext uri="{FF2B5EF4-FFF2-40B4-BE49-F238E27FC236}">
                <a16:creationId xmlns:a16="http://schemas.microsoft.com/office/drawing/2014/main" id="{22395989-A5EF-D5A8-B8D6-C7EF8DB591C5}"/>
              </a:ext>
            </a:extLst>
          </p:cNvPr>
          <p:cNvSpPr txBox="1">
            <a:spLocks/>
          </p:cNvSpPr>
          <p:nvPr/>
        </p:nvSpPr>
        <p:spPr>
          <a:xfrm>
            <a:off x="197022" y="1055828"/>
            <a:ext cx="12908652" cy="648071"/>
          </a:xfrm>
          <a:prstGeom prst="rect">
            <a:avLst/>
          </a:prstGeom>
        </p:spPr>
        <p:txBody>
          <a:bodyPr anchor="ctr">
            <a:noAutofit/>
          </a:bodyPr>
          <a:lstStyle>
            <a:lvl1pPr marL="0" indent="0" algn="l" rtl="0" eaLnBrk="1" fontAlgn="base" hangingPunct="1">
              <a:lnSpc>
                <a:spcPct val="100000"/>
              </a:lnSpc>
              <a:spcBef>
                <a:spcPts val="0"/>
              </a:spcBef>
              <a:spcAft>
                <a:spcPct val="0"/>
              </a:spcAft>
              <a:buClrTx/>
              <a:buSzPct val="100000"/>
              <a:buFont typeface="+mj-lt"/>
              <a:buNone/>
              <a:defRPr sz="4050" b="1" kern="1200" cap="none" baseline="0">
                <a:solidFill>
                  <a:srgbClr val="69ADE7"/>
                </a:solidFill>
                <a:effectLst/>
                <a:latin typeface="+mj-lt"/>
                <a:ea typeface="+mn-ea"/>
                <a:cs typeface="Arial" panose="020B0604020202020204" pitchFamily="34" charset="0"/>
              </a:defRPr>
            </a:lvl1pPr>
            <a:lvl2pPr marL="205359" indent="0" algn="just" rtl="0" eaLnBrk="1" fontAlgn="base" hangingPunct="1">
              <a:lnSpc>
                <a:spcPts val="2363"/>
              </a:lnSpc>
              <a:spcBef>
                <a:spcPts val="0"/>
              </a:spcBef>
              <a:spcAft>
                <a:spcPct val="0"/>
              </a:spcAft>
              <a:buClr>
                <a:srgbClr val="7CAEC5"/>
              </a:buClr>
              <a:buFont typeface="Arial" pitchFamily="34" charset="0"/>
              <a:buNone/>
              <a:defRPr sz="1800" kern="1200">
                <a:solidFill>
                  <a:schemeClr val="tx1"/>
                </a:solidFill>
                <a:latin typeface="+mn-lt"/>
                <a:ea typeface="+mn-ea"/>
                <a:cs typeface="+mn-cs"/>
              </a:defRPr>
            </a:lvl2pPr>
            <a:lvl3pPr marL="1285716"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3pPr>
            <a:lvl4pPr marL="1800000"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4pPr>
            <a:lvl5pPr marL="2314289"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algn="ctr"/>
            <a:r>
              <a:rPr lang="pt-BR" dirty="0">
                <a:solidFill>
                  <a:schemeClr val="tx2"/>
                </a:solidFill>
              </a:rPr>
              <a:t>Quatro valores ágeis</a:t>
            </a:r>
          </a:p>
        </p:txBody>
      </p:sp>
      <p:sp>
        <p:nvSpPr>
          <p:cNvPr id="4" name="CaixaDeTexto 3">
            <a:extLst>
              <a:ext uri="{FF2B5EF4-FFF2-40B4-BE49-F238E27FC236}">
                <a16:creationId xmlns:a16="http://schemas.microsoft.com/office/drawing/2014/main" id="{24608815-3FCC-A794-F0BB-3246BEAB20CF}"/>
              </a:ext>
            </a:extLst>
          </p:cNvPr>
          <p:cNvSpPr txBox="1"/>
          <p:nvPr/>
        </p:nvSpPr>
        <p:spPr>
          <a:xfrm>
            <a:off x="5212800" y="1789041"/>
            <a:ext cx="2927727" cy="707886"/>
          </a:xfrm>
          <a:prstGeom prst="rect">
            <a:avLst/>
          </a:prstGeom>
          <a:noFill/>
          <a:ln w="38100">
            <a:noFill/>
            <a:prstDash val="dashDot"/>
          </a:ln>
        </p:spPr>
        <p:txBody>
          <a:bodyPr wrap="square" rtlCol="0">
            <a:spAutoFit/>
          </a:bodyPr>
          <a:lstStyle/>
          <a:p>
            <a:pPr algn="ctr"/>
            <a:r>
              <a:rPr lang="pt-BR" sz="4000" b="1" dirty="0">
                <a:latin typeface="Arial" panose="020B0604020202020204" pitchFamily="34" charset="0"/>
                <a:cs typeface="Arial" panose="020B0604020202020204" pitchFamily="34" charset="0"/>
              </a:rPr>
              <a:t>mais que </a:t>
            </a:r>
          </a:p>
        </p:txBody>
      </p:sp>
      <p:sp>
        <p:nvSpPr>
          <p:cNvPr id="7" name="CaixaDeTexto 6">
            <a:extLst>
              <a:ext uri="{FF2B5EF4-FFF2-40B4-BE49-F238E27FC236}">
                <a16:creationId xmlns:a16="http://schemas.microsoft.com/office/drawing/2014/main" id="{CCC24F80-FE29-1FFD-147D-A4239414E290}"/>
              </a:ext>
            </a:extLst>
          </p:cNvPr>
          <p:cNvSpPr txBox="1"/>
          <p:nvPr/>
        </p:nvSpPr>
        <p:spPr>
          <a:xfrm>
            <a:off x="214044" y="2571902"/>
            <a:ext cx="5564505" cy="1350165"/>
          </a:xfrm>
          <a:prstGeom prst="rect">
            <a:avLst/>
          </a:prstGeom>
          <a:solidFill>
            <a:srgbClr val="289AC2"/>
          </a:solidFill>
          <a:ln w="38100">
            <a:noFill/>
            <a:prstDash val="dashDot"/>
          </a:ln>
        </p:spPr>
        <p:txBody>
          <a:bodyPr wrap="square" tIns="108000" bIns="108000" rtlCol="0">
            <a:spAutoFit/>
          </a:bodyPr>
          <a:lstStyle/>
          <a:p>
            <a:pPr algn="ctr"/>
            <a:r>
              <a:rPr lang="pt-BR" sz="4000" b="1" dirty="0">
                <a:solidFill>
                  <a:schemeClr val="bg1"/>
                </a:solidFill>
                <a:latin typeface="Arial" panose="020B0604020202020204" pitchFamily="34" charset="0"/>
                <a:cs typeface="Arial" panose="020B0604020202020204" pitchFamily="34" charset="0"/>
              </a:rPr>
              <a:t>indivíduos e iterações </a:t>
            </a:r>
          </a:p>
        </p:txBody>
      </p:sp>
      <p:sp>
        <p:nvSpPr>
          <p:cNvPr id="8" name="CaixaDeTexto 7">
            <a:extLst>
              <a:ext uri="{FF2B5EF4-FFF2-40B4-BE49-F238E27FC236}">
                <a16:creationId xmlns:a16="http://schemas.microsoft.com/office/drawing/2014/main" id="{A32BC169-76F5-31DB-FEF7-6F5C25DFAEF8}"/>
              </a:ext>
            </a:extLst>
          </p:cNvPr>
          <p:cNvSpPr txBox="1"/>
          <p:nvPr/>
        </p:nvSpPr>
        <p:spPr>
          <a:xfrm>
            <a:off x="214044" y="4114952"/>
            <a:ext cx="5564505" cy="1350165"/>
          </a:xfrm>
          <a:prstGeom prst="rect">
            <a:avLst/>
          </a:prstGeom>
          <a:solidFill>
            <a:srgbClr val="289AC2"/>
          </a:solidFill>
          <a:ln w="38100">
            <a:noFill/>
            <a:prstDash val="dashDot"/>
          </a:ln>
        </p:spPr>
        <p:txBody>
          <a:bodyPr wrap="square" tIns="108000" bIns="108000" rtlCol="0">
            <a:spAutoFit/>
          </a:bodyPr>
          <a:lstStyle/>
          <a:p>
            <a:pPr algn="ctr"/>
            <a:r>
              <a:rPr lang="pt-BR" sz="4000" b="1" i="1" dirty="0">
                <a:solidFill>
                  <a:schemeClr val="bg1"/>
                </a:solidFill>
                <a:latin typeface="Arial" panose="020B0604020202020204" pitchFamily="34" charset="0"/>
                <a:cs typeface="Arial" panose="020B0604020202020204" pitchFamily="34" charset="0"/>
              </a:rPr>
              <a:t>software</a:t>
            </a:r>
            <a:r>
              <a:rPr lang="pt-BR" sz="4000" b="1" dirty="0">
                <a:solidFill>
                  <a:schemeClr val="bg1"/>
                </a:solidFill>
                <a:latin typeface="Arial" panose="020B0604020202020204" pitchFamily="34" charset="0"/>
                <a:cs typeface="Arial" panose="020B0604020202020204" pitchFamily="34" charset="0"/>
              </a:rPr>
              <a:t> em funcionamento </a:t>
            </a:r>
          </a:p>
        </p:txBody>
      </p:sp>
      <p:sp>
        <p:nvSpPr>
          <p:cNvPr id="9" name="CaixaDeTexto 8">
            <a:extLst>
              <a:ext uri="{FF2B5EF4-FFF2-40B4-BE49-F238E27FC236}">
                <a16:creationId xmlns:a16="http://schemas.microsoft.com/office/drawing/2014/main" id="{9541F911-B362-BC92-65C2-124B08C94B72}"/>
              </a:ext>
            </a:extLst>
          </p:cNvPr>
          <p:cNvSpPr txBox="1"/>
          <p:nvPr/>
        </p:nvSpPr>
        <p:spPr>
          <a:xfrm>
            <a:off x="214044" y="5658002"/>
            <a:ext cx="5564505" cy="1350165"/>
          </a:xfrm>
          <a:prstGeom prst="rect">
            <a:avLst/>
          </a:prstGeom>
          <a:solidFill>
            <a:srgbClr val="289AC2"/>
          </a:solidFill>
          <a:ln w="38100">
            <a:noFill/>
            <a:prstDash val="dashDot"/>
          </a:ln>
        </p:spPr>
        <p:txBody>
          <a:bodyPr wrap="square" tIns="108000" bIns="108000" rtlCol="0">
            <a:spAutoFit/>
          </a:bodyPr>
          <a:lstStyle/>
          <a:p>
            <a:pPr algn="ctr"/>
            <a:r>
              <a:rPr lang="pt-BR" sz="4000" b="1" dirty="0">
                <a:solidFill>
                  <a:schemeClr val="bg1"/>
                </a:solidFill>
                <a:latin typeface="Arial" panose="020B0604020202020204" pitchFamily="34" charset="0"/>
                <a:cs typeface="Arial" panose="020B0604020202020204" pitchFamily="34" charset="0"/>
              </a:rPr>
              <a:t>colaboração com o cliente </a:t>
            </a:r>
          </a:p>
        </p:txBody>
      </p:sp>
      <p:sp>
        <p:nvSpPr>
          <p:cNvPr id="10" name="CaixaDeTexto 9">
            <a:extLst>
              <a:ext uri="{FF2B5EF4-FFF2-40B4-BE49-F238E27FC236}">
                <a16:creationId xmlns:a16="http://schemas.microsoft.com/office/drawing/2014/main" id="{ADEB3E52-18F8-2D73-C752-0F474677FC50}"/>
              </a:ext>
            </a:extLst>
          </p:cNvPr>
          <p:cNvSpPr txBox="1"/>
          <p:nvPr/>
        </p:nvSpPr>
        <p:spPr>
          <a:xfrm>
            <a:off x="214044" y="7201052"/>
            <a:ext cx="5564505" cy="1350165"/>
          </a:xfrm>
          <a:prstGeom prst="rect">
            <a:avLst/>
          </a:prstGeom>
          <a:solidFill>
            <a:srgbClr val="289AC2"/>
          </a:solidFill>
          <a:ln w="38100">
            <a:noFill/>
            <a:prstDash val="dashDot"/>
          </a:ln>
        </p:spPr>
        <p:txBody>
          <a:bodyPr wrap="square" tIns="108000" bIns="108000" rtlCol="0">
            <a:spAutoFit/>
          </a:bodyPr>
          <a:lstStyle/>
          <a:p>
            <a:pPr algn="ctr"/>
            <a:r>
              <a:rPr lang="pt-BR" sz="4000" b="1" dirty="0">
                <a:solidFill>
                  <a:schemeClr val="bg1"/>
                </a:solidFill>
                <a:latin typeface="Arial" panose="020B0604020202020204" pitchFamily="34" charset="0"/>
                <a:cs typeface="Arial" panose="020B0604020202020204" pitchFamily="34" charset="0"/>
              </a:rPr>
              <a:t>responder a mudanças</a:t>
            </a:r>
          </a:p>
        </p:txBody>
      </p:sp>
      <p:sp>
        <p:nvSpPr>
          <p:cNvPr id="11" name="CaixaDeTexto 10">
            <a:extLst>
              <a:ext uri="{FF2B5EF4-FFF2-40B4-BE49-F238E27FC236}">
                <a16:creationId xmlns:a16="http://schemas.microsoft.com/office/drawing/2014/main" id="{8897CEF6-8D04-EC79-EE2E-1AF080F7D134}"/>
              </a:ext>
            </a:extLst>
          </p:cNvPr>
          <p:cNvSpPr txBox="1"/>
          <p:nvPr/>
        </p:nvSpPr>
        <p:spPr>
          <a:xfrm>
            <a:off x="7394955" y="2571902"/>
            <a:ext cx="5564505" cy="1350165"/>
          </a:xfrm>
          <a:prstGeom prst="rect">
            <a:avLst/>
          </a:prstGeom>
          <a:solidFill>
            <a:srgbClr val="308123"/>
          </a:solidFill>
          <a:ln w="38100">
            <a:noFill/>
            <a:prstDash val="dashDot"/>
          </a:ln>
        </p:spPr>
        <p:txBody>
          <a:bodyPr wrap="square" tIns="108000" bIns="108000" rtlCol="0">
            <a:spAutoFit/>
          </a:bodyPr>
          <a:lstStyle/>
          <a:p>
            <a:pPr algn="ctr"/>
            <a:r>
              <a:rPr lang="pt-BR" sz="4000" b="1" dirty="0">
                <a:solidFill>
                  <a:schemeClr val="bg1"/>
                </a:solidFill>
                <a:latin typeface="Arial" panose="020B0604020202020204" pitchFamily="34" charset="0"/>
                <a:cs typeface="Arial" panose="020B0604020202020204" pitchFamily="34" charset="0"/>
              </a:rPr>
              <a:t>processos e ferramentas</a:t>
            </a:r>
          </a:p>
        </p:txBody>
      </p:sp>
      <p:sp>
        <p:nvSpPr>
          <p:cNvPr id="12" name="CaixaDeTexto 11">
            <a:extLst>
              <a:ext uri="{FF2B5EF4-FFF2-40B4-BE49-F238E27FC236}">
                <a16:creationId xmlns:a16="http://schemas.microsoft.com/office/drawing/2014/main" id="{C5DAFA06-446E-7434-930D-2F710B69AF0F}"/>
              </a:ext>
            </a:extLst>
          </p:cNvPr>
          <p:cNvSpPr txBox="1"/>
          <p:nvPr/>
        </p:nvSpPr>
        <p:spPr>
          <a:xfrm>
            <a:off x="7394955" y="4114952"/>
            <a:ext cx="5564505" cy="1350165"/>
          </a:xfrm>
          <a:prstGeom prst="rect">
            <a:avLst/>
          </a:prstGeom>
          <a:solidFill>
            <a:srgbClr val="308123"/>
          </a:solidFill>
          <a:ln w="38100">
            <a:noFill/>
            <a:prstDash val="dashDot"/>
          </a:ln>
        </p:spPr>
        <p:txBody>
          <a:bodyPr wrap="square" tIns="108000" bIns="108000" rtlCol="0">
            <a:spAutoFit/>
          </a:bodyPr>
          <a:lstStyle/>
          <a:p>
            <a:pPr algn="ctr"/>
            <a:r>
              <a:rPr lang="pt-BR" sz="4000" b="1" dirty="0">
                <a:solidFill>
                  <a:schemeClr val="bg1"/>
                </a:solidFill>
                <a:latin typeface="Arial" panose="020B0604020202020204" pitchFamily="34" charset="0"/>
                <a:cs typeface="Arial" panose="020B0604020202020204" pitchFamily="34" charset="0"/>
              </a:rPr>
              <a:t>documentação abrangente</a:t>
            </a:r>
          </a:p>
        </p:txBody>
      </p:sp>
      <p:sp>
        <p:nvSpPr>
          <p:cNvPr id="13" name="CaixaDeTexto 12">
            <a:extLst>
              <a:ext uri="{FF2B5EF4-FFF2-40B4-BE49-F238E27FC236}">
                <a16:creationId xmlns:a16="http://schemas.microsoft.com/office/drawing/2014/main" id="{4F5E33CB-B451-2B12-FD90-54F09FB18C01}"/>
              </a:ext>
            </a:extLst>
          </p:cNvPr>
          <p:cNvSpPr txBox="1"/>
          <p:nvPr/>
        </p:nvSpPr>
        <p:spPr>
          <a:xfrm>
            <a:off x="7394955" y="5658002"/>
            <a:ext cx="5564505" cy="1350165"/>
          </a:xfrm>
          <a:prstGeom prst="rect">
            <a:avLst/>
          </a:prstGeom>
          <a:solidFill>
            <a:srgbClr val="308123"/>
          </a:solidFill>
          <a:ln w="38100">
            <a:noFill/>
            <a:prstDash val="dashDot"/>
          </a:ln>
        </p:spPr>
        <p:txBody>
          <a:bodyPr wrap="square" tIns="108000" bIns="108000" rtlCol="0">
            <a:spAutoFit/>
          </a:bodyPr>
          <a:lstStyle/>
          <a:p>
            <a:pPr algn="ctr"/>
            <a:r>
              <a:rPr lang="pt-BR" sz="4000" b="1" dirty="0">
                <a:solidFill>
                  <a:schemeClr val="bg1"/>
                </a:solidFill>
                <a:latin typeface="Arial" panose="020B0604020202020204" pitchFamily="34" charset="0"/>
                <a:cs typeface="Arial" panose="020B0604020202020204" pitchFamily="34" charset="0"/>
              </a:rPr>
              <a:t>negociação de contratos</a:t>
            </a:r>
          </a:p>
        </p:txBody>
      </p:sp>
      <p:sp>
        <p:nvSpPr>
          <p:cNvPr id="14" name="CaixaDeTexto 13">
            <a:extLst>
              <a:ext uri="{FF2B5EF4-FFF2-40B4-BE49-F238E27FC236}">
                <a16:creationId xmlns:a16="http://schemas.microsoft.com/office/drawing/2014/main" id="{6D1E0B02-2C20-1DDC-8E45-BCDB844F66AB}"/>
              </a:ext>
            </a:extLst>
          </p:cNvPr>
          <p:cNvSpPr txBox="1"/>
          <p:nvPr/>
        </p:nvSpPr>
        <p:spPr>
          <a:xfrm>
            <a:off x="7394955" y="7201052"/>
            <a:ext cx="5564505" cy="1350165"/>
          </a:xfrm>
          <a:prstGeom prst="rect">
            <a:avLst/>
          </a:prstGeom>
          <a:solidFill>
            <a:srgbClr val="308123"/>
          </a:solidFill>
          <a:ln w="38100">
            <a:noFill/>
            <a:prstDash val="dashDot"/>
          </a:ln>
        </p:spPr>
        <p:txBody>
          <a:bodyPr wrap="square" tIns="108000" bIns="108000" rtlCol="0">
            <a:spAutoFit/>
          </a:bodyPr>
          <a:lstStyle/>
          <a:p>
            <a:pPr algn="ctr"/>
            <a:r>
              <a:rPr lang="pt-BR" sz="4000" b="1" dirty="0">
                <a:solidFill>
                  <a:schemeClr val="bg1"/>
                </a:solidFill>
                <a:latin typeface="Arial" panose="020B0604020202020204" pitchFamily="34" charset="0"/>
                <a:cs typeface="Arial" panose="020B0604020202020204" pitchFamily="34" charset="0"/>
              </a:rPr>
              <a:t>seguir um plano</a:t>
            </a:r>
          </a:p>
        </p:txBody>
      </p:sp>
      <p:cxnSp>
        <p:nvCxnSpPr>
          <p:cNvPr id="15" name="Conector de Seta Reta 14">
            <a:extLst>
              <a:ext uri="{FF2B5EF4-FFF2-40B4-BE49-F238E27FC236}">
                <a16:creationId xmlns:a16="http://schemas.microsoft.com/office/drawing/2014/main" id="{60E714B4-B2E9-C608-F6DE-53BDEAD7338A}"/>
              </a:ext>
            </a:extLst>
          </p:cNvPr>
          <p:cNvCxnSpPr>
            <a:cxnSpLocks/>
          </p:cNvCxnSpPr>
          <p:nvPr/>
        </p:nvCxnSpPr>
        <p:spPr>
          <a:xfrm>
            <a:off x="5927409" y="3181983"/>
            <a:ext cx="1280248" cy="0"/>
          </a:xfrm>
          <a:prstGeom prst="straightConnector1">
            <a:avLst/>
          </a:prstGeom>
          <a:ln w="38100">
            <a:solidFill>
              <a:srgbClr val="105B9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43C9F20-670A-CBEE-EB39-1E73E1E7987A}"/>
              </a:ext>
            </a:extLst>
          </p:cNvPr>
          <p:cNvCxnSpPr>
            <a:cxnSpLocks/>
          </p:cNvCxnSpPr>
          <p:nvPr/>
        </p:nvCxnSpPr>
        <p:spPr>
          <a:xfrm>
            <a:off x="5927409" y="4698057"/>
            <a:ext cx="1280248" cy="0"/>
          </a:xfrm>
          <a:prstGeom prst="straightConnector1">
            <a:avLst/>
          </a:prstGeom>
          <a:ln w="38100">
            <a:solidFill>
              <a:srgbClr val="105B9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A9E5BB12-B67C-1DD4-287E-0E09F0B1D913}"/>
              </a:ext>
            </a:extLst>
          </p:cNvPr>
          <p:cNvCxnSpPr>
            <a:cxnSpLocks/>
          </p:cNvCxnSpPr>
          <p:nvPr/>
        </p:nvCxnSpPr>
        <p:spPr>
          <a:xfrm>
            <a:off x="5927409" y="6214132"/>
            <a:ext cx="1280248" cy="0"/>
          </a:xfrm>
          <a:prstGeom prst="straightConnector1">
            <a:avLst/>
          </a:prstGeom>
          <a:ln w="38100">
            <a:solidFill>
              <a:srgbClr val="105B9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87D4ADDF-FBF0-FCCE-52C5-2BEC56764AF2}"/>
              </a:ext>
            </a:extLst>
          </p:cNvPr>
          <p:cNvCxnSpPr>
            <a:cxnSpLocks/>
          </p:cNvCxnSpPr>
          <p:nvPr/>
        </p:nvCxnSpPr>
        <p:spPr>
          <a:xfrm>
            <a:off x="5927409" y="7730206"/>
            <a:ext cx="1280248" cy="0"/>
          </a:xfrm>
          <a:prstGeom prst="straightConnector1">
            <a:avLst/>
          </a:prstGeom>
          <a:ln w="38100">
            <a:solidFill>
              <a:srgbClr val="105B95"/>
            </a:solidFill>
            <a:tailEnd type="triangle"/>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2CC385C5-126D-7969-966C-A5D913CC5E8E}"/>
              </a:ext>
            </a:extLst>
          </p:cNvPr>
          <p:cNvSpPr txBox="1"/>
          <p:nvPr/>
        </p:nvSpPr>
        <p:spPr>
          <a:xfrm>
            <a:off x="2304381" y="8957026"/>
            <a:ext cx="9844991" cy="1200329"/>
          </a:xfrm>
          <a:prstGeom prst="rect">
            <a:avLst/>
          </a:prstGeom>
          <a:noFill/>
        </p:spPr>
        <p:txBody>
          <a:bodyPr wrap="square">
            <a:spAutoFit/>
          </a:bodyPr>
          <a:lstStyle/>
          <a:p>
            <a:pPr marL="0" indent="0">
              <a:buNone/>
            </a:pPr>
            <a:r>
              <a:rPr lang="pt-BR" sz="3600" dirty="0"/>
              <a:t>Ou seja, mesmo havendo valor nos itens à direita, valorizamos mais os itens à esquerda.</a:t>
            </a:r>
          </a:p>
        </p:txBody>
      </p:sp>
    </p:spTree>
    <p:extLst>
      <p:ext uri="{BB962C8B-B14F-4D97-AF65-F5344CB8AC3E}">
        <p14:creationId xmlns:p14="http://schemas.microsoft.com/office/powerpoint/2010/main" val="285471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barn(inVertical)">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0BEC98D3-2268-4BB0-870B-C3208BFD76A5}"/>
              </a:ext>
            </a:extLst>
          </p:cNvPr>
          <p:cNvSpPr>
            <a:spLocks noGrp="1"/>
          </p:cNvSpPr>
          <p:nvPr>
            <p:ph type="body" sz="quarter" idx="11"/>
          </p:nvPr>
        </p:nvSpPr>
        <p:spPr/>
        <p:txBody>
          <a:bodyPr/>
          <a:lstStyle/>
          <a:p>
            <a:r>
              <a:rPr lang="pt-BR" dirty="0"/>
              <a:t>Discipline </a:t>
            </a:r>
            <a:r>
              <a:rPr lang="pt-BR" dirty="0" err="1"/>
              <a:t>Agile</a:t>
            </a:r>
            <a:r>
              <a:rPr lang="pt-BR" dirty="0"/>
              <a:t> - DA</a:t>
            </a:r>
            <a:endParaRPr lang="pt-BR" i="1" dirty="0"/>
          </a:p>
        </p:txBody>
      </p:sp>
      <p:pic>
        <p:nvPicPr>
          <p:cNvPr id="35" name="Imagem 34">
            <a:extLst>
              <a:ext uri="{FF2B5EF4-FFF2-40B4-BE49-F238E27FC236}">
                <a16:creationId xmlns:a16="http://schemas.microsoft.com/office/drawing/2014/main" id="{588E00C5-BA51-51DA-A64D-D2C8EC368AA7}"/>
              </a:ext>
            </a:extLst>
          </p:cNvPr>
          <p:cNvPicPr>
            <a:picLocks noChangeAspect="1"/>
          </p:cNvPicPr>
          <p:nvPr/>
        </p:nvPicPr>
        <p:blipFill>
          <a:blip r:embed="rId3"/>
          <a:stretch>
            <a:fillRect/>
          </a:stretch>
        </p:blipFill>
        <p:spPr>
          <a:xfrm>
            <a:off x="305272" y="1687116"/>
            <a:ext cx="8280920" cy="7560840"/>
          </a:xfrm>
          <a:prstGeom prst="rect">
            <a:avLst/>
          </a:prstGeom>
        </p:spPr>
      </p:pic>
      <p:sp>
        <p:nvSpPr>
          <p:cNvPr id="37" name="CaixaDeTexto 36">
            <a:extLst>
              <a:ext uri="{FF2B5EF4-FFF2-40B4-BE49-F238E27FC236}">
                <a16:creationId xmlns:a16="http://schemas.microsoft.com/office/drawing/2014/main" id="{97D827A3-43BB-3635-5CD2-BCA2C140698B}"/>
              </a:ext>
            </a:extLst>
          </p:cNvPr>
          <p:cNvSpPr txBox="1"/>
          <p:nvPr/>
        </p:nvSpPr>
        <p:spPr>
          <a:xfrm>
            <a:off x="8370168" y="2551212"/>
            <a:ext cx="4680520" cy="4524315"/>
          </a:xfrm>
          <a:prstGeom prst="rect">
            <a:avLst/>
          </a:prstGeom>
          <a:noFill/>
        </p:spPr>
        <p:txBody>
          <a:bodyPr wrap="square">
            <a:spAutoFit/>
          </a:bodyPr>
          <a:lstStyle/>
          <a:p>
            <a:pPr algn="l"/>
            <a:r>
              <a:rPr lang="pt-BR" sz="1800" b="1" i="0" u="none" strike="noStrike" baseline="0" dirty="0" err="1">
                <a:solidFill>
                  <a:srgbClr val="107C10"/>
                </a:solidFill>
                <a:latin typeface="QuattrocentoSans-Bold"/>
              </a:rPr>
              <a:t>Disciplined</a:t>
            </a:r>
            <a:r>
              <a:rPr lang="pt-BR" sz="1800" b="1" i="0" u="none" strike="noStrike" baseline="0" dirty="0">
                <a:solidFill>
                  <a:srgbClr val="107C10"/>
                </a:solidFill>
                <a:latin typeface="QuattrocentoSans-Bold"/>
              </a:rPr>
              <a:t> </a:t>
            </a:r>
            <a:r>
              <a:rPr lang="pt-BR" sz="1800" b="1" i="0" u="none" strike="noStrike" baseline="0" dirty="0" err="1">
                <a:solidFill>
                  <a:srgbClr val="107C10"/>
                </a:solidFill>
                <a:latin typeface="QuattrocentoSans-Bold"/>
              </a:rPr>
              <a:t>Agile</a:t>
            </a:r>
            <a:r>
              <a:rPr lang="pt-BR" sz="1800" b="1" i="0" u="none" strike="noStrike" baseline="0" dirty="0">
                <a:solidFill>
                  <a:srgbClr val="107C10"/>
                </a:solidFill>
                <a:latin typeface="QuattrocentoSans-Bold"/>
              </a:rPr>
              <a:t> Enterprise: </a:t>
            </a:r>
          </a:p>
          <a:p>
            <a:pPr algn="l"/>
            <a:r>
              <a:rPr lang="pt-BR" sz="1800" b="0" i="0" u="none" strike="noStrike" baseline="0" dirty="0">
                <a:solidFill>
                  <a:srgbClr val="3F3F3F"/>
                </a:solidFill>
                <a:latin typeface="QuattrocentoSans"/>
              </a:rPr>
              <a:t>Promove a cultura e estrutura organizacional flexível e adaptável</a:t>
            </a:r>
            <a:endParaRPr lang="pt-BR" sz="5400" b="1" i="0" u="none" strike="noStrike" baseline="0" dirty="0">
              <a:solidFill>
                <a:srgbClr val="107C10"/>
              </a:solidFill>
              <a:latin typeface="QuattrocentoSans-Bold"/>
            </a:endParaRPr>
          </a:p>
          <a:p>
            <a:pPr algn="l"/>
            <a:endParaRPr lang="pt-BR" sz="1800" b="1" i="0" u="none" strike="noStrike" baseline="0" dirty="0">
              <a:solidFill>
                <a:srgbClr val="107C10"/>
              </a:solidFill>
              <a:latin typeface="QuattrocentoSans-Bold"/>
            </a:endParaRPr>
          </a:p>
          <a:p>
            <a:pPr algn="l"/>
            <a:r>
              <a:rPr lang="pt-BR" sz="1800" b="1" i="0" u="none" strike="noStrike" baseline="0" dirty="0" err="1">
                <a:solidFill>
                  <a:srgbClr val="107C10"/>
                </a:solidFill>
                <a:latin typeface="QuattrocentoSans-Bold"/>
              </a:rPr>
              <a:t>Value</a:t>
            </a:r>
            <a:r>
              <a:rPr lang="pt-BR" sz="1800" b="1" i="0" u="none" strike="noStrike" baseline="0" dirty="0">
                <a:solidFill>
                  <a:srgbClr val="107C10"/>
                </a:solidFill>
                <a:latin typeface="QuattrocentoSans-Bold"/>
              </a:rPr>
              <a:t> </a:t>
            </a:r>
            <a:r>
              <a:rPr lang="pt-BR" sz="1800" b="1" i="0" u="none" strike="noStrike" baseline="0" dirty="0" err="1">
                <a:solidFill>
                  <a:srgbClr val="107C10"/>
                </a:solidFill>
                <a:latin typeface="QuattrocentoSans-Bold"/>
              </a:rPr>
              <a:t>Stream</a:t>
            </a:r>
            <a:r>
              <a:rPr lang="pt-BR" sz="1800" b="1" i="0" u="none" strike="noStrike" baseline="0" dirty="0">
                <a:solidFill>
                  <a:srgbClr val="107C10"/>
                </a:solidFill>
                <a:latin typeface="QuattrocentoSans-Bold"/>
              </a:rPr>
              <a:t> - </a:t>
            </a:r>
            <a:r>
              <a:rPr lang="pt-BR" sz="1800" b="1" i="0" u="none" strike="noStrike" baseline="0" dirty="0" err="1">
                <a:solidFill>
                  <a:srgbClr val="107C10"/>
                </a:solidFill>
                <a:latin typeface="QuattrocentoSans-Bold"/>
              </a:rPr>
              <a:t>Discplined</a:t>
            </a:r>
            <a:r>
              <a:rPr lang="pt-BR" sz="1800" b="1" i="0" u="none" strike="noStrike" baseline="0" dirty="0">
                <a:solidFill>
                  <a:srgbClr val="107C10"/>
                </a:solidFill>
                <a:latin typeface="QuattrocentoSans-Bold"/>
              </a:rPr>
              <a:t> </a:t>
            </a:r>
            <a:r>
              <a:rPr lang="pt-BR" sz="1800" b="1" i="0" u="none" strike="noStrike" baseline="0" dirty="0" err="1">
                <a:solidFill>
                  <a:srgbClr val="107C10"/>
                </a:solidFill>
                <a:latin typeface="QuattrocentoSans-Bold"/>
              </a:rPr>
              <a:t>Agile</a:t>
            </a:r>
            <a:r>
              <a:rPr lang="pt-BR" sz="1800" b="1" i="0" u="none" strike="noStrike" baseline="0" dirty="0">
                <a:solidFill>
                  <a:srgbClr val="107C10"/>
                </a:solidFill>
                <a:latin typeface="QuattrocentoSans-Bold"/>
              </a:rPr>
              <a:t> IT</a:t>
            </a:r>
            <a:r>
              <a:rPr lang="pt-BR" sz="1800" b="0" i="0" u="none" strike="noStrike" baseline="0" dirty="0">
                <a:solidFill>
                  <a:srgbClr val="107C10"/>
                </a:solidFill>
                <a:latin typeface="QuattrocentoSans"/>
              </a:rPr>
              <a:t>: </a:t>
            </a:r>
          </a:p>
          <a:p>
            <a:pPr algn="l"/>
            <a:r>
              <a:rPr lang="pt-BR" sz="1800" b="0" i="0" u="none" strike="noStrike" baseline="0" dirty="0">
                <a:solidFill>
                  <a:srgbClr val="3F3F3F"/>
                </a:solidFill>
                <a:latin typeface="QuattrocentoSans"/>
              </a:rPr>
              <a:t>Envolve todas os itens que agregam valor ao cliente.</a:t>
            </a:r>
          </a:p>
          <a:p>
            <a:pPr algn="l"/>
            <a:endParaRPr lang="pt-BR" sz="1800" b="1" i="0" u="none" strike="noStrike" baseline="0" dirty="0">
              <a:solidFill>
                <a:srgbClr val="107C10"/>
              </a:solidFill>
              <a:latin typeface="QuattrocentoSans-Bold"/>
            </a:endParaRPr>
          </a:p>
          <a:p>
            <a:pPr algn="l"/>
            <a:r>
              <a:rPr lang="pt-BR" sz="1800" b="1" i="0" u="none" strike="noStrike" baseline="0" dirty="0" err="1">
                <a:solidFill>
                  <a:srgbClr val="107C10"/>
                </a:solidFill>
                <a:latin typeface="QuattrocentoSans-Bold"/>
              </a:rPr>
              <a:t>Disciplined</a:t>
            </a:r>
            <a:r>
              <a:rPr lang="pt-BR" sz="1800" b="1" i="0" u="none" strike="noStrike" baseline="0" dirty="0">
                <a:solidFill>
                  <a:srgbClr val="107C10"/>
                </a:solidFill>
                <a:latin typeface="QuattrocentoSans-Bold"/>
              </a:rPr>
              <a:t> </a:t>
            </a:r>
            <a:r>
              <a:rPr lang="pt-BR" sz="1800" b="1" i="0" u="none" strike="noStrike" baseline="0" dirty="0" err="1">
                <a:solidFill>
                  <a:srgbClr val="107C10"/>
                </a:solidFill>
                <a:latin typeface="QuattrocentoSans-Bold"/>
              </a:rPr>
              <a:t>DevOps</a:t>
            </a:r>
            <a:r>
              <a:rPr lang="pt-BR" sz="1800" b="0" i="0" u="none" strike="noStrike" baseline="0" dirty="0">
                <a:solidFill>
                  <a:srgbClr val="3F3F3F"/>
                </a:solidFill>
                <a:latin typeface="QuattrocentoSans"/>
              </a:rPr>
              <a:t>: </a:t>
            </a:r>
          </a:p>
          <a:p>
            <a:pPr algn="l"/>
            <a:r>
              <a:rPr lang="pt-BR" sz="1800" b="0" i="0" u="none" strike="noStrike" baseline="0" dirty="0">
                <a:solidFill>
                  <a:srgbClr val="3F3F3F"/>
                </a:solidFill>
                <a:latin typeface="QuattrocentoSans"/>
              </a:rPr>
              <a:t>traz uma visão colaborativa para o desenvolvimento de software e operações de TI,</a:t>
            </a:r>
          </a:p>
          <a:p>
            <a:pPr algn="l"/>
            <a:endParaRPr lang="pt-BR" sz="1800" b="1" i="0" u="none" strike="noStrike" baseline="0" dirty="0">
              <a:solidFill>
                <a:srgbClr val="107C10"/>
              </a:solidFill>
              <a:latin typeface="QuattrocentoSans-Bold"/>
            </a:endParaRPr>
          </a:p>
          <a:p>
            <a:pPr algn="l"/>
            <a:r>
              <a:rPr lang="pt-BR" sz="1800" b="1" i="0" u="none" strike="noStrike" baseline="0" dirty="0">
                <a:solidFill>
                  <a:srgbClr val="107C10"/>
                </a:solidFill>
                <a:latin typeface="QuattrocentoSans-Bold"/>
              </a:rPr>
              <a:t>Fundamentação (DAD – </a:t>
            </a:r>
            <a:r>
              <a:rPr lang="pt-BR" sz="1800" b="1" i="0" u="none" strike="noStrike" baseline="0" dirty="0" err="1">
                <a:solidFill>
                  <a:srgbClr val="107C10"/>
                </a:solidFill>
                <a:latin typeface="QuattrocentoSans-Bold"/>
              </a:rPr>
              <a:t>Disciplined</a:t>
            </a:r>
            <a:r>
              <a:rPr lang="pt-BR" sz="1800" b="1" i="0" u="none" strike="noStrike" baseline="0" dirty="0">
                <a:solidFill>
                  <a:srgbClr val="107C10"/>
                </a:solidFill>
                <a:latin typeface="QuattrocentoSans-Bold"/>
              </a:rPr>
              <a:t> </a:t>
            </a:r>
            <a:r>
              <a:rPr lang="pt-BR" sz="1800" b="1" i="0" u="none" strike="noStrike" baseline="0" dirty="0" err="1">
                <a:solidFill>
                  <a:srgbClr val="107C10"/>
                </a:solidFill>
                <a:latin typeface="QuattrocentoSans-Bold"/>
              </a:rPr>
              <a:t>Agile</a:t>
            </a:r>
            <a:r>
              <a:rPr lang="pt-BR" sz="1800" b="1" i="0" u="none" strike="noStrike" baseline="0" dirty="0">
                <a:solidFill>
                  <a:srgbClr val="107C10"/>
                </a:solidFill>
                <a:latin typeface="QuattrocentoSans-Bold"/>
              </a:rPr>
              <a:t> Delivery)</a:t>
            </a:r>
            <a:r>
              <a:rPr lang="pt-BR" sz="1800" b="0" i="0" u="none" strike="noStrike" baseline="0" dirty="0">
                <a:solidFill>
                  <a:srgbClr val="107C10"/>
                </a:solidFill>
                <a:latin typeface="QuattrocentoSans"/>
              </a:rPr>
              <a:t>: </a:t>
            </a:r>
          </a:p>
          <a:p>
            <a:pPr algn="l"/>
            <a:r>
              <a:rPr lang="pt-BR" sz="1800" b="0" i="0" u="none" strike="noStrike" baseline="0" dirty="0">
                <a:solidFill>
                  <a:srgbClr val="3F3F3F"/>
                </a:solidFill>
                <a:latin typeface="QuattrocentoSans"/>
              </a:rPr>
              <a:t>é a base conceitual, contém os princípios, diretrizes e conceitos fundamentais.</a:t>
            </a:r>
            <a:endParaRPr lang="pt-BR" dirty="0"/>
          </a:p>
        </p:txBody>
      </p:sp>
    </p:spTree>
    <p:extLst>
      <p:ext uri="{BB962C8B-B14F-4D97-AF65-F5344CB8AC3E}">
        <p14:creationId xmlns:p14="http://schemas.microsoft.com/office/powerpoint/2010/main" val="35522735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48E7BEEF-9C9F-48EF-BC78-049FB4594A19}"/>
              </a:ext>
            </a:extLst>
          </p:cNvPr>
          <p:cNvSpPr>
            <a:spLocks noGrp="1"/>
          </p:cNvSpPr>
          <p:nvPr>
            <p:ph type="body" sz="quarter" idx="11"/>
          </p:nvPr>
        </p:nvSpPr>
        <p:spPr/>
        <p:txBody>
          <a:bodyPr/>
          <a:lstStyle/>
          <a:p>
            <a:r>
              <a:rPr lang="pt-BR" dirty="0"/>
              <a:t>DAD – </a:t>
            </a:r>
            <a:r>
              <a:rPr lang="pt-BR" i="1" dirty="0"/>
              <a:t>delivery processes</a:t>
            </a:r>
          </a:p>
        </p:txBody>
      </p:sp>
      <p:sp>
        <p:nvSpPr>
          <p:cNvPr id="8" name="CaixaDeTexto 7">
            <a:extLst>
              <a:ext uri="{FF2B5EF4-FFF2-40B4-BE49-F238E27FC236}">
                <a16:creationId xmlns:a16="http://schemas.microsoft.com/office/drawing/2014/main" id="{25535769-9A82-41E4-A7B9-0AEDEC007EFE}"/>
              </a:ext>
            </a:extLst>
          </p:cNvPr>
          <p:cNvSpPr txBox="1"/>
          <p:nvPr/>
        </p:nvSpPr>
        <p:spPr>
          <a:xfrm>
            <a:off x="2290749" y="8183959"/>
            <a:ext cx="10480907" cy="323165"/>
          </a:xfrm>
          <a:prstGeom prst="rect">
            <a:avLst/>
          </a:prstGeom>
          <a:noFill/>
        </p:spPr>
        <p:txBody>
          <a:bodyPr wrap="square" rtlCol="0">
            <a:spAutoFit/>
          </a:bodyPr>
          <a:lstStyle/>
          <a:p>
            <a:pPr algn="r"/>
            <a:r>
              <a:rPr lang="en-US" sz="1500" b="1" dirty="0"/>
              <a:t>Fonte: AMBLER, S.&amp; LINES, M. An Executive’s Guide to Disciplined Agile, 2017, p. 58.</a:t>
            </a:r>
          </a:p>
        </p:txBody>
      </p:sp>
      <p:sp>
        <p:nvSpPr>
          <p:cNvPr id="2" name="Retângulo 1"/>
          <p:cNvSpPr/>
          <p:nvPr/>
        </p:nvSpPr>
        <p:spPr>
          <a:xfrm>
            <a:off x="2051266" y="2821242"/>
            <a:ext cx="2970530" cy="270030"/>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Form</a:t>
            </a:r>
            <a:r>
              <a:rPr lang="pt-BR" sz="1500" b="1" i="1" dirty="0">
                <a:latin typeface="Arial" panose="020B0604020202020204" pitchFamily="34" charset="0"/>
                <a:cs typeface="Arial" panose="020B0604020202020204" pitchFamily="34" charset="0"/>
              </a:rPr>
              <a:t> Team</a:t>
            </a:r>
          </a:p>
        </p:txBody>
      </p:sp>
      <p:sp>
        <p:nvSpPr>
          <p:cNvPr id="15" name="Retângulo 14"/>
          <p:cNvSpPr/>
          <p:nvPr/>
        </p:nvSpPr>
        <p:spPr>
          <a:xfrm>
            <a:off x="2051266" y="3172281"/>
            <a:ext cx="2970530" cy="270030"/>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Align</a:t>
            </a:r>
            <a:r>
              <a:rPr lang="pt-BR" sz="1500" b="1" i="1" dirty="0">
                <a:latin typeface="Arial" panose="020B0604020202020204" pitchFamily="34" charset="0"/>
                <a:cs typeface="Arial" panose="020B0604020202020204" pitchFamily="34" charset="0"/>
              </a:rPr>
              <a:t> </a:t>
            </a:r>
            <a:r>
              <a:rPr lang="pt-BR" sz="1500" b="1" i="1" dirty="0" err="1">
                <a:latin typeface="Arial" panose="020B0604020202020204" pitchFamily="34" charset="0"/>
                <a:cs typeface="Arial" panose="020B0604020202020204" pitchFamily="34" charset="0"/>
              </a:rPr>
              <a:t>with</a:t>
            </a:r>
            <a:r>
              <a:rPr lang="pt-BR" sz="1500" b="1" i="1" dirty="0">
                <a:latin typeface="Arial" panose="020B0604020202020204" pitchFamily="34" charset="0"/>
                <a:cs typeface="Arial" panose="020B0604020202020204" pitchFamily="34" charset="0"/>
              </a:rPr>
              <a:t> Enterprise </a:t>
            </a:r>
            <a:r>
              <a:rPr lang="pt-BR" sz="1500" b="1" i="1" dirty="0" err="1">
                <a:latin typeface="Arial" panose="020B0604020202020204" pitchFamily="34" charset="0"/>
                <a:cs typeface="Arial" panose="020B0604020202020204" pitchFamily="34" charset="0"/>
              </a:rPr>
              <a:t>Direction</a:t>
            </a:r>
            <a:endParaRPr lang="pt-BR" sz="1500" b="1" i="1" dirty="0">
              <a:latin typeface="Arial" panose="020B0604020202020204" pitchFamily="34" charset="0"/>
              <a:cs typeface="Arial" panose="020B0604020202020204" pitchFamily="34" charset="0"/>
            </a:endParaRPr>
          </a:p>
        </p:txBody>
      </p:sp>
      <p:sp>
        <p:nvSpPr>
          <p:cNvPr id="16" name="Retângulo 15"/>
          <p:cNvSpPr/>
          <p:nvPr/>
        </p:nvSpPr>
        <p:spPr>
          <a:xfrm>
            <a:off x="2051266" y="3523320"/>
            <a:ext cx="2970530" cy="270030"/>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a:latin typeface="Arial" panose="020B0604020202020204" pitchFamily="34" charset="0"/>
                <a:cs typeface="Arial" panose="020B0604020202020204" pitchFamily="34" charset="0"/>
              </a:rPr>
              <a:t>Explore Scope</a:t>
            </a:r>
          </a:p>
        </p:txBody>
      </p:sp>
      <p:sp>
        <p:nvSpPr>
          <p:cNvPr id="17" name="Retângulo 16"/>
          <p:cNvSpPr/>
          <p:nvPr/>
        </p:nvSpPr>
        <p:spPr>
          <a:xfrm>
            <a:off x="2051266" y="3874359"/>
            <a:ext cx="2970530" cy="270030"/>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Identify</a:t>
            </a:r>
            <a:r>
              <a:rPr lang="pt-BR" sz="1500" b="1" i="1" dirty="0">
                <a:latin typeface="Arial" panose="020B0604020202020204" pitchFamily="34" charset="0"/>
                <a:cs typeface="Arial" panose="020B0604020202020204" pitchFamily="34" charset="0"/>
              </a:rPr>
              <a:t> </a:t>
            </a:r>
            <a:r>
              <a:rPr lang="pt-BR" sz="1500" b="1" i="1" dirty="0" err="1">
                <a:latin typeface="Arial" panose="020B0604020202020204" pitchFamily="34" charset="0"/>
                <a:cs typeface="Arial" panose="020B0604020202020204" pitchFamily="34" charset="0"/>
              </a:rPr>
              <a:t>Architecture</a:t>
            </a:r>
            <a:r>
              <a:rPr lang="pt-BR" sz="1500" b="1" i="1" dirty="0">
                <a:latin typeface="Arial" panose="020B0604020202020204" pitchFamily="34" charset="0"/>
                <a:cs typeface="Arial" panose="020B0604020202020204" pitchFamily="34" charset="0"/>
              </a:rPr>
              <a:t> </a:t>
            </a:r>
            <a:r>
              <a:rPr lang="pt-BR" sz="1500" b="1" i="1" dirty="0" err="1">
                <a:latin typeface="Arial" panose="020B0604020202020204" pitchFamily="34" charset="0"/>
                <a:cs typeface="Arial" panose="020B0604020202020204" pitchFamily="34" charset="0"/>
              </a:rPr>
              <a:t>Strategy</a:t>
            </a:r>
            <a:endParaRPr lang="pt-BR" sz="1500" b="1" i="1" dirty="0">
              <a:latin typeface="Arial" panose="020B0604020202020204" pitchFamily="34" charset="0"/>
              <a:cs typeface="Arial" panose="020B0604020202020204" pitchFamily="34" charset="0"/>
            </a:endParaRPr>
          </a:p>
        </p:txBody>
      </p:sp>
      <p:sp>
        <p:nvSpPr>
          <p:cNvPr id="18" name="Retângulo 17"/>
          <p:cNvSpPr/>
          <p:nvPr/>
        </p:nvSpPr>
        <p:spPr>
          <a:xfrm>
            <a:off x="2051266" y="4225398"/>
            <a:ext cx="2970530" cy="270030"/>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a:latin typeface="Arial" panose="020B0604020202020204" pitchFamily="34" charset="0"/>
                <a:cs typeface="Arial" panose="020B0604020202020204" pitchFamily="34" charset="0"/>
              </a:rPr>
              <a:t>Plan the Release</a:t>
            </a:r>
          </a:p>
        </p:txBody>
      </p:sp>
      <p:sp>
        <p:nvSpPr>
          <p:cNvPr id="19" name="Retângulo 18"/>
          <p:cNvSpPr/>
          <p:nvPr/>
        </p:nvSpPr>
        <p:spPr>
          <a:xfrm>
            <a:off x="2051266" y="4576437"/>
            <a:ext cx="2970530" cy="270030"/>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Develop</a:t>
            </a:r>
            <a:r>
              <a:rPr lang="pt-BR" sz="1500" b="1" i="1" dirty="0">
                <a:latin typeface="Arial" panose="020B0604020202020204" pitchFamily="34" charset="0"/>
                <a:cs typeface="Arial" panose="020B0604020202020204" pitchFamily="34" charset="0"/>
              </a:rPr>
              <a:t> Test </a:t>
            </a:r>
            <a:r>
              <a:rPr lang="pt-BR" sz="1500" b="1" i="1" dirty="0" err="1">
                <a:latin typeface="Arial" panose="020B0604020202020204" pitchFamily="34" charset="0"/>
                <a:cs typeface="Arial" panose="020B0604020202020204" pitchFamily="34" charset="0"/>
              </a:rPr>
              <a:t>Strategy</a:t>
            </a:r>
            <a:endParaRPr lang="pt-BR" sz="1500" b="1" i="1" dirty="0">
              <a:latin typeface="Arial" panose="020B0604020202020204" pitchFamily="34" charset="0"/>
              <a:cs typeface="Arial" panose="020B0604020202020204" pitchFamily="34" charset="0"/>
            </a:endParaRPr>
          </a:p>
        </p:txBody>
      </p:sp>
      <p:sp>
        <p:nvSpPr>
          <p:cNvPr id="20" name="Retângulo 19"/>
          <p:cNvSpPr/>
          <p:nvPr/>
        </p:nvSpPr>
        <p:spPr>
          <a:xfrm>
            <a:off x="2051266" y="4927476"/>
            <a:ext cx="2970530" cy="270030"/>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Develop</a:t>
            </a:r>
            <a:r>
              <a:rPr lang="pt-BR" sz="1500" b="1" i="1" dirty="0">
                <a:latin typeface="Arial" panose="020B0604020202020204" pitchFamily="34" charset="0"/>
                <a:cs typeface="Arial" panose="020B0604020202020204" pitchFamily="34" charset="0"/>
              </a:rPr>
              <a:t> Common Vision</a:t>
            </a:r>
          </a:p>
        </p:txBody>
      </p:sp>
      <p:sp>
        <p:nvSpPr>
          <p:cNvPr id="21" name="Retângulo 20"/>
          <p:cNvSpPr/>
          <p:nvPr/>
        </p:nvSpPr>
        <p:spPr>
          <a:xfrm>
            <a:off x="2051266" y="5278515"/>
            <a:ext cx="2970530" cy="270030"/>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Secure</a:t>
            </a:r>
            <a:r>
              <a:rPr lang="pt-BR" sz="1500" b="1" i="1" dirty="0">
                <a:latin typeface="Arial" panose="020B0604020202020204" pitchFamily="34" charset="0"/>
                <a:cs typeface="Arial" panose="020B0604020202020204" pitchFamily="34" charset="0"/>
              </a:rPr>
              <a:t> </a:t>
            </a:r>
            <a:r>
              <a:rPr lang="pt-BR" sz="1500" b="1" i="1" dirty="0" err="1">
                <a:latin typeface="Arial" panose="020B0604020202020204" pitchFamily="34" charset="0"/>
                <a:cs typeface="Arial" panose="020B0604020202020204" pitchFamily="34" charset="0"/>
              </a:rPr>
              <a:t>Funding</a:t>
            </a:r>
            <a:endParaRPr lang="pt-BR" sz="1500" b="1" i="1" dirty="0">
              <a:latin typeface="Arial" panose="020B0604020202020204" pitchFamily="34" charset="0"/>
              <a:cs typeface="Arial" panose="020B0604020202020204" pitchFamily="34" charset="0"/>
            </a:endParaRPr>
          </a:p>
        </p:txBody>
      </p:sp>
      <p:sp>
        <p:nvSpPr>
          <p:cNvPr id="22" name="Retângulo 21"/>
          <p:cNvSpPr/>
          <p:nvPr/>
        </p:nvSpPr>
        <p:spPr>
          <a:xfrm>
            <a:off x="5270536" y="2821242"/>
            <a:ext cx="2970530" cy="27003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a:latin typeface="Arial" panose="020B0604020202020204" pitchFamily="34" charset="0"/>
                <a:cs typeface="Arial" panose="020B0604020202020204" pitchFamily="34" charset="0"/>
              </a:rPr>
              <a:t>Prove </a:t>
            </a:r>
            <a:r>
              <a:rPr lang="pt-BR" sz="1500" b="1" i="1" dirty="0" err="1">
                <a:latin typeface="Arial" panose="020B0604020202020204" pitchFamily="34" charset="0"/>
                <a:cs typeface="Arial" panose="020B0604020202020204" pitchFamily="34" charset="0"/>
              </a:rPr>
              <a:t>Architecture</a:t>
            </a:r>
            <a:r>
              <a:rPr lang="pt-BR" sz="1500" b="1" i="1" dirty="0">
                <a:latin typeface="Arial" panose="020B0604020202020204" pitchFamily="34" charset="0"/>
                <a:cs typeface="Arial" panose="020B0604020202020204" pitchFamily="34" charset="0"/>
              </a:rPr>
              <a:t> </a:t>
            </a:r>
            <a:r>
              <a:rPr lang="pt-BR" sz="1500" b="1" i="1" dirty="0" err="1">
                <a:latin typeface="Arial" panose="020B0604020202020204" pitchFamily="34" charset="0"/>
                <a:cs typeface="Arial" panose="020B0604020202020204" pitchFamily="34" charset="0"/>
              </a:rPr>
              <a:t>Early</a:t>
            </a:r>
            <a:endParaRPr lang="pt-BR" sz="1500" b="1" i="1" dirty="0">
              <a:latin typeface="Arial" panose="020B0604020202020204" pitchFamily="34" charset="0"/>
              <a:cs typeface="Arial" panose="020B0604020202020204" pitchFamily="34" charset="0"/>
            </a:endParaRPr>
          </a:p>
        </p:txBody>
      </p:sp>
      <p:sp>
        <p:nvSpPr>
          <p:cNvPr id="23" name="Retângulo 22"/>
          <p:cNvSpPr/>
          <p:nvPr/>
        </p:nvSpPr>
        <p:spPr>
          <a:xfrm>
            <a:off x="5270536" y="3172281"/>
            <a:ext cx="2970530" cy="27003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i="1" dirty="0" err="1">
                <a:latin typeface="Arial" panose="020B0604020202020204" pitchFamily="34" charset="0"/>
                <a:cs typeface="Arial" panose="020B0604020202020204" pitchFamily="34" charset="0"/>
              </a:rPr>
              <a:t>Address</a:t>
            </a:r>
            <a:r>
              <a:rPr lang="pt-BR" sz="1200" b="1" i="1" dirty="0">
                <a:latin typeface="Arial" panose="020B0604020202020204" pitchFamily="34" charset="0"/>
                <a:cs typeface="Arial" panose="020B0604020202020204" pitchFamily="34" charset="0"/>
              </a:rPr>
              <a:t> </a:t>
            </a:r>
            <a:r>
              <a:rPr lang="pt-BR" sz="1200" b="1" i="1" dirty="0" err="1">
                <a:latin typeface="Arial" panose="020B0604020202020204" pitchFamily="34" charset="0"/>
                <a:cs typeface="Arial" panose="020B0604020202020204" pitchFamily="34" charset="0"/>
              </a:rPr>
              <a:t>Changing</a:t>
            </a:r>
            <a:r>
              <a:rPr lang="pt-BR" sz="1200" b="1" i="1" dirty="0">
                <a:latin typeface="Arial" panose="020B0604020202020204" pitchFamily="34" charset="0"/>
                <a:cs typeface="Arial" panose="020B0604020202020204" pitchFamily="34" charset="0"/>
              </a:rPr>
              <a:t> </a:t>
            </a:r>
            <a:r>
              <a:rPr lang="pt-BR" sz="1200" b="1" i="1" dirty="0" err="1">
                <a:latin typeface="Arial" panose="020B0604020202020204" pitchFamily="34" charset="0"/>
                <a:cs typeface="Arial" panose="020B0604020202020204" pitchFamily="34" charset="0"/>
              </a:rPr>
              <a:t>Stakeholder</a:t>
            </a:r>
            <a:r>
              <a:rPr lang="pt-BR" sz="1200" b="1" i="1" dirty="0">
                <a:latin typeface="Arial" panose="020B0604020202020204" pitchFamily="34" charset="0"/>
                <a:cs typeface="Arial" panose="020B0604020202020204" pitchFamily="34" charset="0"/>
              </a:rPr>
              <a:t> </a:t>
            </a:r>
            <a:r>
              <a:rPr lang="pt-BR" sz="1200" b="1" i="1" dirty="0" err="1">
                <a:latin typeface="Arial" panose="020B0604020202020204" pitchFamily="34" charset="0"/>
                <a:cs typeface="Arial" panose="020B0604020202020204" pitchFamily="34" charset="0"/>
              </a:rPr>
              <a:t>Needs</a:t>
            </a:r>
            <a:endParaRPr lang="pt-BR" sz="1200" b="1" i="1" dirty="0">
              <a:latin typeface="Arial" panose="020B0604020202020204" pitchFamily="34" charset="0"/>
              <a:cs typeface="Arial" panose="020B0604020202020204" pitchFamily="34" charset="0"/>
            </a:endParaRPr>
          </a:p>
        </p:txBody>
      </p:sp>
      <p:sp>
        <p:nvSpPr>
          <p:cNvPr id="24" name="Retângulo 23"/>
          <p:cNvSpPr/>
          <p:nvPr/>
        </p:nvSpPr>
        <p:spPr>
          <a:xfrm>
            <a:off x="5270536" y="3523320"/>
            <a:ext cx="2970530" cy="27003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dirty="0">
                <a:latin typeface="Arial" panose="020B0604020202020204" pitchFamily="34" charset="0"/>
                <a:cs typeface="Arial" panose="020B0604020202020204" pitchFamily="34" charset="0"/>
              </a:rPr>
              <a:t>Produce a Potentially Consumable Solution</a:t>
            </a:r>
          </a:p>
        </p:txBody>
      </p:sp>
      <p:sp>
        <p:nvSpPr>
          <p:cNvPr id="25" name="Retângulo 24"/>
          <p:cNvSpPr/>
          <p:nvPr/>
        </p:nvSpPr>
        <p:spPr>
          <a:xfrm>
            <a:off x="5270536" y="3874359"/>
            <a:ext cx="2970530" cy="27003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a:latin typeface="Arial" panose="020B0604020202020204" pitchFamily="34" charset="0"/>
                <a:cs typeface="Arial" panose="020B0604020202020204" pitchFamily="34" charset="0"/>
              </a:rPr>
              <a:t>Improve Quality</a:t>
            </a:r>
          </a:p>
        </p:txBody>
      </p:sp>
      <p:sp>
        <p:nvSpPr>
          <p:cNvPr id="26" name="Retângulo 25"/>
          <p:cNvSpPr/>
          <p:nvPr/>
        </p:nvSpPr>
        <p:spPr>
          <a:xfrm>
            <a:off x="5270536" y="4225398"/>
            <a:ext cx="2970530" cy="27003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Accelerate</a:t>
            </a:r>
            <a:r>
              <a:rPr lang="pt-BR" sz="1500" b="1" i="1" dirty="0">
                <a:latin typeface="Arial" panose="020B0604020202020204" pitchFamily="34" charset="0"/>
                <a:cs typeface="Arial" panose="020B0604020202020204" pitchFamily="34" charset="0"/>
              </a:rPr>
              <a:t> </a:t>
            </a:r>
            <a:r>
              <a:rPr lang="pt-BR" sz="1500" b="1" i="1" dirty="0" err="1">
                <a:latin typeface="Arial" panose="020B0604020202020204" pitchFamily="34" charset="0"/>
                <a:cs typeface="Arial" panose="020B0604020202020204" pitchFamily="34" charset="0"/>
              </a:rPr>
              <a:t>Value</a:t>
            </a:r>
            <a:r>
              <a:rPr lang="pt-BR" sz="1500" b="1" i="1" dirty="0">
                <a:latin typeface="Arial" panose="020B0604020202020204" pitchFamily="34" charset="0"/>
                <a:cs typeface="Arial" panose="020B0604020202020204" pitchFamily="34" charset="0"/>
              </a:rPr>
              <a:t> Delivery</a:t>
            </a:r>
          </a:p>
        </p:txBody>
      </p:sp>
      <p:sp>
        <p:nvSpPr>
          <p:cNvPr id="27" name="Retângulo 26"/>
          <p:cNvSpPr/>
          <p:nvPr/>
        </p:nvSpPr>
        <p:spPr>
          <a:xfrm>
            <a:off x="8489806" y="2821242"/>
            <a:ext cx="2970530" cy="27003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Ensure</a:t>
            </a:r>
            <a:r>
              <a:rPr lang="pt-BR" sz="1500" b="1" i="1" dirty="0">
                <a:latin typeface="Arial" panose="020B0604020202020204" pitchFamily="34" charset="0"/>
                <a:cs typeface="Arial" panose="020B0604020202020204" pitchFamily="34" charset="0"/>
              </a:rPr>
              <a:t> </a:t>
            </a:r>
            <a:r>
              <a:rPr lang="pt-BR" sz="1500" b="1" i="1" dirty="0" err="1">
                <a:latin typeface="Arial" panose="020B0604020202020204" pitchFamily="34" charset="0"/>
                <a:cs typeface="Arial" panose="020B0604020202020204" pitchFamily="34" charset="0"/>
              </a:rPr>
              <a:t>Production</a:t>
            </a:r>
            <a:r>
              <a:rPr lang="pt-BR" sz="1500" b="1" i="1" dirty="0">
                <a:latin typeface="Arial" panose="020B0604020202020204" pitchFamily="34" charset="0"/>
                <a:cs typeface="Arial" panose="020B0604020202020204" pitchFamily="34" charset="0"/>
              </a:rPr>
              <a:t> </a:t>
            </a:r>
            <a:r>
              <a:rPr lang="pt-BR" sz="1500" b="1" i="1" dirty="0" err="1">
                <a:latin typeface="Arial" panose="020B0604020202020204" pitchFamily="34" charset="0"/>
                <a:cs typeface="Arial" panose="020B0604020202020204" pitchFamily="34" charset="0"/>
              </a:rPr>
              <a:t>Readiness</a:t>
            </a:r>
            <a:endParaRPr lang="pt-BR" sz="1500" b="1" i="1" dirty="0">
              <a:latin typeface="Arial" panose="020B0604020202020204" pitchFamily="34" charset="0"/>
              <a:cs typeface="Arial" panose="020B0604020202020204" pitchFamily="34" charset="0"/>
            </a:endParaRPr>
          </a:p>
        </p:txBody>
      </p:sp>
      <p:sp>
        <p:nvSpPr>
          <p:cNvPr id="28" name="Retângulo 27"/>
          <p:cNvSpPr/>
          <p:nvPr/>
        </p:nvSpPr>
        <p:spPr>
          <a:xfrm>
            <a:off x="8489806" y="3172281"/>
            <a:ext cx="2970530" cy="27003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a:latin typeface="Arial" panose="020B0604020202020204" pitchFamily="34" charset="0"/>
                <a:cs typeface="Arial" panose="020B0604020202020204" pitchFamily="34" charset="0"/>
              </a:rPr>
              <a:t>Deploy the Solution</a:t>
            </a:r>
          </a:p>
        </p:txBody>
      </p:sp>
      <p:sp>
        <p:nvSpPr>
          <p:cNvPr id="29" name="Retângulo 28"/>
          <p:cNvSpPr/>
          <p:nvPr/>
        </p:nvSpPr>
        <p:spPr>
          <a:xfrm>
            <a:off x="2051266" y="6358636"/>
            <a:ext cx="2970530" cy="270030"/>
          </a:xfrm>
          <a:prstGeom prst="rect">
            <a:avLst/>
          </a:prstGeom>
          <a:solidFill>
            <a:srgbClr val="FD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Grow</a:t>
            </a:r>
            <a:r>
              <a:rPr lang="pt-BR" sz="1500" b="1" i="1" dirty="0">
                <a:latin typeface="Arial" panose="020B0604020202020204" pitchFamily="34" charset="0"/>
                <a:cs typeface="Arial" panose="020B0604020202020204" pitchFamily="34" charset="0"/>
              </a:rPr>
              <a:t> Team </a:t>
            </a:r>
            <a:r>
              <a:rPr lang="pt-BR" sz="1500" b="1" i="1" dirty="0" err="1">
                <a:latin typeface="Arial" panose="020B0604020202020204" pitchFamily="34" charset="0"/>
                <a:cs typeface="Arial" panose="020B0604020202020204" pitchFamily="34" charset="0"/>
              </a:rPr>
              <a:t>Members</a:t>
            </a:r>
            <a:endParaRPr lang="pt-BR" sz="1500" b="1" i="1" dirty="0">
              <a:latin typeface="Arial" panose="020B0604020202020204" pitchFamily="34" charset="0"/>
              <a:cs typeface="Arial" panose="020B0604020202020204" pitchFamily="34" charset="0"/>
            </a:endParaRPr>
          </a:p>
        </p:txBody>
      </p:sp>
      <p:sp>
        <p:nvSpPr>
          <p:cNvPr id="30" name="Retângulo 29"/>
          <p:cNvSpPr/>
          <p:nvPr/>
        </p:nvSpPr>
        <p:spPr>
          <a:xfrm>
            <a:off x="2051266" y="6709675"/>
            <a:ext cx="2970530" cy="270030"/>
          </a:xfrm>
          <a:prstGeom prst="rect">
            <a:avLst/>
          </a:prstGeom>
          <a:solidFill>
            <a:srgbClr val="FD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i="1" dirty="0">
                <a:latin typeface="Arial" panose="020B0604020202020204" pitchFamily="34" charset="0"/>
                <a:cs typeface="Arial" panose="020B0604020202020204" pitchFamily="34" charset="0"/>
              </a:rPr>
              <a:t>Evolve Way of Working (</a:t>
            </a:r>
            <a:r>
              <a:rPr lang="en-US" sz="1500" b="1" i="1" dirty="0" err="1">
                <a:latin typeface="Arial" panose="020B0604020202020204" pitchFamily="34" charset="0"/>
                <a:cs typeface="Arial" panose="020B0604020202020204" pitchFamily="34" charset="0"/>
              </a:rPr>
              <a:t>WoW</a:t>
            </a:r>
            <a:r>
              <a:rPr lang="en-US" sz="1500" b="1" i="1" dirty="0">
                <a:latin typeface="Arial" panose="020B0604020202020204" pitchFamily="34" charset="0"/>
                <a:cs typeface="Arial" panose="020B0604020202020204" pitchFamily="34" charset="0"/>
              </a:rPr>
              <a:t>)</a:t>
            </a:r>
          </a:p>
        </p:txBody>
      </p:sp>
      <p:sp>
        <p:nvSpPr>
          <p:cNvPr id="31" name="Retângulo 30"/>
          <p:cNvSpPr/>
          <p:nvPr/>
        </p:nvSpPr>
        <p:spPr>
          <a:xfrm>
            <a:off x="5270536" y="6358636"/>
            <a:ext cx="2970530" cy="270030"/>
          </a:xfrm>
          <a:prstGeom prst="rect">
            <a:avLst/>
          </a:prstGeom>
          <a:solidFill>
            <a:srgbClr val="FD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Coordinate</a:t>
            </a:r>
            <a:r>
              <a:rPr lang="pt-BR" sz="1500" b="1" i="1" dirty="0">
                <a:latin typeface="Arial" panose="020B0604020202020204" pitchFamily="34" charset="0"/>
                <a:cs typeface="Arial" panose="020B0604020202020204" pitchFamily="34" charset="0"/>
              </a:rPr>
              <a:t> </a:t>
            </a:r>
            <a:r>
              <a:rPr lang="pt-BR" sz="1500" b="1" i="1" dirty="0" err="1">
                <a:latin typeface="Arial" panose="020B0604020202020204" pitchFamily="34" charset="0"/>
                <a:cs typeface="Arial" panose="020B0604020202020204" pitchFamily="34" charset="0"/>
              </a:rPr>
              <a:t>Activities</a:t>
            </a:r>
            <a:endParaRPr lang="pt-BR" sz="1500" b="1" i="1" dirty="0">
              <a:latin typeface="Arial" panose="020B0604020202020204" pitchFamily="34" charset="0"/>
              <a:cs typeface="Arial" panose="020B0604020202020204" pitchFamily="34" charset="0"/>
            </a:endParaRPr>
          </a:p>
        </p:txBody>
      </p:sp>
      <p:sp>
        <p:nvSpPr>
          <p:cNvPr id="32" name="Retângulo 31"/>
          <p:cNvSpPr/>
          <p:nvPr/>
        </p:nvSpPr>
        <p:spPr>
          <a:xfrm>
            <a:off x="5270536" y="6709675"/>
            <a:ext cx="2970530" cy="270030"/>
          </a:xfrm>
          <a:prstGeom prst="rect">
            <a:avLst/>
          </a:prstGeom>
          <a:solidFill>
            <a:srgbClr val="FD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i="1" dirty="0">
                <a:latin typeface="Arial" panose="020B0604020202020204" pitchFamily="34" charset="0"/>
                <a:cs typeface="Arial" panose="020B0604020202020204" pitchFamily="34" charset="0"/>
              </a:rPr>
              <a:t>Leverage and Enhance </a:t>
            </a:r>
            <a:r>
              <a:rPr lang="en-US" sz="1050" b="1" i="1" dirty="0" err="1">
                <a:latin typeface="Arial" panose="020B0604020202020204" pitchFamily="34" charset="0"/>
                <a:cs typeface="Arial" panose="020B0604020202020204" pitchFamily="34" charset="0"/>
              </a:rPr>
              <a:t>xisting</a:t>
            </a:r>
            <a:r>
              <a:rPr lang="en-US" sz="1050" b="1" i="1" dirty="0">
                <a:latin typeface="Arial" panose="020B0604020202020204" pitchFamily="34" charset="0"/>
                <a:cs typeface="Arial" panose="020B0604020202020204" pitchFamily="34" charset="0"/>
              </a:rPr>
              <a:t> Infrastructure</a:t>
            </a:r>
          </a:p>
        </p:txBody>
      </p:sp>
      <p:sp>
        <p:nvSpPr>
          <p:cNvPr id="33" name="Retângulo 32"/>
          <p:cNvSpPr/>
          <p:nvPr/>
        </p:nvSpPr>
        <p:spPr>
          <a:xfrm>
            <a:off x="8489806" y="6358636"/>
            <a:ext cx="2970530" cy="270030"/>
          </a:xfrm>
          <a:prstGeom prst="rect">
            <a:avLst/>
          </a:prstGeom>
          <a:solidFill>
            <a:srgbClr val="FD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Address</a:t>
            </a:r>
            <a:r>
              <a:rPr lang="pt-BR" sz="1500" b="1" i="1" dirty="0">
                <a:latin typeface="Arial" panose="020B0604020202020204" pitchFamily="34" charset="0"/>
                <a:cs typeface="Arial" panose="020B0604020202020204" pitchFamily="34" charset="0"/>
              </a:rPr>
              <a:t> </a:t>
            </a:r>
            <a:r>
              <a:rPr lang="pt-BR" sz="1500" b="1" i="1" dirty="0" err="1">
                <a:latin typeface="Arial" panose="020B0604020202020204" pitchFamily="34" charset="0"/>
                <a:cs typeface="Arial" panose="020B0604020202020204" pitchFamily="34" charset="0"/>
              </a:rPr>
              <a:t>Risk</a:t>
            </a:r>
            <a:endParaRPr lang="pt-BR" sz="1500" b="1" i="1" dirty="0">
              <a:latin typeface="Arial" panose="020B0604020202020204" pitchFamily="34" charset="0"/>
              <a:cs typeface="Arial" panose="020B0604020202020204" pitchFamily="34" charset="0"/>
            </a:endParaRPr>
          </a:p>
        </p:txBody>
      </p:sp>
      <p:sp>
        <p:nvSpPr>
          <p:cNvPr id="34" name="Retângulo 33"/>
          <p:cNvSpPr/>
          <p:nvPr/>
        </p:nvSpPr>
        <p:spPr>
          <a:xfrm>
            <a:off x="8489806" y="6709675"/>
            <a:ext cx="2970530" cy="270030"/>
          </a:xfrm>
          <a:prstGeom prst="rect">
            <a:avLst/>
          </a:prstGeom>
          <a:solidFill>
            <a:srgbClr val="FD1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i="1" dirty="0" err="1">
                <a:latin typeface="Arial" panose="020B0604020202020204" pitchFamily="34" charset="0"/>
                <a:cs typeface="Arial" panose="020B0604020202020204" pitchFamily="34" charset="0"/>
              </a:rPr>
              <a:t>Govern</a:t>
            </a:r>
            <a:r>
              <a:rPr lang="pt-BR" sz="1500" b="1" i="1" dirty="0">
                <a:latin typeface="Arial" panose="020B0604020202020204" pitchFamily="34" charset="0"/>
                <a:cs typeface="Arial" panose="020B0604020202020204" pitchFamily="34" charset="0"/>
              </a:rPr>
              <a:t> Delivery Team</a:t>
            </a:r>
          </a:p>
        </p:txBody>
      </p:sp>
      <p:sp>
        <p:nvSpPr>
          <p:cNvPr id="35" name="Retângulo 34"/>
          <p:cNvSpPr/>
          <p:nvPr/>
        </p:nvSpPr>
        <p:spPr>
          <a:xfrm>
            <a:off x="1943454" y="2740233"/>
            <a:ext cx="3175621" cy="3483387"/>
          </a:xfrm>
          <a:prstGeom prst="rect">
            <a:avLst/>
          </a:prstGeom>
          <a:noFill/>
          <a:ln>
            <a:solidFill>
              <a:srgbClr val="105B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500" b="1">
              <a:latin typeface="Arial" panose="020B0604020202020204" pitchFamily="34" charset="0"/>
              <a:cs typeface="Arial" panose="020B0604020202020204" pitchFamily="34" charset="0"/>
            </a:endParaRPr>
          </a:p>
        </p:txBody>
      </p:sp>
      <p:sp>
        <p:nvSpPr>
          <p:cNvPr id="36" name="Retângulo 35"/>
          <p:cNvSpPr/>
          <p:nvPr/>
        </p:nvSpPr>
        <p:spPr>
          <a:xfrm>
            <a:off x="5183614" y="2740233"/>
            <a:ext cx="3175621" cy="3483387"/>
          </a:xfrm>
          <a:prstGeom prst="rect">
            <a:avLst/>
          </a:prstGeom>
          <a:noFill/>
          <a:ln>
            <a:solidFill>
              <a:srgbClr val="105B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500" b="1">
              <a:latin typeface="Arial" panose="020B0604020202020204" pitchFamily="34" charset="0"/>
              <a:cs typeface="Arial" panose="020B0604020202020204" pitchFamily="34" charset="0"/>
            </a:endParaRPr>
          </a:p>
        </p:txBody>
      </p:sp>
      <p:sp>
        <p:nvSpPr>
          <p:cNvPr id="37" name="Retângulo 36"/>
          <p:cNvSpPr/>
          <p:nvPr/>
        </p:nvSpPr>
        <p:spPr>
          <a:xfrm>
            <a:off x="8420989" y="2740233"/>
            <a:ext cx="3175621" cy="3483387"/>
          </a:xfrm>
          <a:prstGeom prst="rect">
            <a:avLst/>
          </a:prstGeom>
          <a:noFill/>
          <a:ln>
            <a:solidFill>
              <a:srgbClr val="105B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500" b="1">
              <a:latin typeface="Arial" panose="020B0604020202020204" pitchFamily="34" charset="0"/>
              <a:cs typeface="Arial" panose="020B0604020202020204" pitchFamily="34" charset="0"/>
            </a:endParaRPr>
          </a:p>
        </p:txBody>
      </p:sp>
      <p:sp>
        <p:nvSpPr>
          <p:cNvPr id="38" name="Retângulo 37"/>
          <p:cNvSpPr/>
          <p:nvPr/>
        </p:nvSpPr>
        <p:spPr>
          <a:xfrm>
            <a:off x="1943454" y="6304629"/>
            <a:ext cx="9653156" cy="1242138"/>
          </a:xfrm>
          <a:prstGeom prst="rect">
            <a:avLst/>
          </a:prstGeom>
          <a:noFill/>
          <a:ln>
            <a:solidFill>
              <a:srgbClr val="105B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500" b="1" i="1" dirty="0">
              <a:latin typeface="Arial" panose="020B0604020202020204" pitchFamily="34" charset="0"/>
              <a:cs typeface="Arial" panose="020B0604020202020204" pitchFamily="34" charset="0"/>
            </a:endParaRPr>
          </a:p>
        </p:txBody>
      </p:sp>
      <p:sp>
        <p:nvSpPr>
          <p:cNvPr id="6" name="CaixaDeTexto 5"/>
          <p:cNvSpPr txBox="1"/>
          <p:nvPr/>
        </p:nvSpPr>
        <p:spPr>
          <a:xfrm>
            <a:off x="2203206" y="5679561"/>
            <a:ext cx="2915869" cy="461665"/>
          </a:xfrm>
          <a:prstGeom prst="rect">
            <a:avLst/>
          </a:prstGeom>
          <a:noFill/>
        </p:spPr>
        <p:txBody>
          <a:bodyPr wrap="square" rtlCol="0">
            <a:spAutoFit/>
          </a:bodyPr>
          <a:lstStyle/>
          <a:p>
            <a:pPr algn="r"/>
            <a:r>
              <a:rPr lang="en-US" sz="1200" b="1" i="1" dirty="0"/>
              <a:t>Inception </a:t>
            </a:r>
          </a:p>
          <a:p>
            <a:pPr algn="r"/>
            <a:r>
              <a:rPr lang="en-US" sz="1200" i="1" dirty="0"/>
              <a:t>Get the team going in the right direction.</a:t>
            </a:r>
          </a:p>
        </p:txBody>
      </p:sp>
      <p:sp>
        <p:nvSpPr>
          <p:cNvPr id="7" name="CaixaDeTexto 6"/>
          <p:cNvSpPr txBox="1"/>
          <p:nvPr/>
        </p:nvSpPr>
        <p:spPr>
          <a:xfrm>
            <a:off x="5241694" y="5677027"/>
            <a:ext cx="3074468" cy="461665"/>
          </a:xfrm>
          <a:prstGeom prst="rect">
            <a:avLst/>
          </a:prstGeom>
          <a:noFill/>
        </p:spPr>
        <p:txBody>
          <a:bodyPr wrap="square" rtlCol="0">
            <a:spAutoFit/>
          </a:bodyPr>
          <a:lstStyle>
            <a:defPPr>
              <a:defRPr lang="en-US"/>
            </a:defPPr>
            <a:lvl1pPr algn="r">
              <a:defRPr sz="1600" b="1">
                <a:latin typeface="Arial" panose="020B0604020202020204" pitchFamily="34" charset="0"/>
                <a:cs typeface="Arial" panose="020B0604020202020204" pitchFamily="34" charset="0"/>
              </a:defRPr>
            </a:lvl1pPr>
          </a:lstStyle>
          <a:p>
            <a:r>
              <a:rPr lang="en-US" sz="1200" i="1" dirty="0"/>
              <a:t>Construction</a:t>
            </a:r>
          </a:p>
          <a:p>
            <a:r>
              <a:rPr lang="en-US" sz="1200" b="0" i="1" dirty="0"/>
              <a:t>Incrementally build a consumable solution.</a:t>
            </a:r>
            <a:endParaRPr lang="pt-BR" sz="1200" b="0" i="1" dirty="0"/>
          </a:p>
        </p:txBody>
      </p:sp>
      <p:sp>
        <p:nvSpPr>
          <p:cNvPr id="9" name="CaixaDeTexto 8"/>
          <p:cNvSpPr txBox="1"/>
          <p:nvPr/>
        </p:nvSpPr>
        <p:spPr>
          <a:xfrm>
            <a:off x="8720323" y="5643795"/>
            <a:ext cx="2850781" cy="461665"/>
          </a:xfrm>
          <a:prstGeom prst="rect">
            <a:avLst/>
          </a:prstGeom>
          <a:noFill/>
        </p:spPr>
        <p:txBody>
          <a:bodyPr wrap="square" rtlCol="0">
            <a:spAutoFit/>
          </a:bodyPr>
          <a:lstStyle>
            <a:defPPr>
              <a:defRPr lang="en-US"/>
            </a:defPPr>
            <a:lvl1pPr algn="r">
              <a:defRPr sz="1600" b="1">
                <a:latin typeface="Arial" panose="020B0604020202020204" pitchFamily="34" charset="0"/>
                <a:cs typeface="Arial" panose="020B0604020202020204" pitchFamily="34" charset="0"/>
              </a:defRPr>
            </a:lvl1pPr>
          </a:lstStyle>
          <a:p>
            <a:r>
              <a:rPr lang="en-US" sz="1200" i="1" dirty="0"/>
              <a:t>Transition</a:t>
            </a:r>
          </a:p>
          <a:p>
            <a:r>
              <a:rPr lang="en-US" sz="1200" b="0" i="1" dirty="0"/>
              <a:t>Release the solution into production.</a:t>
            </a:r>
            <a:endParaRPr lang="pt-BR" sz="1200" b="0" i="1" dirty="0"/>
          </a:p>
        </p:txBody>
      </p:sp>
      <p:sp>
        <p:nvSpPr>
          <p:cNvPr id="10" name="CaixaDeTexto 9"/>
          <p:cNvSpPr txBox="1"/>
          <p:nvPr/>
        </p:nvSpPr>
        <p:spPr>
          <a:xfrm>
            <a:off x="7700749" y="7077829"/>
            <a:ext cx="3759587" cy="461665"/>
          </a:xfrm>
          <a:prstGeom prst="rect">
            <a:avLst/>
          </a:prstGeom>
          <a:noFill/>
        </p:spPr>
        <p:txBody>
          <a:bodyPr wrap="square" rtlCol="0">
            <a:spAutoFit/>
          </a:bodyPr>
          <a:lstStyle>
            <a:defPPr>
              <a:defRPr lang="en-US"/>
            </a:defPPr>
            <a:lvl1pPr algn="r">
              <a:defRPr sz="1600" b="1">
                <a:latin typeface="Arial" panose="020B0604020202020204" pitchFamily="34" charset="0"/>
                <a:cs typeface="Arial" panose="020B0604020202020204" pitchFamily="34" charset="0"/>
              </a:defRPr>
            </a:lvl1pPr>
          </a:lstStyle>
          <a:p>
            <a:r>
              <a:rPr lang="en-US" sz="1200" i="1" dirty="0"/>
              <a:t>Ongoing</a:t>
            </a:r>
          </a:p>
          <a:p>
            <a:r>
              <a:rPr lang="en-US" sz="1200" b="0" i="1" dirty="0"/>
              <a:t>Improve and work in an enterprise aware manner.</a:t>
            </a:r>
            <a:endParaRPr lang="pt-BR" sz="1200" b="0" i="1" dirty="0"/>
          </a:p>
        </p:txBody>
      </p:sp>
    </p:spTree>
    <p:extLst>
      <p:ext uri="{BB962C8B-B14F-4D97-AF65-F5344CB8AC3E}">
        <p14:creationId xmlns:p14="http://schemas.microsoft.com/office/powerpoint/2010/main" val="2810230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graphicFrame>
        <p:nvGraphicFramePr>
          <p:cNvPr id="8" name="Diagrama 7">
            <a:extLst>
              <a:ext uri="{FF2B5EF4-FFF2-40B4-BE49-F238E27FC236}">
                <a16:creationId xmlns:a16="http://schemas.microsoft.com/office/drawing/2014/main" id="{1993262E-9D89-41D7-9D41-B520DCF39E5C}"/>
              </a:ext>
            </a:extLst>
          </p:cNvPr>
          <p:cNvGraphicFramePr/>
          <p:nvPr/>
        </p:nvGraphicFramePr>
        <p:xfrm>
          <a:off x="377280" y="2479204"/>
          <a:ext cx="12457384" cy="6984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4687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5525872"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a:t>
            </a:r>
            <a:r>
              <a:rPr lang="pt-BR" sz="5400" b="1" dirty="0" err="1">
                <a:solidFill>
                  <a:srgbClr val="FF0000"/>
                </a:solidFill>
                <a:effectLst>
                  <a:outerShdw blurRad="38100" dist="38100" dir="2700000" algn="tl">
                    <a:srgbClr val="000000">
                      <a:alpha val="43137"/>
                    </a:srgbClr>
                  </a:outerShdw>
                </a:effectLst>
              </a:rPr>
              <a:t>SAFe</a:t>
            </a:r>
            <a:r>
              <a:rPr lang="pt-BR" sz="5400" b="1" baseline="30000" dirty="0">
                <a:solidFill>
                  <a:srgbClr val="FF0000"/>
                </a:solidFill>
                <a:effectLst>
                  <a:outerShdw blurRad="38100" dist="38100" dir="2700000" algn="tl">
                    <a:srgbClr val="000000">
                      <a:alpha val="43137"/>
                    </a:srgbClr>
                  </a:outerShdw>
                </a:effectLst>
              </a:rPr>
              <a:t>®</a:t>
            </a:r>
            <a:endParaRPr lang="pt-BR" sz="5400" b="1" dirty="0">
              <a:solidFill>
                <a:srgbClr val="FF0000"/>
              </a:solidFill>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62DA907D-2FD5-40CB-9B3D-1E346FD97C91}"/>
              </a:ext>
            </a:extLst>
          </p:cNvPr>
          <p:cNvPicPr>
            <a:picLocks noChangeAspect="1"/>
          </p:cNvPicPr>
          <p:nvPr/>
        </p:nvPicPr>
        <p:blipFill>
          <a:blip r:embed="rId3"/>
          <a:stretch>
            <a:fillRect/>
          </a:stretch>
        </p:blipFill>
        <p:spPr>
          <a:xfrm>
            <a:off x="279625" y="2709862"/>
            <a:ext cx="12447764" cy="6610102"/>
          </a:xfrm>
          <a:prstGeom prst="rect">
            <a:avLst/>
          </a:prstGeom>
        </p:spPr>
      </p:pic>
    </p:spTree>
    <p:extLst>
      <p:ext uri="{BB962C8B-B14F-4D97-AF65-F5344CB8AC3E}">
        <p14:creationId xmlns:p14="http://schemas.microsoft.com/office/powerpoint/2010/main" val="23509313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5525872"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a:t>
            </a:r>
            <a:r>
              <a:rPr lang="pt-BR" sz="5400" b="1" dirty="0" err="1">
                <a:solidFill>
                  <a:srgbClr val="FF0000"/>
                </a:solidFill>
                <a:effectLst>
                  <a:outerShdw blurRad="38100" dist="38100" dir="2700000" algn="tl">
                    <a:srgbClr val="000000">
                      <a:alpha val="43137"/>
                    </a:srgbClr>
                  </a:outerShdw>
                </a:effectLst>
              </a:rPr>
              <a:t>SAFe</a:t>
            </a:r>
            <a:r>
              <a:rPr lang="pt-BR" sz="5400" b="1" baseline="30000" dirty="0">
                <a:solidFill>
                  <a:srgbClr val="FF0000"/>
                </a:solidFill>
                <a:effectLst>
                  <a:outerShdw blurRad="38100" dist="38100" dir="2700000" algn="tl">
                    <a:srgbClr val="000000">
                      <a:alpha val="43137"/>
                    </a:srgbClr>
                  </a:outerShdw>
                </a:effectLst>
              </a:rPr>
              <a:t>®</a:t>
            </a:r>
            <a:endParaRPr lang="pt-BR" sz="5400" b="1" dirty="0">
              <a:solidFill>
                <a:srgbClr val="FF0000"/>
              </a:solidFill>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5443ECAF-4E30-4B1F-9B21-3FFDB95B3BDE}"/>
              </a:ext>
            </a:extLst>
          </p:cNvPr>
          <p:cNvPicPr>
            <a:picLocks noChangeAspect="1"/>
          </p:cNvPicPr>
          <p:nvPr/>
        </p:nvPicPr>
        <p:blipFill>
          <a:blip r:embed="rId3"/>
          <a:stretch>
            <a:fillRect/>
          </a:stretch>
        </p:blipFill>
        <p:spPr>
          <a:xfrm>
            <a:off x="532800" y="3055268"/>
            <a:ext cx="12192000" cy="6624736"/>
          </a:xfrm>
          <a:prstGeom prst="rect">
            <a:avLst/>
          </a:prstGeom>
        </p:spPr>
      </p:pic>
    </p:spTree>
    <p:extLst>
      <p:ext uri="{BB962C8B-B14F-4D97-AF65-F5344CB8AC3E}">
        <p14:creationId xmlns:p14="http://schemas.microsoft.com/office/powerpoint/2010/main" val="9040500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pic>
        <p:nvPicPr>
          <p:cNvPr id="4" name="Imagem 3">
            <a:extLst>
              <a:ext uri="{FF2B5EF4-FFF2-40B4-BE49-F238E27FC236}">
                <a16:creationId xmlns:a16="http://schemas.microsoft.com/office/drawing/2014/main" id="{FCD97293-D2CD-548E-E33C-C0C0A9BAB816}"/>
              </a:ext>
            </a:extLst>
          </p:cNvPr>
          <p:cNvPicPr>
            <a:picLocks noChangeAspect="1"/>
          </p:cNvPicPr>
          <p:nvPr/>
        </p:nvPicPr>
        <p:blipFill>
          <a:blip r:embed="rId3"/>
          <a:stretch>
            <a:fillRect/>
          </a:stretch>
        </p:blipFill>
        <p:spPr>
          <a:xfrm>
            <a:off x="0" y="972071"/>
            <a:ext cx="13183200" cy="9017680"/>
          </a:xfrm>
          <a:prstGeom prst="rect">
            <a:avLst/>
          </a:prstGeom>
        </p:spPr>
      </p:pic>
    </p:spTree>
    <p:extLst>
      <p:ext uri="{BB962C8B-B14F-4D97-AF65-F5344CB8AC3E}">
        <p14:creationId xmlns:p14="http://schemas.microsoft.com/office/powerpoint/2010/main" val="39975935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5695790"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a:t>
            </a:r>
            <a:r>
              <a:rPr lang="pt-BR" sz="5400" b="1" dirty="0" err="1">
                <a:solidFill>
                  <a:srgbClr val="FF0000"/>
                </a:solidFill>
                <a:effectLst>
                  <a:outerShdw blurRad="38100" dist="38100" dir="2700000" algn="tl">
                    <a:srgbClr val="000000">
                      <a:alpha val="43137"/>
                    </a:srgbClr>
                  </a:outerShdw>
                </a:effectLst>
              </a:rPr>
              <a:t>SAFe</a:t>
            </a:r>
            <a:r>
              <a:rPr lang="pt-BR" sz="5400" b="1" baseline="30000" dirty="0">
                <a:solidFill>
                  <a:srgbClr val="FF0000"/>
                </a:solidFill>
                <a:effectLst>
                  <a:outerShdw blurRad="38100" dist="38100" dir="2700000" algn="tl">
                    <a:srgbClr val="000000">
                      <a:alpha val="43137"/>
                    </a:srgbClr>
                  </a:outerShdw>
                </a:effectLst>
              </a:rPr>
              <a:t>®</a:t>
            </a:r>
          </a:p>
        </p:txBody>
      </p:sp>
      <p:graphicFrame>
        <p:nvGraphicFramePr>
          <p:cNvPr id="5" name="Diagrama 4">
            <a:extLst>
              <a:ext uri="{FF2B5EF4-FFF2-40B4-BE49-F238E27FC236}">
                <a16:creationId xmlns:a16="http://schemas.microsoft.com/office/drawing/2014/main" id="{B20EFF60-BC10-411F-80F9-A46974812DF7}"/>
              </a:ext>
            </a:extLst>
          </p:cNvPr>
          <p:cNvGraphicFramePr/>
          <p:nvPr/>
        </p:nvGraphicFramePr>
        <p:xfrm>
          <a:off x="305272" y="2623220"/>
          <a:ext cx="12889432" cy="7128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85995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pic>
        <p:nvPicPr>
          <p:cNvPr id="11266" name="Picture 2" descr="Roadmap para difusão de práticas Lean-Agile – Verx Tecnologia e Inovação">
            <a:extLst>
              <a:ext uri="{FF2B5EF4-FFF2-40B4-BE49-F238E27FC236}">
                <a16:creationId xmlns:a16="http://schemas.microsoft.com/office/drawing/2014/main" id="{CCD58A1F-CB86-4A18-B17E-D0D5AF4C8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00" y="1965435"/>
            <a:ext cx="12201122" cy="7714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6442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PMO Ágil</a:t>
            </a:r>
          </a:p>
        </p:txBody>
      </p:sp>
      <p:graphicFrame>
        <p:nvGraphicFramePr>
          <p:cNvPr id="4" name="Diagrama 3">
            <a:extLst>
              <a:ext uri="{FF2B5EF4-FFF2-40B4-BE49-F238E27FC236}">
                <a16:creationId xmlns:a16="http://schemas.microsoft.com/office/drawing/2014/main" id="{F0A38C59-0FC2-406E-AA32-C80D4B370B1C}"/>
              </a:ext>
            </a:extLst>
          </p:cNvPr>
          <p:cNvGraphicFramePr/>
          <p:nvPr/>
        </p:nvGraphicFramePr>
        <p:xfrm>
          <a:off x="532800" y="2584310"/>
          <a:ext cx="12157848" cy="6951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ixaDeTexto 6">
            <a:extLst>
              <a:ext uri="{FF2B5EF4-FFF2-40B4-BE49-F238E27FC236}">
                <a16:creationId xmlns:a16="http://schemas.microsoft.com/office/drawing/2014/main" id="{91A8EA5E-2D20-43C4-9A0E-32D5862D0E03}"/>
              </a:ext>
            </a:extLst>
          </p:cNvPr>
          <p:cNvSpPr txBox="1"/>
          <p:nvPr/>
        </p:nvSpPr>
        <p:spPr>
          <a:xfrm>
            <a:off x="1169368" y="1362692"/>
            <a:ext cx="7757380" cy="830997"/>
          </a:xfrm>
          <a:prstGeom prst="rect">
            <a:avLst/>
          </a:prstGeom>
          <a:noFill/>
        </p:spPr>
        <p:txBody>
          <a:bodyPr wrap="none" rtlCol="0">
            <a:spAutoFit/>
          </a:bodyPr>
          <a:lstStyle/>
          <a:p>
            <a:r>
              <a:rPr lang="pt-BR" sz="4800" b="1" dirty="0">
                <a:latin typeface="+mj-lt"/>
              </a:rPr>
              <a:t>Princípios da Governança Ágil</a:t>
            </a:r>
          </a:p>
        </p:txBody>
      </p:sp>
    </p:spTree>
    <p:extLst>
      <p:ext uri="{BB962C8B-B14F-4D97-AF65-F5344CB8AC3E}">
        <p14:creationId xmlns:p14="http://schemas.microsoft.com/office/powerpoint/2010/main" val="286800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A91F50F0-35C2-4652-B4E1-57E6BDFFAE00}"/>
                                            </p:graphicEl>
                                          </p:spTgt>
                                        </p:tgtEl>
                                        <p:attrNameLst>
                                          <p:attrName>style.visibility</p:attrName>
                                        </p:attrNameLst>
                                      </p:cBhvr>
                                      <p:to>
                                        <p:strVal val="visible"/>
                                      </p:to>
                                    </p:set>
                                    <p:animEffect transition="in" filter="fade">
                                      <p:cBhvr>
                                        <p:cTn id="7" dur="1000"/>
                                        <p:tgtEl>
                                          <p:spTgt spid="4">
                                            <p:graphicEl>
                                              <a:dgm id="{A91F50F0-35C2-4652-B4E1-57E6BDFFAE00}"/>
                                            </p:graphic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graphicEl>
                                              <a:dgm id="{D396E7A1-E3D6-4D28-8256-0609A30AFA5C}"/>
                                            </p:graphicEl>
                                          </p:spTgt>
                                        </p:tgtEl>
                                        <p:attrNameLst>
                                          <p:attrName>style.visibility</p:attrName>
                                        </p:attrNameLst>
                                      </p:cBhvr>
                                      <p:to>
                                        <p:strVal val="visible"/>
                                      </p:to>
                                    </p:set>
                                    <p:animEffect transition="in" filter="fade">
                                      <p:cBhvr>
                                        <p:cTn id="11" dur="1000"/>
                                        <p:tgtEl>
                                          <p:spTgt spid="4">
                                            <p:graphicEl>
                                              <a:dgm id="{D396E7A1-E3D6-4D28-8256-0609A30AFA5C}"/>
                                            </p:graphic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406E5C06-0C60-476F-8E1F-DD962AA6933E}"/>
                                            </p:graphicEl>
                                          </p:spTgt>
                                        </p:tgtEl>
                                        <p:attrNameLst>
                                          <p:attrName>style.visibility</p:attrName>
                                        </p:attrNameLst>
                                      </p:cBhvr>
                                      <p:to>
                                        <p:strVal val="visible"/>
                                      </p:to>
                                    </p:set>
                                    <p:animEffect transition="in" filter="fade">
                                      <p:cBhvr>
                                        <p:cTn id="15" dur="1000"/>
                                        <p:tgtEl>
                                          <p:spTgt spid="4">
                                            <p:graphicEl>
                                              <a:dgm id="{406E5C06-0C60-476F-8E1F-DD962AA6933E}"/>
                                            </p:graphic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9E4F4C4A-4092-47AE-BDBE-4845A21882EC}"/>
                                            </p:graphicEl>
                                          </p:spTgt>
                                        </p:tgtEl>
                                        <p:attrNameLst>
                                          <p:attrName>style.visibility</p:attrName>
                                        </p:attrNameLst>
                                      </p:cBhvr>
                                      <p:to>
                                        <p:strVal val="visible"/>
                                      </p:to>
                                    </p:set>
                                    <p:animEffect transition="in" filter="fade">
                                      <p:cBhvr>
                                        <p:cTn id="19" dur="1000"/>
                                        <p:tgtEl>
                                          <p:spTgt spid="4">
                                            <p:graphicEl>
                                              <a:dgm id="{9E4F4C4A-4092-47AE-BDBE-4845A21882EC}"/>
                                            </p:graphic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D8D2A400-2C83-4E2C-B104-6ADAE8C5788B}"/>
                                            </p:graphicEl>
                                          </p:spTgt>
                                        </p:tgtEl>
                                        <p:attrNameLst>
                                          <p:attrName>style.visibility</p:attrName>
                                        </p:attrNameLst>
                                      </p:cBhvr>
                                      <p:to>
                                        <p:strVal val="visible"/>
                                      </p:to>
                                    </p:set>
                                    <p:animEffect transition="in" filter="fade">
                                      <p:cBhvr>
                                        <p:cTn id="23" dur="1000"/>
                                        <p:tgtEl>
                                          <p:spTgt spid="4">
                                            <p:graphicEl>
                                              <a:dgm id="{D8D2A400-2C83-4E2C-B104-6ADAE8C5788B}"/>
                                            </p:graphicEl>
                                          </p:spTgt>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8EE3D86D-BF25-4116-BCB5-A56F1BCB5A07}"/>
                                            </p:graphicEl>
                                          </p:spTgt>
                                        </p:tgtEl>
                                        <p:attrNameLst>
                                          <p:attrName>style.visibility</p:attrName>
                                        </p:attrNameLst>
                                      </p:cBhvr>
                                      <p:to>
                                        <p:strVal val="visible"/>
                                      </p:to>
                                    </p:set>
                                    <p:animEffect transition="in" filter="fade">
                                      <p:cBhvr>
                                        <p:cTn id="27" dur="1000"/>
                                        <p:tgtEl>
                                          <p:spTgt spid="4">
                                            <p:graphicEl>
                                              <a:dgm id="{8EE3D86D-BF25-4116-BCB5-A56F1BCB5A07}"/>
                                            </p:graphicEl>
                                          </p:spTgt>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37ADA977-A92A-4F0D-96D6-3AA896141F07}"/>
                                            </p:graphicEl>
                                          </p:spTgt>
                                        </p:tgtEl>
                                        <p:attrNameLst>
                                          <p:attrName>style.visibility</p:attrName>
                                        </p:attrNameLst>
                                      </p:cBhvr>
                                      <p:to>
                                        <p:strVal val="visible"/>
                                      </p:to>
                                    </p:set>
                                    <p:animEffect transition="in" filter="fade">
                                      <p:cBhvr>
                                        <p:cTn id="31" dur="1000"/>
                                        <p:tgtEl>
                                          <p:spTgt spid="4">
                                            <p:graphicEl>
                                              <a:dgm id="{37ADA977-A92A-4F0D-96D6-3AA896141F07}"/>
                                            </p:graphicEl>
                                          </p:spTgt>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F52CB0C9-5AAD-4933-B71D-7BED6E9995CF}"/>
                                            </p:graphicEl>
                                          </p:spTgt>
                                        </p:tgtEl>
                                        <p:attrNameLst>
                                          <p:attrName>style.visibility</p:attrName>
                                        </p:attrNameLst>
                                      </p:cBhvr>
                                      <p:to>
                                        <p:strVal val="visible"/>
                                      </p:to>
                                    </p:set>
                                    <p:animEffect transition="in" filter="fade">
                                      <p:cBhvr>
                                        <p:cTn id="35" dur="1000"/>
                                        <p:tgtEl>
                                          <p:spTgt spid="4">
                                            <p:graphicEl>
                                              <a:dgm id="{F52CB0C9-5AAD-4933-B71D-7BED6E9995CF}"/>
                                            </p:graphicEl>
                                          </p:spTgt>
                                        </p:tgtEl>
                                      </p:cBhvr>
                                    </p:animEffect>
                                  </p:childTnLst>
                                </p:cTn>
                              </p:par>
                            </p:childTnLst>
                          </p:cTn>
                        </p:par>
                        <p:par>
                          <p:cTn id="36" fill="hold">
                            <p:stCondLst>
                              <p:cond delay="8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13202611-441B-497A-A066-B3FE44ECAF8A}"/>
                                            </p:graphicEl>
                                          </p:spTgt>
                                        </p:tgtEl>
                                        <p:attrNameLst>
                                          <p:attrName>style.visibility</p:attrName>
                                        </p:attrNameLst>
                                      </p:cBhvr>
                                      <p:to>
                                        <p:strVal val="visible"/>
                                      </p:to>
                                    </p:set>
                                    <p:animEffect transition="in" filter="fade">
                                      <p:cBhvr>
                                        <p:cTn id="39" dur="1000"/>
                                        <p:tgtEl>
                                          <p:spTgt spid="4">
                                            <p:graphicEl>
                                              <a:dgm id="{13202611-441B-497A-A066-B3FE44ECAF8A}"/>
                                            </p:graphicEl>
                                          </p:spTgt>
                                        </p:tgtEl>
                                      </p:cBhvr>
                                    </p:animEffect>
                                  </p:childTnLst>
                                </p:cTn>
                              </p:par>
                            </p:childTnLst>
                          </p:cTn>
                        </p:par>
                        <p:par>
                          <p:cTn id="40" fill="hold">
                            <p:stCondLst>
                              <p:cond delay="90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26E3B1D1-86E2-4041-B225-68F6B820D304}"/>
                                            </p:graphicEl>
                                          </p:spTgt>
                                        </p:tgtEl>
                                        <p:attrNameLst>
                                          <p:attrName>style.visibility</p:attrName>
                                        </p:attrNameLst>
                                      </p:cBhvr>
                                      <p:to>
                                        <p:strVal val="visible"/>
                                      </p:to>
                                    </p:set>
                                    <p:animEffect transition="in" filter="fade">
                                      <p:cBhvr>
                                        <p:cTn id="43" dur="1000"/>
                                        <p:tgtEl>
                                          <p:spTgt spid="4">
                                            <p:graphicEl>
                                              <a:dgm id="{26E3B1D1-86E2-4041-B225-68F6B820D304}"/>
                                            </p:graphicEl>
                                          </p:spTgt>
                                        </p:tgtEl>
                                      </p:cBhvr>
                                    </p:animEffect>
                                  </p:childTnLst>
                                </p:cTn>
                              </p:par>
                            </p:childTnLst>
                          </p:cTn>
                        </p:par>
                        <p:par>
                          <p:cTn id="44" fill="hold">
                            <p:stCondLst>
                              <p:cond delay="10000"/>
                            </p:stCondLst>
                            <p:childTnLst>
                              <p:par>
                                <p:cTn id="45" presetID="10" presetClass="entr" presetSubtype="0" fill="hold" grpId="0" nodeType="afterEffect">
                                  <p:stCondLst>
                                    <p:cond delay="0"/>
                                  </p:stCondLst>
                                  <p:childTnLst>
                                    <p:set>
                                      <p:cBhvr>
                                        <p:cTn id="46" dur="1" fill="hold">
                                          <p:stCondLst>
                                            <p:cond delay="0"/>
                                          </p:stCondLst>
                                        </p:cTn>
                                        <p:tgtEl>
                                          <p:spTgt spid="4">
                                            <p:graphicEl>
                                              <a:dgm id="{5D077223-4C2D-4752-83F3-85D09C550EFB}"/>
                                            </p:graphicEl>
                                          </p:spTgt>
                                        </p:tgtEl>
                                        <p:attrNameLst>
                                          <p:attrName>style.visibility</p:attrName>
                                        </p:attrNameLst>
                                      </p:cBhvr>
                                      <p:to>
                                        <p:strVal val="visible"/>
                                      </p:to>
                                    </p:set>
                                    <p:animEffect transition="in" filter="fade">
                                      <p:cBhvr>
                                        <p:cTn id="47" dur="1000"/>
                                        <p:tgtEl>
                                          <p:spTgt spid="4">
                                            <p:graphicEl>
                                              <a:dgm id="{5D077223-4C2D-4752-83F3-85D09C550EFB}"/>
                                            </p:graphicEl>
                                          </p:spTgt>
                                        </p:tgtEl>
                                      </p:cBhvr>
                                    </p:animEffect>
                                  </p:childTnLst>
                                </p:cTn>
                              </p:par>
                            </p:childTnLst>
                          </p:cTn>
                        </p:par>
                        <p:par>
                          <p:cTn id="48" fill="hold">
                            <p:stCondLst>
                              <p:cond delay="11000"/>
                            </p:stCondLst>
                            <p:childTnLst>
                              <p:par>
                                <p:cTn id="49" presetID="10" presetClass="entr" presetSubtype="0" fill="hold" grpId="0" nodeType="afterEffect">
                                  <p:stCondLst>
                                    <p:cond delay="0"/>
                                  </p:stCondLst>
                                  <p:childTnLst>
                                    <p:set>
                                      <p:cBhvr>
                                        <p:cTn id="50" dur="1" fill="hold">
                                          <p:stCondLst>
                                            <p:cond delay="0"/>
                                          </p:stCondLst>
                                        </p:cTn>
                                        <p:tgtEl>
                                          <p:spTgt spid="4">
                                            <p:graphicEl>
                                              <a:dgm id="{733800DA-5374-4BFE-9374-E199E234BE7C}"/>
                                            </p:graphicEl>
                                          </p:spTgt>
                                        </p:tgtEl>
                                        <p:attrNameLst>
                                          <p:attrName>style.visibility</p:attrName>
                                        </p:attrNameLst>
                                      </p:cBhvr>
                                      <p:to>
                                        <p:strVal val="visible"/>
                                      </p:to>
                                    </p:set>
                                    <p:animEffect transition="in" filter="fade">
                                      <p:cBhvr>
                                        <p:cTn id="51" dur="1000"/>
                                        <p:tgtEl>
                                          <p:spTgt spid="4">
                                            <p:graphicEl>
                                              <a:dgm id="{733800DA-5374-4BFE-9374-E199E234BE7C}"/>
                                            </p:graphicEl>
                                          </p:spTgt>
                                        </p:tgtEl>
                                      </p:cBhvr>
                                    </p:animEffect>
                                  </p:childTnLst>
                                </p:cTn>
                              </p:par>
                            </p:childTnLst>
                          </p:cTn>
                        </p:par>
                        <p:par>
                          <p:cTn id="52" fill="hold">
                            <p:stCondLst>
                              <p:cond delay="12000"/>
                            </p:stCondLst>
                            <p:childTnLst>
                              <p:par>
                                <p:cTn id="53" presetID="10" presetClass="entr" presetSubtype="0" fill="hold" grpId="0" nodeType="afterEffect">
                                  <p:stCondLst>
                                    <p:cond delay="0"/>
                                  </p:stCondLst>
                                  <p:childTnLst>
                                    <p:set>
                                      <p:cBhvr>
                                        <p:cTn id="54" dur="1" fill="hold">
                                          <p:stCondLst>
                                            <p:cond delay="0"/>
                                          </p:stCondLst>
                                        </p:cTn>
                                        <p:tgtEl>
                                          <p:spTgt spid="4">
                                            <p:graphicEl>
                                              <a:dgm id="{47D30D03-13D1-4FB0-A19F-5FC56E4E3163}"/>
                                            </p:graphicEl>
                                          </p:spTgt>
                                        </p:tgtEl>
                                        <p:attrNameLst>
                                          <p:attrName>style.visibility</p:attrName>
                                        </p:attrNameLst>
                                      </p:cBhvr>
                                      <p:to>
                                        <p:strVal val="visible"/>
                                      </p:to>
                                    </p:set>
                                    <p:animEffect transition="in" filter="fade">
                                      <p:cBhvr>
                                        <p:cTn id="55" dur="1000"/>
                                        <p:tgtEl>
                                          <p:spTgt spid="4">
                                            <p:graphicEl>
                                              <a:dgm id="{47D30D03-13D1-4FB0-A19F-5FC56E4E3163}"/>
                                            </p:graphicEl>
                                          </p:spTgt>
                                        </p:tgtEl>
                                      </p:cBhvr>
                                    </p:animEffect>
                                  </p:childTnLst>
                                </p:cTn>
                              </p:par>
                            </p:childTnLst>
                          </p:cTn>
                        </p:par>
                        <p:par>
                          <p:cTn id="56" fill="hold">
                            <p:stCondLst>
                              <p:cond delay="13000"/>
                            </p:stCondLst>
                            <p:childTnLst>
                              <p:par>
                                <p:cTn id="57" presetID="10" presetClass="entr" presetSubtype="0" fill="hold" grpId="0" nodeType="afterEffect">
                                  <p:stCondLst>
                                    <p:cond delay="0"/>
                                  </p:stCondLst>
                                  <p:childTnLst>
                                    <p:set>
                                      <p:cBhvr>
                                        <p:cTn id="58" dur="1" fill="hold">
                                          <p:stCondLst>
                                            <p:cond delay="0"/>
                                          </p:stCondLst>
                                        </p:cTn>
                                        <p:tgtEl>
                                          <p:spTgt spid="4">
                                            <p:graphicEl>
                                              <a:dgm id="{1BEF41F0-7C3B-4294-ACF9-22E59C370988}"/>
                                            </p:graphicEl>
                                          </p:spTgt>
                                        </p:tgtEl>
                                        <p:attrNameLst>
                                          <p:attrName>style.visibility</p:attrName>
                                        </p:attrNameLst>
                                      </p:cBhvr>
                                      <p:to>
                                        <p:strVal val="visible"/>
                                      </p:to>
                                    </p:set>
                                    <p:animEffect transition="in" filter="fade">
                                      <p:cBhvr>
                                        <p:cTn id="59" dur="1000"/>
                                        <p:tgtEl>
                                          <p:spTgt spid="4">
                                            <p:graphicEl>
                                              <a:dgm id="{1BEF41F0-7C3B-4294-ACF9-22E59C370988}"/>
                                            </p:graphicEl>
                                          </p:spTgt>
                                        </p:tgtEl>
                                      </p:cBhvr>
                                    </p:animEffect>
                                  </p:childTnLst>
                                </p:cTn>
                              </p:par>
                            </p:childTnLst>
                          </p:cTn>
                        </p:par>
                        <p:par>
                          <p:cTn id="60" fill="hold">
                            <p:stCondLst>
                              <p:cond delay="14000"/>
                            </p:stCondLst>
                            <p:childTnLst>
                              <p:par>
                                <p:cTn id="61" presetID="10" presetClass="entr" presetSubtype="0" fill="hold" grpId="0" nodeType="afterEffect">
                                  <p:stCondLst>
                                    <p:cond delay="0"/>
                                  </p:stCondLst>
                                  <p:childTnLst>
                                    <p:set>
                                      <p:cBhvr>
                                        <p:cTn id="62" dur="1" fill="hold">
                                          <p:stCondLst>
                                            <p:cond delay="0"/>
                                          </p:stCondLst>
                                        </p:cTn>
                                        <p:tgtEl>
                                          <p:spTgt spid="4">
                                            <p:graphicEl>
                                              <a:dgm id="{A2AA7190-1198-48E2-A6C8-9016B0EF7E01}"/>
                                            </p:graphicEl>
                                          </p:spTgt>
                                        </p:tgtEl>
                                        <p:attrNameLst>
                                          <p:attrName>style.visibility</p:attrName>
                                        </p:attrNameLst>
                                      </p:cBhvr>
                                      <p:to>
                                        <p:strVal val="visible"/>
                                      </p:to>
                                    </p:set>
                                    <p:animEffect transition="in" filter="fade">
                                      <p:cBhvr>
                                        <p:cTn id="63" dur="1000"/>
                                        <p:tgtEl>
                                          <p:spTgt spid="4">
                                            <p:graphicEl>
                                              <a:dgm id="{A2AA7190-1198-48E2-A6C8-9016B0EF7E01}"/>
                                            </p:graphicEl>
                                          </p:spTgt>
                                        </p:tgtEl>
                                      </p:cBhvr>
                                    </p:animEffect>
                                  </p:childTnLst>
                                </p:cTn>
                              </p:par>
                            </p:childTnLst>
                          </p:cTn>
                        </p:par>
                        <p:par>
                          <p:cTn id="64" fill="hold">
                            <p:stCondLst>
                              <p:cond delay="15000"/>
                            </p:stCondLst>
                            <p:childTnLst>
                              <p:par>
                                <p:cTn id="65" presetID="10" presetClass="entr" presetSubtype="0" fill="hold" grpId="0" nodeType="afterEffect">
                                  <p:stCondLst>
                                    <p:cond delay="0"/>
                                  </p:stCondLst>
                                  <p:childTnLst>
                                    <p:set>
                                      <p:cBhvr>
                                        <p:cTn id="66" dur="1" fill="hold">
                                          <p:stCondLst>
                                            <p:cond delay="0"/>
                                          </p:stCondLst>
                                        </p:cTn>
                                        <p:tgtEl>
                                          <p:spTgt spid="4">
                                            <p:graphicEl>
                                              <a:dgm id="{13D8D609-5A91-4DC2-BA34-E67AEC0270B5}"/>
                                            </p:graphicEl>
                                          </p:spTgt>
                                        </p:tgtEl>
                                        <p:attrNameLst>
                                          <p:attrName>style.visibility</p:attrName>
                                        </p:attrNameLst>
                                      </p:cBhvr>
                                      <p:to>
                                        <p:strVal val="visible"/>
                                      </p:to>
                                    </p:set>
                                    <p:animEffect transition="in" filter="fade">
                                      <p:cBhvr>
                                        <p:cTn id="67" dur="1000"/>
                                        <p:tgtEl>
                                          <p:spTgt spid="4">
                                            <p:graphicEl>
                                              <a:dgm id="{13D8D609-5A91-4DC2-BA34-E67AEC0270B5}"/>
                                            </p:graphicEl>
                                          </p:spTgt>
                                        </p:tgtEl>
                                      </p:cBhvr>
                                    </p:animEffect>
                                  </p:childTnLst>
                                </p:cTn>
                              </p:par>
                            </p:childTnLst>
                          </p:cTn>
                        </p:par>
                        <p:par>
                          <p:cTn id="68" fill="hold">
                            <p:stCondLst>
                              <p:cond delay="16000"/>
                            </p:stCondLst>
                            <p:childTnLst>
                              <p:par>
                                <p:cTn id="69" presetID="10" presetClass="entr" presetSubtype="0" fill="hold" grpId="0" nodeType="afterEffect">
                                  <p:stCondLst>
                                    <p:cond delay="0"/>
                                  </p:stCondLst>
                                  <p:childTnLst>
                                    <p:set>
                                      <p:cBhvr>
                                        <p:cTn id="70" dur="1" fill="hold">
                                          <p:stCondLst>
                                            <p:cond delay="0"/>
                                          </p:stCondLst>
                                        </p:cTn>
                                        <p:tgtEl>
                                          <p:spTgt spid="4">
                                            <p:graphicEl>
                                              <a:dgm id="{190AC4B9-387E-44CF-A027-1A007434D2DF}"/>
                                            </p:graphicEl>
                                          </p:spTgt>
                                        </p:tgtEl>
                                        <p:attrNameLst>
                                          <p:attrName>style.visibility</p:attrName>
                                        </p:attrNameLst>
                                      </p:cBhvr>
                                      <p:to>
                                        <p:strVal val="visible"/>
                                      </p:to>
                                    </p:set>
                                    <p:animEffect transition="in" filter="fade">
                                      <p:cBhvr>
                                        <p:cTn id="71" dur="1000"/>
                                        <p:tgtEl>
                                          <p:spTgt spid="4">
                                            <p:graphicEl>
                                              <a:dgm id="{190AC4B9-387E-44CF-A027-1A007434D2DF}"/>
                                            </p:graphicEl>
                                          </p:spTgt>
                                        </p:tgtEl>
                                      </p:cBhvr>
                                    </p:animEffect>
                                  </p:childTnLst>
                                </p:cTn>
                              </p:par>
                            </p:childTnLst>
                          </p:cTn>
                        </p:par>
                        <p:par>
                          <p:cTn id="72" fill="hold">
                            <p:stCondLst>
                              <p:cond delay="17000"/>
                            </p:stCondLst>
                            <p:childTnLst>
                              <p:par>
                                <p:cTn id="73" presetID="10" presetClass="entr" presetSubtype="0" fill="hold" grpId="0" nodeType="afterEffect">
                                  <p:stCondLst>
                                    <p:cond delay="0"/>
                                  </p:stCondLst>
                                  <p:childTnLst>
                                    <p:set>
                                      <p:cBhvr>
                                        <p:cTn id="74" dur="1" fill="hold">
                                          <p:stCondLst>
                                            <p:cond delay="0"/>
                                          </p:stCondLst>
                                        </p:cTn>
                                        <p:tgtEl>
                                          <p:spTgt spid="4">
                                            <p:graphicEl>
                                              <a:dgm id="{502A7A25-C685-40AB-B4A3-BA95A4D670FC}"/>
                                            </p:graphicEl>
                                          </p:spTgt>
                                        </p:tgtEl>
                                        <p:attrNameLst>
                                          <p:attrName>style.visibility</p:attrName>
                                        </p:attrNameLst>
                                      </p:cBhvr>
                                      <p:to>
                                        <p:strVal val="visible"/>
                                      </p:to>
                                    </p:set>
                                    <p:animEffect transition="in" filter="fade">
                                      <p:cBhvr>
                                        <p:cTn id="75" dur="1000"/>
                                        <p:tgtEl>
                                          <p:spTgt spid="4">
                                            <p:graphicEl>
                                              <a:dgm id="{502A7A25-C685-40AB-B4A3-BA95A4D670F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Métodos Ágeis</a:t>
            </a:r>
          </a:p>
        </p:txBody>
      </p:sp>
      <p:graphicFrame>
        <p:nvGraphicFramePr>
          <p:cNvPr id="5" name="Diagrama 4">
            <a:extLst>
              <a:ext uri="{FF2B5EF4-FFF2-40B4-BE49-F238E27FC236}">
                <a16:creationId xmlns:a16="http://schemas.microsoft.com/office/drawing/2014/main" id="{FCC84D97-C1B7-470C-8982-65A09A408441}"/>
              </a:ext>
            </a:extLst>
          </p:cNvPr>
          <p:cNvGraphicFramePr/>
          <p:nvPr/>
        </p:nvGraphicFramePr>
        <p:xfrm>
          <a:off x="1133364" y="2119165"/>
          <a:ext cx="11449272" cy="7195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07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pic>
        <p:nvPicPr>
          <p:cNvPr id="8194" name="Picture 2" descr="12-principios-ageis-metodos-ageis-original">
            <a:extLst>
              <a:ext uri="{FF2B5EF4-FFF2-40B4-BE49-F238E27FC236}">
                <a16:creationId xmlns:a16="http://schemas.microsoft.com/office/drawing/2014/main" id="{918505D3-1010-45DE-B2F1-D6D41D6D4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53" y="1543100"/>
            <a:ext cx="12547525" cy="84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0050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Métodos Ágeis</a:t>
            </a:r>
          </a:p>
        </p:txBody>
      </p:sp>
      <p:sp>
        <p:nvSpPr>
          <p:cNvPr id="4" name="Text Box 1037">
            <a:extLst>
              <a:ext uri="{FF2B5EF4-FFF2-40B4-BE49-F238E27FC236}">
                <a16:creationId xmlns:a16="http://schemas.microsoft.com/office/drawing/2014/main" id="{54B4AF38-B43E-461D-B9BB-0F946EC973F6}"/>
              </a:ext>
            </a:extLst>
          </p:cNvPr>
          <p:cNvSpPr txBox="1">
            <a:spLocks noChangeArrowheads="1"/>
          </p:cNvSpPr>
          <p:nvPr/>
        </p:nvSpPr>
        <p:spPr bwMode="auto">
          <a:xfrm>
            <a:off x="266836" y="8429999"/>
            <a:ext cx="6591164" cy="1200329"/>
          </a:xfrm>
          <a:prstGeom prst="rect">
            <a:avLst/>
          </a:prstGeom>
          <a:noFill/>
          <a:ln w="9525">
            <a:noFill/>
            <a:miter lim="800000"/>
            <a:headEnd/>
            <a:tailEnd/>
          </a:ln>
          <a:effectLst/>
        </p:spPr>
        <p:txBody>
          <a:bodyPr wrap="none">
            <a:spAutoFit/>
          </a:bodyPr>
          <a:lstStyle/>
          <a:p>
            <a:pPr algn="ctr">
              <a:defRPr/>
            </a:pPr>
            <a:r>
              <a:rPr lang="pt-BR" sz="3600" b="1" dirty="0">
                <a:solidFill>
                  <a:srgbClr val="000099"/>
                </a:solidFill>
                <a:effectLst>
                  <a:outerShdw blurRad="38100" dist="38100" dir="2700000" algn="tl">
                    <a:srgbClr val="C0C0C0"/>
                  </a:outerShdw>
                </a:effectLst>
                <a:latin typeface="+mj-lt"/>
              </a:rPr>
              <a:t>Prof.:  Walther </a:t>
            </a:r>
            <a:r>
              <a:rPr lang="pt-BR" sz="3600" b="1" dirty="0" err="1">
                <a:solidFill>
                  <a:srgbClr val="000099"/>
                </a:solidFill>
                <a:effectLst>
                  <a:outerShdw blurRad="38100" dist="38100" dir="2700000" algn="tl">
                    <a:srgbClr val="C0C0C0"/>
                  </a:outerShdw>
                </a:effectLst>
                <a:latin typeface="+mj-lt"/>
              </a:rPr>
              <a:t>Krause</a:t>
            </a:r>
            <a:r>
              <a:rPr lang="pt-BR" sz="3600" b="1" dirty="0">
                <a:solidFill>
                  <a:srgbClr val="000099"/>
                </a:solidFill>
                <a:effectLst>
                  <a:outerShdw blurRad="38100" dist="38100" dir="2700000" algn="tl">
                    <a:srgbClr val="C0C0C0"/>
                  </a:outerShdw>
                </a:effectLst>
                <a:latin typeface="+mj-lt"/>
              </a:rPr>
              <a:t>, PMP, </a:t>
            </a:r>
            <a:r>
              <a:rPr lang="pt-BR" sz="3600" b="1" dirty="0" err="1">
                <a:solidFill>
                  <a:srgbClr val="000099"/>
                </a:solidFill>
                <a:effectLst>
                  <a:outerShdw blurRad="38100" dist="38100" dir="2700000" algn="tl">
                    <a:srgbClr val="C0C0C0"/>
                  </a:outerShdw>
                </a:effectLst>
                <a:latin typeface="+mj-lt"/>
              </a:rPr>
              <a:t>MSc</a:t>
            </a:r>
            <a:r>
              <a:rPr lang="pt-BR" sz="3600" b="1" dirty="0">
                <a:solidFill>
                  <a:srgbClr val="000099"/>
                </a:solidFill>
                <a:effectLst>
                  <a:outerShdw blurRad="38100" dist="38100" dir="2700000" algn="tl">
                    <a:srgbClr val="C0C0C0"/>
                  </a:outerShdw>
                </a:effectLst>
                <a:latin typeface="+mj-lt"/>
              </a:rPr>
              <a:t>.</a:t>
            </a:r>
          </a:p>
          <a:p>
            <a:pPr algn="ctr">
              <a:defRPr/>
            </a:pPr>
            <a:r>
              <a:rPr lang="pt-BR" sz="3600" b="1" dirty="0">
                <a:solidFill>
                  <a:srgbClr val="000099"/>
                </a:solidFill>
                <a:effectLst>
                  <a:outerShdw blurRad="38100" dist="38100" dir="2700000" algn="tl">
                    <a:srgbClr val="C0C0C0"/>
                  </a:outerShdw>
                </a:effectLst>
                <a:latin typeface="+mj-lt"/>
              </a:rPr>
              <a:t>Walther.krause@gmail.com</a:t>
            </a:r>
          </a:p>
        </p:txBody>
      </p:sp>
      <p:sp>
        <p:nvSpPr>
          <p:cNvPr id="7" name="CaixaDeTexto 6">
            <a:hlinkClick r:id="rId3"/>
            <a:extLst>
              <a:ext uri="{FF2B5EF4-FFF2-40B4-BE49-F238E27FC236}">
                <a16:creationId xmlns:a16="http://schemas.microsoft.com/office/drawing/2014/main" id="{12BCB08C-56BB-42AE-A213-371545BE29D6}"/>
              </a:ext>
            </a:extLst>
          </p:cNvPr>
          <p:cNvSpPr txBox="1"/>
          <p:nvPr/>
        </p:nvSpPr>
        <p:spPr bwMode="auto">
          <a:xfrm>
            <a:off x="6854959" y="972071"/>
            <a:ext cx="6360290" cy="9473363"/>
          </a:xfrm>
          <a:prstGeom prst="rect">
            <a:avLst/>
          </a:prstGeom>
          <a:noFill/>
          <a:ln w="9525">
            <a:noFill/>
            <a:miter lim="800000"/>
            <a:headEnd/>
            <a:tailEnd/>
          </a:ln>
        </p:spPr>
        <p:txBody>
          <a:bodyPr wrap="square" rtlCol="0">
            <a:spAutoFit/>
          </a:bodyPr>
          <a:lstStyle/>
          <a:p>
            <a:pPr marL="342900" indent="-342900">
              <a:spcBef>
                <a:spcPct val="20000"/>
              </a:spcBef>
              <a:buClr>
                <a:srgbClr val="FF3300"/>
              </a:buClr>
            </a:pPr>
            <a:r>
              <a:rPr lang="pt-BR" sz="4400" dirty="0">
                <a:latin typeface="+mj-lt"/>
              </a:rPr>
              <a:t>“Um homem precisa viajar por sua conta, não por meio de histórias, livros ou TV. Precisa viajar por si, com seus olhos e pés para entender o que é seu, para um dia plantar suas próprias árvores e dar-lhes valor. Conhecer o frio para  desfrutar do calor – e o oposto. Sentir a distância.”</a:t>
            </a:r>
          </a:p>
          <a:p>
            <a:pPr marL="342900" indent="-342900">
              <a:spcBef>
                <a:spcPct val="20000"/>
              </a:spcBef>
              <a:buClr>
                <a:srgbClr val="FF3300"/>
              </a:buClr>
            </a:pPr>
            <a:r>
              <a:rPr lang="pt-BR" sz="2000" dirty="0">
                <a:latin typeface="+mj-lt"/>
              </a:rPr>
              <a:t>https://www.youtube.com/watch?v=wFfeolX-Rrg</a:t>
            </a:r>
          </a:p>
          <a:p>
            <a:pPr marL="342900" indent="-342900" algn="r">
              <a:spcBef>
                <a:spcPct val="20000"/>
              </a:spcBef>
              <a:buClr>
                <a:srgbClr val="FF3300"/>
              </a:buClr>
            </a:pPr>
            <a:r>
              <a:rPr lang="pt-BR" sz="4400" dirty="0" err="1">
                <a:latin typeface="+mj-lt"/>
              </a:rPr>
              <a:t>Almyr</a:t>
            </a:r>
            <a:r>
              <a:rPr lang="pt-BR" sz="4400" dirty="0">
                <a:latin typeface="+mj-lt"/>
              </a:rPr>
              <a:t> Klink</a:t>
            </a:r>
          </a:p>
        </p:txBody>
      </p:sp>
      <p:pic>
        <p:nvPicPr>
          <p:cNvPr id="8" name="Imagem 7">
            <a:extLst>
              <a:ext uri="{FF2B5EF4-FFF2-40B4-BE49-F238E27FC236}">
                <a16:creationId xmlns:a16="http://schemas.microsoft.com/office/drawing/2014/main" id="{695556CC-1B71-4421-A93B-C22CD00E9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751" y="1788212"/>
            <a:ext cx="6289764" cy="5947576"/>
          </a:xfrm>
          <a:prstGeom prst="rect">
            <a:avLst/>
          </a:prstGeom>
        </p:spPr>
      </p:pic>
      <p:sp>
        <p:nvSpPr>
          <p:cNvPr id="2" name="Retângulo 1">
            <a:extLst>
              <a:ext uri="{FF2B5EF4-FFF2-40B4-BE49-F238E27FC236}">
                <a16:creationId xmlns:a16="http://schemas.microsoft.com/office/drawing/2014/main" id="{8E851533-D4F4-4471-8C81-C7D1AF4AADC8}"/>
              </a:ext>
            </a:extLst>
          </p:cNvPr>
          <p:cNvSpPr/>
          <p:nvPr/>
        </p:nvSpPr>
        <p:spPr>
          <a:xfrm>
            <a:off x="0" y="9630328"/>
            <a:ext cx="2105472" cy="656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413821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2178000" y="4495429"/>
            <a:ext cx="9360000" cy="648071"/>
          </a:xfrm>
        </p:spPr>
        <p:txBody>
          <a:bodyPr/>
          <a:lstStyle/>
          <a:p>
            <a:pPr algn="ctr"/>
            <a:r>
              <a:rPr lang="pt-BR" dirty="0"/>
              <a:t>SLIDES COMPLEMENTARES</a:t>
            </a:r>
          </a:p>
        </p:txBody>
      </p:sp>
    </p:spTree>
    <p:extLst>
      <p:ext uri="{BB962C8B-B14F-4D97-AF65-F5344CB8AC3E}">
        <p14:creationId xmlns:p14="http://schemas.microsoft.com/office/powerpoint/2010/main" val="23419841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Métodos Ágeis</a:t>
            </a:r>
          </a:p>
        </p:txBody>
      </p:sp>
      <p:graphicFrame>
        <p:nvGraphicFramePr>
          <p:cNvPr id="2" name="Diagrama 1">
            <a:extLst>
              <a:ext uri="{FF2B5EF4-FFF2-40B4-BE49-F238E27FC236}">
                <a16:creationId xmlns:a16="http://schemas.microsoft.com/office/drawing/2014/main" id="{2AAF660D-5307-4235-8FCC-8BFD6267214E}"/>
              </a:ext>
            </a:extLst>
          </p:cNvPr>
          <p:cNvGraphicFramePr/>
          <p:nvPr/>
        </p:nvGraphicFramePr>
        <p:xfrm>
          <a:off x="2033464" y="1615108"/>
          <a:ext cx="10332640" cy="7992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97554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Extreme </a:t>
            </a:r>
            <a:r>
              <a:rPr lang="pt-BR" dirty="0" err="1"/>
              <a:t>Programming</a:t>
            </a:r>
            <a:r>
              <a:rPr lang="pt-BR" dirty="0"/>
              <a:t> XP</a:t>
            </a:r>
          </a:p>
        </p:txBody>
      </p:sp>
      <p:grpSp>
        <p:nvGrpSpPr>
          <p:cNvPr id="12" name="Agrupar 11">
            <a:extLst>
              <a:ext uri="{FF2B5EF4-FFF2-40B4-BE49-F238E27FC236}">
                <a16:creationId xmlns:a16="http://schemas.microsoft.com/office/drawing/2014/main" id="{EED2FD83-2BC0-40B2-8128-04F7615B4ACC}"/>
              </a:ext>
            </a:extLst>
          </p:cNvPr>
          <p:cNvGrpSpPr/>
          <p:nvPr/>
        </p:nvGrpSpPr>
        <p:grpSpPr>
          <a:xfrm>
            <a:off x="0" y="1111052"/>
            <a:ext cx="12777689" cy="6552728"/>
            <a:chOff x="0" y="1975148"/>
            <a:chExt cx="12777689" cy="5324475"/>
          </a:xfrm>
        </p:grpSpPr>
        <p:pic>
          <p:nvPicPr>
            <p:cNvPr id="7" name="Imagem 6">
              <a:extLst>
                <a:ext uri="{FF2B5EF4-FFF2-40B4-BE49-F238E27FC236}">
                  <a16:creationId xmlns:a16="http://schemas.microsoft.com/office/drawing/2014/main" id="{4122018A-AC16-44B8-B7A8-30AB5664CD8D}"/>
                </a:ext>
              </a:extLst>
            </p:cNvPr>
            <p:cNvPicPr>
              <a:picLocks noChangeAspect="1"/>
            </p:cNvPicPr>
            <p:nvPr/>
          </p:nvPicPr>
          <p:blipFill>
            <a:blip r:embed="rId3"/>
            <a:stretch>
              <a:fillRect/>
            </a:stretch>
          </p:blipFill>
          <p:spPr>
            <a:xfrm>
              <a:off x="233264" y="1975148"/>
              <a:ext cx="12544425" cy="5324475"/>
            </a:xfrm>
            <a:prstGeom prst="rect">
              <a:avLst/>
            </a:prstGeom>
          </p:spPr>
        </p:pic>
        <p:pic>
          <p:nvPicPr>
            <p:cNvPr id="11" name="Imagem 10">
              <a:extLst>
                <a:ext uri="{FF2B5EF4-FFF2-40B4-BE49-F238E27FC236}">
                  <a16:creationId xmlns:a16="http://schemas.microsoft.com/office/drawing/2014/main" id="{485C65A2-77AB-4E2F-8983-398EAB6DEC5A}"/>
                </a:ext>
              </a:extLst>
            </p:cNvPr>
            <p:cNvPicPr>
              <a:picLocks noChangeAspect="1"/>
            </p:cNvPicPr>
            <p:nvPr/>
          </p:nvPicPr>
          <p:blipFill>
            <a:blip r:embed="rId4"/>
            <a:stretch>
              <a:fillRect/>
            </a:stretch>
          </p:blipFill>
          <p:spPr>
            <a:xfrm>
              <a:off x="0" y="2056004"/>
              <a:ext cx="8628991" cy="4286710"/>
            </a:xfrm>
            <a:prstGeom prst="rect">
              <a:avLst/>
            </a:prstGeom>
          </p:spPr>
        </p:pic>
      </p:grpSp>
      <p:sp>
        <p:nvSpPr>
          <p:cNvPr id="3" name="CaixaDeTexto 2">
            <a:extLst>
              <a:ext uri="{FF2B5EF4-FFF2-40B4-BE49-F238E27FC236}">
                <a16:creationId xmlns:a16="http://schemas.microsoft.com/office/drawing/2014/main" id="{32EE30CE-5284-4AF4-B0A3-2AE9AEEEFDAC}"/>
              </a:ext>
            </a:extLst>
          </p:cNvPr>
          <p:cNvSpPr txBox="1"/>
          <p:nvPr/>
        </p:nvSpPr>
        <p:spPr>
          <a:xfrm>
            <a:off x="6505476" y="6716638"/>
            <a:ext cx="6583084" cy="3539430"/>
          </a:xfrm>
          <a:prstGeom prst="rect">
            <a:avLst/>
          </a:prstGeom>
          <a:noFill/>
        </p:spPr>
        <p:txBody>
          <a:bodyPr wrap="none" rtlCol="0">
            <a:spAutoFit/>
          </a:bodyPr>
          <a:lstStyle/>
          <a:p>
            <a:pPr marL="285750" indent="-285750">
              <a:buFont typeface="Wingdings" panose="05000000000000000000" pitchFamily="2" charset="2"/>
              <a:buChar char="q"/>
            </a:pPr>
            <a:r>
              <a:rPr lang="pt-BR" sz="3200" dirty="0">
                <a:latin typeface="+mj-lt"/>
              </a:rPr>
              <a:t> Código coletivo</a:t>
            </a:r>
          </a:p>
          <a:p>
            <a:pPr marL="285750" indent="-285750">
              <a:buFont typeface="Wingdings" panose="05000000000000000000" pitchFamily="2" charset="2"/>
              <a:buChar char="q"/>
            </a:pPr>
            <a:r>
              <a:rPr lang="pt-BR" sz="3200" dirty="0">
                <a:latin typeface="+mj-lt"/>
              </a:rPr>
              <a:t> Codificação padronizada</a:t>
            </a:r>
          </a:p>
          <a:p>
            <a:pPr marL="285750" indent="-285750">
              <a:buFont typeface="Wingdings" panose="05000000000000000000" pitchFamily="2" charset="2"/>
              <a:buChar char="q"/>
            </a:pPr>
            <a:r>
              <a:rPr lang="pt-BR" sz="3200" dirty="0">
                <a:latin typeface="+mj-lt"/>
              </a:rPr>
              <a:t> Utilização de metáforas</a:t>
            </a:r>
          </a:p>
          <a:p>
            <a:pPr marL="285750" indent="-285750">
              <a:buFont typeface="Wingdings" panose="05000000000000000000" pitchFamily="2" charset="2"/>
              <a:buChar char="q"/>
            </a:pPr>
            <a:r>
              <a:rPr lang="pt-BR" sz="3200" dirty="0">
                <a:latin typeface="+mj-lt"/>
              </a:rPr>
              <a:t> Código com qualidade</a:t>
            </a:r>
          </a:p>
          <a:p>
            <a:pPr marL="285750" indent="-285750">
              <a:buFont typeface="Wingdings" panose="05000000000000000000" pitchFamily="2" charset="2"/>
              <a:buChar char="q"/>
            </a:pPr>
            <a:r>
              <a:rPr lang="pt-BR" sz="3200" dirty="0">
                <a:latin typeface="+mj-lt"/>
              </a:rPr>
              <a:t> Integração contínua e teste unitário</a:t>
            </a:r>
          </a:p>
          <a:p>
            <a:pPr marL="285750" indent="-285750">
              <a:buFont typeface="Wingdings" panose="05000000000000000000" pitchFamily="2" charset="2"/>
              <a:buChar char="q"/>
            </a:pPr>
            <a:r>
              <a:rPr lang="pt-BR" sz="3200" dirty="0">
                <a:latin typeface="+mj-lt"/>
              </a:rPr>
              <a:t> Envolvimento com o cliente</a:t>
            </a:r>
          </a:p>
          <a:p>
            <a:pPr marL="285750" indent="-285750">
              <a:buFont typeface="Wingdings" panose="05000000000000000000" pitchFamily="2" charset="2"/>
              <a:buChar char="q"/>
            </a:pPr>
            <a:r>
              <a:rPr lang="pt-BR" sz="3200" dirty="0">
                <a:latin typeface="+mj-lt"/>
              </a:rPr>
              <a:t> Incrementos funcionais constante </a:t>
            </a:r>
          </a:p>
        </p:txBody>
      </p:sp>
    </p:spTree>
    <p:extLst>
      <p:ext uri="{BB962C8B-B14F-4D97-AF65-F5344CB8AC3E}">
        <p14:creationId xmlns:p14="http://schemas.microsoft.com/office/powerpoint/2010/main" val="36023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Extreme </a:t>
            </a:r>
            <a:r>
              <a:rPr lang="pt-BR" dirty="0" err="1"/>
              <a:t>Programming</a:t>
            </a:r>
            <a:r>
              <a:rPr lang="pt-BR" dirty="0"/>
              <a:t> XP</a:t>
            </a:r>
          </a:p>
        </p:txBody>
      </p:sp>
      <p:sp>
        <p:nvSpPr>
          <p:cNvPr id="3" name="Retângulo 2">
            <a:extLst>
              <a:ext uri="{FF2B5EF4-FFF2-40B4-BE49-F238E27FC236}">
                <a16:creationId xmlns:a16="http://schemas.microsoft.com/office/drawing/2014/main" id="{39BB1785-383E-4920-85B5-94472A213B59}"/>
              </a:ext>
            </a:extLst>
          </p:cNvPr>
          <p:cNvSpPr/>
          <p:nvPr/>
        </p:nvSpPr>
        <p:spPr>
          <a:xfrm>
            <a:off x="656765" y="3487316"/>
            <a:ext cx="11691640" cy="6186309"/>
          </a:xfrm>
          <a:prstGeom prst="rect">
            <a:avLst/>
          </a:prstGeom>
        </p:spPr>
        <p:txBody>
          <a:bodyPr wrap="square">
            <a:spAutoFit/>
          </a:bodyPr>
          <a:lstStyle/>
          <a:p>
            <a:r>
              <a:rPr lang="pt-BR" sz="3600" b="1" dirty="0">
                <a:solidFill>
                  <a:srgbClr val="6D8997"/>
                </a:solidFill>
                <a:latin typeface="+mj-lt"/>
              </a:rPr>
              <a:t>O framework XP é aplicável quando:</a:t>
            </a:r>
          </a:p>
          <a:p>
            <a:endParaRPr lang="pt-BR" sz="3600" b="1" dirty="0">
              <a:solidFill>
                <a:srgbClr val="6D8997"/>
              </a:solidFill>
              <a:latin typeface="+mj-lt"/>
            </a:endParaRPr>
          </a:p>
          <a:p>
            <a:pPr marL="571500" indent="-571500">
              <a:buFont typeface="Wingdings" panose="05000000000000000000" pitchFamily="2" charset="2"/>
              <a:buChar char="Ø"/>
            </a:pPr>
            <a:r>
              <a:rPr lang="pt-BR" sz="3600" dirty="0">
                <a:solidFill>
                  <a:srgbClr val="2D3A4D"/>
                </a:solidFill>
                <a:latin typeface="+mj-lt"/>
              </a:rPr>
              <a:t>A equipe é pequena, não superior a 12 pessoas;</a:t>
            </a:r>
          </a:p>
          <a:p>
            <a:pPr marL="571500" indent="-571500">
              <a:buFont typeface="Wingdings" panose="05000000000000000000" pitchFamily="2" charset="2"/>
              <a:buChar char="Ø"/>
            </a:pPr>
            <a:r>
              <a:rPr lang="pt-BR" sz="3600" dirty="0">
                <a:solidFill>
                  <a:srgbClr val="2D3A4D"/>
                </a:solidFill>
                <a:latin typeface="+mj-lt"/>
              </a:rPr>
              <a:t>Prevê riscos causados por projetos de tempo fixo com a utilização de novas tecnologias;</a:t>
            </a:r>
          </a:p>
          <a:p>
            <a:pPr marL="571500" indent="-571500">
              <a:buFont typeface="Wingdings" panose="05000000000000000000" pitchFamily="2" charset="2"/>
              <a:buChar char="Ø"/>
            </a:pPr>
            <a:r>
              <a:rPr lang="pt-BR" sz="3600" dirty="0">
                <a:solidFill>
                  <a:srgbClr val="2D3A4D"/>
                </a:solidFill>
                <a:latin typeface="+mj-lt"/>
              </a:rPr>
              <a:t>Projetos de pesquisa que preveem mudanças constantes;</a:t>
            </a:r>
          </a:p>
          <a:p>
            <a:pPr marL="571500" indent="-571500">
              <a:buFont typeface="Wingdings" panose="05000000000000000000" pitchFamily="2" charset="2"/>
              <a:buChar char="Ø"/>
            </a:pPr>
            <a:r>
              <a:rPr lang="pt-BR" sz="3600" dirty="0">
                <a:solidFill>
                  <a:srgbClr val="2D3A4D"/>
                </a:solidFill>
                <a:latin typeface="+mj-lt"/>
              </a:rPr>
              <a:t>A tecnologia que os desenvolvedores estão usando permite testes automatizados de unidades e funcionalidades;</a:t>
            </a:r>
          </a:p>
          <a:p>
            <a:pPr marL="571500" indent="-571500">
              <a:buFont typeface="Wingdings" panose="05000000000000000000" pitchFamily="2" charset="2"/>
              <a:buChar char="Ø"/>
            </a:pPr>
            <a:r>
              <a:rPr lang="pt-BR" sz="3600" dirty="0">
                <a:solidFill>
                  <a:srgbClr val="2D3A4D"/>
                </a:solidFill>
                <a:latin typeface="+mj-lt"/>
              </a:rPr>
              <a:t>Tem alteração dinâmica dos requisitos do software e escopo.</a:t>
            </a:r>
            <a:endParaRPr lang="pt-BR" sz="3600" b="0" i="0" dirty="0">
              <a:solidFill>
                <a:srgbClr val="2D3A4D"/>
              </a:solidFill>
              <a:effectLst/>
              <a:latin typeface="+mj-lt"/>
            </a:endParaRPr>
          </a:p>
        </p:txBody>
      </p:sp>
      <p:pic>
        <p:nvPicPr>
          <p:cNvPr id="4" name="Imagem 3">
            <a:extLst>
              <a:ext uri="{FF2B5EF4-FFF2-40B4-BE49-F238E27FC236}">
                <a16:creationId xmlns:a16="http://schemas.microsoft.com/office/drawing/2014/main" id="{EBFCECC6-0DF4-44F7-829C-4A9C757E30FC}"/>
              </a:ext>
            </a:extLst>
          </p:cNvPr>
          <p:cNvPicPr>
            <a:picLocks noChangeAspect="1"/>
          </p:cNvPicPr>
          <p:nvPr/>
        </p:nvPicPr>
        <p:blipFill>
          <a:blip r:embed="rId3"/>
          <a:stretch>
            <a:fillRect/>
          </a:stretch>
        </p:blipFill>
        <p:spPr>
          <a:xfrm>
            <a:off x="9522296" y="1543100"/>
            <a:ext cx="3324225" cy="3067050"/>
          </a:xfrm>
          <a:prstGeom prst="rect">
            <a:avLst/>
          </a:prstGeom>
        </p:spPr>
      </p:pic>
    </p:spTree>
    <p:extLst>
      <p:ext uri="{BB962C8B-B14F-4D97-AF65-F5344CB8AC3E}">
        <p14:creationId xmlns:p14="http://schemas.microsoft.com/office/powerpoint/2010/main" val="13787857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pPr algn="ctr"/>
            <a:r>
              <a:rPr lang="pt-BR" dirty="0" err="1"/>
              <a:t>Dynamic</a:t>
            </a:r>
            <a:r>
              <a:rPr lang="pt-BR" dirty="0"/>
              <a:t> Systems </a:t>
            </a:r>
            <a:r>
              <a:rPr lang="pt-BR" dirty="0" err="1"/>
              <a:t>Development</a:t>
            </a:r>
            <a:r>
              <a:rPr lang="pt-BR" dirty="0"/>
              <a:t> </a:t>
            </a:r>
            <a:r>
              <a:rPr lang="pt-BR" dirty="0" err="1"/>
              <a:t>Method</a:t>
            </a:r>
            <a:r>
              <a:rPr lang="pt-BR" dirty="0"/>
              <a:t> DSDM</a:t>
            </a:r>
          </a:p>
        </p:txBody>
      </p:sp>
      <p:pic>
        <p:nvPicPr>
          <p:cNvPr id="2" name="Imagem 1">
            <a:extLst>
              <a:ext uri="{FF2B5EF4-FFF2-40B4-BE49-F238E27FC236}">
                <a16:creationId xmlns:a16="http://schemas.microsoft.com/office/drawing/2014/main" id="{55511DC5-99A3-4CD3-B4D6-D6FC29C7AF26}"/>
              </a:ext>
            </a:extLst>
          </p:cNvPr>
          <p:cNvPicPr>
            <a:picLocks noChangeAspect="1"/>
          </p:cNvPicPr>
          <p:nvPr/>
        </p:nvPicPr>
        <p:blipFill>
          <a:blip r:embed="rId3"/>
          <a:stretch>
            <a:fillRect/>
          </a:stretch>
        </p:blipFill>
        <p:spPr>
          <a:xfrm>
            <a:off x="370472" y="2185987"/>
            <a:ext cx="12506325" cy="5915025"/>
          </a:xfrm>
          <a:prstGeom prst="rect">
            <a:avLst/>
          </a:prstGeom>
        </p:spPr>
      </p:pic>
      <p:sp>
        <p:nvSpPr>
          <p:cNvPr id="4" name="CaixaDeTexto 3">
            <a:extLst>
              <a:ext uri="{FF2B5EF4-FFF2-40B4-BE49-F238E27FC236}">
                <a16:creationId xmlns:a16="http://schemas.microsoft.com/office/drawing/2014/main" id="{0AE46F18-2145-4B87-BBBD-AC2C22B8A889}"/>
              </a:ext>
            </a:extLst>
          </p:cNvPr>
          <p:cNvSpPr txBox="1"/>
          <p:nvPr/>
        </p:nvSpPr>
        <p:spPr>
          <a:xfrm>
            <a:off x="6921253" y="5935588"/>
            <a:ext cx="6129435" cy="4031873"/>
          </a:xfrm>
          <a:prstGeom prst="rect">
            <a:avLst/>
          </a:prstGeom>
          <a:noFill/>
        </p:spPr>
        <p:txBody>
          <a:bodyPr wrap="none" rtlCol="0">
            <a:spAutoFit/>
          </a:bodyPr>
          <a:lstStyle/>
          <a:p>
            <a:pPr marL="285750" indent="-285750">
              <a:buFont typeface="Wingdings" panose="05000000000000000000" pitchFamily="2" charset="2"/>
              <a:buChar char="q"/>
            </a:pPr>
            <a:r>
              <a:rPr lang="pt-BR" sz="3200" dirty="0">
                <a:latin typeface="+mj-lt"/>
              </a:rPr>
              <a:t> Foco no problema</a:t>
            </a:r>
          </a:p>
          <a:p>
            <a:pPr marL="285750" indent="-285750">
              <a:buFont typeface="Wingdings" panose="05000000000000000000" pitchFamily="2" charset="2"/>
              <a:buChar char="q"/>
            </a:pPr>
            <a:r>
              <a:rPr lang="pt-BR" sz="3200" dirty="0">
                <a:latin typeface="+mj-lt"/>
              </a:rPr>
              <a:t> Entrega no prazo</a:t>
            </a:r>
          </a:p>
          <a:p>
            <a:pPr marL="285750" indent="-285750">
              <a:buFont typeface="Wingdings" panose="05000000000000000000" pitchFamily="2" charset="2"/>
              <a:buChar char="q"/>
            </a:pPr>
            <a:r>
              <a:rPr lang="pt-BR" sz="3200" dirty="0">
                <a:latin typeface="+mj-lt"/>
              </a:rPr>
              <a:t> Colaboração</a:t>
            </a:r>
          </a:p>
          <a:p>
            <a:pPr marL="285750" indent="-285750">
              <a:buFont typeface="Wingdings" panose="05000000000000000000" pitchFamily="2" charset="2"/>
              <a:buChar char="q"/>
            </a:pPr>
            <a:r>
              <a:rPr lang="pt-BR" sz="3200" dirty="0">
                <a:latin typeface="+mj-lt"/>
              </a:rPr>
              <a:t> Nunca comprometer a qualidade</a:t>
            </a:r>
          </a:p>
          <a:p>
            <a:pPr marL="285750" indent="-285750">
              <a:buFont typeface="Wingdings" panose="05000000000000000000" pitchFamily="2" charset="2"/>
              <a:buChar char="q"/>
            </a:pPr>
            <a:r>
              <a:rPr lang="pt-BR" sz="3200" dirty="0">
                <a:latin typeface="+mj-lt"/>
              </a:rPr>
              <a:t> Construção Incremental</a:t>
            </a:r>
          </a:p>
          <a:p>
            <a:pPr marL="285750" indent="-285750">
              <a:buFont typeface="Wingdings" panose="05000000000000000000" pitchFamily="2" charset="2"/>
              <a:buChar char="q"/>
            </a:pPr>
            <a:r>
              <a:rPr lang="pt-BR" sz="3200" dirty="0">
                <a:latin typeface="+mj-lt"/>
              </a:rPr>
              <a:t> Desenvolvimento iterativo</a:t>
            </a:r>
          </a:p>
          <a:p>
            <a:pPr marL="285750" indent="-285750">
              <a:buFont typeface="Wingdings" panose="05000000000000000000" pitchFamily="2" charset="2"/>
              <a:buChar char="q"/>
            </a:pPr>
            <a:r>
              <a:rPr lang="pt-BR" sz="3200" dirty="0">
                <a:latin typeface="+mj-lt"/>
              </a:rPr>
              <a:t> Comunicação clara e contínua</a:t>
            </a:r>
          </a:p>
          <a:p>
            <a:pPr marL="285750" indent="-285750">
              <a:buFont typeface="Wingdings" panose="05000000000000000000" pitchFamily="2" charset="2"/>
              <a:buChar char="q"/>
            </a:pPr>
            <a:r>
              <a:rPr lang="pt-BR" sz="3200" dirty="0">
                <a:latin typeface="+mj-lt"/>
              </a:rPr>
              <a:t> Demonstrar controle</a:t>
            </a:r>
          </a:p>
        </p:txBody>
      </p:sp>
    </p:spTree>
    <p:extLst>
      <p:ext uri="{BB962C8B-B14F-4D97-AF65-F5344CB8AC3E}">
        <p14:creationId xmlns:p14="http://schemas.microsoft.com/office/powerpoint/2010/main" val="333177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pPr algn="ctr"/>
            <a:r>
              <a:rPr lang="pt-BR" dirty="0" err="1"/>
              <a:t>Dynamic</a:t>
            </a:r>
            <a:r>
              <a:rPr lang="pt-BR" dirty="0"/>
              <a:t> Systems </a:t>
            </a:r>
            <a:r>
              <a:rPr lang="pt-BR" dirty="0" err="1"/>
              <a:t>Development</a:t>
            </a:r>
            <a:r>
              <a:rPr lang="pt-BR" dirty="0"/>
              <a:t> </a:t>
            </a:r>
            <a:r>
              <a:rPr lang="pt-BR" dirty="0" err="1"/>
              <a:t>Method</a:t>
            </a:r>
            <a:r>
              <a:rPr lang="pt-BR" dirty="0"/>
              <a:t> DSDM</a:t>
            </a:r>
          </a:p>
        </p:txBody>
      </p:sp>
      <p:pic>
        <p:nvPicPr>
          <p:cNvPr id="3" name="Imagem 2">
            <a:extLst>
              <a:ext uri="{FF2B5EF4-FFF2-40B4-BE49-F238E27FC236}">
                <a16:creationId xmlns:a16="http://schemas.microsoft.com/office/drawing/2014/main" id="{64AA5B10-8E16-4DD9-A29A-1C9984E6FA0E}"/>
              </a:ext>
            </a:extLst>
          </p:cNvPr>
          <p:cNvPicPr>
            <a:picLocks noChangeAspect="1"/>
          </p:cNvPicPr>
          <p:nvPr/>
        </p:nvPicPr>
        <p:blipFill>
          <a:blip r:embed="rId3"/>
          <a:stretch>
            <a:fillRect/>
          </a:stretch>
        </p:blipFill>
        <p:spPr>
          <a:xfrm>
            <a:off x="6583323" y="7447756"/>
            <a:ext cx="5886761" cy="2839244"/>
          </a:xfrm>
          <a:prstGeom prst="rect">
            <a:avLst/>
          </a:prstGeom>
        </p:spPr>
      </p:pic>
      <p:sp>
        <p:nvSpPr>
          <p:cNvPr id="7" name="Retângulo 6">
            <a:extLst>
              <a:ext uri="{FF2B5EF4-FFF2-40B4-BE49-F238E27FC236}">
                <a16:creationId xmlns:a16="http://schemas.microsoft.com/office/drawing/2014/main" id="{4D1830D9-B275-4AD3-89F2-3663C03E30E0}"/>
              </a:ext>
            </a:extLst>
          </p:cNvPr>
          <p:cNvSpPr/>
          <p:nvPr/>
        </p:nvSpPr>
        <p:spPr>
          <a:xfrm>
            <a:off x="737503" y="1831132"/>
            <a:ext cx="11691640" cy="6186309"/>
          </a:xfrm>
          <a:prstGeom prst="rect">
            <a:avLst/>
          </a:prstGeom>
        </p:spPr>
        <p:txBody>
          <a:bodyPr wrap="square">
            <a:spAutoFit/>
          </a:bodyPr>
          <a:lstStyle/>
          <a:p>
            <a:r>
              <a:rPr lang="pt-BR" sz="3600" b="1" dirty="0">
                <a:solidFill>
                  <a:srgbClr val="6D8997"/>
                </a:solidFill>
                <a:latin typeface="+mj-lt"/>
              </a:rPr>
              <a:t>O framework DSDM é aplicável quando:</a:t>
            </a:r>
          </a:p>
          <a:p>
            <a:endParaRPr lang="pt-BR" sz="3600" b="1" dirty="0">
              <a:solidFill>
                <a:srgbClr val="6D8997"/>
              </a:solidFill>
              <a:latin typeface="+mj-lt"/>
            </a:endParaRPr>
          </a:p>
          <a:p>
            <a:pPr marL="571500" indent="-571500">
              <a:buFont typeface="Wingdings" panose="05000000000000000000" pitchFamily="2" charset="2"/>
              <a:buChar char="Ø"/>
            </a:pPr>
            <a:r>
              <a:rPr lang="pt-BR" sz="3600" dirty="0">
                <a:solidFill>
                  <a:srgbClr val="2D3A4D"/>
                </a:solidFill>
                <a:latin typeface="+mj-lt"/>
              </a:rPr>
              <a:t>A equipe é pequena, não superior a 12 pessoas;</a:t>
            </a:r>
          </a:p>
          <a:p>
            <a:pPr marL="571500" indent="-571500">
              <a:buFont typeface="Wingdings" panose="05000000000000000000" pitchFamily="2" charset="2"/>
              <a:buChar char="Ø"/>
            </a:pPr>
            <a:r>
              <a:rPr lang="pt-BR" sz="3600" dirty="0">
                <a:solidFill>
                  <a:srgbClr val="2D3A4D"/>
                </a:solidFill>
                <a:latin typeface="+mj-lt"/>
              </a:rPr>
              <a:t>Prevê riscos causados por projetos de tempo fixo com a utilização de novas tecnologias;</a:t>
            </a:r>
          </a:p>
          <a:p>
            <a:pPr marL="571500" indent="-571500">
              <a:buFont typeface="Wingdings" panose="05000000000000000000" pitchFamily="2" charset="2"/>
              <a:buChar char="Ø"/>
            </a:pPr>
            <a:r>
              <a:rPr lang="pt-BR" sz="3600" dirty="0">
                <a:solidFill>
                  <a:srgbClr val="2D3A4D"/>
                </a:solidFill>
                <a:latin typeface="+mj-lt"/>
              </a:rPr>
              <a:t>Projetos de pesquisa que preveem mudanças constantes;</a:t>
            </a:r>
          </a:p>
          <a:p>
            <a:pPr marL="571500" indent="-571500">
              <a:buFont typeface="Wingdings" panose="05000000000000000000" pitchFamily="2" charset="2"/>
              <a:buChar char="Ø"/>
            </a:pPr>
            <a:r>
              <a:rPr lang="pt-BR" sz="3600" dirty="0">
                <a:solidFill>
                  <a:srgbClr val="2D3A4D"/>
                </a:solidFill>
                <a:latin typeface="+mj-lt"/>
              </a:rPr>
              <a:t>A tecnologia que os desenvolvedores estão usando permite testes automatizados de unidades e funcionalidades;</a:t>
            </a:r>
          </a:p>
          <a:p>
            <a:pPr marL="571500" indent="-571500">
              <a:buFont typeface="Wingdings" panose="05000000000000000000" pitchFamily="2" charset="2"/>
              <a:buChar char="Ø"/>
            </a:pPr>
            <a:r>
              <a:rPr lang="pt-BR" sz="3600" dirty="0">
                <a:solidFill>
                  <a:srgbClr val="2D3A4D"/>
                </a:solidFill>
                <a:latin typeface="+mj-lt"/>
              </a:rPr>
              <a:t>Tem alteração dinâmica dos requisitos do software e escopo.</a:t>
            </a:r>
            <a:endParaRPr lang="pt-BR" sz="3600" b="0" i="0" dirty="0">
              <a:solidFill>
                <a:srgbClr val="2D3A4D"/>
              </a:solidFill>
              <a:effectLst/>
              <a:latin typeface="+mj-lt"/>
            </a:endParaRPr>
          </a:p>
        </p:txBody>
      </p:sp>
    </p:spTree>
    <p:extLst>
      <p:ext uri="{BB962C8B-B14F-4D97-AF65-F5344CB8AC3E}">
        <p14:creationId xmlns:p14="http://schemas.microsoft.com/office/powerpoint/2010/main" val="24928421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r>
              <a:rPr lang="pt-BR" dirty="0"/>
              <a:t>Framework Crystal</a:t>
            </a:r>
          </a:p>
        </p:txBody>
      </p:sp>
      <p:pic>
        <p:nvPicPr>
          <p:cNvPr id="3" name="Imagem 2">
            <a:extLst>
              <a:ext uri="{FF2B5EF4-FFF2-40B4-BE49-F238E27FC236}">
                <a16:creationId xmlns:a16="http://schemas.microsoft.com/office/drawing/2014/main" id="{9523A4EC-833D-4ADA-B0DE-F0D36BAD07D3}"/>
              </a:ext>
            </a:extLst>
          </p:cNvPr>
          <p:cNvPicPr>
            <a:picLocks noChangeAspect="1"/>
          </p:cNvPicPr>
          <p:nvPr/>
        </p:nvPicPr>
        <p:blipFill>
          <a:blip r:embed="rId3"/>
          <a:stretch>
            <a:fillRect/>
          </a:stretch>
        </p:blipFill>
        <p:spPr>
          <a:xfrm>
            <a:off x="1" y="1831132"/>
            <a:ext cx="7744580" cy="6010275"/>
          </a:xfrm>
          <a:prstGeom prst="rect">
            <a:avLst/>
          </a:prstGeom>
        </p:spPr>
      </p:pic>
      <p:sp>
        <p:nvSpPr>
          <p:cNvPr id="5" name="CaixaDeTexto 4">
            <a:extLst>
              <a:ext uri="{FF2B5EF4-FFF2-40B4-BE49-F238E27FC236}">
                <a16:creationId xmlns:a16="http://schemas.microsoft.com/office/drawing/2014/main" id="{E190F21E-8E52-4413-A117-32619BB95C7B}"/>
              </a:ext>
            </a:extLst>
          </p:cNvPr>
          <p:cNvSpPr txBox="1"/>
          <p:nvPr/>
        </p:nvSpPr>
        <p:spPr>
          <a:xfrm>
            <a:off x="7794104" y="6932374"/>
            <a:ext cx="5332101" cy="3046988"/>
          </a:xfrm>
          <a:prstGeom prst="rect">
            <a:avLst/>
          </a:prstGeom>
          <a:noFill/>
        </p:spPr>
        <p:txBody>
          <a:bodyPr wrap="none" rtlCol="0">
            <a:spAutoFit/>
          </a:bodyPr>
          <a:lstStyle/>
          <a:p>
            <a:pPr marL="285750" indent="-285750">
              <a:buFont typeface="Wingdings" panose="05000000000000000000" pitchFamily="2" charset="2"/>
              <a:buChar char="q"/>
            </a:pPr>
            <a:r>
              <a:rPr lang="pt-BR" sz="3200" dirty="0">
                <a:latin typeface="+mj-lt"/>
              </a:rPr>
              <a:t> Foco no problema</a:t>
            </a:r>
          </a:p>
          <a:p>
            <a:pPr marL="285750" indent="-285750">
              <a:buFont typeface="Wingdings" panose="05000000000000000000" pitchFamily="2" charset="2"/>
              <a:buChar char="q"/>
            </a:pPr>
            <a:r>
              <a:rPr lang="pt-BR" sz="3200" dirty="0">
                <a:latin typeface="+mj-lt"/>
              </a:rPr>
              <a:t> Promover reflexão</a:t>
            </a:r>
          </a:p>
          <a:p>
            <a:pPr marL="285750" indent="-285750">
              <a:buFont typeface="Wingdings" panose="05000000000000000000" pitchFamily="2" charset="2"/>
              <a:buChar char="q"/>
            </a:pPr>
            <a:r>
              <a:rPr lang="pt-BR" sz="3200" dirty="0">
                <a:latin typeface="+mj-lt"/>
              </a:rPr>
              <a:t> Segurança pessoal</a:t>
            </a:r>
          </a:p>
          <a:p>
            <a:pPr marL="285750" indent="-285750">
              <a:buFont typeface="Wingdings" panose="05000000000000000000" pitchFamily="2" charset="2"/>
              <a:buChar char="q"/>
            </a:pPr>
            <a:r>
              <a:rPr lang="pt-BR" sz="3200" dirty="0">
                <a:latin typeface="+mj-lt"/>
              </a:rPr>
              <a:t> Foco</a:t>
            </a:r>
          </a:p>
          <a:p>
            <a:pPr marL="285750" indent="-285750">
              <a:buFont typeface="Wingdings" panose="05000000000000000000" pitchFamily="2" charset="2"/>
              <a:buChar char="q"/>
            </a:pPr>
            <a:r>
              <a:rPr lang="pt-BR" sz="3200" dirty="0">
                <a:latin typeface="+mj-lt"/>
              </a:rPr>
              <a:t> Acesso facilitado ao negócio</a:t>
            </a:r>
          </a:p>
          <a:p>
            <a:pPr marL="285750" indent="-285750">
              <a:buFont typeface="Wingdings" panose="05000000000000000000" pitchFamily="2" charset="2"/>
              <a:buChar char="q"/>
            </a:pPr>
            <a:r>
              <a:rPr lang="pt-BR" sz="3200" dirty="0">
                <a:latin typeface="+mj-lt"/>
              </a:rPr>
              <a:t> Ambiente técnico</a:t>
            </a:r>
          </a:p>
        </p:txBody>
      </p:sp>
      <p:pic>
        <p:nvPicPr>
          <p:cNvPr id="4" name="Imagem 3">
            <a:extLst>
              <a:ext uri="{FF2B5EF4-FFF2-40B4-BE49-F238E27FC236}">
                <a16:creationId xmlns:a16="http://schemas.microsoft.com/office/drawing/2014/main" id="{A6A06DA2-FAAE-4511-908D-8BCBFCAA6F4E}"/>
              </a:ext>
            </a:extLst>
          </p:cNvPr>
          <p:cNvPicPr>
            <a:picLocks noChangeAspect="1"/>
          </p:cNvPicPr>
          <p:nvPr/>
        </p:nvPicPr>
        <p:blipFill>
          <a:blip r:embed="rId4"/>
          <a:stretch>
            <a:fillRect/>
          </a:stretch>
        </p:blipFill>
        <p:spPr>
          <a:xfrm>
            <a:off x="7744580" y="2651084"/>
            <a:ext cx="5381625" cy="3705225"/>
          </a:xfrm>
          <a:prstGeom prst="rect">
            <a:avLst/>
          </a:prstGeom>
        </p:spPr>
      </p:pic>
      <p:pic>
        <p:nvPicPr>
          <p:cNvPr id="7" name="Imagem 6">
            <a:extLst>
              <a:ext uri="{FF2B5EF4-FFF2-40B4-BE49-F238E27FC236}">
                <a16:creationId xmlns:a16="http://schemas.microsoft.com/office/drawing/2014/main" id="{FF4922D8-17C0-4265-A31E-DF788538E36C}"/>
              </a:ext>
            </a:extLst>
          </p:cNvPr>
          <p:cNvPicPr>
            <a:picLocks noChangeAspect="1"/>
          </p:cNvPicPr>
          <p:nvPr/>
        </p:nvPicPr>
        <p:blipFill>
          <a:blip r:embed="rId5"/>
          <a:stretch>
            <a:fillRect/>
          </a:stretch>
        </p:blipFill>
        <p:spPr>
          <a:xfrm>
            <a:off x="161256" y="7762875"/>
            <a:ext cx="5972175" cy="2216487"/>
          </a:xfrm>
          <a:prstGeom prst="rect">
            <a:avLst/>
          </a:prstGeom>
        </p:spPr>
      </p:pic>
    </p:spTree>
    <p:extLst>
      <p:ext uri="{BB962C8B-B14F-4D97-AF65-F5344CB8AC3E}">
        <p14:creationId xmlns:p14="http://schemas.microsoft.com/office/powerpoint/2010/main" val="274774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r>
              <a:rPr lang="pt-BR" dirty="0"/>
              <a:t>Framework Crystal</a:t>
            </a:r>
          </a:p>
        </p:txBody>
      </p:sp>
      <p:sp>
        <p:nvSpPr>
          <p:cNvPr id="3" name="Retângulo 2">
            <a:extLst>
              <a:ext uri="{FF2B5EF4-FFF2-40B4-BE49-F238E27FC236}">
                <a16:creationId xmlns:a16="http://schemas.microsoft.com/office/drawing/2014/main" id="{800CD595-8EE3-4567-8E0F-49C25A380C23}"/>
              </a:ext>
            </a:extLst>
          </p:cNvPr>
          <p:cNvSpPr/>
          <p:nvPr/>
        </p:nvSpPr>
        <p:spPr>
          <a:xfrm>
            <a:off x="19675" y="1615108"/>
            <a:ext cx="6118246" cy="3970318"/>
          </a:xfrm>
          <a:prstGeom prst="rect">
            <a:avLst/>
          </a:prstGeom>
        </p:spPr>
        <p:txBody>
          <a:bodyPr wrap="square">
            <a:spAutoFit/>
          </a:bodyPr>
          <a:lstStyle/>
          <a:p>
            <a:pPr algn="just"/>
            <a:r>
              <a:rPr lang="pt-BR" sz="2800" b="1" dirty="0">
                <a:solidFill>
                  <a:srgbClr val="2D2E33"/>
                </a:solidFill>
                <a:latin typeface="+mj-lt"/>
              </a:rPr>
              <a:t>Vantagens da Crystal</a:t>
            </a:r>
          </a:p>
          <a:p>
            <a:pPr algn="just">
              <a:buFont typeface="Arial" panose="020B0604020202020204" pitchFamily="34" charset="0"/>
              <a:buChar char="•"/>
            </a:pPr>
            <a:r>
              <a:rPr lang="pt-BR" sz="2800" dirty="0">
                <a:solidFill>
                  <a:srgbClr val="6C6D74"/>
                </a:solidFill>
                <a:latin typeface="+mj-lt"/>
              </a:rPr>
              <a:t> Garante entregas frequentes, </a:t>
            </a:r>
          </a:p>
          <a:p>
            <a:pPr algn="just">
              <a:buFont typeface="Arial" panose="020B0604020202020204" pitchFamily="34" charset="0"/>
              <a:buChar char="•"/>
            </a:pPr>
            <a:r>
              <a:rPr lang="pt-BR" sz="2800" dirty="0">
                <a:solidFill>
                  <a:srgbClr val="6C6D74"/>
                </a:solidFill>
                <a:latin typeface="+mj-lt"/>
              </a:rPr>
              <a:t> Melhoria de caraterísticas, </a:t>
            </a:r>
          </a:p>
          <a:p>
            <a:pPr algn="just">
              <a:buFont typeface="Arial" panose="020B0604020202020204" pitchFamily="34" charset="0"/>
              <a:buChar char="•"/>
            </a:pPr>
            <a:r>
              <a:rPr lang="pt-BR" sz="2800" dirty="0">
                <a:solidFill>
                  <a:srgbClr val="6C6D74"/>
                </a:solidFill>
                <a:latin typeface="+mj-lt"/>
              </a:rPr>
              <a:t> Comunicação próxima</a:t>
            </a:r>
          </a:p>
          <a:p>
            <a:pPr algn="just">
              <a:buFont typeface="Arial" panose="020B0604020202020204" pitchFamily="34" charset="0"/>
              <a:buChar char="•"/>
            </a:pPr>
            <a:r>
              <a:rPr lang="pt-BR" sz="2800" dirty="0">
                <a:solidFill>
                  <a:srgbClr val="6C6D74"/>
                </a:solidFill>
                <a:latin typeface="+mj-lt"/>
              </a:rPr>
              <a:t> Interação e partilha de conhecimentos;</a:t>
            </a:r>
          </a:p>
          <a:p>
            <a:pPr algn="just">
              <a:buFont typeface="Arial" panose="020B0604020202020204" pitchFamily="34" charset="0"/>
              <a:buChar char="•"/>
            </a:pPr>
            <a:r>
              <a:rPr lang="pt-BR" sz="2800" dirty="0">
                <a:solidFill>
                  <a:srgbClr val="6C6D74"/>
                </a:solidFill>
                <a:latin typeface="+mj-lt"/>
              </a:rPr>
              <a:t> Automação e integração frequente;</a:t>
            </a:r>
          </a:p>
          <a:p>
            <a:pPr algn="just">
              <a:buFont typeface="Arial" panose="020B0604020202020204" pitchFamily="34" charset="0"/>
              <a:buChar char="•"/>
            </a:pPr>
            <a:r>
              <a:rPr lang="pt-BR" sz="2800" dirty="0">
                <a:solidFill>
                  <a:srgbClr val="6C6D74"/>
                </a:solidFill>
                <a:latin typeface="+mj-lt"/>
              </a:rPr>
              <a:t> Autonomia para as equipes;</a:t>
            </a:r>
          </a:p>
          <a:p>
            <a:pPr algn="just">
              <a:buFont typeface="Arial" panose="020B0604020202020204" pitchFamily="34" charset="0"/>
              <a:buChar char="•"/>
            </a:pPr>
            <a:r>
              <a:rPr lang="pt-BR" sz="2800" dirty="0">
                <a:solidFill>
                  <a:srgbClr val="6C6D74"/>
                </a:solidFill>
                <a:latin typeface="+mj-lt"/>
              </a:rPr>
              <a:t> Transparência e a responsabilização;</a:t>
            </a:r>
          </a:p>
          <a:p>
            <a:pPr algn="just">
              <a:buFont typeface="Arial" panose="020B0604020202020204" pitchFamily="34" charset="0"/>
              <a:buChar char="•"/>
            </a:pPr>
            <a:r>
              <a:rPr lang="pt-BR" sz="2800" dirty="0">
                <a:solidFill>
                  <a:srgbClr val="6C6D74"/>
                </a:solidFill>
                <a:latin typeface="+mj-lt"/>
              </a:rPr>
              <a:t> Abordagem</a:t>
            </a:r>
          </a:p>
        </p:txBody>
      </p:sp>
      <p:sp>
        <p:nvSpPr>
          <p:cNvPr id="5" name="Retângulo 4">
            <a:extLst>
              <a:ext uri="{FF2B5EF4-FFF2-40B4-BE49-F238E27FC236}">
                <a16:creationId xmlns:a16="http://schemas.microsoft.com/office/drawing/2014/main" id="{FD45A17B-5ADD-472D-8B5D-766653B8A9E8}"/>
              </a:ext>
            </a:extLst>
          </p:cNvPr>
          <p:cNvSpPr/>
          <p:nvPr/>
        </p:nvSpPr>
        <p:spPr>
          <a:xfrm>
            <a:off x="6569967" y="1646040"/>
            <a:ext cx="6480721" cy="5693866"/>
          </a:xfrm>
          <a:prstGeom prst="rect">
            <a:avLst/>
          </a:prstGeom>
        </p:spPr>
        <p:txBody>
          <a:bodyPr wrap="square">
            <a:spAutoFit/>
          </a:bodyPr>
          <a:lstStyle/>
          <a:p>
            <a:pPr algn="just"/>
            <a:r>
              <a:rPr lang="pt-BR" sz="2800" b="1" dirty="0">
                <a:solidFill>
                  <a:srgbClr val="2D2E33"/>
                </a:solidFill>
                <a:latin typeface="+mj-lt"/>
              </a:rPr>
              <a:t>Desvantagens da Crystal</a:t>
            </a:r>
          </a:p>
          <a:p>
            <a:pPr algn="just">
              <a:buFont typeface="Arial" panose="020B0604020202020204" pitchFamily="34" charset="0"/>
              <a:buChar char="•"/>
            </a:pPr>
            <a:r>
              <a:rPr lang="pt-BR" sz="2800" dirty="0">
                <a:solidFill>
                  <a:srgbClr val="6C6D74"/>
                </a:solidFill>
                <a:latin typeface="+mj-lt"/>
              </a:rPr>
              <a:t> Variantes na família de metodologias,  tornando-os pouco claros;</a:t>
            </a:r>
          </a:p>
          <a:p>
            <a:pPr algn="just">
              <a:buFont typeface="Arial" panose="020B0604020202020204" pitchFamily="34" charset="0"/>
              <a:buChar char="•"/>
            </a:pPr>
            <a:r>
              <a:rPr lang="pt-BR" sz="2800" dirty="0">
                <a:solidFill>
                  <a:srgbClr val="6C6D74"/>
                </a:solidFill>
                <a:latin typeface="+mj-lt"/>
              </a:rPr>
              <a:t>  Pode não resultar para equipes distribuídas por vários locais, devido à constante necessidade de comunicação e reflexão;</a:t>
            </a:r>
          </a:p>
          <a:p>
            <a:pPr algn="just">
              <a:buFont typeface="Arial" panose="020B0604020202020204" pitchFamily="34" charset="0"/>
              <a:buChar char="•"/>
            </a:pPr>
            <a:r>
              <a:rPr lang="pt-BR" sz="2800" dirty="0">
                <a:solidFill>
                  <a:srgbClr val="6C6D74"/>
                </a:solidFill>
                <a:latin typeface="+mj-lt"/>
              </a:rPr>
              <a:t> O planejamento e o desenvolvimento não dependem dos requisitos;</a:t>
            </a:r>
          </a:p>
          <a:p>
            <a:pPr algn="just">
              <a:buFont typeface="Arial" panose="020B0604020202020204" pitchFamily="34" charset="0"/>
              <a:buChar char="•"/>
            </a:pPr>
            <a:r>
              <a:rPr lang="pt-BR" sz="2800" dirty="0">
                <a:solidFill>
                  <a:srgbClr val="6C6D74"/>
                </a:solidFill>
                <a:latin typeface="+mj-lt"/>
              </a:rPr>
              <a:t> Falta de planos pré-definidos pode levar à confusão;</a:t>
            </a:r>
          </a:p>
          <a:p>
            <a:pPr algn="just">
              <a:buFont typeface="Arial" panose="020B0604020202020204" pitchFamily="34" charset="0"/>
              <a:buChar char="•"/>
            </a:pPr>
            <a:r>
              <a:rPr lang="pt-BR" sz="2800" dirty="0">
                <a:solidFill>
                  <a:srgbClr val="6C6D74"/>
                </a:solidFill>
                <a:latin typeface="+mj-lt"/>
              </a:rPr>
              <a:t> Falta de documentação pode igualmente levar à confusão</a:t>
            </a:r>
            <a:endParaRPr lang="pt-BR" sz="2800" b="0" i="0" dirty="0">
              <a:solidFill>
                <a:srgbClr val="6C6D74"/>
              </a:solidFill>
              <a:effectLst/>
              <a:latin typeface="+mj-lt"/>
            </a:endParaRPr>
          </a:p>
        </p:txBody>
      </p:sp>
      <p:cxnSp>
        <p:nvCxnSpPr>
          <p:cNvPr id="7" name="Conector reto 6">
            <a:extLst>
              <a:ext uri="{FF2B5EF4-FFF2-40B4-BE49-F238E27FC236}">
                <a16:creationId xmlns:a16="http://schemas.microsoft.com/office/drawing/2014/main" id="{C106D218-ED8A-4F9B-A827-DEC156B145E8}"/>
              </a:ext>
            </a:extLst>
          </p:cNvPr>
          <p:cNvCxnSpPr/>
          <p:nvPr/>
        </p:nvCxnSpPr>
        <p:spPr>
          <a:xfrm>
            <a:off x="6353944" y="1684225"/>
            <a:ext cx="0" cy="799288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Imagem 7">
            <a:extLst>
              <a:ext uri="{FF2B5EF4-FFF2-40B4-BE49-F238E27FC236}">
                <a16:creationId xmlns:a16="http://schemas.microsoft.com/office/drawing/2014/main" id="{42D9CB97-E873-407F-8825-4014D52EB625}"/>
              </a:ext>
            </a:extLst>
          </p:cNvPr>
          <p:cNvPicPr>
            <a:picLocks noChangeAspect="1"/>
          </p:cNvPicPr>
          <p:nvPr/>
        </p:nvPicPr>
        <p:blipFill>
          <a:blip r:embed="rId3"/>
          <a:stretch>
            <a:fillRect/>
          </a:stretch>
        </p:blipFill>
        <p:spPr>
          <a:xfrm>
            <a:off x="415412" y="6511652"/>
            <a:ext cx="5658433" cy="3165461"/>
          </a:xfrm>
          <a:prstGeom prst="rect">
            <a:avLst/>
          </a:prstGeom>
        </p:spPr>
      </p:pic>
    </p:spTree>
    <p:extLst>
      <p:ext uri="{BB962C8B-B14F-4D97-AF65-F5344CB8AC3E}">
        <p14:creationId xmlns:p14="http://schemas.microsoft.com/office/powerpoint/2010/main" val="27630294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F09B8CC1-C625-473F-A8E5-28B423ADB713}"/>
              </a:ext>
            </a:extLst>
          </p:cNvPr>
          <p:cNvPicPr>
            <a:picLocks noChangeAspect="1"/>
          </p:cNvPicPr>
          <p:nvPr/>
        </p:nvPicPr>
        <p:blipFill>
          <a:blip r:embed="rId2"/>
          <a:stretch>
            <a:fillRect/>
          </a:stretch>
        </p:blipFill>
        <p:spPr>
          <a:xfrm>
            <a:off x="494087" y="1903140"/>
            <a:ext cx="12727826" cy="7152828"/>
          </a:xfrm>
          <a:prstGeom prst="rect">
            <a:avLst/>
          </a:prstGeom>
        </p:spPr>
      </p:pic>
    </p:spTree>
    <p:extLst>
      <p:ext uri="{BB962C8B-B14F-4D97-AF65-F5344CB8AC3E}">
        <p14:creationId xmlns:p14="http://schemas.microsoft.com/office/powerpoint/2010/main" val="187790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sp>
        <p:nvSpPr>
          <p:cNvPr id="2" name="Espaço Reservado para Texto 1">
            <a:extLst>
              <a:ext uri="{FF2B5EF4-FFF2-40B4-BE49-F238E27FC236}">
                <a16:creationId xmlns:a16="http://schemas.microsoft.com/office/drawing/2014/main" id="{EED7E22E-827E-6ED3-FCC8-2FF74EF05E9C}"/>
              </a:ext>
            </a:extLst>
          </p:cNvPr>
          <p:cNvSpPr txBox="1">
            <a:spLocks/>
          </p:cNvSpPr>
          <p:nvPr/>
        </p:nvSpPr>
        <p:spPr>
          <a:xfrm>
            <a:off x="532800" y="2484779"/>
            <a:ext cx="12491635" cy="648071"/>
          </a:xfrm>
          <a:prstGeom prst="rect">
            <a:avLst/>
          </a:prstGeom>
        </p:spPr>
        <p:txBody>
          <a:bodyPr anchor="ctr">
            <a:noAutofit/>
          </a:bodyPr>
          <a:lstStyle>
            <a:lvl1pPr marL="0" indent="0" algn="l" rtl="0" eaLnBrk="1" fontAlgn="base" hangingPunct="1">
              <a:lnSpc>
                <a:spcPct val="100000"/>
              </a:lnSpc>
              <a:spcBef>
                <a:spcPts val="0"/>
              </a:spcBef>
              <a:spcAft>
                <a:spcPct val="0"/>
              </a:spcAft>
              <a:buClrTx/>
              <a:buSzPct val="100000"/>
              <a:buFont typeface="+mj-lt"/>
              <a:buNone/>
              <a:defRPr sz="4050" b="1" kern="1200" cap="none" baseline="0">
                <a:solidFill>
                  <a:srgbClr val="69ADE7"/>
                </a:solidFill>
                <a:effectLst/>
                <a:latin typeface="+mj-lt"/>
                <a:ea typeface="+mn-ea"/>
                <a:cs typeface="Arial" panose="020B0604020202020204" pitchFamily="34" charset="0"/>
              </a:defRPr>
            </a:lvl1pPr>
            <a:lvl2pPr marL="205359" indent="0" algn="just" rtl="0" eaLnBrk="1" fontAlgn="base" hangingPunct="1">
              <a:lnSpc>
                <a:spcPts val="2363"/>
              </a:lnSpc>
              <a:spcBef>
                <a:spcPts val="0"/>
              </a:spcBef>
              <a:spcAft>
                <a:spcPct val="0"/>
              </a:spcAft>
              <a:buClr>
                <a:srgbClr val="7CAEC5"/>
              </a:buClr>
              <a:buFont typeface="Arial" pitchFamily="34" charset="0"/>
              <a:buNone/>
              <a:defRPr sz="1800" kern="1200">
                <a:solidFill>
                  <a:schemeClr val="tx1"/>
                </a:solidFill>
                <a:latin typeface="+mn-lt"/>
                <a:ea typeface="+mn-ea"/>
                <a:cs typeface="+mn-cs"/>
              </a:defRPr>
            </a:lvl2pPr>
            <a:lvl3pPr marL="1285716"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3pPr>
            <a:lvl4pPr marL="1800000"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4pPr>
            <a:lvl5pPr marL="2314289"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r>
              <a:rPr lang="pt-BR" dirty="0">
                <a:solidFill>
                  <a:schemeClr val="tx2"/>
                </a:solidFill>
              </a:rPr>
              <a:t>O que são métodos ágeis?</a:t>
            </a:r>
          </a:p>
        </p:txBody>
      </p:sp>
      <p:sp>
        <p:nvSpPr>
          <p:cNvPr id="3" name="Espaço Reservado para Texto 9">
            <a:extLst>
              <a:ext uri="{FF2B5EF4-FFF2-40B4-BE49-F238E27FC236}">
                <a16:creationId xmlns:a16="http://schemas.microsoft.com/office/drawing/2014/main" id="{AE95D98C-B1F4-BB4D-4D43-5A9FAF566703}"/>
              </a:ext>
            </a:extLst>
          </p:cNvPr>
          <p:cNvSpPr txBox="1">
            <a:spLocks/>
          </p:cNvSpPr>
          <p:nvPr/>
        </p:nvSpPr>
        <p:spPr>
          <a:xfrm>
            <a:off x="524997" y="3415308"/>
            <a:ext cx="6166435" cy="6547692"/>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r>
              <a:rPr lang="pt-BR" dirty="0"/>
              <a:t>conjunto de práticas que visam a </a:t>
            </a:r>
            <a:r>
              <a:rPr lang="pt-BR" dirty="0">
                <a:latin typeface="Arial Black" panose="020B0A04020102020204" pitchFamily="34" charset="0"/>
              </a:rPr>
              <a:t>entregas constantes </a:t>
            </a:r>
            <a:r>
              <a:rPr lang="pt-BR" dirty="0"/>
              <a:t>de valor, com </a:t>
            </a:r>
            <a:r>
              <a:rPr lang="pt-BR" dirty="0">
                <a:latin typeface="Arial Black" panose="020B0A04020102020204" pitchFamily="34" charset="0"/>
              </a:rPr>
              <a:t>redução do desperdício</a:t>
            </a:r>
            <a:r>
              <a:rPr lang="pt-BR" dirty="0"/>
              <a:t>;</a:t>
            </a:r>
          </a:p>
        </p:txBody>
      </p:sp>
      <p:pic>
        <p:nvPicPr>
          <p:cNvPr id="4" name="Espaço Reservado para Imagem 8">
            <a:extLst>
              <a:ext uri="{FF2B5EF4-FFF2-40B4-BE49-F238E27FC236}">
                <a16:creationId xmlns:a16="http://schemas.microsoft.com/office/drawing/2014/main" id="{065769C6-912B-CC09-F3B9-0CB65DD59364}"/>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6858000" y="1536987"/>
            <a:ext cx="6166435" cy="7971237"/>
          </a:xfrm>
          <a:prstGeom prst="rect">
            <a:avLst/>
          </a:prstGeom>
        </p:spPr>
      </p:pic>
    </p:spTree>
    <p:extLst>
      <p:ext uri="{BB962C8B-B14F-4D97-AF65-F5344CB8AC3E}">
        <p14:creationId xmlns:p14="http://schemas.microsoft.com/office/powerpoint/2010/main" val="29383924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3682F320-BF9A-4455-9192-DCDEA0D59699}"/>
              </a:ext>
            </a:extLst>
          </p:cNvPr>
          <p:cNvPicPr>
            <a:picLocks noChangeAspect="1"/>
          </p:cNvPicPr>
          <p:nvPr/>
        </p:nvPicPr>
        <p:blipFill>
          <a:blip r:embed="rId2"/>
          <a:stretch>
            <a:fillRect/>
          </a:stretch>
        </p:blipFill>
        <p:spPr>
          <a:xfrm>
            <a:off x="175764" y="1687116"/>
            <a:ext cx="12445637" cy="7693099"/>
          </a:xfrm>
          <a:prstGeom prst="rect">
            <a:avLst/>
          </a:prstGeom>
        </p:spPr>
      </p:pic>
    </p:spTree>
    <p:extLst>
      <p:ext uri="{BB962C8B-B14F-4D97-AF65-F5344CB8AC3E}">
        <p14:creationId xmlns:p14="http://schemas.microsoft.com/office/powerpoint/2010/main" val="22729668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pPr algn="ctr"/>
            <a:r>
              <a:rPr lang="pt-BR" dirty="0" err="1"/>
              <a:t>Pair</a:t>
            </a:r>
            <a:r>
              <a:rPr lang="pt-BR" dirty="0"/>
              <a:t> </a:t>
            </a:r>
            <a:r>
              <a:rPr lang="pt-BR" dirty="0" err="1"/>
              <a:t>Programming</a:t>
            </a:r>
            <a:endParaRPr lang="pt-BR" dirty="0"/>
          </a:p>
        </p:txBody>
      </p:sp>
      <p:pic>
        <p:nvPicPr>
          <p:cNvPr id="48130" name="Picture 2" descr="Conheça as vantagens e os desafios do Pair Programming - Blog C2TI - Dicas  para garantir o Sucesso Online!">
            <a:extLst>
              <a:ext uri="{FF2B5EF4-FFF2-40B4-BE49-F238E27FC236}">
                <a16:creationId xmlns:a16="http://schemas.microsoft.com/office/drawing/2014/main" id="{EEADA322-79D4-4B76-9552-C3E24FD64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368" y="2119164"/>
            <a:ext cx="10441160" cy="703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363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pPr algn="ctr"/>
            <a:r>
              <a:rPr lang="pt-BR" dirty="0" err="1"/>
              <a:t>Pair</a:t>
            </a:r>
            <a:r>
              <a:rPr lang="pt-BR" dirty="0"/>
              <a:t> </a:t>
            </a:r>
            <a:r>
              <a:rPr lang="pt-BR" dirty="0" err="1"/>
              <a:t>Programming</a:t>
            </a:r>
            <a:endParaRPr lang="pt-BR" dirty="0"/>
          </a:p>
        </p:txBody>
      </p:sp>
      <p:pic>
        <p:nvPicPr>
          <p:cNvPr id="8194" name="Picture 2" descr="Resultado de imagem para programação por pares">
            <a:extLst>
              <a:ext uri="{FF2B5EF4-FFF2-40B4-BE49-F238E27FC236}">
                <a16:creationId xmlns:a16="http://schemas.microsoft.com/office/drawing/2014/main" id="{49B67B90-21E5-4340-B63D-A6A171A80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440" y="2191172"/>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4417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pPr algn="ctr"/>
            <a:r>
              <a:rPr lang="pt-BR" dirty="0"/>
              <a:t>TDD – Test </a:t>
            </a:r>
            <a:r>
              <a:rPr lang="pt-BR" dirty="0" err="1"/>
              <a:t>Driven</a:t>
            </a:r>
            <a:r>
              <a:rPr lang="pt-BR" dirty="0"/>
              <a:t> </a:t>
            </a:r>
            <a:r>
              <a:rPr lang="pt-BR" dirty="0" err="1"/>
              <a:t>Development</a:t>
            </a:r>
            <a:endParaRPr lang="pt-BR" dirty="0"/>
          </a:p>
        </p:txBody>
      </p:sp>
      <p:pic>
        <p:nvPicPr>
          <p:cNvPr id="3" name="Imagem 2">
            <a:extLst>
              <a:ext uri="{FF2B5EF4-FFF2-40B4-BE49-F238E27FC236}">
                <a16:creationId xmlns:a16="http://schemas.microsoft.com/office/drawing/2014/main" id="{CB19328B-9D65-4BDD-B06C-F2AE83A732F1}"/>
              </a:ext>
            </a:extLst>
          </p:cNvPr>
          <p:cNvPicPr>
            <a:picLocks noChangeAspect="1"/>
          </p:cNvPicPr>
          <p:nvPr/>
        </p:nvPicPr>
        <p:blipFill>
          <a:blip r:embed="rId3"/>
          <a:stretch>
            <a:fillRect/>
          </a:stretch>
        </p:blipFill>
        <p:spPr>
          <a:xfrm>
            <a:off x="737320" y="2695228"/>
            <a:ext cx="11430000" cy="6048375"/>
          </a:xfrm>
          <a:prstGeom prst="rect">
            <a:avLst/>
          </a:prstGeom>
        </p:spPr>
      </p:pic>
    </p:spTree>
    <p:extLst>
      <p:ext uri="{BB962C8B-B14F-4D97-AF65-F5344CB8AC3E}">
        <p14:creationId xmlns:p14="http://schemas.microsoft.com/office/powerpoint/2010/main" val="14936271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pPr algn="ctr"/>
            <a:r>
              <a:rPr lang="pt-BR" dirty="0"/>
              <a:t>TDD – Test </a:t>
            </a:r>
            <a:r>
              <a:rPr lang="pt-BR" dirty="0" err="1"/>
              <a:t>Driven</a:t>
            </a:r>
            <a:r>
              <a:rPr lang="pt-BR" dirty="0"/>
              <a:t> </a:t>
            </a:r>
            <a:r>
              <a:rPr lang="pt-BR" dirty="0" err="1"/>
              <a:t>Development</a:t>
            </a:r>
            <a:endParaRPr lang="pt-BR" dirty="0"/>
          </a:p>
        </p:txBody>
      </p:sp>
      <p:pic>
        <p:nvPicPr>
          <p:cNvPr id="4" name="Imagem 3">
            <a:extLst>
              <a:ext uri="{FF2B5EF4-FFF2-40B4-BE49-F238E27FC236}">
                <a16:creationId xmlns:a16="http://schemas.microsoft.com/office/drawing/2014/main" id="{CCF10CA8-FF2F-417A-B488-FADE16D08989}"/>
              </a:ext>
            </a:extLst>
          </p:cNvPr>
          <p:cNvPicPr>
            <a:picLocks noChangeAspect="1"/>
          </p:cNvPicPr>
          <p:nvPr/>
        </p:nvPicPr>
        <p:blipFill>
          <a:blip r:embed="rId3"/>
          <a:stretch>
            <a:fillRect/>
          </a:stretch>
        </p:blipFill>
        <p:spPr>
          <a:xfrm>
            <a:off x="2681536" y="1734679"/>
            <a:ext cx="7848872" cy="7945325"/>
          </a:xfrm>
          <a:prstGeom prst="rect">
            <a:avLst/>
          </a:prstGeom>
        </p:spPr>
      </p:pic>
    </p:spTree>
    <p:extLst>
      <p:ext uri="{BB962C8B-B14F-4D97-AF65-F5344CB8AC3E}">
        <p14:creationId xmlns:p14="http://schemas.microsoft.com/office/powerpoint/2010/main" val="15383772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pPr algn="ctr"/>
            <a:r>
              <a:rPr lang="pt-BR" dirty="0"/>
              <a:t>TDD – Test </a:t>
            </a:r>
            <a:r>
              <a:rPr lang="pt-BR" dirty="0" err="1"/>
              <a:t>Driven</a:t>
            </a:r>
            <a:r>
              <a:rPr lang="pt-BR" dirty="0"/>
              <a:t> </a:t>
            </a:r>
            <a:r>
              <a:rPr lang="pt-BR" dirty="0" err="1"/>
              <a:t>Development</a:t>
            </a:r>
            <a:endParaRPr lang="pt-BR" dirty="0"/>
          </a:p>
        </p:txBody>
      </p:sp>
      <p:graphicFrame>
        <p:nvGraphicFramePr>
          <p:cNvPr id="2" name="Diagrama 1">
            <a:extLst>
              <a:ext uri="{FF2B5EF4-FFF2-40B4-BE49-F238E27FC236}">
                <a16:creationId xmlns:a16="http://schemas.microsoft.com/office/drawing/2014/main" id="{0ADC46ED-0C78-460E-BEEA-1D04CE72A188}"/>
              </a:ext>
            </a:extLst>
          </p:cNvPr>
          <p:cNvGraphicFramePr/>
          <p:nvPr>
            <p:extLst>
              <p:ext uri="{D42A27DB-BD31-4B8C-83A1-F6EECF244321}">
                <p14:modId xmlns:p14="http://schemas.microsoft.com/office/powerpoint/2010/main" val="3633525954"/>
              </p:ext>
            </p:extLst>
          </p:nvPr>
        </p:nvGraphicFramePr>
        <p:xfrm>
          <a:off x="665312" y="2095500"/>
          <a:ext cx="12169352" cy="787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88325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pPr algn="ctr"/>
            <a:r>
              <a:rPr lang="pt-BR" dirty="0"/>
              <a:t>BDD – </a:t>
            </a:r>
            <a:r>
              <a:rPr lang="pt-BR" dirty="0" err="1"/>
              <a:t>Behaviour</a:t>
            </a:r>
            <a:r>
              <a:rPr lang="pt-BR" dirty="0"/>
              <a:t> </a:t>
            </a:r>
            <a:r>
              <a:rPr lang="pt-BR" dirty="0" err="1"/>
              <a:t>Driven</a:t>
            </a:r>
            <a:r>
              <a:rPr lang="pt-BR" dirty="0"/>
              <a:t> </a:t>
            </a:r>
            <a:r>
              <a:rPr lang="pt-BR" dirty="0" err="1"/>
              <a:t>Development</a:t>
            </a:r>
            <a:endParaRPr lang="pt-BR" dirty="0"/>
          </a:p>
        </p:txBody>
      </p:sp>
      <p:pic>
        <p:nvPicPr>
          <p:cNvPr id="2" name="Imagem 1">
            <a:extLst>
              <a:ext uri="{FF2B5EF4-FFF2-40B4-BE49-F238E27FC236}">
                <a16:creationId xmlns:a16="http://schemas.microsoft.com/office/drawing/2014/main" id="{967AAB8C-BE29-472B-A31A-3B30B5B1F99F}"/>
              </a:ext>
            </a:extLst>
          </p:cNvPr>
          <p:cNvPicPr>
            <a:picLocks noChangeAspect="1"/>
          </p:cNvPicPr>
          <p:nvPr/>
        </p:nvPicPr>
        <p:blipFill>
          <a:blip r:embed="rId3"/>
          <a:stretch>
            <a:fillRect/>
          </a:stretch>
        </p:blipFill>
        <p:spPr>
          <a:xfrm>
            <a:off x="449288" y="2191172"/>
            <a:ext cx="7272808" cy="7714253"/>
          </a:xfrm>
          <a:prstGeom prst="rect">
            <a:avLst/>
          </a:prstGeom>
        </p:spPr>
      </p:pic>
      <p:sp>
        <p:nvSpPr>
          <p:cNvPr id="5" name="CaixaDeTexto 4">
            <a:extLst>
              <a:ext uri="{FF2B5EF4-FFF2-40B4-BE49-F238E27FC236}">
                <a16:creationId xmlns:a16="http://schemas.microsoft.com/office/drawing/2014/main" id="{ED840483-422C-4E1E-8675-43EF0E7CB151}"/>
              </a:ext>
            </a:extLst>
          </p:cNvPr>
          <p:cNvSpPr txBox="1"/>
          <p:nvPr/>
        </p:nvSpPr>
        <p:spPr>
          <a:xfrm>
            <a:off x="8010128" y="3919364"/>
            <a:ext cx="5184576" cy="3539430"/>
          </a:xfrm>
          <a:prstGeom prst="rect">
            <a:avLst/>
          </a:prstGeom>
          <a:noFill/>
        </p:spPr>
        <p:txBody>
          <a:bodyPr wrap="square" rtlCol="0">
            <a:spAutoFit/>
          </a:bodyPr>
          <a:lstStyle/>
          <a:p>
            <a:pPr marL="285750" indent="-285750">
              <a:buFont typeface="Wingdings" panose="05000000000000000000" pitchFamily="2" charset="2"/>
              <a:buChar char="q"/>
            </a:pPr>
            <a:r>
              <a:rPr lang="pt-BR" sz="3200" dirty="0">
                <a:latin typeface="+mj-lt"/>
              </a:rPr>
              <a:t> Negócios e projeto com mesma visão</a:t>
            </a:r>
          </a:p>
          <a:p>
            <a:pPr marL="285750" indent="-285750">
              <a:buFont typeface="Wingdings" panose="05000000000000000000" pitchFamily="2" charset="2"/>
              <a:buChar char="q"/>
            </a:pPr>
            <a:r>
              <a:rPr lang="pt-BR" sz="3200" dirty="0">
                <a:latin typeface="+mj-lt"/>
              </a:rPr>
              <a:t> Toda funcionalidade com valor identificável</a:t>
            </a:r>
          </a:p>
          <a:p>
            <a:pPr marL="285750" indent="-285750">
              <a:buFont typeface="Wingdings" panose="05000000000000000000" pitchFamily="2" charset="2"/>
              <a:buChar char="q"/>
            </a:pPr>
            <a:r>
              <a:rPr lang="pt-BR" sz="3200" dirty="0">
                <a:latin typeface="+mj-lt"/>
              </a:rPr>
              <a:t> Analisar, projetar e planejar do mais ao menos prioritário</a:t>
            </a:r>
          </a:p>
        </p:txBody>
      </p:sp>
    </p:spTree>
    <p:extLst>
      <p:ext uri="{BB962C8B-B14F-4D97-AF65-F5344CB8AC3E}">
        <p14:creationId xmlns:p14="http://schemas.microsoft.com/office/powerpoint/2010/main" val="19776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pPr algn="ctr"/>
            <a:r>
              <a:rPr lang="pt-BR" dirty="0"/>
              <a:t>BDD – </a:t>
            </a:r>
            <a:r>
              <a:rPr lang="pt-BR" dirty="0" err="1"/>
              <a:t>Behaviour</a:t>
            </a:r>
            <a:r>
              <a:rPr lang="pt-BR" dirty="0"/>
              <a:t> </a:t>
            </a:r>
            <a:r>
              <a:rPr lang="pt-BR" dirty="0" err="1"/>
              <a:t>Driven</a:t>
            </a:r>
            <a:r>
              <a:rPr lang="pt-BR" dirty="0"/>
              <a:t> </a:t>
            </a:r>
            <a:r>
              <a:rPr lang="pt-BR" dirty="0" err="1"/>
              <a:t>Development</a:t>
            </a:r>
            <a:endParaRPr lang="pt-BR" dirty="0"/>
          </a:p>
        </p:txBody>
      </p:sp>
      <p:sp>
        <p:nvSpPr>
          <p:cNvPr id="3" name="Retângulo 2">
            <a:extLst>
              <a:ext uri="{FF2B5EF4-FFF2-40B4-BE49-F238E27FC236}">
                <a16:creationId xmlns:a16="http://schemas.microsoft.com/office/drawing/2014/main" id="{2F9DB4F9-730B-4EE4-882D-451A099A2987}"/>
              </a:ext>
            </a:extLst>
          </p:cNvPr>
          <p:cNvSpPr/>
          <p:nvPr/>
        </p:nvSpPr>
        <p:spPr>
          <a:xfrm>
            <a:off x="1012180" y="2170214"/>
            <a:ext cx="11691640" cy="3170099"/>
          </a:xfrm>
          <a:prstGeom prst="rect">
            <a:avLst/>
          </a:prstGeom>
        </p:spPr>
        <p:txBody>
          <a:bodyPr wrap="square">
            <a:spAutoFit/>
          </a:bodyPr>
          <a:lstStyle/>
          <a:p>
            <a:r>
              <a:rPr lang="pt-BR" sz="4000" b="1" dirty="0">
                <a:solidFill>
                  <a:srgbClr val="56565A"/>
                </a:solidFill>
                <a:latin typeface="+mj-lt"/>
              </a:rPr>
              <a:t>Benefícios da BDD</a:t>
            </a:r>
          </a:p>
          <a:p>
            <a:endParaRPr lang="pt-BR" sz="4000" dirty="0">
              <a:solidFill>
                <a:srgbClr val="56565A"/>
              </a:solidFill>
              <a:latin typeface="+mj-lt"/>
            </a:endParaRPr>
          </a:p>
          <a:p>
            <a:pPr>
              <a:buFont typeface="Arial" panose="020B0604020202020204" pitchFamily="34" charset="0"/>
              <a:buChar char="•"/>
            </a:pPr>
            <a:r>
              <a:rPr lang="pt-BR" sz="4000" dirty="0">
                <a:solidFill>
                  <a:srgbClr val="56565A"/>
                </a:solidFill>
                <a:latin typeface="+mj-lt"/>
              </a:rPr>
              <a:t>Compartilhamento de conhecimento;</a:t>
            </a:r>
          </a:p>
          <a:p>
            <a:pPr>
              <a:buFont typeface="Arial" panose="020B0604020202020204" pitchFamily="34" charset="0"/>
              <a:buChar char="•"/>
            </a:pPr>
            <a:r>
              <a:rPr lang="pt-BR" sz="4000" dirty="0">
                <a:solidFill>
                  <a:srgbClr val="56565A"/>
                </a:solidFill>
                <a:latin typeface="+mj-lt"/>
              </a:rPr>
              <a:t>Documentação dinâmica;</a:t>
            </a:r>
          </a:p>
          <a:p>
            <a:pPr>
              <a:buFont typeface="Arial" panose="020B0604020202020204" pitchFamily="34" charset="0"/>
              <a:buChar char="•"/>
            </a:pPr>
            <a:r>
              <a:rPr lang="pt-BR" sz="4000" dirty="0">
                <a:solidFill>
                  <a:srgbClr val="56565A"/>
                </a:solidFill>
                <a:latin typeface="+mj-lt"/>
              </a:rPr>
              <a:t>Comunicação entre equipes.</a:t>
            </a:r>
            <a:endParaRPr lang="pt-BR" sz="4000" b="0" i="0" dirty="0">
              <a:solidFill>
                <a:srgbClr val="56565A"/>
              </a:solidFill>
              <a:effectLst/>
              <a:latin typeface="+mj-lt"/>
            </a:endParaRPr>
          </a:p>
        </p:txBody>
      </p:sp>
      <p:pic>
        <p:nvPicPr>
          <p:cNvPr id="7" name="Imagem 6">
            <a:extLst>
              <a:ext uri="{FF2B5EF4-FFF2-40B4-BE49-F238E27FC236}">
                <a16:creationId xmlns:a16="http://schemas.microsoft.com/office/drawing/2014/main" id="{977ED651-82B5-47E8-B8C7-D41517E89823}"/>
              </a:ext>
            </a:extLst>
          </p:cNvPr>
          <p:cNvPicPr>
            <a:picLocks noChangeAspect="1"/>
          </p:cNvPicPr>
          <p:nvPr/>
        </p:nvPicPr>
        <p:blipFill>
          <a:blip r:embed="rId3"/>
          <a:stretch>
            <a:fillRect/>
          </a:stretch>
        </p:blipFill>
        <p:spPr>
          <a:xfrm>
            <a:off x="245260" y="5650985"/>
            <a:ext cx="6590427" cy="4169606"/>
          </a:xfrm>
          <a:prstGeom prst="rect">
            <a:avLst/>
          </a:prstGeom>
        </p:spPr>
      </p:pic>
      <p:pic>
        <p:nvPicPr>
          <p:cNvPr id="9218" name="Picture 2" descr="Resultado de imagem para bdd">
            <a:extLst>
              <a:ext uri="{FF2B5EF4-FFF2-40B4-BE49-F238E27FC236}">
                <a16:creationId xmlns:a16="http://schemas.microsoft.com/office/drawing/2014/main" id="{ADA04DFE-4F2C-4378-9C9F-F17A5ADD4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912" y="5552262"/>
            <a:ext cx="7147770" cy="436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7001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pPr algn="ctr"/>
            <a:r>
              <a:rPr lang="pt-BR" dirty="0"/>
              <a:t>DDD – Domain </a:t>
            </a:r>
            <a:r>
              <a:rPr lang="pt-BR" dirty="0" err="1"/>
              <a:t>Driven</a:t>
            </a:r>
            <a:r>
              <a:rPr lang="pt-BR" dirty="0"/>
              <a:t> </a:t>
            </a:r>
            <a:r>
              <a:rPr lang="pt-BR" dirty="0" err="1"/>
              <a:t>Development</a:t>
            </a:r>
            <a:endParaRPr lang="pt-BR" dirty="0"/>
          </a:p>
        </p:txBody>
      </p:sp>
      <p:pic>
        <p:nvPicPr>
          <p:cNvPr id="16388" name="Picture 4">
            <a:extLst>
              <a:ext uri="{FF2B5EF4-FFF2-40B4-BE49-F238E27FC236}">
                <a16:creationId xmlns:a16="http://schemas.microsoft.com/office/drawing/2014/main" id="{99C79AED-F084-4866-A66A-7700C6AD3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95" y="1975148"/>
            <a:ext cx="7920474" cy="770485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51D824E-1763-4B28-8D3F-CB31AC486787}"/>
              </a:ext>
            </a:extLst>
          </p:cNvPr>
          <p:cNvSpPr txBox="1"/>
          <p:nvPr/>
        </p:nvSpPr>
        <p:spPr>
          <a:xfrm>
            <a:off x="7891116" y="4135388"/>
            <a:ext cx="5375189" cy="3046988"/>
          </a:xfrm>
          <a:prstGeom prst="rect">
            <a:avLst/>
          </a:prstGeom>
          <a:noFill/>
        </p:spPr>
        <p:txBody>
          <a:bodyPr wrap="none" rtlCol="0">
            <a:spAutoFit/>
          </a:bodyPr>
          <a:lstStyle/>
          <a:p>
            <a:pPr marL="285750" indent="-285750">
              <a:buFont typeface="Wingdings" panose="05000000000000000000" pitchFamily="2" charset="2"/>
              <a:buChar char="q"/>
            </a:pPr>
            <a:r>
              <a:rPr lang="pt-BR" sz="3200" dirty="0">
                <a:latin typeface="+mj-lt"/>
              </a:rPr>
              <a:t> Linguagem única do negócio</a:t>
            </a:r>
          </a:p>
          <a:p>
            <a:pPr marL="285750" indent="-285750">
              <a:buFont typeface="Wingdings" panose="05000000000000000000" pitchFamily="2" charset="2"/>
              <a:buChar char="q"/>
            </a:pPr>
            <a:r>
              <a:rPr lang="pt-BR" sz="3200" dirty="0">
                <a:latin typeface="+mj-lt"/>
              </a:rPr>
              <a:t> Contexto delimitado</a:t>
            </a:r>
          </a:p>
          <a:p>
            <a:pPr marL="285750" indent="-285750">
              <a:buFont typeface="Wingdings" panose="05000000000000000000" pitchFamily="2" charset="2"/>
              <a:buChar char="q"/>
            </a:pPr>
            <a:r>
              <a:rPr lang="pt-BR" sz="3200" dirty="0">
                <a:latin typeface="+mj-lt"/>
              </a:rPr>
              <a:t> Modelagem estratégica</a:t>
            </a:r>
          </a:p>
          <a:p>
            <a:pPr marL="285750" indent="-285750">
              <a:buFont typeface="Wingdings" panose="05000000000000000000" pitchFamily="2" charset="2"/>
              <a:buChar char="q"/>
            </a:pPr>
            <a:r>
              <a:rPr lang="pt-BR" sz="3200" dirty="0">
                <a:latin typeface="+mj-lt"/>
              </a:rPr>
              <a:t> Aplicações complexas</a:t>
            </a:r>
          </a:p>
          <a:p>
            <a:pPr marL="285750" indent="-285750">
              <a:buFont typeface="Wingdings" panose="05000000000000000000" pitchFamily="2" charset="2"/>
              <a:buChar char="q"/>
            </a:pPr>
            <a:r>
              <a:rPr lang="pt-BR" sz="3200" dirty="0">
                <a:latin typeface="+mj-lt"/>
              </a:rPr>
              <a:t> Fácil de entender</a:t>
            </a:r>
          </a:p>
          <a:p>
            <a:pPr marL="285750" indent="-285750">
              <a:buFont typeface="Wingdings" panose="05000000000000000000" pitchFamily="2" charset="2"/>
              <a:buChar char="q"/>
            </a:pPr>
            <a:r>
              <a:rPr lang="pt-BR" sz="3200" dirty="0">
                <a:latin typeface="+mj-lt"/>
              </a:rPr>
              <a:t> Difícil de aplicar</a:t>
            </a:r>
          </a:p>
        </p:txBody>
      </p:sp>
    </p:spTree>
    <p:extLst>
      <p:ext uri="{BB962C8B-B14F-4D97-AF65-F5344CB8AC3E}">
        <p14:creationId xmlns:p14="http://schemas.microsoft.com/office/powerpoint/2010/main" val="250157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449288" y="606996"/>
            <a:ext cx="9360000" cy="648071"/>
          </a:xfrm>
        </p:spPr>
        <p:txBody>
          <a:bodyPr/>
          <a:lstStyle/>
          <a:p>
            <a:pPr algn="ctr"/>
            <a:r>
              <a:rPr lang="pt-BR" dirty="0"/>
              <a:t>DDD – Domain </a:t>
            </a:r>
            <a:r>
              <a:rPr lang="pt-BR" dirty="0" err="1"/>
              <a:t>Driven</a:t>
            </a:r>
            <a:r>
              <a:rPr lang="pt-BR" dirty="0"/>
              <a:t> </a:t>
            </a:r>
            <a:r>
              <a:rPr lang="pt-BR" dirty="0" err="1"/>
              <a:t>Development</a:t>
            </a:r>
            <a:endParaRPr lang="pt-BR" dirty="0"/>
          </a:p>
        </p:txBody>
      </p:sp>
      <p:pic>
        <p:nvPicPr>
          <p:cNvPr id="3" name="Imagem 2">
            <a:extLst>
              <a:ext uri="{FF2B5EF4-FFF2-40B4-BE49-F238E27FC236}">
                <a16:creationId xmlns:a16="http://schemas.microsoft.com/office/drawing/2014/main" id="{8F5FD99E-0E79-478C-B37B-A427A4D8BF0B}"/>
              </a:ext>
            </a:extLst>
          </p:cNvPr>
          <p:cNvPicPr>
            <a:picLocks noChangeAspect="1"/>
          </p:cNvPicPr>
          <p:nvPr/>
        </p:nvPicPr>
        <p:blipFill>
          <a:blip r:embed="rId3"/>
          <a:stretch>
            <a:fillRect/>
          </a:stretch>
        </p:blipFill>
        <p:spPr>
          <a:xfrm>
            <a:off x="161256" y="2191172"/>
            <a:ext cx="12745416" cy="7848872"/>
          </a:xfrm>
          <a:prstGeom prst="rect">
            <a:avLst/>
          </a:prstGeom>
        </p:spPr>
      </p:pic>
    </p:spTree>
    <p:extLst>
      <p:ext uri="{BB962C8B-B14F-4D97-AF65-F5344CB8AC3E}">
        <p14:creationId xmlns:p14="http://schemas.microsoft.com/office/powerpoint/2010/main" val="2431683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sp>
        <p:nvSpPr>
          <p:cNvPr id="2" name="Espaço Reservado para Texto 1">
            <a:extLst>
              <a:ext uri="{FF2B5EF4-FFF2-40B4-BE49-F238E27FC236}">
                <a16:creationId xmlns:a16="http://schemas.microsoft.com/office/drawing/2014/main" id="{EED7E22E-827E-6ED3-FCC8-2FF74EF05E9C}"/>
              </a:ext>
            </a:extLst>
          </p:cNvPr>
          <p:cNvSpPr txBox="1">
            <a:spLocks/>
          </p:cNvSpPr>
          <p:nvPr/>
        </p:nvSpPr>
        <p:spPr>
          <a:xfrm>
            <a:off x="532800" y="2484779"/>
            <a:ext cx="12491635" cy="648071"/>
          </a:xfrm>
          <a:prstGeom prst="rect">
            <a:avLst/>
          </a:prstGeom>
        </p:spPr>
        <p:txBody>
          <a:bodyPr anchor="ctr">
            <a:noAutofit/>
          </a:bodyPr>
          <a:lstStyle>
            <a:lvl1pPr marL="0" indent="0" algn="l" rtl="0" eaLnBrk="1" fontAlgn="base" hangingPunct="1">
              <a:lnSpc>
                <a:spcPct val="100000"/>
              </a:lnSpc>
              <a:spcBef>
                <a:spcPts val="0"/>
              </a:spcBef>
              <a:spcAft>
                <a:spcPct val="0"/>
              </a:spcAft>
              <a:buClrTx/>
              <a:buSzPct val="100000"/>
              <a:buFont typeface="+mj-lt"/>
              <a:buNone/>
              <a:defRPr sz="4050" b="1" kern="1200" cap="none" baseline="0">
                <a:solidFill>
                  <a:srgbClr val="69ADE7"/>
                </a:solidFill>
                <a:effectLst/>
                <a:latin typeface="+mj-lt"/>
                <a:ea typeface="+mn-ea"/>
                <a:cs typeface="Arial" panose="020B0604020202020204" pitchFamily="34" charset="0"/>
              </a:defRPr>
            </a:lvl1pPr>
            <a:lvl2pPr marL="205359" indent="0" algn="just" rtl="0" eaLnBrk="1" fontAlgn="base" hangingPunct="1">
              <a:lnSpc>
                <a:spcPts val="2363"/>
              </a:lnSpc>
              <a:spcBef>
                <a:spcPts val="0"/>
              </a:spcBef>
              <a:spcAft>
                <a:spcPct val="0"/>
              </a:spcAft>
              <a:buClr>
                <a:srgbClr val="7CAEC5"/>
              </a:buClr>
              <a:buFont typeface="Arial" pitchFamily="34" charset="0"/>
              <a:buNone/>
              <a:defRPr sz="1800" kern="1200">
                <a:solidFill>
                  <a:schemeClr val="tx1"/>
                </a:solidFill>
                <a:latin typeface="+mn-lt"/>
                <a:ea typeface="+mn-ea"/>
                <a:cs typeface="+mn-cs"/>
              </a:defRPr>
            </a:lvl2pPr>
            <a:lvl3pPr marL="1285716"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3pPr>
            <a:lvl4pPr marL="1800000"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4pPr>
            <a:lvl5pPr marL="2314289"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r>
              <a:rPr lang="pt-BR" dirty="0">
                <a:solidFill>
                  <a:schemeClr val="tx2"/>
                </a:solidFill>
              </a:rPr>
              <a:t>O que são métodos ágeis?</a:t>
            </a:r>
          </a:p>
        </p:txBody>
      </p:sp>
      <p:sp>
        <p:nvSpPr>
          <p:cNvPr id="5" name="Espaço Reservado para Texto 9">
            <a:extLst>
              <a:ext uri="{FF2B5EF4-FFF2-40B4-BE49-F238E27FC236}">
                <a16:creationId xmlns:a16="http://schemas.microsoft.com/office/drawing/2014/main" id="{2DBFBF07-54B7-A421-07AC-A32A42B122A4}"/>
              </a:ext>
            </a:extLst>
          </p:cNvPr>
          <p:cNvSpPr>
            <a:spLocks noGrp="1"/>
          </p:cNvSpPr>
          <p:nvPr>
            <p:ph type="body" sz="quarter" idx="13"/>
          </p:nvPr>
        </p:nvSpPr>
        <p:spPr>
          <a:xfrm>
            <a:off x="6209926" y="3132850"/>
            <a:ext cx="6814509" cy="7029559"/>
          </a:xfrm>
        </p:spPr>
        <p:txBody>
          <a:bodyPr/>
          <a:lstStyle/>
          <a:p>
            <a:pPr>
              <a:spcAft>
                <a:spcPts val="600"/>
              </a:spcAft>
            </a:pPr>
            <a:r>
              <a:rPr lang="pt-BR" dirty="0"/>
              <a:t>filosofia que incentiva: </a:t>
            </a:r>
          </a:p>
          <a:p>
            <a:pPr lvl="1">
              <a:spcAft>
                <a:spcPts val="600"/>
              </a:spcAft>
            </a:pPr>
            <a:r>
              <a:rPr lang="pt-BR" dirty="0">
                <a:latin typeface="Arial Black" panose="020B0A04020102020204" pitchFamily="34" charset="0"/>
              </a:rPr>
              <a:t>trabalho em equipe</a:t>
            </a:r>
            <a:r>
              <a:rPr lang="pt-BR" dirty="0"/>
              <a:t>; </a:t>
            </a:r>
          </a:p>
          <a:p>
            <a:pPr lvl="1">
              <a:spcAft>
                <a:spcPts val="600"/>
              </a:spcAft>
            </a:pPr>
            <a:r>
              <a:rPr lang="pt-BR" dirty="0"/>
              <a:t>auto-organização;</a:t>
            </a:r>
          </a:p>
          <a:p>
            <a:pPr lvl="1">
              <a:spcAft>
                <a:spcPts val="600"/>
              </a:spcAft>
            </a:pPr>
            <a:r>
              <a:rPr lang="pt-BR" dirty="0"/>
              <a:t>comunicação frequente;</a:t>
            </a:r>
          </a:p>
          <a:p>
            <a:pPr lvl="1">
              <a:spcAft>
                <a:spcPts val="600"/>
              </a:spcAft>
            </a:pPr>
            <a:r>
              <a:rPr lang="pt-BR" dirty="0">
                <a:latin typeface="Arial Black" panose="020B0A04020102020204" pitchFamily="34" charset="0"/>
              </a:rPr>
              <a:t>foco no cliente</a:t>
            </a:r>
            <a:r>
              <a:rPr lang="pt-BR" dirty="0"/>
              <a:t>;</a:t>
            </a:r>
          </a:p>
          <a:p>
            <a:pPr lvl="1">
              <a:spcAft>
                <a:spcPts val="600"/>
              </a:spcAft>
            </a:pPr>
            <a:r>
              <a:rPr lang="pt-BR" dirty="0">
                <a:latin typeface="Arial Black" panose="020B0A04020102020204" pitchFamily="34" charset="0"/>
              </a:rPr>
              <a:t>inspeção</a:t>
            </a:r>
            <a:r>
              <a:rPr lang="pt-BR" dirty="0"/>
              <a:t>;</a:t>
            </a:r>
          </a:p>
          <a:p>
            <a:pPr lvl="1">
              <a:spcAft>
                <a:spcPts val="600"/>
              </a:spcAft>
            </a:pPr>
            <a:r>
              <a:rPr lang="pt-BR" dirty="0">
                <a:latin typeface="Arial Black" panose="020B0A04020102020204" pitchFamily="34" charset="0"/>
              </a:rPr>
              <a:t>adaptação</a:t>
            </a:r>
            <a:r>
              <a:rPr lang="pt-BR" dirty="0"/>
              <a:t> frequente e </a:t>
            </a:r>
          </a:p>
          <a:p>
            <a:pPr lvl="1">
              <a:spcAft>
                <a:spcPts val="600"/>
              </a:spcAft>
            </a:pPr>
            <a:r>
              <a:rPr lang="pt-BR" dirty="0"/>
              <a:t>alinhamento do desenvolvimento do projeto com as </a:t>
            </a:r>
            <a:r>
              <a:rPr lang="pt-BR" dirty="0">
                <a:latin typeface="Arial Black" panose="020B0A04020102020204" pitchFamily="34" charset="0"/>
              </a:rPr>
              <a:t>necessidades do cliente</a:t>
            </a:r>
            <a:r>
              <a:rPr lang="pt-BR" dirty="0"/>
              <a:t> e com os </a:t>
            </a:r>
            <a:r>
              <a:rPr lang="pt-BR" dirty="0">
                <a:latin typeface="Arial Black" panose="020B0A04020102020204" pitchFamily="34" charset="0"/>
              </a:rPr>
              <a:t>objetivos da organização</a:t>
            </a:r>
            <a:r>
              <a:rPr lang="pt-BR" dirty="0"/>
              <a:t>.</a:t>
            </a:r>
          </a:p>
        </p:txBody>
      </p:sp>
      <p:pic>
        <p:nvPicPr>
          <p:cNvPr id="8" name="Imagem 7" descr="Grupo de pessoas sentadas ao redor de uma mesa cortando papel&#10;&#10;Descrição gerada automaticamente com confiança média">
            <a:extLst>
              <a:ext uri="{FF2B5EF4-FFF2-40B4-BE49-F238E27FC236}">
                <a16:creationId xmlns:a16="http://schemas.microsoft.com/office/drawing/2014/main" id="{4709BD1E-C3FF-18F7-0FBD-214B5EFE640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2800" y="3991372"/>
            <a:ext cx="5976662" cy="5020396"/>
          </a:xfrm>
          <a:prstGeom prst="rect">
            <a:avLst/>
          </a:prstGeom>
        </p:spPr>
      </p:pic>
    </p:spTree>
    <p:extLst>
      <p:ext uri="{BB962C8B-B14F-4D97-AF65-F5344CB8AC3E}">
        <p14:creationId xmlns:p14="http://schemas.microsoft.com/office/powerpoint/2010/main" val="89404584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4" name="CaixaDeTexto 3">
            <a:extLst>
              <a:ext uri="{FF2B5EF4-FFF2-40B4-BE49-F238E27FC236}">
                <a16:creationId xmlns:a16="http://schemas.microsoft.com/office/drawing/2014/main" id="{771CD20C-45DC-421A-8555-F58CC88B32BF}"/>
              </a:ext>
            </a:extLst>
          </p:cNvPr>
          <p:cNvSpPr txBox="1"/>
          <p:nvPr/>
        </p:nvSpPr>
        <p:spPr>
          <a:xfrm>
            <a:off x="4625752" y="1192989"/>
            <a:ext cx="5801588" cy="923330"/>
          </a:xfrm>
          <a:prstGeom prst="rect">
            <a:avLst/>
          </a:prstGeom>
          <a:noFill/>
        </p:spPr>
        <p:txBody>
          <a:bodyPr wrap="none" rtlCol="0">
            <a:spAutoFit/>
          </a:bodyPr>
          <a:lstStyle/>
          <a:p>
            <a:r>
              <a:rPr lang="pt-BR" sz="5400" b="1" dirty="0">
                <a:solidFill>
                  <a:schemeClr val="tx2">
                    <a:lumMod val="60000"/>
                    <a:lumOff val="40000"/>
                  </a:schemeClr>
                </a:solidFill>
                <a:effectLst>
                  <a:outerShdw blurRad="38100" dist="38100" dir="2700000" algn="tl">
                    <a:srgbClr val="000000">
                      <a:alpha val="43137"/>
                    </a:srgbClr>
                  </a:outerShdw>
                </a:effectLst>
              </a:rPr>
              <a:t>MODELO NEXUS</a:t>
            </a:r>
          </a:p>
        </p:txBody>
      </p:sp>
      <p:graphicFrame>
        <p:nvGraphicFramePr>
          <p:cNvPr id="5" name="Diagrama 4">
            <a:extLst>
              <a:ext uri="{FF2B5EF4-FFF2-40B4-BE49-F238E27FC236}">
                <a16:creationId xmlns:a16="http://schemas.microsoft.com/office/drawing/2014/main" id="{53E7CDEF-4B34-48FA-8689-24FBFF8AAE1B}"/>
              </a:ext>
            </a:extLst>
          </p:cNvPr>
          <p:cNvGraphicFramePr/>
          <p:nvPr/>
        </p:nvGraphicFramePr>
        <p:xfrm>
          <a:off x="161256" y="2551212"/>
          <a:ext cx="12889432" cy="6984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98220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pic>
        <p:nvPicPr>
          <p:cNvPr id="3" name="Imagem 2">
            <a:extLst>
              <a:ext uri="{FF2B5EF4-FFF2-40B4-BE49-F238E27FC236}">
                <a16:creationId xmlns:a16="http://schemas.microsoft.com/office/drawing/2014/main" id="{95C10791-6163-4E30-B01E-688DD240E70C}"/>
              </a:ext>
            </a:extLst>
          </p:cNvPr>
          <p:cNvPicPr>
            <a:picLocks noChangeAspect="1"/>
          </p:cNvPicPr>
          <p:nvPr/>
        </p:nvPicPr>
        <p:blipFill>
          <a:blip r:embed="rId3"/>
          <a:stretch>
            <a:fillRect/>
          </a:stretch>
        </p:blipFill>
        <p:spPr>
          <a:xfrm>
            <a:off x="377280" y="2841464"/>
            <a:ext cx="12355425" cy="6478500"/>
          </a:xfrm>
          <a:prstGeom prst="rect">
            <a:avLst/>
          </a:prstGeom>
        </p:spPr>
      </p:pic>
      <p:sp>
        <p:nvSpPr>
          <p:cNvPr id="4" name="CaixaDeTexto 3">
            <a:extLst>
              <a:ext uri="{FF2B5EF4-FFF2-40B4-BE49-F238E27FC236}">
                <a16:creationId xmlns:a16="http://schemas.microsoft.com/office/drawing/2014/main" id="{771CD20C-45DC-421A-8555-F58CC88B32BF}"/>
              </a:ext>
            </a:extLst>
          </p:cNvPr>
          <p:cNvSpPr txBox="1"/>
          <p:nvPr/>
        </p:nvSpPr>
        <p:spPr>
          <a:xfrm>
            <a:off x="4625752" y="1192989"/>
            <a:ext cx="5801588" cy="923330"/>
          </a:xfrm>
          <a:prstGeom prst="rect">
            <a:avLst/>
          </a:prstGeom>
          <a:noFill/>
        </p:spPr>
        <p:txBody>
          <a:bodyPr wrap="none" rtlCol="0">
            <a:spAutoFit/>
          </a:bodyPr>
          <a:lstStyle/>
          <a:p>
            <a:r>
              <a:rPr lang="pt-BR" sz="5400" b="1" dirty="0">
                <a:solidFill>
                  <a:schemeClr val="tx2">
                    <a:lumMod val="60000"/>
                    <a:lumOff val="40000"/>
                  </a:schemeClr>
                </a:solidFill>
                <a:effectLst>
                  <a:outerShdw blurRad="38100" dist="38100" dir="2700000" algn="tl">
                    <a:srgbClr val="000000">
                      <a:alpha val="43137"/>
                    </a:srgbClr>
                  </a:outerShdw>
                </a:effectLst>
              </a:rPr>
              <a:t>MODELO NEXUS</a:t>
            </a:r>
          </a:p>
        </p:txBody>
      </p:sp>
    </p:spTree>
    <p:extLst>
      <p:ext uri="{BB962C8B-B14F-4D97-AF65-F5344CB8AC3E}">
        <p14:creationId xmlns:p14="http://schemas.microsoft.com/office/powerpoint/2010/main" val="37921069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pic>
        <p:nvPicPr>
          <p:cNvPr id="5" name="Imagem 4">
            <a:extLst>
              <a:ext uri="{FF2B5EF4-FFF2-40B4-BE49-F238E27FC236}">
                <a16:creationId xmlns:a16="http://schemas.microsoft.com/office/drawing/2014/main" id="{1BF76E18-6018-4FAF-8320-949C9F799CB6}"/>
              </a:ext>
            </a:extLst>
          </p:cNvPr>
          <p:cNvPicPr>
            <a:picLocks noChangeAspect="1"/>
          </p:cNvPicPr>
          <p:nvPr/>
        </p:nvPicPr>
        <p:blipFill>
          <a:blip r:embed="rId3"/>
          <a:stretch>
            <a:fillRect/>
          </a:stretch>
        </p:blipFill>
        <p:spPr>
          <a:xfrm>
            <a:off x="1529408" y="3036822"/>
            <a:ext cx="4010025" cy="4143375"/>
          </a:xfrm>
          <a:prstGeom prst="rect">
            <a:avLst/>
          </a:prstGeom>
        </p:spPr>
      </p:pic>
      <p:sp>
        <p:nvSpPr>
          <p:cNvPr id="7" name="CaixaDeTexto 6">
            <a:extLst>
              <a:ext uri="{FF2B5EF4-FFF2-40B4-BE49-F238E27FC236}">
                <a16:creationId xmlns:a16="http://schemas.microsoft.com/office/drawing/2014/main" id="{A6FE5A53-C633-4FFE-950A-997C95CF45DE}"/>
              </a:ext>
            </a:extLst>
          </p:cNvPr>
          <p:cNvSpPr txBox="1"/>
          <p:nvPr/>
        </p:nvSpPr>
        <p:spPr>
          <a:xfrm>
            <a:off x="1025352" y="2839244"/>
            <a:ext cx="1541448" cy="830997"/>
          </a:xfrm>
          <a:prstGeom prst="rect">
            <a:avLst/>
          </a:prstGeom>
          <a:noFill/>
        </p:spPr>
        <p:txBody>
          <a:bodyPr wrap="none" rtlCol="0">
            <a:spAutoFit/>
          </a:bodyPr>
          <a:lstStyle/>
          <a:p>
            <a:r>
              <a:rPr lang="pt-BR" sz="2400" dirty="0">
                <a:solidFill>
                  <a:srgbClr val="002060"/>
                </a:solidFill>
                <a:latin typeface="+mj-lt"/>
              </a:rPr>
              <a:t>Arquiteto </a:t>
            </a:r>
          </a:p>
          <a:p>
            <a:r>
              <a:rPr lang="pt-BR" sz="2400" dirty="0">
                <a:solidFill>
                  <a:srgbClr val="002060"/>
                </a:solidFill>
                <a:latin typeface="+mj-lt"/>
              </a:rPr>
              <a:t>de Solução</a:t>
            </a:r>
          </a:p>
        </p:txBody>
      </p:sp>
      <p:sp>
        <p:nvSpPr>
          <p:cNvPr id="9" name="CaixaDeTexto 8">
            <a:extLst>
              <a:ext uri="{FF2B5EF4-FFF2-40B4-BE49-F238E27FC236}">
                <a16:creationId xmlns:a16="http://schemas.microsoft.com/office/drawing/2014/main" id="{4FC27138-1C45-4DB7-BD3C-C9D86255CB98}"/>
              </a:ext>
            </a:extLst>
          </p:cNvPr>
          <p:cNvSpPr txBox="1"/>
          <p:nvPr/>
        </p:nvSpPr>
        <p:spPr>
          <a:xfrm>
            <a:off x="4768709" y="2621323"/>
            <a:ext cx="2611164" cy="830997"/>
          </a:xfrm>
          <a:prstGeom prst="rect">
            <a:avLst/>
          </a:prstGeom>
          <a:noFill/>
        </p:spPr>
        <p:txBody>
          <a:bodyPr wrap="none" rtlCol="0">
            <a:spAutoFit/>
          </a:bodyPr>
          <a:lstStyle/>
          <a:p>
            <a:r>
              <a:rPr lang="pt-BR" sz="2400" dirty="0">
                <a:solidFill>
                  <a:srgbClr val="002060"/>
                </a:solidFill>
                <a:latin typeface="+mj-lt"/>
              </a:rPr>
              <a:t>Gerente de Projeto</a:t>
            </a:r>
          </a:p>
          <a:p>
            <a:r>
              <a:rPr lang="pt-BR" sz="2400" dirty="0">
                <a:solidFill>
                  <a:srgbClr val="002060"/>
                </a:solidFill>
                <a:latin typeface="+mj-lt"/>
              </a:rPr>
              <a:t>Gerente de Entrega</a:t>
            </a:r>
          </a:p>
        </p:txBody>
      </p:sp>
      <p:sp>
        <p:nvSpPr>
          <p:cNvPr id="10" name="CaixaDeTexto 9">
            <a:extLst>
              <a:ext uri="{FF2B5EF4-FFF2-40B4-BE49-F238E27FC236}">
                <a16:creationId xmlns:a16="http://schemas.microsoft.com/office/drawing/2014/main" id="{6239972B-4F9F-42E9-A3C3-57B4C464F8B2}"/>
              </a:ext>
            </a:extLst>
          </p:cNvPr>
          <p:cNvSpPr txBox="1"/>
          <p:nvPr/>
        </p:nvSpPr>
        <p:spPr>
          <a:xfrm>
            <a:off x="1044012" y="6796014"/>
            <a:ext cx="1586653" cy="830997"/>
          </a:xfrm>
          <a:prstGeom prst="rect">
            <a:avLst/>
          </a:prstGeom>
          <a:noFill/>
        </p:spPr>
        <p:txBody>
          <a:bodyPr wrap="none" rtlCol="0">
            <a:spAutoFit/>
          </a:bodyPr>
          <a:lstStyle/>
          <a:p>
            <a:r>
              <a:rPr lang="pt-BR" sz="2400" dirty="0">
                <a:solidFill>
                  <a:srgbClr val="002060"/>
                </a:solidFill>
                <a:latin typeface="+mj-lt"/>
              </a:rPr>
              <a:t>Gerente de</a:t>
            </a:r>
          </a:p>
          <a:p>
            <a:r>
              <a:rPr lang="pt-BR" sz="2400" dirty="0">
                <a:solidFill>
                  <a:srgbClr val="002060"/>
                </a:solidFill>
                <a:latin typeface="+mj-lt"/>
              </a:rPr>
              <a:t>Produto</a:t>
            </a:r>
          </a:p>
        </p:txBody>
      </p:sp>
      <p:sp>
        <p:nvSpPr>
          <p:cNvPr id="11" name="CaixaDeTexto 10">
            <a:extLst>
              <a:ext uri="{FF2B5EF4-FFF2-40B4-BE49-F238E27FC236}">
                <a16:creationId xmlns:a16="http://schemas.microsoft.com/office/drawing/2014/main" id="{59C188D4-8587-4462-B6BC-D88A7EE0AA32}"/>
              </a:ext>
            </a:extLst>
          </p:cNvPr>
          <p:cNvSpPr txBox="1"/>
          <p:nvPr/>
        </p:nvSpPr>
        <p:spPr>
          <a:xfrm>
            <a:off x="2969568" y="7499245"/>
            <a:ext cx="1149930" cy="461665"/>
          </a:xfrm>
          <a:prstGeom prst="rect">
            <a:avLst/>
          </a:prstGeom>
          <a:noFill/>
        </p:spPr>
        <p:txBody>
          <a:bodyPr wrap="none" rtlCol="0">
            <a:spAutoFit/>
          </a:bodyPr>
          <a:lstStyle/>
          <a:p>
            <a:r>
              <a:rPr lang="pt-BR" sz="2400" dirty="0" err="1">
                <a:solidFill>
                  <a:srgbClr val="002060"/>
                </a:solidFill>
                <a:latin typeface="+mj-lt"/>
              </a:rPr>
              <a:t>DevOps</a:t>
            </a:r>
            <a:endParaRPr lang="pt-BR" sz="2400" dirty="0">
              <a:solidFill>
                <a:srgbClr val="002060"/>
              </a:solidFill>
              <a:latin typeface="+mj-lt"/>
            </a:endParaRPr>
          </a:p>
        </p:txBody>
      </p:sp>
      <p:sp>
        <p:nvSpPr>
          <p:cNvPr id="12" name="CaixaDeTexto 11">
            <a:extLst>
              <a:ext uri="{FF2B5EF4-FFF2-40B4-BE49-F238E27FC236}">
                <a16:creationId xmlns:a16="http://schemas.microsoft.com/office/drawing/2014/main" id="{140AD87B-CB11-454B-B55E-B0C1A7EB9E15}"/>
              </a:ext>
            </a:extLst>
          </p:cNvPr>
          <p:cNvSpPr txBox="1"/>
          <p:nvPr/>
        </p:nvSpPr>
        <p:spPr>
          <a:xfrm>
            <a:off x="5092312" y="6508724"/>
            <a:ext cx="1467068" cy="461665"/>
          </a:xfrm>
          <a:prstGeom prst="rect">
            <a:avLst/>
          </a:prstGeom>
          <a:noFill/>
        </p:spPr>
        <p:txBody>
          <a:bodyPr wrap="none" rtlCol="0">
            <a:spAutoFit/>
          </a:bodyPr>
          <a:lstStyle/>
          <a:p>
            <a:r>
              <a:rPr lang="pt-BR" sz="2400" dirty="0">
                <a:solidFill>
                  <a:srgbClr val="002060"/>
                </a:solidFill>
                <a:latin typeface="+mj-lt"/>
              </a:rPr>
              <a:t>Qualidade</a:t>
            </a:r>
          </a:p>
        </p:txBody>
      </p:sp>
      <p:sp>
        <p:nvSpPr>
          <p:cNvPr id="13" name="CaixaDeTexto 12">
            <a:extLst>
              <a:ext uri="{FF2B5EF4-FFF2-40B4-BE49-F238E27FC236}">
                <a16:creationId xmlns:a16="http://schemas.microsoft.com/office/drawing/2014/main" id="{822640F4-FCEB-464F-930B-C017BAD4282B}"/>
              </a:ext>
            </a:extLst>
          </p:cNvPr>
          <p:cNvSpPr txBox="1"/>
          <p:nvPr/>
        </p:nvSpPr>
        <p:spPr>
          <a:xfrm>
            <a:off x="8136524" y="1831132"/>
            <a:ext cx="4464496" cy="7478970"/>
          </a:xfrm>
          <a:prstGeom prst="rect">
            <a:avLst/>
          </a:prstGeom>
          <a:noFill/>
        </p:spPr>
        <p:txBody>
          <a:bodyPr wrap="square" rtlCol="0">
            <a:spAutoFit/>
          </a:bodyPr>
          <a:lstStyle/>
          <a:p>
            <a:pPr marL="285750" indent="-285750">
              <a:buFont typeface="Wingdings" panose="05000000000000000000" pitchFamily="2" charset="2"/>
              <a:buChar char="q"/>
            </a:pPr>
            <a:r>
              <a:rPr lang="pt-BR" sz="2400" dirty="0">
                <a:latin typeface="+mj-lt"/>
              </a:rPr>
              <a:t>O Time de Integração do </a:t>
            </a:r>
            <a:r>
              <a:rPr lang="pt-BR" sz="2400" dirty="0" err="1">
                <a:latin typeface="+mj-lt"/>
              </a:rPr>
              <a:t>Nexus</a:t>
            </a:r>
            <a:r>
              <a:rPr lang="pt-BR" sz="2400" dirty="0">
                <a:latin typeface="+mj-lt"/>
              </a:rPr>
              <a:t> é responsável por garantir que um Incremento Integrado (o trabalho combinado e completado pelo </a:t>
            </a:r>
            <a:r>
              <a:rPr lang="pt-BR" sz="2400" dirty="0" err="1">
                <a:latin typeface="+mj-lt"/>
              </a:rPr>
              <a:t>Nexus</a:t>
            </a:r>
            <a:r>
              <a:rPr lang="pt-BR" sz="2400" dirty="0">
                <a:latin typeface="+mj-lt"/>
              </a:rPr>
              <a:t>) seja produzido pelo menos a cada Sprint. Os Times Scrum são responsáveis por desenvolver incrementos de software potencialmente possíveis de serem entregues, como indicado no Scrum. </a:t>
            </a:r>
          </a:p>
          <a:p>
            <a:pPr marL="285750" indent="-285750">
              <a:buFont typeface="Wingdings" panose="05000000000000000000" pitchFamily="2" charset="2"/>
              <a:buChar char="q"/>
            </a:pPr>
            <a:r>
              <a:rPr lang="pt-BR" sz="2400" dirty="0"/>
              <a:t> O Time de Integração do </a:t>
            </a:r>
            <a:r>
              <a:rPr lang="pt-BR" sz="2400" dirty="0" err="1"/>
              <a:t>Nexus</a:t>
            </a:r>
            <a:r>
              <a:rPr lang="pt-BR" sz="2400" dirty="0"/>
              <a:t> toma posse de qualquer questão de integração. Este é responsável pelo sucesso da integração de todo o trabalho de todos os times Scrum no </a:t>
            </a:r>
            <a:r>
              <a:rPr lang="pt-BR" sz="2400" dirty="0" err="1"/>
              <a:t>Nexus</a:t>
            </a:r>
            <a:r>
              <a:rPr lang="pt-BR" sz="2400" dirty="0"/>
              <a:t>.</a:t>
            </a:r>
            <a:endParaRPr lang="pt-BR" sz="2400" dirty="0">
              <a:latin typeface="+mj-lt"/>
            </a:endParaRPr>
          </a:p>
        </p:txBody>
      </p:sp>
    </p:spTree>
    <p:extLst>
      <p:ext uri="{BB962C8B-B14F-4D97-AF65-F5344CB8AC3E}">
        <p14:creationId xmlns:p14="http://schemas.microsoft.com/office/powerpoint/2010/main" val="38814457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4" name="CaixaDeTexto 3">
            <a:extLst>
              <a:ext uri="{FF2B5EF4-FFF2-40B4-BE49-F238E27FC236}">
                <a16:creationId xmlns:a16="http://schemas.microsoft.com/office/drawing/2014/main" id="{3A009BBF-4ADA-462F-9227-A2E1E74521C1}"/>
              </a:ext>
            </a:extLst>
          </p:cNvPr>
          <p:cNvSpPr txBox="1"/>
          <p:nvPr/>
        </p:nvSpPr>
        <p:spPr>
          <a:xfrm>
            <a:off x="4625752" y="1192989"/>
            <a:ext cx="5224507"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LESS</a:t>
            </a:r>
          </a:p>
        </p:txBody>
      </p:sp>
      <p:graphicFrame>
        <p:nvGraphicFramePr>
          <p:cNvPr id="5" name="Diagrama 4">
            <a:extLst>
              <a:ext uri="{FF2B5EF4-FFF2-40B4-BE49-F238E27FC236}">
                <a16:creationId xmlns:a16="http://schemas.microsoft.com/office/drawing/2014/main" id="{782ACF49-3DFD-4D07-8471-440838738465}"/>
              </a:ext>
            </a:extLst>
          </p:cNvPr>
          <p:cNvGraphicFramePr/>
          <p:nvPr/>
        </p:nvGraphicFramePr>
        <p:xfrm>
          <a:off x="-198784" y="2983260"/>
          <a:ext cx="13033448" cy="6552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4326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4" name="CaixaDeTexto 3">
            <a:extLst>
              <a:ext uri="{FF2B5EF4-FFF2-40B4-BE49-F238E27FC236}">
                <a16:creationId xmlns:a16="http://schemas.microsoft.com/office/drawing/2014/main" id="{3A009BBF-4ADA-462F-9227-A2E1E74521C1}"/>
              </a:ext>
            </a:extLst>
          </p:cNvPr>
          <p:cNvSpPr txBox="1"/>
          <p:nvPr/>
        </p:nvSpPr>
        <p:spPr>
          <a:xfrm>
            <a:off x="4625752" y="1192989"/>
            <a:ext cx="5224507"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LESS</a:t>
            </a:r>
          </a:p>
        </p:txBody>
      </p:sp>
      <p:pic>
        <p:nvPicPr>
          <p:cNvPr id="3" name="Imagem 2">
            <a:extLst>
              <a:ext uri="{FF2B5EF4-FFF2-40B4-BE49-F238E27FC236}">
                <a16:creationId xmlns:a16="http://schemas.microsoft.com/office/drawing/2014/main" id="{B6A1E5C0-8128-42B8-8EF0-06CBB93AAC46}"/>
              </a:ext>
            </a:extLst>
          </p:cNvPr>
          <p:cNvPicPr>
            <a:picLocks noChangeAspect="1"/>
          </p:cNvPicPr>
          <p:nvPr/>
        </p:nvPicPr>
        <p:blipFill>
          <a:blip r:embed="rId3"/>
          <a:stretch>
            <a:fillRect/>
          </a:stretch>
        </p:blipFill>
        <p:spPr>
          <a:xfrm>
            <a:off x="305272" y="2292511"/>
            <a:ext cx="12782550" cy="7243477"/>
          </a:xfrm>
          <a:prstGeom prst="rect">
            <a:avLst/>
          </a:prstGeom>
        </p:spPr>
      </p:pic>
    </p:spTree>
    <p:extLst>
      <p:ext uri="{BB962C8B-B14F-4D97-AF65-F5344CB8AC3E}">
        <p14:creationId xmlns:p14="http://schemas.microsoft.com/office/powerpoint/2010/main" val="32851494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4" name="CaixaDeTexto 3">
            <a:extLst>
              <a:ext uri="{FF2B5EF4-FFF2-40B4-BE49-F238E27FC236}">
                <a16:creationId xmlns:a16="http://schemas.microsoft.com/office/drawing/2014/main" id="{3A009BBF-4ADA-462F-9227-A2E1E74521C1}"/>
              </a:ext>
            </a:extLst>
          </p:cNvPr>
          <p:cNvSpPr txBox="1"/>
          <p:nvPr/>
        </p:nvSpPr>
        <p:spPr>
          <a:xfrm>
            <a:off x="4625752" y="1192989"/>
            <a:ext cx="5224507"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LESS</a:t>
            </a:r>
          </a:p>
        </p:txBody>
      </p:sp>
      <p:pic>
        <p:nvPicPr>
          <p:cNvPr id="5" name="Imagem 4">
            <a:extLst>
              <a:ext uri="{FF2B5EF4-FFF2-40B4-BE49-F238E27FC236}">
                <a16:creationId xmlns:a16="http://schemas.microsoft.com/office/drawing/2014/main" id="{7DCC5DEA-3679-45F4-9DBE-8E0832EA45FF}"/>
              </a:ext>
            </a:extLst>
          </p:cNvPr>
          <p:cNvPicPr>
            <a:picLocks noChangeAspect="1"/>
          </p:cNvPicPr>
          <p:nvPr/>
        </p:nvPicPr>
        <p:blipFill>
          <a:blip r:embed="rId3"/>
          <a:stretch>
            <a:fillRect/>
          </a:stretch>
        </p:blipFill>
        <p:spPr>
          <a:xfrm>
            <a:off x="704850" y="2309812"/>
            <a:ext cx="12306300" cy="6938144"/>
          </a:xfrm>
          <a:prstGeom prst="rect">
            <a:avLst/>
          </a:prstGeom>
        </p:spPr>
      </p:pic>
    </p:spTree>
    <p:extLst>
      <p:ext uri="{BB962C8B-B14F-4D97-AF65-F5344CB8AC3E}">
        <p14:creationId xmlns:p14="http://schemas.microsoft.com/office/powerpoint/2010/main" val="5746008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4" name="CaixaDeTexto 3">
            <a:extLst>
              <a:ext uri="{FF2B5EF4-FFF2-40B4-BE49-F238E27FC236}">
                <a16:creationId xmlns:a16="http://schemas.microsoft.com/office/drawing/2014/main" id="{3A009BBF-4ADA-462F-9227-A2E1E74521C1}"/>
              </a:ext>
            </a:extLst>
          </p:cNvPr>
          <p:cNvSpPr txBox="1"/>
          <p:nvPr/>
        </p:nvSpPr>
        <p:spPr>
          <a:xfrm>
            <a:off x="4625752" y="1192989"/>
            <a:ext cx="5224507"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LESS</a:t>
            </a:r>
          </a:p>
        </p:txBody>
      </p:sp>
      <p:pic>
        <p:nvPicPr>
          <p:cNvPr id="9" name="Imagem 8">
            <a:extLst>
              <a:ext uri="{FF2B5EF4-FFF2-40B4-BE49-F238E27FC236}">
                <a16:creationId xmlns:a16="http://schemas.microsoft.com/office/drawing/2014/main" id="{1483755C-E13D-4B57-9F46-2FA22E007154}"/>
              </a:ext>
            </a:extLst>
          </p:cNvPr>
          <p:cNvPicPr>
            <a:picLocks noChangeAspect="1"/>
          </p:cNvPicPr>
          <p:nvPr/>
        </p:nvPicPr>
        <p:blipFill>
          <a:blip r:embed="rId3"/>
          <a:stretch>
            <a:fillRect/>
          </a:stretch>
        </p:blipFill>
        <p:spPr>
          <a:xfrm>
            <a:off x="233264" y="2348292"/>
            <a:ext cx="12855426" cy="7050899"/>
          </a:xfrm>
          <a:prstGeom prst="rect">
            <a:avLst/>
          </a:prstGeom>
        </p:spPr>
      </p:pic>
    </p:spTree>
    <p:extLst>
      <p:ext uri="{BB962C8B-B14F-4D97-AF65-F5344CB8AC3E}">
        <p14:creationId xmlns:p14="http://schemas.microsoft.com/office/powerpoint/2010/main" val="35892055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4" name="CaixaDeTexto 3">
            <a:extLst>
              <a:ext uri="{FF2B5EF4-FFF2-40B4-BE49-F238E27FC236}">
                <a16:creationId xmlns:a16="http://schemas.microsoft.com/office/drawing/2014/main" id="{3A009BBF-4ADA-462F-9227-A2E1E74521C1}"/>
              </a:ext>
            </a:extLst>
          </p:cNvPr>
          <p:cNvSpPr txBox="1"/>
          <p:nvPr/>
        </p:nvSpPr>
        <p:spPr>
          <a:xfrm>
            <a:off x="4625752" y="1192989"/>
            <a:ext cx="7417415"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LESS HUGE</a:t>
            </a:r>
          </a:p>
        </p:txBody>
      </p:sp>
      <p:pic>
        <p:nvPicPr>
          <p:cNvPr id="10" name="Imagem 9">
            <a:extLst>
              <a:ext uri="{FF2B5EF4-FFF2-40B4-BE49-F238E27FC236}">
                <a16:creationId xmlns:a16="http://schemas.microsoft.com/office/drawing/2014/main" id="{5F26F2B6-AE8B-4262-B77B-D95F6B1E1E68}"/>
              </a:ext>
            </a:extLst>
          </p:cNvPr>
          <p:cNvPicPr>
            <a:picLocks noChangeAspect="1"/>
          </p:cNvPicPr>
          <p:nvPr/>
        </p:nvPicPr>
        <p:blipFill>
          <a:blip r:embed="rId3"/>
          <a:stretch>
            <a:fillRect/>
          </a:stretch>
        </p:blipFill>
        <p:spPr>
          <a:xfrm>
            <a:off x="305272" y="2551212"/>
            <a:ext cx="12385376" cy="6542799"/>
          </a:xfrm>
          <a:prstGeom prst="rect">
            <a:avLst/>
          </a:prstGeom>
        </p:spPr>
      </p:pic>
    </p:spTree>
    <p:extLst>
      <p:ext uri="{BB962C8B-B14F-4D97-AF65-F5344CB8AC3E}">
        <p14:creationId xmlns:p14="http://schemas.microsoft.com/office/powerpoint/2010/main" val="2990732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graphicFrame>
        <p:nvGraphicFramePr>
          <p:cNvPr id="8" name="Diagrama 7">
            <a:extLst>
              <a:ext uri="{FF2B5EF4-FFF2-40B4-BE49-F238E27FC236}">
                <a16:creationId xmlns:a16="http://schemas.microsoft.com/office/drawing/2014/main" id="{1993262E-9D89-41D7-9D41-B520DCF39E5C}"/>
              </a:ext>
            </a:extLst>
          </p:cNvPr>
          <p:cNvGraphicFramePr/>
          <p:nvPr/>
        </p:nvGraphicFramePr>
        <p:xfrm>
          <a:off x="377280" y="2479204"/>
          <a:ext cx="12457384" cy="6984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1582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graphicFrame>
        <p:nvGraphicFramePr>
          <p:cNvPr id="2" name="Diagrama 1">
            <a:extLst>
              <a:ext uri="{FF2B5EF4-FFF2-40B4-BE49-F238E27FC236}">
                <a16:creationId xmlns:a16="http://schemas.microsoft.com/office/drawing/2014/main" id="{508FF0C1-C28F-478A-AF65-CFCBB95D167D}"/>
              </a:ext>
            </a:extLst>
          </p:cNvPr>
          <p:cNvGraphicFramePr/>
          <p:nvPr/>
        </p:nvGraphicFramePr>
        <p:xfrm>
          <a:off x="567987" y="2337237"/>
          <a:ext cx="12157848" cy="7224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5016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AA641FC4-6371-4C4E-A550-4241E8255BD4}"/>
              </a:ext>
            </a:extLst>
          </p:cNvPr>
          <p:cNvSpPr>
            <a:spLocks noGrp="1"/>
          </p:cNvSpPr>
          <p:nvPr>
            <p:ph type="body" sz="quarter" idx="11"/>
          </p:nvPr>
        </p:nvSpPr>
        <p:spPr/>
        <p:txBody>
          <a:bodyPr/>
          <a:lstStyle/>
          <a:p>
            <a:r>
              <a:rPr lang="pt-BR" dirty="0"/>
              <a:t>Mitos sobre abordagens ágeis</a:t>
            </a:r>
          </a:p>
        </p:txBody>
      </p:sp>
      <p:sp>
        <p:nvSpPr>
          <p:cNvPr id="10" name="Espaço Reservado para Texto 9">
            <a:extLst>
              <a:ext uri="{FF2B5EF4-FFF2-40B4-BE49-F238E27FC236}">
                <a16:creationId xmlns:a16="http://schemas.microsoft.com/office/drawing/2014/main" id="{F0DAB0D3-479E-4F14-A647-BAC9F0E665F6}"/>
              </a:ext>
            </a:extLst>
          </p:cNvPr>
          <p:cNvSpPr>
            <a:spLocks noGrp="1"/>
          </p:cNvSpPr>
          <p:nvPr>
            <p:ph type="body" sz="quarter" idx="14"/>
          </p:nvPr>
        </p:nvSpPr>
        <p:spPr>
          <a:xfrm>
            <a:off x="540240" y="1183059"/>
            <a:ext cx="6285320" cy="8569515"/>
          </a:xfrm>
        </p:spPr>
        <p:txBody>
          <a:bodyPr>
            <a:normAutofit/>
          </a:bodyPr>
          <a:lstStyle/>
          <a:p>
            <a:pPr marL="557213" indent="-557213">
              <a:buSzPct val="100000"/>
              <a:buFont typeface="+mj-lt"/>
              <a:buAutoNum type="arabicPeriod"/>
            </a:pPr>
            <a:r>
              <a:rPr lang="pt-BR" dirty="0"/>
              <a:t>abordagens ágeis não possuem ou </a:t>
            </a:r>
            <a:r>
              <a:rPr lang="pt-BR" dirty="0">
                <a:latin typeface="Arial Black" panose="020B0A04020102020204" pitchFamily="34" charset="0"/>
              </a:rPr>
              <a:t>são contra planejamento</a:t>
            </a:r>
            <a:r>
              <a:rPr lang="pt-BR" dirty="0"/>
              <a:t>;</a:t>
            </a:r>
          </a:p>
          <a:p>
            <a:pPr marL="557213" indent="-557213">
              <a:buSzPct val="100000"/>
              <a:buFont typeface="+mj-lt"/>
              <a:buAutoNum type="arabicPeriod"/>
            </a:pPr>
            <a:r>
              <a:rPr lang="pt-BR" dirty="0"/>
              <a:t>ágil = </a:t>
            </a:r>
            <a:r>
              <a:rPr lang="pt-BR" dirty="0">
                <a:latin typeface="Arial Black" panose="020B0A04020102020204" pitchFamily="34" charset="0"/>
              </a:rPr>
              <a:t>pressa</a:t>
            </a:r>
            <a:r>
              <a:rPr lang="pt-BR" dirty="0"/>
              <a:t>;</a:t>
            </a:r>
          </a:p>
          <a:p>
            <a:pPr marL="557213" indent="-557213">
              <a:buSzPct val="100000"/>
              <a:buFont typeface="+mj-lt"/>
              <a:buAutoNum type="arabicPeriod"/>
            </a:pPr>
            <a:r>
              <a:rPr lang="pt-BR" dirty="0"/>
              <a:t>métodos ágeis </a:t>
            </a:r>
            <a:r>
              <a:rPr lang="pt-BR" dirty="0">
                <a:latin typeface="Arial Black" panose="020B0A04020102020204" pitchFamily="34" charset="0"/>
              </a:rPr>
              <a:t>são apenas para desenvolvimento de SW</a:t>
            </a:r>
            <a:r>
              <a:rPr lang="pt-BR" dirty="0"/>
              <a:t>;</a:t>
            </a:r>
          </a:p>
          <a:p>
            <a:pPr marL="557213" indent="-557213">
              <a:buSzPct val="100000"/>
              <a:buFont typeface="+mj-lt"/>
              <a:buAutoNum type="arabicPeriod"/>
            </a:pPr>
            <a:r>
              <a:rPr lang="pt-BR" dirty="0"/>
              <a:t>métodos ágeis </a:t>
            </a:r>
            <a:r>
              <a:rPr lang="pt-BR" dirty="0">
                <a:latin typeface="Arial Black" panose="020B0A04020102020204" pitchFamily="34" charset="0"/>
              </a:rPr>
              <a:t>servem a todo e qualquer projeto</a:t>
            </a:r>
            <a:r>
              <a:rPr lang="pt-BR" dirty="0"/>
              <a:t>;</a:t>
            </a:r>
          </a:p>
          <a:p>
            <a:pPr marL="557213" indent="-557213">
              <a:buSzPct val="100000"/>
              <a:buFont typeface="+mj-lt"/>
              <a:buAutoNum type="arabicPeriod" startAt="5"/>
            </a:pPr>
            <a:r>
              <a:rPr lang="pt-BR" dirty="0"/>
              <a:t>ágil só serve para </a:t>
            </a:r>
            <a:r>
              <a:rPr lang="pt-BR" dirty="0">
                <a:latin typeface="Arial Black" panose="020B0A04020102020204" pitchFamily="34" charset="0"/>
              </a:rPr>
              <a:t>pequenas equipes</a:t>
            </a:r>
            <a:r>
              <a:rPr lang="pt-BR" dirty="0"/>
              <a:t>;</a:t>
            </a:r>
          </a:p>
          <a:p>
            <a:pPr marL="557213" indent="-557213">
              <a:buSzPct val="100000"/>
              <a:buFont typeface="+mj-lt"/>
              <a:buAutoNum type="arabicPeriod" startAt="5"/>
            </a:pPr>
            <a:r>
              <a:rPr lang="pt-BR" dirty="0"/>
              <a:t>ágil </a:t>
            </a:r>
            <a:r>
              <a:rPr lang="pt-BR" dirty="0">
                <a:latin typeface="Arial Black" panose="020B0A04020102020204" pitchFamily="34" charset="0"/>
              </a:rPr>
              <a:t>não tem controle </a:t>
            </a:r>
            <a:r>
              <a:rPr lang="pt-BR" dirty="0"/>
              <a:t>de prazos e custos e</a:t>
            </a:r>
          </a:p>
          <a:p>
            <a:pPr marL="557213" indent="-557213">
              <a:buSzPct val="100000"/>
              <a:buFont typeface="+mj-lt"/>
              <a:buAutoNum type="arabicPeriod" startAt="5"/>
            </a:pPr>
            <a:r>
              <a:rPr lang="pt-BR" dirty="0"/>
              <a:t>ágil é “</a:t>
            </a:r>
            <a:r>
              <a:rPr lang="pt-BR" dirty="0">
                <a:latin typeface="Arial Black" panose="020B0A04020102020204" pitchFamily="34" charset="0"/>
              </a:rPr>
              <a:t>bala de prata</a:t>
            </a:r>
            <a:r>
              <a:rPr lang="pt-BR" dirty="0"/>
              <a:t>”.</a:t>
            </a:r>
          </a:p>
        </p:txBody>
      </p:sp>
      <p:pic>
        <p:nvPicPr>
          <p:cNvPr id="6" name="Espaço Reservado para Imagem 5"/>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579662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graphicFrame>
        <p:nvGraphicFramePr>
          <p:cNvPr id="5" name="Diagrama 4">
            <a:extLst>
              <a:ext uri="{FF2B5EF4-FFF2-40B4-BE49-F238E27FC236}">
                <a16:creationId xmlns:a16="http://schemas.microsoft.com/office/drawing/2014/main" id="{6EEDEB91-AA97-437B-B197-AB05115CF8DA}"/>
              </a:ext>
            </a:extLst>
          </p:cNvPr>
          <p:cNvGraphicFramePr/>
          <p:nvPr/>
        </p:nvGraphicFramePr>
        <p:xfrm>
          <a:off x="1511660" y="2479204"/>
          <a:ext cx="10692680" cy="6864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75778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pic>
        <p:nvPicPr>
          <p:cNvPr id="2" name="Imagem 1">
            <a:extLst>
              <a:ext uri="{FF2B5EF4-FFF2-40B4-BE49-F238E27FC236}">
                <a16:creationId xmlns:a16="http://schemas.microsoft.com/office/drawing/2014/main" id="{CEB7462D-C4A6-4921-9DC1-CB350A1E3A44}"/>
              </a:ext>
            </a:extLst>
          </p:cNvPr>
          <p:cNvPicPr>
            <a:picLocks noChangeAspect="1"/>
          </p:cNvPicPr>
          <p:nvPr/>
        </p:nvPicPr>
        <p:blipFill>
          <a:blip r:embed="rId3"/>
          <a:stretch>
            <a:fillRect/>
          </a:stretch>
        </p:blipFill>
        <p:spPr>
          <a:xfrm>
            <a:off x="1025352" y="2337236"/>
            <a:ext cx="11353800" cy="7342495"/>
          </a:xfrm>
          <a:prstGeom prst="rect">
            <a:avLst/>
          </a:prstGeom>
        </p:spPr>
      </p:pic>
    </p:spTree>
    <p:extLst>
      <p:ext uri="{BB962C8B-B14F-4D97-AF65-F5344CB8AC3E}">
        <p14:creationId xmlns:p14="http://schemas.microsoft.com/office/powerpoint/2010/main" val="28394232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pic>
        <p:nvPicPr>
          <p:cNvPr id="7" name="Picture 2" descr="The Disciplined Agile Enterprise (DAE) – Disciplined Agile (DA)">
            <a:extLst>
              <a:ext uri="{FF2B5EF4-FFF2-40B4-BE49-F238E27FC236}">
                <a16:creationId xmlns:a16="http://schemas.microsoft.com/office/drawing/2014/main" id="{34319F0B-D337-4DA4-A1F0-00BDFE053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328" y="2337237"/>
            <a:ext cx="11737304" cy="7623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8673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pic>
        <p:nvPicPr>
          <p:cNvPr id="4" name="Imagem 3">
            <a:extLst>
              <a:ext uri="{FF2B5EF4-FFF2-40B4-BE49-F238E27FC236}">
                <a16:creationId xmlns:a16="http://schemas.microsoft.com/office/drawing/2014/main" id="{74CB1C35-EA5E-46CC-9BF6-8736C4F99D14}"/>
              </a:ext>
            </a:extLst>
          </p:cNvPr>
          <p:cNvPicPr>
            <a:picLocks noChangeAspect="1"/>
          </p:cNvPicPr>
          <p:nvPr/>
        </p:nvPicPr>
        <p:blipFill>
          <a:blip r:embed="rId3"/>
          <a:stretch>
            <a:fillRect/>
          </a:stretch>
        </p:blipFill>
        <p:spPr>
          <a:xfrm>
            <a:off x="377280" y="2479204"/>
            <a:ext cx="12649200" cy="7077075"/>
          </a:xfrm>
          <a:prstGeom prst="rect">
            <a:avLst/>
          </a:prstGeom>
        </p:spPr>
      </p:pic>
    </p:spTree>
    <p:extLst>
      <p:ext uri="{BB962C8B-B14F-4D97-AF65-F5344CB8AC3E}">
        <p14:creationId xmlns:p14="http://schemas.microsoft.com/office/powerpoint/2010/main" val="33426067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pic>
        <p:nvPicPr>
          <p:cNvPr id="2" name="Imagem 1">
            <a:extLst>
              <a:ext uri="{FF2B5EF4-FFF2-40B4-BE49-F238E27FC236}">
                <a16:creationId xmlns:a16="http://schemas.microsoft.com/office/drawing/2014/main" id="{917937DF-A0C9-4E95-A6EE-E0526C9980A4}"/>
              </a:ext>
            </a:extLst>
          </p:cNvPr>
          <p:cNvPicPr>
            <a:picLocks noChangeAspect="1"/>
          </p:cNvPicPr>
          <p:nvPr/>
        </p:nvPicPr>
        <p:blipFill>
          <a:blip r:embed="rId3"/>
          <a:stretch>
            <a:fillRect/>
          </a:stretch>
        </p:blipFill>
        <p:spPr>
          <a:xfrm>
            <a:off x="-23410" y="2479204"/>
            <a:ext cx="13122696" cy="6770018"/>
          </a:xfrm>
          <a:prstGeom prst="rect">
            <a:avLst/>
          </a:prstGeom>
        </p:spPr>
      </p:pic>
    </p:spTree>
    <p:extLst>
      <p:ext uri="{BB962C8B-B14F-4D97-AF65-F5344CB8AC3E}">
        <p14:creationId xmlns:p14="http://schemas.microsoft.com/office/powerpoint/2010/main" val="14851207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pic>
        <p:nvPicPr>
          <p:cNvPr id="4" name="Imagem 3">
            <a:extLst>
              <a:ext uri="{FF2B5EF4-FFF2-40B4-BE49-F238E27FC236}">
                <a16:creationId xmlns:a16="http://schemas.microsoft.com/office/drawing/2014/main" id="{829121CB-A441-4012-BC69-36E6014D4D1C}"/>
              </a:ext>
            </a:extLst>
          </p:cNvPr>
          <p:cNvPicPr>
            <a:picLocks noChangeAspect="1"/>
          </p:cNvPicPr>
          <p:nvPr/>
        </p:nvPicPr>
        <p:blipFill>
          <a:blip r:embed="rId3"/>
          <a:stretch>
            <a:fillRect/>
          </a:stretch>
        </p:blipFill>
        <p:spPr>
          <a:xfrm>
            <a:off x="318949" y="2551212"/>
            <a:ext cx="12515715" cy="7048128"/>
          </a:xfrm>
          <a:prstGeom prst="rect">
            <a:avLst/>
          </a:prstGeom>
        </p:spPr>
      </p:pic>
    </p:spTree>
    <p:extLst>
      <p:ext uri="{BB962C8B-B14F-4D97-AF65-F5344CB8AC3E}">
        <p14:creationId xmlns:p14="http://schemas.microsoft.com/office/powerpoint/2010/main" val="5019438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pic>
        <p:nvPicPr>
          <p:cNvPr id="2" name="Imagem 1">
            <a:extLst>
              <a:ext uri="{FF2B5EF4-FFF2-40B4-BE49-F238E27FC236}">
                <a16:creationId xmlns:a16="http://schemas.microsoft.com/office/drawing/2014/main" id="{716247C7-A0BA-47EF-83E0-7C93082FA635}"/>
              </a:ext>
            </a:extLst>
          </p:cNvPr>
          <p:cNvPicPr>
            <a:picLocks noChangeAspect="1"/>
          </p:cNvPicPr>
          <p:nvPr/>
        </p:nvPicPr>
        <p:blipFill>
          <a:blip r:embed="rId3"/>
          <a:stretch>
            <a:fillRect/>
          </a:stretch>
        </p:blipFill>
        <p:spPr>
          <a:xfrm>
            <a:off x="233264" y="2951670"/>
            <a:ext cx="12618640" cy="6142341"/>
          </a:xfrm>
          <a:prstGeom prst="rect">
            <a:avLst/>
          </a:prstGeom>
        </p:spPr>
      </p:pic>
    </p:spTree>
    <p:extLst>
      <p:ext uri="{BB962C8B-B14F-4D97-AF65-F5344CB8AC3E}">
        <p14:creationId xmlns:p14="http://schemas.microsoft.com/office/powerpoint/2010/main" val="41909581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pic>
        <p:nvPicPr>
          <p:cNvPr id="4" name="Imagem 3">
            <a:extLst>
              <a:ext uri="{FF2B5EF4-FFF2-40B4-BE49-F238E27FC236}">
                <a16:creationId xmlns:a16="http://schemas.microsoft.com/office/drawing/2014/main" id="{EE77AC6F-5562-4BF8-95C1-3CA9CB7CDFA1}"/>
              </a:ext>
            </a:extLst>
          </p:cNvPr>
          <p:cNvPicPr>
            <a:picLocks noChangeAspect="1"/>
          </p:cNvPicPr>
          <p:nvPr/>
        </p:nvPicPr>
        <p:blipFill>
          <a:blip r:embed="rId3"/>
          <a:stretch>
            <a:fillRect/>
          </a:stretch>
        </p:blipFill>
        <p:spPr>
          <a:xfrm>
            <a:off x="1919860" y="2320785"/>
            <a:ext cx="9360000" cy="7488000"/>
          </a:xfrm>
          <a:prstGeom prst="rect">
            <a:avLst/>
          </a:prstGeom>
        </p:spPr>
      </p:pic>
    </p:spTree>
    <p:extLst>
      <p:ext uri="{BB962C8B-B14F-4D97-AF65-F5344CB8AC3E}">
        <p14:creationId xmlns:p14="http://schemas.microsoft.com/office/powerpoint/2010/main" val="32436524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4416594" cy="923330"/>
          </a:xfrm>
          <a:prstGeom prst="rect">
            <a:avLst/>
          </a:prstGeom>
          <a:noFill/>
        </p:spPr>
        <p:txBody>
          <a:bodyPr wrap="none" rtlCol="0">
            <a:spAutoFit/>
          </a:bodyPr>
          <a:lstStyle/>
          <a:p>
            <a:r>
              <a:rPr lang="pt-BR" sz="5400" b="1" dirty="0">
                <a:solidFill>
                  <a:schemeClr val="accent3">
                    <a:lumMod val="75000"/>
                  </a:schemeClr>
                </a:solidFill>
                <a:effectLst>
                  <a:outerShdw blurRad="38100" dist="38100" dir="2700000" algn="tl">
                    <a:srgbClr val="000000">
                      <a:alpha val="43137"/>
                    </a:srgbClr>
                  </a:outerShdw>
                </a:effectLst>
              </a:rPr>
              <a:t>MODELO DA</a:t>
            </a:r>
          </a:p>
        </p:txBody>
      </p:sp>
      <p:pic>
        <p:nvPicPr>
          <p:cNvPr id="2" name="Imagem 1">
            <a:extLst>
              <a:ext uri="{FF2B5EF4-FFF2-40B4-BE49-F238E27FC236}">
                <a16:creationId xmlns:a16="http://schemas.microsoft.com/office/drawing/2014/main" id="{F46F5EBB-D0BB-468E-B25A-34B4E3D30A68}"/>
              </a:ext>
            </a:extLst>
          </p:cNvPr>
          <p:cNvPicPr>
            <a:picLocks noChangeAspect="1"/>
          </p:cNvPicPr>
          <p:nvPr/>
        </p:nvPicPr>
        <p:blipFill>
          <a:blip r:embed="rId3"/>
          <a:stretch>
            <a:fillRect/>
          </a:stretch>
        </p:blipFill>
        <p:spPr>
          <a:xfrm>
            <a:off x="305272" y="2695228"/>
            <a:ext cx="12582525" cy="6219825"/>
          </a:xfrm>
          <a:prstGeom prst="rect">
            <a:avLst/>
          </a:prstGeom>
        </p:spPr>
      </p:pic>
    </p:spTree>
    <p:extLst>
      <p:ext uri="{BB962C8B-B14F-4D97-AF65-F5344CB8AC3E}">
        <p14:creationId xmlns:p14="http://schemas.microsoft.com/office/powerpoint/2010/main" val="399154864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5695790"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a:t>
            </a:r>
            <a:r>
              <a:rPr lang="pt-BR" sz="5400" b="1" dirty="0" err="1">
                <a:solidFill>
                  <a:srgbClr val="FF0000"/>
                </a:solidFill>
                <a:effectLst>
                  <a:outerShdw blurRad="38100" dist="38100" dir="2700000" algn="tl">
                    <a:srgbClr val="000000">
                      <a:alpha val="43137"/>
                    </a:srgbClr>
                  </a:outerShdw>
                </a:effectLst>
              </a:rPr>
              <a:t>SAFe</a:t>
            </a:r>
            <a:r>
              <a:rPr lang="pt-BR" sz="5400" b="1" baseline="30000" dirty="0">
                <a:solidFill>
                  <a:srgbClr val="FF0000"/>
                </a:solidFill>
                <a:effectLst>
                  <a:outerShdw blurRad="38100" dist="38100" dir="2700000" algn="tl">
                    <a:srgbClr val="000000">
                      <a:alpha val="43137"/>
                    </a:srgbClr>
                  </a:outerShdw>
                </a:effectLst>
              </a:rPr>
              <a:t>®</a:t>
            </a:r>
          </a:p>
        </p:txBody>
      </p:sp>
      <p:graphicFrame>
        <p:nvGraphicFramePr>
          <p:cNvPr id="5" name="Diagrama 4">
            <a:extLst>
              <a:ext uri="{FF2B5EF4-FFF2-40B4-BE49-F238E27FC236}">
                <a16:creationId xmlns:a16="http://schemas.microsoft.com/office/drawing/2014/main" id="{B20EFF60-BC10-411F-80F9-A46974812DF7}"/>
              </a:ext>
            </a:extLst>
          </p:cNvPr>
          <p:cNvGraphicFramePr/>
          <p:nvPr/>
        </p:nvGraphicFramePr>
        <p:xfrm>
          <a:off x="305272" y="2623220"/>
          <a:ext cx="12889432" cy="7128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6640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sp>
        <p:nvSpPr>
          <p:cNvPr id="2" name="CaixaDeTexto 1">
            <a:extLst>
              <a:ext uri="{FF2B5EF4-FFF2-40B4-BE49-F238E27FC236}">
                <a16:creationId xmlns:a16="http://schemas.microsoft.com/office/drawing/2014/main" id="{80C4F9A3-DCF9-4B06-9C22-6790DFDC7E88}"/>
              </a:ext>
            </a:extLst>
          </p:cNvPr>
          <p:cNvSpPr txBox="1"/>
          <p:nvPr/>
        </p:nvSpPr>
        <p:spPr>
          <a:xfrm>
            <a:off x="8874224" y="2911252"/>
            <a:ext cx="4248472" cy="2554545"/>
          </a:xfrm>
          <a:prstGeom prst="rect">
            <a:avLst/>
          </a:prstGeom>
          <a:solidFill>
            <a:schemeClr val="bg1"/>
          </a:solidFill>
        </p:spPr>
        <p:txBody>
          <a:bodyPr wrap="square" rtlCol="0">
            <a:spAutoFit/>
          </a:bodyPr>
          <a:lstStyle/>
          <a:p>
            <a:r>
              <a:rPr lang="pt-BR" sz="3200" b="1" dirty="0"/>
              <a:t>Cascata (</a:t>
            </a:r>
            <a:r>
              <a:rPr lang="pt-BR" sz="3200" b="1" dirty="0" err="1"/>
              <a:t>Waterfall</a:t>
            </a:r>
            <a:r>
              <a:rPr lang="pt-BR" sz="3200" b="1" dirty="0"/>
              <a:t>)</a:t>
            </a:r>
          </a:p>
          <a:p>
            <a:pPr marL="285750" indent="-285750">
              <a:buFont typeface="Wingdings" panose="05000000000000000000" pitchFamily="2" charset="2"/>
              <a:buChar char="q"/>
            </a:pPr>
            <a:r>
              <a:rPr lang="pt-BR" sz="3200" dirty="0"/>
              <a:t>Desenvolvimento sequencial</a:t>
            </a:r>
          </a:p>
          <a:p>
            <a:pPr marL="285750" indent="-285750">
              <a:buFont typeface="Wingdings" panose="05000000000000000000" pitchFamily="2" charset="2"/>
              <a:buChar char="q"/>
            </a:pPr>
            <a:r>
              <a:rPr lang="pt-BR" sz="3200" dirty="0"/>
              <a:t>Produto acabado somente no final</a:t>
            </a:r>
          </a:p>
        </p:txBody>
      </p:sp>
      <p:sp>
        <p:nvSpPr>
          <p:cNvPr id="7" name="CaixaDeTexto 6">
            <a:extLst>
              <a:ext uri="{FF2B5EF4-FFF2-40B4-BE49-F238E27FC236}">
                <a16:creationId xmlns:a16="http://schemas.microsoft.com/office/drawing/2014/main" id="{08E39185-2304-40D3-877B-B9E2C49DAE3A}"/>
              </a:ext>
            </a:extLst>
          </p:cNvPr>
          <p:cNvSpPr txBox="1"/>
          <p:nvPr/>
        </p:nvSpPr>
        <p:spPr>
          <a:xfrm>
            <a:off x="8875340" y="5926116"/>
            <a:ext cx="4248472" cy="4031873"/>
          </a:xfrm>
          <a:prstGeom prst="rect">
            <a:avLst/>
          </a:prstGeom>
          <a:solidFill>
            <a:schemeClr val="bg1"/>
          </a:solidFill>
        </p:spPr>
        <p:txBody>
          <a:bodyPr wrap="square" rtlCol="0">
            <a:spAutoFit/>
          </a:bodyPr>
          <a:lstStyle/>
          <a:p>
            <a:r>
              <a:rPr lang="pt-BR" sz="3200" b="1" dirty="0"/>
              <a:t>Ágil</a:t>
            </a:r>
          </a:p>
          <a:p>
            <a:pPr marL="285750" indent="-285750">
              <a:buFont typeface="Wingdings" panose="05000000000000000000" pitchFamily="2" charset="2"/>
              <a:buChar char="q"/>
            </a:pPr>
            <a:r>
              <a:rPr lang="pt-BR" sz="3200" dirty="0"/>
              <a:t> Entregas de valor incrementais</a:t>
            </a:r>
          </a:p>
          <a:p>
            <a:pPr marL="285750" indent="-285750">
              <a:buFont typeface="Wingdings" panose="05000000000000000000" pitchFamily="2" charset="2"/>
              <a:buChar char="q"/>
            </a:pPr>
            <a:r>
              <a:rPr lang="pt-BR" sz="3200" dirty="0"/>
              <a:t> Melhoria continua dos produtos</a:t>
            </a:r>
          </a:p>
          <a:p>
            <a:pPr marL="285750" indent="-285750">
              <a:buFont typeface="Wingdings" panose="05000000000000000000" pitchFamily="2" charset="2"/>
              <a:buChar char="q"/>
            </a:pPr>
            <a:r>
              <a:rPr lang="pt-BR" sz="3200" dirty="0"/>
              <a:t> Ciclos predefinidos</a:t>
            </a:r>
          </a:p>
          <a:p>
            <a:pPr marL="285750" indent="-285750">
              <a:buFont typeface="Wingdings" panose="05000000000000000000" pitchFamily="2" charset="2"/>
              <a:buChar char="q"/>
            </a:pPr>
            <a:r>
              <a:rPr lang="pt-BR" sz="3200" dirty="0"/>
              <a:t> Adaptabilidade às mudanças</a:t>
            </a:r>
          </a:p>
        </p:txBody>
      </p:sp>
      <p:sp>
        <p:nvSpPr>
          <p:cNvPr id="4" name="CaixaDeTexto 3">
            <a:extLst>
              <a:ext uri="{FF2B5EF4-FFF2-40B4-BE49-F238E27FC236}">
                <a16:creationId xmlns:a16="http://schemas.microsoft.com/office/drawing/2014/main" id="{399A99CD-DAB4-46D8-A24F-0835FECC7927}"/>
              </a:ext>
            </a:extLst>
          </p:cNvPr>
          <p:cNvSpPr txBox="1"/>
          <p:nvPr/>
        </p:nvSpPr>
        <p:spPr>
          <a:xfrm>
            <a:off x="2658514" y="1561458"/>
            <a:ext cx="8949886" cy="1077218"/>
          </a:xfrm>
          <a:prstGeom prst="rect">
            <a:avLst/>
          </a:prstGeom>
          <a:solidFill>
            <a:schemeClr val="bg1"/>
          </a:solidFill>
        </p:spPr>
        <p:txBody>
          <a:bodyPr wrap="none" rtlCol="0">
            <a:spAutoFit/>
          </a:bodyPr>
          <a:lstStyle/>
          <a:p>
            <a:r>
              <a:rPr lang="pt-BR" sz="3200" b="1" dirty="0">
                <a:effectLst>
                  <a:outerShdw blurRad="38100" dist="38100" dir="2700000" algn="tl">
                    <a:srgbClr val="000000">
                      <a:alpha val="43137"/>
                    </a:srgbClr>
                  </a:outerShdw>
                </a:effectLst>
              </a:rPr>
              <a:t>Processos de Desenvolvimento dos Projetos</a:t>
            </a:r>
          </a:p>
          <a:p>
            <a:endParaRPr lang="pt-BR" sz="3200" b="1" dirty="0">
              <a:effectLst>
                <a:outerShdw blurRad="38100" dist="38100" dir="2700000" algn="tl">
                  <a:srgbClr val="000000">
                    <a:alpha val="43137"/>
                  </a:srgbClr>
                </a:outerShdw>
              </a:effectLst>
            </a:endParaRPr>
          </a:p>
        </p:txBody>
      </p:sp>
      <p:pic>
        <p:nvPicPr>
          <p:cNvPr id="9" name="Imagem 8">
            <a:extLst>
              <a:ext uri="{FF2B5EF4-FFF2-40B4-BE49-F238E27FC236}">
                <a16:creationId xmlns:a16="http://schemas.microsoft.com/office/drawing/2014/main" id="{74634553-91C7-493A-AB1B-9BA0A30FCA57}"/>
              </a:ext>
            </a:extLst>
          </p:cNvPr>
          <p:cNvPicPr>
            <a:picLocks noChangeAspect="1"/>
          </p:cNvPicPr>
          <p:nvPr/>
        </p:nvPicPr>
        <p:blipFill>
          <a:blip r:embed="rId3"/>
          <a:stretch>
            <a:fillRect/>
          </a:stretch>
        </p:blipFill>
        <p:spPr>
          <a:xfrm>
            <a:off x="244849" y="2203568"/>
            <a:ext cx="8629375" cy="7404427"/>
          </a:xfrm>
          <a:prstGeom prst="rect">
            <a:avLst/>
          </a:prstGeom>
        </p:spPr>
      </p:pic>
      <p:pic>
        <p:nvPicPr>
          <p:cNvPr id="12" name="Imagem 11">
            <a:extLst>
              <a:ext uri="{FF2B5EF4-FFF2-40B4-BE49-F238E27FC236}">
                <a16:creationId xmlns:a16="http://schemas.microsoft.com/office/drawing/2014/main" id="{E1B3A05F-D5BA-4152-BDC8-4EBDEFB79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58" y="2588324"/>
            <a:ext cx="12630014" cy="3635296"/>
          </a:xfrm>
          <a:prstGeom prst="rect">
            <a:avLst/>
          </a:prstGeom>
        </p:spPr>
      </p:pic>
      <p:pic>
        <p:nvPicPr>
          <p:cNvPr id="2050" name="Picture 2" descr="Resultado de imagem para desenvolvimento de sistemas">
            <a:extLst>
              <a:ext uri="{FF2B5EF4-FFF2-40B4-BE49-F238E27FC236}">
                <a16:creationId xmlns:a16="http://schemas.microsoft.com/office/drawing/2014/main" id="{5AEBF5C5-C0C1-45D3-8D02-DFE9409513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658" y="5926116"/>
            <a:ext cx="12630014" cy="403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07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2050"/>
                                        </p:tgtEl>
                                      </p:cBhvr>
                                    </p:animEffect>
                                    <p:set>
                                      <p:cBhvr>
                                        <p:cTn id="20"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5525872"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a:t>
            </a:r>
            <a:r>
              <a:rPr lang="pt-BR" sz="5400" b="1" dirty="0" err="1">
                <a:solidFill>
                  <a:srgbClr val="FF0000"/>
                </a:solidFill>
                <a:effectLst>
                  <a:outerShdw blurRad="38100" dist="38100" dir="2700000" algn="tl">
                    <a:srgbClr val="000000">
                      <a:alpha val="43137"/>
                    </a:srgbClr>
                  </a:outerShdw>
                </a:effectLst>
              </a:rPr>
              <a:t>SAFe</a:t>
            </a:r>
            <a:r>
              <a:rPr lang="pt-BR" sz="5400" b="1" baseline="30000" dirty="0">
                <a:solidFill>
                  <a:srgbClr val="FF0000"/>
                </a:solidFill>
                <a:effectLst>
                  <a:outerShdw blurRad="38100" dist="38100" dir="2700000" algn="tl">
                    <a:srgbClr val="000000">
                      <a:alpha val="43137"/>
                    </a:srgbClr>
                  </a:outerShdw>
                </a:effectLst>
              </a:rPr>
              <a:t>®</a:t>
            </a:r>
            <a:endParaRPr lang="pt-BR" sz="5400" b="1" dirty="0">
              <a:solidFill>
                <a:srgbClr val="FF0000"/>
              </a:solidFill>
              <a:effectLst>
                <a:outerShdw blurRad="38100" dist="38100" dir="2700000" algn="tl">
                  <a:srgbClr val="000000">
                    <a:alpha val="43137"/>
                  </a:srgbClr>
                </a:outerShdw>
              </a:effectLst>
            </a:endParaRPr>
          </a:p>
        </p:txBody>
      </p:sp>
      <p:sp>
        <p:nvSpPr>
          <p:cNvPr id="2" name="Retângulo 1">
            <a:extLst>
              <a:ext uri="{FF2B5EF4-FFF2-40B4-BE49-F238E27FC236}">
                <a16:creationId xmlns:a16="http://schemas.microsoft.com/office/drawing/2014/main" id="{742584D3-8EB0-41EC-A6A8-C7BB489CDB05}"/>
              </a:ext>
            </a:extLst>
          </p:cNvPr>
          <p:cNvSpPr/>
          <p:nvPr/>
        </p:nvSpPr>
        <p:spPr>
          <a:xfrm>
            <a:off x="5528438" y="2479204"/>
            <a:ext cx="7450242" cy="6697346"/>
          </a:xfrm>
          <a:prstGeom prst="rect">
            <a:avLst/>
          </a:prstGeom>
        </p:spPr>
        <p:txBody>
          <a:bodyPr wrap="square">
            <a:spAutoFit/>
          </a:bodyPr>
          <a:lstStyle/>
          <a:p>
            <a:pPr>
              <a:lnSpc>
                <a:spcPct val="150000"/>
              </a:lnSpc>
            </a:pPr>
            <a:r>
              <a:rPr lang="pt-BR" dirty="0">
                <a:latin typeface="+mj-lt"/>
              </a:rPr>
              <a:t>(1) </a:t>
            </a:r>
            <a:r>
              <a:rPr lang="pt-BR" u="sng" dirty="0">
                <a:latin typeface="+mj-lt"/>
              </a:rPr>
              <a:t>Ter uma visão econômica e financeira</a:t>
            </a:r>
            <a:r>
              <a:rPr lang="pt-BR" dirty="0">
                <a:latin typeface="+mj-lt"/>
              </a:rPr>
              <a:t> para poder entregar valor de maneira sustentável; </a:t>
            </a:r>
          </a:p>
          <a:p>
            <a:pPr>
              <a:lnSpc>
                <a:spcPct val="150000"/>
              </a:lnSpc>
            </a:pPr>
            <a:r>
              <a:rPr lang="pt-BR" dirty="0">
                <a:latin typeface="+mj-lt"/>
              </a:rPr>
              <a:t>(2) Aplicar o </a:t>
            </a:r>
            <a:r>
              <a:rPr lang="pt-BR" u="sng" dirty="0">
                <a:latin typeface="+mj-lt"/>
              </a:rPr>
              <a:t>pensamento sistêmico</a:t>
            </a:r>
            <a:r>
              <a:rPr lang="pt-BR" dirty="0">
                <a:latin typeface="+mj-lt"/>
              </a:rPr>
              <a:t> para lidar com os problemas e suas complexidades; </a:t>
            </a:r>
          </a:p>
          <a:p>
            <a:pPr>
              <a:lnSpc>
                <a:spcPct val="150000"/>
              </a:lnSpc>
            </a:pPr>
            <a:r>
              <a:rPr lang="pt-BR" dirty="0">
                <a:latin typeface="+mj-lt"/>
              </a:rPr>
              <a:t>(3) </a:t>
            </a:r>
            <a:r>
              <a:rPr lang="pt-BR" u="sng" dirty="0">
                <a:latin typeface="+mj-lt"/>
              </a:rPr>
              <a:t>Assumir a variabilidade no processo</a:t>
            </a:r>
            <a:r>
              <a:rPr lang="pt-BR" dirty="0">
                <a:latin typeface="+mj-lt"/>
              </a:rPr>
              <a:t> de desenvolvimento ao invés de buscar definir requisitos e padrões no inicio do processo de construção, quando as incertezas são maiores;</a:t>
            </a:r>
          </a:p>
          <a:p>
            <a:pPr>
              <a:lnSpc>
                <a:spcPct val="150000"/>
              </a:lnSpc>
            </a:pPr>
            <a:r>
              <a:rPr lang="pt-BR" dirty="0">
                <a:latin typeface="+mj-lt"/>
              </a:rPr>
              <a:t>(4) </a:t>
            </a:r>
            <a:r>
              <a:rPr lang="pt-BR" u="sng" dirty="0">
                <a:latin typeface="+mj-lt"/>
              </a:rPr>
              <a:t>Desenvolvimento </a:t>
            </a:r>
            <a:r>
              <a:rPr lang="pt-BR" u="sng" dirty="0" err="1">
                <a:latin typeface="+mj-lt"/>
              </a:rPr>
              <a:t>incremental</a:t>
            </a:r>
            <a:r>
              <a:rPr lang="pt-BR" dirty="0" err="1">
                <a:latin typeface="+mj-lt"/>
              </a:rPr>
              <a:t>,com</a:t>
            </a:r>
            <a:r>
              <a:rPr lang="pt-BR" dirty="0">
                <a:latin typeface="+mj-lt"/>
              </a:rPr>
              <a:t> ciclos rápidos de aprendizagem;</a:t>
            </a:r>
          </a:p>
          <a:p>
            <a:pPr>
              <a:lnSpc>
                <a:spcPct val="150000"/>
              </a:lnSpc>
            </a:pPr>
            <a:r>
              <a:rPr lang="pt-BR" dirty="0">
                <a:latin typeface="+mj-lt"/>
              </a:rPr>
              <a:t>(5) Basear as entregas na avaliação de </a:t>
            </a:r>
            <a:r>
              <a:rPr lang="pt-BR" u="sng" dirty="0">
                <a:latin typeface="+mj-lt"/>
              </a:rPr>
              <a:t>sistemas em funcionamento</a:t>
            </a:r>
            <a:r>
              <a:rPr lang="pt-BR" dirty="0">
                <a:latin typeface="+mj-lt"/>
              </a:rPr>
              <a:t>; </a:t>
            </a:r>
          </a:p>
          <a:p>
            <a:pPr>
              <a:lnSpc>
                <a:spcPct val="150000"/>
              </a:lnSpc>
            </a:pPr>
            <a:r>
              <a:rPr lang="pt-BR" dirty="0">
                <a:latin typeface="+mj-lt"/>
              </a:rPr>
              <a:t>(6) Visualizar e </a:t>
            </a:r>
            <a:r>
              <a:rPr lang="pt-BR" u="sng" dirty="0">
                <a:latin typeface="+mj-lt"/>
              </a:rPr>
              <a:t>limitar o WIP</a:t>
            </a:r>
            <a:r>
              <a:rPr lang="pt-BR" dirty="0">
                <a:latin typeface="+mj-lt"/>
              </a:rPr>
              <a:t> (</a:t>
            </a:r>
            <a:r>
              <a:rPr lang="pt-BR" i="1" dirty="0" err="1">
                <a:latin typeface="+mj-lt"/>
              </a:rPr>
              <a:t>work</a:t>
            </a:r>
            <a:r>
              <a:rPr lang="pt-BR" i="1" dirty="0">
                <a:latin typeface="+mj-lt"/>
              </a:rPr>
              <a:t> in </a:t>
            </a:r>
            <a:r>
              <a:rPr lang="pt-BR" i="1" dirty="0" err="1">
                <a:latin typeface="+mj-lt"/>
              </a:rPr>
              <a:t>progress</a:t>
            </a:r>
            <a:r>
              <a:rPr lang="pt-BR" dirty="0">
                <a:latin typeface="+mj-lt"/>
              </a:rPr>
              <a:t>), reduzir os lotes de trabalho e gerenciar o tamanho da fila; </a:t>
            </a:r>
          </a:p>
          <a:p>
            <a:pPr>
              <a:lnSpc>
                <a:spcPct val="150000"/>
              </a:lnSpc>
            </a:pPr>
            <a:r>
              <a:rPr lang="pt-BR" dirty="0">
                <a:latin typeface="+mj-lt"/>
              </a:rPr>
              <a:t>(7) Aplicar a </a:t>
            </a:r>
            <a:r>
              <a:rPr lang="pt-BR" u="sng" dirty="0">
                <a:latin typeface="+mj-lt"/>
              </a:rPr>
              <a:t>cadência (ritmo) e sincronismo</a:t>
            </a:r>
            <a:r>
              <a:rPr lang="pt-BR" dirty="0">
                <a:latin typeface="+mj-lt"/>
              </a:rPr>
              <a:t> entre as equipes; </a:t>
            </a:r>
          </a:p>
          <a:p>
            <a:pPr>
              <a:lnSpc>
                <a:spcPct val="150000"/>
              </a:lnSpc>
            </a:pPr>
            <a:r>
              <a:rPr lang="pt-BR" dirty="0">
                <a:latin typeface="+mj-lt"/>
              </a:rPr>
              <a:t>(8) Desbloquear a </a:t>
            </a:r>
            <a:r>
              <a:rPr lang="pt-BR" u="sng" dirty="0">
                <a:latin typeface="+mj-lt"/>
              </a:rPr>
              <a:t>motivação intrínseca nas equipes</a:t>
            </a:r>
            <a:r>
              <a:rPr lang="pt-BR" dirty="0">
                <a:latin typeface="+mj-lt"/>
              </a:rPr>
              <a:t>, fomentando a autonomia, compartilhamento da missão e propósito; (9) </a:t>
            </a:r>
            <a:r>
              <a:rPr lang="pt-BR" u="sng" dirty="0">
                <a:latin typeface="+mj-lt"/>
              </a:rPr>
              <a:t>Descentralizar a tomada de decisão</a:t>
            </a:r>
            <a:r>
              <a:rPr lang="pt-BR" dirty="0">
                <a:latin typeface="+mj-lt"/>
              </a:rPr>
              <a:t> para reduzir os </a:t>
            </a:r>
            <a:r>
              <a:rPr lang="pt-BR" i="1" dirty="0" err="1">
                <a:latin typeface="+mj-lt"/>
              </a:rPr>
              <a:t>delays</a:t>
            </a:r>
            <a:r>
              <a:rPr lang="pt-BR" i="1" dirty="0">
                <a:latin typeface="+mj-lt"/>
              </a:rPr>
              <a:t> </a:t>
            </a:r>
            <a:r>
              <a:rPr lang="pt-BR" dirty="0">
                <a:latin typeface="+mj-lt"/>
              </a:rPr>
              <a:t>nos fluxos de trabalho</a:t>
            </a:r>
          </a:p>
          <a:p>
            <a:pPr>
              <a:lnSpc>
                <a:spcPct val="150000"/>
              </a:lnSpc>
            </a:pPr>
            <a:r>
              <a:rPr lang="pt-BR" dirty="0">
                <a:latin typeface="+mj-lt"/>
              </a:rPr>
              <a:t>(10) Organizar em torno do valor</a:t>
            </a:r>
          </a:p>
        </p:txBody>
      </p:sp>
      <p:sp>
        <p:nvSpPr>
          <p:cNvPr id="8" name="Retângulo 7">
            <a:extLst>
              <a:ext uri="{FF2B5EF4-FFF2-40B4-BE49-F238E27FC236}">
                <a16:creationId xmlns:a16="http://schemas.microsoft.com/office/drawing/2014/main" id="{82558289-499C-45A8-B284-B92D5FA33051}"/>
              </a:ext>
            </a:extLst>
          </p:cNvPr>
          <p:cNvSpPr/>
          <p:nvPr/>
        </p:nvSpPr>
        <p:spPr>
          <a:xfrm>
            <a:off x="233264" y="7519764"/>
            <a:ext cx="4896544" cy="792088"/>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000" b="1" dirty="0">
                <a:effectLst>
                  <a:outerShdw blurRad="38100" dist="38100" dir="2700000" algn="tl">
                    <a:srgbClr val="000000">
                      <a:alpha val="43137"/>
                    </a:srgbClr>
                  </a:outerShdw>
                </a:effectLst>
              </a:rPr>
              <a:t>LIDERANÇA</a:t>
            </a:r>
          </a:p>
        </p:txBody>
      </p:sp>
      <p:sp>
        <p:nvSpPr>
          <p:cNvPr id="9" name="Retângulo 8">
            <a:extLst>
              <a:ext uri="{FF2B5EF4-FFF2-40B4-BE49-F238E27FC236}">
                <a16:creationId xmlns:a16="http://schemas.microsoft.com/office/drawing/2014/main" id="{912F3E82-F769-46BD-BC53-CE2C068BAB11}"/>
              </a:ext>
            </a:extLst>
          </p:cNvPr>
          <p:cNvSpPr/>
          <p:nvPr/>
        </p:nvSpPr>
        <p:spPr>
          <a:xfrm>
            <a:off x="377280" y="4495428"/>
            <a:ext cx="1080120" cy="302433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Respeito às pessoas e à cultura</a:t>
            </a:r>
          </a:p>
        </p:txBody>
      </p:sp>
      <p:sp>
        <p:nvSpPr>
          <p:cNvPr id="10" name="Retângulo 9">
            <a:extLst>
              <a:ext uri="{FF2B5EF4-FFF2-40B4-BE49-F238E27FC236}">
                <a16:creationId xmlns:a16="http://schemas.microsoft.com/office/drawing/2014/main" id="{2320A6B7-85BB-4B11-8D99-F444391E78C3}"/>
              </a:ext>
            </a:extLst>
          </p:cNvPr>
          <p:cNvSpPr/>
          <p:nvPr/>
        </p:nvSpPr>
        <p:spPr>
          <a:xfrm>
            <a:off x="1529408" y="4495428"/>
            <a:ext cx="1080120" cy="302433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Fluxo</a:t>
            </a:r>
          </a:p>
        </p:txBody>
      </p:sp>
      <p:sp>
        <p:nvSpPr>
          <p:cNvPr id="11" name="Retângulo 10">
            <a:extLst>
              <a:ext uri="{FF2B5EF4-FFF2-40B4-BE49-F238E27FC236}">
                <a16:creationId xmlns:a16="http://schemas.microsoft.com/office/drawing/2014/main" id="{1EDA7852-55BD-4C97-9BB4-06F7CE688408}"/>
              </a:ext>
            </a:extLst>
          </p:cNvPr>
          <p:cNvSpPr/>
          <p:nvPr/>
        </p:nvSpPr>
        <p:spPr>
          <a:xfrm>
            <a:off x="2681536" y="4495428"/>
            <a:ext cx="1080120" cy="302433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Inovação</a:t>
            </a:r>
          </a:p>
        </p:txBody>
      </p:sp>
      <p:sp>
        <p:nvSpPr>
          <p:cNvPr id="12" name="Retângulo 11">
            <a:extLst>
              <a:ext uri="{FF2B5EF4-FFF2-40B4-BE49-F238E27FC236}">
                <a16:creationId xmlns:a16="http://schemas.microsoft.com/office/drawing/2014/main" id="{60EC29A4-69D0-4512-A315-3A609E560E76}"/>
              </a:ext>
            </a:extLst>
          </p:cNvPr>
          <p:cNvSpPr/>
          <p:nvPr/>
        </p:nvSpPr>
        <p:spPr>
          <a:xfrm>
            <a:off x="3833664" y="4495428"/>
            <a:ext cx="1152128" cy="302433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Melhoria Continua</a:t>
            </a:r>
          </a:p>
        </p:txBody>
      </p:sp>
      <p:sp>
        <p:nvSpPr>
          <p:cNvPr id="13" name="Trapezoide 12">
            <a:extLst>
              <a:ext uri="{FF2B5EF4-FFF2-40B4-BE49-F238E27FC236}">
                <a16:creationId xmlns:a16="http://schemas.microsoft.com/office/drawing/2014/main" id="{323EC948-6F95-4AFC-95D1-46731E143B63}"/>
              </a:ext>
            </a:extLst>
          </p:cNvPr>
          <p:cNvSpPr/>
          <p:nvPr/>
        </p:nvSpPr>
        <p:spPr>
          <a:xfrm>
            <a:off x="233264" y="3343300"/>
            <a:ext cx="4896544" cy="1152128"/>
          </a:xfrm>
          <a:prstGeom prst="trapezoid">
            <a:avLst/>
          </a:prstGeom>
          <a:gradFill flip="none" rotWithShape="1">
            <a:gsLst>
              <a:gs pos="0">
                <a:srgbClr val="8FC157">
                  <a:shade val="30000"/>
                  <a:satMod val="115000"/>
                </a:srgbClr>
              </a:gs>
              <a:gs pos="50000">
                <a:srgbClr val="8FC157">
                  <a:shade val="67500"/>
                  <a:satMod val="115000"/>
                </a:srgbClr>
              </a:gs>
              <a:gs pos="100000">
                <a:srgbClr val="8FC157">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000" b="1" dirty="0">
                <a:effectLst>
                  <a:outerShdw blurRad="38100" dist="38100" dir="2700000" algn="tl">
                    <a:srgbClr val="000000">
                      <a:alpha val="43137"/>
                    </a:srgbClr>
                  </a:outerShdw>
                </a:effectLst>
              </a:rPr>
              <a:t>VALOR</a:t>
            </a:r>
          </a:p>
        </p:txBody>
      </p:sp>
    </p:spTree>
    <p:extLst>
      <p:ext uri="{BB962C8B-B14F-4D97-AF65-F5344CB8AC3E}">
        <p14:creationId xmlns:p14="http://schemas.microsoft.com/office/powerpoint/2010/main" val="40205176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5525872"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a:t>
            </a:r>
            <a:r>
              <a:rPr lang="pt-BR" sz="5400" b="1" dirty="0" err="1">
                <a:solidFill>
                  <a:srgbClr val="FF0000"/>
                </a:solidFill>
                <a:effectLst>
                  <a:outerShdw blurRad="38100" dist="38100" dir="2700000" algn="tl">
                    <a:srgbClr val="000000">
                      <a:alpha val="43137"/>
                    </a:srgbClr>
                  </a:outerShdw>
                </a:effectLst>
              </a:rPr>
              <a:t>SAFe</a:t>
            </a:r>
            <a:r>
              <a:rPr lang="pt-BR" sz="5400" b="1" baseline="30000" dirty="0">
                <a:solidFill>
                  <a:srgbClr val="FF0000"/>
                </a:solidFill>
                <a:effectLst>
                  <a:outerShdw blurRad="38100" dist="38100" dir="2700000" algn="tl">
                    <a:srgbClr val="000000">
                      <a:alpha val="43137"/>
                    </a:srgbClr>
                  </a:outerShdw>
                </a:effectLst>
              </a:rPr>
              <a:t>®</a:t>
            </a:r>
            <a:endParaRPr lang="pt-BR" sz="5400" b="1" dirty="0">
              <a:solidFill>
                <a:srgbClr val="FF0000"/>
              </a:solidFill>
              <a:effectLst>
                <a:outerShdw blurRad="38100" dist="38100" dir="2700000" algn="tl">
                  <a:srgbClr val="000000">
                    <a:alpha val="43137"/>
                  </a:srgbClr>
                </a:outerShdw>
              </a:effectLst>
            </a:endParaRPr>
          </a:p>
        </p:txBody>
      </p:sp>
      <p:graphicFrame>
        <p:nvGraphicFramePr>
          <p:cNvPr id="2" name="Diagrama 1">
            <a:extLst>
              <a:ext uri="{FF2B5EF4-FFF2-40B4-BE49-F238E27FC236}">
                <a16:creationId xmlns:a16="http://schemas.microsoft.com/office/drawing/2014/main" id="{FF792E64-14E0-4CBC-B064-A742332D305C}"/>
              </a:ext>
            </a:extLst>
          </p:cNvPr>
          <p:cNvGraphicFramePr/>
          <p:nvPr/>
        </p:nvGraphicFramePr>
        <p:xfrm>
          <a:off x="532800" y="2551212"/>
          <a:ext cx="12085840" cy="6912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44890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5525872"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a:t>
            </a:r>
            <a:r>
              <a:rPr lang="pt-BR" sz="5400" b="1" dirty="0" err="1">
                <a:solidFill>
                  <a:srgbClr val="FF0000"/>
                </a:solidFill>
                <a:effectLst>
                  <a:outerShdw blurRad="38100" dist="38100" dir="2700000" algn="tl">
                    <a:srgbClr val="000000">
                      <a:alpha val="43137"/>
                    </a:srgbClr>
                  </a:outerShdw>
                </a:effectLst>
              </a:rPr>
              <a:t>SAFe</a:t>
            </a:r>
            <a:r>
              <a:rPr lang="pt-BR" sz="5400" b="1" baseline="30000" dirty="0">
                <a:solidFill>
                  <a:srgbClr val="FF0000"/>
                </a:solidFill>
                <a:effectLst>
                  <a:outerShdw blurRad="38100" dist="38100" dir="2700000" algn="tl">
                    <a:srgbClr val="000000">
                      <a:alpha val="43137"/>
                    </a:srgbClr>
                  </a:outerShdw>
                </a:effectLst>
              </a:rPr>
              <a:t>®</a:t>
            </a:r>
            <a:endParaRPr lang="pt-BR" sz="5400" b="1" dirty="0">
              <a:solidFill>
                <a:srgbClr val="FF0000"/>
              </a:solidFill>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62DA907D-2FD5-40CB-9B3D-1E346FD97C91}"/>
              </a:ext>
            </a:extLst>
          </p:cNvPr>
          <p:cNvPicPr>
            <a:picLocks noChangeAspect="1"/>
          </p:cNvPicPr>
          <p:nvPr/>
        </p:nvPicPr>
        <p:blipFill>
          <a:blip r:embed="rId3"/>
          <a:stretch>
            <a:fillRect/>
          </a:stretch>
        </p:blipFill>
        <p:spPr>
          <a:xfrm>
            <a:off x="279625" y="2709862"/>
            <a:ext cx="12447764" cy="6610102"/>
          </a:xfrm>
          <a:prstGeom prst="rect">
            <a:avLst/>
          </a:prstGeom>
        </p:spPr>
      </p:pic>
    </p:spTree>
    <p:extLst>
      <p:ext uri="{BB962C8B-B14F-4D97-AF65-F5344CB8AC3E}">
        <p14:creationId xmlns:p14="http://schemas.microsoft.com/office/powerpoint/2010/main" val="33504283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5525872"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a:t>
            </a:r>
            <a:r>
              <a:rPr lang="pt-BR" sz="5400" b="1" dirty="0" err="1">
                <a:solidFill>
                  <a:srgbClr val="FF0000"/>
                </a:solidFill>
                <a:effectLst>
                  <a:outerShdw blurRad="38100" dist="38100" dir="2700000" algn="tl">
                    <a:srgbClr val="000000">
                      <a:alpha val="43137"/>
                    </a:srgbClr>
                  </a:outerShdw>
                </a:effectLst>
              </a:rPr>
              <a:t>SAFe</a:t>
            </a:r>
            <a:r>
              <a:rPr lang="pt-BR" sz="5400" b="1" baseline="30000" dirty="0">
                <a:solidFill>
                  <a:srgbClr val="FF0000"/>
                </a:solidFill>
                <a:effectLst>
                  <a:outerShdw blurRad="38100" dist="38100" dir="2700000" algn="tl">
                    <a:srgbClr val="000000">
                      <a:alpha val="43137"/>
                    </a:srgbClr>
                  </a:outerShdw>
                </a:effectLst>
              </a:rPr>
              <a:t>®</a:t>
            </a:r>
            <a:endParaRPr lang="pt-BR" sz="5400" b="1" dirty="0">
              <a:solidFill>
                <a:srgbClr val="FF0000"/>
              </a:solidFill>
              <a:effectLst>
                <a:outerShdw blurRad="38100" dist="38100" dir="2700000" algn="tl">
                  <a:srgbClr val="000000">
                    <a:alpha val="43137"/>
                  </a:srgbClr>
                </a:outerShdw>
              </a:effectLst>
            </a:endParaRPr>
          </a:p>
        </p:txBody>
      </p:sp>
      <p:pic>
        <p:nvPicPr>
          <p:cNvPr id="4" name="Imagem 3">
            <a:extLst>
              <a:ext uri="{FF2B5EF4-FFF2-40B4-BE49-F238E27FC236}">
                <a16:creationId xmlns:a16="http://schemas.microsoft.com/office/drawing/2014/main" id="{5443ECAF-4E30-4B1F-9B21-3FFDB95B3BDE}"/>
              </a:ext>
            </a:extLst>
          </p:cNvPr>
          <p:cNvPicPr>
            <a:picLocks noChangeAspect="1"/>
          </p:cNvPicPr>
          <p:nvPr/>
        </p:nvPicPr>
        <p:blipFill>
          <a:blip r:embed="rId3"/>
          <a:stretch>
            <a:fillRect/>
          </a:stretch>
        </p:blipFill>
        <p:spPr>
          <a:xfrm>
            <a:off x="532800" y="3055268"/>
            <a:ext cx="12192000" cy="6624736"/>
          </a:xfrm>
          <a:prstGeom prst="rect">
            <a:avLst/>
          </a:prstGeom>
        </p:spPr>
      </p:pic>
    </p:spTree>
    <p:extLst>
      <p:ext uri="{BB962C8B-B14F-4D97-AF65-F5344CB8AC3E}">
        <p14:creationId xmlns:p14="http://schemas.microsoft.com/office/powerpoint/2010/main" val="8832553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5525872"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a:t>
            </a:r>
            <a:r>
              <a:rPr lang="pt-BR" sz="5400" b="1" dirty="0" err="1">
                <a:solidFill>
                  <a:srgbClr val="FF0000"/>
                </a:solidFill>
                <a:effectLst>
                  <a:outerShdw blurRad="38100" dist="38100" dir="2700000" algn="tl">
                    <a:srgbClr val="000000">
                      <a:alpha val="43137"/>
                    </a:srgbClr>
                  </a:outerShdw>
                </a:effectLst>
              </a:rPr>
              <a:t>SAFe</a:t>
            </a:r>
            <a:r>
              <a:rPr lang="pt-BR" sz="5400" b="1" baseline="30000" dirty="0">
                <a:solidFill>
                  <a:srgbClr val="FF0000"/>
                </a:solidFill>
                <a:effectLst>
                  <a:outerShdw blurRad="38100" dist="38100" dir="2700000" algn="tl">
                    <a:srgbClr val="000000">
                      <a:alpha val="43137"/>
                    </a:srgbClr>
                  </a:outerShdw>
                </a:effectLst>
              </a:rPr>
              <a:t>®</a:t>
            </a:r>
            <a:endParaRPr lang="pt-BR" sz="5400" b="1" dirty="0">
              <a:solidFill>
                <a:srgbClr val="FF0000"/>
              </a:solidFill>
              <a:effectLst>
                <a:outerShdw blurRad="38100" dist="38100" dir="2700000" algn="tl">
                  <a:srgbClr val="000000">
                    <a:alpha val="43137"/>
                  </a:srgbClr>
                </a:outerShdw>
              </a:effectLst>
            </a:endParaRPr>
          </a:p>
        </p:txBody>
      </p:sp>
      <p:pic>
        <p:nvPicPr>
          <p:cNvPr id="5" name="Picture 2" descr="SAFe 5.0 – uma prévia do novo Scaled Agile – Digital Strategy and IT  Innovation">
            <a:extLst>
              <a:ext uri="{FF2B5EF4-FFF2-40B4-BE49-F238E27FC236}">
                <a16:creationId xmlns:a16="http://schemas.microsoft.com/office/drawing/2014/main" id="{62441064-DD44-465C-8730-9E61DCB3E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20" y="2551211"/>
            <a:ext cx="11737304" cy="7439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583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5525872"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a:t>
            </a:r>
            <a:r>
              <a:rPr lang="pt-BR" sz="5400" b="1" dirty="0" err="1">
                <a:solidFill>
                  <a:srgbClr val="FF0000"/>
                </a:solidFill>
                <a:effectLst>
                  <a:outerShdw blurRad="38100" dist="38100" dir="2700000" algn="tl">
                    <a:srgbClr val="000000">
                      <a:alpha val="43137"/>
                    </a:srgbClr>
                  </a:outerShdw>
                </a:effectLst>
              </a:rPr>
              <a:t>SAFe</a:t>
            </a:r>
            <a:r>
              <a:rPr lang="pt-BR" sz="5400" b="1" baseline="30000" dirty="0">
                <a:solidFill>
                  <a:srgbClr val="FF0000"/>
                </a:solidFill>
                <a:effectLst>
                  <a:outerShdw blurRad="38100" dist="38100" dir="2700000" algn="tl">
                    <a:srgbClr val="000000">
                      <a:alpha val="43137"/>
                    </a:srgbClr>
                  </a:outerShdw>
                </a:effectLst>
              </a:rPr>
              <a:t>®</a:t>
            </a:r>
            <a:endParaRPr lang="pt-BR" sz="5400" b="1" dirty="0">
              <a:solidFill>
                <a:srgbClr val="FF0000"/>
              </a:solidFill>
              <a:effectLst>
                <a:outerShdw blurRad="38100" dist="38100" dir="2700000" algn="tl">
                  <a:srgbClr val="000000">
                    <a:alpha val="43137"/>
                  </a:srgbClr>
                </a:outerShdw>
              </a:effectLst>
            </a:endParaRPr>
          </a:p>
        </p:txBody>
      </p:sp>
      <p:pic>
        <p:nvPicPr>
          <p:cNvPr id="2" name="Imagem 1">
            <a:extLst>
              <a:ext uri="{FF2B5EF4-FFF2-40B4-BE49-F238E27FC236}">
                <a16:creationId xmlns:a16="http://schemas.microsoft.com/office/drawing/2014/main" id="{D4E604AC-6479-4AF2-A7E8-E6188FA9FE0F}"/>
              </a:ext>
            </a:extLst>
          </p:cNvPr>
          <p:cNvPicPr>
            <a:picLocks noChangeAspect="1"/>
          </p:cNvPicPr>
          <p:nvPr/>
        </p:nvPicPr>
        <p:blipFill>
          <a:blip r:embed="rId3"/>
          <a:stretch>
            <a:fillRect/>
          </a:stretch>
        </p:blipFill>
        <p:spPr>
          <a:xfrm>
            <a:off x="2033464" y="2337237"/>
            <a:ext cx="9877425" cy="7229475"/>
          </a:xfrm>
          <a:prstGeom prst="rect">
            <a:avLst/>
          </a:prstGeom>
        </p:spPr>
      </p:pic>
    </p:spTree>
    <p:extLst>
      <p:ext uri="{BB962C8B-B14F-4D97-AF65-F5344CB8AC3E}">
        <p14:creationId xmlns:p14="http://schemas.microsoft.com/office/powerpoint/2010/main" val="31664234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Escalada Ágil</a:t>
            </a:r>
          </a:p>
        </p:txBody>
      </p:sp>
      <p:sp>
        <p:nvSpPr>
          <p:cNvPr id="3" name="CaixaDeTexto 2">
            <a:extLst>
              <a:ext uri="{FF2B5EF4-FFF2-40B4-BE49-F238E27FC236}">
                <a16:creationId xmlns:a16="http://schemas.microsoft.com/office/drawing/2014/main" id="{8262AF81-143A-4A6F-B651-FA8EAA55AF3A}"/>
              </a:ext>
            </a:extLst>
          </p:cNvPr>
          <p:cNvSpPr txBox="1"/>
          <p:nvPr/>
        </p:nvSpPr>
        <p:spPr>
          <a:xfrm>
            <a:off x="4625752" y="1192989"/>
            <a:ext cx="5525872" cy="923330"/>
          </a:xfrm>
          <a:prstGeom prst="rect">
            <a:avLst/>
          </a:prstGeom>
          <a:noFill/>
        </p:spPr>
        <p:txBody>
          <a:bodyPr wrap="none" rtlCol="0">
            <a:spAutoFit/>
          </a:bodyPr>
          <a:lstStyle/>
          <a:p>
            <a:r>
              <a:rPr lang="pt-BR" sz="5400" b="1" dirty="0">
                <a:solidFill>
                  <a:srgbClr val="FF0000"/>
                </a:solidFill>
                <a:effectLst>
                  <a:outerShdw blurRad="38100" dist="38100" dir="2700000" algn="tl">
                    <a:srgbClr val="000000">
                      <a:alpha val="43137"/>
                    </a:srgbClr>
                  </a:outerShdw>
                </a:effectLst>
              </a:rPr>
              <a:t>MODELO </a:t>
            </a:r>
            <a:r>
              <a:rPr lang="pt-BR" sz="5400" b="1" dirty="0" err="1">
                <a:solidFill>
                  <a:srgbClr val="FF0000"/>
                </a:solidFill>
                <a:effectLst>
                  <a:outerShdw blurRad="38100" dist="38100" dir="2700000" algn="tl">
                    <a:srgbClr val="000000">
                      <a:alpha val="43137"/>
                    </a:srgbClr>
                  </a:outerShdw>
                </a:effectLst>
              </a:rPr>
              <a:t>SAFe</a:t>
            </a:r>
            <a:r>
              <a:rPr lang="pt-BR" sz="5400" b="1" baseline="30000" dirty="0">
                <a:solidFill>
                  <a:srgbClr val="FF0000"/>
                </a:solidFill>
                <a:effectLst>
                  <a:outerShdw blurRad="38100" dist="38100" dir="2700000" algn="tl">
                    <a:srgbClr val="000000">
                      <a:alpha val="43137"/>
                    </a:srgbClr>
                  </a:outerShdw>
                </a:effectLst>
              </a:rPr>
              <a:t>®</a:t>
            </a:r>
            <a:endParaRPr lang="pt-BR" sz="5400" b="1" dirty="0">
              <a:solidFill>
                <a:srgbClr val="FF0000"/>
              </a:solidFill>
              <a:effectLst>
                <a:outerShdw blurRad="38100" dist="38100" dir="2700000" algn="tl">
                  <a:srgbClr val="000000">
                    <a:alpha val="43137"/>
                  </a:srgbClr>
                </a:outerShdw>
              </a:effectLst>
            </a:endParaRPr>
          </a:p>
        </p:txBody>
      </p:sp>
      <p:pic>
        <p:nvPicPr>
          <p:cNvPr id="5" name="Imagem 4" descr="Uma imagem contendo captura de tela&#10;&#10;Descrição gerada automaticamente">
            <a:extLst>
              <a:ext uri="{FF2B5EF4-FFF2-40B4-BE49-F238E27FC236}">
                <a16:creationId xmlns:a16="http://schemas.microsoft.com/office/drawing/2014/main" id="{FAA84C79-E038-4F76-9B33-19DD432C5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69" y="4075832"/>
            <a:ext cx="4295273" cy="4292600"/>
          </a:xfrm>
          <a:prstGeom prst="rect">
            <a:avLst/>
          </a:prstGeom>
        </p:spPr>
      </p:pic>
      <p:pic>
        <p:nvPicPr>
          <p:cNvPr id="8" name="Imagem 7" descr="Uma imagem contendo captura de tela&#10;&#10;Descrição gerada automaticamente">
            <a:extLst>
              <a:ext uri="{FF2B5EF4-FFF2-40B4-BE49-F238E27FC236}">
                <a16:creationId xmlns:a16="http://schemas.microsoft.com/office/drawing/2014/main" id="{5B78B7F2-15C3-4417-AB51-14EF2A8B6E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887" y="3631332"/>
            <a:ext cx="7001463" cy="6120680"/>
          </a:xfrm>
          <a:prstGeom prst="rect">
            <a:avLst/>
          </a:prstGeom>
        </p:spPr>
      </p:pic>
    </p:spTree>
    <p:extLst>
      <p:ext uri="{BB962C8B-B14F-4D97-AF65-F5344CB8AC3E}">
        <p14:creationId xmlns:p14="http://schemas.microsoft.com/office/powerpoint/2010/main" val="36833280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96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Pessoa andando na rua&#10;&#10;Descrição gerada automaticamente com confiança média">
            <a:extLst>
              <a:ext uri="{FF2B5EF4-FFF2-40B4-BE49-F238E27FC236}">
                <a16:creationId xmlns:a16="http://schemas.microsoft.com/office/drawing/2014/main" id="{3F0933D6-543B-B750-9F74-6E986FCCFB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053" y="3094531"/>
            <a:ext cx="4784878" cy="3168351"/>
          </a:xfrm>
          <a:prstGeom prst="rect">
            <a:avLst/>
          </a:prstGeom>
        </p:spPr>
      </p:pic>
      <p:pic>
        <p:nvPicPr>
          <p:cNvPr id="8" name="Imagem 7" descr="Uma imagem contendo homem, placar&#10;&#10;Descrição gerada automaticamente">
            <a:extLst>
              <a:ext uri="{FF2B5EF4-FFF2-40B4-BE49-F238E27FC236}">
                <a16:creationId xmlns:a16="http://schemas.microsoft.com/office/drawing/2014/main" id="{D21C6815-4767-E786-F1FD-80B3643392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053" y="679005"/>
            <a:ext cx="4784878" cy="2880320"/>
          </a:xfrm>
          <a:prstGeom prst="rect">
            <a:avLst/>
          </a:prstGeom>
        </p:spPr>
      </p:pic>
      <p:pic>
        <p:nvPicPr>
          <p:cNvPr id="10" name="Imagem 9" descr="Homem segurando laranja&#10;&#10;Descrição gerada automaticamente com confiança média">
            <a:extLst>
              <a:ext uri="{FF2B5EF4-FFF2-40B4-BE49-F238E27FC236}">
                <a16:creationId xmlns:a16="http://schemas.microsoft.com/office/drawing/2014/main" id="{D8D20E7A-4F3B-A9DA-C40D-95BD46A1EC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053" y="6262882"/>
            <a:ext cx="4784878" cy="3633146"/>
          </a:xfrm>
          <a:prstGeom prst="rect">
            <a:avLst/>
          </a:prstGeom>
        </p:spPr>
      </p:pic>
      <p:sp>
        <p:nvSpPr>
          <p:cNvPr id="2" name="Botão de ação: Ajuda 1">
            <a:hlinkClick r:id="rId6" highlightClick="1"/>
            <a:extLst>
              <a:ext uri="{FF2B5EF4-FFF2-40B4-BE49-F238E27FC236}">
                <a16:creationId xmlns:a16="http://schemas.microsoft.com/office/drawing/2014/main" id="{3805A3D0-C635-4E20-8FA4-27DA353346C7}"/>
              </a:ext>
            </a:extLst>
          </p:cNvPr>
          <p:cNvSpPr/>
          <p:nvPr/>
        </p:nvSpPr>
        <p:spPr>
          <a:xfrm>
            <a:off x="11970568" y="9680004"/>
            <a:ext cx="593304" cy="432048"/>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BFE27C10-D204-4074-AF9F-49A3C8A2BD86}"/>
              </a:ext>
            </a:extLst>
          </p:cNvPr>
          <p:cNvSpPr/>
          <p:nvPr/>
        </p:nvSpPr>
        <p:spPr>
          <a:xfrm>
            <a:off x="5705872" y="1838533"/>
            <a:ext cx="6858000" cy="5693866"/>
          </a:xfrm>
          <a:prstGeom prst="rect">
            <a:avLst/>
          </a:prstGeom>
          <a:solidFill>
            <a:schemeClr val="bg1"/>
          </a:solidFill>
        </p:spPr>
        <p:txBody>
          <a:bodyPr>
            <a:spAutoFit/>
          </a:bodyPr>
          <a:lstStyle/>
          <a:p>
            <a:pPr algn="just">
              <a:spcBef>
                <a:spcPts val="1200"/>
              </a:spcBef>
              <a:spcAft>
                <a:spcPts val="0"/>
              </a:spcAft>
            </a:pPr>
            <a:r>
              <a:rPr lang="pt-BR" sz="2800" b="1" dirty="0">
                <a:solidFill>
                  <a:srgbClr val="000000"/>
                </a:solidFill>
                <a:latin typeface="+mj-lt"/>
              </a:rPr>
              <a:t>Walther Krause</a:t>
            </a:r>
            <a:r>
              <a:rPr lang="pt-BR" sz="2800" dirty="0">
                <a:solidFill>
                  <a:srgbClr val="000000"/>
                </a:solidFill>
                <a:latin typeface="+mj-lt"/>
              </a:rPr>
              <a:t>, PMP, </a:t>
            </a:r>
            <a:r>
              <a:rPr lang="pt-BR" sz="2800" dirty="0" err="1">
                <a:solidFill>
                  <a:srgbClr val="000000"/>
                </a:solidFill>
                <a:latin typeface="+mj-lt"/>
              </a:rPr>
              <a:t>MSc</a:t>
            </a:r>
            <a:r>
              <a:rPr lang="pt-BR" sz="2800" dirty="0">
                <a:solidFill>
                  <a:srgbClr val="000000"/>
                </a:solidFill>
                <a:latin typeface="+mj-lt"/>
              </a:rPr>
              <a:t>, GB - Engenheiro mecânico pela UFRJ, com Mestrado de Administração pelo IAG PUC/RJ, Pós Graduação em Gestão de Sistemas de Informações e MBA em Management pelo IAG PUC/RJ. É certificado PMP, Lean </a:t>
            </a:r>
            <a:r>
              <a:rPr lang="pt-BR" sz="2800" dirty="0" err="1">
                <a:solidFill>
                  <a:srgbClr val="000000"/>
                </a:solidFill>
                <a:latin typeface="+mj-lt"/>
              </a:rPr>
              <a:t>SixSigma</a:t>
            </a:r>
            <a:r>
              <a:rPr lang="pt-BR" sz="2800" dirty="0">
                <a:solidFill>
                  <a:srgbClr val="000000"/>
                </a:solidFill>
                <a:latin typeface="+mj-lt"/>
              </a:rPr>
              <a:t> Green </a:t>
            </a:r>
            <a:r>
              <a:rPr lang="pt-BR" sz="2800" dirty="0" err="1">
                <a:solidFill>
                  <a:srgbClr val="000000"/>
                </a:solidFill>
                <a:latin typeface="+mj-lt"/>
              </a:rPr>
              <a:t>Belt</a:t>
            </a:r>
            <a:r>
              <a:rPr lang="pt-BR" sz="2800" dirty="0">
                <a:solidFill>
                  <a:srgbClr val="000000"/>
                </a:solidFill>
                <a:latin typeface="+mj-lt"/>
              </a:rPr>
              <a:t>, </a:t>
            </a:r>
            <a:r>
              <a:rPr lang="pt-BR" sz="2800" dirty="0" err="1">
                <a:solidFill>
                  <a:srgbClr val="000000"/>
                </a:solidFill>
                <a:latin typeface="+mj-lt"/>
              </a:rPr>
              <a:t>Kanban</a:t>
            </a:r>
            <a:r>
              <a:rPr lang="pt-BR" sz="2800" dirty="0">
                <a:solidFill>
                  <a:srgbClr val="000000"/>
                </a:solidFill>
                <a:latin typeface="+mj-lt"/>
              </a:rPr>
              <a:t> e </a:t>
            </a:r>
            <a:r>
              <a:rPr lang="pt-BR" sz="2800" dirty="0" err="1">
                <a:solidFill>
                  <a:srgbClr val="000000"/>
                </a:solidFill>
                <a:latin typeface="+mj-lt"/>
              </a:rPr>
              <a:t>SAFe</a:t>
            </a:r>
            <a:r>
              <a:rPr lang="pt-BR" sz="2800" dirty="0">
                <a:solidFill>
                  <a:srgbClr val="000000"/>
                </a:solidFill>
                <a:latin typeface="+mj-lt"/>
              </a:rPr>
              <a:t>®. Experiência internacional incluindo desenvolvimentos de projetos de sistemas na Alemanha. Diretor de Riscos Corporativos na CLARO e é Presidente Passado do PMI Rio. Autor e Coautor de diversos livros sobre PMO, Governança de Projetos e Agilidade nos Negócios.</a:t>
            </a:r>
            <a:endParaRPr lang="pt-BR" sz="2800" dirty="0">
              <a:effectLst/>
              <a:latin typeface="+mj-lt"/>
            </a:endParaRPr>
          </a:p>
        </p:txBody>
      </p:sp>
      <p:pic>
        <p:nvPicPr>
          <p:cNvPr id="4" name="Imagem 3" descr="Homem de terno e gravata na frente de um prédio&#10;&#10;Descrição gerada automaticamente">
            <a:extLst>
              <a:ext uri="{FF2B5EF4-FFF2-40B4-BE49-F238E27FC236}">
                <a16:creationId xmlns:a16="http://schemas.microsoft.com/office/drawing/2014/main" id="{9E164882-6B98-4B4A-923C-E695208933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53" y="689721"/>
            <a:ext cx="4721721" cy="9248227"/>
          </a:xfrm>
          <a:prstGeom prst="rect">
            <a:avLst/>
          </a:prstGeom>
        </p:spPr>
      </p:pic>
    </p:spTree>
    <p:extLst>
      <p:ext uri="{BB962C8B-B14F-4D97-AF65-F5344CB8AC3E}">
        <p14:creationId xmlns:p14="http://schemas.microsoft.com/office/powerpoint/2010/main" val="24470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11111E-6 -2.34568E-6 L 0.37384 0.03704 " pathEditMode="relative" rAng="0" ptsTypes="AA">
                                      <p:cBhvr>
                                        <p:cTn id="11" dur="2000" fill="hold"/>
                                        <p:tgtEl>
                                          <p:spTgt spid="4"/>
                                        </p:tgtEl>
                                        <p:attrNameLst>
                                          <p:attrName>ppt_x</p:attrName>
                                          <p:attrName>ppt_y</p:attrName>
                                        </p:attrNameLst>
                                      </p:cBhvr>
                                      <p:rCtr x="18692" y="1852"/>
                                    </p:animMotion>
                                  </p:childTnLst>
                                </p:cTn>
                              </p:par>
                            </p:childTnLst>
                          </p:cTn>
                        </p:par>
                        <p:par>
                          <p:cTn id="12" fill="hold">
                            <p:stCondLst>
                              <p:cond delay="2000"/>
                            </p:stCondLst>
                            <p:childTnLst>
                              <p:par>
                                <p:cTn id="13" presetID="2" presetClass="entr" presetSubtype="4" fill="hold" nodeType="after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2750"/>
                            </p:stCondLst>
                            <p:childTnLst>
                              <p:par>
                                <p:cTn id="18" presetID="21" presetClass="entr" presetSubtype="1" fill="hold" nodeType="afterEffect">
                                  <p:stCondLst>
                                    <p:cond delay="25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2000"/>
                                        <p:tgtEl>
                                          <p:spTgt spid="6"/>
                                        </p:tgtEl>
                                      </p:cBhvr>
                                    </p:animEffect>
                                  </p:childTnLst>
                                </p:cTn>
                              </p:par>
                            </p:childTnLst>
                          </p:cTn>
                        </p:par>
                        <p:par>
                          <p:cTn id="21" fill="hold">
                            <p:stCondLst>
                              <p:cond delay="5000"/>
                            </p:stCondLst>
                            <p:childTnLst>
                              <p:par>
                                <p:cTn id="22" presetID="14" presetClass="entr" presetSubtype="10" fill="hold"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pic>
        <p:nvPicPr>
          <p:cNvPr id="2" name="Imagem 1">
            <a:extLst>
              <a:ext uri="{FF2B5EF4-FFF2-40B4-BE49-F238E27FC236}">
                <a16:creationId xmlns:a16="http://schemas.microsoft.com/office/drawing/2014/main" id="{419BCD46-F927-4BAF-A4E7-C24E041CC74D}"/>
              </a:ext>
            </a:extLst>
          </p:cNvPr>
          <p:cNvPicPr>
            <a:picLocks noChangeAspect="1"/>
          </p:cNvPicPr>
          <p:nvPr/>
        </p:nvPicPr>
        <p:blipFill>
          <a:blip r:embed="rId3"/>
          <a:stretch>
            <a:fillRect/>
          </a:stretch>
        </p:blipFill>
        <p:spPr>
          <a:xfrm>
            <a:off x="1597217" y="1385887"/>
            <a:ext cx="9913745" cy="8006085"/>
          </a:xfrm>
          <a:prstGeom prst="rect">
            <a:avLst/>
          </a:prstGeom>
        </p:spPr>
      </p:pic>
    </p:spTree>
    <p:extLst>
      <p:ext uri="{BB962C8B-B14F-4D97-AF65-F5344CB8AC3E}">
        <p14:creationId xmlns:p14="http://schemas.microsoft.com/office/powerpoint/2010/main" val="419816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pic>
        <p:nvPicPr>
          <p:cNvPr id="31" name="Picture 2">
            <a:extLst>
              <a:ext uri="{FF2B5EF4-FFF2-40B4-BE49-F238E27FC236}">
                <a16:creationId xmlns:a16="http://schemas.microsoft.com/office/drawing/2014/main" id="{8061FF6A-181D-4327-BA78-42940BBC59A0}"/>
              </a:ext>
            </a:extLst>
          </p:cNvPr>
          <p:cNvPicPr>
            <a:picLocks noChangeAspect="1"/>
          </p:cNvPicPr>
          <p:nvPr/>
        </p:nvPicPr>
        <p:blipFill>
          <a:blip r:embed="rId3"/>
          <a:stretch>
            <a:fillRect/>
          </a:stretch>
        </p:blipFill>
        <p:spPr>
          <a:xfrm>
            <a:off x="26043" y="1687116"/>
            <a:ext cx="12932569" cy="8064896"/>
          </a:xfrm>
          <a:prstGeom prst="rect">
            <a:avLst/>
          </a:prstGeom>
        </p:spPr>
      </p:pic>
    </p:spTree>
    <p:extLst>
      <p:ext uri="{BB962C8B-B14F-4D97-AF65-F5344CB8AC3E}">
        <p14:creationId xmlns:p14="http://schemas.microsoft.com/office/powerpoint/2010/main" val="1322541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sp>
        <p:nvSpPr>
          <p:cNvPr id="7" name="CaixaDeTexto 6">
            <a:hlinkClick r:id="rId3"/>
            <a:extLst>
              <a:ext uri="{FF2B5EF4-FFF2-40B4-BE49-F238E27FC236}">
                <a16:creationId xmlns:a16="http://schemas.microsoft.com/office/drawing/2014/main" id="{C1F0CFB6-0C79-4B63-B414-C63C8AB72A45}"/>
              </a:ext>
            </a:extLst>
          </p:cNvPr>
          <p:cNvSpPr txBox="1"/>
          <p:nvPr/>
        </p:nvSpPr>
        <p:spPr>
          <a:xfrm>
            <a:off x="7290048" y="3356074"/>
            <a:ext cx="4968552" cy="2585323"/>
          </a:xfrm>
          <a:prstGeom prst="rect">
            <a:avLst/>
          </a:prstGeom>
          <a:noFill/>
        </p:spPr>
        <p:txBody>
          <a:bodyPr wrap="square" rtlCol="0">
            <a:spAutoFit/>
          </a:bodyPr>
          <a:lstStyle/>
          <a:p>
            <a:pPr algn="ctr"/>
            <a:r>
              <a:rPr lang="pt-BR" sz="5400" b="1" dirty="0">
                <a:solidFill>
                  <a:srgbClr val="FF0000"/>
                </a:solidFill>
                <a:effectLst>
                  <a:outerShdw blurRad="38100" dist="38100" dir="2700000" algn="tl">
                    <a:srgbClr val="000000">
                      <a:alpha val="43137"/>
                    </a:srgbClr>
                  </a:outerShdw>
                </a:effectLst>
                <a:latin typeface="+mj-lt"/>
              </a:rPr>
              <a:t>Como você define o sucesso de um projeto?</a:t>
            </a:r>
          </a:p>
        </p:txBody>
      </p:sp>
      <p:pic>
        <p:nvPicPr>
          <p:cNvPr id="3" name="Imagem 2">
            <a:extLst>
              <a:ext uri="{FF2B5EF4-FFF2-40B4-BE49-F238E27FC236}">
                <a16:creationId xmlns:a16="http://schemas.microsoft.com/office/drawing/2014/main" id="{D52CCB24-17A3-493E-AA4F-38C2E176DA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337" y="3246589"/>
            <a:ext cx="5389616" cy="5389616"/>
          </a:xfrm>
          <a:prstGeom prst="rect">
            <a:avLst/>
          </a:prstGeom>
        </p:spPr>
      </p:pic>
    </p:spTree>
    <p:extLst>
      <p:ext uri="{BB962C8B-B14F-4D97-AF65-F5344CB8AC3E}">
        <p14:creationId xmlns:p14="http://schemas.microsoft.com/office/powerpoint/2010/main" val="2472670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pic>
        <p:nvPicPr>
          <p:cNvPr id="2" name="Imagem 1">
            <a:extLst>
              <a:ext uri="{FF2B5EF4-FFF2-40B4-BE49-F238E27FC236}">
                <a16:creationId xmlns:a16="http://schemas.microsoft.com/office/drawing/2014/main" id="{575981D6-5336-413A-9445-C1027E89B93B}"/>
              </a:ext>
            </a:extLst>
          </p:cNvPr>
          <p:cNvPicPr>
            <a:picLocks noChangeAspect="1"/>
          </p:cNvPicPr>
          <p:nvPr/>
        </p:nvPicPr>
        <p:blipFill>
          <a:blip r:embed="rId3"/>
          <a:stretch>
            <a:fillRect/>
          </a:stretch>
        </p:blipFill>
        <p:spPr>
          <a:xfrm>
            <a:off x="1844" y="1543100"/>
            <a:ext cx="12834664" cy="8208912"/>
          </a:xfrm>
          <a:prstGeom prst="rect">
            <a:avLst/>
          </a:prstGeom>
        </p:spPr>
      </p:pic>
    </p:spTree>
    <p:extLst>
      <p:ext uri="{BB962C8B-B14F-4D97-AF65-F5344CB8AC3E}">
        <p14:creationId xmlns:p14="http://schemas.microsoft.com/office/powerpoint/2010/main" val="3423483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pic>
        <p:nvPicPr>
          <p:cNvPr id="10242" name="Picture 2" descr="Resultado de imagem para sentinel fbi">
            <a:extLst>
              <a:ext uri="{FF2B5EF4-FFF2-40B4-BE49-F238E27FC236}">
                <a16:creationId xmlns:a16="http://schemas.microsoft.com/office/drawing/2014/main" id="{20972571-A3FC-4633-8CF6-8E7009E6D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560" y="4394135"/>
            <a:ext cx="7200800" cy="540060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hlinkClick r:id="rId4"/>
            <a:extLst>
              <a:ext uri="{FF2B5EF4-FFF2-40B4-BE49-F238E27FC236}">
                <a16:creationId xmlns:a16="http://schemas.microsoft.com/office/drawing/2014/main" id="{7DC77BF1-37EF-448C-88F4-E5285913EACC}"/>
              </a:ext>
            </a:extLst>
          </p:cNvPr>
          <p:cNvSpPr/>
          <p:nvPr/>
        </p:nvSpPr>
        <p:spPr>
          <a:xfrm>
            <a:off x="3963708" y="3055268"/>
            <a:ext cx="5068503" cy="369332"/>
          </a:xfrm>
          <a:prstGeom prst="rect">
            <a:avLst/>
          </a:prstGeom>
        </p:spPr>
        <p:txBody>
          <a:bodyPr wrap="none">
            <a:spAutoFit/>
          </a:bodyPr>
          <a:lstStyle/>
          <a:p>
            <a:r>
              <a:rPr lang="pt-BR" dirty="0"/>
              <a:t>https://www.youtube.com/watch?v=jVr_Cgf51o4</a:t>
            </a:r>
          </a:p>
        </p:txBody>
      </p:sp>
      <p:sp>
        <p:nvSpPr>
          <p:cNvPr id="5" name="CaixaDeTexto 4">
            <a:extLst>
              <a:ext uri="{FF2B5EF4-FFF2-40B4-BE49-F238E27FC236}">
                <a16:creationId xmlns:a16="http://schemas.microsoft.com/office/drawing/2014/main" id="{C6B441C5-12EE-4BC5-A6EF-D03C913E41C1}"/>
              </a:ext>
            </a:extLst>
          </p:cNvPr>
          <p:cNvSpPr txBox="1"/>
          <p:nvPr/>
        </p:nvSpPr>
        <p:spPr>
          <a:xfrm>
            <a:off x="4382707" y="1673141"/>
            <a:ext cx="5112297" cy="707886"/>
          </a:xfrm>
          <a:prstGeom prst="rect">
            <a:avLst/>
          </a:prstGeom>
          <a:noFill/>
        </p:spPr>
        <p:txBody>
          <a:bodyPr wrap="none" rtlCol="0">
            <a:spAutoFit/>
          </a:bodyPr>
          <a:lstStyle/>
          <a:p>
            <a:r>
              <a:rPr lang="pt-BR" sz="4000" b="1" dirty="0">
                <a:effectLst>
                  <a:outerShdw blurRad="38100" dist="38100" dir="2700000" algn="tl">
                    <a:srgbClr val="000000">
                      <a:alpha val="43137"/>
                    </a:srgbClr>
                  </a:outerShdw>
                </a:effectLst>
              </a:rPr>
              <a:t>Cascata ou Ágil ???</a:t>
            </a:r>
          </a:p>
        </p:txBody>
      </p:sp>
    </p:spTree>
    <p:extLst>
      <p:ext uri="{BB962C8B-B14F-4D97-AF65-F5344CB8AC3E}">
        <p14:creationId xmlns:p14="http://schemas.microsoft.com/office/powerpoint/2010/main" val="3109294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pic>
        <p:nvPicPr>
          <p:cNvPr id="20" name="Picture 2">
            <a:extLst>
              <a:ext uri="{FF2B5EF4-FFF2-40B4-BE49-F238E27FC236}">
                <a16:creationId xmlns:a16="http://schemas.microsoft.com/office/drawing/2014/main" id="{2255A2BD-8095-42C3-9993-2C0780308D7F}"/>
              </a:ext>
            </a:extLst>
          </p:cNvPr>
          <p:cNvPicPr>
            <a:picLocks noChangeAspect="1"/>
          </p:cNvPicPr>
          <p:nvPr/>
        </p:nvPicPr>
        <p:blipFill>
          <a:blip r:embed="rId3"/>
          <a:stretch>
            <a:fillRect/>
          </a:stretch>
        </p:blipFill>
        <p:spPr>
          <a:xfrm>
            <a:off x="1906856" y="2475007"/>
            <a:ext cx="10351744" cy="7487993"/>
          </a:xfrm>
          <a:prstGeom prst="rect">
            <a:avLst/>
          </a:prstGeom>
        </p:spPr>
      </p:pic>
      <p:sp>
        <p:nvSpPr>
          <p:cNvPr id="4" name="CaixaDeTexto 3">
            <a:extLst>
              <a:ext uri="{FF2B5EF4-FFF2-40B4-BE49-F238E27FC236}">
                <a16:creationId xmlns:a16="http://schemas.microsoft.com/office/drawing/2014/main" id="{B7DBC1BF-9050-444A-9B85-E8064F2E2459}"/>
              </a:ext>
            </a:extLst>
          </p:cNvPr>
          <p:cNvSpPr txBox="1"/>
          <p:nvPr/>
        </p:nvSpPr>
        <p:spPr>
          <a:xfrm>
            <a:off x="4382707" y="1673141"/>
            <a:ext cx="5112297" cy="707886"/>
          </a:xfrm>
          <a:prstGeom prst="rect">
            <a:avLst/>
          </a:prstGeom>
          <a:noFill/>
        </p:spPr>
        <p:txBody>
          <a:bodyPr wrap="none" rtlCol="0">
            <a:spAutoFit/>
          </a:bodyPr>
          <a:lstStyle/>
          <a:p>
            <a:r>
              <a:rPr lang="pt-BR" sz="4000" b="1" dirty="0">
                <a:effectLst>
                  <a:outerShdw blurRad="38100" dist="38100" dir="2700000" algn="tl">
                    <a:srgbClr val="000000">
                      <a:alpha val="43137"/>
                    </a:srgbClr>
                  </a:outerShdw>
                </a:effectLst>
              </a:rPr>
              <a:t>Cascata ou Ágil ???</a:t>
            </a:r>
          </a:p>
        </p:txBody>
      </p:sp>
    </p:spTree>
    <p:extLst>
      <p:ext uri="{BB962C8B-B14F-4D97-AF65-F5344CB8AC3E}">
        <p14:creationId xmlns:p14="http://schemas.microsoft.com/office/powerpoint/2010/main" val="4094171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err="1"/>
              <a:t>Agile</a:t>
            </a:r>
            <a:r>
              <a:rPr lang="pt-BR" dirty="0"/>
              <a:t> </a:t>
            </a:r>
            <a:r>
              <a:rPr lang="pt-BR" dirty="0" err="1"/>
              <a:t>Mindset</a:t>
            </a:r>
            <a:endParaRPr lang="pt-BR" dirty="0"/>
          </a:p>
        </p:txBody>
      </p:sp>
      <p:pic>
        <p:nvPicPr>
          <p:cNvPr id="2" name="Imagem 1">
            <a:extLst>
              <a:ext uri="{FF2B5EF4-FFF2-40B4-BE49-F238E27FC236}">
                <a16:creationId xmlns:a16="http://schemas.microsoft.com/office/drawing/2014/main" id="{A4637F05-000B-4020-ACCB-D9E6702A8A52}"/>
              </a:ext>
            </a:extLst>
          </p:cNvPr>
          <p:cNvPicPr>
            <a:picLocks noChangeAspect="1"/>
          </p:cNvPicPr>
          <p:nvPr/>
        </p:nvPicPr>
        <p:blipFill>
          <a:blip r:embed="rId3"/>
          <a:stretch>
            <a:fillRect/>
          </a:stretch>
        </p:blipFill>
        <p:spPr>
          <a:xfrm>
            <a:off x="532800" y="2623220"/>
            <a:ext cx="12151785" cy="6415608"/>
          </a:xfrm>
          <a:prstGeom prst="rect">
            <a:avLst/>
          </a:prstGeom>
        </p:spPr>
      </p:pic>
    </p:spTree>
    <p:extLst>
      <p:ext uri="{BB962C8B-B14F-4D97-AF65-F5344CB8AC3E}">
        <p14:creationId xmlns:p14="http://schemas.microsoft.com/office/powerpoint/2010/main" val="1003557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err="1"/>
              <a:t>Agile</a:t>
            </a:r>
            <a:r>
              <a:rPr lang="pt-BR" dirty="0"/>
              <a:t> </a:t>
            </a:r>
            <a:r>
              <a:rPr lang="pt-BR" dirty="0" err="1"/>
              <a:t>Mindset</a:t>
            </a:r>
            <a:endParaRPr lang="pt-BR" dirty="0"/>
          </a:p>
        </p:txBody>
      </p:sp>
      <p:graphicFrame>
        <p:nvGraphicFramePr>
          <p:cNvPr id="3" name="Diagrama 2">
            <a:extLst>
              <a:ext uri="{FF2B5EF4-FFF2-40B4-BE49-F238E27FC236}">
                <a16:creationId xmlns:a16="http://schemas.microsoft.com/office/drawing/2014/main" id="{F4747C0C-4227-4677-8697-4CF26569F416}"/>
              </a:ext>
            </a:extLst>
          </p:cNvPr>
          <p:cNvGraphicFramePr/>
          <p:nvPr>
            <p:extLst>
              <p:ext uri="{D42A27DB-BD31-4B8C-83A1-F6EECF244321}">
                <p14:modId xmlns:p14="http://schemas.microsoft.com/office/powerpoint/2010/main" val="3436507209"/>
              </p:ext>
            </p:extLst>
          </p:nvPr>
        </p:nvGraphicFramePr>
        <p:xfrm>
          <a:off x="1025352" y="1759124"/>
          <a:ext cx="11665296" cy="7920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3593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err="1"/>
              <a:t>Agile</a:t>
            </a:r>
            <a:r>
              <a:rPr lang="pt-BR" dirty="0"/>
              <a:t> </a:t>
            </a:r>
            <a:r>
              <a:rPr lang="pt-BR" dirty="0" err="1"/>
              <a:t>Mindset</a:t>
            </a:r>
            <a:endParaRPr lang="pt-BR" dirty="0"/>
          </a:p>
        </p:txBody>
      </p:sp>
      <p:sp>
        <p:nvSpPr>
          <p:cNvPr id="2" name="Retângulo 1">
            <a:extLst>
              <a:ext uri="{FF2B5EF4-FFF2-40B4-BE49-F238E27FC236}">
                <a16:creationId xmlns:a16="http://schemas.microsoft.com/office/drawing/2014/main" id="{1D946CCE-9457-4E5B-A1A3-F35D54E184EE}"/>
              </a:ext>
            </a:extLst>
          </p:cNvPr>
          <p:cNvSpPr/>
          <p:nvPr/>
        </p:nvSpPr>
        <p:spPr>
          <a:xfrm>
            <a:off x="1067108" y="8239844"/>
            <a:ext cx="11581784" cy="1815882"/>
          </a:xfrm>
          <a:prstGeom prst="rect">
            <a:avLst/>
          </a:prstGeom>
        </p:spPr>
        <p:txBody>
          <a:bodyPr wrap="square">
            <a:spAutoFit/>
          </a:bodyPr>
          <a:lstStyle/>
          <a:p>
            <a:r>
              <a:rPr lang="pt-BR" sz="2800" dirty="0">
                <a:solidFill>
                  <a:srgbClr val="27183B"/>
                </a:solidFill>
                <a:latin typeface="+mj-lt"/>
              </a:rPr>
              <a:t>Para iniciar ou avançar sua jornada de mentalidade ágil, os líderes devem considerar se tornar a mudança em vez de promovê-la. Implementar os três </a:t>
            </a:r>
            <a:r>
              <a:rPr lang="pt-BR" sz="2800" dirty="0" err="1">
                <a:solidFill>
                  <a:srgbClr val="27183B"/>
                </a:solidFill>
                <a:latin typeface="+mj-lt"/>
              </a:rPr>
              <a:t>Cs</a:t>
            </a:r>
            <a:r>
              <a:rPr lang="pt-BR" sz="2800" dirty="0">
                <a:solidFill>
                  <a:srgbClr val="27183B"/>
                </a:solidFill>
                <a:latin typeface="+mj-lt"/>
              </a:rPr>
              <a:t> da liderança ágil (Comunicação, Compromisso e Colaboração) em uma abordagem personalizada pode gerar retornos positivos para as organizações.</a:t>
            </a:r>
            <a:endParaRPr lang="pt-BR" sz="2800" dirty="0">
              <a:latin typeface="+mj-lt"/>
            </a:endParaRPr>
          </a:p>
        </p:txBody>
      </p:sp>
      <p:pic>
        <p:nvPicPr>
          <p:cNvPr id="5" name="Imagem 4">
            <a:extLst>
              <a:ext uri="{FF2B5EF4-FFF2-40B4-BE49-F238E27FC236}">
                <a16:creationId xmlns:a16="http://schemas.microsoft.com/office/drawing/2014/main" id="{0E3BEC7E-862A-435F-B54D-3B91BA9A2FAB}"/>
              </a:ext>
            </a:extLst>
          </p:cNvPr>
          <p:cNvPicPr>
            <a:picLocks noChangeAspect="1"/>
          </p:cNvPicPr>
          <p:nvPr/>
        </p:nvPicPr>
        <p:blipFill>
          <a:blip r:embed="rId3"/>
          <a:stretch>
            <a:fillRect/>
          </a:stretch>
        </p:blipFill>
        <p:spPr>
          <a:xfrm>
            <a:off x="2537520" y="981706"/>
            <a:ext cx="8353425" cy="7162800"/>
          </a:xfrm>
          <a:prstGeom prst="rect">
            <a:avLst/>
          </a:prstGeom>
        </p:spPr>
      </p:pic>
      <p:sp>
        <p:nvSpPr>
          <p:cNvPr id="7" name="Retângulo 6">
            <a:extLst>
              <a:ext uri="{FF2B5EF4-FFF2-40B4-BE49-F238E27FC236}">
                <a16:creationId xmlns:a16="http://schemas.microsoft.com/office/drawing/2014/main" id="{23A2AE7C-C424-444A-AC59-64D71F60A8EF}"/>
              </a:ext>
            </a:extLst>
          </p:cNvPr>
          <p:cNvSpPr/>
          <p:nvPr/>
        </p:nvSpPr>
        <p:spPr>
          <a:xfrm>
            <a:off x="3706015" y="7950205"/>
            <a:ext cx="6303970" cy="369332"/>
          </a:xfrm>
          <a:prstGeom prst="rect">
            <a:avLst/>
          </a:prstGeom>
        </p:spPr>
        <p:txBody>
          <a:bodyPr wrap="none">
            <a:spAutoFit/>
          </a:bodyPr>
          <a:lstStyle/>
          <a:p>
            <a:r>
              <a:rPr lang="pt-BR" b="1" dirty="0">
                <a:solidFill>
                  <a:srgbClr val="383838"/>
                </a:solidFill>
                <a:latin typeface="Arimo"/>
              </a:rPr>
              <a:t>fonte:</a:t>
            </a:r>
            <a:r>
              <a:rPr lang="pt-BR" dirty="0">
                <a:solidFill>
                  <a:srgbClr val="383838"/>
                </a:solidFill>
                <a:latin typeface="Arimo"/>
              </a:rPr>
              <a:t> zenexmachina.com/</a:t>
            </a:r>
            <a:r>
              <a:rPr lang="pt-BR" dirty="0" err="1">
                <a:solidFill>
                  <a:srgbClr val="383838"/>
                </a:solidFill>
                <a:latin typeface="Arimo"/>
              </a:rPr>
              <a:t>agile</a:t>
            </a:r>
            <a:r>
              <a:rPr lang="pt-BR" dirty="0">
                <a:solidFill>
                  <a:srgbClr val="383838"/>
                </a:solidFill>
                <a:latin typeface="Arimo"/>
              </a:rPr>
              <a:t>-as-a-</a:t>
            </a:r>
            <a:r>
              <a:rPr lang="pt-BR" dirty="0" err="1">
                <a:solidFill>
                  <a:srgbClr val="383838"/>
                </a:solidFill>
                <a:latin typeface="Arimo"/>
              </a:rPr>
              <a:t>mindset</a:t>
            </a:r>
            <a:r>
              <a:rPr lang="pt-BR" dirty="0">
                <a:solidFill>
                  <a:srgbClr val="383838"/>
                </a:solidFill>
                <a:latin typeface="Arimo"/>
              </a:rPr>
              <a:t>-</a:t>
            </a:r>
            <a:r>
              <a:rPr lang="pt-BR" dirty="0" err="1">
                <a:solidFill>
                  <a:srgbClr val="383838"/>
                </a:solidFill>
                <a:latin typeface="Arimo"/>
              </a:rPr>
              <a:t>agile</a:t>
            </a:r>
            <a:r>
              <a:rPr lang="pt-BR" dirty="0">
                <a:solidFill>
                  <a:srgbClr val="383838"/>
                </a:solidFill>
                <a:latin typeface="Arimo"/>
              </a:rPr>
              <a:t>-as-</a:t>
            </a:r>
            <a:r>
              <a:rPr lang="pt-BR" dirty="0" err="1">
                <a:solidFill>
                  <a:srgbClr val="383838"/>
                </a:solidFill>
                <a:latin typeface="Arimo"/>
              </a:rPr>
              <a:t>behaviour</a:t>
            </a:r>
            <a:r>
              <a:rPr lang="pt-BR" dirty="0">
                <a:solidFill>
                  <a:srgbClr val="383838"/>
                </a:solidFill>
                <a:latin typeface="Arimo"/>
              </a:rPr>
              <a:t>/</a:t>
            </a:r>
            <a:endParaRPr lang="pt-BR" dirty="0"/>
          </a:p>
        </p:txBody>
      </p:sp>
    </p:spTree>
    <p:extLst>
      <p:ext uri="{BB962C8B-B14F-4D97-AF65-F5344CB8AC3E}">
        <p14:creationId xmlns:p14="http://schemas.microsoft.com/office/powerpoint/2010/main" val="1439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sp>
        <p:nvSpPr>
          <p:cNvPr id="3" name="CaixaDeTexto 2">
            <a:extLst>
              <a:ext uri="{FF2B5EF4-FFF2-40B4-BE49-F238E27FC236}">
                <a16:creationId xmlns:a16="http://schemas.microsoft.com/office/drawing/2014/main" id="{6EF80DA7-9EA3-403C-A66A-42E6A64436ED}"/>
              </a:ext>
            </a:extLst>
          </p:cNvPr>
          <p:cNvSpPr txBox="1"/>
          <p:nvPr/>
        </p:nvSpPr>
        <p:spPr>
          <a:xfrm>
            <a:off x="3519476" y="3487316"/>
            <a:ext cx="6468246" cy="584775"/>
          </a:xfrm>
          <a:prstGeom prst="rect">
            <a:avLst/>
          </a:prstGeom>
          <a:noFill/>
        </p:spPr>
        <p:txBody>
          <a:bodyPr wrap="none" rtlCol="0">
            <a:spAutoFit/>
          </a:bodyPr>
          <a:lstStyle/>
          <a:p>
            <a:r>
              <a:rPr lang="pt-BR" sz="3200" b="1" dirty="0">
                <a:effectLst>
                  <a:outerShdw blurRad="38100" dist="38100" dir="2700000" algn="tl">
                    <a:srgbClr val="000000">
                      <a:alpha val="43137"/>
                    </a:srgbClr>
                  </a:outerShdw>
                </a:effectLst>
              </a:rPr>
              <a:t>Steve Jobs Trabalho em Equipe </a:t>
            </a:r>
          </a:p>
        </p:txBody>
      </p:sp>
      <p:pic>
        <p:nvPicPr>
          <p:cNvPr id="9218" name="Picture 2" descr="Resultado de imagem para steve jobs">
            <a:hlinkClick r:id="rId3"/>
            <a:extLst>
              <a:ext uri="{FF2B5EF4-FFF2-40B4-BE49-F238E27FC236}">
                <a16:creationId xmlns:a16="http://schemas.microsoft.com/office/drawing/2014/main" id="{07C8C382-7860-4F0C-B89A-D85DA79DA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271" y="5791572"/>
            <a:ext cx="5711457" cy="350249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622DFE94-8B7F-4974-A929-6B2FAA721490}"/>
              </a:ext>
            </a:extLst>
          </p:cNvPr>
          <p:cNvSpPr txBox="1"/>
          <p:nvPr/>
        </p:nvSpPr>
        <p:spPr>
          <a:xfrm>
            <a:off x="3520071" y="4747165"/>
            <a:ext cx="6872286" cy="369332"/>
          </a:xfrm>
          <a:prstGeom prst="rect">
            <a:avLst/>
          </a:prstGeom>
          <a:noFill/>
        </p:spPr>
        <p:txBody>
          <a:bodyPr wrap="square">
            <a:spAutoFit/>
          </a:bodyPr>
          <a:lstStyle/>
          <a:p>
            <a:r>
              <a:rPr lang="pt-BR" dirty="0"/>
              <a:t>https://www.youtube.com/watch?v=f60dheI4ARg</a:t>
            </a:r>
          </a:p>
        </p:txBody>
      </p:sp>
    </p:spTree>
    <p:extLst>
      <p:ext uri="{BB962C8B-B14F-4D97-AF65-F5344CB8AC3E}">
        <p14:creationId xmlns:p14="http://schemas.microsoft.com/office/powerpoint/2010/main" val="2881631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Resultado de imagem para agilidade">
            <a:hlinkClick r:id="rId2"/>
            <a:extLst>
              <a:ext uri="{FF2B5EF4-FFF2-40B4-BE49-F238E27FC236}">
                <a16:creationId xmlns:a16="http://schemas.microsoft.com/office/drawing/2014/main" id="{07597BAC-B489-4CC4-B029-40E935599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98" y="2623220"/>
            <a:ext cx="5895226" cy="331236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Resultado de imagem para adaptabilidade">
            <a:hlinkClick r:id="rId4"/>
            <a:extLst>
              <a:ext uri="{FF2B5EF4-FFF2-40B4-BE49-F238E27FC236}">
                <a16:creationId xmlns:a16="http://schemas.microsoft.com/office/drawing/2014/main" id="{4D6FCB29-6DD1-42B4-985E-76A679388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9152" y="6367636"/>
            <a:ext cx="4248472" cy="357218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hlinkClick r:id="rId6"/>
            <a:extLst>
              <a:ext uri="{FF2B5EF4-FFF2-40B4-BE49-F238E27FC236}">
                <a16:creationId xmlns:a16="http://schemas.microsoft.com/office/drawing/2014/main" id="{E7D23B82-7293-4BBC-9E3A-8E674273934F}"/>
              </a:ext>
            </a:extLst>
          </p:cNvPr>
          <p:cNvSpPr txBox="1"/>
          <p:nvPr/>
        </p:nvSpPr>
        <p:spPr>
          <a:xfrm>
            <a:off x="7290048" y="3356074"/>
            <a:ext cx="4968552" cy="923330"/>
          </a:xfrm>
          <a:prstGeom prst="rect">
            <a:avLst/>
          </a:prstGeom>
          <a:noFill/>
        </p:spPr>
        <p:txBody>
          <a:bodyPr wrap="square" rtlCol="0">
            <a:spAutoFit/>
          </a:bodyPr>
          <a:lstStyle/>
          <a:p>
            <a:pPr algn="ctr"/>
            <a:r>
              <a:rPr lang="pt-BR" sz="5400" b="1" dirty="0">
                <a:solidFill>
                  <a:srgbClr val="FF0000"/>
                </a:solidFill>
                <a:effectLst>
                  <a:outerShdw blurRad="38100" dist="38100" dir="2700000" algn="tl">
                    <a:srgbClr val="000000">
                      <a:alpha val="43137"/>
                    </a:srgbClr>
                  </a:outerShdw>
                </a:effectLst>
                <a:latin typeface="+mj-lt"/>
                <a:hlinkClick r:id="rId7"/>
              </a:rPr>
              <a:t>O que é ser Ágil?</a:t>
            </a:r>
            <a:endParaRPr lang="pt-BR" sz="5400" b="1" dirty="0">
              <a:solidFill>
                <a:srgbClr val="FF00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971074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Métodos Ágeis</a:t>
            </a:r>
          </a:p>
        </p:txBody>
      </p:sp>
      <p:graphicFrame>
        <p:nvGraphicFramePr>
          <p:cNvPr id="3" name="Diagrama 2">
            <a:extLst>
              <a:ext uri="{FF2B5EF4-FFF2-40B4-BE49-F238E27FC236}">
                <a16:creationId xmlns:a16="http://schemas.microsoft.com/office/drawing/2014/main" id="{4D8BAD24-AC10-216B-2780-2A26766839F7}"/>
              </a:ext>
            </a:extLst>
          </p:cNvPr>
          <p:cNvGraphicFramePr/>
          <p:nvPr>
            <p:extLst>
              <p:ext uri="{D42A27DB-BD31-4B8C-83A1-F6EECF244321}">
                <p14:modId xmlns:p14="http://schemas.microsoft.com/office/powerpoint/2010/main" val="4207268829"/>
              </p:ext>
            </p:extLst>
          </p:nvPr>
        </p:nvGraphicFramePr>
        <p:xfrm>
          <a:off x="1133364" y="2119165"/>
          <a:ext cx="11449272" cy="7195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9196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Métodos Ágeis</a:t>
            </a:r>
          </a:p>
        </p:txBody>
      </p:sp>
      <p:sp>
        <p:nvSpPr>
          <p:cNvPr id="9" name="Elipse 8">
            <a:extLst>
              <a:ext uri="{FF2B5EF4-FFF2-40B4-BE49-F238E27FC236}">
                <a16:creationId xmlns:a16="http://schemas.microsoft.com/office/drawing/2014/main" id="{58FE5492-78B1-4213-8670-BE46658BDEFE}"/>
              </a:ext>
            </a:extLst>
          </p:cNvPr>
          <p:cNvSpPr/>
          <p:nvPr/>
        </p:nvSpPr>
        <p:spPr>
          <a:xfrm>
            <a:off x="4625752" y="4423420"/>
            <a:ext cx="4032448" cy="223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400" b="1" dirty="0">
                <a:effectLst>
                  <a:outerShdw blurRad="38100" dist="38100" dir="2700000" algn="tl">
                    <a:srgbClr val="000000">
                      <a:alpha val="43137"/>
                    </a:srgbClr>
                  </a:outerShdw>
                </a:effectLst>
              </a:rPr>
              <a:t>MÉTODOS ÁGEIS</a:t>
            </a:r>
          </a:p>
        </p:txBody>
      </p:sp>
      <p:sp>
        <p:nvSpPr>
          <p:cNvPr id="11" name="CaixaDeTexto 10">
            <a:extLst>
              <a:ext uri="{FF2B5EF4-FFF2-40B4-BE49-F238E27FC236}">
                <a16:creationId xmlns:a16="http://schemas.microsoft.com/office/drawing/2014/main" id="{88164CD9-2112-46E0-8DEC-7A6905B9EEBD}"/>
              </a:ext>
            </a:extLst>
          </p:cNvPr>
          <p:cNvSpPr txBox="1"/>
          <p:nvPr/>
        </p:nvSpPr>
        <p:spPr>
          <a:xfrm>
            <a:off x="5766768" y="2594675"/>
            <a:ext cx="1314784" cy="461665"/>
          </a:xfrm>
          <a:prstGeom prst="rect">
            <a:avLst/>
          </a:prstGeom>
          <a:noFill/>
        </p:spPr>
        <p:txBody>
          <a:bodyPr wrap="none" rtlCol="0">
            <a:spAutoFit/>
          </a:bodyPr>
          <a:lstStyle/>
          <a:p>
            <a:r>
              <a:rPr lang="pt-BR" sz="2400" b="1" dirty="0"/>
              <a:t>SCRUM</a:t>
            </a:r>
          </a:p>
        </p:txBody>
      </p:sp>
      <p:sp>
        <p:nvSpPr>
          <p:cNvPr id="12" name="CaixaDeTexto 11">
            <a:extLst>
              <a:ext uri="{FF2B5EF4-FFF2-40B4-BE49-F238E27FC236}">
                <a16:creationId xmlns:a16="http://schemas.microsoft.com/office/drawing/2014/main" id="{1167D681-BE24-4F4F-AC30-6D28AC7261D0}"/>
              </a:ext>
            </a:extLst>
          </p:cNvPr>
          <p:cNvSpPr txBox="1"/>
          <p:nvPr/>
        </p:nvSpPr>
        <p:spPr>
          <a:xfrm>
            <a:off x="9070746" y="2696737"/>
            <a:ext cx="1521570" cy="461665"/>
          </a:xfrm>
          <a:prstGeom prst="rect">
            <a:avLst/>
          </a:prstGeom>
          <a:noFill/>
        </p:spPr>
        <p:txBody>
          <a:bodyPr wrap="none" rtlCol="0">
            <a:spAutoFit/>
          </a:bodyPr>
          <a:lstStyle/>
          <a:p>
            <a:r>
              <a:rPr lang="pt-BR" sz="2400" b="1" dirty="0"/>
              <a:t>KANBAN</a:t>
            </a:r>
          </a:p>
        </p:txBody>
      </p:sp>
      <p:sp>
        <p:nvSpPr>
          <p:cNvPr id="13" name="CaixaDeTexto 12">
            <a:extLst>
              <a:ext uri="{FF2B5EF4-FFF2-40B4-BE49-F238E27FC236}">
                <a16:creationId xmlns:a16="http://schemas.microsoft.com/office/drawing/2014/main" id="{1EFC1929-6F67-4AB5-A86C-130CBB2E8CBB}"/>
              </a:ext>
            </a:extLst>
          </p:cNvPr>
          <p:cNvSpPr txBox="1"/>
          <p:nvPr/>
        </p:nvSpPr>
        <p:spPr>
          <a:xfrm>
            <a:off x="9105171" y="4266736"/>
            <a:ext cx="2573316" cy="1200329"/>
          </a:xfrm>
          <a:prstGeom prst="rect">
            <a:avLst/>
          </a:prstGeom>
          <a:noFill/>
        </p:spPr>
        <p:txBody>
          <a:bodyPr wrap="square" rtlCol="0">
            <a:spAutoFit/>
          </a:bodyPr>
          <a:lstStyle/>
          <a:p>
            <a:r>
              <a:rPr lang="pt-BR" sz="2400" dirty="0"/>
              <a:t>EXTREME PROGRAMMING - </a:t>
            </a:r>
            <a:r>
              <a:rPr lang="pt-BR" sz="2400" b="1" dirty="0"/>
              <a:t>XP</a:t>
            </a:r>
          </a:p>
        </p:txBody>
      </p:sp>
      <p:sp>
        <p:nvSpPr>
          <p:cNvPr id="14" name="CaixaDeTexto 13">
            <a:extLst>
              <a:ext uri="{FF2B5EF4-FFF2-40B4-BE49-F238E27FC236}">
                <a16:creationId xmlns:a16="http://schemas.microsoft.com/office/drawing/2014/main" id="{18187566-7323-40F7-9C82-A30571CE6D17}"/>
              </a:ext>
            </a:extLst>
          </p:cNvPr>
          <p:cNvSpPr txBox="1"/>
          <p:nvPr/>
        </p:nvSpPr>
        <p:spPr>
          <a:xfrm>
            <a:off x="10484254" y="6163238"/>
            <a:ext cx="2573316" cy="1569660"/>
          </a:xfrm>
          <a:prstGeom prst="rect">
            <a:avLst/>
          </a:prstGeom>
          <a:noFill/>
        </p:spPr>
        <p:txBody>
          <a:bodyPr wrap="square" rtlCol="0">
            <a:spAutoFit/>
          </a:bodyPr>
          <a:lstStyle/>
          <a:p>
            <a:r>
              <a:rPr lang="pt-BR" sz="2400" dirty="0"/>
              <a:t>FEATURE DRIVEN DEVELOPMENT - </a:t>
            </a:r>
            <a:r>
              <a:rPr lang="pt-BR" sz="2400" b="1" dirty="0"/>
              <a:t>FDD</a:t>
            </a:r>
            <a:r>
              <a:rPr lang="pt-BR" sz="2400" dirty="0"/>
              <a:t> </a:t>
            </a:r>
          </a:p>
        </p:txBody>
      </p:sp>
      <p:sp>
        <p:nvSpPr>
          <p:cNvPr id="15" name="CaixaDeTexto 14">
            <a:extLst>
              <a:ext uri="{FF2B5EF4-FFF2-40B4-BE49-F238E27FC236}">
                <a16:creationId xmlns:a16="http://schemas.microsoft.com/office/drawing/2014/main" id="{49DFE68E-FF18-4829-8031-59F095D2F1AA}"/>
              </a:ext>
            </a:extLst>
          </p:cNvPr>
          <p:cNvSpPr txBox="1"/>
          <p:nvPr/>
        </p:nvSpPr>
        <p:spPr>
          <a:xfrm>
            <a:off x="8586506" y="8128557"/>
            <a:ext cx="2520280" cy="1938992"/>
          </a:xfrm>
          <a:prstGeom prst="rect">
            <a:avLst/>
          </a:prstGeom>
          <a:noFill/>
        </p:spPr>
        <p:txBody>
          <a:bodyPr wrap="square" rtlCol="0">
            <a:spAutoFit/>
          </a:bodyPr>
          <a:lstStyle/>
          <a:p>
            <a:r>
              <a:rPr lang="pt-BR" sz="2400" dirty="0"/>
              <a:t>DYNAMIC SYSTEM DEVELOPMENT METHOD - </a:t>
            </a:r>
            <a:r>
              <a:rPr lang="pt-BR" sz="2400" b="1" dirty="0"/>
              <a:t>DSDM</a:t>
            </a:r>
          </a:p>
        </p:txBody>
      </p:sp>
      <p:sp>
        <p:nvSpPr>
          <p:cNvPr id="16" name="CaixaDeTexto 15">
            <a:extLst>
              <a:ext uri="{FF2B5EF4-FFF2-40B4-BE49-F238E27FC236}">
                <a16:creationId xmlns:a16="http://schemas.microsoft.com/office/drawing/2014/main" id="{8E2E638A-E507-4FB7-8A1C-1FEC23B35CB2}"/>
              </a:ext>
            </a:extLst>
          </p:cNvPr>
          <p:cNvSpPr txBox="1"/>
          <p:nvPr/>
        </p:nvSpPr>
        <p:spPr>
          <a:xfrm>
            <a:off x="2608849" y="7100522"/>
            <a:ext cx="1604350" cy="461665"/>
          </a:xfrm>
          <a:prstGeom prst="rect">
            <a:avLst/>
          </a:prstGeom>
          <a:noFill/>
        </p:spPr>
        <p:txBody>
          <a:bodyPr wrap="none" rtlCol="0">
            <a:spAutoFit/>
          </a:bodyPr>
          <a:lstStyle/>
          <a:p>
            <a:r>
              <a:rPr lang="pt-BR" sz="2400" b="1" dirty="0"/>
              <a:t>CRYSTAL</a:t>
            </a:r>
          </a:p>
        </p:txBody>
      </p:sp>
      <p:sp>
        <p:nvSpPr>
          <p:cNvPr id="17" name="CaixaDeTexto 16">
            <a:extLst>
              <a:ext uri="{FF2B5EF4-FFF2-40B4-BE49-F238E27FC236}">
                <a16:creationId xmlns:a16="http://schemas.microsoft.com/office/drawing/2014/main" id="{DD0DF49D-23E1-47D1-A0EE-182C37E0E04F}"/>
              </a:ext>
            </a:extLst>
          </p:cNvPr>
          <p:cNvSpPr txBox="1"/>
          <p:nvPr/>
        </p:nvSpPr>
        <p:spPr>
          <a:xfrm>
            <a:off x="658430" y="5950701"/>
            <a:ext cx="2527161" cy="1200329"/>
          </a:xfrm>
          <a:prstGeom prst="rect">
            <a:avLst/>
          </a:prstGeom>
          <a:noFill/>
        </p:spPr>
        <p:txBody>
          <a:bodyPr wrap="square" rtlCol="0">
            <a:spAutoFit/>
          </a:bodyPr>
          <a:lstStyle/>
          <a:p>
            <a:r>
              <a:rPr lang="pt-BR" sz="2400" dirty="0"/>
              <a:t>TEST DRIVEN DEVELOPMENT - </a:t>
            </a:r>
            <a:r>
              <a:rPr lang="pt-BR" sz="2400" b="1" dirty="0"/>
              <a:t>TDD</a:t>
            </a:r>
          </a:p>
        </p:txBody>
      </p:sp>
      <p:sp>
        <p:nvSpPr>
          <p:cNvPr id="18" name="CaixaDeTexto 17">
            <a:extLst>
              <a:ext uri="{FF2B5EF4-FFF2-40B4-BE49-F238E27FC236}">
                <a16:creationId xmlns:a16="http://schemas.microsoft.com/office/drawing/2014/main" id="{9C6F83BB-EB16-417C-BA5A-D2AC57771E80}"/>
              </a:ext>
            </a:extLst>
          </p:cNvPr>
          <p:cNvSpPr txBox="1"/>
          <p:nvPr/>
        </p:nvSpPr>
        <p:spPr>
          <a:xfrm>
            <a:off x="1774380" y="3738381"/>
            <a:ext cx="2527161" cy="1569660"/>
          </a:xfrm>
          <a:prstGeom prst="rect">
            <a:avLst/>
          </a:prstGeom>
          <a:noFill/>
        </p:spPr>
        <p:txBody>
          <a:bodyPr wrap="square" rtlCol="0">
            <a:spAutoFit/>
          </a:bodyPr>
          <a:lstStyle/>
          <a:p>
            <a:r>
              <a:rPr lang="pt-BR" sz="2400" dirty="0"/>
              <a:t>BEHAVIOR DRIVEN DEVELOPMENT - </a:t>
            </a:r>
            <a:r>
              <a:rPr lang="pt-BR" sz="2400" b="1" dirty="0"/>
              <a:t>BDD</a:t>
            </a:r>
          </a:p>
        </p:txBody>
      </p:sp>
      <p:sp>
        <p:nvSpPr>
          <p:cNvPr id="19" name="CaixaDeTexto 18">
            <a:extLst>
              <a:ext uri="{FF2B5EF4-FFF2-40B4-BE49-F238E27FC236}">
                <a16:creationId xmlns:a16="http://schemas.microsoft.com/office/drawing/2014/main" id="{38C65A84-57AB-4FDE-9716-78B5DCF96B7C}"/>
              </a:ext>
            </a:extLst>
          </p:cNvPr>
          <p:cNvSpPr txBox="1"/>
          <p:nvPr/>
        </p:nvSpPr>
        <p:spPr>
          <a:xfrm>
            <a:off x="3045737" y="8743900"/>
            <a:ext cx="2736303" cy="1200329"/>
          </a:xfrm>
          <a:prstGeom prst="rect">
            <a:avLst/>
          </a:prstGeom>
          <a:noFill/>
        </p:spPr>
        <p:txBody>
          <a:bodyPr wrap="square" rtlCol="0">
            <a:spAutoFit/>
          </a:bodyPr>
          <a:lstStyle/>
          <a:p>
            <a:r>
              <a:rPr lang="pt-BR" sz="2400" dirty="0"/>
              <a:t>DOMAIN DRIVEN DEVELOPMENT - </a:t>
            </a:r>
            <a:r>
              <a:rPr lang="pt-BR" sz="2400" b="1" dirty="0"/>
              <a:t>DDD</a:t>
            </a:r>
          </a:p>
        </p:txBody>
      </p:sp>
      <p:sp>
        <p:nvSpPr>
          <p:cNvPr id="20" name="CaixaDeTexto 19">
            <a:extLst>
              <a:ext uri="{FF2B5EF4-FFF2-40B4-BE49-F238E27FC236}">
                <a16:creationId xmlns:a16="http://schemas.microsoft.com/office/drawing/2014/main" id="{3DABAA3F-E52E-40B9-A8E1-D7E27D9CC634}"/>
              </a:ext>
            </a:extLst>
          </p:cNvPr>
          <p:cNvSpPr txBox="1"/>
          <p:nvPr/>
        </p:nvSpPr>
        <p:spPr>
          <a:xfrm>
            <a:off x="1097359" y="2509598"/>
            <a:ext cx="2689195" cy="830997"/>
          </a:xfrm>
          <a:prstGeom prst="rect">
            <a:avLst/>
          </a:prstGeom>
          <a:noFill/>
        </p:spPr>
        <p:txBody>
          <a:bodyPr wrap="square" rtlCol="0">
            <a:spAutoFit/>
          </a:bodyPr>
          <a:lstStyle/>
          <a:p>
            <a:r>
              <a:rPr lang="pt-BR" sz="2400" b="1" dirty="0"/>
              <a:t>PAIR PROGRAMMING</a:t>
            </a:r>
          </a:p>
        </p:txBody>
      </p:sp>
      <p:cxnSp>
        <p:nvCxnSpPr>
          <p:cNvPr id="22" name="Conector: Curvo 21">
            <a:extLst>
              <a:ext uri="{FF2B5EF4-FFF2-40B4-BE49-F238E27FC236}">
                <a16:creationId xmlns:a16="http://schemas.microsoft.com/office/drawing/2014/main" id="{54A77AEB-A260-4614-A8D2-A37E74378A04}"/>
              </a:ext>
            </a:extLst>
          </p:cNvPr>
          <p:cNvCxnSpPr>
            <a:stCxn id="9" idx="0"/>
            <a:endCxn id="11" idx="2"/>
          </p:cNvCxnSpPr>
          <p:nvPr/>
        </p:nvCxnSpPr>
        <p:spPr>
          <a:xfrm rot="16200000" flipV="1">
            <a:off x="5849528" y="3630972"/>
            <a:ext cx="1367080" cy="2178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Curvo 23">
            <a:extLst>
              <a:ext uri="{FF2B5EF4-FFF2-40B4-BE49-F238E27FC236}">
                <a16:creationId xmlns:a16="http://schemas.microsoft.com/office/drawing/2014/main" id="{4BDC0847-C894-46A6-8C32-A549C83CDE60}"/>
              </a:ext>
            </a:extLst>
          </p:cNvPr>
          <p:cNvCxnSpPr>
            <a:stCxn id="9" idx="7"/>
          </p:cNvCxnSpPr>
          <p:nvPr/>
        </p:nvCxnSpPr>
        <p:spPr>
          <a:xfrm rot="5400000" flipH="1" flipV="1">
            <a:off x="7826568" y="3425569"/>
            <a:ext cx="1565851" cy="10836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C83CF3BF-B92F-4D74-BEB9-B4396D088E5D}"/>
              </a:ext>
            </a:extLst>
          </p:cNvPr>
          <p:cNvCxnSpPr>
            <a:cxnSpLocks/>
            <a:stCxn id="9" idx="6"/>
            <a:endCxn id="13" idx="2"/>
          </p:cNvCxnSpPr>
          <p:nvPr/>
        </p:nvCxnSpPr>
        <p:spPr>
          <a:xfrm flipV="1">
            <a:off x="8658200" y="5467065"/>
            <a:ext cx="1733629" cy="7247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Curvo 27">
            <a:extLst>
              <a:ext uri="{FF2B5EF4-FFF2-40B4-BE49-F238E27FC236}">
                <a16:creationId xmlns:a16="http://schemas.microsoft.com/office/drawing/2014/main" id="{3987A06C-442D-4922-9911-A589B27427AC}"/>
              </a:ext>
            </a:extLst>
          </p:cNvPr>
          <p:cNvCxnSpPr>
            <a:cxnSpLocks/>
            <a:stCxn id="9" idx="5"/>
            <a:endCxn id="14" idx="1"/>
          </p:cNvCxnSpPr>
          <p:nvPr/>
        </p:nvCxnSpPr>
        <p:spPr>
          <a:xfrm rot="16200000" flipH="1">
            <a:off x="8966306" y="5430119"/>
            <a:ext cx="619305" cy="241659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Curvo 29">
            <a:extLst>
              <a:ext uri="{FF2B5EF4-FFF2-40B4-BE49-F238E27FC236}">
                <a16:creationId xmlns:a16="http://schemas.microsoft.com/office/drawing/2014/main" id="{647012BC-DBFC-40CD-800F-9B69835EB26E}"/>
              </a:ext>
            </a:extLst>
          </p:cNvPr>
          <p:cNvCxnSpPr>
            <a:stCxn id="9" idx="4"/>
            <a:endCxn id="15" idx="1"/>
          </p:cNvCxnSpPr>
          <p:nvPr/>
        </p:nvCxnSpPr>
        <p:spPr>
          <a:xfrm rot="16200000" flipH="1">
            <a:off x="6393049" y="6904595"/>
            <a:ext cx="2442385" cy="194453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Curvo 31">
            <a:extLst>
              <a:ext uri="{FF2B5EF4-FFF2-40B4-BE49-F238E27FC236}">
                <a16:creationId xmlns:a16="http://schemas.microsoft.com/office/drawing/2014/main" id="{883B4842-19F9-45EE-8C54-C794F4B38D63}"/>
              </a:ext>
            </a:extLst>
          </p:cNvPr>
          <p:cNvCxnSpPr>
            <a:stCxn id="9" idx="4"/>
            <a:endCxn id="19" idx="3"/>
          </p:cNvCxnSpPr>
          <p:nvPr/>
        </p:nvCxnSpPr>
        <p:spPr>
          <a:xfrm rot="5400000">
            <a:off x="4867810" y="7569898"/>
            <a:ext cx="2688397" cy="85993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Curvo 33">
            <a:extLst>
              <a:ext uri="{FF2B5EF4-FFF2-40B4-BE49-F238E27FC236}">
                <a16:creationId xmlns:a16="http://schemas.microsoft.com/office/drawing/2014/main" id="{BCBA9762-18BB-4A70-A535-71D29EA2B6D6}"/>
              </a:ext>
            </a:extLst>
          </p:cNvPr>
          <p:cNvCxnSpPr>
            <a:cxnSpLocks/>
            <a:stCxn id="9" idx="3"/>
          </p:cNvCxnSpPr>
          <p:nvPr/>
        </p:nvCxnSpPr>
        <p:spPr>
          <a:xfrm rot="5400000">
            <a:off x="4225734" y="6288401"/>
            <a:ext cx="950195" cy="103091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Curvo 35">
            <a:extLst>
              <a:ext uri="{FF2B5EF4-FFF2-40B4-BE49-F238E27FC236}">
                <a16:creationId xmlns:a16="http://schemas.microsoft.com/office/drawing/2014/main" id="{56F8EEEF-90FC-4728-A590-E299973AEC6F}"/>
              </a:ext>
            </a:extLst>
          </p:cNvPr>
          <p:cNvCxnSpPr>
            <a:cxnSpLocks/>
            <a:stCxn id="9" idx="2"/>
            <a:endCxn id="17" idx="3"/>
          </p:cNvCxnSpPr>
          <p:nvPr/>
        </p:nvCxnSpPr>
        <p:spPr>
          <a:xfrm rot="10800000" flipV="1">
            <a:off x="3185592" y="5539544"/>
            <a:ext cx="1440161" cy="101132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Curvo 40">
            <a:extLst>
              <a:ext uri="{FF2B5EF4-FFF2-40B4-BE49-F238E27FC236}">
                <a16:creationId xmlns:a16="http://schemas.microsoft.com/office/drawing/2014/main" id="{2C430392-EA9E-4E36-889E-6755086FCCD7}"/>
              </a:ext>
            </a:extLst>
          </p:cNvPr>
          <p:cNvCxnSpPr>
            <a:stCxn id="9" idx="1"/>
          </p:cNvCxnSpPr>
          <p:nvPr/>
        </p:nvCxnSpPr>
        <p:spPr>
          <a:xfrm rot="16200000" flipV="1">
            <a:off x="4610644" y="4144679"/>
            <a:ext cx="455044" cy="75624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Curvo 42">
            <a:extLst>
              <a:ext uri="{FF2B5EF4-FFF2-40B4-BE49-F238E27FC236}">
                <a16:creationId xmlns:a16="http://schemas.microsoft.com/office/drawing/2014/main" id="{E6C1B614-B45B-4D00-9111-4DB00E92F1C1}"/>
              </a:ext>
            </a:extLst>
          </p:cNvPr>
          <p:cNvCxnSpPr>
            <a:cxnSpLocks/>
            <a:stCxn id="9" idx="1"/>
            <a:endCxn id="20" idx="3"/>
          </p:cNvCxnSpPr>
          <p:nvPr/>
        </p:nvCxnSpPr>
        <p:spPr>
          <a:xfrm rot="16200000" flipV="1">
            <a:off x="3588808" y="3122843"/>
            <a:ext cx="1825228" cy="142973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66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1">
                                            <p:txEl>
                                              <p:pRg st="0" end="0"/>
                                            </p:txEl>
                                          </p:spTgt>
                                        </p:tgtEl>
                                        <p:attrNameLst>
                                          <p:attrName>style.color</p:attrName>
                                        </p:attrNameLst>
                                      </p:cBhvr>
                                      <p:to>
                                        <p:clrVal>
                                          <a:schemeClr val="accent2"/>
                                        </p:clrVal>
                                      </p:to>
                                    </p:set>
                                    <p:set>
                                      <p:cBhvr>
                                        <p:cTn id="7" dur="500" fill="hold"/>
                                        <p:tgtEl>
                                          <p:spTgt spid="11">
                                            <p:txEl>
                                              <p:pRg st="0" end="0"/>
                                            </p:txEl>
                                          </p:spTgt>
                                        </p:tgtEl>
                                        <p:attrNameLst>
                                          <p:attrName>fillcolor</p:attrName>
                                        </p:attrNameLst>
                                      </p:cBhvr>
                                      <p:to>
                                        <p:clrVal>
                                          <a:schemeClr val="accent2"/>
                                        </p:clrVal>
                                      </p:to>
                                    </p:set>
                                    <p:set>
                                      <p:cBhvr>
                                        <p:cTn id="8" dur="500" fill="hold"/>
                                        <p:tgtEl>
                                          <p:spTgt spid="11">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12">
                                            <p:txEl>
                                              <p:pRg st="0" end="0"/>
                                            </p:txEl>
                                          </p:spTgt>
                                        </p:tgtEl>
                                        <p:attrNameLst>
                                          <p:attrName>style.color</p:attrName>
                                        </p:attrNameLst>
                                      </p:cBhvr>
                                      <p:to>
                                        <p:clrVal>
                                          <a:schemeClr val="accent2"/>
                                        </p:clrVal>
                                      </p:to>
                                    </p:set>
                                    <p:set>
                                      <p:cBhvr>
                                        <p:cTn id="13" dur="500" fill="hold"/>
                                        <p:tgtEl>
                                          <p:spTgt spid="12">
                                            <p:txEl>
                                              <p:pRg st="0" end="0"/>
                                            </p:txEl>
                                          </p:spTgt>
                                        </p:tgtEl>
                                        <p:attrNameLst>
                                          <p:attrName>fillcolor</p:attrName>
                                        </p:attrNameLst>
                                      </p:cBhvr>
                                      <p:to>
                                        <p:clrVal>
                                          <a:schemeClr val="accent2"/>
                                        </p:clrVal>
                                      </p:to>
                                    </p:set>
                                    <p:set>
                                      <p:cBhvr>
                                        <p:cTn id="14" dur="500" fill="hold"/>
                                        <p:tgtEl>
                                          <p:spTgt spid="12">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Métodos Ágeis</a:t>
            </a:r>
          </a:p>
        </p:txBody>
      </p:sp>
      <p:pic>
        <p:nvPicPr>
          <p:cNvPr id="3" name="Imagem 2">
            <a:extLst>
              <a:ext uri="{FF2B5EF4-FFF2-40B4-BE49-F238E27FC236}">
                <a16:creationId xmlns:a16="http://schemas.microsoft.com/office/drawing/2014/main" id="{0804D0A1-2CAE-45A3-964B-49930895212E}"/>
              </a:ext>
            </a:extLst>
          </p:cNvPr>
          <p:cNvPicPr>
            <a:picLocks noChangeAspect="1"/>
          </p:cNvPicPr>
          <p:nvPr/>
        </p:nvPicPr>
        <p:blipFill>
          <a:blip r:embed="rId3"/>
          <a:stretch>
            <a:fillRect/>
          </a:stretch>
        </p:blipFill>
        <p:spPr>
          <a:xfrm>
            <a:off x="1466058" y="1471092"/>
            <a:ext cx="10369152" cy="8021030"/>
          </a:xfrm>
          <a:prstGeom prst="rect">
            <a:avLst/>
          </a:prstGeom>
        </p:spPr>
      </p:pic>
    </p:spTree>
    <p:extLst>
      <p:ext uri="{BB962C8B-B14F-4D97-AF65-F5344CB8AC3E}">
        <p14:creationId xmlns:p14="http://schemas.microsoft.com/office/powerpoint/2010/main" val="93045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LEAN STARTUP</a:t>
            </a:r>
          </a:p>
        </p:txBody>
      </p:sp>
      <p:sp>
        <p:nvSpPr>
          <p:cNvPr id="3" name="Retângulo 2">
            <a:extLst>
              <a:ext uri="{FF2B5EF4-FFF2-40B4-BE49-F238E27FC236}">
                <a16:creationId xmlns:a16="http://schemas.microsoft.com/office/drawing/2014/main" id="{96C2B93A-9E3D-46E7-9484-223CEB513ED9}"/>
              </a:ext>
            </a:extLst>
          </p:cNvPr>
          <p:cNvSpPr/>
          <p:nvPr/>
        </p:nvSpPr>
        <p:spPr>
          <a:xfrm>
            <a:off x="881336" y="1471092"/>
            <a:ext cx="10009112" cy="3046988"/>
          </a:xfrm>
          <a:prstGeom prst="rect">
            <a:avLst/>
          </a:prstGeom>
        </p:spPr>
        <p:txBody>
          <a:bodyPr wrap="square">
            <a:spAutoFit/>
          </a:bodyPr>
          <a:lstStyle/>
          <a:p>
            <a:r>
              <a:rPr lang="pt-BR" sz="3200" b="1" dirty="0">
                <a:solidFill>
                  <a:srgbClr val="243342"/>
                </a:solidFill>
                <a:latin typeface="Lato"/>
              </a:rPr>
              <a:t>Seja </a:t>
            </a:r>
            <a:r>
              <a:rPr lang="pt-BR" sz="3200" b="1" dirty="0" err="1">
                <a:solidFill>
                  <a:srgbClr val="243342"/>
                </a:solidFill>
                <a:latin typeface="Lato"/>
              </a:rPr>
              <a:t>lean</a:t>
            </a:r>
            <a:endParaRPr lang="pt-BR" sz="3200" b="1" dirty="0">
              <a:solidFill>
                <a:srgbClr val="243342"/>
              </a:solidFill>
              <a:latin typeface="Lato"/>
            </a:endParaRPr>
          </a:p>
          <a:p>
            <a:r>
              <a:rPr lang="pt-BR" sz="3200" dirty="0">
                <a:solidFill>
                  <a:srgbClr val="7D8A98"/>
                </a:solidFill>
                <a:latin typeface="Lato"/>
              </a:rPr>
              <a:t>A palavra inglesa "</a:t>
            </a:r>
            <a:r>
              <a:rPr lang="pt-BR" sz="3200" dirty="0" err="1">
                <a:solidFill>
                  <a:srgbClr val="7D8A98"/>
                </a:solidFill>
                <a:latin typeface="Lato"/>
              </a:rPr>
              <a:t>lean</a:t>
            </a:r>
            <a:r>
              <a:rPr lang="pt-BR" sz="3200" dirty="0">
                <a:solidFill>
                  <a:srgbClr val="7D8A98"/>
                </a:solidFill>
                <a:latin typeface="Lato"/>
              </a:rPr>
              <a:t>" pode ser traduzida como "enxuto" ou "magro"</a:t>
            </a:r>
          </a:p>
          <a:p>
            <a:r>
              <a:rPr lang="pt-BR" sz="3200" dirty="0">
                <a:solidFill>
                  <a:srgbClr val="7D8A98"/>
                </a:solidFill>
                <a:latin typeface="Lato"/>
              </a:rPr>
              <a:t>No mundo empresarial, esse conceito é aplicado na </a:t>
            </a:r>
            <a:r>
              <a:rPr lang="pt-BR" sz="3200" b="1" dirty="0">
                <a:solidFill>
                  <a:srgbClr val="7D8A98"/>
                </a:solidFill>
                <a:latin typeface="Lato"/>
              </a:rPr>
              <a:t>identificação de fontes de desperdício</a:t>
            </a:r>
            <a:r>
              <a:rPr lang="pt-BR" sz="3200" dirty="0">
                <a:solidFill>
                  <a:srgbClr val="7D8A98"/>
                </a:solidFill>
                <a:latin typeface="Lato"/>
              </a:rPr>
              <a:t> em todo o processo produtivo. </a:t>
            </a:r>
            <a:endParaRPr lang="pt-BR" sz="3200" b="0" i="0" dirty="0">
              <a:solidFill>
                <a:srgbClr val="7D8A98"/>
              </a:solidFill>
              <a:effectLst/>
              <a:latin typeface="Lato"/>
            </a:endParaRPr>
          </a:p>
        </p:txBody>
      </p:sp>
      <p:sp>
        <p:nvSpPr>
          <p:cNvPr id="4" name="Retângulo 3">
            <a:extLst>
              <a:ext uri="{FF2B5EF4-FFF2-40B4-BE49-F238E27FC236}">
                <a16:creationId xmlns:a16="http://schemas.microsoft.com/office/drawing/2014/main" id="{9CECEB2F-B036-4C09-BB9C-DCB15A91D46E}"/>
              </a:ext>
            </a:extLst>
          </p:cNvPr>
          <p:cNvSpPr/>
          <p:nvPr/>
        </p:nvSpPr>
        <p:spPr>
          <a:xfrm>
            <a:off x="3617640" y="6223620"/>
            <a:ext cx="8928992" cy="3539430"/>
          </a:xfrm>
          <a:prstGeom prst="rect">
            <a:avLst/>
          </a:prstGeom>
        </p:spPr>
        <p:txBody>
          <a:bodyPr wrap="square">
            <a:spAutoFit/>
          </a:bodyPr>
          <a:lstStyle/>
          <a:p>
            <a:r>
              <a:rPr lang="pt-BR" sz="3200" b="1" dirty="0">
                <a:solidFill>
                  <a:srgbClr val="243342"/>
                </a:solidFill>
                <a:latin typeface="Lato"/>
              </a:rPr>
              <a:t>Como ser </a:t>
            </a:r>
            <a:r>
              <a:rPr lang="pt-BR" sz="3200" b="1" dirty="0" err="1">
                <a:solidFill>
                  <a:srgbClr val="243342"/>
                </a:solidFill>
                <a:latin typeface="Lato"/>
              </a:rPr>
              <a:t>lean</a:t>
            </a:r>
            <a:r>
              <a:rPr lang="pt-BR" sz="3200" b="1" dirty="0">
                <a:solidFill>
                  <a:srgbClr val="243342"/>
                </a:solidFill>
                <a:latin typeface="Lato"/>
              </a:rPr>
              <a:t>?</a:t>
            </a:r>
          </a:p>
          <a:p>
            <a:r>
              <a:rPr lang="pt-BR" sz="3200" dirty="0">
                <a:solidFill>
                  <a:srgbClr val="7D8A98"/>
                </a:solidFill>
                <a:latin typeface="Lato"/>
              </a:rPr>
              <a:t>É preciso desenvolver práticas para identificar e eliminar sistematicamente o desperdício em todas as fases do processo de produção, venda e pós-venda. É preciso atuar localmente em cada item de desperdício de tempo, custo ou recursos.</a:t>
            </a:r>
            <a:endParaRPr lang="pt-BR" sz="3200" b="0" i="0" dirty="0">
              <a:solidFill>
                <a:srgbClr val="7D8A98"/>
              </a:solidFill>
              <a:effectLst/>
              <a:latin typeface="Lato"/>
            </a:endParaRPr>
          </a:p>
        </p:txBody>
      </p:sp>
    </p:spTree>
    <p:extLst>
      <p:ext uri="{BB962C8B-B14F-4D97-AF65-F5344CB8AC3E}">
        <p14:creationId xmlns:p14="http://schemas.microsoft.com/office/powerpoint/2010/main" val="593593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LEAN STARTUP</a:t>
            </a:r>
          </a:p>
        </p:txBody>
      </p:sp>
      <p:pic>
        <p:nvPicPr>
          <p:cNvPr id="2" name="Imagem 1">
            <a:extLst>
              <a:ext uri="{FF2B5EF4-FFF2-40B4-BE49-F238E27FC236}">
                <a16:creationId xmlns:a16="http://schemas.microsoft.com/office/drawing/2014/main" id="{D145DB66-7031-4814-A716-9812E4FF958A}"/>
              </a:ext>
            </a:extLst>
          </p:cNvPr>
          <p:cNvPicPr>
            <a:picLocks noChangeAspect="1"/>
          </p:cNvPicPr>
          <p:nvPr/>
        </p:nvPicPr>
        <p:blipFill>
          <a:blip r:embed="rId3"/>
          <a:stretch>
            <a:fillRect/>
          </a:stretch>
        </p:blipFill>
        <p:spPr>
          <a:xfrm>
            <a:off x="809328" y="1747836"/>
            <a:ext cx="11953328" cy="7811845"/>
          </a:xfrm>
          <a:prstGeom prst="rect">
            <a:avLst/>
          </a:prstGeom>
        </p:spPr>
      </p:pic>
    </p:spTree>
    <p:extLst>
      <p:ext uri="{BB962C8B-B14F-4D97-AF65-F5344CB8AC3E}">
        <p14:creationId xmlns:p14="http://schemas.microsoft.com/office/powerpoint/2010/main" val="3087462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LEAN STARTUP</a:t>
            </a:r>
          </a:p>
        </p:txBody>
      </p:sp>
      <p:pic>
        <p:nvPicPr>
          <p:cNvPr id="2" name="Imagem 1">
            <a:extLst>
              <a:ext uri="{FF2B5EF4-FFF2-40B4-BE49-F238E27FC236}">
                <a16:creationId xmlns:a16="http://schemas.microsoft.com/office/drawing/2014/main" id="{BEA9E5C6-8FD1-40B8-88CB-8C88DC853449}"/>
              </a:ext>
            </a:extLst>
          </p:cNvPr>
          <p:cNvPicPr>
            <a:picLocks noChangeAspect="1"/>
          </p:cNvPicPr>
          <p:nvPr/>
        </p:nvPicPr>
        <p:blipFill>
          <a:blip r:embed="rId3"/>
          <a:stretch>
            <a:fillRect/>
          </a:stretch>
        </p:blipFill>
        <p:spPr>
          <a:xfrm>
            <a:off x="3595569" y="1313632"/>
            <a:ext cx="6524861" cy="8959924"/>
          </a:xfrm>
          <a:prstGeom prst="rect">
            <a:avLst/>
          </a:prstGeom>
        </p:spPr>
      </p:pic>
    </p:spTree>
    <p:extLst>
      <p:ext uri="{BB962C8B-B14F-4D97-AF65-F5344CB8AC3E}">
        <p14:creationId xmlns:p14="http://schemas.microsoft.com/office/powerpoint/2010/main" val="901694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LEAN STARTUP</a:t>
            </a:r>
          </a:p>
        </p:txBody>
      </p:sp>
      <p:pic>
        <p:nvPicPr>
          <p:cNvPr id="4" name="Imagem 3">
            <a:extLst>
              <a:ext uri="{FF2B5EF4-FFF2-40B4-BE49-F238E27FC236}">
                <a16:creationId xmlns:a16="http://schemas.microsoft.com/office/drawing/2014/main" id="{1B15B400-A950-4D4F-A079-EE0848E6A4EE}"/>
              </a:ext>
            </a:extLst>
          </p:cNvPr>
          <p:cNvPicPr>
            <a:picLocks noChangeAspect="1"/>
          </p:cNvPicPr>
          <p:nvPr/>
        </p:nvPicPr>
        <p:blipFill>
          <a:blip r:embed="rId3"/>
          <a:stretch>
            <a:fillRect/>
          </a:stretch>
        </p:blipFill>
        <p:spPr>
          <a:xfrm>
            <a:off x="2537520" y="1471092"/>
            <a:ext cx="7920880" cy="7694569"/>
          </a:xfrm>
          <a:prstGeom prst="rect">
            <a:avLst/>
          </a:prstGeom>
        </p:spPr>
      </p:pic>
    </p:spTree>
    <p:extLst>
      <p:ext uri="{BB962C8B-B14F-4D97-AF65-F5344CB8AC3E}">
        <p14:creationId xmlns:p14="http://schemas.microsoft.com/office/powerpoint/2010/main" val="1416618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sp>
        <p:nvSpPr>
          <p:cNvPr id="3" name="Retângulo 2">
            <a:extLst>
              <a:ext uri="{FF2B5EF4-FFF2-40B4-BE49-F238E27FC236}">
                <a16:creationId xmlns:a16="http://schemas.microsoft.com/office/drawing/2014/main" id="{B31B4A9F-B7E7-458F-8C64-56FE831773E4}"/>
              </a:ext>
            </a:extLst>
          </p:cNvPr>
          <p:cNvSpPr/>
          <p:nvPr/>
        </p:nvSpPr>
        <p:spPr>
          <a:xfrm>
            <a:off x="1529408" y="1687116"/>
            <a:ext cx="9937104" cy="1938992"/>
          </a:xfrm>
          <a:prstGeom prst="rect">
            <a:avLst/>
          </a:prstGeom>
        </p:spPr>
        <p:txBody>
          <a:bodyPr wrap="square">
            <a:spAutoFit/>
          </a:bodyPr>
          <a:lstStyle/>
          <a:p>
            <a:r>
              <a:rPr lang="pt-BR" sz="4000" b="1" dirty="0">
                <a:solidFill>
                  <a:srgbClr val="2C2F33"/>
                </a:solidFill>
                <a:effectLst>
                  <a:outerShdw blurRad="38100" dist="38100" dir="2700000" algn="tl">
                    <a:srgbClr val="000000">
                      <a:alpha val="43137"/>
                    </a:srgbClr>
                  </a:outerShdw>
                </a:effectLst>
                <a:latin typeface="+mj-lt"/>
              </a:rPr>
              <a:t>O QUE É KANBAN?</a:t>
            </a:r>
          </a:p>
          <a:p>
            <a:br>
              <a:rPr lang="pt-BR" sz="4000" dirty="0">
                <a:latin typeface="+mj-lt"/>
              </a:rPr>
            </a:br>
            <a:endParaRPr lang="pt-BR" sz="4000" b="0" i="0" dirty="0">
              <a:solidFill>
                <a:srgbClr val="343434"/>
              </a:solidFill>
              <a:effectLst/>
              <a:latin typeface="+mj-lt"/>
            </a:endParaRPr>
          </a:p>
        </p:txBody>
      </p:sp>
    </p:spTree>
    <p:extLst>
      <p:ext uri="{BB962C8B-B14F-4D97-AF65-F5344CB8AC3E}">
        <p14:creationId xmlns:p14="http://schemas.microsoft.com/office/powerpoint/2010/main" val="209996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sp>
        <p:nvSpPr>
          <p:cNvPr id="3" name="Retângulo 2">
            <a:hlinkClick r:id="rId3"/>
            <a:extLst>
              <a:ext uri="{FF2B5EF4-FFF2-40B4-BE49-F238E27FC236}">
                <a16:creationId xmlns:a16="http://schemas.microsoft.com/office/drawing/2014/main" id="{B31B4A9F-B7E7-458F-8C64-56FE831773E4}"/>
              </a:ext>
            </a:extLst>
          </p:cNvPr>
          <p:cNvSpPr/>
          <p:nvPr/>
        </p:nvSpPr>
        <p:spPr>
          <a:xfrm>
            <a:off x="1529408" y="1687116"/>
            <a:ext cx="9937104" cy="8094524"/>
          </a:xfrm>
          <a:prstGeom prst="rect">
            <a:avLst/>
          </a:prstGeom>
        </p:spPr>
        <p:txBody>
          <a:bodyPr wrap="square">
            <a:spAutoFit/>
          </a:bodyPr>
          <a:lstStyle/>
          <a:p>
            <a:r>
              <a:rPr lang="pt-BR" sz="4000" b="1" dirty="0">
                <a:solidFill>
                  <a:srgbClr val="2C2F33"/>
                </a:solidFill>
                <a:effectLst>
                  <a:outerShdw blurRad="38100" dist="38100" dir="2700000" algn="tl">
                    <a:srgbClr val="000000">
                      <a:alpha val="43137"/>
                    </a:srgbClr>
                  </a:outerShdw>
                </a:effectLst>
                <a:latin typeface="+mj-lt"/>
              </a:rPr>
              <a:t>O QUE É KANBAN?</a:t>
            </a:r>
          </a:p>
          <a:p>
            <a:br>
              <a:rPr lang="pt-BR" sz="4000" dirty="0">
                <a:latin typeface="+mj-lt"/>
              </a:rPr>
            </a:br>
            <a:r>
              <a:rPr lang="pt-BR" sz="4000" dirty="0">
                <a:solidFill>
                  <a:srgbClr val="343434"/>
                </a:solidFill>
                <a:latin typeface="+mj-lt"/>
              </a:rPr>
              <a:t>KANBAN é a forma de atender às necessidades do seu cliente de uma forma mais rápida, utilizando apenas um fluxo contínuo de entrega.</a:t>
            </a:r>
          </a:p>
          <a:p>
            <a:r>
              <a:rPr lang="pt-BR" sz="4000" dirty="0">
                <a:solidFill>
                  <a:srgbClr val="343434"/>
                </a:solidFill>
                <a:latin typeface="+mj-lt"/>
              </a:rPr>
              <a:t>A palavra KANBAN é de origem japonesa e significa “cartão”, “registro” ou “placa visível”. É um método desenvolvido pela Toyota, em 1960, com o objetivo de trazer melhoria e manter a alta produção utilizando somente o necessário. Seu foco está na gestão do fluxo de tarefas que compõe o trabalho como um todo.</a:t>
            </a:r>
            <a:endParaRPr lang="pt-BR" sz="4000" b="0" i="0" dirty="0">
              <a:solidFill>
                <a:srgbClr val="343434"/>
              </a:solidFill>
              <a:effectLst/>
              <a:latin typeface="+mj-lt"/>
            </a:endParaRPr>
          </a:p>
        </p:txBody>
      </p:sp>
    </p:spTree>
    <p:extLst>
      <p:ext uri="{BB962C8B-B14F-4D97-AF65-F5344CB8AC3E}">
        <p14:creationId xmlns:p14="http://schemas.microsoft.com/office/powerpoint/2010/main" val="1163663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sp>
        <p:nvSpPr>
          <p:cNvPr id="2" name="Retângulo 1">
            <a:extLst>
              <a:ext uri="{FF2B5EF4-FFF2-40B4-BE49-F238E27FC236}">
                <a16:creationId xmlns:a16="http://schemas.microsoft.com/office/drawing/2014/main" id="{255E33BF-F31B-40F3-ACE4-DAF60FBD2D21}"/>
              </a:ext>
            </a:extLst>
          </p:cNvPr>
          <p:cNvSpPr/>
          <p:nvPr/>
        </p:nvSpPr>
        <p:spPr>
          <a:xfrm>
            <a:off x="1403420" y="3559324"/>
            <a:ext cx="5282280" cy="369332"/>
          </a:xfrm>
          <a:prstGeom prst="rect">
            <a:avLst/>
          </a:prstGeom>
        </p:spPr>
        <p:txBody>
          <a:bodyPr wrap="none">
            <a:spAutoFit/>
          </a:bodyPr>
          <a:lstStyle/>
          <a:p>
            <a:r>
              <a:rPr lang="pt-BR" dirty="0">
                <a:hlinkClick r:id="rId3"/>
              </a:rPr>
              <a:t>https://www.youtube.com/watch?v=PbmotQJNr5E</a:t>
            </a:r>
            <a:endParaRPr lang="pt-BR" dirty="0"/>
          </a:p>
        </p:txBody>
      </p:sp>
      <p:sp>
        <p:nvSpPr>
          <p:cNvPr id="4" name="CaixaDeTexto 3">
            <a:extLst>
              <a:ext uri="{FF2B5EF4-FFF2-40B4-BE49-F238E27FC236}">
                <a16:creationId xmlns:a16="http://schemas.microsoft.com/office/drawing/2014/main" id="{26BF29B8-FDAC-4AE3-A915-AAD644285CCC}"/>
              </a:ext>
            </a:extLst>
          </p:cNvPr>
          <p:cNvSpPr txBox="1"/>
          <p:nvPr/>
        </p:nvSpPr>
        <p:spPr>
          <a:xfrm>
            <a:off x="1407676" y="2623220"/>
            <a:ext cx="8709179" cy="584775"/>
          </a:xfrm>
          <a:prstGeom prst="rect">
            <a:avLst/>
          </a:prstGeom>
          <a:noFill/>
        </p:spPr>
        <p:txBody>
          <a:bodyPr wrap="none" rtlCol="0">
            <a:spAutoFit/>
          </a:bodyPr>
          <a:lstStyle/>
          <a:p>
            <a:r>
              <a:rPr lang="pt-BR" sz="3200" b="1" dirty="0">
                <a:latin typeface="+mj-lt"/>
              </a:rPr>
              <a:t>Simulação – Sistema Puxado x Sistema Empurrado</a:t>
            </a:r>
          </a:p>
        </p:txBody>
      </p:sp>
      <p:sp>
        <p:nvSpPr>
          <p:cNvPr id="5" name="Retângulo 4">
            <a:hlinkClick r:id="rId4"/>
            <a:extLst>
              <a:ext uri="{FF2B5EF4-FFF2-40B4-BE49-F238E27FC236}">
                <a16:creationId xmlns:a16="http://schemas.microsoft.com/office/drawing/2014/main" id="{68D39DC0-CE15-4CF7-AEE7-3B6929BFFB03}"/>
              </a:ext>
            </a:extLst>
          </p:cNvPr>
          <p:cNvSpPr/>
          <p:nvPr/>
        </p:nvSpPr>
        <p:spPr>
          <a:xfrm>
            <a:off x="1339300" y="5795248"/>
            <a:ext cx="5346400" cy="369332"/>
          </a:xfrm>
          <a:prstGeom prst="rect">
            <a:avLst/>
          </a:prstGeom>
        </p:spPr>
        <p:txBody>
          <a:bodyPr wrap="none">
            <a:spAutoFit/>
          </a:bodyPr>
          <a:lstStyle/>
          <a:p>
            <a:r>
              <a:rPr lang="pt-BR" dirty="0"/>
              <a:t>https://www.youtube.com/watch?v=JtPEEG7Na2Q</a:t>
            </a:r>
          </a:p>
        </p:txBody>
      </p:sp>
      <p:sp>
        <p:nvSpPr>
          <p:cNvPr id="7" name="CaixaDeTexto 6">
            <a:extLst>
              <a:ext uri="{FF2B5EF4-FFF2-40B4-BE49-F238E27FC236}">
                <a16:creationId xmlns:a16="http://schemas.microsoft.com/office/drawing/2014/main" id="{FE1D3472-2348-42BD-8880-B08668131B52}"/>
              </a:ext>
            </a:extLst>
          </p:cNvPr>
          <p:cNvSpPr txBox="1"/>
          <p:nvPr/>
        </p:nvSpPr>
        <p:spPr>
          <a:xfrm>
            <a:off x="1169368" y="5312908"/>
            <a:ext cx="5069529" cy="584775"/>
          </a:xfrm>
          <a:prstGeom prst="rect">
            <a:avLst/>
          </a:prstGeom>
          <a:noFill/>
        </p:spPr>
        <p:txBody>
          <a:bodyPr wrap="none" rtlCol="0">
            <a:spAutoFit/>
          </a:bodyPr>
          <a:lstStyle/>
          <a:p>
            <a:r>
              <a:rPr lang="pt-BR" sz="3200" b="1" dirty="0">
                <a:latin typeface="+mj-lt"/>
              </a:rPr>
              <a:t>Simulação – Montagem Lego</a:t>
            </a:r>
          </a:p>
        </p:txBody>
      </p:sp>
      <p:sp>
        <p:nvSpPr>
          <p:cNvPr id="10" name="CaixaDeTexto 9">
            <a:hlinkClick r:id="rId5"/>
            <a:extLst>
              <a:ext uri="{FF2B5EF4-FFF2-40B4-BE49-F238E27FC236}">
                <a16:creationId xmlns:a16="http://schemas.microsoft.com/office/drawing/2014/main" id="{B463B5E0-99CF-48B6-9AC3-762D9B0362AA}"/>
              </a:ext>
            </a:extLst>
          </p:cNvPr>
          <p:cNvSpPr txBox="1"/>
          <p:nvPr/>
        </p:nvSpPr>
        <p:spPr>
          <a:xfrm>
            <a:off x="1339300" y="8031172"/>
            <a:ext cx="6872286" cy="369332"/>
          </a:xfrm>
          <a:prstGeom prst="rect">
            <a:avLst/>
          </a:prstGeom>
          <a:noFill/>
        </p:spPr>
        <p:txBody>
          <a:bodyPr wrap="square">
            <a:spAutoFit/>
          </a:bodyPr>
          <a:lstStyle/>
          <a:p>
            <a:r>
              <a:rPr lang="pt-BR" dirty="0"/>
              <a:t>https://www.youtube.com/watch?v=OOoDv4I7SI0</a:t>
            </a:r>
          </a:p>
        </p:txBody>
      </p:sp>
      <p:sp>
        <p:nvSpPr>
          <p:cNvPr id="11" name="CaixaDeTexto 10">
            <a:extLst>
              <a:ext uri="{FF2B5EF4-FFF2-40B4-BE49-F238E27FC236}">
                <a16:creationId xmlns:a16="http://schemas.microsoft.com/office/drawing/2014/main" id="{0336383A-C468-4F45-82A0-1D2C4BCC02AE}"/>
              </a:ext>
            </a:extLst>
          </p:cNvPr>
          <p:cNvSpPr txBox="1"/>
          <p:nvPr/>
        </p:nvSpPr>
        <p:spPr>
          <a:xfrm>
            <a:off x="1308493" y="7444354"/>
            <a:ext cx="6142451" cy="584775"/>
          </a:xfrm>
          <a:prstGeom prst="rect">
            <a:avLst/>
          </a:prstGeom>
          <a:noFill/>
        </p:spPr>
        <p:txBody>
          <a:bodyPr wrap="none" rtlCol="0">
            <a:spAutoFit/>
          </a:bodyPr>
          <a:lstStyle/>
          <a:p>
            <a:r>
              <a:rPr lang="pt-BR" sz="3200" b="1" dirty="0">
                <a:latin typeface="+mj-lt"/>
              </a:rPr>
              <a:t>Sistema em Lote x Fluxo Contínuo</a:t>
            </a:r>
          </a:p>
        </p:txBody>
      </p:sp>
    </p:spTree>
    <p:extLst>
      <p:ext uri="{BB962C8B-B14F-4D97-AF65-F5344CB8AC3E}">
        <p14:creationId xmlns:p14="http://schemas.microsoft.com/office/powerpoint/2010/main" val="3505745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Métodos Ágeis</a:t>
            </a:r>
          </a:p>
        </p:txBody>
      </p:sp>
      <p:graphicFrame>
        <p:nvGraphicFramePr>
          <p:cNvPr id="5" name="Diagrama 4">
            <a:extLst>
              <a:ext uri="{FF2B5EF4-FFF2-40B4-BE49-F238E27FC236}">
                <a16:creationId xmlns:a16="http://schemas.microsoft.com/office/drawing/2014/main" id="{FCC84D97-C1B7-470C-8982-65A09A408441}"/>
              </a:ext>
            </a:extLst>
          </p:cNvPr>
          <p:cNvGraphicFramePr/>
          <p:nvPr>
            <p:extLst>
              <p:ext uri="{D42A27DB-BD31-4B8C-83A1-F6EECF244321}">
                <p14:modId xmlns:p14="http://schemas.microsoft.com/office/powerpoint/2010/main" val="3477969407"/>
              </p:ext>
            </p:extLst>
          </p:nvPr>
        </p:nvGraphicFramePr>
        <p:xfrm>
          <a:off x="1133364" y="2119165"/>
          <a:ext cx="11449272" cy="7195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pic>
        <p:nvPicPr>
          <p:cNvPr id="3" name="Imagem 2">
            <a:extLst>
              <a:ext uri="{FF2B5EF4-FFF2-40B4-BE49-F238E27FC236}">
                <a16:creationId xmlns:a16="http://schemas.microsoft.com/office/drawing/2014/main" id="{14A6E953-180D-4F0B-A265-36F29CF9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62" y="1016516"/>
            <a:ext cx="12190476" cy="8253968"/>
          </a:xfrm>
          <a:prstGeom prst="rect">
            <a:avLst/>
          </a:prstGeom>
        </p:spPr>
      </p:pic>
    </p:spTree>
    <p:extLst>
      <p:ext uri="{BB962C8B-B14F-4D97-AF65-F5344CB8AC3E}">
        <p14:creationId xmlns:p14="http://schemas.microsoft.com/office/powerpoint/2010/main" val="3147102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pic>
        <p:nvPicPr>
          <p:cNvPr id="4" name="Imagem 3" descr="Diagrama&#10;&#10;Descrição gerada automaticamente">
            <a:extLst>
              <a:ext uri="{FF2B5EF4-FFF2-40B4-BE49-F238E27FC236}">
                <a16:creationId xmlns:a16="http://schemas.microsoft.com/office/drawing/2014/main" id="{CCD12301-5F48-4A73-B38F-9A39D4141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62" y="1632389"/>
            <a:ext cx="12190476" cy="7022222"/>
          </a:xfrm>
          <a:prstGeom prst="rect">
            <a:avLst/>
          </a:prstGeom>
        </p:spPr>
      </p:pic>
    </p:spTree>
    <p:extLst>
      <p:ext uri="{BB962C8B-B14F-4D97-AF65-F5344CB8AC3E}">
        <p14:creationId xmlns:p14="http://schemas.microsoft.com/office/powerpoint/2010/main" val="1080779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pic>
        <p:nvPicPr>
          <p:cNvPr id="10" name="Imagem 9" descr="Gráfico&#10;&#10;Descrição gerada automaticamente">
            <a:extLst>
              <a:ext uri="{FF2B5EF4-FFF2-40B4-BE49-F238E27FC236}">
                <a16:creationId xmlns:a16="http://schemas.microsoft.com/office/drawing/2014/main" id="{8C0B7E6C-4910-41DA-8D64-DEDC3A9AB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08" y="1715908"/>
            <a:ext cx="12190476" cy="8253968"/>
          </a:xfrm>
          <a:prstGeom prst="rect">
            <a:avLst/>
          </a:prstGeom>
        </p:spPr>
      </p:pic>
    </p:spTree>
    <p:extLst>
      <p:ext uri="{BB962C8B-B14F-4D97-AF65-F5344CB8AC3E}">
        <p14:creationId xmlns:p14="http://schemas.microsoft.com/office/powerpoint/2010/main" val="855564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sp>
        <p:nvSpPr>
          <p:cNvPr id="2" name="Retângulo 1">
            <a:extLst>
              <a:ext uri="{FF2B5EF4-FFF2-40B4-BE49-F238E27FC236}">
                <a16:creationId xmlns:a16="http://schemas.microsoft.com/office/drawing/2014/main" id="{02CD3665-D331-4CCA-8D12-E31388899607}"/>
              </a:ext>
            </a:extLst>
          </p:cNvPr>
          <p:cNvSpPr/>
          <p:nvPr/>
        </p:nvSpPr>
        <p:spPr>
          <a:xfrm>
            <a:off x="941760" y="2901787"/>
            <a:ext cx="10945216" cy="2062103"/>
          </a:xfrm>
          <a:prstGeom prst="rect">
            <a:avLst/>
          </a:prstGeom>
        </p:spPr>
        <p:txBody>
          <a:bodyPr wrap="square">
            <a:spAutoFit/>
          </a:bodyPr>
          <a:lstStyle/>
          <a:p>
            <a:pPr algn="ctr"/>
            <a:r>
              <a:rPr lang="pt-BR" sz="3200" i="1" dirty="0">
                <a:solidFill>
                  <a:srgbClr val="343434"/>
                </a:solidFill>
                <a:latin typeface="DINPro"/>
              </a:rPr>
              <a:t>WORK IN PROGRESS</a:t>
            </a:r>
            <a:r>
              <a:rPr lang="pt-BR" sz="3200" dirty="0">
                <a:solidFill>
                  <a:srgbClr val="343434"/>
                </a:solidFill>
                <a:latin typeface="DINPro"/>
              </a:rPr>
              <a:t> – WIP (TRABALHO EM PROCESSO)</a:t>
            </a:r>
          </a:p>
          <a:p>
            <a:pPr algn="ctr"/>
            <a:br>
              <a:rPr lang="pt-BR" sz="3200" dirty="0">
                <a:solidFill>
                  <a:srgbClr val="343434"/>
                </a:solidFill>
                <a:latin typeface="DINPro"/>
              </a:rPr>
            </a:br>
            <a:endParaRPr lang="pt-BR" sz="3200" dirty="0">
              <a:solidFill>
                <a:srgbClr val="343434"/>
              </a:solidFill>
              <a:latin typeface="DINPro"/>
            </a:endParaRPr>
          </a:p>
          <a:p>
            <a:r>
              <a:rPr lang="pt-BR" sz="3200" dirty="0">
                <a:solidFill>
                  <a:srgbClr val="343434"/>
                </a:solidFill>
                <a:latin typeface="DINPro"/>
              </a:rPr>
              <a:t>Você já ouviu este termo?</a:t>
            </a:r>
            <a:endParaRPr lang="pt-BR" sz="3200" b="0" i="0" dirty="0">
              <a:solidFill>
                <a:srgbClr val="343434"/>
              </a:solidFill>
              <a:effectLst/>
              <a:latin typeface="DINPro"/>
            </a:endParaRPr>
          </a:p>
        </p:txBody>
      </p:sp>
      <p:pic>
        <p:nvPicPr>
          <p:cNvPr id="11266" name="Picture 2" descr="Work in Progress - Trabalho em andamento WIP">
            <a:extLst>
              <a:ext uri="{FF2B5EF4-FFF2-40B4-BE49-F238E27FC236}">
                <a16:creationId xmlns:a16="http://schemas.microsoft.com/office/drawing/2014/main" id="{133DFAF1-5437-4372-97FB-6EA3B7716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600" y="5440195"/>
            <a:ext cx="7573330" cy="38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18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pic>
        <p:nvPicPr>
          <p:cNvPr id="2" name="Imagem 1">
            <a:extLst>
              <a:ext uri="{FF2B5EF4-FFF2-40B4-BE49-F238E27FC236}">
                <a16:creationId xmlns:a16="http://schemas.microsoft.com/office/drawing/2014/main" id="{E0C007FE-9061-49DD-A271-0B5CBCFAD96C}"/>
              </a:ext>
            </a:extLst>
          </p:cNvPr>
          <p:cNvPicPr>
            <a:picLocks noChangeAspect="1"/>
          </p:cNvPicPr>
          <p:nvPr/>
        </p:nvPicPr>
        <p:blipFill>
          <a:blip r:embed="rId3"/>
          <a:stretch>
            <a:fillRect/>
          </a:stretch>
        </p:blipFill>
        <p:spPr>
          <a:xfrm>
            <a:off x="1090936" y="2145562"/>
            <a:ext cx="11534128" cy="5995876"/>
          </a:xfrm>
          <a:prstGeom prst="rect">
            <a:avLst/>
          </a:prstGeom>
        </p:spPr>
      </p:pic>
    </p:spTree>
    <p:extLst>
      <p:ext uri="{BB962C8B-B14F-4D97-AF65-F5344CB8AC3E}">
        <p14:creationId xmlns:p14="http://schemas.microsoft.com/office/powerpoint/2010/main" val="637194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pic>
        <p:nvPicPr>
          <p:cNvPr id="12290" name="Picture 2" descr="Image for post">
            <a:hlinkClick r:id="rId3"/>
            <a:extLst>
              <a:ext uri="{FF2B5EF4-FFF2-40B4-BE49-F238E27FC236}">
                <a16:creationId xmlns:a16="http://schemas.microsoft.com/office/drawing/2014/main" id="{749DB4AF-293A-4E68-9284-034F4B50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376" y="2382230"/>
            <a:ext cx="10725177" cy="5522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331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sp>
        <p:nvSpPr>
          <p:cNvPr id="8" name="Cubo 7">
            <a:extLst>
              <a:ext uri="{FF2B5EF4-FFF2-40B4-BE49-F238E27FC236}">
                <a16:creationId xmlns:a16="http://schemas.microsoft.com/office/drawing/2014/main" id="{0AC7CD83-C79A-49A5-8AB1-33DC5310C80D}"/>
              </a:ext>
            </a:extLst>
          </p:cNvPr>
          <p:cNvSpPr/>
          <p:nvPr/>
        </p:nvSpPr>
        <p:spPr>
          <a:xfrm>
            <a:off x="1085256" y="2555920"/>
            <a:ext cx="1872208" cy="15121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A</a:t>
            </a:r>
          </a:p>
        </p:txBody>
      </p:sp>
      <p:sp>
        <p:nvSpPr>
          <p:cNvPr id="10" name="Cubo 9">
            <a:extLst>
              <a:ext uri="{FF2B5EF4-FFF2-40B4-BE49-F238E27FC236}">
                <a16:creationId xmlns:a16="http://schemas.microsoft.com/office/drawing/2014/main" id="{C59BE4CA-5BBF-44CD-A45D-1BFF32D794C3}"/>
              </a:ext>
            </a:extLst>
          </p:cNvPr>
          <p:cNvSpPr/>
          <p:nvPr/>
        </p:nvSpPr>
        <p:spPr>
          <a:xfrm>
            <a:off x="3497674" y="2551212"/>
            <a:ext cx="1872208" cy="15121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B</a:t>
            </a:r>
          </a:p>
        </p:txBody>
      </p:sp>
      <p:sp>
        <p:nvSpPr>
          <p:cNvPr id="11" name="Cubo 10">
            <a:extLst>
              <a:ext uri="{FF2B5EF4-FFF2-40B4-BE49-F238E27FC236}">
                <a16:creationId xmlns:a16="http://schemas.microsoft.com/office/drawing/2014/main" id="{C5504CDD-313A-41D2-A28E-785AB41671AB}"/>
              </a:ext>
            </a:extLst>
          </p:cNvPr>
          <p:cNvSpPr/>
          <p:nvPr/>
        </p:nvSpPr>
        <p:spPr>
          <a:xfrm>
            <a:off x="5970439" y="2551212"/>
            <a:ext cx="1872208" cy="15121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C</a:t>
            </a:r>
          </a:p>
        </p:txBody>
      </p:sp>
      <p:sp>
        <p:nvSpPr>
          <p:cNvPr id="12" name="Cubo 11">
            <a:extLst>
              <a:ext uri="{FF2B5EF4-FFF2-40B4-BE49-F238E27FC236}">
                <a16:creationId xmlns:a16="http://schemas.microsoft.com/office/drawing/2014/main" id="{655BDBF2-91D2-4E5A-8F27-CEBAFF78B825}"/>
              </a:ext>
            </a:extLst>
          </p:cNvPr>
          <p:cNvSpPr/>
          <p:nvPr/>
        </p:nvSpPr>
        <p:spPr>
          <a:xfrm>
            <a:off x="8322510" y="2551212"/>
            <a:ext cx="1872208" cy="15121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D</a:t>
            </a:r>
          </a:p>
        </p:txBody>
      </p:sp>
      <p:sp>
        <p:nvSpPr>
          <p:cNvPr id="15" name="Cubo 14">
            <a:extLst>
              <a:ext uri="{FF2B5EF4-FFF2-40B4-BE49-F238E27FC236}">
                <a16:creationId xmlns:a16="http://schemas.microsoft.com/office/drawing/2014/main" id="{0574848C-D1CE-4432-ADD8-475F4BDC1BF1}"/>
              </a:ext>
            </a:extLst>
          </p:cNvPr>
          <p:cNvSpPr/>
          <p:nvPr/>
        </p:nvSpPr>
        <p:spPr>
          <a:xfrm>
            <a:off x="10734928" y="2551212"/>
            <a:ext cx="1872208" cy="15121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E</a:t>
            </a:r>
          </a:p>
        </p:txBody>
      </p:sp>
      <p:sp>
        <p:nvSpPr>
          <p:cNvPr id="16" name="CaixaDeTexto 15">
            <a:extLst>
              <a:ext uri="{FF2B5EF4-FFF2-40B4-BE49-F238E27FC236}">
                <a16:creationId xmlns:a16="http://schemas.microsoft.com/office/drawing/2014/main" id="{E71B39AB-EA1D-4E6D-8143-12635FB267F8}"/>
              </a:ext>
            </a:extLst>
          </p:cNvPr>
          <p:cNvSpPr txBox="1"/>
          <p:nvPr/>
        </p:nvSpPr>
        <p:spPr>
          <a:xfrm>
            <a:off x="698961" y="4590890"/>
            <a:ext cx="2258503" cy="954107"/>
          </a:xfrm>
          <a:prstGeom prst="rect">
            <a:avLst/>
          </a:prstGeom>
          <a:noFill/>
        </p:spPr>
        <p:txBody>
          <a:bodyPr wrap="none" rtlCol="0">
            <a:spAutoFit/>
          </a:bodyPr>
          <a:lstStyle/>
          <a:p>
            <a:pPr algn="ctr"/>
            <a:r>
              <a:rPr lang="pt-BR" sz="2800" dirty="0">
                <a:latin typeface="+mj-lt"/>
              </a:rPr>
              <a:t>2 MIN</a:t>
            </a:r>
          </a:p>
          <a:p>
            <a:pPr algn="ctr"/>
            <a:r>
              <a:rPr lang="pt-BR" sz="2800" dirty="0">
                <a:latin typeface="+mj-lt"/>
              </a:rPr>
              <a:t>POR UNIDADE</a:t>
            </a:r>
          </a:p>
        </p:txBody>
      </p:sp>
      <p:sp>
        <p:nvSpPr>
          <p:cNvPr id="17" name="CaixaDeTexto 16">
            <a:extLst>
              <a:ext uri="{FF2B5EF4-FFF2-40B4-BE49-F238E27FC236}">
                <a16:creationId xmlns:a16="http://schemas.microsoft.com/office/drawing/2014/main" id="{FA8BEFDF-2EA7-439E-9F2A-1E768765A26D}"/>
              </a:ext>
            </a:extLst>
          </p:cNvPr>
          <p:cNvSpPr txBox="1"/>
          <p:nvPr/>
        </p:nvSpPr>
        <p:spPr>
          <a:xfrm>
            <a:off x="869832" y="6349633"/>
            <a:ext cx="2166812" cy="954107"/>
          </a:xfrm>
          <a:prstGeom prst="rect">
            <a:avLst/>
          </a:prstGeom>
          <a:noFill/>
        </p:spPr>
        <p:txBody>
          <a:bodyPr wrap="none" rtlCol="0">
            <a:spAutoFit/>
          </a:bodyPr>
          <a:lstStyle/>
          <a:p>
            <a:r>
              <a:rPr lang="pt-BR" sz="2800" dirty="0">
                <a:latin typeface="+mj-lt"/>
              </a:rPr>
              <a:t>30 UNIDADES</a:t>
            </a:r>
          </a:p>
          <a:p>
            <a:r>
              <a:rPr lang="pt-BR" sz="2800" dirty="0">
                <a:latin typeface="+mj-lt"/>
              </a:rPr>
              <a:t>POR HORA</a:t>
            </a:r>
          </a:p>
        </p:txBody>
      </p:sp>
      <p:sp>
        <p:nvSpPr>
          <p:cNvPr id="18" name="CaixaDeTexto 17">
            <a:extLst>
              <a:ext uri="{FF2B5EF4-FFF2-40B4-BE49-F238E27FC236}">
                <a16:creationId xmlns:a16="http://schemas.microsoft.com/office/drawing/2014/main" id="{A9B6D199-BCC4-4812-BABB-0951B287246E}"/>
              </a:ext>
            </a:extLst>
          </p:cNvPr>
          <p:cNvSpPr txBox="1"/>
          <p:nvPr/>
        </p:nvSpPr>
        <p:spPr>
          <a:xfrm>
            <a:off x="10372125" y="4590890"/>
            <a:ext cx="2258503" cy="954107"/>
          </a:xfrm>
          <a:prstGeom prst="rect">
            <a:avLst/>
          </a:prstGeom>
          <a:noFill/>
        </p:spPr>
        <p:txBody>
          <a:bodyPr wrap="none" rtlCol="0">
            <a:spAutoFit/>
          </a:bodyPr>
          <a:lstStyle/>
          <a:p>
            <a:pPr algn="ctr"/>
            <a:r>
              <a:rPr lang="pt-BR" sz="2800" dirty="0">
                <a:latin typeface="+mj-lt"/>
              </a:rPr>
              <a:t>4 MIN</a:t>
            </a:r>
          </a:p>
          <a:p>
            <a:pPr algn="ctr"/>
            <a:r>
              <a:rPr lang="pt-BR" sz="2800" dirty="0">
                <a:latin typeface="+mj-lt"/>
              </a:rPr>
              <a:t>POR UNIDADE</a:t>
            </a:r>
          </a:p>
        </p:txBody>
      </p:sp>
      <p:sp>
        <p:nvSpPr>
          <p:cNvPr id="19" name="CaixaDeTexto 18">
            <a:extLst>
              <a:ext uri="{FF2B5EF4-FFF2-40B4-BE49-F238E27FC236}">
                <a16:creationId xmlns:a16="http://schemas.microsoft.com/office/drawing/2014/main" id="{E4AFDB2A-2224-426E-8D0A-0A7140F666E6}"/>
              </a:ext>
            </a:extLst>
          </p:cNvPr>
          <p:cNvSpPr txBox="1"/>
          <p:nvPr/>
        </p:nvSpPr>
        <p:spPr>
          <a:xfrm>
            <a:off x="10542996" y="6349633"/>
            <a:ext cx="2166812" cy="954107"/>
          </a:xfrm>
          <a:prstGeom prst="rect">
            <a:avLst/>
          </a:prstGeom>
          <a:noFill/>
        </p:spPr>
        <p:txBody>
          <a:bodyPr wrap="none" rtlCol="0">
            <a:spAutoFit/>
          </a:bodyPr>
          <a:lstStyle/>
          <a:p>
            <a:r>
              <a:rPr lang="pt-BR" sz="2800" dirty="0">
                <a:latin typeface="+mj-lt"/>
              </a:rPr>
              <a:t>15 UNIDADES</a:t>
            </a:r>
          </a:p>
          <a:p>
            <a:r>
              <a:rPr lang="pt-BR" sz="2800" dirty="0">
                <a:latin typeface="+mj-lt"/>
              </a:rPr>
              <a:t>POR HORA</a:t>
            </a:r>
          </a:p>
        </p:txBody>
      </p:sp>
      <p:sp>
        <p:nvSpPr>
          <p:cNvPr id="20" name="CaixaDeTexto 19">
            <a:extLst>
              <a:ext uri="{FF2B5EF4-FFF2-40B4-BE49-F238E27FC236}">
                <a16:creationId xmlns:a16="http://schemas.microsoft.com/office/drawing/2014/main" id="{7F5C0CC9-D6DA-44FA-A6F0-942215176C33}"/>
              </a:ext>
            </a:extLst>
          </p:cNvPr>
          <p:cNvSpPr txBox="1"/>
          <p:nvPr/>
        </p:nvSpPr>
        <p:spPr>
          <a:xfrm>
            <a:off x="7857035" y="4590890"/>
            <a:ext cx="2258503" cy="954107"/>
          </a:xfrm>
          <a:prstGeom prst="rect">
            <a:avLst/>
          </a:prstGeom>
          <a:noFill/>
        </p:spPr>
        <p:txBody>
          <a:bodyPr wrap="none" rtlCol="0">
            <a:spAutoFit/>
          </a:bodyPr>
          <a:lstStyle/>
          <a:p>
            <a:pPr algn="ctr"/>
            <a:r>
              <a:rPr lang="pt-BR" sz="2800" dirty="0">
                <a:latin typeface="+mj-lt"/>
              </a:rPr>
              <a:t>1 MIN</a:t>
            </a:r>
          </a:p>
          <a:p>
            <a:pPr algn="ctr"/>
            <a:r>
              <a:rPr lang="pt-BR" sz="2800" dirty="0">
                <a:latin typeface="+mj-lt"/>
              </a:rPr>
              <a:t>POR UNIDADE</a:t>
            </a:r>
          </a:p>
        </p:txBody>
      </p:sp>
      <p:sp>
        <p:nvSpPr>
          <p:cNvPr id="21" name="CaixaDeTexto 20">
            <a:extLst>
              <a:ext uri="{FF2B5EF4-FFF2-40B4-BE49-F238E27FC236}">
                <a16:creationId xmlns:a16="http://schemas.microsoft.com/office/drawing/2014/main" id="{019B2896-3156-4386-9759-C18C4D3E18D3}"/>
              </a:ext>
            </a:extLst>
          </p:cNvPr>
          <p:cNvSpPr txBox="1"/>
          <p:nvPr/>
        </p:nvSpPr>
        <p:spPr>
          <a:xfrm>
            <a:off x="8027906" y="6349633"/>
            <a:ext cx="2166812" cy="954107"/>
          </a:xfrm>
          <a:prstGeom prst="rect">
            <a:avLst/>
          </a:prstGeom>
          <a:noFill/>
        </p:spPr>
        <p:txBody>
          <a:bodyPr wrap="none" rtlCol="0">
            <a:spAutoFit/>
          </a:bodyPr>
          <a:lstStyle/>
          <a:p>
            <a:r>
              <a:rPr lang="pt-BR" sz="2800" dirty="0">
                <a:latin typeface="+mj-lt"/>
              </a:rPr>
              <a:t>60 UNIDADES</a:t>
            </a:r>
          </a:p>
          <a:p>
            <a:r>
              <a:rPr lang="pt-BR" sz="2800" dirty="0">
                <a:latin typeface="+mj-lt"/>
              </a:rPr>
              <a:t>POR HORA</a:t>
            </a:r>
          </a:p>
        </p:txBody>
      </p:sp>
      <p:sp>
        <p:nvSpPr>
          <p:cNvPr id="22" name="CaixaDeTexto 21">
            <a:extLst>
              <a:ext uri="{FF2B5EF4-FFF2-40B4-BE49-F238E27FC236}">
                <a16:creationId xmlns:a16="http://schemas.microsoft.com/office/drawing/2014/main" id="{B30F60A2-066E-4DB9-9401-5E9CB3FB86E5}"/>
              </a:ext>
            </a:extLst>
          </p:cNvPr>
          <p:cNvSpPr txBox="1"/>
          <p:nvPr/>
        </p:nvSpPr>
        <p:spPr>
          <a:xfrm>
            <a:off x="5430649" y="4590890"/>
            <a:ext cx="2258503" cy="954107"/>
          </a:xfrm>
          <a:prstGeom prst="rect">
            <a:avLst/>
          </a:prstGeom>
          <a:noFill/>
        </p:spPr>
        <p:txBody>
          <a:bodyPr wrap="none" rtlCol="0">
            <a:spAutoFit/>
          </a:bodyPr>
          <a:lstStyle/>
          <a:p>
            <a:pPr algn="ctr"/>
            <a:r>
              <a:rPr lang="pt-BR" sz="2800" dirty="0">
                <a:latin typeface="+mj-lt"/>
              </a:rPr>
              <a:t>5 MIN</a:t>
            </a:r>
          </a:p>
          <a:p>
            <a:pPr algn="ctr"/>
            <a:r>
              <a:rPr lang="pt-BR" sz="2800" dirty="0">
                <a:latin typeface="+mj-lt"/>
              </a:rPr>
              <a:t>POR UNIDADE</a:t>
            </a:r>
          </a:p>
        </p:txBody>
      </p:sp>
      <p:sp>
        <p:nvSpPr>
          <p:cNvPr id="23" name="CaixaDeTexto 22">
            <a:extLst>
              <a:ext uri="{FF2B5EF4-FFF2-40B4-BE49-F238E27FC236}">
                <a16:creationId xmlns:a16="http://schemas.microsoft.com/office/drawing/2014/main" id="{84A6EEEE-C01F-4DF5-A976-67B2AC119B00}"/>
              </a:ext>
            </a:extLst>
          </p:cNvPr>
          <p:cNvSpPr txBox="1"/>
          <p:nvPr/>
        </p:nvSpPr>
        <p:spPr>
          <a:xfrm>
            <a:off x="5601520" y="6349633"/>
            <a:ext cx="2166812" cy="954107"/>
          </a:xfrm>
          <a:prstGeom prst="rect">
            <a:avLst/>
          </a:prstGeom>
          <a:noFill/>
        </p:spPr>
        <p:txBody>
          <a:bodyPr wrap="none" rtlCol="0">
            <a:spAutoFit/>
          </a:bodyPr>
          <a:lstStyle/>
          <a:p>
            <a:r>
              <a:rPr lang="pt-BR" sz="2800" dirty="0">
                <a:latin typeface="+mj-lt"/>
              </a:rPr>
              <a:t>12 UNIDADES</a:t>
            </a:r>
          </a:p>
          <a:p>
            <a:r>
              <a:rPr lang="pt-BR" sz="2800" dirty="0">
                <a:latin typeface="+mj-lt"/>
              </a:rPr>
              <a:t>POR HORA</a:t>
            </a:r>
          </a:p>
        </p:txBody>
      </p:sp>
      <p:sp>
        <p:nvSpPr>
          <p:cNvPr id="24" name="CaixaDeTexto 23">
            <a:extLst>
              <a:ext uri="{FF2B5EF4-FFF2-40B4-BE49-F238E27FC236}">
                <a16:creationId xmlns:a16="http://schemas.microsoft.com/office/drawing/2014/main" id="{77173017-B0C6-47AF-84DD-69E6C4E98423}"/>
              </a:ext>
            </a:extLst>
          </p:cNvPr>
          <p:cNvSpPr txBox="1"/>
          <p:nvPr/>
        </p:nvSpPr>
        <p:spPr>
          <a:xfrm>
            <a:off x="3029976" y="4590890"/>
            <a:ext cx="2258503" cy="954107"/>
          </a:xfrm>
          <a:prstGeom prst="rect">
            <a:avLst/>
          </a:prstGeom>
          <a:noFill/>
        </p:spPr>
        <p:txBody>
          <a:bodyPr wrap="none" rtlCol="0">
            <a:spAutoFit/>
          </a:bodyPr>
          <a:lstStyle/>
          <a:p>
            <a:pPr algn="ctr"/>
            <a:r>
              <a:rPr lang="pt-BR" sz="2800" dirty="0">
                <a:latin typeface="+mj-lt"/>
              </a:rPr>
              <a:t>3 MIN</a:t>
            </a:r>
          </a:p>
          <a:p>
            <a:pPr algn="ctr"/>
            <a:r>
              <a:rPr lang="pt-BR" sz="2800" dirty="0">
                <a:latin typeface="+mj-lt"/>
              </a:rPr>
              <a:t>POR UNIDADE</a:t>
            </a:r>
          </a:p>
        </p:txBody>
      </p:sp>
      <p:sp>
        <p:nvSpPr>
          <p:cNvPr id="25" name="CaixaDeTexto 24">
            <a:extLst>
              <a:ext uri="{FF2B5EF4-FFF2-40B4-BE49-F238E27FC236}">
                <a16:creationId xmlns:a16="http://schemas.microsoft.com/office/drawing/2014/main" id="{38BC0DF5-D12A-4ACE-9CA8-F7AA6EF36484}"/>
              </a:ext>
            </a:extLst>
          </p:cNvPr>
          <p:cNvSpPr txBox="1"/>
          <p:nvPr/>
        </p:nvSpPr>
        <p:spPr>
          <a:xfrm>
            <a:off x="3200847" y="6349633"/>
            <a:ext cx="2166812" cy="954107"/>
          </a:xfrm>
          <a:prstGeom prst="rect">
            <a:avLst/>
          </a:prstGeom>
          <a:noFill/>
        </p:spPr>
        <p:txBody>
          <a:bodyPr wrap="none" rtlCol="0">
            <a:spAutoFit/>
          </a:bodyPr>
          <a:lstStyle/>
          <a:p>
            <a:r>
              <a:rPr lang="pt-BR" sz="2800" dirty="0">
                <a:latin typeface="+mj-lt"/>
              </a:rPr>
              <a:t>20 UNIDADES</a:t>
            </a:r>
          </a:p>
          <a:p>
            <a:r>
              <a:rPr lang="pt-BR" sz="2800" dirty="0">
                <a:latin typeface="+mj-lt"/>
              </a:rPr>
              <a:t>POR HORA</a:t>
            </a:r>
          </a:p>
        </p:txBody>
      </p:sp>
      <p:sp>
        <p:nvSpPr>
          <p:cNvPr id="26" name="Seta: para a Direita 25">
            <a:extLst>
              <a:ext uri="{FF2B5EF4-FFF2-40B4-BE49-F238E27FC236}">
                <a16:creationId xmlns:a16="http://schemas.microsoft.com/office/drawing/2014/main" id="{7618B7B8-BAC3-46C9-9B8F-F2F5962A152F}"/>
              </a:ext>
            </a:extLst>
          </p:cNvPr>
          <p:cNvSpPr/>
          <p:nvPr/>
        </p:nvSpPr>
        <p:spPr>
          <a:xfrm>
            <a:off x="449288" y="3199284"/>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a:extLst>
              <a:ext uri="{FF2B5EF4-FFF2-40B4-BE49-F238E27FC236}">
                <a16:creationId xmlns:a16="http://schemas.microsoft.com/office/drawing/2014/main" id="{B52FF9C2-71CF-4C69-BCFF-053BEA358784}"/>
              </a:ext>
            </a:extLst>
          </p:cNvPr>
          <p:cNvSpPr/>
          <p:nvPr/>
        </p:nvSpPr>
        <p:spPr>
          <a:xfrm>
            <a:off x="2861706" y="3167296"/>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Seta: para a Direita 27">
            <a:extLst>
              <a:ext uri="{FF2B5EF4-FFF2-40B4-BE49-F238E27FC236}">
                <a16:creationId xmlns:a16="http://schemas.microsoft.com/office/drawing/2014/main" id="{F5BD591F-BC78-405D-B800-87EFB58EDFCA}"/>
              </a:ext>
            </a:extLst>
          </p:cNvPr>
          <p:cNvSpPr/>
          <p:nvPr/>
        </p:nvSpPr>
        <p:spPr>
          <a:xfrm>
            <a:off x="5274124" y="3151343"/>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71C64C50-8546-4256-BB2C-2E388F5FC74F}"/>
              </a:ext>
            </a:extLst>
          </p:cNvPr>
          <p:cNvSpPr/>
          <p:nvPr/>
        </p:nvSpPr>
        <p:spPr>
          <a:xfrm>
            <a:off x="7734421" y="3151343"/>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E1644D85-5273-4C5B-BDCD-06BB1A451B43}"/>
              </a:ext>
            </a:extLst>
          </p:cNvPr>
          <p:cNvSpPr/>
          <p:nvPr/>
        </p:nvSpPr>
        <p:spPr>
          <a:xfrm>
            <a:off x="10098960" y="3169030"/>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Seta: para a Direita 30">
            <a:extLst>
              <a:ext uri="{FF2B5EF4-FFF2-40B4-BE49-F238E27FC236}">
                <a16:creationId xmlns:a16="http://schemas.microsoft.com/office/drawing/2014/main" id="{54D9EA7B-EB34-41BB-BE22-B77812B54C33}"/>
              </a:ext>
            </a:extLst>
          </p:cNvPr>
          <p:cNvSpPr/>
          <p:nvPr/>
        </p:nvSpPr>
        <p:spPr>
          <a:xfrm>
            <a:off x="12391824" y="3199284"/>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126F6267-2CE9-401C-8199-F1F7DC6DE308}"/>
              </a:ext>
            </a:extLst>
          </p:cNvPr>
          <p:cNvSpPr txBox="1"/>
          <p:nvPr/>
        </p:nvSpPr>
        <p:spPr>
          <a:xfrm>
            <a:off x="3630474" y="7716440"/>
            <a:ext cx="6223178" cy="2062103"/>
          </a:xfrm>
          <a:prstGeom prst="rect">
            <a:avLst/>
          </a:prstGeom>
          <a:solidFill>
            <a:schemeClr val="accent1">
              <a:lumMod val="20000"/>
              <a:lumOff val="80000"/>
            </a:schemeClr>
          </a:solidFill>
        </p:spPr>
        <p:txBody>
          <a:bodyPr wrap="none" rtlCol="0">
            <a:spAutoFit/>
          </a:bodyPr>
          <a:lstStyle/>
          <a:p>
            <a:r>
              <a:rPr lang="pt-BR" sz="3200" dirty="0">
                <a:latin typeface="+mj-lt"/>
              </a:rPr>
              <a:t>TH = 12 UNIDADES POR HORA</a:t>
            </a:r>
          </a:p>
          <a:p>
            <a:r>
              <a:rPr lang="pt-BR" sz="3200" dirty="0">
                <a:latin typeface="+mj-lt"/>
              </a:rPr>
              <a:t>LT = 15 MINUTOS</a:t>
            </a:r>
          </a:p>
          <a:p>
            <a:r>
              <a:rPr lang="pt-BR" sz="3200" dirty="0">
                <a:latin typeface="+mj-lt"/>
              </a:rPr>
              <a:t>WIP = (12X15) / 60 = 3 UNIDADES</a:t>
            </a:r>
          </a:p>
          <a:p>
            <a:r>
              <a:rPr lang="pt-BR" sz="3200" dirty="0">
                <a:latin typeface="+mj-lt"/>
              </a:rPr>
              <a:t>DLU = WIP/operadores = 3 / 5 = 60%</a:t>
            </a:r>
          </a:p>
        </p:txBody>
      </p:sp>
      <mc:AlternateContent xmlns:mc="http://schemas.openxmlformats.org/markup-compatibility/2006">
        <mc:Choice xmlns:am3d="http://schemas.microsoft.com/office/drawing/2017/model3d" Requires="am3d">
          <p:graphicFrame>
            <p:nvGraphicFramePr>
              <p:cNvPr id="33" name="Modelo 3D 32" descr="Esfera">
                <a:extLst>
                  <a:ext uri="{FF2B5EF4-FFF2-40B4-BE49-F238E27FC236}">
                    <a16:creationId xmlns:a16="http://schemas.microsoft.com/office/drawing/2014/main" id="{ADC3770C-26C0-4CC7-ACC3-BEC05BBC4C23}"/>
                  </a:ext>
                </a:extLst>
              </p:cNvPr>
              <p:cNvGraphicFramePr>
                <a:graphicFrameLocks noChangeAspect="1"/>
              </p:cNvGraphicFramePr>
              <p:nvPr>
                <p:extLst>
                  <p:ext uri="{D42A27DB-BD31-4B8C-83A1-F6EECF244321}">
                    <p14:modId xmlns:p14="http://schemas.microsoft.com/office/powerpoint/2010/main" val="2112095244"/>
                  </p:ext>
                </p:extLst>
              </p:nvPr>
            </p:nvGraphicFramePr>
            <p:xfrm>
              <a:off x="5212800" y="2290881"/>
              <a:ext cx="968809" cy="968809"/>
            </p:xfrm>
            <a:graphic>
              <a:graphicData uri="http://schemas.microsoft.com/office/drawing/2017/model3d">
                <am3d:model3d r:embed="rId3">
                  <am3d:spPr>
                    <a:xfrm>
                      <a:off x="0" y="0"/>
                      <a:ext cx="968809" cy="968809"/>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6198749" ay="4010596" az="-4534075"/>
                    <am3d:postTrans dx="0" dy="0" dz="0"/>
                  </am3d:trans>
                  <am3d:raster rName="Office3DRenderer" rVer="16.0.8326">
                    <am3d:blip r:embed="rId4"/>
                  </am3d:raster>
                  <am3d:objViewport viewportSz="16146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Modelo 3D 32" descr="Esfera">
                <a:extLst>
                  <a:ext uri="{FF2B5EF4-FFF2-40B4-BE49-F238E27FC236}">
                    <a16:creationId xmlns:a16="http://schemas.microsoft.com/office/drawing/2014/main" id="{ADC3770C-26C0-4CC7-ACC3-BEC05BBC4C23}"/>
                  </a:ext>
                </a:extLst>
              </p:cNvPr>
              <p:cNvPicPr>
                <a:picLocks noGrp="1" noRot="1" noChangeAspect="1" noMove="1" noResize="1" noEditPoints="1" noAdjustHandles="1" noChangeArrowheads="1" noChangeShapeType="1" noCrop="1"/>
              </p:cNvPicPr>
              <p:nvPr/>
            </p:nvPicPr>
            <p:blipFill>
              <a:blip r:embed="rId4"/>
              <a:stretch>
                <a:fillRect/>
              </a:stretch>
            </p:blipFill>
            <p:spPr>
              <a:xfrm>
                <a:off x="5212800" y="2290881"/>
                <a:ext cx="968809" cy="968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0" name="Modelo 3D 49" descr="Esfera">
                <a:extLst>
                  <a:ext uri="{FF2B5EF4-FFF2-40B4-BE49-F238E27FC236}">
                    <a16:creationId xmlns:a16="http://schemas.microsoft.com/office/drawing/2014/main" id="{C70DA3D9-C3AD-42F5-A226-6772A083734A}"/>
                  </a:ext>
                </a:extLst>
              </p:cNvPr>
              <p:cNvGraphicFramePr>
                <a:graphicFrameLocks noChangeAspect="1"/>
              </p:cNvGraphicFramePr>
              <p:nvPr>
                <p:extLst>
                  <p:ext uri="{D42A27DB-BD31-4B8C-83A1-F6EECF244321}">
                    <p14:modId xmlns:p14="http://schemas.microsoft.com/office/powerpoint/2010/main" val="3531409072"/>
                  </p:ext>
                </p:extLst>
              </p:nvPr>
            </p:nvGraphicFramePr>
            <p:xfrm>
              <a:off x="5201816" y="1975148"/>
              <a:ext cx="968809" cy="968809"/>
            </p:xfrm>
            <a:graphic>
              <a:graphicData uri="http://schemas.microsoft.com/office/drawing/2017/model3d">
                <am3d:model3d r:embed="rId3">
                  <am3d:spPr>
                    <a:xfrm>
                      <a:off x="0" y="0"/>
                      <a:ext cx="968809" cy="968809"/>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2026361" ay="-4994613" az="2015330"/>
                    <am3d:postTrans dx="0" dy="0" dz="0"/>
                  </am3d:trans>
                  <am3d:raster rName="Office3DRenderer" rVer="16.0.8326">
                    <am3d:blip r:embed="rId5"/>
                  </am3d:raster>
                  <am3d:objViewport viewportSz="16146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 name="Modelo 3D 49" descr="Esfera">
                <a:extLst>
                  <a:ext uri="{FF2B5EF4-FFF2-40B4-BE49-F238E27FC236}">
                    <a16:creationId xmlns:a16="http://schemas.microsoft.com/office/drawing/2014/main" id="{C70DA3D9-C3AD-42F5-A226-6772A083734A}"/>
                  </a:ext>
                </a:extLst>
              </p:cNvPr>
              <p:cNvPicPr>
                <a:picLocks noGrp="1" noRot="1" noChangeAspect="1" noMove="1" noResize="1" noEditPoints="1" noAdjustHandles="1" noChangeArrowheads="1" noChangeShapeType="1" noCrop="1"/>
              </p:cNvPicPr>
              <p:nvPr/>
            </p:nvPicPr>
            <p:blipFill>
              <a:blip r:embed="rId5"/>
              <a:stretch>
                <a:fillRect/>
              </a:stretch>
            </p:blipFill>
            <p:spPr>
              <a:xfrm>
                <a:off x="5201816" y="1975148"/>
                <a:ext cx="968809" cy="968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1" name="Modelo 3D 50" descr="Esfera">
                <a:extLst>
                  <a:ext uri="{FF2B5EF4-FFF2-40B4-BE49-F238E27FC236}">
                    <a16:creationId xmlns:a16="http://schemas.microsoft.com/office/drawing/2014/main" id="{1D0CD010-5071-4986-9A56-3EF73EDE9B6A}"/>
                  </a:ext>
                </a:extLst>
              </p:cNvPr>
              <p:cNvGraphicFramePr>
                <a:graphicFrameLocks noChangeAspect="1"/>
              </p:cNvGraphicFramePr>
              <p:nvPr>
                <p:extLst>
                  <p:ext uri="{D42A27DB-BD31-4B8C-83A1-F6EECF244321}">
                    <p14:modId xmlns:p14="http://schemas.microsoft.com/office/powerpoint/2010/main" val="2175722923"/>
                  </p:ext>
                </p:extLst>
              </p:nvPr>
            </p:nvGraphicFramePr>
            <p:xfrm>
              <a:off x="5365200" y="1615108"/>
              <a:ext cx="968809" cy="968809"/>
            </p:xfrm>
            <a:graphic>
              <a:graphicData uri="http://schemas.microsoft.com/office/drawing/2017/model3d">
                <am3d:model3d r:embed="rId3">
                  <am3d:spPr>
                    <a:xfrm>
                      <a:off x="0" y="0"/>
                      <a:ext cx="968809" cy="968809"/>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6198749" ay="4010596" az="-4534075"/>
                    <am3d:postTrans dx="0" dy="0" dz="0"/>
                  </am3d:trans>
                  <am3d:raster rName="Office3DRenderer" rVer="16.0.8326">
                    <am3d:blip r:embed="rId4"/>
                  </am3d:raster>
                  <am3d:objViewport viewportSz="16146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Modelo 3D 50" descr="Esfera">
                <a:extLst>
                  <a:ext uri="{FF2B5EF4-FFF2-40B4-BE49-F238E27FC236}">
                    <a16:creationId xmlns:a16="http://schemas.microsoft.com/office/drawing/2014/main" id="{1D0CD010-5071-4986-9A56-3EF73EDE9B6A}"/>
                  </a:ext>
                </a:extLst>
              </p:cNvPr>
              <p:cNvPicPr>
                <a:picLocks noGrp="1" noRot="1" noChangeAspect="1" noMove="1" noResize="1" noEditPoints="1" noAdjustHandles="1" noChangeArrowheads="1" noChangeShapeType="1" noCrop="1"/>
              </p:cNvPicPr>
              <p:nvPr/>
            </p:nvPicPr>
            <p:blipFill>
              <a:blip r:embed="rId4"/>
              <a:stretch>
                <a:fillRect/>
              </a:stretch>
            </p:blipFill>
            <p:spPr>
              <a:xfrm>
                <a:off x="5365200" y="1615108"/>
                <a:ext cx="968809" cy="968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2" name="Modelo 3D 51" descr="Esfera">
                <a:extLst>
                  <a:ext uri="{FF2B5EF4-FFF2-40B4-BE49-F238E27FC236}">
                    <a16:creationId xmlns:a16="http://schemas.microsoft.com/office/drawing/2014/main" id="{1048B0DF-C0E3-423A-BABD-656AAF882032}"/>
                  </a:ext>
                </a:extLst>
              </p:cNvPr>
              <p:cNvGraphicFramePr>
                <a:graphicFrameLocks noChangeAspect="1"/>
              </p:cNvGraphicFramePr>
              <p:nvPr>
                <p:extLst>
                  <p:ext uri="{D42A27DB-BD31-4B8C-83A1-F6EECF244321}">
                    <p14:modId xmlns:p14="http://schemas.microsoft.com/office/powerpoint/2010/main" val="3266415748"/>
                  </p:ext>
                </p:extLst>
              </p:nvPr>
            </p:nvGraphicFramePr>
            <p:xfrm>
              <a:off x="5365200" y="1183060"/>
              <a:ext cx="968809" cy="968809"/>
            </p:xfrm>
            <a:graphic>
              <a:graphicData uri="http://schemas.microsoft.com/office/drawing/2017/model3d">
                <am3d:model3d r:embed="rId3">
                  <am3d:spPr>
                    <a:xfrm>
                      <a:off x="0" y="0"/>
                      <a:ext cx="968809" cy="968809"/>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6198749" ay="4010596" az="-4534075"/>
                    <am3d:postTrans dx="0" dy="0" dz="0"/>
                  </am3d:trans>
                  <am3d:raster rName="Office3DRenderer" rVer="16.0.8326">
                    <am3d:blip r:embed="rId4"/>
                  </am3d:raster>
                  <am3d:objViewport viewportSz="16146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Modelo 3D 51" descr="Esfera">
                <a:extLst>
                  <a:ext uri="{FF2B5EF4-FFF2-40B4-BE49-F238E27FC236}">
                    <a16:creationId xmlns:a16="http://schemas.microsoft.com/office/drawing/2014/main" id="{1048B0DF-C0E3-423A-BABD-656AAF882032}"/>
                  </a:ext>
                </a:extLst>
              </p:cNvPr>
              <p:cNvPicPr>
                <a:picLocks noGrp="1" noRot="1" noChangeAspect="1" noMove="1" noResize="1" noEditPoints="1" noAdjustHandles="1" noChangeArrowheads="1" noChangeShapeType="1" noCrop="1"/>
              </p:cNvPicPr>
              <p:nvPr/>
            </p:nvPicPr>
            <p:blipFill>
              <a:blip r:embed="rId4"/>
              <a:stretch>
                <a:fillRect/>
              </a:stretch>
            </p:blipFill>
            <p:spPr>
              <a:xfrm>
                <a:off x="5365200" y="1183060"/>
                <a:ext cx="968809" cy="968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 name="Modelo 3D 52" descr="Esfera">
                <a:extLst>
                  <a:ext uri="{FF2B5EF4-FFF2-40B4-BE49-F238E27FC236}">
                    <a16:creationId xmlns:a16="http://schemas.microsoft.com/office/drawing/2014/main" id="{3130A60E-FD73-474E-9A07-6DB24883DF46}"/>
                  </a:ext>
                </a:extLst>
              </p:cNvPr>
              <p:cNvGraphicFramePr>
                <a:graphicFrameLocks noChangeAspect="1"/>
              </p:cNvGraphicFramePr>
              <p:nvPr>
                <p:extLst>
                  <p:ext uri="{D42A27DB-BD31-4B8C-83A1-F6EECF244321}">
                    <p14:modId xmlns:p14="http://schemas.microsoft.com/office/powerpoint/2010/main" val="3259322171"/>
                  </p:ext>
                </p:extLst>
              </p:nvPr>
            </p:nvGraphicFramePr>
            <p:xfrm>
              <a:off x="5365200" y="895028"/>
              <a:ext cx="968809" cy="968809"/>
            </p:xfrm>
            <a:graphic>
              <a:graphicData uri="http://schemas.microsoft.com/office/drawing/2017/model3d">
                <am3d:model3d r:embed="rId3">
                  <am3d:spPr>
                    <a:xfrm>
                      <a:off x="0" y="0"/>
                      <a:ext cx="968809" cy="968809"/>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6198749" ay="4010596" az="-4534075"/>
                    <am3d:postTrans dx="0" dy="0" dz="0"/>
                  </am3d:trans>
                  <am3d:raster rName="Office3DRenderer" rVer="16.0.8326">
                    <am3d:blip r:embed="rId4"/>
                  </am3d:raster>
                  <am3d:objViewport viewportSz="16146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Modelo 3D 52" descr="Esfera">
                <a:extLst>
                  <a:ext uri="{FF2B5EF4-FFF2-40B4-BE49-F238E27FC236}">
                    <a16:creationId xmlns:a16="http://schemas.microsoft.com/office/drawing/2014/main" id="{3130A60E-FD73-474E-9A07-6DB24883DF46}"/>
                  </a:ext>
                </a:extLst>
              </p:cNvPr>
              <p:cNvPicPr>
                <a:picLocks noGrp="1" noRot="1" noChangeAspect="1" noMove="1" noResize="1" noEditPoints="1" noAdjustHandles="1" noChangeArrowheads="1" noChangeShapeType="1" noCrop="1"/>
              </p:cNvPicPr>
              <p:nvPr/>
            </p:nvPicPr>
            <p:blipFill>
              <a:blip r:embed="rId4"/>
              <a:stretch>
                <a:fillRect/>
              </a:stretch>
            </p:blipFill>
            <p:spPr>
              <a:xfrm>
                <a:off x="5365200" y="895028"/>
                <a:ext cx="968809" cy="968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 name="Modelo 3D 53" descr="Esfera">
                <a:extLst>
                  <a:ext uri="{FF2B5EF4-FFF2-40B4-BE49-F238E27FC236}">
                    <a16:creationId xmlns:a16="http://schemas.microsoft.com/office/drawing/2014/main" id="{35804657-BF44-4490-92F1-CADBE8B3AE89}"/>
                  </a:ext>
                </a:extLst>
              </p:cNvPr>
              <p:cNvGraphicFramePr>
                <a:graphicFrameLocks noChangeAspect="1"/>
              </p:cNvGraphicFramePr>
              <p:nvPr>
                <p:extLst>
                  <p:ext uri="{D42A27DB-BD31-4B8C-83A1-F6EECF244321}">
                    <p14:modId xmlns:p14="http://schemas.microsoft.com/office/powerpoint/2010/main" val="4281011125"/>
                  </p:ext>
                </p:extLst>
              </p:nvPr>
            </p:nvGraphicFramePr>
            <p:xfrm>
              <a:off x="5365200" y="574290"/>
              <a:ext cx="968809" cy="968809"/>
            </p:xfrm>
            <a:graphic>
              <a:graphicData uri="http://schemas.microsoft.com/office/drawing/2017/model3d">
                <am3d:model3d r:embed="rId3">
                  <am3d:spPr>
                    <a:xfrm>
                      <a:off x="0" y="0"/>
                      <a:ext cx="968809" cy="968809"/>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6198749" ay="4010596" az="-4534075"/>
                    <am3d:postTrans dx="0" dy="0" dz="0"/>
                  </am3d:trans>
                  <am3d:raster rName="Office3DRenderer" rVer="16.0.8326">
                    <am3d:blip r:embed="rId4"/>
                  </am3d:raster>
                  <am3d:objViewport viewportSz="16146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 name="Modelo 3D 53" descr="Esfera">
                <a:extLst>
                  <a:ext uri="{FF2B5EF4-FFF2-40B4-BE49-F238E27FC236}">
                    <a16:creationId xmlns:a16="http://schemas.microsoft.com/office/drawing/2014/main" id="{35804657-BF44-4490-92F1-CADBE8B3AE89}"/>
                  </a:ext>
                </a:extLst>
              </p:cNvPr>
              <p:cNvPicPr>
                <a:picLocks noGrp="1" noRot="1" noChangeAspect="1" noMove="1" noResize="1" noEditPoints="1" noAdjustHandles="1" noChangeArrowheads="1" noChangeShapeType="1" noCrop="1"/>
              </p:cNvPicPr>
              <p:nvPr/>
            </p:nvPicPr>
            <p:blipFill>
              <a:blip r:embed="rId4"/>
              <a:stretch>
                <a:fillRect/>
              </a:stretch>
            </p:blipFill>
            <p:spPr>
              <a:xfrm>
                <a:off x="5365200" y="574290"/>
                <a:ext cx="968809" cy="968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5" name="Modelo 3D 54" descr="Esfera">
                <a:extLst>
                  <a:ext uri="{FF2B5EF4-FFF2-40B4-BE49-F238E27FC236}">
                    <a16:creationId xmlns:a16="http://schemas.microsoft.com/office/drawing/2014/main" id="{BE64783B-CECF-42F8-8050-755A2D07752B}"/>
                  </a:ext>
                </a:extLst>
              </p:cNvPr>
              <p:cNvGraphicFramePr>
                <a:graphicFrameLocks noChangeAspect="1"/>
              </p:cNvGraphicFramePr>
              <p:nvPr>
                <p:extLst>
                  <p:ext uri="{D42A27DB-BD31-4B8C-83A1-F6EECF244321}">
                    <p14:modId xmlns:p14="http://schemas.microsoft.com/office/powerpoint/2010/main" val="3397084550"/>
                  </p:ext>
                </p:extLst>
              </p:nvPr>
            </p:nvGraphicFramePr>
            <p:xfrm>
              <a:off x="5365200" y="102940"/>
              <a:ext cx="968809" cy="968809"/>
            </p:xfrm>
            <a:graphic>
              <a:graphicData uri="http://schemas.microsoft.com/office/drawing/2017/model3d">
                <am3d:model3d r:embed="rId3">
                  <am3d:spPr>
                    <a:xfrm>
                      <a:off x="0" y="0"/>
                      <a:ext cx="968809" cy="968809"/>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6198749" ay="4010596" az="-4534075"/>
                    <am3d:postTrans dx="0" dy="0" dz="0"/>
                  </am3d:trans>
                  <am3d:raster rName="Office3DRenderer" rVer="16.0.8326">
                    <am3d:blip r:embed="rId4"/>
                  </am3d:raster>
                  <am3d:objViewport viewportSz="16146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Modelo 3D 54" descr="Esfera">
                <a:extLst>
                  <a:ext uri="{FF2B5EF4-FFF2-40B4-BE49-F238E27FC236}">
                    <a16:creationId xmlns:a16="http://schemas.microsoft.com/office/drawing/2014/main" id="{BE64783B-CECF-42F8-8050-755A2D07752B}"/>
                  </a:ext>
                </a:extLst>
              </p:cNvPr>
              <p:cNvPicPr>
                <a:picLocks noGrp="1" noRot="1" noChangeAspect="1" noMove="1" noResize="1" noEditPoints="1" noAdjustHandles="1" noChangeArrowheads="1" noChangeShapeType="1" noCrop="1"/>
              </p:cNvPicPr>
              <p:nvPr/>
            </p:nvPicPr>
            <p:blipFill>
              <a:blip r:embed="rId4"/>
              <a:stretch>
                <a:fillRect/>
              </a:stretch>
            </p:blipFill>
            <p:spPr>
              <a:xfrm>
                <a:off x="5365200" y="102940"/>
                <a:ext cx="968809" cy="968809"/>
              </a:xfrm>
              <a:prstGeom prst="rect">
                <a:avLst/>
              </a:prstGeom>
            </p:spPr>
          </p:pic>
        </mc:Fallback>
      </mc:AlternateContent>
    </p:spTree>
    <p:extLst>
      <p:ext uri="{BB962C8B-B14F-4D97-AF65-F5344CB8AC3E}">
        <p14:creationId xmlns:p14="http://schemas.microsoft.com/office/powerpoint/2010/main" val="17176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749"/>
                                          </p:stCondLst>
                                        </p:cTn>
                                        <p:tgtEl>
                                          <p:spTgt spid="50"/>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0"/>
                                  </p:stCondLst>
                                  <p:childTnLst>
                                    <p:set>
                                      <p:cBhvr>
                                        <p:cTn id="12" dur="1" fill="hold">
                                          <p:stCondLst>
                                            <p:cond delay="749"/>
                                          </p:stCondLst>
                                        </p:cTn>
                                        <p:tgtEl>
                                          <p:spTgt spid="51"/>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749"/>
                                          </p:stCondLst>
                                        </p:cTn>
                                        <p:tgtEl>
                                          <p:spTgt spid="52"/>
                                        </p:tgtEl>
                                        <p:attrNameLst>
                                          <p:attrName>style.visibility</p:attrName>
                                        </p:attrNameLst>
                                      </p:cBhvr>
                                      <p:to>
                                        <p:strVal val="visible"/>
                                      </p:to>
                                    </p:set>
                                  </p:childTnLst>
                                </p:cTn>
                              </p:par>
                            </p:childTnLst>
                          </p:cTn>
                        </p:par>
                        <p:par>
                          <p:cTn id="16" fill="hold">
                            <p:stCondLst>
                              <p:cond delay="2250"/>
                            </p:stCondLst>
                            <p:childTnLst>
                              <p:par>
                                <p:cTn id="17" presetID="1" presetClass="entr" presetSubtype="0" fill="hold" nodeType="afterEffect">
                                  <p:stCondLst>
                                    <p:cond delay="0"/>
                                  </p:stCondLst>
                                  <p:childTnLst>
                                    <p:set>
                                      <p:cBhvr>
                                        <p:cTn id="18" dur="1" fill="hold">
                                          <p:stCondLst>
                                            <p:cond delay="749"/>
                                          </p:stCondLst>
                                        </p:cTn>
                                        <p:tgtEl>
                                          <p:spTgt spid="53"/>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749"/>
                                          </p:stCondLst>
                                        </p:cTn>
                                        <p:tgtEl>
                                          <p:spTgt spid="54"/>
                                        </p:tgtEl>
                                        <p:attrNameLst>
                                          <p:attrName>style.visibility</p:attrName>
                                        </p:attrNameLst>
                                      </p:cBhvr>
                                      <p:to>
                                        <p:strVal val="visible"/>
                                      </p:to>
                                    </p:set>
                                  </p:childTnLst>
                                </p:cTn>
                              </p:par>
                            </p:childTnLst>
                          </p:cTn>
                        </p:par>
                        <p:par>
                          <p:cTn id="22" fill="hold">
                            <p:stCondLst>
                              <p:cond delay="3750"/>
                            </p:stCondLst>
                            <p:childTnLst>
                              <p:par>
                                <p:cTn id="23" presetID="1" presetClass="entr" presetSubtype="0" fill="hold" nodeType="afterEffect">
                                  <p:stCondLst>
                                    <p:cond delay="0"/>
                                  </p:stCondLst>
                                  <p:childTnLst>
                                    <p:set>
                                      <p:cBhvr>
                                        <p:cTn id="24" dur="1" fill="hold">
                                          <p:stCondLst>
                                            <p:cond delay="749"/>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sp>
        <p:nvSpPr>
          <p:cNvPr id="8" name="Cubo 7">
            <a:extLst>
              <a:ext uri="{FF2B5EF4-FFF2-40B4-BE49-F238E27FC236}">
                <a16:creationId xmlns:a16="http://schemas.microsoft.com/office/drawing/2014/main" id="{0AC7CD83-C79A-49A5-8AB1-33DC5310C80D}"/>
              </a:ext>
            </a:extLst>
          </p:cNvPr>
          <p:cNvSpPr/>
          <p:nvPr/>
        </p:nvSpPr>
        <p:spPr>
          <a:xfrm>
            <a:off x="1085256" y="2555920"/>
            <a:ext cx="1872208" cy="15121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A</a:t>
            </a:r>
          </a:p>
        </p:txBody>
      </p:sp>
      <p:sp>
        <p:nvSpPr>
          <p:cNvPr id="10" name="Cubo 9">
            <a:extLst>
              <a:ext uri="{FF2B5EF4-FFF2-40B4-BE49-F238E27FC236}">
                <a16:creationId xmlns:a16="http://schemas.microsoft.com/office/drawing/2014/main" id="{C59BE4CA-5BBF-44CD-A45D-1BFF32D794C3}"/>
              </a:ext>
            </a:extLst>
          </p:cNvPr>
          <p:cNvSpPr/>
          <p:nvPr/>
        </p:nvSpPr>
        <p:spPr>
          <a:xfrm>
            <a:off x="3497674" y="2551212"/>
            <a:ext cx="1872208" cy="15121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B</a:t>
            </a:r>
          </a:p>
        </p:txBody>
      </p:sp>
      <p:sp>
        <p:nvSpPr>
          <p:cNvPr id="11" name="Cubo 10">
            <a:extLst>
              <a:ext uri="{FF2B5EF4-FFF2-40B4-BE49-F238E27FC236}">
                <a16:creationId xmlns:a16="http://schemas.microsoft.com/office/drawing/2014/main" id="{C5504CDD-313A-41D2-A28E-785AB41671AB}"/>
              </a:ext>
            </a:extLst>
          </p:cNvPr>
          <p:cNvSpPr/>
          <p:nvPr/>
        </p:nvSpPr>
        <p:spPr>
          <a:xfrm>
            <a:off x="5910092" y="2551212"/>
            <a:ext cx="1872208" cy="15121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C</a:t>
            </a:r>
          </a:p>
        </p:txBody>
      </p:sp>
      <p:sp>
        <p:nvSpPr>
          <p:cNvPr id="12" name="Cubo 11">
            <a:extLst>
              <a:ext uri="{FF2B5EF4-FFF2-40B4-BE49-F238E27FC236}">
                <a16:creationId xmlns:a16="http://schemas.microsoft.com/office/drawing/2014/main" id="{655BDBF2-91D2-4E5A-8F27-CEBAFF78B825}"/>
              </a:ext>
            </a:extLst>
          </p:cNvPr>
          <p:cNvSpPr/>
          <p:nvPr/>
        </p:nvSpPr>
        <p:spPr>
          <a:xfrm>
            <a:off x="8322510" y="2551212"/>
            <a:ext cx="1872208" cy="15121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D</a:t>
            </a:r>
          </a:p>
        </p:txBody>
      </p:sp>
      <p:sp>
        <p:nvSpPr>
          <p:cNvPr id="15" name="Cubo 14">
            <a:extLst>
              <a:ext uri="{FF2B5EF4-FFF2-40B4-BE49-F238E27FC236}">
                <a16:creationId xmlns:a16="http://schemas.microsoft.com/office/drawing/2014/main" id="{0574848C-D1CE-4432-ADD8-475F4BDC1BF1}"/>
              </a:ext>
            </a:extLst>
          </p:cNvPr>
          <p:cNvSpPr/>
          <p:nvPr/>
        </p:nvSpPr>
        <p:spPr>
          <a:xfrm>
            <a:off x="10734928" y="2551212"/>
            <a:ext cx="1872208" cy="15121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E</a:t>
            </a:r>
          </a:p>
        </p:txBody>
      </p:sp>
      <p:sp>
        <p:nvSpPr>
          <p:cNvPr id="16" name="CaixaDeTexto 15">
            <a:extLst>
              <a:ext uri="{FF2B5EF4-FFF2-40B4-BE49-F238E27FC236}">
                <a16:creationId xmlns:a16="http://schemas.microsoft.com/office/drawing/2014/main" id="{E71B39AB-EA1D-4E6D-8143-12635FB267F8}"/>
              </a:ext>
            </a:extLst>
          </p:cNvPr>
          <p:cNvSpPr txBox="1"/>
          <p:nvPr/>
        </p:nvSpPr>
        <p:spPr>
          <a:xfrm>
            <a:off x="698961" y="4590890"/>
            <a:ext cx="2258503" cy="954107"/>
          </a:xfrm>
          <a:prstGeom prst="rect">
            <a:avLst/>
          </a:prstGeom>
          <a:noFill/>
        </p:spPr>
        <p:txBody>
          <a:bodyPr wrap="none" rtlCol="0">
            <a:spAutoFit/>
          </a:bodyPr>
          <a:lstStyle/>
          <a:p>
            <a:pPr algn="ctr"/>
            <a:r>
              <a:rPr lang="pt-BR" sz="2800" dirty="0">
                <a:latin typeface="+mj-lt"/>
              </a:rPr>
              <a:t>3 MIN</a:t>
            </a:r>
          </a:p>
          <a:p>
            <a:pPr algn="ctr"/>
            <a:r>
              <a:rPr lang="pt-BR" sz="2800" dirty="0">
                <a:latin typeface="+mj-lt"/>
              </a:rPr>
              <a:t>POR UNIDADE</a:t>
            </a:r>
          </a:p>
        </p:txBody>
      </p:sp>
      <p:sp>
        <p:nvSpPr>
          <p:cNvPr id="17" name="CaixaDeTexto 16">
            <a:extLst>
              <a:ext uri="{FF2B5EF4-FFF2-40B4-BE49-F238E27FC236}">
                <a16:creationId xmlns:a16="http://schemas.microsoft.com/office/drawing/2014/main" id="{FA8BEFDF-2EA7-439E-9F2A-1E768765A26D}"/>
              </a:ext>
            </a:extLst>
          </p:cNvPr>
          <p:cNvSpPr txBox="1"/>
          <p:nvPr/>
        </p:nvSpPr>
        <p:spPr>
          <a:xfrm>
            <a:off x="869832" y="6349633"/>
            <a:ext cx="2166812" cy="954107"/>
          </a:xfrm>
          <a:prstGeom prst="rect">
            <a:avLst/>
          </a:prstGeom>
          <a:noFill/>
        </p:spPr>
        <p:txBody>
          <a:bodyPr wrap="none" rtlCol="0">
            <a:spAutoFit/>
          </a:bodyPr>
          <a:lstStyle/>
          <a:p>
            <a:r>
              <a:rPr lang="pt-BR" sz="2800" dirty="0">
                <a:latin typeface="+mj-lt"/>
              </a:rPr>
              <a:t>20 UNIDADES</a:t>
            </a:r>
          </a:p>
          <a:p>
            <a:r>
              <a:rPr lang="pt-BR" sz="2800" dirty="0">
                <a:latin typeface="+mj-lt"/>
              </a:rPr>
              <a:t>POR HORA</a:t>
            </a:r>
          </a:p>
        </p:txBody>
      </p:sp>
      <p:sp>
        <p:nvSpPr>
          <p:cNvPr id="18" name="CaixaDeTexto 17">
            <a:extLst>
              <a:ext uri="{FF2B5EF4-FFF2-40B4-BE49-F238E27FC236}">
                <a16:creationId xmlns:a16="http://schemas.microsoft.com/office/drawing/2014/main" id="{A9B6D199-BCC4-4812-BABB-0951B287246E}"/>
              </a:ext>
            </a:extLst>
          </p:cNvPr>
          <p:cNvSpPr txBox="1"/>
          <p:nvPr/>
        </p:nvSpPr>
        <p:spPr>
          <a:xfrm>
            <a:off x="10372125" y="4590890"/>
            <a:ext cx="2258503" cy="954107"/>
          </a:xfrm>
          <a:prstGeom prst="rect">
            <a:avLst/>
          </a:prstGeom>
          <a:noFill/>
        </p:spPr>
        <p:txBody>
          <a:bodyPr wrap="none" rtlCol="0">
            <a:spAutoFit/>
          </a:bodyPr>
          <a:lstStyle/>
          <a:p>
            <a:pPr algn="ctr"/>
            <a:r>
              <a:rPr lang="pt-BR" sz="2800" dirty="0">
                <a:latin typeface="+mj-lt"/>
              </a:rPr>
              <a:t>3 MIN</a:t>
            </a:r>
          </a:p>
          <a:p>
            <a:pPr algn="ctr"/>
            <a:r>
              <a:rPr lang="pt-BR" sz="2800" dirty="0">
                <a:latin typeface="+mj-lt"/>
              </a:rPr>
              <a:t>POR UNIDADE</a:t>
            </a:r>
          </a:p>
        </p:txBody>
      </p:sp>
      <p:sp>
        <p:nvSpPr>
          <p:cNvPr id="19" name="CaixaDeTexto 18">
            <a:extLst>
              <a:ext uri="{FF2B5EF4-FFF2-40B4-BE49-F238E27FC236}">
                <a16:creationId xmlns:a16="http://schemas.microsoft.com/office/drawing/2014/main" id="{E4AFDB2A-2224-426E-8D0A-0A7140F666E6}"/>
              </a:ext>
            </a:extLst>
          </p:cNvPr>
          <p:cNvSpPr txBox="1"/>
          <p:nvPr/>
        </p:nvSpPr>
        <p:spPr>
          <a:xfrm>
            <a:off x="10542996" y="6349633"/>
            <a:ext cx="2166812" cy="954107"/>
          </a:xfrm>
          <a:prstGeom prst="rect">
            <a:avLst/>
          </a:prstGeom>
          <a:noFill/>
        </p:spPr>
        <p:txBody>
          <a:bodyPr wrap="none" rtlCol="0">
            <a:spAutoFit/>
          </a:bodyPr>
          <a:lstStyle/>
          <a:p>
            <a:r>
              <a:rPr lang="pt-BR" sz="2800" dirty="0">
                <a:latin typeface="+mj-lt"/>
              </a:rPr>
              <a:t>20 UNIDADES</a:t>
            </a:r>
          </a:p>
          <a:p>
            <a:r>
              <a:rPr lang="pt-BR" sz="2800" dirty="0">
                <a:latin typeface="+mj-lt"/>
              </a:rPr>
              <a:t>POR HORA</a:t>
            </a:r>
          </a:p>
        </p:txBody>
      </p:sp>
      <p:sp>
        <p:nvSpPr>
          <p:cNvPr id="20" name="CaixaDeTexto 19">
            <a:extLst>
              <a:ext uri="{FF2B5EF4-FFF2-40B4-BE49-F238E27FC236}">
                <a16:creationId xmlns:a16="http://schemas.microsoft.com/office/drawing/2014/main" id="{7F5C0CC9-D6DA-44FA-A6F0-942215176C33}"/>
              </a:ext>
            </a:extLst>
          </p:cNvPr>
          <p:cNvSpPr txBox="1"/>
          <p:nvPr/>
        </p:nvSpPr>
        <p:spPr>
          <a:xfrm>
            <a:off x="7857035" y="4590890"/>
            <a:ext cx="2258503" cy="954107"/>
          </a:xfrm>
          <a:prstGeom prst="rect">
            <a:avLst/>
          </a:prstGeom>
          <a:noFill/>
        </p:spPr>
        <p:txBody>
          <a:bodyPr wrap="none" rtlCol="0">
            <a:spAutoFit/>
          </a:bodyPr>
          <a:lstStyle/>
          <a:p>
            <a:pPr algn="ctr"/>
            <a:r>
              <a:rPr lang="pt-BR" sz="2800" dirty="0">
                <a:latin typeface="+mj-lt"/>
              </a:rPr>
              <a:t>3 MIN</a:t>
            </a:r>
          </a:p>
          <a:p>
            <a:pPr algn="ctr"/>
            <a:r>
              <a:rPr lang="pt-BR" sz="2800" dirty="0">
                <a:latin typeface="+mj-lt"/>
              </a:rPr>
              <a:t>POR UNIDADE</a:t>
            </a:r>
          </a:p>
        </p:txBody>
      </p:sp>
      <p:sp>
        <p:nvSpPr>
          <p:cNvPr id="21" name="CaixaDeTexto 20">
            <a:extLst>
              <a:ext uri="{FF2B5EF4-FFF2-40B4-BE49-F238E27FC236}">
                <a16:creationId xmlns:a16="http://schemas.microsoft.com/office/drawing/2014/main" id="{019B2896-3156-4386-9759-C18C4D3E18D3}"/>
              </a:ext>
            </a:extLst>
          </p:cNvPr>
          <p:cNvSpPr txBox="1"/>
          <p:nvPr/>
        </p:nvSpPr>
        <p:spPr>
          <a:xfrm>
            <a:off x="8027906" y="6349633"/>
            <a:ext cx="2166812" cy="954107"/>
          </a:xfrm>
          <a:prstGeom prst="rect">
            <a:avLst/>
          </a:prstGeom>
          <a:noFill/>
        </p:spPr>
        <p:txBody>
          <a:bodyPr wrap="none" rtlCol="0">
            <a:spAutoFit/>
          </a:bodyPr>
          <a:lstStyle/>
          <a:p>
            <a:r>
              <a:rPr lang="pt-BR" sz="2800" dirty="0">
                <a:latin typeface="+mj-lt"/>
              </a:rPr>
              <a:t>20 UNIDADES</a:t>
            </a:r>
          </a:p>
          <a:p>
            <a:r>
              <a:rPr lang="pt-BR" sz="2800" dirty="0">
                <a:latin typeface="+mj-lt"/>
              </a:rPr>
              <a:t>POR HORA</a:t>
            </a:r>
          </a:p>
        </p:txBody>
      </p:sp>
      <p:sp>
        <p:nvSpPr>
          <p:cNvPr id="22" name="CaixaDeTexto 21">
            <a:extLst>
              <a:ext uri="{FF2B5EF4-FFF2-40B4-BE49-F238E27FC236}">
                <a16:creationId xmlns:a16="http://schemas.microsoft.com/office/drawing/2014/main" id="{B30F60A2-066E-4DB9-9401-5E9CB3FB86E5}"/>
              </a:ext>
            </a:extLst>
          </p:cNvPr>
          <p:cNvSpPr txBox="1"/>
          <p:nvPr/>
        </p:nvSpPr>
        <p:spPr>
          <a:xfrm>
            <a:off x="5430649" y="4590890"/>
            <a:ext cx="2258503" cy="954107"/>
          </a:xfrm>
          <a:prstGeom prst="rect">
            <a:avLst/>
          </a:prstGeom>
          <a:noFill/>
        </p:spPr>
        <p:txBody>
          <a:bodyPr wrap="none" rtlCol="0">
            <a:spAutoFit/>
          </a:bodyPr>
          <a:lstStyle/>
          <a:p>
            <a:pPr algn="ctr"/>
            <a:r>
              <a:rPr lang="pt-BR" sz="2800" dirty="0">
                <a:latin typeface="+mj-lt"/>
              </a:rPr>
              <a:t>3 MIN</a:t>
            </a:r>
          </a:p>
          <a:p>
            <a:pPr algn="ctr"/>
            <a:r>
              <a:rPr lang="pt-BR" sz="2800" dirty="0">
                <a:latin typeface="+mj-lt"/>
              </a:rPr>
              <a:t>POR UNIDADE</a:t>
            </a:r>
          </a:p>
        </p:txBody>
      </p:sp>
      <p:sp>
        <p:nvSpPr>
          <p:cNvPr id="23" name="CaixaDeTexto 22">
            <a:extLst>
              <a:ext uri="{FF2B5EF4-FFF2-40B4-BE49-F238E27FC236}">
                <a16:creationId xmlns:a16="http://schemas.microsoft.com/office/drawing/2014/main" id="{84A6EEEE-C01F-4DF5-A976-67B2AC119B00}"/>
              </a:ext>
            </a:extLst>
          </p:cNvPr>
          <p:cNvSpPr txBox="1"/>
          <p:nvPr/>
        </p:nvSpPr>
        <p:spPr>
          <a:xfrm>
            <a:off x="5601520" y="6349633"/>
            <a:ext cx="2166812" cy="954107"/>
          </a:xfrm>
          <a:prstGeom prst="rect">
            <a:avLst/>
          </a:prstGeom>
          <a:noFill/>
        </p:spPr>
        <p:txBody>
          <a:bodyPr wrap="none" rtlCol="0">
            <a:spAutoFit/>
          </a:bodyPr>
          <a:lstStyle/>
          <a:p>
            <a:r>
              <a:rPr lang="pt-BR" sz="2800" dirty="0">
                <a:latin typeface="+mj-lt"/>
              </a:rPr>
              <a:t>20 UNIDADES</a:t>
            </a:r>
          </a:p>
          <a:p>
            <a:r>
              <a:rPr lang="pt-BR" sz="2800" dirty="0">
                <a:latin typeface="+mj-lt"/>
              </a:rPr>
              <a:t>POR HORA</a:t>
            </a:r>
          </a:p>
        </p:txBody>
      </p:sp>
      <p:sp>
        <p:nvSpPr>
          <p:cNvPr id="24" name="CaixaDeTexto 23">
            <a:extLst>
              <a:ext uri="{FF2B5EF4-FFF2-40B4-BE49-F238E27FC236}">
                <a16:creationId xmlns:a16="http://schemas.microsoft.com/office/drawing/2014/main" id="{77173017-B0C6-47AF-84DD-69E6C4E98423}"/>
              </a:ext>
            </a:extLst>
          </p:cNvPr>
          <p:cNvSpPr txBox="1"/>
          <p:nvPr/>
        </p:nvSpPr>
        <p:spPr>
          <a:xfrm>
            <a:off x="3029976" y="4590890"/>
            <a:ext cx="2258503" cy="954107"/>
          </a:xfrm>
          <a:prstGeom prst="rect">
            <a:avLst/>
          </a:prstGeom>
          <a:noFill/>
        </p:spPr>
        <p:txBody>
          <a:bodyPr wrap="none" rtlCol="0">
            <a:spAutoFit/>
          </a:bodyPr>
          <a:lstStyle/>
          <a:p>
            <a:pPr algn="ctr"/>
            <a:r>
              <a:rPr lang="pt-BR" sz="2800" dirty="0">
                <a:latin typeface="+mj-lt"/>
              </a:rPr>
              <a:t>3 MIN</a:t>
            </a:r>
          </a:p>
          <a:p>
            <a:pPr algn="ctr"/>
            <a:r>
              <a:rPr lang="pt-BR" sz="2800" dirty="0">
                <a:latin typeface="+mj-lt"/>
              </a:rPr>
              <a:t>POR UNIDADE</a:t>
            </a:r>
          </a:p>
        </p:txBody>
      </p:sp>
      <p:sp>
        <p:nvSpPr>
          <p:cNvPr id="25" name="CaixaDeTexto 24">
            <a:extLst>
              <a:ext uri="{FF2B5EF4-FFF2-40B4-BE49-F238E27FC236}">
                <a16:creationId xmlns:a16="http://schemas.microsoft.com/office/drawing/2014/main" id="{38BC0DF5-D12A-4ACE-9CA8-F7AA6EF36484}"/>
              </a:ext>
            </a:extLst>
          </p:cNvPr>
          <p:cNvSpPr txBox="1"/>
          <p:nvPr/>
        </p:nvSpPr>
        <p:spPr>
          <a:xfrm>
            <a:off x="3200847" y="6349633"/>
            <a:ext cx="2166812" cy="954107"/>
          </a:xfrm>
          <a:prstGeom prst="rect">
            <a:avLst/>
          </a:prstGeom>
          <a:noFill/>
        </p:spPr>
        <p:txBody>
          <a:bodyPr wrap="none" rtlCol="0">
            <a:spAutoFit/>
          </a:bodyPr>
          <a:lstStyle/>
          <a:p>
            <a:r>
              <a:rPr lang="pt-BR" sz="2800" dirty="0">
                <a:latin typeface="+mj-lt"/>
              </a:rPr>
              <a:t>20 UNIDADES</a:t>
            </a:r>
          </a:p>
          <a:p>
            <a:r>
              <a:rPr lang="pt-BR" sz="2800" dirty="0">
                <a:latin typeface="+mj-lt"/>
              </a:rPr>
              <a:t>POR HORA</a:t>
            </a:r>
          </a:p>
        </p:txBody>
      </p:sp>
      <p:sp>
        <p:nvSpPr>
          <p:cNvPr id="26" name="Seta: para a Direita 25">
            <a:extLst>
              <a:ext uri="{FF2B5EF4-FFF2-40B4-BE49-F238E27FC236}">
                <a16:creationId xmlns:a16="http://schemas.microsoft.com/office/drawing/2014/main" id="{7618B7B8-BAC3-46C9-9B8F-F2F5962A152F}"/>
              </a:ext>
            </a:extLst>
          </p:cNvPr>
          <p:cNvSpPr/>
          <p:nvPr/>
        </p:nvSpPr>
        <p:spPr>
          <a:xfrm>
            <a:off x="449288" y="3199284"/>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a:extLst>
              <a:ext uri="{FF2B5EF4-FFF2-40B4-BE49-F238E27FC236}">
                <a16:creationId xmlns:a16="http://schemas.microsoft.com/office/drawing/2014/main" id="{B52FF9C2-71CF-4C69-BCFF-053BEA358784}"/>
              </a:ext>
            </a:extLst>
          </p:cNvPr>
          <p:cNvSpPr/>
          <p:nvPr/>
        </p:nvSpPr>
        <p:spPr>
          <a:xfrm>
            <a:off x="2861706" y="3167296"/>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Seta: para a Direita 27">
            <a:extLst>
              <a:ext uri="{FF2B5EF4-FFF2-40B4-BE49-F238E27FC236}">
                <a16:creationId xmlns:a16="http://schemas.microsoft.com/office/drawing/2014/main" id="{F5BD591F-BC78-405D-B800-87EFB58EDFCA}"/>
              </a:ext>
            </a:extLst>
          </p:cNvPr>
          <p:cNvSpPr/>
          <p:nvPr/>
        </p:nvSpPr>
        <p:spPr>
          <a:xfrm>
            <a:off x="5274124" y="3151343"/>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71C64C50-8546-4256-BB2C-2E388F5FC74F}"/>
              </a:ext>
            </a:extLst>
          </p:cNvPr>
          <p:cNvSpPr/>
          <p:nvPr/>
        </p:nvSpPr>
        <p:spPr>
          <a:xfrm>
            <a:off x="7734421" y="3151343"/>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E1644D85-5273-4C5B-BDCD-06BB1A451B43}"/>
              </a:ext>
            </a:extLst>
          </p:cNvPr>
          <p:cNvSpPr/>
          <p:nvPr/>
        </p:nvSpPr>
        <p:spPr>
          <a:xfrm>
            <a:off x="10098960" y="3169030"/>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Seta: para a Direita 30">
            <a:extLst>
              <a:ext uri="{FF2B5EF4-FFF2-40B4-BE49-F238E27FC236}">
                <a16:creationId xmlns:a16="http://schemas.microsoft.com/office/drawing/2014/main" id="{54D9EA7B-EB34-41BB-BE22-B77812B54C33}"/>
              </a:ext>
            </a:extLst>
          </p:cNvPr>
          <p:cNvSpPr/>
          <p:nvPr/>
        </p:nvSpPr>
        <p:spPr>
          <a:xfrm>
            <a:off x="12391824" y="3199284"/>
            <a:ext cx="635968" cy="5869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hlinkClick r:id="rId3"/>
            <a:extLst>
              <a:ext uri="{FF2B5EF4-FFF2-40B4-BE49-F238E27FC236}">
                <a16:creationId xmlns:a16="http://schemas.microsoft.com/office/drawing/2014/main" id="{126F6267-2CE9-401C-8199-F1F7DC6DE308}"/>
              </a:ext>
            </a:extLst>
          </p:cNvPr>
          <p:cNvSpPr txBox="1"/>
          <p:nvPr/>
        </p:nvSpPr>
        <p:spPr>
          <a:xfrm>
            <a:off x="3630474" y="7716440"/>
            <a:ext cx="6431569" cy="2062103"/>
          </a:xfrm>
          <a:prstGeom prst="rect">
            <a:avLst/>
          </a:prstGeom>
          <a:solidFill>
            <a:schemeClr val="accent6">
              <a:lumMod val="40000"/>
              <a:lumOff val="60000"/>
            </a:schemeClr>
          </a:solidFill>
        </p:spPr>
        <p:txBody>
          <a:bodyPr wrap="none" rtlCol="0">
            <a:spAutoFit/>
          </a:bodyPr>
          <a:lstStyle/>
          <a:p>
            <a:r>
              <a:rPr lang="pt-BR" sz="3200" dirty="0">
                <a:latin typeface="+mj-lt"/>
              </a:rPr>
              <a:t>TH = 20 UNIDADES POR HORA</a:t>
            </a:r>
          </a:p>
          <a:p>
            <a:r>
              <a:rPr lang="pt-BR" sz="3200" dirty="0">
                <a:latin typeface="+mj-lt"/>
              </a:rPr>
              <a:t>LT = 15 MINUTOS</a:t>
            </a:r>
          </a:p>
          <a:p>
            <a:r>
              <a:rPr lang="pt-BR" sz="3200" dirty="0">
                <a:latin typeface="+mj-lt"/>
              </a:rPr>
              <a:t>WIP = (20X15) / 60 = 5 UNIDADES</a:t>
            </a:r>
          </a:p>
          <a:p>
            <a:r>
              <a:rPr lang="pt-BR" sz="3200" dirty="0">
                <a:latin typeface="+mj-lt"/>
              </a:rPr>
              <a:t>DLU = WIP/operadores = 5 / 5 = 100%</a:t>
            </a:r>
          </a:p>
        </p:txBody>
      </p:sp>
    </p:spTree>
    <p:extLst>
      <p:ext uri="{BB962C8B-B14F-4D97-AF65-F5344CB8AC3E}">
        <p14:creationId xmlns:p14="http://schemas.microsoft.com/office/powerpoint/2010/main" val="93837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pic>
        <p:nvPicPr>
          <p:cNvPr id="59394" name="Picture 2" descr="Image for post">
            <a:extLst>
              <a:ext uri="{FF2B5EF4-FFF2-40B4-BE49-F238E27FC236}">
                <a16:creationId xmlns:a16="http://schemas.microsoft.com/office/drawing/2014/main" id="{8C852A98-A7F3-46DE-BC66-37BC6896D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00" y="1471092"/>
            <a:ext cx="6528725" cy="3672408"/>
          </a:xfrm>
          <a:prstGeom prst="rect">
            <a:avLst/>
          </a:prstGeom>
          <a:noFill/>
          <a:extLst>
            <a:ext uri="{909E8E84-426E-40DD-AFC4-6F175D3DCCD1}">
              <a14:hiddenFill xmlns:a14="http://schemas.microsoft.com/office/drawing/2010/main">
                <a:solidFill>
                  <a:srgbClr val="FFFFFF"/>
                </a:solidFill>
              </a14:hiddenFill>
            </a:ext>
          </a:extLst>
        </p:spPr>
      </p:pic>
      <p:pic>
        <p:nvPicPr>
          <p:cNvPr id="59396" name="Picture 4" descr="Image for post">
            <a:extLst>
              <a:ext uri="{FF2B5EF4-FFF2-40B4-BE49-F238E27FC236}">
                <a16:creationId xmlns:a16="http://schemas.microsoft.com/office/drawing/2014/main" id="{1D97C83C-59A6-4825-8BCF-BD321D952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75" y="6223620"/>
            <a:ext cx="6528725" cy="3672408"/>
          </a:xfrm>
          <a:prstGeom prst="rect">
            <a:avLst/>
          </a:prstGeom>
          <a:noFill/>
          <a:extLst>
            <a:ext uri="{909E8E84-426E-40DD-AFC4-6F175D3DCCD1}">
              <a14:hiddenFill xmlns:a14="http://schemas.microsoft.com/office/drawing/2010/main">
                <a:solidFill>
                  <a:srgbClr val="FFFFFF"/>
                </a:solidFill>
              </a14:hiddenFill>
            </a:ext>
          </a:extLst>
        </p:spPr>
      </p:pic>
      <p:pic>
        <p:nvPicPr>
          <p:cNvPr id="59398" name="Picture 6" descr="Image for post">
            <a:extLst>
              <a:ext uri="{FF2B5EF4-FFF2-40B4-BE49-F238E27FC236}">
                <a16:creationId xmlns:a16="http://schemas.microsoft.com/office/drawing/2014/main" id="{343569D5-584B-4D7A-8218-EE06BCEBD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1524" y="3870592"/>
            <a:ext cx="5736627" cy="3543858"/>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9B74493-E752-47F2-8A9A-C269E3270A0B}"/>
              </a:ext>
            </a:extLst>
          </p:cNvPr>
          <p:cNvSpPr/>
          <p:nvPr/>
        </p:nvSpPr>
        <p:spPr>
          <a:xfrm>
            <a:off x="7480532" y="7879804"/>
            <a:ext cx="4824536" cy="1477328"/>
          </a:xfrm>
          <a:prstGeom prst="rect">
            <a:avLst/>
          </a:prstGeom>
        </p:spPr>
        <p:txBody>
          <a:bodyPr wrap="square">
            <a:spAutoFit/>
          </a:bodyPr>
          <a:lstStyle/>
          <a:p>
            <a:r>
              <a:rPr lang="en-US" b="1" i="1" dirty="0">
                <a:solidFill>
                  <a:srgbClr val="292929"/>
                </a:solidFill>
                <a:latin typeface="charter"/>
              </a:rPr>
              <a:t>Lead Time</a:t>
            </a:r>
            <a:r>
              <a:rPr lang="en-US" dirty="0">
                <a:solidFill>
                  <a:srgbClr val="292929"/>
                </a:solidFill>
                <a:latin typeface="charter"/>
              </a:rPr>
              <a:t> = </a:t>
            </a:r>
            <a:r>
              <a:rPr lang="en-US" b="1" i="1" dirty="0">
                <a:solidFill>
                  <a:srgbClr val="292929"/>
                </a:solidFill>
                <a:latin typeface="charter"/>
              </a:rPr>
              <a:t>WIP</a:t>
            </a:r>
            <a:r>
              <a:rPr lang="en-US" dirty="0">
                <a:solidFill>
                  <a:srgbClr val="292929"/>
                </a:solidFill>
                <a:latin typeface="charter"/>
              </a:rPr>
              <a:t> / </a:t>
            </a:r>
            <a:r>
              <a:rPr lang="en-US" b="1" i="1" dirty="0">
                <a:solidFill>
                  <a:srgbClr val="292929"/>
                </a:solidFill>
                <a:latin typeface="charter"/>
              </a:rPr>
              <a:t>Throughput</a:t>
            </a:r>
            <a:br>
              <a:rPr lang="en-US" b="1" i="1" dirty="0">
                <a:solidFill>
                  <a:srgbClr val="292929"/>
                </a:solidFill>
                <a:latin typeface="charter"/>
              </a:rPr>
            </a:br>
            <a:r>
              <a:rPr lang="en-US" dirty="0">
                <a:solidFill>
                  <a:srgbClr val="292929"/>
                </a:solidFill>
                <a:latin typeface="charter"/>
              </a:rPr>
              <a:t>Lead Time 7 </a:t>
            </a:r>
            <a:r>
              <a:rPr lang="en-US" dirty="0" err="1">
                <a:solidFill>
                  <a:srgbClr val="292929"/>
                </a:solidFill>
                <a:latin typeface="charter"/>
              </a:rPr>
              <a:t>dias</a:t>
            </a:r>
            <a:r>
              <a:rPr lang="en-US" dirty="0">
                <a:solidFill>
                  <a:srgbClr val="292929"/>
                </a:solidFill>
                <a:latin typeface="charter"/>
              </a:rPr>
              <a:t> = WIP 7 </a:t>
            </a:r>
            <a:r>
              <a:rPr lang="en-US" dirty="0" err="1">
                <a:solidFill>
                  <a:srgbClr val="292929"/>
                </a:solidFill>
                <a:latin typeface="charter"/>
              </a:rPr>
              <a:t>cartões</a:t>
            </a:r>
            <a:r>
              <a:rPr lang="en-US" dirty="0">
                <a:solidFill>
                  <a:srgbClr val="292929"/>
                </a:solidFill>
                <a:latin typeface="charter"/>
              </a:rPr>
              <a:t> / Throughput</a:t>
            </a:r>
            <a:br>
              <a:rPr lang="en-US" dirty="0"/>
            </a:br>
            <a:r>
              <a:rPr lang="en-US" dirty="0">
                <a:solidFill>
                  <a:srgbClr val="292929"/>
                </a:solidFill>
                <a:latin typeface="charter"/>
              </a:rPr>
              <a:t>Lead Time 7 </a:t>
            </a:r>
            <a:r>
              <a:rPr lang="en-US" dirty="0" err="1">
                <a:solidFill>
                  <a:srgbClr val="292929"/>
                </a:solidFill>
                <a:latin typeface="charter"/>
              </a:rPr>
              <a:t>dias</a:t>
            </a:r>
            <a:r>
              <a:rPr lang="en-US" dirty="0">
                <a:solidFill>
                  <a:srgbClr val="292929"/>
                </a:solidFill>
                <a:latin typeface="charter"/>
              </a:rPr>
              <a:t> * Throughput = WIP 7 </a:t>
            </a:r>
            <a:r>
              <a:rPr lang="en-US" dirty="0" err="1">
                <a:solidFill>
                  <a:srgbClr val="292929"/>
                </a:solidFill>
                <a:latin typeface="charter"/>
              </a:rPr>
              <a:t>cartões</a:t>
            </a:r>
            <a:br>
              <a:rPr lang="en-US" dirty="0"/>
            </a:br>
            <a:r>
              <a:rPr lang="en-US" dirty="0">
                <a:solidFill>
                  <a:srgbClr val="292929"/>
                </a:solidFill>
                <a:latin typeface="charter"/>
              </a:rPr>
              <a:t>Throughput = WIP 7 </a:t>
            </a:r>
            <a:r>
              <a:rPr lang="en-US" dirty="0" err="1">
                <a:solidFill>
                  <a:srgbClr val="292929"/>
                </a:solidFill>
                <a:latin typeface="charter"/>
              </a:rPr>
              <a:t>cartões</a:t>
            </a:r>
            <a:r>
              <a:rPr lang="en-US" dirty="0">
                <a:solidFill>
                  <a:srgbClr val="292929"/>
                </a:solidFill>
                <a:latin typeface="charter"/>
              </a:rPr>
              <a:t> / Lead Time 7 </a:t>
            </a:r>
            <a:r>
              <a:rPr lang="en-US" dirty="0" err="1">
                <a:solidFill>
                  <a:srgbClr val="292929"/>
                </a:solidFill>
                <a:latin typeface="charter"/>
              </a:rPr>
              <a:t>dias</a:t>
            </a:r>
            <a:br>
              <a:rPr lang="en-US" dirty="0"/>
            </a:br>
            <a:r>
              <a:rPr lang="en-US" dirty="0">
                <a:solidFill>
                  <a:srgbClr val="292929"/>
                </a:solidFill>
                <a:latin typeface="charter"/>
              </a:rPr>
              <a:t>Throughput = 1 </a:t>
            </a:r>
            <a:r>
              <a:rPr lang="en-US" dirty="0" err="1">
                <a:solidFill>
                  <a:srgbClr val="292929"/>
                </a:solidFill>
                <a:latin typeface="charter"/>
              </a:rPr>
              <a:t>cartão</a:t>
            </a:r>
            <a:r>
              <a:rPr lang="en-US" dirty="0">
                <a:solidFill>
                  <a:srgbClr val="292929"/>
                </a:solidFill>
                <a:latin typeface="charter"/>
              </a:rPr>
              <a:t> por </a:t>
            </a:r>
            <a:r>
              <a:rPr lang="en-US" dirty="0" err="1">
                <a:solidFill>
                  <a:srgbClr val="292929"/>
                </a:solidFill>
                <a:latin typeface="charter"/>
              </a:rPr>
              <a:t>dia</a:t>
            </a:r>
            <a:endParaRPr lang="pt-BR" dirty="0"/>
          </a:p>
        </p:txBody>
      </p:sp>
    </p:spTree>
    <p:extLst>
      <p:ext uri="{BB962C8B-B14F-4D97-AF65-F5344CB8AC3E}">
        <p14:creationId xmlns:p14="http://schemas.microsoft.com/office/powerpoint/2010/main" val="3790707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Gestão de Desempenho</a:t>
            </a:r>
          </a:p>
        </p:txBody>
      </p:sp>
      <p:pic>
        <p:nvPicPr>
          <p:cNvPr id="2" name="Imagem 1">
            <a:hlinkClick r:id="rId3"/>
            <a:extLst>
              <a:ext uri="{FF2B5EF4-FFF2-40B4-BE49-F238E27FC236}">
                <a16:creationId xmlns:a16="http://schemas.microsoft.com/office/drawing/2014/main" id="{F173CD3C-24D5-4347-B71C-A767D61A9CFF}"/>
              </a:ext>
            </a:extLst>
          </p:cNvPr>
          <p:cNvPicPr>
            <a:picLocks noChangeAspect="1"/>
          </p:cNvPicPr>
          <p:nvPr/>
        </p:nvPicPr>
        <p:blipFill>
          <a:blip r:embed="rId4"/>
          <a:stretch>
            <a:fillRect/>
          </a:stretch>
        </p:blipFill>
        <p:spPr>
          <a:xfrm>
            <a:off x="1478005" y="2079060"/>
            <a:ext cx="10759990" cy="7235868"/>
          </a:xfrm>
          <a:prstGeom prst="rect">
            <a:avLst/>
          </a:prstGeom>
        </p:spPr>
      </p:pic>
      <p:sp>
        <p:nvSpPr>
          <p:cNvPr id="5" name="CaixaDeTexto 4">
            <a:extLst>
              <a:ext uri="{FF2B5EF4-FFF2-40B4-BE49-F238E27FC236}">
                <a16:creationId xmlns:a16="http://schemas.microsoft.com/office/drawing/2014/main" id="{B11F045A-7B4A-4234-BC09-0933147E8A93}"/>
              </a:ext>
            </a:extLst>
          </p:cNvPr>
          <p:cNvSpPr txBox="1"/>
          <p:nvPr/>
        </p:nvSpPr>
        <p:spPr>
          <a:xfrm>
            <a:off x="1025352" y="1339270"/>
            <a:ext cx="7707559" cy="707886"/>
          </a:xfrm>
          <a:prstGeom prst="rect">
            <a:avLst/>
          </a:prstGeom>
          <a:noFill/>
        </p:spPr>
        <p:txBody>
          <a:bodyPr wrap="none" rtlCol="0">
            <a:spAutoFit/>
          </a:bodyPr>
          <a:lstStyle/>
          <a:p>
            <a:r>
              <a:rPr lang="pt-BR" sz="4000" b="1" dirty="0">
                <a:effectLst>
                  <a:outerShdw blurRad="38100" dist="38100" dir="2700000" algn="tl">
                    <a:srgbClr val="000000">
                      <a:alpha val="43137"/>
                    </a:srgbClr>
                  </a:outerShdw>
                </a:effectLst>
              </a:rPr>
              <a:t>Diagrama de Fluxo Cumulativo</a:t>
            </a:r>
          </a:p>
        </p:txBody>
      </p:sp>
    </p:spTree>
    <p:extLst>
      <p:ext uri="{BB962C8B-B14F-4D97-AF65-F5344CB8AC3E}">
        <p14:creationId xmlns:p14="http://schemas.microsoft.com/office/powerpoint/2010/main" val="1712291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Métodos Ágeis</a:t>
            </a:r>
          </a:p>
        </p:txBody>
      </p:sp>
      <p:graphicFrame>
        <p:nvGraphicFramePr>
          <p:cNvPr id="3" name="Diagrama 2">
            <a:extLst>
              <a:ext uri="{FF2B5EF4-FFF2-40B4-BE49-F238E27FC236}">
                <a16:creationId xmlns:a16="http://schemas.microsoft.com/office/drawing/2014/main" id="{0F0B29A8-E074-A50E-1B58-6830993C6FCB}"/>
              </a:ext>
            </a:extLst>
          </p:cNvPr>
          <p:cNvGraphicFramePr/>
          <p:nvPr>
            <p:extLst>
              <p:ext uri="{D42A27DB-BD31-4B8C-83A1-F6EECF244321}">
                <p14:modId xmlns:p14="http://schemas.microsoft.com/office/powerpoint/2010/main" val="440870041"/>
              </p:ext>
            </p:extLst>
          </p:nvPr>
        </p:nvGraphicFramePr>
        <p:xfrm>
          <a:off x="1133364" y="2119165"/>
          <a:ext cx="11449272" cy="7195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3069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Gestão de Desempenho</a:t>
            </a:r>
          </a:p>
        </p:txBody>
      </p:sp>
      <p:sp>
        <p:nvSpPr>
          <p:cNvPr id="5" name="Retângulo 4">
            <a:extLst>
              <a:ext uri="{FF2B5EF4-FFF2-40B4-BE49-F238E27FC236}">
                <a16:creationId xmlns:a16="http://schemas.microsoft.com/office/drawing/2014/main" id="{A7CC5FEB-7967-4F5E-BBCF-1372B7A2F5A2}"/>
              </a:ext>
            </a:extLst>
          </p:cNvPr>
          <p:cNvSpPr/>
          <p:nvPr/>
        </p:nvSpPr>
        <p:spPr>
          <a:xfrm>
            <a:off x="2892924" y="8391598"/>
            <a:ext cx="6858000" cy="923330"/>
          </a:xfrm>
          <a:prstGeom prst="rect">
            <a:avLst/>
          </a:prstGeom>
        </p:spPr>
        <p:txBody>
          <a:bodyPr>
            <a:spAutoFit/>
          </a:bodyPr>
          <a:lstStyle/>
          <a:p>
            <a:r>
              <a:rPr lang="pt-BR" dirty="0">
                <a:solidFill>
                  <a:srgbClr val="000000"/>
                </a:solidFill>
                <a:latin typeface="Georgia" panose="02040502050405020303" pitchFamily="18" charset="0"/>
              </a:rPr>
              <a:t>O diagrama de fluxo cumulativo permite que a equipe visualize gargalos e ajude-as a tomar melhores decisões para um melhor rendimento.</a:t>
            </a:r>
            <a:endParaRPr lang="pt-BR" dirty="0"/>
          </a:p>
        </p:txBody>
      </p:sp>
      <p:pic>
        <p:nvPicPr>
          <p:cNvPr id="2" name="Imagem 1">
            <a:extLst>
              <a:ext uri="{FF2B5EF4-FFF2-40B4-BE49-F238E27FC236}">
                <a16:creationId xmlns:a16="http://schemas.microsoft.com/office/drawing/2014/main" id="{44F29736-3DF6-44EC-9D26-BBDD270817E4}"/>
              </a:ext>
            </a:extLst>
          </p:cNvPr>
          <p:cNvPicPr>
            <a:picLocks noChangeAspect="1"/>
          </p:cNvPicPr>
          <p:nvPr/>
        </p:nvPicPr>
        <p:blipFill>
          <a:blip r:embed="rId3"/>
          <a:stretch>
            <a:fillRect/>
          </a:stretch>
        </p:blipFill>
        <p:spPr>
          <a:xfrm>
            <a:off x="2109787" y="2281237"/>
            <a:ext cx="9496425" cy="5724525"/>
          </a:xfrm>
          <a:prstGeom prst="rect">
            <a:avLst/>
          </a:prstGeom>
        </p:spPr>
      </p:pic>
      <p:sp>
        <p:nvSpPr>
          <p:cNvPr id="7" name="CaixaDeTexto 6">
            <a:extLst>
              <a:ext uri="{FF2B5EF4-FFF2-40B4-BE49-F238E27FC236}">
                <a16:creationId xmlns:a16="http://schemas.microsoft.com/office/drawing/2014/main" id="{B6A36E70-0E1C-4180-BE62-F489F257C387}"/>
              </a:ext>
            </a:extLst>
          </p:cNvPr>
          <p:cNvSpPr txBox="1"/>
          <p:nvPr/>
        </p:nvSpPr>
        <p:spPr>
          <a:xfrm>
            <a:off x="1025352" y="1339270"/>
            <a:ext cx="7707559" cy="707886"/>
          </a:xfrm>
          <a:prstGeom prst="rect">
            <a:avLst/>
          </a:prstGeom>
          <a:noFill/>
        </p:spPr>
        <p:txBody>
          <a:bodyPr wrap="none" rtlCol="0">
            <a:spAutoFit/>
          </a:bodyPr>
          <a:lstStyle/>
          <a:p>
            <a:r>
              <a:rPr lang="pt-BR" sz="4000" b="1" dirty="0">
                <a:effectLst>
                  <a:outerShdw blurRad="38100" dist="38100" dir="2700000" algn="tl">
                    <a:srgbClr val="000000">
                      <a:alpha val="43137"/>
                    </a:srgbClr>
                  </a:outerShdw>
                </a:effectLst>
              </a:rPr>
              <a:t>Diagrama de Fluxo Cumulativo</a:t>
            </a:r>
          </a:p>
        </p:txBody>
      </p:sp>
    </p:spTree>
    <p:extLst>
      <p:ext uri="{BB962C8B-B14F-4D97-AF65-F5344CB8AC3E}">
        <p14:creationId xmlns:p14="http://schemas.microsoft.com/office/powerpoint/2010/main" val="822414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pic>
        <p:nvPicPr>
          <p:cNvPr id="57346" name="Picture 2" descr="Global WIP limit">
            <a:hlinkClick r:id="rId3"/>
            <a:extLst>
              <a:ext uri="{FF2B5EF4-FFF2-40B4-BE49-F238E27FC236}">
                <a16:creationId xmlns:a16="http://schemas.microsoft.com/office/drawing/2014/main" id="{54B7B284-A994-4842-8058-D4E90804A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138" y="1111052"/>
            <a:ext cx="9991725" cy="917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275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KANBAN</a:t>
            </a:r>
          </a:p>
        </p:txBody>
      </p:sp>
      <p:sp>
        <p:nvSpPr>
          <p:cNvPr id="4" name="CaixaDeTexto 3">
            <a:extLst>
              <a:ext uri="{FF2B5EF4-FFF2-40B4-BE49-F238E27FC236}">
                <a16:creationId xmlns:a16="http://schemas.microsoft.com/office/drawing/2014/main" id="{6C148F32-F2E0-488D-B7A0-E91E958CFB81}"/>
              </a:ext>
            </a:extLst>
          </p:cNvPr>
          <p:cNvSpPr txBox="1"/>
          <p:nvPr/>
        </p:nvSpPr>
        <p:spPr>
          <a:xfrm>
            <a:off x="9892800" y="9593668"/>
            <a:ext cx="2804999" cy="369332"/>
          </a:xfrm>
          <a:prstGeom prst="rect">
            <a:avLst/>
          </a:prstGeom>
          <a:noFill/>
        </p:spPr>
        <p:txBody>
          <a:bodyPr wrap="none" rtlCol="0">
            <a:spAutoFit/>
          </a:bodyPr>
          <a:lstStyle/>
          <a:p>
            <a:r>
              <a:rPr lang="pt-BR" b="1" dirty="0"/>
              <a:t>DINÂMICA EM GRUPOS</a:t>
            </a:r>
          </a:p>
        </p:txBody>
      </p:sp>
      <p:sp>
        <p:nvSpPr>
          <p:cNvPr id="5" name="CaixaDeTexto 4">
            <a:extLst>
              <a:ext uri="{FF2B5EF4-FFF2-40B4-BE49-F238E27FC236}">
                <a16:creationId xmlns:a16="http://schemas.microsoft.com/office/drawing/2014/main" id="{3B3018BA-6C3C-4C02-BFFC-E9DDA502AFCF}"/>
              </a:ext>
            </a:extLst>
          </p:cNvPr>
          <p:cNvSpPr txBox="1"/>
          <p:nvPr/>
        </p:nvSpPr>
        <p:spPr>
          <a:xfrm>
            <a:off x="3851373" y="1831132"/>
            <a:ext cx="6041427" cy="1938992"/>
          </a:xfrm>
          <a:prstGeom prst="rect">
            <a:avLst/>
          </a:prstGeom>
          <a:noFill/>
        </p:spPr>
        <p:txBody>
          <a:bodyPr wrap="square" rtlCol="0">
            <a:spAutoFit/>
          </a:bodyPr>
          <a:lstStyle/>
          <a:p>
            <a:pPr algn="ctr"/>
            <a:r>
              <a:rPr lang="pt-BR" sz="4000" b="1" u="sng" dirty="0">
                <a:effectLst>
                  <a:outerShdw blurRad="38100" dist="38100" dir="2700000" algn="tl">
                    <a:srgbClr val="000000">
                      <a:alpha val="43137"/>
                    </a:srgbClr>
                  </a:outerShdw>
                </a:effectLst>
                <a:latin typeface="+mj-lt"/>
                <a:hlinkClick r:id="rId3"/>
              </a:rPr>
              <a:t>KANBAN NA PRÁTICA</a:t>
            </a:r>
            <a:r>
              <a:rPr lang="pt-BR" sz="4000" b="1" u="sng" dirty="0">
                <a:effectLst>
                  <a:outerShdw blurRad="38100" dist="38100" dir="2700000" algn="tl">
                    <a:srgbClr val="000000">
                      <a:alpha val="43137"/>
                    </a:srgbClr>
                  </a:outerShdw>
                </a:effectLst>
                <a:latin typeface="+mj-lt"/>
              </a:rPr>
              <a:t>:</a:t>
            </a:r>
          </a:p>
          <a:p>
            <a:endParaRPr lang="pt-BR" sz="4000" dirty="0">
              <a:latin typeface="+mj-lt"/>
            </a:endParaRPr>
          </a:p>
          <a:p>
            <a:pPr marL="685800" indent="-685800">
              <a:buFont typeface="Arial" panose="020B0604020202020204" pitchFamily="34" charset="0"/>
              <a:buChar char="•"/>
            </a:pPr>
            <a:endParaRPr lang="pt-BR" sz="4000" dirty="0">
              <a:latin typeface="+mj-lt"/>
            </a:endParaRPr>
          </a:p>
        </p:txBody>
      </p:sp>
      <p:pic>
        <p:nvPicPr>
          <p:cNvPr id="3" name="Imagem 2">
            <a:extLst>
              <a:ext uri="{FF2B5EF4-FFF2-40B4-BE49-F238E27FC236}">
                <a16:creationId xmlns:a16="http://schemas.microsoft.com/office/drawing/2014/main" id="{FE694458-2F56-4C0E-9414-A7D60F4E700E}"/>
              </a:ext>
            </a:extLst>
          </p:cNvPr>
          <p:cNvPicPr>
            <a:picLocks noChangeAspect="1"/>
          </p:cNvPicPr>
          <p:nvPr/>
        </p:nvPicPr>
        <p:blipFill>
          <a:blip r:embed="rId4"/>
          <a:stretch>
            <a:fillRect/>
          </a:stretch>
        </p:blipFill>
        <p:spPr>
          <a:xfrm>
            <a:off x="2029762" y="2809185"/>
            <a:ext cx="9677854" cy="6294755"/>
          </a:xfrm>
          <a:prstGeom prst="rect">
            <a:avLst/>
          </a:prstGeom>
        </p:spPr>
      </p:pic>
    </p:spTree>
    <p:extLst>
      <p:ext uri="{BB962C8B-B14F-4D97-AF65-F5344CB8AC3E}">
        <p14:creationId xmlns:p14="http://schemas.microsoft.com/office/powerpoint/2010/main" val="832817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Métodos Ágeis</a:t>
            </a:r>
          </a:p>
        </p:txBody>
      </p:sp>
      <p:graphicFrame>
        <p:nvGraphicFramePr>
          <p:cNvPr id="3" name="Diagrama 2">
            <a:extLst>
              <a:ext uri="{FF2B5EF4-FFF2-40B4-BE49-F238E27FC236}">
                <a16:creationId xmlns:a16="http://schemas.microsoft.com/office/drawing/2014/main" id="{C872A730-DA80-A722-E1A2-EF6237C28F34}"/>
              </a:ext>
            </a:extLst>
          </p:cNvPr>
          <p:cNvGraphicFramePr/>
          <p:nvPr>
            <p:extLst>
              <p:ext uri="{D42A27DB-BD31-4B8C-83A1-F6EECF244321}">
                <p14:modId xmlns:p14="http://schemas.microsoft.com/office/powerpoint/2010/main" val="1814748350"/>
              </p:ext>
            </p:extLst>
          </p:nvPr>
        </p:nvGraphicFramePr>
        <p:xfrm>
          <a:off x="1133364" y="2119165"/>
          <a:ext cx="11449272" cy="7195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2186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C6751B5-226D-459A-854E-9B13046B2140}"/>
              </a:ext>
            </a:extLst>
          </p:cNvPr>
          <p:cNvSpPr>
            <a:spLocks noGrp="1"/>
          </p:cNvSpPr>
          <p:nvPr>
            <p:ph type="body" sz="quarter" idx="15"/>
          </p:nvPr>
        </p:nvSpPr>
        <p:spPr>
          <a:xfrm>
            <a:off x="734696" y="2119164"/>
            <a:ext cx="12246608" cy="4644516"/>
          </a:xfrm>
        </p:spPr>
        <p:txBody>
          <a:bodyPr/>
          <a:lstStyle/>
          <a:p>
            <a:r>
              <a:rPr lang="pt-BR" sz="3600" b="1" i="0" u="none" strike="noStrike" baseline="0" dirty="0">
                <a:solidFill>
                  <a:srgbClr val="FFC000"/>
                </a:solidFill>
                <a:latin typeface="Open Sans SemiBold" panose="020B0706030804020204" pitchFamily="34" charset="0"/>
              </a:rPr>
              <a:t>O que é Scrum? </a:t>
            </a:r>
            <a:endParaRPr lang="pt-BR" sz="3600" b="0" i="0" u="none" strike="noStrike" baseline="0" dirty="0">
              <a:solidFill>
                <a:srgbClr val="FFC000"/>
              </a:solidFill>
              <a:latin typeface="Open Sans SemiBold" panose="020B0706030804020204" pitchFamily="34" charset="0"/>
            </a:endParaRPr>
          </a:p>
          <a:p>
            <a:r>
              <a:rPr lang="pt-BR" sz="2800" b="0" i="0" u="none" strike="noStrike" baseline="0" dirty="0">
                <a:latin typeface="+mj-lt"/>
              </a:rPr>
              <a:t>Um framework dentro do qual pessoas podem tratar e resolver problemas complexos e adaptativos, enquanto produtiva e criativamente entregam produtos com o mais alto valor possível (SCHWABER; SUTHERAND, 2017). </a:t>
            </a:r>
          </a:p>
        </p:txBody>
      </p:sp>
      <p:sp>
        <p:nvSpPr>
          <p:cNvPr id="4" name="CaixaDeTexto 3">
            <a:extLst>
              <a:ext uri="{FF2B5EF4-FFF2-40B4-BE49-F238E27FC236}">
                <a16:creationId xmlns:a16="http://schemas.microsoft.com/office/drawing/2014/main" id="{E70DBF7A-A200-36A5-DC22-B4EAA523DB31}"/>
              </a:ext>
            </a:extLst>
          </p:cNvPr>
          <p:cNvSpPr txBox="1"/>
          <p:nvPr/>
        </p:nvSpPr>
        <p:spPr>
          <a:xfrm>
            <a:off x="377280" y="6439644"/>
            <a:ext cx="12604024" cy="1200329"/>
          </a:xfrm>
          <a:prstGeom prst="rect">
            <a:avLst/>
          </a:prstGeom>
          <a:noFill/>
        </p:spPr>
        <p:txBody>
          <a:bodyPr wrap="square">
            <a:spAutoFit/>
          </a:bodyPr>
          <a:lstStyle/>
          <a:p>
            <a:r>
              <a:rPr lang="pt-BR" sz="2400" b="0" i="0" u="none" strike="noStrike" baseline="0" dirty="0">
                <a:solidFill>
                  <a:srgbClr val="C0E3F8"/>
                </a:solidFill>
                <a:latin typeface="+mj-lt"/>
              </a:rPr>
              <a:t>O nome </a:t>
            </a:r>
            <a:r>
              <a:rPr lang="pt-BR" sz="2400" b="0" i="1" u="none" strike="noStrike" baseline="0" dirty="0">
                <a:solidFill>
                  <a:srgbClr val="FFC000"/>
                </a:solidFill>
                <a:latin typeface="+mj-lt"/>
              </a:rPr>
              <a:t>Scrum</a:t>
            </a:r>
            <a:r>
              <a:rPr lang="pt-BR" sz="2400" b="0" i="1" u="none" strike="noStrike" baseline="0" dirty="0">
                <a:solidFill>
                  <a:srgbClr val="C0E3F8"/>
                </a:solidFill>
                <a:latin typeface="+mj-lt"/>
              </a:rPr>
              <a:t> </a:t>
            </a:r>
            <a:r>
              <a:rPr lang="pt-BR" sz="2400" b="0" i="0" u="none" strike="noStrike" baseline="0" dirty="0">
                <a:solidFill>
                  <a:srgbClr val="C0E3F8"/>
                </a:solidFill>
                <a:latin typeface="+mj-lt"/>
              </a:rPr>
              <a:t>não é um acrônimo. Vem de uma das formações em que as equipes se colocam para a reposição de bola em </a:t>
            </a:r>
            <a:r>
              <a:rPr lang="pt-BR" sz="2400" b="0" i="0" strike="noStrike" baseline="0" dirty="0">
                <a:solidFill>
                  <a:srgbClr val="C0E3F8"/>
                </a:solidFill>
                <a:latin typeface="+mj-lt"/>
              </a:rPr>
              <a:t>um </a:t>
            </a:r>
            <a:r>
              <a:rPr lang="pt-BR" sz="2400" b="0" i="0" u="sng" strike="noStrike" baseline="0" dirty="0">
                <a:solidFill>
                  <a:srgbClr val="C0E3F8"/>
                </a:solidFill>
                <a:latin typeface="+mj-lt"/>
              </a:rPr>
              <a:t>jogo de rúgbi</a:t>
            </a:r>
            <a:r>
              <a:rPr lang="pt-BR" sz="2400" b="0" i="0" u="none" strike="noStrike" baseline="0" dirty="0">
                <a:solidFill>
                  <a:srgbClr val="C0E3F8"/>
                </a:solidFill>
                <a:latin typeface="+mj-lt"/>
              </a:rPr>
              <a:t>. Dessa forma, o time se move coeso em direção ao objetivo como um só bloco. </a:t>
            </a:r>
            <a:endParaRPr lang="pt-BR" sz="2400" dirty="0">
              <a:solidFill>
                <a:srgbClr val="C0E3F8"/>
              </a:solidFill>
              <a:latin typeface="+mj-lt"/>
            </a:endParaRPr>
          </a:p>
        </p:txBody>
      </p:sp>
    </p:spTree>
    <p:extLst>
      <p:ext uri="{BB962C8B-B14F-4D97-AF65-F5344CB8AC3E}">
        <p14:creationId xmlns:p14="http://schemas.microsoft.com/office/powerpoint/2010/main" val="19448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D5A0DA6-9904-A145-BDE3-57B32268F80C}"/>
              </a:ext>
            </a:extLst>
          </p:cNvPr>
          <p:cNvSpPr/>
          <p:nvPr/>
        </p:nvSpPr>
        <p:spPr>
          <a:xfrm>
            <a:off x="3100618" y="6904380"/>
            <a:ext cx="6350000" cy="357605"/>
          </a:xfrm>
          <a:prstGeom prst="ellipse">
            <a:avLst/>
          </a:prstGeom>
          <a:gradFill flip="none" rotWithShape="1">
            <a:gsLst>
              <a:gs pos="0">
                <a:schemeClr val="tx1">
                  <a:lumMod val="85000"/>
                  <a:lumOff val="15000"/>
                  <a:alpha val="3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1500" kern="0">
              <a:solidFill>
                <a:sysClr val="window" lastClr="FFFFFF"/>
              </a:solidFill>
              <a:latin typeface="+mj-lt"/>
            </a:endParaRPr>
          </a:p>
        </p:txBody>
      </p:sp>
      <p:grpSp>
        <p:nvGrpSpPr>
          <p:cNvPr id="7" name="Group 36">
            <a:extLst>
              <a:ext uri="{FF2B5EF4-FFF2-40B4-BE49-F238E27FC236}">
                <a16:creationId xmlns:a16="http://schemas.microsoft.com/office/drawing/2014/main" id="{66330F29-91EC-1C4A-83BD-8DED3B427AE0}"/>
              </a:ext>
            </a:extLst>
          </p:cNvPr>
          <p:cNvGrpSpPr/>
          <p:nvPr/>
        </p:nvGrpSpPr>
        <p:grpSpPr>
          <a:xfrm>
            <a:off x="3632369" y="6412304"/>
            <a:ext cx="5540501" cy="865605"/>
            <a:chOff x="-236971" y="2562726"/>
            <a:chExt cx="12122584" cy="1295400"/>
          </a:xfrm>
          <a:solidFill>
            <a:schemeClr val="bg1">
              <a:lumMod val="65000"/>
            </a:schemeClr>
          </a:solidFill>
          <a:scene3d>
            <a:camera prst="perspectiveRelaxed" fov="4500000">
              <a:rot lat="18000000" lon="0" rev="0"/>
            </a:camera>
            <a:lightRig rig="balanced" dir="t">
              <a:rot lat="0" lon="0" rev="7200000"/>
            </a:lightRig>
          </a:scene3d>
        </p:grpSpPr>
        <p:sp>
          <p:nvSpPr>
            <p:cNvPr id="9" name="Rectangle 30">
              <a:extLst>
                <a:ext uri="{FF2B5EF4-FFF2-40B4-BE49-F238E27FC236}">
                  <a16:creationId xmlns:a16="http://schemas.microsoft.com/office/drawing/2014/main" id="{1E5D7A52-0C39-C344-907A-37B0C44153D5}"/>
                </a:ext>
              </a:extLst>
            </p:cNvPr>
            <p:cNvSpPr/>
            <p:nvPr/>
          </p:nvSpPr>
          <p:spPr>
            <a:xfrm>
              <a:off x="1446212" y="2753226"/>
              <a:ext cx="1676400" cy="914400"/>
            </a:xfrm>
            <a:prstGeom prst="rect">
              <a:avLst/>
            </a:prstGeom>
            <a:grpFill/>
            <a:ln>
              <a:noFill/>
            </a:ln>
            <a:sp3d prstMaterial="plastic">
              <a:bevelT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Rectangle 31">
              <a:extLst>
                <a:ext uri="{FF2B5EF4-FFF2-40B4-BE49-F238E27FC236}">
                  <a16:creationId xmlns:a16="http://schemas.microsoft.com/office/drawing/2014/main" id="{233D422C-103A-674E-9850-6DB9B4F9C80D}"/>
                </a:ext>
              </a:extLst>
            </p:cNvPr>
            <p:cNvSpPr/>
            <p:nvPr/>
          </p:nvSpPr>
          <p:spPr>
            <a:xfrm>
              <a:off x="3229292" y="2753226"/>
              <a:ext cx="1676400" cy="914400"/>
            </a:xfrm>
            <a:prstGeom prst="rect">
              <a:avLst/>
            </a:prstGeom>
            <a:grpFill/>
            <a:ln>
              <a:noFill/>
            </a:ln>
            <a:sp3d prstMaterial="plastic">
              <a:bevelT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ectangle 32">
              <a:extLst>
                <a:ext uri="{FF2B5EF4-FFF2-40B4-BE49-F238E27FC236}">
                  <a16:creationId xmlns:a16="http://schemas.microsoft.com/office/drawing/2014/main" id="{E896ACA7-DB88-0F4D-8FF7-88E1B9092BCE}"/>
                </a:ext>
              </a:extLst>
            </p:cNvPr>
            <p:cNvSpPr/>
            <p:nvPr/>
          </p:nvSpPr>
          <p:spPr>
            <a:xfrm>
              <a:off x="5012372" y="2753226"/>
              <a:ext cx="1676400" cy="914400"/>
            </a:xfrm>
            <a:prstGeom prst="rect">
              <a:avLst/>
            </a:prstGeom>
            <a:grpFill/>
            <a:ln>
              <a:noFill/>
            </a:ln>
            <a:sp3d prstMaterial="plastic">
              <a:bevelT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Rectangle 33">
              <a:extLst>
                <a:ext uri="{FF2B5EF4-FFF2-40B4-BE49-F238E27FC236}">
                  <a16:creationId xmlns:a16="http://schemas.microsoft.com/office/drawing/2014/main" id="{CB51A452-5CDB-7D47-95F7-A38A0B3B08BC}"/>
                </a:ext>
              </a:extLst>
            </p:cNvPr>
            <p:cNvSpPr/>
            <p:nvPr/>
          </p:nvSpPr>
          <p:spPr>
            <a:xfrm>
              <a:off x="6795452" y="2753226"/>
              <a:ext cx="1676400" cy="914400"/>
            </a:xfrm>
            <a:prstGeom prst="rect">
              <a:avLst/>
            </a:prstGeom>
            <a:grpFill/>
            <a:ln>
              <a:noFill/>
            </a:ln>
            <a:sp3d prstMaterial="plastic">
              <a:bevelT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Rectangle 34">
              <a:extLst>
                <a:ext uri="{FF2B5EF4-FFF2-40B4-BE49-F238E27FC236}">
                  <a16:creationId xmlns:a16="http://schemas.microsoft.com/office/drawing/2014/main" id="{148FDC3E-576A-484C-BD42-4A0668A4076D}"/>
                </a:ext>
              </a:extLst>
            </p:cNvPr>
            <p:cNvSpPr/>
            <p:nvPr/>
          </p:nvSpPr>
          <p:spPr>
            <a:xfrm>
              <a:off x="8578532" y="2753226"/>
              <a:ext cx="1676400" cy="914400"/>
            </a:xfrm>
            <a:prstGeom prst="rect">
              <a:avLst/>
            </a:prstGeom>
            <a:grpFill/>
            <a:ln>
              <a:noFill/>
            </a:ln>
            <a:sp3d prstMaterial="plastic">
              <a:bevelT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ight Arrow 35">
              <a:extLst>
                <a:ext uri="{FF2B5EF4-FFF2-40B4-BE49-F238E27FC236}">
                  <a16:creationId xmlns:a16="http://schemas.microsoft.com/office/drawing/2014/main" id="{7E79E963-F585-BE4B-857E-540EF7E8883A}"/>
                </a:ext>
              </a:extLst>
            </p:cNvPr>
            <p:cNvSpPr/>
            <p:nvPr/>
          </p:nvSpPr>
          <p:spPr>
            <a:xfrm>
              <a:off x="10361613" y="2562726"/>
              <a:ext cx="1524000" cy="1295400"/>
            </a:xfrm>
            <a:prstGeom prst="rightArrow">
              <a:avLst>
                <a:gd name="adj1" fmla="val 72292"/>
                <a:gd name="adj2" fmla="val 50000"/>
              </a:avLst>
            </a:prstGeom>
            <a:solidFill>
              <a:srgbClr val="00B050"/>
            </a:solidFill>
            <a:ln>
              <a:noFill/>
            </a:ln>
            <a:sp3d prstMaterial="plastic">
              <a:bevelT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ight Arrow 37">
              <a:extLst>
                <a:ext uri="{FF2B5EF4-FFF2-40B4-BE49-F238E27FC236}">
                  <a16:creationId xmlns:a16="http://schemas.microsoft.com/office/drawing/2014/main" id="{8D956622-1649-4640-856B-33DDD71EFD7C}"/>
                </a:ext>
              </a:extLst>
            </p:cNvPr>
            <p:cNvSpPr/>
            <p:nvPr/>
          </p:nvSpPr>
          <p:spPr>
            <a:xfrm>
              <a:off x="-236971" y="2562726"/>
              <a:ext cx="1524000" cy="1295400"/>
            </a:xfrm>
            <a:prstGeom prst="rightArrow">
              <a:avLst>
                <a:gd name="adj1" fmla="val 72292"/>
                <a:gd name="adj2" fmla="val 50000"/>
              </a:avLst>
            </a:prstGeom>
            <a:solidFill>
              <a:schemeClr val="accent1"/>
            </a:solidFill>
            <a:ln>
              <a:noFill/>
            </a:ln>
            <a:sp3d prstMaterial="plastic">
              <a:bevelT w="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6" name="Agrupar 15">
            <a:extLst>
              <a:ext uri="{FF2B5EF4-FFF2-40B4-BE49-F238E27FC236}">
                <a16:creationId xmlns:a16="http://schemas.microsoft.com/office/drawing/2014/main" id="{D23BA3D1-F153-0E46-BBA9-1E3A38BD4EEC}"/>
              </a:ext>
            </a:extLst>
          </p:cNvPr>
          <p:cNvGrpSpPr/>
          <p:nvPr/>
        </p:nvGrpSpPr>
        <p:grpSpPr>
          <a:xfrm>
            <a:off x="9235668" y="6616392"/>
            <a:ext cx="1089017" cy="818134"/>
            <a:chOff x="9542357" y="5522463"/>
            <a:chExt cx="1306820" cy="981760"/>
          </a:xfrm>
        </p:grpSpPr>
        <p:sp>
          <p:nvSpPr>
            <p:cNvPr id="17" name="TextBox 40">
              <a:extLst>
                <a:ext uri="{FF2B5EF4-FFF2-40B4-BE49-F238E27FC236}">
                  <a16:creationId xmlns:a16="http://schemas.microsoft.com/office/drawing/2014/main" id="{6DD745CC-53AC-E843-BC8D-AC2378E665C6}"/>
                </a:ext>
              </a:extLst>
            </p:cNvPr>
            <p:cNvSpPr txBox="1"/>
            <p:nvPr/>
          </p:nvSpPr>
          <p:spPr>
            <a:xfrm>
              <a:off x="9542357" y="6118656"/>
              <a:ext cx="1306820" cy="385567"/>
            </a:xfrm>
            <a:prstGeom prst="rect">
              <a:avLst/>
            </a:prstGeom>
            <a:noFill/>
          </p:spPr>
          <p:txBody>
            <a:bodyPr wrap="square" rtlCol="0" anchor="ctr">
              <a:spAutoFit/>
            </a:bodyPr>
            <a:lstStyle/>
            <a:p>
              <a:pPr algn="ctr">
                <a:lnSpc>
                  <a:spcPct val="140000"/>
                </a:lnSpc>
              </a:pPr>
              <a:r>
                <a:rPr lang="pt-BR" sz="1200" b="1" dirty="0"/>
                <a:t>incremento</a:t>
              </a:r>
            </a:p>
          </p:txBody>
        </p:sp>
        <p:grpSp>
          <p:nvGrpSpPr>
            <p:cNvPr id="18" name="Group 109">
              <a:extLst>
                <a:ext uri="{FF2B5EF4-FFF2-40B4-BE49-F238E27FC236}">
                  <a16:creationId xmlns:a16="http://schemas.microsoft.com/office/drawing/2014/main" id="{34A252A3-21F0-3349-B17F-CEDA2CF2CCD0}"/>
                </a:ext>
              </a:extLst>
            </p:cNvPr>
            <p:cNvGrpSpPr/>
            <p:nvPr/>
          </p:nvGrpSpPr>
          <p:grpSpPr>
            <a:xfrm>
              <a:off x="9699356" y="5522463"/>
              <a:ext cx="993467" cy="716352"/>
              <a:chOff x="9760220" y="3688973"/>
              <a:chExt cx="1405596" cy="1007291"/>
            </a:xfrm>
          </p:grpSpPr>
          <p:sp>
            <p:nvSpPr>
              <p:cNvPr id="19" name="Oval 18">
                <a:extLst>
                  <a:ext uri="{FF2B5EF4-FFF2-40B4-BE49-F238E27FC236}">
                    <a16:creationId xmlns:a16="http://schemas.microsoft.com/office/drawing/2014/main" id="{EDFDE321-8D81-1F44-A073-C1BCF8505051}"/>
                  </a:ext>
                </a:extLst>
              </p:cNvPr>
              <p:cNvSpPr/>
              <p:nvPr/>
            </p:nvSpPr>
            <p:spPr>
              <a:xfrm>
                <a:off x="9760220" y="4501660"/>
                <a:ext cx="1405596" cy="194604"/>
              </a:xfrm>
              <a:prstGeom prst="ellipse">
                <a:avLst/>
              </a:prstGeom>
              <a:gradFill flip="none" rotWithShape="1">
                <a:gsLst>
                  <a:gs pos="0">
                    <a:schemeClr val="tx1">
                      <a:lumMod val="85000"/>
                      <a:lumOff val="15000"/>
                      <a:alpha val="44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1500" kern="0">
                  <a:solidFill>
                    <a:sysClr val="window" lastClr="FFFFFF"/>
                  </a:solidFill>
                  <a:latin typeface="+mj-lt"/>
                </a:endParaRPr>
              </a:p>
            </p:txBody>
          </p:sp>
          <p:sp>
            <p:nvSpPr>
              <p:cNvPr id="20" name="Rectangle 213">
                <a:extLst>
                  <a:ext uri="{FF2B5EF4-FFF2-40B4-BE49-F238E27FC236}">
                    <a16:creationId xmlns:a16="http://schemas.microsoft.com/office/drawing/2014/main" id="{268FFD13-7E84-114A-AA2D-87126A610FFF}"/>
                  </a:ext>
                </a:extLst>
              </p:cNvPr>
              <p:cNvSpPr>
                <a:spLocks noChangeArrowheads="1"/>
              </p:cNvSpPr>
              <p:nvPr/>
            </p:nvSpPr>
            <p:spPr bwMode="auto">
              <a:xfrm>
                <a:off x="9950732" y="3763541"/>
                <a:ext cx="1036136" cy="835154"/>
              </a:xfrm>
              <a:prstGeom prst="rect">
                <a:avLst/>
              </a:prstGeom>
              <a:solidFill>
                <a:srgbClr val="E0BE9A"/>
              </a:solidFill>
              <a:ln w="0">
                <a:noFill/>
                <a:prstDash val="solid"/>
                <a:miter lim="800000"/>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21" name="Freeform 214">
                <a:extLst>
                  <a:ext uri="{FF2B5EF4-FFF2-40B4-BE49-F238E27FC236}">
                    <a16:creationId xmlns:a16="http://schemas.microsoft.com/office/drawing/2014/main" id="{F1E6E553-DFD3-5649-A2B7-802694D9B34E}"/>
                  </a:ext>
                </a:extLst>
              </p:cNvPr>
              <p:cNvSpPr>
                <a:spLocks/>
              </p:cNvSpPr>
              <p:nvPr/>
            </p:nvSpPr>
            <p:spPr bwMode="auto">
              <a:xfrm>
                <a:off x="9950732" y="3688973"/>
                <a:ext cx="1036136" cy="74568"/>
              </a:xfrm>
              <a:custGeom>
                <a:avLst/>
                <a:gdLst/>
                <a:ahLst/>
                <a:cxnLst>
                  <a:cxn ang="0">
                    <a:pos x="214" y="0"/>
                  </a:cxn>
                  <a:cxn ang="0">
                    <a:pos x="1243" y="0"/>
                  </a:cxn>
                  <a:cxn ang="0">
                    <a:pos x="1459" y="105"/>
                  </a:cxn>
                  <a:cxn ang="0">
                    <a:pos x="0" y="105"/>
                  </a:cxn>
                  <a:cxn ang="0">
                    <a:pos x="214" y="0"/>
                  </a:cxn>
                </a:cxnLst>
                <a:rect l="0" t="0" r="r" b="b"/>
                <a:pathLst>
                  <a:path w="1459" h="105">
                    <a:moveTo>
                      <a:pt x="214" y="0"/>
                    </a:moveTo>
                    <a:lnTo>
                      <a:pt x="1243" y="0"/>
                    </a:lnTo>
                    <a:lnTo>
                      <a:pt x="1459" y="105"/>
                    </a:lnTo>
                    <a:lnTo>
                      <a:pt x="0" y="105"/>
                    </a:lnTo>
                    <a:lnTo>
                      <a:pt x="214" y="0"/>
                    </a:lnTo>
                    <a:close/>
                  </a:path>
                </a:pathLst>
              </a:custGeom>
              <a:solidFill>
                <a:srgbClr val="F4E4D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22" name="Freeform 216">
                <a:extLst>
                  <a:ext uri="{FF2B5EF4-FFF2-40B4-BE49-F238E27FC236}">
                    <a16:creationId xmlns:a16="http://schemas.microsoft.com/office/drawing/2014/main" id="{4CFF4570-A1EB-024C-8EC3-F71D1D2287F4}"/>
                  </a:ext>
                </a:extLst>
              </p:cNvPr>
              <p:cNvSpPr>
                <a:spLocks/>
              </p:cNvSpPr>
              <p:nvPr/>
            </p:nvSpPr>
            <p:spPr bwMode="auto">
              <a:xfrm>
                <a:off x="10640306" y="4418313"/>
                <a:ext cx="105105" cy="110786"/>
              </a:xfrm>
              <a:custGeom>
                <a:avLst/>
                <a:gdLst/>
                <a:ahLst/>
                <a:cxnLst>
                  <a:cxn ang="0">
                    <a:pos x="34" y="0"/>
                  </a:cxn>
                  <a:cxn ang="0">
                    <a:pos x="60" y="37"/>
                  </a:cxn>
                  <a:cxn ang="0">
                    <a:pos x="44" y="37"/>
                  </a:cxn>
                  <a:cxn ang="0">
                    <a:pos x="44" y="140"/>
                  </a:cxn>
                  <a:cxn ang="0">
                    <a:pos x="104" y="140"/>
                  </a:cxn>
                  <a:cxn ang="0">
                    <a:pos x="104" y="37"/>
                  </a:cxn>
                  <a:cxn ang="0">
                    <a:pos x="90" y="37"/>
                  </a:cxn>
                  <a:cxn ang="0">
                    <a:pos x="116" y="0"/>
                  </a:cxn>
                  <a:cxn ang="0">
                    <a:pos x="139" y="37"/>
                  </a:cxn>
                  <a:cxn ang="0">
                    <a:pos x="125" y="37"/>
                  </a:cxn>
                  <a:cxn ang="0">
                    <a:pos x="125" y="140"/>
                  </a:cxn>
                  <a:cxn ang="0">
                    <a:pos x="148" y="140"/>
                  </a:cxn>
                  <a:cxn ang="0">
                    <a:pos x="148" y="156"/>
                  </a:cxn>
                  <a:cxn ang="0">
                    <a:pos x="0" y="156"/>
                  </a:cxn>
                  <a:cxn ang="0">
                    <a:pos x="0" y="140"/>
                  </a:cxn>
                  <a:cxn ang="0">
                    <a:pos x="23" y="140"/>
                  </a:cxn>
                  <a:cxn ang="0">
                    <a:pos x="23" y="37"/>
                  </a:cxn>
                  <a:cxn ang="0">
                    <a:pos x="9" y="37"/>
                  </a:cxn>
                  <a:cxn ang="0">
                    <a:pos x="34" y="0"/>
                  </a:cxn>
                </a:cxnLst>
                <a:rect l="0" t="0" r="r" b="b"/>
                <a:pathLst>
                  <a:path w="148" h="156">
                    <a:moveTo>
                      <a:pt x="34" y="0"/>
                    </a:moveTo>
                    <a:lnTo>
                      <a:pt x="60" y="37"/>
                    </a:lnTo>
                    <a:lnTo>
                      <a:pt x="44" y="37"/>
                    </a:lnTo>
                    <a:lnTo>
                      <a:pt x="44" y="140"/>
                    </a:lnTo>
                    <a:lnTo>
                      <a:pt x="104" y="140"/>
                    </a:lnTo>
                    <a:lnTo>
                      <a:pt x="104" y="37"/>
                    </a:lnTo>
                    <a:lnTo>
                      <a:pt x="90" y="37"/>
                    </a:lnTo>
                    <a:lnTo>
                      <a:pt x="116" y="0"/>
                    </a:lnTo>
                    <a:lnTo>
                      <a:pt x="139" y="37"/>
                    </a:lnTo>
                    <a:lnTo>
                      <a:pt x="125" y="37"/>
                    </a:lnTo>
                    <a:lnTo>
                      <a:pt x="125" y="140"/>
                    </a:lnTo>
                    <a:lnTo>
                      <a:pt x="148" y="140"/>
                    </a:lnTo>
                    <a:lnTo>
                      <a:pt x="148" y="156"/>
                    </a:lnTo>
                    <a:lnTo>
                      <a:pt x="0" y="156"/>
                    </a:lnTo>
                    <a:lnTo>
                      <a:pt x="0" y="140"/>
                    </a:lnTo>
                    <a:lnTo>
                      <a:pt x="23" y="140"/>
                    </a:lnTo>
                    <a:lnTo>
                      <a:pt x="23" y="37"/>
                    </a:lnTo>
                    <a:lnTo>
                      <a:pt x="9" y="37"/>
                    </a:lnTo>
                    <a:lnTo>
                      <a:pt x="34" y="0"/>
                    </a:lnTo>
                    <a:close/>
                  </a:path>
                </a:pathLst>
              </a:custGeom>
              <a:solidFill>
                <a:schemeClr val="tx1">
                  <a:lumMod val="65000"/>
                  <a:lumOff val="3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23" name="Freeform 217">
                <a:extLst>
                  <a:ext uri="{FF2B5EF4-FFF2-40B4-BE49-F238E27FC236}">
                    <a16:creationId xmlns:a16="http://schemas.microsoft.com/office/drawing/2014/main" id="{CD767727-2DA6-C246-A0C2-A74DE8C3085B}"/>
                  </a:ext>
                </a:extLst>
              </p:cNvPr>
              <p:cNvSpPr>
                <a:spLocks noEditPoints="1"/>
              </p:cNvSpPr>
              <p:nvPr/>
            </p:nvSpPr>
            <p:spPr bwMode="auto">
              <a:xfrm>
                <a:off x="10805063" y="4421863"/>
                <a:ext cx="115758" cy="105815"/>
              </a:xfrm>
              <a:custGeom>
                <a:avLst/>
                <a:gdLst/>
                <a:ahLst/>
                <a:cxnLst>
                  <a:cxn ang="0">
                    <a:pos x="65" y="109"/>
                  </a:cxn>
                  <a:cxn ang="0">
                    <a:pos x="30" y="142"/>
                  </a:cxn>
                  <a:cxn ang="0">
                    <a:pos x="26" y="135"/>
                  </a:cxn>
                  <a:cxn ang="0">
                    <a:pos x="23" y="121"/>
                  </a:cxn>
                  <a:cxn ang="0">
                    <a:pos x="112" y="102"/>
                  </a:cxn>
                  <a:cxn ang="0">
                    <a:pos x="117" y="109"/>
                  </a:cxn>
                  <a:cxn ang="0">
                    <a:pos x="161" y="102"/>
                  </a:cxn>
                  <a:cxn ang="0">
                    <a:pos x="154" y="112"/>
                  </a:cxn>
                  <a:cxn ang="0">
                    <a:pos x="151" y="119"/>
                  </a:cxn>
                  <a:cxn ang="0">
                    <a:pos x="144" y="128"/>
                  </a:cxn>
                  <a:cxn ang="0">
                    <a:pos x="135" y="142"/>
                  </a:cxn>
                  <a:cxn ang="0">
                    <a:pos x="114" y="144"/>
                  </a:cxn>
                  <a:cxn ang="0">
                    <a:pos x="89" y="123"/>
                  </a:cxn>
                  <a:cxn ang="0">
                    <a:pos x="40" y="60"/>
                  </a:cxn>
                  <a:cxn ang="0">
                    <a:pos x="42" y="88"/>
                  </a:cxn>
                  <a:cxn ang="0">
                    <a:pos x="35" y="93"/>
                  </a:cxn>
                  <a:cxn ang="0">
                    <a:pos x="16" y="121"/>
                  </a:cxn>
                  <a:cxn ang="0">
                    <a:pos x="19" y="130"/>
                  </a:cxn>
                  <a:cxn ang="0">
                    <a:pos x="12" y="119"/>
                  </a:cxn>
                  <a:cxn ang="0">
                    <a:pos x="9" y="112"/>
                  </a:cxn>
                  <a:cxn ang="0">
                    <a:pos x="3" y="100"/>
                  </a:cxn>
                  <a:cxn ang="0">
                    <a:pos x="0" y="86"/>
                  </a:cxn>
                  <a:cxn ang="0">
                    <a:pos x="5" y="77"/>
                  </a:cxn>
                  <a:cxn ang="0">
                    <a:pos x="7" y="65"/>
                  </a:cxn>
                  <a:cxn ang="0">
                    <a:pos x="144" y="58"/>
                  </a:cxn>
                  <a:cxn ang="0">
                    <a:pos x="151" y="67"/>
                  </a:cxn>
                  <a:cxn ang="0">
                    <a:pos x="158" y="81"/>
                  </a:cxn>
                  <a:cxn ang="0">
                    <a:pos x="163" y="88"/>
                  </a:cxn>
                  <a:cxn ang="0">
                    <a:pos x="161" y="95"/>
                  </a:cxn>
                  <a:cxn ang="0">
                    <a:pos x="156" y="102"/>
                  </a:cxn>
                  <a:cxn ang="0">
                    <a:pos x="149" y="107"/>
                  </a:cxn>
                  <a:cxn ang="0">
                    <a:pos x="117" y="74"/>
                  </a:cxn>
                  <a:cxn ang="0">
                    <a:pos x="61" y="2"/>
                  </a:cxn>
                  <a:cxn ang="0">
                    <a:pos x="68" y="4"/>
                  </a:cxn>
                  <a:cxn ang="0">
                    <a:pos x="75" y="7"/>
                  </a:cxn>
                  <a:cxn ang="0">
                    <a:pos x="65" y="51"/>
                  </a:cxn>
                  <a:cxn ang="0">
                    <a:pos x="35" y="32"/>
                  </a:cxn>
                  <a:cxn ang="0">
                    <a:pos x="44" y="18"/>
                  </a:cxn>
                  <a:cxn ang="0">
                    <a:pos x="51" y="7"/>
                  </a:cxn>
                  <a:cxn ang="0">
                    <a:pos x="56" y="4"/>
                  </a:cxn>
                  <a:cxn ang="0">
                    <a:pos x="72" y="0"/>
                  </a:cxn>
                  <a:cxn ang="0">
                    <a:pos x="117" y="4"/>
                  </a:cxn>
                  <a:cxn ang="0">
                    <a:pos x="119" y="9"/>
                  </a:cxn>
                  <a:cxn ang="0">
                    <a:pos x="126" y="18"/>
                  </a:cxn>
                  <a:cxn ang="0">
                    <a:pos x="121" y="51"/>
                  </a:cxn>
                  <a:cxn ang="0">
                    <a:pos x="93" y="39"/>
                  </a:cxn>
                  <a:cxn ang="0">
                    <a:pos x="93" y="32"/>
                  </a:cxn>
                  <a:cxn ang="0">
                    <a:pos x="77" y="2"/>
                  </a:cxn>
                </a:cxnLst>
                <a:rect l="0" t="0" r="r" b="b"/>
                <a:pathLst>
                  <a:path w="163" h="149">
                    <a:moveTo>
                      <a:pt x="30" y="109"/>
                    </a:moveTo>
                    <a:lnTo>
                      <a:pt x="65" y="109"/>
                    </a:lnTo>
                    <a:lnTo>
                      <a:pt x="65" y="142"/>
                    </a:lnTo>
                    <a:lnTo>
                      <a:pt x="30" y="142"/>
                    </a:lnTo>
                    <a:lnTo>
                      <a:pt x="28" y="140"/>
                    </a:lnTo>
                    <a:lnTo>
                      <a:pt x="26" y="135"/>
                    </a:lnTo>
                    <a:lnTo>
                      <a:pt x="23" y="133"/>
                    </a:lnTo>
                    <a:lnTo>
                      <a:pt x="23" y="121"/>
                    </a:lnTo>
                    <a:lnTo>
                      <a:pt x="30" y="109"/>
                    </a:lnTo>
                    <a:close/>
                    <a:moveTo>
                      <a:pt x="112" y="102"/>
                    </a:moveTo>
                    <a:lnTo>
                      <a:pt x="112" y="105"/>
                    </a:lnTo>
                    <a:lnTo>
                      <a:pt x="117" y="109"/>
                    </a:lnTo>
                    <a:lnTo>
                      <a:pt x="154" y="109"/>
                    </a:lnTo>
                    <a:lnTo>
                      <a:pt x="161" y="102"/>
                    </a:lnTo>
                    <a:lnTo>
                      <a:pt x="158" y="107"/>
                    </a:lnTo>
                    <a:lnTo>
                      <a:pt x="154" y="112"/>
                    </a:lnTo>
                    <a:lnTo>
                      <a:pt x="151" y="116"/>
                    </a:lnTo>
                    <a:lnTo>
                      <a:pt x="151" y="119"/>
                    </a:lnTo>
                    <a:lnTo>
                      <a:pt x="149" y="123"/>
                    </a:lnTo>
                    <a:lnTo>
                      <a:pt x="144" y="128"/>
                    </a:lnTo>
                    <a:lnTo>
                      <a:pt x="140" y="137"/>
                    </a:lnTo>
                    <a:lnTo>
                      <a:pt x="135" y="142"/>
                    </a:lnTo>
                    <a:lnTo>
                      <a:pt x="117" y="142"/>
                    </a:lnTo>
                    <a:lnTo>
                      <a:pt x="114" y="144"/>
                    </a:lnTo>
                    <a:lnTo>
                      <a:pt x="112" y="149"/>
                    </a:lnTo>
                    <a:lnTo>
                      <a:pt x="89" y="123"/>
                    </a:lnTo>
                    <a:lnTo>
                      <a:pt x="112" y="102"/>
                    </a:lnTo>
                    <a:close/>
                    <a:moveTo>
                      <a:pt x="40" y="60"/>
                    </a:moveTo>
                    <a:lnTo>
                      <a:pt x="44" y="91"/>
                    </a:lnTo>
                    <a:lnTo>
                      <a:pt x="42" y="88"/>
                    </a:lnTo>
                    <a:lnTo>
                      <a:pt x="37" y="91"/>
                    </a:lnTo>
                    <a:lnTo>
                      <a:pt x="35" y="93"/>
                    </a:lnTo>
                    <a:lnTo>
                      <a:pt x="19" y="119"/>
                    </a:lnTo>
                    <a:lnTo>
                      <a:pt x="16" y="121"/>
                    </a:lnTo>
                    <a:lnTo>
                      <a:pt x="16" y="126"/>
                    </a:lnTo>
                    <a:lnTo>
                      <a:pt x="19" y="130"/>
                    </a:lnTo>
                    <a:lnTo>
                      <a:pt x="14" y="126"/>
                    </a:lnTo>
                    <a:lnTo>
                      <a:pt x="12" y="119"/>
                    </a:lnTo>
                    <a:lnTo>
                      <a:pt x="9" y="114"/>
                    </a:lnTo>
                    <a:lnTo>
                      <a:pt x="9" y="112"/>
                    </a:lnTo>
                    <a:lnTo>
                      <a:pt x="5" y="105"/>
                    </a:lnTo>
                    <a:lnTo>
                      <a:pt x="3" y="100"/>
                    </a:lnTo>
                    <a:lnTo>
                      <a:pt x="0" y="98"/>
                    </a:lnTo>
                    <a:lnTo>
                      <a:pt x="0" y="86"/>
                    </a:lnTo>
                    <a:lnTo>
                      <a:pt x="5" y="81"/>
                    </a:lnTo>
                    <a:lnTo>
                      <a:pt x="5" y="77"/>
                    </a:lnTo>
                    <a:lnTo>
                      <a:pt x="7" y="74"/>
                    </a:lnTo>
                    <a:lnTo>
                      <a:pt x="7" y="65"/>
                    </a:lnTo>
                    <a:lnTo>
                      <a:pt x="40" y="60"/>
                    </a:lnTo>
                    <a:close/>
                    <a:moveTo>
                      <a:pt x="144" y="58"/>
                    </a:moveTo>
                    <a:lnTo>
                      <a:pt x="144" y="60"/>
                    </a:lnTo>
                    <a:lnTo>
                      <a:pt x="151" y="67"/>
                    </a:lnTo>
                    <a:lnTo>
                      <a:pt x="154" y="74"/>
                    </a:lnTo>
                    <a:lnTo>
                      <a:pt x="158" y="81"/>
                    </a:lnTo>
                    <a:lnTo>
                      <a:pt x="161" y="86"/>
                    </a:lnTo>
                    <a:lnTo>
                      <a:pt x="163" y="88"/>
                    </a:lnTo>
                    <a:lnTo>
                      <a:pt x="163" y="91"/>
                    </a:lnTo>
                    <a:lnTo>
                      <a:pt x="161" y="95"/>
                    </a:lnTo>
                    <a:lnTo>
                      <a:pt x="158" y="98"/>
                    </a:lnTo>
                    <a:lnTo>
                      <a:pt x="156" y="102"/>
                    </a:lnTo>
                    <a:lnTo>
                      <a:pt x="151" y="105"/>
                    </a:lnTo>
                    <a:lnTo>
                      <a:pt x="149" y="107"/>
                    </a:lnTo>
                    <a:lnTo>
                      <a:pt x="135" y="107"/>
                    </a:lnTo>
                    <a:lnTo>
                      <a:pt x="117" y="74"/>
                    </a:lnTo>
                    <a:lnTo>
                      <a:pt x="144" y="58"/>
                    </a:lnTo>
                    <a:close/>
                    <a:moveTo>
                      <a:pt x="61" y="2"/>
                    </a:moveTo>
                    <a:lnTo>
                      <a:pt x="63" y="2"/>
                    </a:lnTo>
                    <a:lnTo>
                      <a:pt x="68" y="4"/>
                    </a:lnTo>
                    <a:lnTo>
                      <a:pt x="72" y="4"/>
                    </a:lnTo>
                    <a:lnTo>
                      <a:pt x="75" y="7"/>
                    </a:lnTo>
                    <a:lnTo>
                      <a:pt x="82" y="18"/>
                    </a:lnTo>
                    <a:lnTo>
                      <a:pt x="65" y="51"/>
                    </a:lnTo>
                    <a:lnTo>
                      <a:pt x="35" y="35"/>
                    </a:lnTo>
                    <a:lnTo>
                      <a:pt x="35" y="32"/>
                    </a:lnTo>
                    <a:lnTo>
                      <a:pt x="42" y="25"/>
                    </a:lnTo>
                    <a:lnTo>
                      <a:pt x="44" y="18"/>
                    </a:lnTo>
                    <a:lnTo>
                      <a:pt x="49" y="11"/>
                    </a:lnTo>
                    <a:lnTo>
                      <a:pt x="51" y="7"/>
                    </a:lnTo>
                    <a:lnTo>
                      <a:pt x="54" y="4"/>
                    </a:lnTo>
                    <a:lnTo>
                      <a:pt x="56" y="4"/>
                    </a:lnTo>
                    <a:lnTo>
                      <a:pt x="61" y="2"/>
                    </a:lnTo>
                    <a:close/>
                    <a:moveTo>
                      <a:pt x="72" y="0"/>
                    </a:moveTo>
                    <a:lnTo>
                      <a:pt x="112" y="0"/>
                    </a:lnTo>
                    <a:lnTo>
                      <a:pt x="117" y="4"/>
                    </a:lnTo>
                    <a:lnTo>
                      <a:pt x="117" y="7"/>
                    </a:lnTo>
                    <a:lnTo>
                      <a:pt x="119" y="9"/>
                    </a:lnTo>
                    <a:lnTo>
                      <a:pt x="121" y="14"/>
                    </a:lnTo>
                    <a:lnTo>
                      <a:pt x="126" y="18"/>
                    </a:lnTo>
                    <a:lnTo>
                      <a:pt x="130" y="18"/>
                    </a:lnTo>
                    <a:lnTo>
                      <a:pt x="121" y="51"/>
                    </a:lnTo>
                    <a:lnTo>
                      <a:pt x="91" y="42"/>
                    </a:lnTo>
                    <a:lnTo>
                      <a:pt x="93" y="39"/>
                    </a:lnTo>
                    <a:lnTo>
                      <a:pt x="96" y="35"/>
                    </a:lnTo>
                    <a:lnTo>
                      <a:pt x="93" y="32"/>
                    </a:lnTo>
                    <a:lnTo>
                      <a:pt x="79" y="4"/>
                    </a:lnTo>
                    <a:lnTo>
                      <a:pt x="77" y="2"/>
                    </a:lnTo>
                    <a:lnTo>
                      <a:pt x="72" y="0"/>
                    </a:lnTo>
                    <a:close/>
                  </a:path>
                </a:pathLst>
              </a:custGeom>
              <a:solidFill>
                <a:schemeClr val="tx1">
                  <a:lumMod val="65000"/>
                  <a:lumOff val="3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24" name="Freeform 218">
                <a:extLst>
                  <a:ext uri="{FF2B5EF4-FFF2-40B4-BE49-F238E27FC236}">
                    <a16:creationId xmlns:a16="http://schemas.microsoft.com/office/drawing/2014/main" id="{43ABFFD7-0EEE-F846-A8C7-1F88EE3943C3}"/>
                  </a:ext>
                </a:extLst>
              </p:cNvPr>
              <p:cNvSpPr>
                <a:spLocks/>
              </p:cNvSpPr>
              <p:nvPr/>
            </p:nvSpPr>
            <p:spPr bwMode="auto">
              <a:xfrm>
                <a:off x="10468445" y="4418313"/>
                <a:ext cx="129961" cy="110786"/>
              </a:xfrm>
              <a:custGeom>
                <a:avLst/>
                <a:gdLst/>
                <a:ahLst/>
                <a:cxnLst>
                  <a:cxn ang="0">
                    <a:pos x="90" y="0"/>
                  </a:cxn>
                  <a:cxn ang="0">
                    <a:pos x="128" y="5"/>
                  </a:cxn>
                  <a:cxn ang="0">
                    <a:pos x="155" y="19"/>
                  </a:cxn>
                  <a:cxn ang="0">
                    <a:pos x="176" y="40"/>
                  </a:cxn>
                  <a:cxn ang="0">
                    <a:pos x="183" y="65"/>
                  </a:cxn>
                  <a:cxn ang="0">
                    <a:pos x="181" y="61"/>
                  </a:cxn>
                  <a:cxn ang="0">
                    <a:pos x="172" y="51"/>
                  </a:cxn>
                  <a:cxn ang="0">
                    <a:pos x="162" y="49"/>
                  </a:cxn>
                  <a:cxn ang="0">
                    <a:pos x="144" y="49"/>
                  </a:cxn>
                  <a:cxn ang="0">
                    <a:pos x="137" y="51"/>
                  </a:cxn>
                  <a:cxn ang="0">
                    <a:pos x="130" y="56"/>
                  </a:cxn>
                  <a:cxn ang="0">
                    <a:pos x="125" y="65"/>
                  </a:cxn>
                  <a:cxn ang="0">
                    <a:pos x="123" y="61"/>
                  </a:cxn>
                  <a:cxn ang="0">
                    <a:pos x="118" y="56"/>
                  </a:cxn>
                  <a:cxn ang="0">
                    <a:pos x="109" y="51"/>
                  </a:cxn>
                  <a:cxn ang="0">
                    <a:pos x="100" y="49"/>
                  </a:cxn>
                  <a:cxn ang="0">
                    <a:pos x="100" y="135"/>
                  </a:cxn>
                  <a:cxn ang="0">
                    <a:pos x="97" y="140"/>
                  </a:cxn>
                  <a:cxn ang="0">
                    <a:pos x="97" y="145"/>
                  </a:cxn>
                  <a:cxn ang="0">
                    <a:pos x="88" y="154"/>
                  </a:cxn>
                  <a:cxn ang="0">
                    <a:pos x="83" y="156"/>
                  </a:cxn>
                  <a:cxn ang="0">
                    <a:pos x="72" y="156"/>
                  </a:cxn>
                  <a:cxn ang="0">
                    <a:pos x="69" y="154"/>
                  </a:cxn>
                  <a:cxn ang="0">
                    <a:pos x="65" y="152"/>
                  </a:cxn>
                  <a:cxn ang="0">
                    <a:pos x="58" y="145"/>
                  </a:cxn>
                  <a:cxn ang="0">
                    <a:pos x="55" y="140"/>
                  </a:cxn>
                  <a:cxn ang="0">
                    <a:pos x="55" y="133"/>
                  </a:cxn>
                  <a:cxn ang="0">
                    <a:pos x="58" y="128"/>
                  </a:cxn>
                  <a:cxn ang="0">
                    <a:pos x="60" y="126"/>
                  </a:cxn>
                  <a:cxn ang="0">
                    <a:pos x="65" y="124"/>
                  </a:cxn>
                  <a:cxn ang="0">
                    <a:pos x="69" y="124"/>
                  </a:cxn>
                  <a:cxn ang="0">
                    <a:pos x="72" y="126"/>
                  </a:cxn>
                  <a:cxn ang="0">
                    <a:pos x="72" y="138"/>
                  </a:cxn>
                  <a:cxn ang="0">
                    <a:pos x="74" y="140"/>
                  </a:cxn>
                  <a:cxn ang="0">
                    <a:pos x="79" y="140"/>
                  </a:cxn>
                  <a:cxn ang="0">
                    <a:pos x="81" y="138"/>
                  </a:cxn>
                  <a:cxn ang="0">
                    <a:pos x="83" y="133"/>
                  </a:cxn>
                  <a:cxn ang="0">
                    <a:pos x="83" y="49"/>
                  </a:cxn>
                  <a:cxn ang="0">
                    <a:pos x="74" y="51"/>
                  </a:cxn>
                  <a:cxn ang="0">
                    <a:pos x="65" y="56"/>
                  </a:cxn>
                  <a:cxn ang="0">
                    <a:pos x="60" y="61"/>
                  </a:cxn>
                  <a:cxn ang="0">
                    <a:pos x="58" y="65"/>
                  </a:cxn>
                  <a:cxn ang="0">
                    <a:pos x="55" y="61"/>
                  </a:cxn>
                  <a:cxn ang="0">
                    <a:pos x="46" y="51"/>
                  </a:cxn>
                  <a:cxn ang="0">
                    <a:pos x="37" y="49"/>
                  </a:cxn>
                  <a:cxn ang="0">
                    <a:pos x="18" y="49"/>
                  </a:cxn>
                  <a:cxn ang="0">
                    <a:pos x="11" y="51"/>
                  </a:cxn>
                  <a:cxn ang="0">
                    <a:pos x="4" y="56"/>
                  </a:cxn>
                  <a:cxn ang="0">
                    <a:pos x="0" y="65"/>
                  </a:cxn>
                  <a:cxn ang="0">
                    <a:pos x="7" y="40"/>
                  </a:cxn>
                  <a:cxn ang="0">
                    <a:pos x="27" y="19"/>
                  </a:cxn>
                  <a:cxn ang="0">
                    <a:pos x="55" y="5"/>
                  </a:cxn>
                  <a:cxn ang="0">
                    <a:pos x="90" y="0"/>
                  </a:cxn>
                </a:cxnLst>
                <a:rect l="0" t="0" r="r" b="b"/>
                <a:pathLst>
                  <a:path w="183" h="156">
                    <a:moveTo>
                      <a:pt x="90" y="0"/>
                    </a:moveTo>
                    <a:lnTo>
                      <a:pt x="128" y="5"/>
                    </a:lnTo>
                    <a:lnTo>
                      <a:pt x="155" y="19"/>
                    </a:lnTo>
                    <a:lnTo>
                      <a:pt x="176" y="40"/>
                    </a:lnTo>
                    <a:lnTo>
                      <a:pt x="183" y="65"/>
                    </a:lnTo>
                    <a:lnTo>
                      <a:pt x="181" y="61"/>
                    </a:lnTo>
                    <a:lnTo>
                      <a:pt x="172" y="51"/>
                    </a:lnTo>
                    <a:lnTo>
                      <a:pt x="162" y="49"/>
                    </a:lnTo>
                    <a:lnTo>
                      <a:pt x="144" y="49"/>
                    </a:lnTo>
                    <a:lnTo>
                      <a:pt x="137" y="51"/>
                    </a:lnTo>
                    <a:lnTo>
                      <a:pt x="130" y="56"/>
                    </a:lnTo>
                    <a:lnTo>
                      <a:pt x="125" y="65"/>
                    </a:lnTo>
                    <a:lnTo>
                      <a:pt x="123" y="61"/>
                    </a:lnTo>
                    <a:lnTo>
                      <a:pt x="118" y="56"/>
                    </a:lnTo>
                    <a:lnTo>
                      <a:pt x="109" y="51"/>
                    </a:lnTo>
                    <a:lnTo>
                      <a:pt x="100" y="49"/>
                    </a:lnTo>
                    <a:lnTo>
                      <a:pt x="100" y="135"/>
                    </a:lnTo>
                    <a:lnTo>
                      <a:pt x="97" y="140"/>
                    </a:lnTo>
                    <a:lnTo>
                      <a:pt x="97" y="145"/>
                    </a:lnTo>
                    <a:lnTo>
                      <a:pt x="88" y="154"/>
                    </a:lnTo>
                    <a:lnTo>
                      <a:pt x="83" y="156"/>
                    </a:lnTo>
                    <a:lnTo>
                      <a:pt x="72" y="156"/>
                    </a:lnTo>
                    <a:lnTo>
                      <a:pt x="69" y="154"/>
                    </a:lnTo>
                    <a:lnTo>
                      <a:pt x="65" y="152"/>
                    </a:lnTo>
                    <a:lnTo>
                      <a:pt x="58" y="145"/>
                    </a:lnTo>
                    <a:lnTo>
                      <a:pt x="55" y="140"/>
                    </a:lnTo>
                    <a:lnTo>
                      <a:pt x="55" y="133"/>
                    </a:lnTo>
                    <a:lnTo>
                      <a:pt x="58" y="128"/>
                    </a:lnTo>
                    <a:lnTo>
                      <a:pt x="60" y="126"/>
                    </a:lnTo>
                    <a:lnTo>
                      <a:pt x="65" y="124"/>
                    </a:lnTo>
                    <a:lnTo>
                      <a:pt x="69" y="124"/>
                    </a:lnTo>
                    <a:lnTo>
                      <a:pt x="72" y="126"/>
                    </a:lnTo>
                    <a:lnTo>
                      <a:pt x="72" y="138"/>
                    </a:lnTo>
                    <a:lnTo>
                      <a:pt x="74" y="140"/>
                    </a:lnTo>
                    <a:lnTo>
                      <a:pt x="79" y="140"/>
                    </a:lnTo>
                    <a:lnTo>
                      <a:pt x="81" y="138"/>
                    </a:lnTo>
                    <a:lnTo>
                      <a:pt x="83" y="133"/>
                    </a:lnTo>
                    <a:lnTo>
                      <a:pt x="83" y="49"/>
                    </a:lnTo>
                    <a:lnTo>
                      <a:pt x="74" y="51"/>
                    </a:lnTo>
                    <a:lnTo>
                      <a:pt x="65" y="56"/>
                    </a:lnTo>
                    <a:lnTo>
                      <a:pt x="60" y="61"/>
                    </a:lnTo>
                    <a:lnTo>
                      <a:pt x="58" y="65"/>
                    </a:lnTo>
                    <a:lnTo>
                      <a:pt x="55" y="61"/>
                    </a:lnTo>
                    <a:lnTo>
                      <a:pt x="46" y="51"/>
                    </a:lnTo>
                    <a:lnTo>
                      <a:pt x="37" y="49"/>
                    </a:lnTo>
                    <a:lnTo>
                      <a:pt x="18" y="49"/>
                    </a:lnTo>
                    <a:lnTo>
                      <a:pt x="11" y="51"/>
                    </a:lnTo>
                    <a:lnTo>
                      <a:pt x="4" y="56"/>
                    </a:lnTo>
                    <a:lnTo>
                      <a:pt x="0" y="65"/>
                    </a:lnTo>
                    <a:lnTo>
                      <a:pt x="7" y="40"/>
                    </a:lnTo>
                    <a:lnTo>
                      <a:pt x="27" y="19"/>
                    </a:lnTo>
                    <a:lnTo>
                      <a:pt x="55" y="5"/>
                    </a:lnTo>
                    <a:lnTo>
                      <a:pt x="90" y="0"/>
                    </a:lnTo>
                    <a:close/>
                  </a:path>
                </a:pathLst>
              </a:custGeom>
              <a:solidFill>
                <a:schemeClr val="tx1">
                  <a:lumMod val="65000"/>
                  <a:lumOff val="3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25" name="Freeform 222">
                <a:extLst>
                  <a:ext uri="{FF2B5EF4-FFF2-40B4-BE49-F238E27FC236}">
                    <a16:creationId xmlns:a16="http://schemas.microsoft.com/office/drawing/2014/main" id="{995E0E6B-15F4-AF4F-8FE9-0B4B6E1BF8BA}"/>
                  </a:ext>
                </a:extLst>
              </p:cNvPr>
              <p:cNvSpPr>
                <a:spLocks/>
              </p:cNvSpPr>
              <p:nvPr/>
            </p:nvSpPr>
            <p:spPr bwMode="auto">
              <a:xfrm>
                <a:off x="10382513" y="3763541"/>
                <a:ext cx="173281" cy="278385"/>
              </a:xfrm>
              <a:custGeom>
                <a:avLst/>
                <a:gdLst/>
                <a:ahLst/>
                <a:cxnLst>
                  <a:cxn ang="0">
                    <a:pos x="0" y="0"/>
                  </a:cxn>
                  <a:cxn ang="0">
                    <a:pos x="244" y="0"/>
                  </a:cxn>
                  <a:cxn ang="0">
                    <a:pos x="244" y="381"/>
                  </a:cxn>
                  <a:cxn ang="0">
                    <a:pos x="242" y="381"/>
                  </a:cxn>
                  <a:cxn ang="0">
                    <a:pos x="235" y="378"/>
                  </a:cxn>
                  <a:cxn ang="0">
                    <a:pos x="225" y="378"/>
                  </a:cxn>
                  <a:cxn ang="0">
                    <a:pos x="218" y="381"/>
                  </a:cxn>
                  <a:cxn ang="0">
                    <a:pos x="214" y="381"/>
                  </a:cxn>
                  <a:cxn ang="0">
                    <a:pos x="209" y="383"/>
                  </a:cxn>
                  <a:cxn ang="0">
                    <a:pos x="204" y="388"/>
                  </a:cxn>
                  <a:cxn ang="0">
                    <a:pos x="200" y="388"/>
                  </a:cxn>
                  <a:cxn ang="0">
                    <a:pos x="193" y="390"/>
                  </a:cxn>
                  <a:cxn ang="0">
                    <a:pos x="186" y="388"/>
                  </a:cxn>
                  <a:cxn ang="0">
                    <a:pos x="176" y="383"/>
                  </a:cxn>
                  <a:cxn ang="0">
                    <a:pos x="174" y="381"/>
                  </a:cxn>
                  <a:cxn ang="0">
                    <a:pos x="167" y="376"/>
                  </a:cxn>
                  <a:cxn ang="0">
                    <a:pos x="162" y="374"/>
                  </a:cxn>
                  <a:cxn ang="0">
                    <a:pos x="146" y="374"/>
                  </a:cxn>
                  <a:cxn ang="0">
                    <a:pos x="139" y="376"/>
                  </a:cxn>
                  <a:cxn ang="0">
                    <a:pos x="135" y="378"/>
                  </a:cxn>
                  <a:cxn ang="0">
                    <a:pos x="132" y="378"/>
                  </a:cxn>
                  <a:cxn ang="0">
                    <a:pos x="128" y="381"/>
                  </a:cxn>
                  <a:cxn ang="0">
                    <a:pos x="121" y="383"/>
                  </a:cxn>
                  <a:cxn ang="0">
                    <a:pos x="114" y="383"/>
                  </a:cxn>
                  <a:cxn ang="0">
                    <a:pos x="107" y="385"/>
                  </a:cxn>
                  <a:cxn ang="0">
                    <a:pos x="93" y="385"/>
                  </a:cxn>
                  <a:cxn ang="0">
                    <a:pos x="72" y="378"/>
                  </a:cxn>
                  <a:cxn ang="0">
                    <a:pos x="67" y="378"/>
                  </a:cxn>
                  <a:cxn ang="0">
                    <a:pos x="53" y="383"/>
                  </a:cxn>
                  <a:cxn ang="0">
                    <a:pos x="48" y="385"/>
                  </a:cxn>
                  <a:cxn ang="0">
                    <a:pos x="41" y="390"/>
                  </a:cxn>
                  <a:cxn ang="0">
                    <a:pos x="34" y="392"/>
                  </a:cxn>
                  <a:cxn ang="0">
                    <a:pos x="25" y="392"/>
                  </a:cxn>
                  <a:cxn ang="0">
                    <a:pos x="16" y="388"/>
                  </a:cxn>
                  <a:cxn ang="0">
                    <a:pos x="9" y="383"/>
                  </a:cxn>
                  <a:cxn ang="0">
                    <a:pos x="2" y="383"/>
                  </a:cxn>
                  <a:cxn ang="0">
                    <a:pos x="0" y="385"/>
                  </a:cxn>
                  <a:cxn ang="0">
                    <a:pos x="0" y="0"/>
                  </a:cxn>
                </a:cxnLst>
                <a:rect l="0" t="0" r="r" b="b"/>
                <a:pathLst>
                  <a:path w="244" h="392">
                    <a:moveTo>
                      <a:pt x="0" y="0"/>
                    </a:moveTo>
                    <a:lnTo>
                      <a:pt x="244" y="0"/>
                    </a:lnTo>
                    <a:lnTo>
                      <a:pt x="244" y="381"/>
                    </a:lnTo>
                    <a:lnTo>
                      <a:pt x="242" y="381"/>
                    </a:lnTo>
                    <a:lnTo>
                      <a:pt x="235" y="378"/>
                    </a:lnTo>
                    <a:lnTo>
                      <a:pt x="225" y="378"/>
                    </a:lnTo>
                    <a:lnTo>
                      <a:pt x="218" y="381"/>
                    </a:lnTo>
                    <a:lnTo>
                      <a:pt x="214" y="381"/>
                    </a:lnTo>
                    <a:lnTo>
                      <a:pt x="209" y="383"/>
                    </a:lnTo>
                    <a:lnTo>
                      <a:pt x="204" y="388"/>
                    </a:lnTo>
                    <a:lnTo>
                      <a:pt x="200" y="388"/>
                    </a:lnTo>
                    <a:lnTo>
                      <a:pt x="193" y="390"/>
                    </a:lnTo>
                    <a:lnTo>
                      <a:pt x="186" y="388"/>
                    </a:lnTo>
                    <a:lnTo>
                      <a:pt x="176" y="383"/>
                    </a:lnTo>
                    <a:lnTo>
                      <a:pt x="174" y="381"/>
                    </a:lnTo>
                    <a:lnTo>
                      <a:pt x="167" y="376"/>
                    </a:lnTo>
                    <a:lnTo>
                      <a:pt x="162" y="374"/>
                    </a:lnTo>
                    <a:lnTo>
                      <a:pt x="146" y="374"/>
                    </a:lnTo>
                    <a:lnTo>
                      <a:pt x="139" y="376"/>
                    </a:lnTo>
                    <a:lnTo>
                      <a:pt x="135" y="378"/>
                    </a:lnTo>
                    <a:lnTo>
                      <a:pt x="132" y="378"/>
                    </a:lnTo>
                    <a:lnTo>
                      <a:pt x="128" y="381"/>
                    </a:lnTo>
                    <a:lnTo>
                      <a:pt x="121" y="383"/>
                    </a:lnTo>
                    <a:lnTo>
                      <a:pt x="114" y="383"/>
                    </a:lnTo>
                    <a:lnTo>
                      <a:pt x="107" y="385"/>
                    </a:lnTo>
                    <a:lnTo>
                      <a:pt x="93" y="385"/>
                    </a:lnTo>
                    <a:lnTo>
                      <a:pt x="72" y="378"/>
                    </a:lnTo>
                    <a:lnTo>
                      <a:pt x="67" y="378"/>
                    </a:lnTo>
                    <a:lnTo>
                      <a:pt x="53" y="383"/>
                    </a:lnTo>
                    <a:lnTo>
                      <a:pt x="48" y="385"/>
                    </a:lnTo>
                    <a:lnTo>
                      <a:pt x="41" y="390"/>
                    </a:lnTo>
                    <a:lnTo>
                      <a:pt x="34" y="392"/>
                    </a:lnTo>
                    <a:lnTo>
                      <a:pt x="25" y="392"/>
                    </a:lnTo>
                    <a:lnTo>
                      <a:pt x="16" y="388"/>
                    </a:lnTo>
                    <a:lnTo>
                      <a:pt x="9" y="383"/>
                    </a:lnTo>
                    <a:lnTo>
                      <a:pt x="2" y="383"/>
                    </a:lnTo>
                    <a:lnTo>
                      <a:pt x="0" y="385"/>
                    </a:lnTo>
                    <a:lnTo>
                      <a:pt x="0" y="0"/>
                    </a:lnTo>
                    <a:close/>
                  </a:path>
                </a:pathLst>
              </a:custGeom>
              <a:solidFill>
                <a:srgbClr val="F6D8B6"/>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26" name="Freeform 223">
                <a:extLst>
                  <a:ext uri="{FF2B5EF4-FFF2-40B4-BE49-F238E27FC236}">
                    <a16:creationId xmlns:a16="http://schemas.microsoft.com/office/drawing/2014/main" id="{D2D0EEA1-7A7A-5541-8EF2-7A46DD07073C}"/>
                  </a:ext>
                </a:extLst>
              </p:cNvPr>
              <p:cNvSpPr>
                <a:spLocks/>
              </p:cNvSpPr>
              <p:nvPr/>
            </p:nvSpPr>
            <p:spPr bwMode="auto">
              <a:xfrm>
                <a:off x="10382509" y="3688973"/>
                <a:ext cx="173281" cy="74568"/>
              </a:xfrm>
              <a:custGeom>
                <a:avLst/>
                <a:gdLst/>
                <a:ahLst/>
                <a:cxnLst>
                  <a:cxn ang="0">
                    <a:pos x="34" y="0"/>
                  </a:cxn>
                  <a:cxn ang="0">
                    <a:pos x="207" y="0"/>
                  </a:cxn>
                  <a:cxn ang="0">
                    <a:pos x="244" y="105"/>
                  </a:cxn>
                  <a:cxn ang="0">
                    <a:pos x="0" y="105"/>
                  </a:cxn>
                  <a:cxn ang="0">
                    <a:pos x="34" y="0"/>
                  </a:cxn>
                </a:cxnLst>
                <a:rect l="0" t="0" r="r" b="b"/>
                <a:pathLst>
                  <a:path w="244" h="105">
                    <a:moveTo>
                      <a:pt x="34" y="0"/>
                    </a:moveTo>
                    <a:lnTo>
                      <a:pt x="207" y="0"/>
                    </a:lnTo>
                    <a:lnTo>
                      <a:pt x="244" y="105"/>
                    </a:lnTo>
                    <a:lnTo>
                      <a:pt x="0" y="105"/>
                    </a:lnTo>
                    <a:lnTo>
                      <a:pt x="34" y="0"/>
                    </a:lnTo>
                    <a:close/>
                  </a:path>
                </a:pathLst>
              </a:custGeom>
              <a:solidFill>
                <a:srgbClr val="FDF5E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27" name="Freeform 224">
                <a:extLst>
                  <a:ext uri="{FF2B5EF4-FFF2-40B4-BE49-F238E27FC236}">
                    <a16:creationId xmlns:a16="http://schemas.microsoft.com/office/drawing/2014/main" id="{5632A108-F252-5B42-B8B3-3234CDABB913}"/>
                  </a:ext>
                </a:extLst>
              </p:cNvPr>
              <p:cNvSpPr>
                <a:spLocks/>
              </p:cNvSpPr>
              <p:nvPr/>
            </p:nvSpPr>
            <p:spPr bwMode="auto">
              <a:xfrm>
                <a:off x="10529515" y="3688973"/>
                <a:ext cx="26276" cy="74568"/>
              </a:xfrm>
              <a:custGeom>
                <a:avLst/>
                <a:gdLst/>
                <a:ahLst/>
                <a:cxnLst>
                  <a:cxn ang="0">
                    <a:pos x="0" y="0"/>
                  </a:cxn>
                  <a:cxn ang="0">
                    <a:pos x="4" y="0"/>
                  </a:cxn>
                  <a:cxn ang="0">
                    <a:pos x="37" y="105"/>
                  </a:cxn>
                  <a:cxn ang="0">
                    <a:pos x="0" y="0"/>
                  </a:cxn>
                </a:cxnLst>
                <a:rect l="0" t="0" r="r" b="b"/>
                <a:pathLst>
                  <a:path w="37" h="105">
                    <a:moveTo>
                      <a:pt x="0" y="0"/>
                    </a:moveTo>
                    <a:lnTo>
                      <a:pt x="4" y="0"/>
                    </a:lnTo>
                    <a:lnTo>
                      <a:pt x="37" y="105"/>
                    </a:lnTo>
                    <a:lnTo>
                      <a:pt x="0" y="0"/>
                    </a:lnTo>
                    <a:close/>
                  </a:path>
                </a:pathLst>
              </a:custGeom>
              <a:solidFill>
                <a:srgbClr val="73524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28" name="Freeform 225">
                <a:extLst>
                  <a:ext uri="{FF2B5EF4-FFF2-40B4-BE49-F238E27FC236}">
                    <a16:creationId xmlns:a16="http://schemas.microsoft.com/office/drawing/2014/main" id="{18CFDAC5-0DBA-DE46-B219-354801FA6A0E}"/>
                  </a:ext>
                </a:extLst>
              </p:cNvPr>
              <p:cNvSpPr>
                <a:spLocks/>
              </p:cNvSpPr>
              <p:nvPr/>
            </p:nvSpPr>
            <p:spPr bwMode="auto">
              <a:xfrm>
                <a:off x="10464889" y="3688973"/>
                <a:ext cx="6392" cy="74568"/>
              </a:xfrm>
              <a:custGeom>
                <a:avLst/>
                <a:gdLst/>
                <a:ahLst/>
                <a:cxnLst>
                  <a:cxn ang="0">
                    <a:pos x="5" y="0"/>
                  </a:cxn>
                  <a:cxn ang="0">
                    <a:pos x="7" y="0"/>
                  </a:cxn>
                  <a:cxn ang="0">
                    <a:pos x="9" y="105"/>
                  </a:cxn>
                  <a:cxn ang="0">
                    <a:pos x="0" y="105"/>
                  </a:cxn>
                  <a:cxn ang="0">
                    <a:pos x="5" y="0"/>
                  </a:cxn>
                </a:cxnLst>
                <a:rect l="0" t="0" r="r" b="b"/>
                <a:pathLst>
                  <a:path w="9" h="105">
                    <a:moveTo>
                      <a:pt x="5" y="0"/>
                    </a:moveTo>
                    <a:lnTo>
                      <a:pt x="7" y="0"/>
                    </a:lnTo>
                    <a:lnTo>
                      <a:pt x="9" y="105"/>
                    </a:lnTo>
                    <a:lnTo>
                      <a:pt x="0" y="105"/>
                    </a:lnTo>
                    <a:lnTo>
                      <a:pt x="5" y="0"/>
                    </a:lnTo>
                    <a:close/>
                  </a:path>
                </a:pathLst>
              </a:custGeom>
              <a:solidFill>
                <a:srgbClr val="F9E4C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grpSp>
      </p:grpSp>
      <p:grpSp>
        <p:nvGrpSpPr>
          <p:cNvPr id="29" name="Agrupar 28">
            <a:extLst>
              <a:ext uri="{FF2B5EF4-FFF2-40B4-BE49-F238E27FC236}">
                <a16:creationId xmlns:a16="http://schemas.microsoft.com/office/drawing/2014/main" id="{26A2E448-2516-8D44-84DB-BB880BEB5F38}"/>
              </a:ext>
            </a:extLst>
          </p:cNvPr>
          <p:cNvGrpSpPr/>
          <p:nvPr/>
        </p:nvGrpSpPr>
        <p:grpSpPr>
          <a:xfrm>
            <a:off x="5990330" y="4286622"/>
            <a:ext cx="2655897" cy="2590454"/>
            <a:chOff x="4696337" y="832191"/>
            <a:chExt cx="4244595" cy="4455459"/>
          </a:xfrm>
        </p:grpSpPr>
        <p:sp>
          <p:nvSpPr>
            <p:cNvPr id="30" name="Oval 29">
              <a:extLst>
                <a:ext uri="{FF2B5EF4-FFF2-40B4-BE49-F238E27FC236}">
                  <a16:creationId xmlns:a16="http://schemas.microsoft.com/office/drawing/2014/main" id="{980AF9E2-E336-054E-828C-E1EDC0C38D62}"/>
                </a:ext>
              </a:extLst>
            </p:cNvPr>
            <p:cNvSpPr/>
            <p:nvPr/>
          </p:nvSpPr>
          <p:spPr>
            <a:xfrm>
              <a:off x="4696337" y="4455326"/>
              <a:ext cx="3032699" cy="832324"/>
            </a:xfrm>
            <a:prstGeom prst="ellipse">
              <a:avLst/>
            </a:prstGeom>
            <a:gradFill flip="none" rotWithShape="1">
              <a:gsLst>
                <a:gs pos="0">
                  <a:schemeClr val="tx1">
                    <a:lumMod val="85000"/>
                    <a:lumOff val="15000"/>
                    <a:alpha val="25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1500" kern="0">
                <a:solidFill>
                  <a:sysClr val="window" lastClr="FFFFFF"/>
                </a:solidFill>
                <a:latin typeface="+mj-lt"/>
              </a:endParaRPr>
            </a:p>
          </p:txBody>
        </p:sp>
        <p:sp>
          <p:nvSpPr>
            <p:cNvPr id="31" name="Freeform 20">
              <a:extLst>
                <a:ext uri="{FF2B5EF4-FFF2-40B4-BE49-F238E27FC236}">
                  <a16:creationId xmlns:a16="http://schemas.microsoft.com/office/drawing/2014/main" id="{1B9839B1-6251-2C47-86E4-7AD5745A9546}"/>
                </a:ext>
              </a:extLst>
            </p:cNvPr>
            <p:cNvSpPr>
              <a:spLocks/>
            </p:cNvSpPr>
            <p:nvPr/>
          </p:nvSpPr>
          <p:spPr bwMode="auto">
            <a:xfrm>
              <a:off x="5777364" y="3750522"/>
              <a:ext cx="2000181" cy="1291083"/>
            </a:xfrm>
            <a:custGeom>
              <a:avLst/>
              <a:gdLst/>
              <a:ahLst/>
              <a:cxnLst>
                <a:cxn ang="0">
                  <a:pos x="570" y="0"/>
                </a:cxn>
                <a:cxn ang="0">
                  <a:pos x="633" y="31"/>
                </a:cxn>
                <a:cxn ang="0">
                  <a:pos x="699" y="57"/>
                </a:cxn>
                <a:cxn ang="0">
                  <a:pos x="767" y="78"/>
                </a:cxn>
                <a:cxn ang="0">
                  <a:pos x="837" y="93"/>
                </a:cxn>
                <a:cxn ang="0">
                  <a:pos x="910" y="101"/>
                </a:cxn>
                <a:cxn ang="0">
                  <a:pos x="984" y="105"/>
                </a:cxn>
                <a:cxn ang="0">
                  <a:pos x="1063" y="101"/>
                </a:cxn>
                <a:cxn ang="0">
                  <a:pos x="1140" y="90"/>
                </a:cxn>
                <a:cxn ang="0">
                  <a:pos x="1215" y="73"/>
                </a:cxn>
                <a:cxn ang="0">
                  <a:pos x="1287" y="50"/>
                </a:cxn>
                <a:cxn ang="0">
                  <a:pos x="1357" y="21"/>
                </a:cxn>
                <a:cxn ang="0">
                  <a:pos x="1904" y="1011"/>
                </a:cxn>
                <a:cxn ang="0">
                  <a:pos x="1800" y="1061"/>
                </a:cxn>
                <a:cxn ang="0">
                  <a:pos x="1693" y="1104"/>
                </a:cxn>
                <a:cxn ang="0">
                  <a:pos x="1583" y="1141"/>
                </a:cxn>
                <a:cxn ang="0">
                  <a:pos x="1470" y="1172"/>
                </a:cxn>
                <a:cxn ang="0">
                  <a:pos x="1354" y="1197"/>
                </a:cxn>
                <a:cxn ang="0">
                  <a:pos x="1236" y="1215"/>
                </a:cxn>
                <a:cxn ang="0">
                  <a:pos x="1116" y="1226"/>
                </a:cxn>
                <a:cxn ang="0">
                  <a:pos x="993" y="1229"/>
                </a:cxn>
                <a:cxn ang="0">
                  <a:pos x="873" y="1226"/>
                </a:cxn>
                <a:cxn ang="0">
                  <a:pos x="756" y="1215"/>
                </a:cxn>
                <a:cxn ang="0">
                  <a:pos x="641" y="1198"/>
                </a:cxn>
                <a:cxn ang="0">
                  <a:pos x="527" y="1175"/>
                </a:cxn>
                <a:cxn ang="0">
                  <a:pos x="416" y="1144"/>
                </a:cxn>
                <a:cxn ang="0">
                  <a:pos x="307" y="1108"/>
                </a:cxn>
                <a:cxn ang="0">
                  <a:pos x="202" y="1065"/>
                </a:cxn>
                <a:cxn ang="0">
                  <a:pos x="100" y="1018"/>
                </a:cxn>
                <a:cxn ang="0">
                  <a:pos x="0" y="965"/>
                </a:cxn>
                <a:cxn ang="0">
                  <a:pos x="570" y="0"/>
                </a:cxn>
              </a:cxnLst>
              <a:rect l="0" t="0" r="r" b="b"/>
              <a:pathLst>
                <a:path w="1904" h="1229">
                  <a:moveTo>
                    <a:pt x="570" y="0"/>
                  </a:moveTo>
                  <a:lnTo>
                    <a:pt x="633" y="31"/>
                  </a:lnTo>
                  <a:lnTo>
                    <a:pt x="699" y="57"/>
                  </a:lnTo>
                  <a:lnTo>
                    <a:pt x="767" y="78"/>
                  </a:lnTo>
                  <a:lnTo>
                    <a:pt x="837" y="93"/>
                  </a:lnTo>
                  <a:lnTo>
                    <a:pt x="910" y="101"/>
                  </a:lnTo>
                  <a:lnTo>
                    <a:pt x="984" y="105"/>
                  </a:lnTo>
                  <a:lnTo>
                    <a:pt x="1063" y="101"/>
                  </a:lnTo>
                  <a:lnTo>
                    <a:pt x="1140" y="90"/>
                  </a:lnTo>
                  <a:lnTo>
                    <a:pt x="1215" y="73"/>
                  </a:lnTo>
                  <a:lnTo>
                    <a:pt x="1287" y="50"/>
                  </a:lnTo>
                  <a:lnTo>
                    <a:pt x="1357" y="21"/>
                  </a:lnTo>
                  <a:lnTo>
                    <a:pt x="1904" y="1011"/>
                  </a:lnTo>
                  <a:lnTo>
                    <a:pt x="1800" y="1061"/>
                  </a:lnTo>
                  <a:lnTo>
                    <a:pt x="1693" y="1104"/>
                  </a:lnTo>
                  <a:lnTo>
                    <a:pt x="1583" y="1141"/>
                  </a:lnTo>
                  <a:lnTo>
                    <a:pt x="1470" y="1172"/>
                  </a:lnTo>
                  <a:lnTo>
                    <a:pt x="1354" y="1197"/>
                  </a:lnTo>
                  <a:lnTo>
                    <a:pt x="1236" y="1215"/>
                  </a:lnTo>
                  <a:lnTo>
                    <a:pt x="1116" y="1226"/>
                  </a:lnTo>
                  <a:lnTo>
                    <a:pt x="993" y="1229"/>
                  </a:lnTo>
                  <a:lnTo>
                    <a:pt x="873" y="1226"/>
                  </a:lnTo>
                  <a:lnTo>
                    <a:pt x="756" y="1215"/>
                  </a:lnTo>
                  <a:lnTo>
                    <a:pt x="641" y="1198"/>
                  </a:lnTo>
                  <a:lnTo>
                    <a:pt x="527" y="1175"/>
                  </a:lnTo>
                  <a:lnTo>
                    <a:pt x="416" y="1144"/>
                  </a:lnTo>
                  <a:lnTo>
                    <a:pt x="307" y="1108"/>
                  </a:lnTo>
                  <a:lnTo>
                    <a:pt x="202" y="1065"/>
                  </a:lnTo>
                  <a:lnTo>
                    <a:pt x="100" y="1018"/>
                  </a:lnTo>
                  <a:lnTo>
                    <a:pt x="0" y="965"/>
                  </a:lnTo>
                  <a:lnTo>
                    <a:pt x="570" y="0"/>
                  </a:lnTo>
                  <a:close/>
                </a:path>
              </a:pathLst>
            </a:cu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cene3d>
              <a:camera prst="perspectiveRight" fov="0">
                <a:rot lat="0" lon="21000000" rev="0"/>
              </a:camera>
              <a:lightRig rig="threePt" dir="t">
                <a:rot lat="0" lon="0" rev="21594000"/>
              </a:lightRig>
            </a:scene3d>
            <a:sp3d>
              <a:bevelT w="0" h="889000"/>
            </a:sp3d>
          </p:spPr>
          <p:txBody>
            <a:bodyPr vert="horz" wrap="square" lIns="76200" tIns="38100" rIns="76200" bIns="38100" numCol="1" anchor="ctr" anchorCtr="1" compatLnSpc="1">
              <a:prstTxWarp prst="textNoShape">
                <a:avLst/>
              </a:prstTxWarp>
              <a:flatTx/>
            </a:bodyPr>
            <a:lstStyle/>
            <a:p>
              <a:pPr lvl="0" algn="ctr">
                <a:defRPr/>
              </a:pPr>
              <a:endParaRPr lang="en-US" sz="1500" kern="0" dirty="0">
                <a:solidFill>
                  <a:schemeClr val="tx1">
                    <a:lumMod val="75000"/>
                    <a:lumOff val="25000"/>
                  </a:schemeClr>
                </a:solidFill>
                <a:latin typeface="+mj-lt"/>
              </a:endParaRPr>
            </a:p>
          </p:txBody>
        </p:sp>
        <p:sp>
          <p:nvSpPr>
            <p:cNvPr id="32" name="Freeform 16">
              <a:extLst>
                <a:ext uri="{FF2B5EF4-FFF2-40B4-BE49-F238E27FC236}">
                  <a16:creationId xmlns:a16="http://schemas.microsoft.com/office/drawing/2014/main" id="{C7EE88F7-3F25-2149-A054-64EAB1B325CC}"/>
                </a:ext>
              </a:extLst>
            </p:cNvPr>
            <p:cNvSpPr>
              <a:spLocks/>
            </p:cNvSpPr>
            <p:nvPr/>
          </p:nvSpPr>
          <p:spPr bwMode="auto">
            <a:xfrm>
              <a:off x="7307966" y="1106375"/>
              <a:ext cx="1611491" cy="1757512"/>
            </a:xfrm>
            <a:custGeom>
              <a:avLst/>
              <a:gdLst/>
              <a:ahLst/>
              <a:cxnLst>
                <a:cxn ang="0">
                  <a:pos x="525" y="0"/>
                </a:cxn>
                <a:cxn ang="0">
                  <a:pos x="624" y="61"/>
                </a:cxn>
                <a:cxn ang="0">
                  <a:pos x="719" y="126"/>
                </a:cxn>
                <a:cxn ang="0">
                  <a:pos x="810" y="197"/>
                </a:cxn>
                <a:cxn ang="0">
                  <a:pos x="897" y="273"/>
                </a:cxn>
                <a:cxn ang="0">
                  <a:pos x="978" y="353"/>
                </a:cxn>
                <a:cxn ang="0">
                  <a:pos x="1056" y="438"/>
                </a:cxn>
                <a:cxn ang="0">
                  <a:pos x="1129" y="528"/>
                </a:cxn>
                <a:cxn ang="0">
                  <a:pos x="1196" y="623"/>
                </a:cxn>
                <a:cxn ang="0">
                  <a:pos x="1258" y="720"/>
                </a:cxn>
                <a:cxn ang="0">
                  <a:pos x="1314" y="822"/>
                </a:cxn>
                <a:cxn ang="0">
                  <a:pos x="1365" y="928"/>
                </a:cxn>
                <a:cxn ang="0">
                  <a:pos x="1410" y="1036"/>
                </a:cxn>
                <a:cxn ang="0">
                  <a:pos x="1447" y="1148"/>
                </a:cxn>
                <a:cxn ang="0">
                  <a:pos x="1479" y="1262"/>
                </a:cxn>
                <a:cxn ang="0">
                  <a:pos x="1504" y="1378"/>
                </a:cxn>
                <a:cxn ang="0">
                  <a:pos x="1523" y="1498"/>
                </a:cxn>
                <a:cxn ang="0">
                  <a:pos x="1534" y="1620"/>
                </a:cxn>
                <a:cxn ang="0">
                  <a:pos x="401" y="1673"/>
                </a:cxn>
                <a:cxn ang="0">
                  <a:pos x="391" y="1598"/>
                </a:cxn>
                <a:cxn ang="0">
                  <a:pos x="377" y="1524"/>
                </a:cxn>
                <a:cxn ang="0">
                  <a:pos x="355" y="1452"/>
                </a:cxn>
                <a:cxn ang="0">
                  <a:pos x="328" y="1384"/>
                </a:cxn>
                <a:cxn ang="0">
                  <a:pos x="296" y="1319"/>
                </a:cxn>
                <a:cxn ang="0">
                  <a:pos x="257" y="1256"/>
                </a:cxn>
                <a:cxn ang="0">
                  <a:pos x="214" y="1197"/>
                </a:cxn>
                <a:cxn ang="0">
                  <a:pos x="167" y="1143"/>
                </a:cxn>
                <a:cxn ang="0">
                  <a:pos x="115" y="1092"/>
                </a:cxn>
                <a:cxn ang="0">
                  <a:pos x="59" y="1044"/>
                </a:cxn>
                <a:cxn ang="0">
                  <a:pos x="0" y="1003"/>
                </a:cxn>
                <a:cxn ang="0">
                  <a:pos x="525" y="0"/>
                </a:cxn>
              </a:cxnLst>
              <a:rect l="0" t="0" r="r" b="b"/>
              <a:pathLst>
                <a:path w="1534" h="1673">
                  <a:moveTo>
                    <a:pt x="525" y="0"/>
                  </a:moveTo>
                  <a:lnTo>
                    <a:pt x="624" y="61"/>
                  </a:lnTo>
                  <a:lnTo>
                    <a:pt x="719" y="126"/>
                  </a:lnTo>
                  <a:lnTo>
                    <a:pt x="810" y="197"/>
                  </a:lnTo>
                  <a:lnTo>
                    <a:pt x="897" y="273"/>
                  </a:lnTo>
                  <a:lnTo>
                    <a:pt x="978" y="353"/>
                  </a:lnTo>
                  <a:lnTo>
                    <a:pt x="1056" y="438"/>
                  </a:lnTo>
                  <a:lnTo>
                    <a:pt x="1129" y="528"/>
                  </a:lnTo>
                  <a:lnTo>
                    <a:pt x="1196" y="623"/>
                  </a:lnTo>
                  <a:lnTo>
                    <a:pt x="1258" y="720"/>
                  </a:lnTo>
                  <a:lnTo>
                    <a:pt x="1314" y="822"/>
                  </a:lnTo>
                  <a:lnTo>
                    <a:pt x="1365" y="928"/>
                  </a:lnTo>
                  <a:lnTo>
                    <a:pt x="1410" y="1036"/>
                  </a:lnTo>
                  <a:lnTo>
                    <a:pt x="1447" y="1148"/>
                  </a:lnTo>
                  <a:lnTo>
                    <a:pt x="1479" y="1262"/>
                  </a:lnTo>
                  <a:lnTo>
                    <a:pt x="1504" y="1378"/>
                  </a:lnTo>
                  <a:lnTo>
                    <a:pt x="1523" y="1498"/>
                  </a:lnTo>
                  <a:lnTo>
                    <a:pt x="1534" y="1620"/>
                  </a:lnTo>
                  <a:lnTo>
                    <a:pt x="401" y="1673"/>
                  </a:lnTo>
                  <a:lnTo>
                    <a:pt x="391" y="1598"/>
                  </a:lnTo>
                  <a:lnTo>
                    <a:pt x="377" y="1524"/>
                  </a:lnTo>
                  <a:lnTo>
                    <a:pt x="355" y="1452"/>
                  </a:lnTo>
                  <a:lnTo>
                    <a:pt x="328" y="1384"/>
                  </a:lnTo>
                  <a:lnTo>
                    <a:pt x="296" y="1319"/>
                  </a:lnTo>
                  <a:lnTo>
                    <a:pt x="257" y="1256"/>
                  </a:lnTo>
                  <a:lnTo>
                    <a:pt x="214" y="1197"/>
                  </a:lnTo>
                  <a:lnTo>
                    <a:pt x="167" y="1143"/>
                  </a:lnTo>
                  <a:lnTo>
                    <a:pt x="115" y="1092"/>
                  </a:lnTo>
                  <a:lnTo>
                    <a:pt x="59" y="1044"/>
                  </a:lnTo>
                  <a:lnTo>
                    <a:pt x="0" y="1003"/>
                  </a:lnTo>
                  <a:lnTo>
                    <a:pt x="525" y="0"/>
                  </a:lnTo>
                  <a:close/>
                </a:path>
              </a:pathLst>
            </a:cu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cene3d>
              <a:camera prst="perspectiveRight" fov="0">
                <a:rot lat="0" lon="21000000" rev="0"/>
              </a:camera>
              <a:lightRig rig="threePt" dir="t">
                <a:rot lat="0" lon="0" rev="21594000"/>
              </a:lightRig>
            </a:scene3d>
            <a:sp3d>
              <a:bevelT w="0" h="889000"/>
            </a:sp3d>
          </p:spPr>
          <p:txBody>
            <a:bodyPr vert="horz" wrap="square" lIns="76200" tIns="38100" rIns="76200" bIns="38100" numCol="1" anchor="ctr" anchorCtr="1" compatLnSpc="1">
              <a:prstTxWarp prst="textNoShape">
                <a:avLst/>
              </a:prstTxWarp>
              <a:flatTx/>
            </a:bodyPr>
            <a:lstStyle/>
            <a:p>
              <a:pPr lvl="0" algn="ctr">
                <a:defRPr/>
              </a:pPr>
              <a:endParaRPr lang="en-US" sz="1500" kern="0" dirty="0">
                <a:solidFill>
                  <a:schemeClr val="tx1">
                    <a:lumMod val="75000"/>
                    <a:lumOff val="25000"/>
                  </a:schemeClr>
                </a:solidFill>
                <a:latin typeface="+mj-lt"/>
              </a:endParaRPr>
            </a:p>
          </p:txBody>
        </p:sp>
        <p:sp>
          <p:nvSpPr>
            <p:cNvPr id="33" name="Freeform 17">
              <a:extLst>
                <a:ext uri="{FF2B5EF4-FFF2-40B4-BE49-F238E27FC236}">
                  <a16:creationId xmlns:a16="http://schemas.microsoft.com/office/drawing/2014/main" id="{07EC2C9D-706C-694D-B655-A060E5455497}"/>
                </a:ext>
              </a:extLst>
            </p:cNvPr>
            <p:cNvSpPr>
              <a:spLocks/>
            </p:cNvSpPr>
            <p:nvPr/>
          </p:nvSpPr>
          <p:spPr bwMode="auto">
            <a:xfrm>
              <a:off x="5782617" y="832191"/>
              <a:ext cx="1987575" cy="1279528"/>
            </a:xfrm>
            <a:custGeom>
              <a:avLst/>
              <a:gdLst/>
              <a:ahLst/>
              <a:cxnLst>
                <a:cxn ang="0">
                  <a:pos x="988" y="0"/>
                </a:cxn>
                <a:cxn ang="0">
                  <a:pos x="1110" y="3"/>
                </a:cxn>
                <a:cxn ang="0">
                  <a:pos x="1229" y="14"/>
                </a:cxn>
                <a:cxn ang="0">
                  <a:pos x="1346" y="31"/>
                </a:cxn>
                <a:cxn ang="0">
                  <a:pos x="1460" y="56"/>
                </a:cxn>
                <a:cxn ang="0">
                  <a:pos x="1573" y="86"/>
                </a:cxn>
                <a:cxn ang="0">
                  <a:pos x="1682" y="124"/>
                </a:cxn>
                <a:cxn ang="0">
                  <a:pos x="1789" y="166"/>
                </a:cxn>
                <a:cxn ang="0">
                  <a:pos x="1892" y="215"/>
                </a:cxn>
                <a:cxn ang="0">
                  <a:pos x="1368" y="1217"/>
                </a:cxn>
                <a:cxn ang="0">
                  <a:pos x="1309" y="1190"/>
                </a:cxn>
                <a:cxn ang="0">
                  <a:pos x="1246" y="1167"/>
                </a:cxn>
                <a:cxn ang="0">
                  <a:pos x="1181" y="1149"/>
                </a:cxn>
                <a:cxn ang="0">
                  <a:pos x="1116" y="1135"/>
                </a:cxn>
                <a:cxn ang="0">
                  <a:pos x="1048" y="1127"/>
                </a:cxn>
                <a:cxn ang="0">
                  <a:pos x="979" y="1124"/>
                </a:cxn>
                <a:cxn ang="0">
                  <a:pos x="910" y="1127"/>
                </a:cxn>
                <a:cxn ang="0">
                  <a:pos x="841" y="1135"/>
                </a:cxn>
                <a:cxn ang="0">
                  <a:pos x="774" y="1149"/>
                </a:cxn>
                <a:cxn ang="0">
                  <a:pos x="710" y="1167"/>
                </a:cxn>
                <a:cxn ang="0">
                  <a:pos x="648" y="1190"/>
                </a:cxn>
                <a:cxn ang="0">
                  <a:pos x="587" y="1218"/>
                </a:cxn>
                <a:cxn ang="0">
                  <a:pos x="0" y="262"/>
                </a:cxn>
                <a:cxn ang="0">
                  <a:pos x="100" y="210"/>
                </a:cxn>
                <a:cxn ang="0">
                  <a:pos x="202" y="161"/>
                </a:cxn>
                <a:cxn ang="0">
                  <a:pos x="307" y="120"/>
                </a:cxn>
                <a:cxn ang="0">
                  <a:pos x="415" y="85"/>
                </a:cxn>
                <a:cxn ang="0">
                  <a:pos x="525" y="54"/>
                </a:cxn>
                <a:cxn ang="0">
                  <a:pos x="638" y="31"/>
                </a:cxn>
                <a:cxn ang="0">
                  <a:pos x="753" y="13"/>
                </a:cxn>
                <a:cxn ang="0">
                  <a:pos x="870" y="3"/>
                </a:cxn>
                <a:cxn ang="0">
                  <a:pos x="988" y="0"/>
                </a:cxn>
              </a:cxnLst>
              <a:rect l="0" t="0" r="r" b="b"/>
              <a:pathLst>
                <a:path w="1892" h="1218">
                  <a:moveTo>
                    <a:pt x="988" y="0"/>
                  </a:moveTo>
                  <a:lnTo>
                    <a:pt x="1110" y="3"/>
                  </a:lnTo>
                  <a:lnTo>
                    <a:pt x="1229" y="14"/>
                  </a:lnTo>
                  <a:lnTo>
                    <a:pt x="1346" y="31"/>
                  </a:lnTo>
                  <a:lnTo>
                    <a:pt x="1460" y="56"/>
                  </a:lnTo>
                  <a:lnTo>
                    <a:pt x="1573" y="86"/>
                  </a:lnTo>
                  <a:lnTo>
                    <a:pt x="1682" y="124"/>
                  </a:lnTo>
                  <a:lnTo>
                    <a:pt x="1789" y="166"/>
                  </a:lnTo>
                  <a:lnTo>
                    <a:pt x="1892" y="215"/>
                  </a:lnTo>
                  <a:lnTo>
                    <a:pt x="1368" y="1217"/>
                  </a:lnTo>
                  <a:lnTo>
                    <a:pt x="1309" y="1190"/>
                  </a:lnTo>
                  <a:lnTo>
                    <a:pt x="1246" y="1167"/>
                  </a:lnTo>
                  <a:lnTo>
                    <a:pt x="1181" y="1149"/>
                  </a:lnTo>
                  <a:lnTo>
                    <a:pt x="1116" y="1135"/>
                  </a:lnTo>
                  <a:lnTo>
                    <a:pt x="1048" y="1127"/>
                  </a:lnTo>
                  <a:lnTo>
                    <a:pt x="979" y="1124"/>
                  </a:lnTo>
                  <a:lnTo>
                    <a:pt x="910" y="1127"/>
                  </a:lnTo>
                  <a:lnTo>
                    <a:pt x="841" y="1135"/>
                  </a:lnTo>
                  <a:lnTo>
                    <a:pt x="774" y="1149"/>
                  </a:lnTo>
                  <a:lnTo>
                    <a:pt x="710" y="1167"/>
                  </a:lnTo>
                  <a:lnTo>
                    <a:pt x="648" y="1190"/>
                  </a:lnTo>
                  <a:lnTo>
                    <a:pt x="587" y="1218"/>
                  </a:lnTo>
                  <a:lnTo>
                    <a:pt x="0" y="262"/>
                  </a:lnTo>
                  <a:lnTo>
                    <a:pt x="100" y="210"/>
                  </a:lnTo>
                  <a:lnTo>
                    <a:pt x="202" y="161"/>
                  </a:lnTo>
                  <a:lnTo>
                    <a:pt x="307" y="120"/>
                  </a:lnTo>
                  <a:lnTo>
                    <a:pt x="415" y="85"/>
                  </a:lnTo>
                  <a:lnTo>
                    <a:pt x="525" y="54"/>
                  </a:lnTo>
                  <a:lnTo>
                    <a:pt x="638" y="31"/>
                  </a:lnTo>
                  <a:lnTo>
                    <a:pt x="753" y="13"/>
                  </a:lnTo>
                  <a:lnTo>
                    <a:pt x="870" y="3"/>
                  </a:lnTo>
                  <a:lnTo>
                    <a:pt x="988" y="0"/>
                  </a:lnTo>
                  <a:close/>
                </a:path>
              </a:pathLst>
            </a:cu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cene3d>
              <a:camera prst="perspectiveRight" fov="0">
                <a:rot lat="0" lon="21000000" rev="0"/>
              </a:camera>
              <a:lightRig rig="threePt" dir="t">
                <a:rot lat="0" lon="0" rev="21594000"/>
              </a:lightRig>
            </a:scene3d>
            <a:sp3d>
              <a:bevelT w="0" h="889000"/>
            </a:sp3d>
          </p:spPr>
          <p:txBody>
            <a:bodyPr vert="horz" wrap="square" lIns="76200" tIns="38100" rIns="76200" bIns="38100" numCol="1" anchor="ctr" anchorCtr="1" compatLnSpc="1">
              <a:prstTxWarp prst="textNoShape">
                <a:avLst/>
              </a:prstTxWarp>
              <a:flatTx/>
            </a:bodyPr>
            <a:lstStyle/>
            <a:p>
              <a:pPr lvl="0" algn="ctr">
                <a:defRPr/>
              </a:pPr>
              <a:endParaRPr lang="en-US" sz="1500" kern="0" dirty="0">
                <a:solidFill>
                  <a:schemeClr val="tx1">
                    <a:lumMod val="75000"/>
                    <a:lumOff val="25000"/>
                  </a:schemeClr>
                </a:solidFill>
                <a:latin typeface="+mj-lt"/>
              </a:endParaRPr>
            </a:p>
          </p:txBody>
        </p:sp>
        <p:sp>
          <p:nvSpPr>
            <p:cNvPr id="34" name="Freeform 19">
              <a:extLst>
                <a:ext uri="{FF2B5EF4-FFF2-40B4-BE49-F238E27FC236}">
                  <a16:creationId xmlns:a16="http://schemas.microsoft.com/office/drawing/2014/main" id="{04CA4D23-0302-D74F-941B-B19AB9CD0038}"/>
                </a:ext>
              </a:extLst>
            </p:cNvPr>
            <p:cNvSpPr>
              <a:spLocks/>
            </p:cNvSpPr>
            <p:nvPr/>
          </p:nvSpPr>
          <p:spPr bwMode="auto">
            <a:xfrm>
              <a:off x="4721597" y="1158901"/>
              <a:ext cx="1589430" cy="1703936"/>
            </a:xfrm>
            <a:custGeom>
              <a:avLst/>
              <a:gdLst/>
              <a:ahLst/>
              <a:cxnLst>
                <a:cxn ang="0">
                  <a:pos x="928" y="0"/>
                </a:cxn>
                <a:cxn ang="0">
                  <a:pos x="1513" y="954"/>
                </a:cxn>
                <a:cxn ang="0">
                  <a:pos x="1454" y="995"/>
                </a:cxn>
                <a:cxn ang="0">
                  <a:pos x="1399" y="1043"/>
                </a:cxn>
                <a:cxn ang="0">
                  <a:pos x="1347" y="1093"/>
                </a:cxn>
                <a:cxn ang="0">
                  <a:pos x="1300" y="1149"/>
                </a:cxn>
                <a:cxn ang="0">
                  <a:pos x="1258" y="1207"/>
                </a:cxn>
                <a:cxn ang="0">
                  <a:pos x="1220" y="1269"/>
                </a:cxn>
                <a:cxn ang="0">
                  <a:pos x="1187" y="1334"/>
                </a:cxn>
                <a:cxn ang="0">
                  <a:pos x="1161" y="1402"/>
                </a:cxn>
                <a:cxn ang="0">
                  <a:pos x="1139" y="1473"/>
                </a:cxn>
                <a:cxn ang="0">
                  <a:pos x="1124" y="1547"/>
                </a:cxn>
                <a:cxn ang="0">
                  <a:pos x="1115" y="1622"/>
                </a:cxn>
                <a:cxn ang="0">
                  <a:pos x="0" y="1617"/>
                </a:cxn>
                <a:cxn ang="0">
                  <a:pos x="9" y="1498"/>
                </a:cxn>
                <a:cxn ang="0">
                  <a:pos x="23" y="1382"/>
                </a:cxn>
                <a:cxn ang="0">
                  <a:pos x="44" y="1266"/>
                </a:cxn>
                <a:cxn ang="0">
                  <a:pos x="72" y="1153"/>
                </a:cxn>
                <a:cxn ang="0">
                  <a:pos x="106" y="1044"/>
                </a:cxn>
                <a:cxn ang="0">
                  <a:pos x="147" y="937"/>
                </a:cxn>
                <a:cxn ang="0">
                  <a:pos x="192" y="833"/>
                </a:cxn>
                <a:cxn ang="0">
                  <a:pos x="244" y="732"/>
                </a:cxn>
                <a:cxn ang="0">
                  <a:pos x="301" y="634"/>
                </a:cxn>
                <a:cxn ang="0">
                  <a:pos x="363" y="540"/>
                </a:cxn>
                <a:cxn ang="0">
                  <a:pos x="431" y="450"/>
                </a:cxn>
                <a:cxn ang="0">
                  <a:pos x="502" y="364"/>
                </a:cxn>
                <a:cxn ang="0">
                  <a:pos x="579" y="281"/>
                </a:cxn>
                <a:cxn ang="0">
                  <a:pos x="660" y="204"/>
                </a:cxn>
                <a:cxn ang="0">
                  <a:pos x="745" y="131"/>
                </a:cxn>
                <a:cxn ang="0">
                  <a:pos x="834" y="63"/>
                </a:cxn>
                <a:cxn ang="0">
                  <a:pos x="928" y="0"/>
                </a:cxn>
              </a:cxnLst>
              <a:rect l="0" t="0" r="r" b="b"/>
              <a:pathLst>
                <a:path w="1513" h="1622">
                  <a:moveTo>
                    <a:pt x="928" y="0"/>
                  </a:moveTo>
                  <a:lnTo>
                    <a:pt x="1513" y="954"/>
                  </a:lnTo>
                  <a:lnTo>
                    <a:pt x="1454" y="995"/>
                  </a:lnTo>
                  <a:lnTo>
                    <a:pt x="1399" y="1043"/>
                  </a:lnTo>
                  <a:lnTo>
                    <a:pt x="1347" y="1093"/>
                  </a:lnTo>
                  <a:lnTo>
                    <a:pt x="1300" y="1149"/>
                  </a:lnTo>
                  <a:lnTo>
                    <a:pt x="1258" y="1207"/>
                  </a:lnTo>
                  <a:lnTo>
                    <a:pt x="1220" y="1269"/>
                  </a:lnTo>
                  <a:lnTo>
                    <a:pt x="1187" y="1334"/>
                  </a:lnTo>
                  <a:lnTo>
                    <a:pt x="1161" y="1402"/>
                  </a:lnTo>
                  <a:lnTo>
                    <a:pt x="1139" y="1473"/>
                  </a:lnTo>
                  <a:lnTo>
                    <a:pt x="1124" y="1547"/>
                  </a:lnTo>
                  <a:lnTo>
                    <a:pt x="1115" y="1622"/>
                  </a:lnTo>
                  <a:lnTo>
                    <a:pt x="0" y="1617"/>
                  </a:lnTo>
                  <a:lnTo>
                    <a:pt x="9" y="1498"/>
                  </a:lnTo>
                  <a:lnTo>
                    <a:pt x="23" y="1382"/>
                  </a:lnTo>
                  <a:lnTo>
                    <a:pt x="44" y="1266"/>
                  </a:lnTo>
                  <a:lnTo>
                    <a:pt x="72" y="1153"/>
                  </a:lnTo>
                  <a:lnTo>
                    <a:pt x="106" y="1044"/>
                  </a:lnTo>
                  <a:lnTo>
                    <a:pt x="147" y="937"/>
                  </a:lnTo>
                  <a:lnTo>
                    <a:pt x="192" y="833"/>
                  </a:lnTo>
                  <a:lnTo>
                    <a:pt x="244" y="732"/>
                  </a:lnTo>
                  <a:lnTo>
                    <a:pt x="301" y="634"/>
                  </a:lnTo>
                  <a:lnTo>
                    <a:pt x="363" y="540"/>
                  </a:lnTo>
                  <a:lnTo>
                    <a:pt x="431" y="450"/>
                  </a:lnTo>
                  <a:lnTo>
                    <a:pt x="502" y="364"/>
                  </a:lnTo>
                  <a:lnTo>
                    <a:pt x="579" y="281"/>
                  </a:lnTo>
                  <a:lnTo>
                    <a:pt x="660" y="204"/>
                  </a:lnTo>
                  <a:lnTo>
                    <a:pt x="745" y="131"/>
                  </a:lnTo>
                  <a:lnTo>
                    <a:pt x="834" y="63"/>
                  </a:lnTo>
                  <a:lnTo>
                    <a:pt x="928" y="0"/>
                  </a:lnTo>
                  <a:close/>
                </a:path>
              </a:pathLst>
            </a:cu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cene3d>
              <a:camera prst="perspectiveRight" fov="0">
                <a:rot lat="0" lon="21000000" rev="0"/>
              </a:camera>
              <a:lightRig rig="threePt" dir="t">
                <a:rot lat="0" lon="0" rev="21594000"/>
              </a:lightRig>
            </a:scene3d>
            <a:sp3d>
              <a:bevelT w="0" h="889000"/>
            </a:sp3d>
          </p:spPr>
          <p:txBody>
            <a:bodyPr vert="horz" wrap="square" lIns="76200" tIns="38100" rIns="76200" bIns="38100" numCol="1" anchor="ctr" anchorCtr="1" compatLnSpc="1">
              <a:prstTxWarp prst="textNoShape">
                <a:avLst/>
              </a:prstTxWarp>
              <a:flatTx/>
            </a:bodyPr>
            <a:lstStyle/>
            <a:p>
              <a:pPr lvl="0" algn="ctr">
                <a:defRPr/>
              </a:pPr>
              <a:endParaRPr lang="en-US" sz="1500" kern="0" dirty="0">
                <a:solidFill>
                  <a:schemeClr val="tx1">
                    <a:lumMod val="75000"/>
                    <a:lumOff val="25000"/>
                  </a:schemeClr>
                </a:solidFill>
                <a:latin typeface="+mj-lt"/>
              </a:endParaRPr>
            </a:p>
          </p:txBody>
        </p:sp>
        <p:sp>
          <p:nvSpPr>
            <p:cNvPr id="35" name="Freeform 21">
              <a:extLst>
                <a:ext uri="{FF2B5EF4-FFF2-40B4-BE49-F238E27FC236}">
                  <a16:creationId xmlns:a16="http://schemas.microsoft.com/office/drawing/2014/main" id="{84CE6AA5-85B7-534A-B3E6-9B56A2062ABF}"/>
                </a:ext>
              </a:extLst>
            </p:cNvPr>
            <p:cNvSpPr>
              <a:spLocks/>
            </p:cNvSpPr>
            <p:nvPr/>
          </p:nvSpPr>
          <p:spPr bwMode="auto">
            <a:xfrm>
              <a:off x="4720546" y="2958434"/>
              <a:ext cx="1569470" cy="1753310"/>
            </a:xfrm>
            <a:custGeom>
              <a:avLst/>
              <a:gdLst/>
              <a:ahLst/>
              <a:cxnLst>
                <a:cxn ang="0">
                  <a:pos x="0" y="0"/>
                </a:cxn>
                <a:cxn ang="0">
                  <a:pos x="1113" y="5"/>
                </a:cxn>
                <a:cxn ang="0">
                  <a:pos x="1119" y="83"/>
                </a:cxn>
                <a:cxn ang="0">
                  <a:pos x="1131" y="159"/>
                </a:cxn>
                <a:cxn ang="0">
                  <a:pos x="1149" y="233"/>
                </a:cxn>
                <a:cxn ang="0">
                  <a:pos x="1175" y="305"/>
                </a:cxn>
                <a:cxn ang="0">
                  <a:pos x="1205" y="373"/>
                </a:cxn>
                <a:cxn ang="0">
                  <a:pos x="1242" y="437"/>
                </a:cxn>
                <a:cxn ang="0">
                  <a:pos x="1283" y="499"/>
                </a:cxn>
                <a:cxn ang="0">
                  <a:pos x="1329" y="558"/>
                </a:cxn>
                <a:cxn ang="0">
                  <a:pos x="1380" y="611"/>
                </a:cxn>
                <a:cxn ang="0">
                  <a:pos x="1434" y="660"/>
                </a:cxn>
                <a:cxn ang="0">
                  <a:pos x="1494" y="705"/>
                </a:cxn>
                <a:cxn ang="0">
                  <a:pos x="924" y="1669"/>
                </a:cxn>
                <a:cxn ang="0">
                  <a:pos x="828" y="1604"/>
                </a:cxn>
                <a:cxn ang="0">
                  <a:pos x="737" y="1534"/>
                </a:cxn>
                <a:cxn ang="0">
                  <a:pos x="651" y="1459"/>
                </a:cxn>
                <a:cxn ang="0">
                  <a:pos x="569" y="1379"/>
                </a:cxn>
                <a:cxn ang="0">
                  <a:pos x="491" y="1295"/>
                </a:cxn>
                <a:cxn ang="0">
                  <a:pos x="417" y="1205"/>
                </a:cxn>
                <a:cxn ang="0">
                  <a:pos x="350" y="1113"/>
                </a:cxn>
                <a:cxn ang="0">
                  <a:pos x="287" y="1015"/>
                </a:cxn>
                <a:cxn ang="0">
                  <a:pos x="230" y="915"/>
                </a:cxn>
                <a:cxn ang="0">
                  <a:pos x="179" y="810"/>
                </a:cxn>
                <a:cxn ang="0">
                  <a:pos x="135" y="702"/>
                </a:cxn>
                <a:cxn ang="0">
                  <a:pos x="95" y="592"/>
                </a:cxn>
                <a:cxn ang="0">
                  <a:pos x="63" y="479"/>
                </a:cxn>
                <a:cxn ang="0">
                  <a:pos x="36" y="362"/>
                </a:cxn>
                <a:cxn ang="0">
                  <a:pos x="17" y="244"/>
                </a:cxn>
                <a:cxn ang="0">
                  <a:pos x="5" y="123"/>
                </a:cxn>
                <a:cxn ang="0">
                  <a:pos x="0" y="0"/>
                </a:cxn>
              </a:cxnLst>
              <a:rect l="0" t="0" r="r" b="b"/>
              <a:pathLst>
                <a:path w="1494" h="1669">
                  <a:moveTo>
                    <a:pt x="0" y="0"/>
                  </a:moveTo>
                  <a:lnTo>
                    <a:pt x="1113" y="5"/>
                  </a:lnTo>
                  <a:lnTo>
                    <a:pt x="1119" y="83"/>
                  </a:lnTo>
                  <a:lnTo>
                    <a:pt x="1131" y="159"/>
                  </a:lnTo>
                  <a:lnTo>
                    <a:pt x="1149" y="233"/>
                  </a:lnTo>
                  <a:lnTo>
                    <a:pt x="1175" y="305"/>
                  </a:lnTo>
                  <a:lnTo>
                    <a:pt x="1205" y="373"/>
                  </a:lnTo>
                  <a:lnTo>
                    <a:pt x="1242" y="437"/>
                  </a:lnTo>
                  <a:lnTo>
                    <a:pt x="1283" y="499"/>
                  </a:lnTo>
                  <a:lnTo>
                    <a:pt x="1329" y="558"/>
                  </a:lnTo>
                  <a:lnTo>
                    <a:pt x="1380" y="611"/>
                  </a:lnTo>
                  <a:lnTo>
                    <a:pt x="1434" y="660"/>
                  </a:lnTo>
                  <a:lnTo>
                    <a:pt x="1494" y="705"/>
                  </a:lnTo>
                  <a:lnTo>
                    <a:pt x="924" y="1669"/>
                  </a:lnTo>
                  <a:lnTo>
                    <a:pt x="828" y="1604"/>
                  </a:lnTo>
                  <a:lnTo>
                    <a:pt x="737" y="1534"/>
                  </a:lnTo>
                  <a:lnTo>
                    <a:pt x="651" y="1459"/>
                  </a:lnTo>
                  <a:lnTo>
                    <a:pt x="569" y="1379"/>
                  </a:lnTo>
                  <a:lnTo>
                    <a:pt x="491" y="1295"/>
                  </a:lnTo>
                  <a:lnTo>
                    <a:pt x="417" y="1205"/>
                  </a:lnTo>
                  <a:lnTo>
                    <a:pt x="350" y="1113"/>
                  </a:lnTo>
                  <a:lnTo>
                    <a:pt x="287" y="1015"/>
                  </a:lnTo>
                  <a:lnTo>
                    <a:pt x="230" y="915"/>
                  </a:lnTo>
                  <a:lnTo>
                    <a:pt x="179" y="810"/>
                  </a:lnTo>
                  <a:lnTo>
                    <a:pt x="135" y="702"/>
                  </a:lnTo>
                  <a:lnTo>
                    <a:pt x="95" y="592"/>
                  </a:lnTo>
                  <a:lnTo>
                    <a:pt x="63" y="479"/>
                  </a:lnTo>
                  <a:lnTo>
                    <a:pt x="36" y="362"/>
                  </a:lnTo>
                  <a:lnTo>
                    <a:pt x="17" y="244"/>
                  </a:lnTo>
                  <a:lnTo>
                    <a:pt x="5" y="123"/>
                  </a:lnTo>
                  <a:lnTo>
                    <a:pt x="0" y="0"/>
                  </a:lnTo>
                  <a:close/>
                </a:path>
              </a:pathLst>
            </a:cu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cene3d>
              <a:camera prst="perspectiveRight" fov="0">
                <a:rot lat="0" lon="21000000" rev="0"/>
              </a:camera>
              <a:lightRig rig="threePt" dir="t">
                <a:rot lat="0" lon="0" rev="21594000"/>
              </a:lightRig>
            </a:scene3d>
            <a:sp3d>
              <a:bevelT w="0" h="889000"/>
            </a:sp3d>
          </p:spPr>
          <p:txBody>
            <a:bodyPr vert="horz" wrap="square" lIns="76200" tIns="38100" rIns="76200" bIns="38100" numCol="1" anchor="ctr" anchorCtr="1" compatLnSpc="1">
              <a:prstTxWarp prst="textNoShape">
                <a:avLst/>
              </a:prstTxWarp>
              <a:flatTx/>
            </a:bodyPr>
            <a:lstStyle/>
            <a:p>
              <a:pPr lvl="0" algn="ctr">
                <a:defRPr/>
              </a:pPr>
              <a:endParaRPr lang="en-US" sz="1500" kern="0" dirty="0">
                <a:solidFill>
                  <a:schemeClr val="tx1">
                    <a:lumMod val="75000"/>
                    <a:lumOff val="25000"/>
                  </a:schemeClr>
                </a:solidFill>
                <a:latin typeface="+mj-lt"/>
              </a:endParaRPr>
            </a:p>
          </p:txBody>
        </p:sp>
        <p:sp>
          <p:nvSpPr>
            <p:cNvPr id="37" name="TextBox 35">
              <a:extLst>
                <a:ext uri="{FF2B5EF4-FFF2-40B4-BE49-F238E27FC236}">
                  <a16:creationId xmlns:a16="http://schemas.microsoft.com/office/drawing/2014/main" id="{26E31FFA-890B-A040-8A64-B89B8BA83166}"/>
                </a:ext>
              </a:extLst>
            </p:cNvPr>
            <p:cNvSpPr txBox="1"/>
            <p:nvPr/>
          </p:nvSpPr>
          <p:spPr>
            <a:xfrm>
              <a:off x="6108806" y="2303174"/>
              <a:ext cx="1168527" cy="1111659"/>
            </a:xfrm>
            <a:prstGeom prst="rect">
              <a:avLst/>
            </a:prstGeom>
            <a:noFill/>
          </p:spPr>
          <p:txBody>
            <a:bodyPr wrap="none" rtlCol="0">
              <a:spAutoFit/>
            </a:bodyPr>
            <a:lstStyle/>
            <a:p>
              <a:pPr algn="ctr"/>
              <a:r>
                <a:rPr lang="en-US" sz="1200" b="1" i="1" dirty="0">
                  <a:latin typeface="Arial Black" panose="020B0A04020102020204" pitchFamily="34" charset="0"/>
                </a:rPr>
                <a:t>sprint</a:t>
              </a:r>
            </a:p>
            <a:p>
              <a:pPr algn="ctr"/>
              <a:r>
                <a:rPr lang="en-US" sz="1200" b="1" dirty="0">
                  <a:latin typeface="Arial Black" panose="020B0A04020102020204" pitchFamily="34" charset="0"/>
                </a:rPr>
                <a:t>1-4 </a:t>
              </a:r>
            </a:p>
            <a:p>
              <a:pPr algn="ctr"/>
              <a:r>
                <a:rPr lang="en-US" sz="1200" b="1" i="1" dirty="0">
                  <a:latin typeface="Arial Black" panose="020B0A04020102020204" pitchFamily="34" charset="0"/>
                </a:rPr>
                <a:t>weeks</a:t>
              </a:r>
            </a:p>
          </p:txBody>
        </p:sp>
        <p:grpSp>
          <p:nvGrpSpPr>
            <p:cNvPr id="38" name="38 Grupo">
              <a:extLst>
                <a:ext uri="{FF2B5EF4-FFF2-40B4-BE49-F238E27FC236}">
                  <a16:creationId xmlns:a16="http://schemas.microsoft.com/office/drawing/2014/main" id="{88A6B2F6-B646-1B4D-8D77-C742F1DDBFD2}"/>
                </a:ext>
              </a:extLst>
            </p:cNvPr>
            <p:cNvGrpSpPr/>
            <p:nvPr/>
          </p:nvGrpSpPr>
          <p:grpSpPr>
            <a:xfrm>
              <a:off x="7072242" y="2873825"/>
              <a:ext cx="1868690" cy="2410053"/>
              <a:chOff x="6283776" y="3149902"/>
              <a:chExt cx="1868690" cy="2410053"/>
            </a:xfrm>
            <a:scene3d>
              <a:camera prst="orthographicFront">
                <a:rot lat="0" lon="20699996" rev="0"/>
              </a:camera>
              <a:lightRig rig="threePt" dir="t"/>
            </a:scene3d>
          </p:grpSpPr>
          <p:sp>
            <p:nvSpPr>
              <p:cNvPr id="39" name="Freeform 18">
                <a:extLst>
                  <a:ext uri="{FF2B5EF4-FFF2-40B4-BE49-F238E27FC236}">
                    <a16:creationId xmlns:a16="http://schemas.microsoft.com/office/drawing/2014/main" id="{77E233AC-FA9C-6141-A2B9-100C1E08E22E}"/>
                  </a:ext>
                </a:extLst>
              </p:cNvPr>
              <p:cNvSpPr>
                <a:spLocks/>
              </p:cNvSpPr>
              <p:nvPr/>
            </p:nvSpPr>
            <p:spPr bwMode="auto">
              <a:xfrm>
                <a:off x="6521016" y="3149902"/>
                <a:ext cx="1631450" cy="1855209"/>
              </a:xfrm>
              <a:custGeom>
                <a:avLst/>
                <a:gdLst/>
                <a:ahLst/>
                <a:cxnLst>
                  <a:cxn ang="0">
                    <a:pos x="1552" y="0"/>
                  </a:cxn>
                  <a:cxn ang="0">
                    <a:pos x="1553" y="13"/>
                  </a:cxn>
                  <a:cxn ang="0">
                    <a:pos x="1553" y="27"/>
                  </a:cxn>
                  <a:cxn ang="0">
                    <a:pos x="1550" y="149"/>
                  </a:cxn>
                  <a:cxn ang="0">
                    <a:pos x="1539" y="271"/>
                  </a:cxn>
                  <a:cxn ang="0">
                    <a:pos x="1521" y="390"/>
                  </a:cxn>
                  <a:cxn ang="0">
                    <a:pos x="1495" y="506"/>
                  </a:cxn>
                  <a:cxn ang="0">
                    <a:pos x="1464" y="620"/>
                  </a:cxn>
                  <a:cxn ang="0">
                    <a:pos x="1426" y="731"/>
                  </a:cxn>
                  <a:cxn ang="0">
                    <a:pos x="1382" y="839"/>
                  </a:cxn>
                  <a:cxn ang="0">
                    <a:pos x="1331" y="945"/>
                  </a:cxn>
                  <a:cxn ang="0">
                    <a:pos x="1276" y="1045"/>
                  </a:cxn>
                  <a:cxn ang="0">
                    <a:pos x="1214" y="1143"/>
                  </a:cxn>
                  <a:cxn ang="0">
                    <a:pos x="1147" y="1237"/>
                  </a:cxn>
                  <a:cxn ang="0">
                    <a:pos x="1076" y="1326"/>
                  </a:cxn>
                  <a:cxn ang="0">
                    <a:pos x="998" y="1412"/>
                  </a:cxn>
                  <a:cxn ang="0">
                    <a:pos x="917" y="1492"/>
                  </a:cxn>
                  <a:cxn ang="0">
                    <a:pos x="831" y="1569"/>
                  </a:cxn>
                  <a:cxn ang="0">
                    <a:pos x="740" y="1639"/>
                  </a:cxn>
                  <a:cxn ang="0">
                    <a:pos x="645" y="1705"/>
                  </a:cxn>
                  <a:cxn ang="0">
                    <a:pos x="547" y="1766"/>
                  </a:cxn>
                  <a:cxn ang="0">
                    <a:pos x="0" y="776"/>
                  </a:cxn>
                  <a:cxn ang="0">
                    <a:pos x="60" y="736"/>
                  </a:cxn>
                  <a:cxn ang="0">
                    <a:pos x="115" y="692"/>
                  </a:cxn>
                  <a:cxn ang="0">
                    <a:pos x="167" y="643"/>
                  </a:cxn>
                  <a:cxn ang="0">
                    <a:pos x="215" y="590"/>
                  </a:cxn>
                  <a:cxn ang="0">
                    <a:pos x="258" y="533"/>
                  </a:cxn>
                  <a:cxn ang="0">
                    <a:pos x="297" y="473"/>
                  </a:cxn>
                  <a:cxn ang="0">
                    <a:pos x="331" y="410"/>
                  </a:cxn>
                  <a:cxn ang="0">
                    <a:pos x="360" y="344"/>
                  </a:cxn>
                  <a:cxn ang="0">
                    <a:pos x="383" y="274"/>
                  </a:cxn>
                  <a:cxn ang="0">
                    <a:pos x="401" y="203"/>
                  </a:cxn>
                  <a:cxn ang="0">
                    <a:pos x="412" y="129"/>
                  </a:cxn>
                  <a:cxn ang="0">
                    <a:pos x="418" y="53"/>
                  </a:cxn>
                  <a:cxn ang="0">
                    <a:pos x="1552" y="0"/>
                  </a:cxn>
                </a:cxnLst>
                <a:rect l="0" t="0" r="r" b="b"/>
                <a:pathLst>
                  <a:path w="1553" h="1766">
                    <a:moveTo>
                      <a:pt x="1552" y="0"/>
                    </a:moveTo>
                    <a:lnTo>
                      <a:pt x="1553" y="13"/>
                    </a:lnTo>
                    <a:lnTo>
                      <a:pt x="1553" y="27"/>
                    </a:lnTo>
                    <a:lnTo>
                      <a:pt x="1550" y="149"/>
                    </a:lnTo>
                    <a:lnTo>
                      <a:pt x="1539" y="271"/>
                    </a:lnTo>
                    <a:lnTo>
                      <a:pt x="1521" y="390"/>
                    </a:lnTo>
                    <a:lnTo>
                      <a:pt x="1495" y="506"/>
                    </a:lnTo>
                    <a:lnTo>
                      <a:pt x="1464" y="620"/>
                    </a:lnTo>
                    <a:lnTo>
                      <a:pt x="1426" y="731"/>
                    </a:lnTo>
                    <a:lnTo>
                      <a:pt x="1382" y="839"/>
                    </a:lnTo>
                    <a:lnTo>
                      <a:pt x="1331" y="945"/>
                    </a:lnTo>
                    <a:lnTo>
                      <a:pt x="1276" y="1045"/>
                    </a:lnTo>
                    <a:lnTo>
                      <a:pt x="1214" y="1143"/>
                    </a:lnTo>
                    <a:lnTo>
                      <a:pt x="1147" y="1237"/>
                    </a:lnTo>
                    <a:lnTo>
                      <a:pt x="1076" y="1326"/>
                    </a:lnTo>
                    <a:lnTo>
                      <a:pt x="998" y="1412"/>
                    </a:lnTo>
                    <a:lnTo>
                      <a:pt x="917" y="1492"/>
                    </a:lnTo>
                    <a:lnTo>
                      <a:pt x="831" y="1569"/>
                    </a:lnTo>
                    <a:lnTo>
                      <a:pt x="740" y="1639"/>
                    </a:lnTo>
                    <a:lnTo>
                      <a:pt x="645" y="1705"/>
                    </a:lnTo>
                    <a:lnTo>
                      <a:pt x="547" y="1766"/>
                    </a:lnTo>
                    <a:lnTo>
                      <a:pt x="0" y="776"/>
                    </a:lnTo>
                    <a:lnTo>
                      <a:pt x="60" y="736"/>
                    </a:lnTo>
                    <a:lnTo>
                      <a:pt x="115" y="692"/>
                    </a:lnTo>
                    <a:lnTo>
                      <a:pt x="167" y="643"/>
                    </a:lnTo>
                    <a:lnTo>
                      <a:pt x="215" y="590"/>
                    </a:lnTo>
                    <a:lnTo>
                      <a:pt x="258" y="533"/>
                    </a:lnTo>
                    <a:lnTo>
                      <a:pt x="297" y="473"/>
                    </a:lnTo>
                    <a:lnTo>
                      <a:pt x="331" y="410"/>
                    </a:lnTo>
                    <a:lnTo>
                      <a:pt x="360" y="344"/>
                    </a:lnTo>
                    <a:lnTo>
                      <a:pt x="383" y="274"/>
                    </a:lnTo>
                    <a:lnTo>
                      <a:pt x="401" y="203"/>
                    </a:lnTo>
                    <a:lnTo>
                      <a:pt x="412" y="129"/>
                    </a:lnTo>
                    <a:lnTo>
                      <a:pt x="418" y="53"/>
                    </a:lnTo>
                    <a:lnTo>
                      <a:pt x="1552" y="0"/>
                    </a:lnTo>
                    <a:close/>
                  </a:path>
                </a:pathLst>
              </a:custGeom>
              <a:solidFill>
                <a:schemeClr val="accent1"/>
              </a:solidFill>
              <a:ln w="0">
                <a:noFill/>
                <a:prstDash val="solid"/>
                <a:round/>
                <a:headEnd/>
                <a:tailEnd/>
              </a:ln>
              <a:effectLst/>
              <a:sp3d>
                <a:bevelT w="0" h="641350"/>
              </a:sp3d>
            </p:spPr>
            <p:txBody>
              <a:bodyPr vert="horz" wrap="square" lIns="76200" tIns="38100" rIns="76200" bIns="38100" numCol="1" anchor="ctr" anchorCtr="1" compatLnSpc="1">
                <a:prstTxWarp prst="textNoShape">
                  <a:avLst/>
                </a:prstTxWarp>
                <a:flatTx/>
              </a:bodyPr>
              <a:lstStyle/>
              <a:p>
                <a:pPr lvl="0" algn="ctr">
                  <a:defRPr/>
                </a:pPr>
                <a:endParaRPr lang="en-US" sz="1500" kern="0" dirty="0">
                  <a:solidFill>
                    <a:schemeClr val="bg1"/>
                  </a:solidFill>
                  <a:latin typeface="+mj-lt"/>
                </a:endParaRPr>
              </a:p>
            </p:txBody>
          </p:sp>
          <p:sp>
            <p:nvSpPr>
              <p:cNvPr id="40" name="26 Triángulo isósceles">
                <a:extLst>
                  <a:ext uri="{FF2B5EF4-FFF2-40B4-BE49-F238E27FC236}">
                    <a16:creationId xmlns:a16="http://schemas.microsoft.com/office/drawing/2014/main" id="{D4A34D6B-6842-3A4F-AE04-4585623E0F43}"/>
                  </a:ext>
                </a:extLst>
              </p:cNvPr>
              <p:cNvSpPr/>
              <p:nvPr/>
            </p:nvSpPr>
            <p:spPr>
              <a:xfrm rot="14493752">
                <a:off x="5680843" y="4326406"/>
                <a:ext cx="1836482" cy="630615"/>
              </a:xfrm>
              <a:prstGeom prst="triangle">
                <a:avLst/>
              </a:prstGeom>
              <a:solidFill>
                <a:schemeClr val="accent1"/>
              </a:solidFill>
              <a:ln w="0">
                <a:noFill/>
                <a:prstDash val="solid"/>
                <a:round/>
                <a:headEnd/>
                <a:tailEnd/>
              </a:ln>
              <a:effectLst/>
              <a:sp3d>
                <a:bevelT w="0" h="641350"/>
              </a:sp3d>
            </p:spPr>
            <p:txBody>
              <a:bodyPr vert="horz" wrap="square" lIns="76200" tIns="38100" rIns="76200" bIns="38100" numCol="1" anchor="ctr" anchorCtr="1" compatLnSpc="1">
                <a:prstTxWarp prst="textNoShape">
                  <a:avLst/>
                </a:prstTxWarp>
                <a:flatTx/>
              </a:bodyPr>
              <a:lstStyle/>
              <a:p>
                <a:pPr algn="ctr"/>
                <a:endParaRPr lang="es-UY" sz="1500" kern="0">
                  <a:solidFill>
                    <a:schemeClr val="bg1"/>
                  </a:solidFill>
                  <a:latin typeface="+mj-lt"/>
                </a:endParaRPr>
              </a:p>
            </p:txBody>
          </p:sp>
        </p:grpSp>
      </p:grpSp>
      <p:grpSp>
        <p:nvGrpSpPr>
          <p:cNvPr id="41" name="Agrupar 40">
            <a:extLst>
              <a:ext uri="{FF2B5EF4-FFF2-40B4-BE49-F238E27FC236}">
                <a16:creationId xmlns:a16="http://schemas.microsoft.com/office/drawing/2014/main" id="{C85F2308-077A-BE48-A40D-AE56B47139C5}"/>
              </a:ext>
            </a:extLst>
          </p:cNvPr>
          <p:cNvGrpSpPr/>
          <p:nvPr/>
        </p:nvGrpSpPr>
        <p:grpSpPr>
          <a:xfrm>
            <a:off x="7023113" y="3662467"/>
            <a:ext cx="1570772" cy="952529"/>
            <a:chOff x="5111211" y="1767109"/>
            <a:chExt cx="1884927" cy="1143034"/>
          </a:xfrm>
        </p:grpSpPr>
        <p:grpSp>
          <p:nvGrpSpPr>
            <p:cNvPr id="42" name="41 Grupo">
              <a:extLst>
                <a:ext uri="{FF2B5EF4-FFF2-40B4-BE49-F238E27FC236}">
                  <a16:creationId xmlns:a16="http://schemas.microsoft.com/office/drawing/2014/main" id="{351A582D-FA06-E74B-800C-51A3A65C3428}"/>
                </a:ext>
              </a:extLst>
            </p:cNvPr>
            <p:cNvGrpSpPr/>
            <p:nvPr/>
          </p:nvGrpSpPr>
          <p:grpSpPr>
            <a:xfrm>
              <a:off x="6007635" y="1767109"/>
              <a:ext cx="988503" cy="976318"/>
              <a:chOff x="8057534" y="1733178"/>
              <a:chExt cx="1205283" cy="1289312"/>
            </a:xfrm>
          </p:grpSpPr>
          <p:sp>
            <p:nvSpPr>
              <p:cNvPr id="44" name="Freeform 16">
                <a:extLst>
                  <a:ext uri="{FF2B5EF4-FFF2-40B4-BE49-F238E27FC236}">
                    <a16:creationId xmlns:a16="http://schemas.microsoft.com/office/drawing/2014/main" id="{2E9DDF27-336A-E044-8D95-481CF4605C50}"/>
                  </a:ext>
                </a:extLst>
              </p:cNvPr>
              <p:cNvSpPr>
                <a:spLocks/>
              </p:cNvSpPr>
              <p:nvPr/>
            </p:nvSpPr>
            <p:spPr bwMode="auto">
              <a:xfrm>
                <a:off x="8799502" y="1894024"/>
                <a:ext cx="462110" cy="503984"/>
              </a:xfrm>
              <a:custGeom>
                <a:avLst/>
                <a:gdLst/>
                <a:ahLst/>
                <a:cxnLst>
                  <a:cxn ang="0">
                    <a:pos x="525" y="0"/>
                  </a:cxn>
                  <a:cxn ang="0">
                    <a:pos x="624" y="61"/>
                  </a:cxn>
                  <a:cxn ang="0">
                    <a:pos x="719" y="126"/>
                  </a:cxn>
                  <a:cxn ang="0">
                    <a:pos x="810" y="197"/>
                  </a:cxn>
                  <a:cxn ang="0">
                    <a:pos x="897" y="273"/>
                  </a:cxn>
                  <a:cxn ang="0">
                    <a:pos x="978" y="353"/>
                  </a:cxn>
                  <a:cxn ang="0">
                    <a:pos x="1056" y="438"/>
                  </a:cxn>
                  <a:cxn ang="0">
                    <a:pos x="1129" y="528"/>
                  </a:cxn>
                  <a:cxn ang="0">
                    <a:pos x="1196" y="623"/>
                  </a:cxn>
                  <a:cxn ang="0">
                    <a:pos x="1258" y="720"/>
                  </a:cxn>
                  <a:cxn ang="0">
                    <a:pos x="1314" y="822"/>
                  </a:cxn>
                  <a:cxn ang="0">
                    <a:pos x="1365" y="928"/>
                  </a:cxn>
                  <a:cxn ang="0">
                    <a:pos x="1410" y="1036"/>
                  </a:cxn>
                  <a:cxn ang="0">
                    <a:pos x="1447" y="1148"/>
                  </a:cxn>
                  <a:cxn ang="0">
                    <a:pos x="1479" y="1262"/>
                  </a:cxn>
                  <a:cxn ang="0">
                    <a:pos x="1504" y="1378"/>
                  </a:cxn>
                  <a:cxn ang="0">
                    <a:pos x="1523" y="1498"/>
                  </a:cxn>
                  <a:cxn ang="0">
                    <a:pos x="1534" y="1620"/>
                  </a:cxn>
                  <a:cxn ang="0">
                    <a:pos x="401" y="1673"/>
                  </a:cxn>
                  <a:cxn ang="0">
                    <a:pos x="391" y="1598"/>
                  </a:cxn>
                  <a:cxn ang="0">
                    <a:pos x="377" y="1524"/>
                  </a:cxn>
                  <a:cxn ang="0">
                    <a:pos x="355" y="1452"/>
                  </a:cxn>
                  <a:cxn ang="0">
                    <a:pos x="328" y="1384"/>
                  </a:cxn>
                  <a:cxn ang="0">
                    <a:pos x="296" y="1319"/>
                  </a:cxn>
                  <a:cxn ang="0">
                    <a:pos x="257" y="1256"/>
                  </a:cxn>
                  <a:cxn ang="0">
                    <a:pos x="214" y="1197"/>
                  </a:cxn>
                  <a:cxn ang="0">
                    <a:pos x="167" y="1143"/>
                  </a:cxn>
                  <a:cxn ang="0">
                    <a:pos x="115" y="1092"/>
                  </a:cxn>
                  <a:cxn ang="0">
                    <a:pos x="59" y="1044"/>
                  </a:cxn>
                  <a:cxn ang="0">
                    <a:pos x="0" y="1003"/>
                  </a:cxn>
                  <a:cxn ang="0">
                    <a:pos x="525" y="0"/>
                  </a:cxn>
                </a:cxnLst>
                <a:rect l="0" t="0" r="r" b="b"/>
                <a:pathLst>
                  <a:path w="1534" h="1673">
                    <a:moveTo>
                      <a:pt x="525" y="0"/>
                    </a:moveTo>
                    <a:lnTo>
                      <a:pt x="624" y="61"/>
                    </a:lnTo>
                    <a:lnTo>
                      <a:pt x="719" y="126"/>
                    </a:lnTo>
                    <a:lnTo>
                      <a:pt x="810" y="197"/>
                    </a:lnTo>
                    <a:lnTo>
                      <a:pt x="897" y="273"/>
                    </a:lnTo>
                    <a:lnTo>
                      <a:pt x="978" y="353"/>
                    </a:lnTo>
                    <a:lnTo>
                      <a:pt x="1056" y="438"/>
                    </a:lnTo>
                    <a:lnTo>
                      <a:pt x="1129" y="528"/>
                    </a:lnTo>
                    <a:lnTo>
                      <a:pt x="1196" y="623"/>
                    </a:lnTo>
                    <a:lnTo>
                      <a:pt x="1258" y="720"/>
                    </a:lnTo>
                    <a:lnTo>
                      <a:pt x="1314" y="822"/>
                    </a:lnTo>
                    <a:lnTo>
                      <a:pt x="1365" y="928"/>
                    </a:lnTo>
                    <a:lnTo>
                      <a:pt x="1410" y="1036"/>
                    </a:lnTo>
                    <a:lnTo>
                      <a:pt x="1447" y="1148"/>
                    </a:lnTo>
                    <a:lnTo>
                      <a:pt x="1479" y="1262"/>
                    </a:lnTo>
                    <a:lnTo>
                      <a:pt x="1504" y="1378"/>
                    </a:lnTo>
                    <a:lnTo>
                      <a:pt x="1523" y="1498"/>
                    </a:lnTo>
                    <a:lnTo>
                      <a:pt x="1534" y="1620"/>
                    </a:lnTo>
                    <a:lnTo>
                      <a:pt x="401" y="1673"/>
                    </a:lnTo>
                    <a:lnTo>
                      <a:pt x="391" y="1598"/>
                    </a:lnTo>
                    <a:lnTo>
                      <a:pt x="377" y="1524"/>
                    </a:lnTo>
                    <a:lnTo>
                      <a:pt x="355" y="1452"/>
                    </a:lnTo>
                    <a:lnTo>
                      <a:pt x="328" y="1384"/>
                    </a:lnTo>
                    <a:lnTo>
                      <a:pt x="296" y="1319"/>
                    </a:lnTo>
                    <a:lnTo>
                      <a:pt x="257" y="1256"/>
                    </a:lnTo>
                    <a:lnTo>
                      <a:pt x="214" y="1197"/>
                    </a:lnTo>
                    <a:lnTo>
                      <a:pt x="167" y="1143"/>
                    </a:lnTo>
                    <a:lnTo>
                      <a:pt x="115" y="1092"/>
                    </a:lnTo>
                    <a:lnTo>
                      <a:pt x="59" y="1044"/>
                    </a:lnTo>
                    <a:lnTo>
                      <a:pt x="0" y="1003"/>
                    </a:lnTo>
                    <a:lnTo>
                      <a:pt x="525" y="0"/>
                    </a:lnTo>
                    <a:close/>
                  </a:path>
                </a:pathLst>
              </a:cu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cene3d>
                <a:camera prst="perspectiveRight" fov="0">
                  <a:rot lat="0" lon="21000000" rev="0"/>
                </a:camera>
                <a:lightRig rig="threePt" dir="t">
                  <a:rot lat="0" lon="0" rev="21594000"/>
                </a:lightRig>
              </a:scene3d>
              <a:sp3d>
                <a:bevelT w="0" h="635000"/>
              </a:sp3d>
            </p:spPr>
            <p:txBody>
              <a:bodyPr vert="horz" wrap="square" lIns="76200" tIns="38100" rIns="76200" bIns="38100" numCol="1" anchor="t" anchorCtr="0" compatLnSpc="1">
                <a:prstTxWarp prst="textNoShape">
                  <a:avLst/>
                </a:prstTxWarp>
                <a:flatTx/>
              </a:bodyPr>
              <a:lstStyle/>
              <a:p>
                <a:endParaRPr lang="en-US" sz="1500">
                  <a:solidFill>
                    <a:schemeClr val="tx1">
                      <a:lumMod val="75000"/>
                      <a:lumOff val="25000"/>
                    </a:schemeClr>
                  </a:solidFill>
                  <a:latin typeface="+mj-lt"/>
                </a:endParaRPr>
              </a:p>
            </p:txBody>
          </p:sp>
          <p:grpSp>
            <p:nvGrpSpPr>
              <p:cNvPr id="45" name="40 Grupo">
                <a:extLst>
                  <a:ext uri="{FF2B5EF4-FFF2-40B4-BE49-F238E27FC236}">
                    <a16:creationId xmlns:a16="http://schemas.microsoft.com/office/drawing/2014/main" id="{C50C4547-DB56-8F41-9318-DFB67ED77624}"/>
                  </a:ext>
                </a:extLst>
              </p:cNvPr>
              <p:cNvGrpSpPr/>
              <p:nvPr/>
            </p:nvGrpSpPr>
            <p:grpSpPr>
              <a:xfrm>
                <a:off x="8057534" y="1733178"/>
                <a:ext cx="1205283" cy="1289312"/>
                <a:chOff x="8057534" y="1733178"/>
                <a:chExt cx="1205283" cy="1289312"/>
              </a:xfrm>
            </p:grpSpPr>
            <p:grpSp>
              <p:nvGrpSpPr>
                <p:cNvPr id="46" name="25 Grupo">
                  <a:extLst>
                    <a:ext uri="{FF2B5EF4-FFF2-40B4-BE49-F238E27FC236}">
                      <a16:creationId xmlns:a16="http://schemas.microsoft.com/office/drawing/2014/main" id="{499FBC83-C8E4-F84A-84CB-03DA4A217434}"/>
                    </a:ext>
                  </a:extLst>
                </p:cNvPr>
                <p:cNvGrpSpPr/>
                <p:nvPr/>
              </p:nvGrpSpPr>
              <p:grpSpPr>
                <a:xfrm>
                  <a:off x="8385434" y="1733178"/>
                  <a:ext cx="651964" cy="704388"/>
                  <a:chOff x="9294812" y="2973871"/>
                  <a:chExt cx="651964" cy="704388"/>
                </a:xfrm>
                <a:scene3d>
                  <a:camera prst="orthographicFront">
                    <a:rot lat="0" lon="20999997" rev="0"/>
                  </a:camera>
                  <a:lightRig rig="threePt" dir="t">
                    <a:rot lat="0" lon="0" rev="21594000"/>
                  </a:lightRig>
                </a:scene3d>
              </p:grpSpPr>
              <p:sp>
                <p:nvSpPr>
                  <p:cNvPr id="51" name="Freeform 17">
                    <a:extLst>
                      <a:ext uri="{FF2B5EF4-FFF2-40B4-BE49-F238E27FC236}">
                        <a16:creationId xmlns:a16="http://schemas.microsoft.com/office/drawing/2014/main" id="{1D688AED-C6C9-D341-8368-8072BB3702F3}"/>
                      </a:ext>
                    </a:extLst>
                  </p:cNvPr>
                  <p:cNvSpPr>
                    <a:spLocks/>
                  </p:cNvSpPr>
                  <p:nvPr/>
                </p:nvSpPr>
                <p:spPr bwMode="auto">
                  <a:xfrm>
                    <a:off x="9294812" y="3054284"/>
                    <a:ext cx="569956" cy="366917"/>
                  </a:xfrm>
                  <a:custGeom>
                    <a:avLst/>
                    <a:gdLst/>
                    <a:ahLst/>
                    <a:cxnLst>
                      <a:cxn ang="0">
                        <a:pos x="988" y="0"/>
                      </a:cxn>
                      <a:cxn ang="0">
                        <a:pos x="1110" y="3"/>
                      </a:cxn>
                      <a:cxn ang="0">
                        <a:pos x="1229" y="14"/>
                      </a:cxn>
                      <a:cxn ang="0">
                        <a:pos x="1346" y="31"/>
                      </a:cxn>
                      <a:cxn ang="0">
                        <a:pos x="1460" y="56"/>
                      </a:cxn>
                      <a:cxn ang="0">
                        <a:pos x="1573" y="86"/>
                      </a:cxn>
                      <a:cxn ang="0">
                        <a:pos x="1682" y="124"/>
                      </a:cxn>
                      <a:cxn ang="0">
                        <a:pos x="1789" y="166"/>
                      </a:cxn>
                      <a:cxn ang="0">
                        <a:pos x="1892" y="215"/>
                      </a:cxn>
                      <a:cxn ang="0">
                        <a:pos x="1368" y="1217"/>
                      </a:cxn>
                      <a:cxn ang="0">
                        <a:pos x="1309" y="1190"/>
                      </a:cxn>
                      <a:cxn ang="0">
                        <a:pos x="1246" y="1167"/>
                      </a:cxn>
                      <a:cxn ang="0">
                        <a:pos x="1181" y="1149"/>
                      </a:cxn>
                      <a:cxn ang="0">
                        <a:pos x="1116" y="1135"/>
                      </a:cxn>
                      <a:cxn ang="0">
                        <a:pos x="1048" y="1127"/>
                      </a:cxn>
                      <a:cxn ang="0">
                        <a:pos x="979" y="1124"/>
                      </a:cxn>
                      <a:cxn ang="0">
                        <a:pos x="910" y="1127"/>
                      </a:cxn>
                      <a:cxn ang="0">
                        <a:pos x="841" y="1135"/>
                      </a:cxn>
                      <a:cxn ang="0">
                        <a:pos x="774" y="1149"/>
                      </a:cxn>
                      <a:cxn ang="0">
                        <a:pos x="710" y="1167"/>
                      </a:cxn>
                      <a:cxn ang="0">
                        <a:pos x="648" y="1190"/>
                      </a:cxn>
                      <a:cxn ang="0">
                        <a:pos x="587" y="1218"/>
                      </a:cxn>
                      <a:cxn ang="0">
                        <a:pos x="0" y="262"/>
                      </a:cxn>
                      <a:cxn ang="0">
                        <a:pos x="100" y="210"/>
                      </a:cxn>
                      <a:cxn ang="0">
                        <a:pos x="202" y="161"/>
                      </a:cxn>
                      <a:cxn ang="0">
                        <a:pos x="307" y="120"/>
                      </a:cxn>
                      <a:cxn ang="0">
                        <a:pos x="415" y="85"/>
                      </a:cxn>
                      <a:cxn ang="0">
                        <a:pos x="525" y="54"/>
                      </a:cxn>
                      <a:cxn ang="0">
                        <a:pos x="638" y="31"/>
                      </a:cxn>
                      <a:cxn ang="0">
                        <a:pos x="753" y="13"/>
                      </a:cxn>
                      <a:cxn ang="0">
                        <a:pos x="870" y="3"/>
                      </a:cxn>
                      <a:cxn ang="0">
                        <a:pos x="988" y="0"/>
                      </a:cxn>
                    </a:cxnLst>
                    <a:rect l="0" t="0" r="r" b="b"/>
                    <a:pathLst>
                      <a:path w="1892" h="1218">
                        <a:moveTo>
                          <a:pt x="988" y="0"/>
                        </a:moveTo>
                        <a:lnTo>
                          <a:pt x="1110" y="3"/>
                        </a:lnTo>
                        <a:lnTo>
                          <a:pt x="1229" y="14"/>
                        </a:lnTo>
                        <a:lnTo>
                          <a:pt x="1346" y="31"/>
                        </a:lnTo>
                        <a:lnTo>
                          <a:pt x="1460" y="56"/>
                        </a:lnTo>
                        <a:lnTo>
                          <a:pt x="1573" y="86"/>
                        </a:lnTo>
                        <a:lnTo>
                          <a:pt x="1682" y="124"/>
                        </a:lnTo>
                        <a:lnTo>
                          <a:pt x="1789" y="166"/>
                        </a:lnTo>
                        <a:lnTo>
                          <a:pt x="1892" y="215"/>
                        </a:lnTo>
                        <a:lnTo>
                          <a:pt x="1368" y="1217"/>
                        </a:lnTo>
                        <a:lnTo>
                          <a:pt x="1309" y="1190"/>
                        </a:lnTo>
                        <a:lnTo>
                          <a:pt x="1246" y="1167"/>
                        </a:lnTo>
                        <a:lnTo>
                          <a:pt x="1181" y="1149"/>
                        </a:lnTo>
                        <a:lnTo>
                          <a:pt x="1116" y="1135"/>
                        </a:lnTo>
                        <a:lnTo>
                          <a:pt x="1048" y="1127"/>
                        </a:lnTo>
                        <a:lnTo>
                          <a:pt x="979" y="1124"/>
                        </a:lnTo>
                        <a:lnTo>
                          <a:pt x="910" y="1127"/>
                        </a:lnTo>
                        <a:lnTo>
                          <a:pt x="841" y="1135"/>
                        </a:lnTo>
                        <a:lnTo>
                          <a:pt x="774" y="1149"/>
                        </a:lnTo>
                        <a:lnTo>
                          <a:pt x="710" y="1167"/>
                        </a:lnTo>
                        <a:lnTo>
                          <a:pt x="648" y="1190"/>
                        </a:lnTo>
                        <a:lnTo>
                          <a:pt x="587" y="1218"/>
                        </a:lnTo>
                        <a:lnTo>
                          <a:pt x="0" y="262"/>
                        </a:lnTo>
                        <a:lnTo>
                          <a:pt x="100" y="210"/>
                        </a:lnTo>
                        <a:lnTo>
                          <a:pt x="202" y="161"/>
                        </a:lnTo>
                        <a:lnTo>
                          <a:pt x="307" y="120"/>
                        </a:lnTo>
                        <a:lnTo>
                          <a:pt x="415" y="85"/>
                        </a:lnTo>
                        <a:lnTo>
                          <a:pt x="525" y="54"/>
                        </a:lnTo>
                        <a:lnTo>
                          <a:pt x="638" y="31"/>
                        </a:lnTo>
                        <a:lnTo>
                          <a:pt x="753" y="13"/>
                        </a:lnTo>
                        <a:lnTo>
                          <a:pt x="870" y="3"/>
                        </a:lnTo>
                        <a:lnTo>
                          <a:pt x="988" y="0"/>
                        </a:lnTo>
                        <a:close/>
                      </a:path>
                    </a:pathLst>
                  </a:cu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p3d>
                    <a:bevelT w="0" h="635000"/>
                  </a:sp3d>
                </p:spPr>
                <p:txBody>
                  <a:bodyPr vert="horz" wrap="square" lIns="76200" tIns="38100" rIns="76200" bIns="38100" numCol="1" anchor="t" anchorCtr="0" compatLnSpc="1">
                    <a:prstTxWarp prst="textNoShape">
                      <a:avLst/>
                    </a:prstTxWarp>
                    <a:flatTx/>
                  </a:bodyPr>
                  <a:lstStyle/>
                  <a:p>
                    <a:endParaRPr lang="en-US" sz="1500" dirty="0">
                      <a:solidFill>
                        <a:schemeClr val="tx1">
                          <a:lumMod val="75000"/>
                          <a:lumOff val="25000"/>
                        </a:schemeClr>
                      </a:solidFill>
                      <a:latin typeface="+mj-lt"/>
                    </a:endParaRPr>
                  </a:p>
                </p:txBody>
              </p:sp>
              <p:sp>
                <p:nvSpPr>
                  <p:cNvPr id="52" name="24 Triángulo isósceles">
                    <a:extLst>
                      <a:ext uri="{FF2B5EF4-FFF2-40B4-BE49-F238E27FC236}">
                        <a16:creationId xmlns:a16="http://schemas.microsoft.com/office/drawing/2014/main" id="{88064D82-5A4D-2745-AEEE-B8BB19912653}"/>
                      </a:ext>
                    </a:extLst>
                  </p:cNvPr>
                  <p:cNvSpPr/>
                  <p:nvPr/>
                </p:nvSpPr>
                <p:spPr>
                  <a:xfrm rot="7110707">
                    <a:off x="9502853" y="3234336"/>
                    <a:ext cx="704388" cy="183458"/>
                  </a:xfrm>
                  <a:prstGeom prst="triangle">
                    <a:avLst/>
                  </a:pr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p3d>
                    <a:bevelT w="0" h="635000"/>
                  </a:sp3d>
                </p:spPr>
                <p:txBody>
                  <a:bodyPr vert="horz" wrap="square" lIns="76200" tIns="38100" rIns="76200" bIns="38100" numCol="1" anchor="t" anchorCtr="0" compatLnSpc="1">
                    <a:prstTxWarp prst="textNoShape">
                      <a:avLst/>
                    </a:prstTxWarp>
                    <a:flatTx/>
                  </a:bodyPr>
                  <a:lstStyle/>
                  <a:p>
                    <a:endParaRPr lang="es-UY" sz="1500">
                      <a:solidFill>
                        <a:schemeClr val="tx1">
                          <a:lumMod val="75000"/>
                          <a:lumOff val="25000"/>
                        </a:schemeClr>
                      </a:solidFill>
                      <a:latin typeface="+mj-lt"/>
                    </a:endParaRPr>
                  </a:p>
                </p:txBody>
              </p:sp>
            </p:grpSp>
            <p:sp>
              <p:nvSpPr>
                <p:cNvPr id="47" name="Freeform 18">
                  <a:extLst>
                    <a:ext uri="{FF2B5EF4-FFF2-40B4-BE49-F238E27FC236}">
                      <a16:creationId xmlns:a16="http://schemas.microsoft.com/office/drawing/2014/main" id="{5C65E058-9F4C-D049-A0CC-5A46E67C84CE}"/>
                    </a:ext>
                  </a:extLst>
                </p:cNvPr>
                <p:cNvSpPr>
                  <a:spLocks/>
                </p:cNvSpPr>
                <p:nvPr/>
              </p:nvSpPr>
              <p:spPr bwMode="auto">
                <a:xfrm>
                  <a:off x="8794983" y="2410961"/>
                  <a:ext cx="467834" cy="532000"/>
                </a:xfrm>
                <a:custGeom>
                  <a:avLst/>
                  <a:gdLst/>
                  <a:ahLst/>
                  <a:cxnLst>
                    <a:cxn ang="0">
                      <a:pos x="1552" y="0"/>
                    </a:cxn>
                    <a:cxn ang="0">
                      <a:pos x="1553" y="13"/>
                    </a:cxn>
                    <a:cxn ang="0">
                      <a:pos x="1553" y="27"/>
                    </a:cxn>
                    <a:cxn ang="0">
                      <a:pos x="1550" y="149"/>
                    </a:cxn>
                    <a:cxn ang="0">
                      <a:pos x="1539" y="271"/>
                    </a:cxn>
                    <a:cxn ang="0">
                      <a:pos x="1521" y="390"/>
                    </a:cxn>
                    <a:cxn ang="0">
                      <a:pos x="1495" y="506"/>
                    </a:cxn>
                    <a:cxn ang="0">
                      <a:pos x="1464" y="620"/>
                    </a:cxn>
                    <a:cxn ang="0">
                      <a:pos x="1426" y="731"/>
                    </a:cxn>
                    <a:cxn ang="0">
                      <a:pos x="1382" y="839"/>
                    </a:cxn>
                    <a:cxn ang="0">
                      <a:pos x="1331" y="945"/>
                    </a:cxn>
                    <a:cxn ang="0">
                      <a:pos x="1276" y="1045"/>
                    </a:cxn>
                    <a:cxn ang="0">
                      <a:pos x="1214" y="1143"/>
                    </a:cxn>
                    <a:cxn ang="0">
                      <a:pos x="1147" y="1237"/>
                    </a:cxn>
                    <a:cxn ang="0">
                      <a:pos x="1076" y="1326"/>
                    </a:cxn>
                    <a:cxn ang="0">
                      <a:pos x="998" y="1412"/>
                    </a:cxn>
                    <a:cxn ang="0">
                      <a:pos x="917" y="1492"/>
                    </a:cxn>
                    <a:cxn ang="0">
                      <a:pos x="831" y="1569"/>
                    </a:cxn>
                    <a:cxn ang="0">
                      <a:pos x="740" y="1639"/>
                    </a:cxn>
                    <a:cxn ang="0">
                      <a:pos x="645" y="1705"/>
                    </a:cxn>
                    <a:cxn ang="0">
                      <a:pos x="547" y="1766"/>
                    </a:cxn>
                    <a:cxn ang="0">
                      <a:pos x="0" y="776"/>
                    </a:cxn>
                    <a:cxn ang="0">
                      <a:pos x="60" y="736"/>
                    </a:cxn>
                    <a:cxn ang="0">
                      <a:pos x="115" y="692"/>
                    </a:cxn>
                    <a:cxn ang="0">
                      <a:pos x="167" y="643"/>
                    </a:cxn>
                    <a:cxn ang="0">
                      <a:pos x="215" y="590"/>
                    </a:cxn>
                    <a:cxn ang="0">
                      <a:pos x="258" y="533"/>
                    </a:cxn>
                    <a:cxn ang="0">
                      <a:pos x="297" y="473"/>
                    </a:cxn>
                    <a:cxn ang="0">
                      <a:pos x="331" y="410"/>
                    </a:cxn>
                    <a:cxn ang="0">
                      <a:pos x="360" y="344"/>
                    </a:cxn>
                    <a:cxn ang="0">
                      <a:pos x="383" y="274"/>
                    </a:cxn>
                    <a:cxn ang="0">
                      <a:pos x="401" y="203"/>
                    </a:cxn>
                    <a:cxn ang="0">
                      <a:pos x="412" y="129"/>
                    </a:cxn>
                    <a:cxn ang="0">
                      <a:pos x="418" y="53"/>
                    </a:cxn>
                    <a:cxn ang="0">
                      <a:pos x="1552" y="0"/>
                    </a:cxn>
                  </a:cxnLst>
                  <a:rect l="0" t="0" r="r" b="b"/>
                  <a:pathLst>
                    <a:path w="1553" h="1766">
                      <a:moveTo>
                        <a:pt x="1552" y="0"/>
                      </a:moveTo>
                      <a:lnTo>
                        <a:pt x="1553" y="13"/>
                      </a:lnTo>
                      <a:lnTo>
                        <a:pt x="1553" y="27"/>
                      </a:lnTo>
                      <a:lnTo>
                        <a:pt x="1550" y="149"/>
                      </a:lnTo>
                      <a:lnTo>
                        <a:pt x="1539" y="271"/>
                      </a:lnTo>
                      <a:lnTo>
                        <a:pt x="1521" y="390"/>
                      </a:lnTo>
                      <a:lnTo>
                        <a:pt x="1495" y="506"/>
                      </a:lnTo>
                      <a:lnTo>
                        <a:pt x="1464" y="620"/>
                      </a:lnTo>
                      <a:lnTo>
                        <a:pt x="1426" y="731"/>
                      </a:lnTo>
                      <a:lnTo>
                        <a:pt x="1382" y="839"/>
                      </a:lnTo>
                      <a:lnTo>
                        <a:pt x="1331" y="945"/>
                      </a:lnTo>
                      <a:lnTo>
                        <a:pt x="1276" y="1045"/>
                      </a:lnTo>
                      <a:lnTo>
                        <a:pt x="1214" y="1143"/>
                      </a:lnTo>
                      <a:lnTo>
                        <a:pt x="1147" y="1237"/>
                      </a:lnTo>
                      <a:lnTo>
                        <a:pt x="1076" y="1326"/>
                      </a:lnTo>
                      <a:lnTo>
                        <a:pt x="998" y="1412"/>
                      </a:lnTo>
                      <a:lnTo>
                        <a:pt x="917" y="1492"/>
                      </a:lnTo>
                      <a:lnTo>
                        <a:pt x="831" y="1569"/>
                      </a:lnTo>
                      <a:lnTo>
                        <a:pt x="740" y="1639"/>
                      </a:lnTo>
                      <a:lnTo>
                        <a:pt x="645" y="1705"/>
                      </a:lnTo>
                      <a:lnTo>
                        <a:pt x="547" y="1766"/>
                      </a:lnTo>
                      <a:lnTo>
                        <a:pt x="0" y="776"/>
                      </a:lnTo>
                      <a:lnTo>
                        <a:pt x="60" y="736"/>
                      </a:lnTo>
                      <a:lnTo>
                        <a:pt x="115" y="692"/>
                      </a:lnTo>
                      <a:lnTo>
                        <a:pt x="167" y="643"/>
                      </a:lnTo>
                      <a:lnTo>
                        <a:pt x="215" y="590"/>
                      </a:lnTo>
                      <a:lnTo>
                        <a:pt x="258" y="533"/>
                      </a:lnTo>
                      <a:lnTo>
                        <a:pt x="297" y="473"/>
                      </a:lnTo>
                      <a:lnTo>
                        <a:pt x="331" y="410"/>
                      </a:lnTo>
                      <a:lnTo>
                        <a:pt x="360" y="344"/>
                      </a:lnTo>
                      <a:lnTo>
                        <a:pt x="383" y="274"/>
                      </a:lnTo>
                      <a:lnTo>
                        <a:pt x="401" y="203"/>
                      </a:lnTo>
                      <a:lnTo>
                        <a:pt x="412" y="129"/>
                      </a:lnTo>
                      <a:lnTo>
                        <a:pt x="418" y="53"/>
                      </a:lnTo>
                      <a:lnTo>
                        <a:pt x="1552" y="0"/>
                      </a:lnTo>
                      <a:close/>
                    </a:path>
                  </a:pathLst>
                </a:cu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cene3d>
                  <a:camera prst="perspectiveRight" fov="0">
                    <a:rot lat="0" lon="21000000" rev="0"/>
                  </a:camera>
                  <a:lightRig rig="threePt" dir="t">
                    <a:rot lat="0" lon="0" rev="21594000"/>
                  </a:lightRig>
                </a:scene3d>
                <a:sp3d>
                  <a:bevelT w="0" h="635000"/>
                </a:sp3d>
              </p:spPr>
              <p:txBody>
                <a:bodyPr vert="horz" wrap="square" lIns="76200" tIns="38100" rIns="76200" bIns="38100" numCol="1" anchor="t" anchorCtr="0" compatLnSpc="1">
                  <a:prstTxWarp prst="textNoShape">
                    <a:avLst/>
                  </a:prstTxWarp>
                  <a:flatTx/>
                </a:bodyPr>
                <a:lstStyle/>
                <a:p>
                  <a:endParaRPr lang="en-US" sz="1500">
                    <a:solidFill>
                      <a:schemeClr val="tx1">
                        <a:lumMod val="75000"/>
                        <a:lumOff val="25000"/>
                      </a:schemeClr>
                    </a:solidFill>
                    <a:latin typeface="+mj-lt"/>
                  </a:endParaRPr>
                </a:p>
              </p:txBody>
            </p:sp>
            <p:sp>
              <p:nvSpPr>
                <p:cNvPr id="48" name="Freeform 19">
                  <a:extLst>
                    <a:ext uri="{FF2B5EF4-FFF2-40B4-BE49-F238E27FC236}">
                      <a16:creationId xmlns:a16="http://schemas.microsoft.com/office/drawing/2014/main" id="{BC7DAF72-2DDD-F04D-88ED-6210EDC5B264}"/>
                    </a:ext>
                  </a:extLst>
                </p:cNvPr>
                <p:cNvSpPr>
                  <a:spLocks/>
                </p:cNvSpPr>
                <p:nvPr/>
              </p:nvSpPr>
              <p:spPr bwMode="auto">
                <a:xfrm>
                  <a:off x="8057835" y="1909086"/>
                  <a:ext cx="455784" cy="488620"/>
                </a:xfrm>
                <a:custGeom>
                  <a:avLst/>
                  <a:gdLst/>
                  <a:ahLst/>
                  <a:cxnLst>
                    <a:cxn ang="0">
                      <a:pos x="928" y="0"/>
                    </a:cxn>
                    <a:cxn ang="0">
                      <a:pos x="1513" y="954"/>
                    </a:cxn>
                    <a:cxn ang="0">
                      <a:pos x="1454" y="995"/>
                    </a:cxn>
                    <a:cxn ang="0">
                      <a:pos x="1399" y="1043"/>
                    </a:cxn>
                    <a:cxn ang="0">
                      <a:pos x="1347" y="1093"/>
                    </a:cxn>
                    <a:cxn ang="0">
                      <a:pos x="1300" y="1149"/>
                    </a:cxn>
                    <a:cxn ang="0">
                      <a:pos x="1258" y="1207"/>
                    </a:cxn>
                    <a:cxn ang="0">
                      <a:pos x="1220" y="1269"/>
                    </a:cxn>
                    <a:cxn ang="0">
                      <a:pos x="1187" y="1334"/>
                    </a:cxn>
                    <a:cxn ang="0">
                      <a:pos x="1161" y="1402"/>
                    </a:cxn>
                    <a:cxn ang="0">
                      <a:pos x="1139" y="1473"/>
                    </a:cxn>
                    <a:cxn ang="0">
                      <a:pos x="1124" y="1547"/>
                    </a:cxn>
                    <a:cxn ang="0">
                      <a:pos x="1115" y="1622"/>
                    </a:cxn>
                    <a:cxn ang="0">
                      <a:pos x="0" y="1617"/>
                    </a:cxn>
                    <a:cxn ang="0">
                      <a:pos x="9" y="1498"/>
                    </a:cxn>
                    <a:cxn ang="0">
                      <a:pos x="23" y="1382"/>
                    </a:cxn>
                    <a:cxn ang="0">
                      <a:pos x="44" y="1266"/>
                    </a:cxn>
                    <a:cxn ang="0">
                      <a:pos x="72" y="1153"/>
                    </a:cxn>
                    <a:cxn ang="0">
                      <a:pos x="106" y="1044"/>
                    </a:cxn>
                    <a:cxn ang="0">
                      <a:pos x="147" y="937"/>
                    </a:cxn>
                    <a:cxn ang="0">
                      <a:pos x="192" y="833"/>
                    </a:cxn>
                    <a:cxn ang="0">
                      <a:pos x="244" y="732"/>
                    </a:cxn>
                    <a:cxn ang="0">
                      <a:pos x="301" y="634"/>
                    </a:cxn>
                    <a:cxn ang="0">
                      <a:pos x="363" y="540"/>
                    </a:cxn>
                    <a:cxn ang="0">
                      <a:pos x="431" y="450"/>
                    </a:cxn>
                    <a:cxn ang="0">
                      <a:pos x="502" y="364"/>
                    </a:cxn>
                    <a:cxn ang="0">
                      <a:pos x="579" y="281"/>
                    </a:cxn>
                    <a:cxn ang="0">
                      <a:pos x="660" y="204"/>
                    </a:cxn>
                    <a:cxn ang="0">
                      <a:pos x="745" y="131"/>
                    </a:cxn>
                    <a:cxn ang="0">
                      <a:pos x="834" y="63"/>
                    </a:cxn>
                    <a:cxn ang="0">
                      <a:pos x="928" y="0"/>
                    </a:cxn>
                  </a:cxnLst>
                  <a:rect l="0" t="0" r="r" b="b"/>
                  <a:pathLst>
                    <a:path w="1513" h="1622">
                      <a:moveTo>
                        <a:pt x="928" y="0"/>
                      </a:moveTo>
                      <a:lnTo>
                        <a:pt x="1513" y="954"/>
                      </a:lnTo>
                      <a:lnTo>
                        <a:pt x="1454" y="995"/>
                      </a:lnTo>
                      <a:lnTo>
                        <a:pt x="1399" y="1043"/>
                      </a:lnTo>
                      <a:lnTo>
                        <a:pt x="1347" y="1093"/>
                      </a:lnTo>
                      <a:lnTo>
                        <a:pt x="1300" y="1149"/>
                      </a:lnTo>
                      <a:lnTo>
                        <a:pt x="1258" y="1207"/>
                      </a:lnTo>
                      <a:lnTo>
                        <a:pt x="1220" y="1269"/>
                      </a:lnTo>
                      <a:lnTo>
                        <a:pt x="1187" y="1334"/>
                      </a:lnTo>
                      <a:lnTo>
                        <a:pt x="1161" y="1402"/>
                      </a:lnTo>
                      <a:lnTo>
                        <a:pt x="1139" y="1473"/>
                      </a:lnTo>
                      <a:lnTo>
                        <a:pt x="1124" y="1547"/>
                      </a:lnTo>
                      <a:lnTo>
                        <a:pt x="1115" y="1622"/>
                      </a:lnTo>
                      <a:lnTo>
                        <a:pt x="0" y="1617"/>
                      </a:lnTo>
                      <a:lnTo>
                        <a:pt x="9" y="1498"/>
                      </a:lnTo>
                      <a:lnTo>
                        <a:pt x="23" y="1382"/>
                      </a:lnTo>
                      <a:lnTo>
                        <a:pt x="44" y="1266"/>
                      </a:lnTo>
                      <a:lnTo>
                        <a:pt x="72" y="1153"/>
                      </a:lnTo>
                      <a:lnTo>
                        <a:pt x="106" y="1044"/>
                      </a:lnTo>
                      <a:lnTo>
                        <a:pt x="147" y="937"/>
                      </a:lnTo>
                      <a:lnTo>
                        <a:pt x="192" y="833"/>
                      </a:lnTo>
                      <a:lnTo>
                        <a:pt x="244" y="732"/>
                      </a:lnTo>
                      <a:lnTo>
                        <a:pt x="301" y="634"/>
                      </a:lnTo>
                      <a:lnTo>
                        <a:pt x="363" y="540"/>
                      </a:lnTo>
                      <a:lnTo>
                        <a:pt x="431" y="450"/>
                      </a:lnTo>
                      <a:lnTo>
                        <a:pt x="502" y="364"/>
                      </a:lnTo>
                      <a:lnTo>
                        <a:pt x="579" y="281"/>
                      </a:lnTo>
                      <a:lnTo>
                        <a:pt x="660" y="204"/>
                      </a:lnTo>
                      <a:lnTo>
                        <a:pt x="745" y="131"/>
                      </a:lnTo>
                      <a:lnTo>
                        <a:pt x="834" y="63"/>
                      </a:lnTo>
                      <a:lnTo>
                        <a:pt x="928" y="0"/>
                      </a:lnTo>
                      <a:close/>
                    </a:path>
                  </a:pathLst>
                </a:cu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cene3d>
                  <a:camera prst="perspectiveRight" fov="0">
                    <a:rot lat="0" lon="21000000" rev="0"/>
                  </a:camera>
                  <a:lightRig rig="threePt" dir="t">
                    <a:rot lat="0" lon="0" rev="21594000"/>
                  </a:lightRig>
                </a:scene3d>
                <a:sp3d>
                  <a:bevelT w="0" h="635000"/>
                </a:sp3d>
              </p:spPr>
              <p:txBody>
                <a:bodyPr vert="horz" wrap="square" lIns="76200" tIns="38100" rIns="76200" bIns="38100" numCol="1" anchor="t" anchorCtr="0" compatLnSpc="1">
                  <a:prstTxWarp prst="textNoShape">
                    <a:avLst/>
                  </a:prstTxWarp>
                  <a:flatTx/>
                </a:bodyPr>
                <a:lstStyle/>
                <a:p>
                  <a:endParaRPr lang="en-US" sz="1500">
                    <a:solidFill>
                      <a:schemeClr val="tx1">
                        <a:lumMod val="75000"/>
                        <a:lumOff val="25000"/>
                      </a:schemeClr>
                    </a:solidFill>
                    <a:latin typeface="+mj-lt"/>
                  </a:endParaRPr>
                </a:p>
              </p:txBody>
            </p:sp>
            <p:sp>
              <p:nvSpPr>
                <p:cNvPr id="49" name="Freeform 20">
                  <a:extLst>
                    <a:ext uri="{FF2B5EF4-FFF2-40B4-BE49-F238E27FC236}">
                      <a16:creationId xmlns:a16="http://schemas.microsoft.com/office/drawing/2014/main" id="{0E1BD188-6C41-C14B-9C6A-BCF6091F4B41}"/>
                    </a:ext>
                  </a:extLst>
                </p:cNvPr>
                <p:cNvSpPr>
                  <a:spLocks/>
                </p:cNvSpPr>
                <p:nvPr/>
              </p:nvSpPr>
              <p:spPr bwMode="auto">
                <a:xfrm>
                  <a:off x="8360587" y="2652259"/>
                  <a:ext cx="573571" cy="370231"/>
                </a:xfrm>
                <a:custGeom>
                  <a:avLst/>
                  <a:gdLst/>
                  <a:ahLst/>
                  <a:cxnLst>
                    <a:cxn ang="0">
                      <a:pos x="570" y="0"/>
                    </a:cxn>
                    <a:cxn ang="0">
                      <a:pos x="633" y="31"/>
                    </a:cxn>
                    <a:cxn ang="0">
                      <a:pos x="699" y="57"/>
                    </a:cxn>
                    <a:cxn ang="0">
                      <a:pos x="767" y="78"/>
                    </a:cxn>
                    <a:cxn ang="0">
                      <a:pos x="837" y="93"/>
                    </a:cxn>
                    <a:cxn ang="0">
                      <a:pos x="910" y="101"/>
                    </a:cxn>
                    <a:cxn ang="0">
                      <a:pos x="984" y="105"/>
                    </a:cxn>
                    <a:cxn ang="0">
                      <a:pos x="1063" y="101"/>
                    </a:cxn>
                    <a:cxn ang="0">
                      <a:pos x="1140" y="90"/>
                    </a:cxn>
                    <a:cxn ang="0">
                      <a:pos x="1215" y="73"/>
                    </a:cxn>
                    <a:cxn ang="0">
                      <a:pos x="1287" y="50"/>
                    </a:cxn>
                    <a:cxn ang="0">
                      <a:pos x="1357" y="21"/>
                    </a:cxn>
                    <a:cxn ang="0">
                      <a:pos x="1904" y="1011"/>
                    </a:cxn>
                    <a:cxn ang="0">
                      <a:pos x="1800" y="1061"/>
                    </a:cxn>
                    <a:cxn ang="0">
                      <a:pos x="1693" y="1104"/>
                    </a:cxn>
                    <a:cxn ang="0">
                      <a:pos x="1583" y="1141"/>
                    </a:cxn>
                    <a:cxn ang="0">
                      <a:pos x="1470" y="1172"/>
                    </a:cxn>
                    <a:cxn ang="0">
                      <a:pos x="1354" y="1197"/>
                    </a:cxn>
                    <a:cxn ang="0">
                      <a:pos x="1236" y="1215"/>
                    </a:cxn>
                    <a:cxn ang="0">
                      <a:pos x="1116" y="1226"/>
                    </a:cxn>
                    <a:cxn ang="0">
                      <a:pos x="993" y="1229"/>
                    </a:cxn>
                    <a:cxn ang="0">
                      <a:pos x="873" y="1226"/>
                    </a:cxn>
                    <a:cxn ang="0">
                      <a:pos x="756" y="1215"/>
                    </a:cxn>
                    <a:cxn ang="0">
                      <a:pos x="641" y="1198"/>
                    </a:cxn>
                    <a:cxn ang="0">
                      <a:pos x="527" y="1175"/>
                    </a:cxn>
                    <a:cxn ang="0">
                      <a:pos x="416" y="1144"/>
                    </a:cxn>
                    <a:cxn ang="0">
                      <a:pos x="307" y="1108"/>
                    </a:cxn>
                    <a:cxn ang="0">
                      <a:pos x="202" y="1065"/>
                    </a:cxn>
                    <a:cxn ang="0">
                      <a:pos x="100" y="1018"/>
                    </a:cxn>
                    <a:cxn ang="0">
                      <a:pos x="0" y="965"/>
                    </a:cxn>
                    <a:cxn ang="0">
                      <a:pos x="570" y="0"/>
                    </a:cxn>
                  </a:cxnLst>
                  <a:rect l="0" t="0" r="r" b="b"/>
                  <a:pathLst>
                    <a:path w="1904" h="1229">
                      <a:moveTo>
                        <a:pt x="570" y="0"/>
                      </a:moveTo>
                      <a:lnTo>
                        <a:pt x="633" y="31"/>
                      </a:lnTo>
                      <a:lnTo>
                        <a:pt x="699" y="57"/>
                      </a:lnTo>
                      <a:lnTo>
                        <a:pt x="767" y="78"/>
                      </a:lnTo>
                      <a:lnTo>
                        <a:pt x="837" y="93"/>
                      </a:lnTo>
                      <a:lnTo>
                        <a:pt x="910" y="101"/>
                      </a:lnTo>
                      <a:lnTo>
                        <a:pt x="984" y="105"/>
                      </a:lnTo>
                      <a:lnTo>
                        <a:pt x="1063" y="101"/>
                      </a:lnTo>
                      <a:lnTo>
                        <a:pt x="1140" y="90"/>
                      </a:lnTo>
                      <a:lnTo>
                        <a:pt x="1215" y="73"/>
                      </a:lnTo>
                      <a:lnTo>
                        <a:pt x="1287" y="50"/>
                      </a:lnTo>
                      <a:lnTo>
                        <a:pt x="1357" y="21"/>
                      </a:lnTo>
                      <a:lnTo>
                        <a:pt x="1904" y="1011"/>
                      </a:lnTo>
                      <a:lnTo>
                        <a:pt x="1800" y="1061"/>
                      </a:lnTo>
                      <a:lnTo>
                        <a:pt x="1693" y="1104"/>
                      </a:lnTo>
                      <a:lnTo>
                        <a:pt x="1583" y="1141"/>
                      </a:lnTo>
                      <a:lnTo>
                        <a:pt x="1470" y="1172"/>
                      </a:lnTo>
                      <a:lnTo>
                        <a:pt x="1354" y="1197"/>
                      </a:lnTo>
                      <a:lnTo>
                        <a:pt x="1236" y="1215"/>
                      </a:lnTo>
                      <a:lnTo>
                        <a:pt x="1116" y="1226"/>
                      </a:lnTo>
                      <a:lnTo>
                        <a:pt x="993" y="1229"/>
                      </a:lnTo>
                      <a:lnTo>
                        <a:pt x="873" y="1226"/>
                      </a:lnTo>
                      <a:lnTo>
                        <a:pt x="756" y="1215"/>
                      </a:lnTo>
                      <a:lnTo>
                        <a:pt x="641" y="1198"/>
                      </a:lnTo>
                      <a:lnTo>
                        <a:pt x="527" y="1175"/>
                      </a:lnTo>
                      <a:lnTo>
                        <a:pt x="416" y="1144"/>
                      </a:lnTo>
                      <a:lnTo>
                        <a:pt x="307" y="1108"/>
                      </a:lnTo>
                      <a:lnTo>
                        <a:pt x="202" y="1065"/>
                      </a:lnTo>
                      <a:lnTo>
                        <a:pt x="100" y="1018"/>
                      </a:lnTo>
                      <a:lnTo>
                        <a:pt x="0" y="965"/>
                      </a:lnTo>
                      <a:lnTo>
                        <a:pt x="570" y="0"/>
                      </a:lnTo>
                      <a:close/>
                    </a:path>
                  </a:pathLst>
                </a:cu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cene3d>
                  <a:camera prst="perspectiveRight" fov="0">
                    <a:rot lat="0" lon="21000000" rev="0"/>
                  </a:camera>
                  <a:lightRig rig="threePt" dir="t">
                    <a:rot lat="0" lon="0" rev="21594000"/>
                  </a:lightRig>
                </a:scene3d>
                <a:sp3d>
                  <a:bevelT w="0" h="635000"/>
                </a:sp3d>
              </p:spPr>
              <p:txBody>
                <a:bodyPr vert="horz" wrap="square" lIns="76200" tIns="38100" rIns="76200" bIns="38100" numCol="1" anchor="t" anchorCtr="0" compatLnSpc="1">
                  <a:prstTxWarp prst="textNoShape">
                    <a:avLst/>
                  </a:prstTxWarp>
                  <a:flatTx/>
                </a:bodyPr>
                <a:lstStyle/>
                <a:p>
                  <a:endParaRPr lang="en-US" sz="1500">
                    <a:solidFill>
                      <a:schemeClr val="tx1">
                        <a:lumMod val="75000"/>
                        <a:lumOff val="25000"/>
                      </a:schemeClr>
                    </a:solidFill>
                    <a:latin typeface="+mj-lt"/>
                  </a:endParaRPr>
                </a:p>
              </p:txBody>
            </p:sp>
            <p:sp>
              <p:nvSpPr>
                <p:cNvPr id="50" name="Freeform 21">
                  <a:extLst>
                    <a:ext uri="{FF2B5EF4-FFF2-40B4-BE49-F238E27FC236}">
                      <a16:creationId xmlns:a16="http://schemas.microsoft.com/office/drawing/2014/main" id="{1F2A2CF9-8AA3-1848-87E1-9C255352972D}"/>
                    </a:ext>
                  </a:extLst>
                </p:cNvPr>
                <p:cNvSpPr>
                  <a:spLocks/>
                </p:cNvSpPr>
                <p:nvPr/>
              </p:nvSpPr>
              <p:spPr bwMode="auto">
                <a:xfrm>
                  <a:off x="8057534" y="2425120"/>
                  <a:ext cx="450061" cy="502779"/>
                </a:xfrm>
                <a:custGeom>
                  <a:avLst/>
                  <a:gdLst/>
                  <a:ahLst/>
                  <a:cxnLst>
                    <a:cxn ang="0">
                      <a:pos x="0" y="0"/>
                    </a:cxn>
                    <a:cxn ang="0">
                      <a:pos x="1113" y="5"/>
                    </a:cxn>
                    <a:cxn ang="0">
                      <a:pos x="1119" y="83"/>
                    </a:cxn>
                    <a:cxn ang="0">
                      <a:pos x="1131" y="159"/>
                    </a:cxn>
                    <a:cxn ang="0">
                      <a:pos x="1149" y="233"/>
                    </a:cxn>
                    <a:cxn ang="0">
                      <a:pos x="1175" y="305"/>
                    </a:cxn>
                    <a:cxn ang="0">
                      <a:pos x="1205" y="373"/>
                    </a:cxn>
                    <a:cxn ang="0">
                      <a:pos x="1242" y="437"/>
                    </a:cxn>
                    <a:cxn ang="0">
                      <a:pos x="1283" y="499"/>
                    </a:cxn>
                    <a:cxn ang="0">
                      <a:pos x="1329" y="558"/>
                    </a:cxn>
                    <a:cxn ang="0">
                      <a:pos x="1380" y="611"/>
                    </a:cxn>
                    <a:cxn ang="0">
                      <a:pos x="1434" y="660"/>
                    </a:cxn>
                    <a:cxn ang="0">
                      <a:pos x="1494" y="705"/>
                    </a:cxn>
                    <a:cxn ang="0">
                      <a:pos x="924" y="1669"/>
                    </a:cxn>
                    <a:cxn ang="0">
                      <a:pos x="828" y="1604"/>
                    </a:cxn>
                    <a:cxn ang="0">
                      <a:pos x="737" y="1534"/>
                    </a:cxn>
                    <a:cxn ang="0">
                      <a:pos x="651" y="1459"/>
                    </a:cxn>
                    <a:cxn ang="0">
                      <a:pos x="569" y="1379"/>
                    </a:cxn>
                    <a:cxn ang="0">
                      <a:pos x="491" y="1295"/>
                    </a:cxn>
                    <a:cxn ang="0">
                      <a:pos x="417" y="1205"/>
                    </a:cxn>
                    <a:cxn ang="0">
                      <a:pos x="350" y="1113"/>
                    </a:cxn>
                    <a:cxn ang="0">
                      <a:pos x="287" y="1015"/>
                    </a:cxn>
                    <a:cxn ang="0">
                      <a:pos x="230" y="915"/>
                    </a:cxn>
                    <a:cxn ang="0">
                      <a:pos x="179" y="810"/>
                    </a:cxn>
                    <a:cxn ang="0">
                      <a:pos x="135" y="702"/>
                    </a:cxn>
                    <a:cxn ang="0">
                      <a:pos x="95" y="592"/>
                    </a:cxn>
                    <a:cxn ang="0">
                      <a:pos x="63" y="479"/>
                    </a:cxn>
                    <a:cxn ang="0">
                      <a:pos x="36" y="362"/>
                    </a:cxn>
                    <a:cxn ang="0">
                      <a:pos x="17" y="244"/>
                    </a:cxn>
                    <a:cxn ang="0">
                      <a:pos x="5" y="123"/>
                    </a:cxn>
                    <a:cxn ang="0">
                      <a:pos x="0" y="0"/>
                    </a:cxn>
                  </a:cxnLst>
                  <a:rect l="0" t="0" r="r" b="b"/>
                  <a:pathLst>
                    <a:path w="1494" h="1669">
                      <a:moveTo>
                        <a:pt x="0" y="0"/>
                      </a:moveTo>
                      <a:lnTo>
                        <a:pt x="1113" y="5"/>
                      </a:lnTo>
                      <a:lnTo>
                        <a:pt x="1119" y="83"/>
                      </a:lnTo>
                      <a:lnTo>
                        <a:pt x="1131" y="159"/>
                      </a:lnTo>
                      <a:lnTo>
                        <a:pt x="1149" y="233"/>
                      </a:lnTo>
                      <a:lnTo>
                        <a:pt x="1175" y="305"/>
                      </a:lnTo>
                      <a:lnTo>
                        <a:pt x="1205" y="373"/>
                      </a:lnTo>
                      <a:lnTo>
                        <a:pt x="1242" y="437"/>
                      </a:lnTo>
                      <a:lnTo>
                        <a:pt x="1283" y="499"/>
                      </a:lnTo>
                      <a:lnTo>
                        <a:pt x="1329" y="558"/>
                      </a:lnTo>
                      <a:lnTo>
                        <a:pt x="1380" y="611"/>
                      </a:lnTo>
                      <a:lnTo>
                        <a:pt x="1434" y="660"/>
                      </a:lnTo>
                      <a:lnTo>
                        <a:pt x="1494" y="705"/>
                      </a:lnTo>
                      <a:lnTo>
                        <a:pt x="924" y="1669"/>
                      </a:lnTo>
                      <a:lnTo>
                        <a:pt x="828" y="1604"/>
                      </a:lnTo>
                      <a:lnTo>
                        <a:pt x="737" y="1534"/>
                      </a:lnTo>
                      <a:lnTo>
                        <a:pt x="651" y="1459"/>
                      </a:lnTo>
                      <a:lnTo>
                        <a:pt x="569" y="1379"/>
                      </a:lnTo>
                      <a:lnTo>
                        <a:pt x="491" y="1295"/>
                      </a:lnTo>
                      <a:lnTo>
                        <a:pt x="417" y="1205"/>
                      </a:lnTo>
                      <a:lnTo>
                        <a:pt x="350" y="1113"/>
                      </a:lnTo>
                      <a:lnTo>
                        <a:pt x="287" y="1015"/>
                      </a:lnTo>
                      <a:lnTo>
                        <a:pt x="230" y="915"/>
                      </a:lnTo>
                      <a:lnTo>
                        <a:pt x="179" y="810"/>
                      </a:lnTo>
                      <a:lnTo>
                        <a:pt x="135" y="702"/>
                      </a:lnTo>
                      <a:lnTo>
                        <a:pt x="95" y="592"/>
                      </a:lnTo>
                      <a:lnTo>
                        <a:pt x="63" y="479"/>
                      </a:lnTo>
                      <a:lnTo>
                        <a:pt x="36" y="362"/>
                      </a:lnTo>
                      <a:lnTo>
                        <a:pt x="17" y="244"/>
                      </a:lnTo>
                      <a:lnTo>
                        <a:pt x="5" y="123"/>
                      </a:lnTo>
                      <a:lnTo>
                        <a:pt x="0" y="0"/>
                      </a:lnTo>
                      <a:close/>
                    </a:path>
                  </a:pathLst>
                </a:custGeom>
                <a:gradFill flip="none" rotWithShape="1">
                  <a:gsLst>
                    <a:gs pos="0">
                      <a:schemeClr val="bg1">
                        <a:lumMod val="85000"/>
                        <a:shade val="67500"/>
                        <a:satMod val="115000"/>
                      </a:schemeClr>
                    </a:gs>
                    <a:gs pos="100000">
                      <a:schemeClr val="bg1">
                        <a:lumMod val="85000"/>
                        <a:shade val="100000"/>
                        <a:satMod val="115000"/>
                      </a:schemeClr>
                    </a:gs>
                  </a:gsLst>
                  <a:lin ang="16200000" scaled="1"/>
                  <a:tileRect/>
                </a:gradFill>
                <a:ln w="0">
                  <a:noFill/>
                  <a:prstDash val="solid"/>
                  <a:round/>
                  <a:headEnd/>
                  <a:tailEnd/>
                </a:ln>
                <a:scene3d>
                  <a:camera prst="perspectiveRight" fov="0">
                    <a:rot lat="0" lon="21000000" rev="0"/>
                  </a:camera>
                  <a:lightRig rig="threePt" dir="t">
                    <a:rot lat="0" lon="0" rev="21594000"/>
                  </a:lightRig>
                </a:scene3d>
                <a:sp3d>
                  <a:bevelT w="0" h="635000"/>
                </a:sp3d>
              </p:spPr>
              <p:txBody>
                <a:bodyPr vert="horz" wrap="square" lIns="76200" tIns="38100" rIns="76200" bIns="38100" numCol="1" anchor="t" anchorCtr="0" compatLnSpc="1">
                  <a:prstTxWarp prst="textNoShape">
                    <a:avLst/>
                  </a:prstTxWarp>
                  <a:flatTx/>
                </a:bodyPr>
                <a:lstStyle/>
                <a:p>
                  <a:endParaRPr lang="en-US" sz="1500">
                    <a:solidFill>
                      <a:schemeClr val="tx1">
                        <a:lumMod val="75000"/>
                        <a:lumOff val="25000"/>
                      </a:schemeClr>
                    </a:solidFill>
                    <a:latin typeface="+mj-lt"/>
                  </a:endParaRPr>
                </a:p>
              </p:txBody>
            </p:sp>
          </p:grpSp>
        </p:grpSp>
        <p:sp>
          <p:nvSpPr>
            <p:cNvPr id="43" name="Rectangle 9">
              <a:extLst>
                <a:ext uri="{FF2B5EF4-FFF2-40B4-BE49-F238E27FC236}">
                  <a16:creationId xmlns:a16="http://schemas.microsoft.com/office/drawing/2014/main" id="{96F669AA-4ABB-5547-8C62-F53C5028676D}"/>
                </a:ext>
              </a:extLst>
            </p:cNvPr>
            <p:cNvSpPr/>
            <p:nvPr/>
          </p:nvSpPr>
          <p:spPr>
            <a:xfrm>
              <a:off x="5111211" y="2529474"/>
              <a:ext cx="1203452" cy="380669"/>
            </a:xfrm>
            <a:prstGeom prst="rect">
              <a:avLst/>
            </a:prstGeom>
            <a:noFill/>
            <a:ln w="12700" cap="flat" cmpd="sng" algn="ctr">
              <a:noFill/>
              <a:prstDash val="solid"/>
            </a:ln>
            <a:effectLst/>
          </p:spPr>
          <p:txBody>
            <a:bodyPr lIns="76200" tIns="0" rIns="76200" bIns="0" rtlCol="0" anchor="t"/>
            <a:lstStyle/>
            <a:p>
              <a:pPr lvl="0" algn="ctr">
                <a:defRPr/>
              </a:pPr>
              <a:r>
                <a:rPr lang="en-US" sz="1200" b="1" i="1" kern="0" dirty="0"/>
                <a:t>daily</a:t>
              </a:r>
            </a:p>
            <a:p>
              <a:pPr lvl="0" algn="ctr">
                <a:defRPr/>
              </a:pPr>
              <a:r>
                <a:rPr lang="en-US" sz="1200" b="1" i="1" kern="0" dirty="0"/>
                <a:t>scrum</a:t>
              </a:r>
            </a:p>
          </p:txBody>
        </p:sp>
      </p:grpSp>
      <p:grpSp>
        <p:nvGrpSpPr>
          <p:cNvPr id="53" name="Agrupar 52">
            <a:extLst>
              <a:ext uri="{FF2B5EF4-FFF2-40B4-BE49-F238E27FC236}">
                <a16:creationId xmlns:a16="http://schemas.microsoft.com/office/drawing/2014/main" id="{2207F08A-622A-0943-9BDD-A0009991A56C}"/>
              </a:ext>
            </a:extLst>
          </p:cNvPr>
          <p:cNvGrpSpPr/>
          <p:nvPr/>
        </p:nvGrpSpPr>
        <p:grpSpPr>
          <a:xfrm>
            <a:off x="4116025" y="6343508"/>
            <a:ext cx="1611341" cy="1184358"/>
            <a:chOff x="2877719" y="5127902"/>
            <a:chExt cx="1933609" cy="1421229"/>
          </a:xfrm>
        </p:grpSpPr>
        <p:grpSp>
          <p:nvGrpSpPr>
            <p:cNvPr id="54" name="Group 70">
              <a:extLst>
                <a:ext uri="{FF2B5EF4-FFF2-40B4-BE49-F238E27FC236}">
                  <a16:creationId xmlns:a16="http://schemas.microsoft.com/office/drawing/2014/main" id="{F986F450-157D-DD49-AE4F-CA641845E02D}"/>
                </a:ext>
              </a:extLst>
            </p:cNvPr>
            <p:cNvGrpSpPr/>
            <p:nvPr/>
          </p:nvGrpSpPr>
          <p:grpSpPr>
            <a:xfrm>
              <a:off x="3530872" y="5127902"/>
              <a:ext cx="565923" cy="873563"/>
              <a:chOff x="1674812" y="1722305"/>
              <a:chExt cx="1295400" cy="1515043"/>
            </a:xfrm>
          </p:grpSpPr>
          <p:grpSp>
            <p:nvGrpSpPr>
              <p:cNvPr id="56" name="Group 59">
                <a:extLst>
                  <a:ext uri="{FF2B5EF4-FFF2-40B4-BE49-F238E27FC236}">
                    <a16:creationId xmlns:a16="http://schemas.microsoft.com/office/drawing/2014/main" id="{AB2F9D0F-547B-2C48-B81D-A388CEFF396E}"/>
                  </a:ext>
                </a:extLst>
              </p:cNvPr>
              <p:cNvGrpSpPr/>
              <p:nvPr/>
            </p:nvGrpSpPr>
            <p:grpSpPr>
              <a:xfrm>
                <a:off x="1674812" y="2438400"/>
                <a:ext cx="1071282" cy="798948"/>
                <a:chOff x="6006782" y="2536601"/>
                <a:chExt cx="2778240" cy="2071976"/>
              </a:xfrm>
            </p:grpSpPr>
            <p:sp>
              <p:nvSpPr>
                <p:cNvPr id="71" name="Freeform 6">
                  <a:extLst>
                    <a:ext uri="{FF2B5EF4-FFF2-40B4-BE49-F238E27FC236}">
                      <a16:creationId xmlns:a16="http://schemas.microsoft.com/office/drawing/2014/main" id="{7821EC39-6AB3-9341-8B9B-CDBEC7E5CE9F}"/>
                    </a:ext>
                  </a:extLst>
                </p:cNvPr>
                <p:cNvSpPr>
                  <a:spLocks/>
                </p:cNvSpPr>
                <p:nvPr/>
              </p:nvSpPr>
              <p:spPr bwMode="auto">
                <a:xfrm>
                  <a:off x="7323351" y="2936767"/>
                  <a:ext cx="1458698" cy="1671810"/>
                </a:xfrm>
                <a:custGeom>
                  <a:avLst/>
                  <a:gdLst>
                    <a:gd name="connsiteX0" fmla="*/ 2998 w 2998"/>
                    <a:gd name="connsiteY0" fmla="*/ 0 h 3436"/>
                    <a:gd name="connsiteX1" fmla="*/ 2897 w 2998"/>
                    <a:gd name="connsiteY1" fmla="*/ 1947 h 3436"/>
                    <a:gd name="connsiteX2" fmla="*/ 0 w 2998"/>
                    <a:gd name="connsiteY2" fmla="*/ 3436 h 3436"/>
                    <a:gd name="connsiteX3" fmla="*/ 76 w 2998"/>
                    <a:gd name="connsiteY3" fmla="*/ 1157 h 3436"/>
                    <a:gd name="connsiteX4" fmla="*/ 2998 w 2998"/>
                    <a:gd name="connsiteY4" fmla="*/ 0 h 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 h="3436">
                      <a:moveTo>
                        <a:pt x="2998" y="0"/>
                      </a:moveTo>
                      <a:cubicBezTo>
                        <a:pt x="2964" y="649"/>
                        <a:pt x="2931" y="1298"/>
                        <a:pt x="2897" y="1947"/>
                      </a:cubicBezTo>
                      <a:lnTo>
                        <a:pt x="0" y="3436"/>
                      </a:lnTo>
                      <a:cubicBezTo>
                        <a:pt x="42" y="2669"/>
                        <a:pt x="34" y="1924"/>
                        <a:pt x="76" y="1157"/>
                      </a:cubicBezTo>
                      <a:lnTo>
                        <a:pt x="2998" y="0"/>
                      </a:ln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35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72" name="Freeform 7">
                  <a:extLst>
                    <a:ext uri="{FF2B5EF4-FFF2-40B4-BE49-F238E27FC236}">
                      <a16:creationId xmlns:a16="http://schemas.microsoft.com/office/drawing/2014/main" id="{F0DB5C78-838E-F74A-9DCB-B40CA2847FF0}"/>
                    </a:ext>
                  </a:extLst>
                </p:cNvPr>
                <p:cNvSpPr>
                  <a:spLocks/>
                </p:cNvSpPr>
                <p:nvPr/>
              </p:nvSpPr>
              <p:spPr bwMode="auto">
                <a:xfrm>
                  <a:off x="6012265" y="2891030"/>
                  <a:ext cx="1371906" cy="1717547"/>
                </a:xfrm>
                <a:custGeom>
                  <a:avLst/>
                  <a:gdLst>
                    <a:gd name="connsiteX0" fmla="*/ 0 w 2861"/>
                    <a:gd name="connsiteY0" fmla="*/ 0 h 3530"/>
                    <a:gd name="connsiteX1" fmla="*/ 2861 w 2861"/>
                    <a:gd name="connsiteY1" fmla="*/ 1228 h 3530"/>
                    <a:gd name="connsiteX2" fmla="*/ 2736 w 2861"/>
                    <a:gd name="connsiteY2" fmla="*/ 3530 h 3530"/>
                    <a:gd name="connsiteX3" fmla="*/ 45 w 2861"/>
                    <a:gd name="connsiteY3" fmla="*/ 2081 h 3530"/>
                    <a:gd name="connsiteX4" fmla="*/ 0 w 2861"/>
                    <a:gd name="connsiteY4" fmla="*/ 0 h 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 h="3530">
                      <a:moveTo>
                        <a:pt x="0" y="0"/>
                      </a:moveTo>
                      <a:lnTo>
                        <a:pt x="2861" y="1228"/>
                      </a:lnTo>
                      <a:cubicBezTo>
                        <a:pt x="2819" y="1995"/>
                        <a:pt x="2778" y="2763"/>
                        <a:pt x="2736" y="3530"/>
                      </a:cubicBezTo>
                      <a:lnTo>
                        <a:pt x="45" y="2081"/>
                      </a:lnTo>
                      <a:cubicBezTo>
                        <a:pt x="30" y="1387"/>
                        <a:pt x="15" y="694"/>
                        <a:pt x="0" y="0"/>
                      </a:cubicBez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73" name="Freeform 8">
                  <a:extLst>
                    <a:ext uri="{FF2B5EF4-FFF2-40B4-BE49-F238E27FC236}">
                      <a16:creationId xmlns:a16="http://schemas.microsoft.com/office/drawing/2014/main" id="{C2F8658C-5364-7E46-A449-1C3590BF2842}"/>
                    </a:ext>
                  </a:extLst>
                </p:cNvPr>
                <p:cNvSpPr>
                  <a:spLocks/>
                </p:cNvSpPr>
                <p:nvPr/>
              </p:nvSpPr>
              <p:spPr bwMode="auto">
                <a:xfrm>
                  <a:off x="6006782" y="2536601"/>
                  <a:ext cx="2778240" cy="973114"/>
                </a:xfrm>
                <a:custGeom>
                  <a:avLst/>
                  <a:gdLst>
                    <a:gd name="connsiteX0" fmla="*/ 2987 w 4214"/>
                    <a:gd name="connsiteY0" fmla="*/ 0 h 1406"/>
                    <a:gd name="connsiteX1" fmla="*/ 4214 w 4214"/>
                    <a:gd name="connsiteY1" fmla="*/ 377 h 1406"/>
                    <a:gd name="connsiteX2" fmla="*/ 1413 w 4214"/>
                    <a:gd name="connsiteY2" fmla="*/ 1406 h 1406"/>
                    <a:gd name="connsiteX3" fmla="*/ 0 w 4214"/>
                    <a:gd name="connsiteY3" fmla="*/ 753 h 1406"/>
                    <a:gd name="connsiteX4" fmla="*/ 2987 w 4214"/>
                    <a:gd name="connsiteY4" fmla="*/ 0 h 1406"/>
                    <a:gd name="connsiteX0" fmla="*/ 2968 w 4195"/>
                    <a:gd name="connsiteY0" fmla="*/ 0 h 1406"/>
                    <a:gd name="connsiteX1" fmla="*/ 4195 w 4195"/>
                    <a:gd name="connsiteY1" fmla="*/ 377 h 1406"/>
                    <a:gd name="connsiteX2" fmla="*/ 1394 w 4195"/>
                    <a:gd name="connsiteY2" fmla="*/ 1406 h 1406"/>
                    <a:gd name="connsiteX3" fmla="*/ 0 w 4195"/>
                    <a:gd name="connsiteY3" fmla="*/ 563 h 1406"/>
                    <a:gd name="connsiteX4" fmla="*/ 2968 w 4195"/>
                    <a:gd name="connsiteY4" fmla="*/ 0 h 1406"/>
                    <a:gd name="connsiteX0" fmla="*/ 2987 w 4214"/>
                    <a:gd name="connsiteY0" fmla="*/ 0 h 1406"/>
                    <a:gd name="connsiteX1" fmla="*/ 4214 w 4214"/>
                    <a:gd name="connsiteY1" fmla="*/ 377 h 1406"/>
                    <a:gd name="connsiteX2" fmla="*/ 1413 w 4214"/>
                    <a:gd name="connsiteY2" fmla="*/ 1406 h 1406"/>
                    <a:gd name="connsiteX3" fmla="*/ 0 w 4214"/>
                    <a:gd name="connsiteY3" fmla="*/ 729 h 1406"/>
                    <a:gd name="connsiteX4" fmla="*/ 2987 w 4214"/>
                    <a:gd name="connsiteY4" fmla="*/ 0 h 1406"/>
                    <a:gd name="connsiteX0" fmla="*/ 2987 w 4214"/>
                    <a:gd name="connsiteY0" fmla="*/ 0 h 1027"/>
                    <a:gd name="connsiteX1" fmla="*/ 4214 w 4214"/>
                    <a:gd name="connsiteY1" fmla="*/ 377 h 1027"/>
                    <a:gd name="connsiteX2" fmla="*/ 1363 w 4214"/>
                    <a:gd name="connsiteY2" fmla="*/ 1027 h 1027"/>
                    <a:gd name="connsiteX3" fmla="*/ 0 w 4214"/>
                    <a:gd name="connsiteY3" fmla="*/ 729 h 1027"/>
                    <a:gd name="connsiteX4" fmla="*/ 2987 w 4214"/>
                    <a:gd name="connsiteY4" fmla="*/ 0 h 1027"/>
                    <a:gd name="connsiteX0" fmla="*/ 2987 w 4214"/>
                    <a:gd name="connsiteY0" fmla="*/ 0 h 1337"/>
                    <a:gd name="connsiteX1" fmla="*/ 4214 w 4214"/>
                    <a:gd name="connsiteY1" fmla="*/ 377 h 1337"/>
                    <a:gd name="connsiteX2" fmla="*/ 1393 w 4214"/>
                    <a:gd name="connsiteY2" fmla="*/ 1337 h 1337"/>
                    <a:gd name="connsiteX3" fmla="*/ 0 w 4214"/>
                    <a:gd name="connsiteY3" fmla="*/ 729 h 1337"/>
                    <a:gd name="connsiteX4" fmla="*/ 2987 w 4214"/>
                    <a:gd name="connsiteY4" fmla="*/ 0 h 1337"/>
                    <a:gd name="connsiteX0" fmla="*/ 2987 w 4214"/>
                    <a:gd name="connsiteY0" fmla="*/ 0 h 2000"/>
                    <a:gd name="connsiteX1" fmla="*/ 4214 w 4214"/>
                    <a:gd name="connsiteY1" fmla="*/ 377 h 2000"/>
                    <a:gd name="connsiteX2" fmla="*/ 2904 w 4214"/>
                    <a:gd name="connsiteY2" fmla="*/ 2000 h 2000"/>
                    <a:gd name="connsiteX3" fmla="*/ 0 w 4214"/>
                    <a:gd name="connsiteY3" fmla="*/ 729 h 2000"/>
                    <a:gd name="connsiteX4" fmla="*/ 2987 w 4214"/>
                    <a:gd name="connsiteY4" fmla="*/ 0 h 2000"/>
                    <a:gd name="connsiteX0" fmla="*/ 2987 w 5765"/>
                    <a:gd name="connsiteY0" fmla="*/ 0 h 2000"/>
                    <a:gd name="connsiteX1" fmla="*/ 5765 w 5765"/>
                    <a:gd name="connsiteY1" fmla="*/ 856 h 2000"/>
                    <a:gd name="connsiteX2" fmla="*/ 2904 w 5765"/>
                    <a:gd name="connsiteY2" fmla="*/ 2000 h 2000"/>
                    <a:gd name="connsiteX3" fmla="*/ 0 w 5765"/>
                    <a:gd name="connsiteY3" fmla="*/ 729 h 2000"/>
                    <a:gd name="connsiteX4" fmla="*/ 2987 w 5765"/>
                    <a:gd name="connsiteY4" fmla="*/ 0 h 2000"/>
                    <a:gd name="connsiteX0" fmla="*/ 2987 w 5765"/>
                    <a:gd name="connsiteY0" fmla="*/ 0 h 2000"/>
                    <a:gd name="connsiteX1" fmla="*/ 5765 w 5765"/>
                    <a:gd name="connsiteY1" fmla="*/ 856 h 2000"/>
                    <a:gd name="connsiteX2" fmla="*/ 2827 w 5765"/>
                    <a:gd name="connsiteY2" fmla="*/ 2000 h 2000"/>
                    <a:gd name="connsiteX3" fmla="*/ 0 w 5765"/>
                    <a:gd name="connsiteY3" fmla="*/ 729 h 2000"/>
                    <a:gd name="connsiteX4" fmla="*/ 2987 w 5765"/>
                    <a:gd name="connsiteY4" fmla="*/ 0 h 2000"/>
                    <a:gd name="connsiteX0" fmla="*/ 2987 w 5303"/>
                    <a:gd name="connsiteY0" fmla="*/ 0 h 2000"/>
                    <a:gd name="connsiteX1" fmla="*/ 5303 w 5303"/>
                    <a:gd name="connsiteY1" fmla="*/ 856 h 2000"/>
                    <a:gd name="connsiteX2" fmla="*/ 2827 w 5303"/>
                    <a:gd name="connsiteY2" fmla="*/ 2000 h 2000"/>
                    <a:gd name="connsiteX3" fmla="*/ 0 w 5303"/>
                    <a:gd name="connsiteY3" fmla="*/ 729 h 2000"/>
                    <a:gd name="connsiteX4" fmla="*/ 2987 w 5303"/>
                    <a:gd name="connsiteY4" fmla="*/ 0 h 2000"/>
                    <a:gd name="connsiteX0" fmla="*/ 2987 w 5732"/>
                    <a:gd name="connsiteY0" fmla="*/ 0 h 2000"/>
                    <a:gd name="connsiteX1" fmla="*/ 5732 w 5732"/>
                    <a:gd name="connsiteY1" fmla="*/ 834 h 2000"/>
                    <a:gd name="connsiteX2" fmla="*/ 2827 w 5732"/>
                    <a:gd name="connsiteY2" fmla="*/ 2000 h 2000"/>
                    <a:gd name="connsiteX3" fmla="*/ 0 w 5732"/>
                    <a:gd name="connsiteY3" fmla="*/ 729 h 2000"/>
                    <a:gd name="connsiteX4" fmla="*/ 2987 w 5732"/>
                    <a:gd name="connsiteY4" fmla="*/ 0 h 2000"/>
                    <a:gd name="connsiteX0" fmla="*/ 2987 w 5688"/>
                    <a:gd name="connsiteY0" fmla="*/ 0 h 2000"/>
                    <a:gd name="connsiteX1" fmla="*/ 5688 w 5688"/>
                    <a:gd name="connsiteY1" fmla="*/ 856 h 2000"/>
                    <a:gd name="connsiteX2" fmla="*/ 2827 w 5688"/>
                    <a:gd name="connsiteY2" fmla="*/ 2000 h 2000"/>
                    <a:gd name="connsiteX3" fmla="*/ 0 w 5688"/>
                    <a:gd name="connsiteY3" fmla="*/ 729 h 2000"/>
                    <a:gd name="connsiteX4" fmla="*/ 2987 w 5688"/>
                    <a:gd name="connsiteY4" fmla="*/ 0 h 2000"/>
                    <a:gd name="connsiteX0" fmla="*/ 2987 w 5721"/>
                    <a:gd name="connsiteY0" fmla="*/ 0 h 2000"/>
                    <a:gd name="connsiteX1" fmla="*/ 5721 w 5721"/>
                    <a:gd name="connsiteY1" fmla="*/ 845 h 2000"/>
                    <a:gd name="connsiteX2" fmla="*/ 2827 w 5721"/>
                    <a:gd name="connsiteY2" fmla="*/ 2000 h 2000"/>
                    <a:gd name="connsiteX3" fmla="*/ 0 w 5721"/>
                    <a:gd name="connsiteY3" fmla="*/ 729 h 2000"/>
                    <a:gd name="connsiteX4" fmla="*/ 2987 w 5721"/>
                    <a:gd name="connsiteY4" fmla="*/ 0 h 2000"/>
                    <a:gd name="connsiteX0" fmla="*/ 2987 w 5633"/>
                    <a:gd name="connsiteY0" fmla="*/ 0 h 2000"/>
                    <a:gd name="connsiteX1" fmla="*/ 5633 w 5633"/>
                    <a:gd name="connsiteY1" fmla="*/ 845 h 2000"/>
                    <a:gd name="connsiteX2" fmla="*/ 2827 w 5633"/>
                    <a:gd name="connsiteY2" fmla="*/ 2000 h 2000"/>
                    <a:gd name="connsiteX3" fmla="*/ 0 w 5633"/>
                    <a:gd name="connsiteY3" fmla="*/ 729 h 2000"/>
                    <a:gd name="connsiteX4" fmla="*/ 2987 w 5633"/>
                    <a:gd name="connsiteY4" fmla="*/ 0 h 2000"/>
                    <a:gd name="connsiteX0" fmla="*/ 2987 w 5677"/>
                    <a:gd name="connsiteY0" fmla="*/ 0 h 2000"/>
                    <a:gd name="connsiteX1" fmla="*/ 5677 w 5677"/>
                    <a:gd name="connsiteY1" fmla="*/ 812 h 2000"/>
                    <a:gd name="connsiteX2" fmla="*/ 2827 w 5677"/>
                    <a:gd name="connsiteY2" fmla="*/ 2000 h 2000"/>
                    <a:gd name="connsiteX3" fmla="*/ 0 w 5677"/>
                    <a:gd name="connsiteY3" fmla="*/ 729 h 2000"/>
                    <a:gd name="connsiteX4" fmla="*/ 2987 w 5677"/>
                    <a:gd name="connsiteY4" fmla="*/ 0 h 2000"/>
                    <a:gd name="connsiteX0" fmla="*/ 2987 w 5710"/>
                    <a:gd name="connsiteY0" fmla="*/ 0 h 2000"/>
                    <a:gd name="connsiteX1" fmla="*/ 5710 w 5710"/>
                    <a:gd name="connsiteY1" fmla="*/ 834 h 2000"/>
                    <a:gd name="connsiteX2" fmla="*/ 2827 w 5710"/>
                    <a:gd name="connsiteY2" fmla="*/ 2000 h 2000"/>
                    <a:gd name="connsiteX3" fmla="*/ 0 w 5710"/>
                    <a:gd name="connsiteY3" fmla="*/ 729 h 2000"/>
                    <a:gd name="connsiteX4" fmla="*/ 2987 w 5710"/>
                    <a:gd name="connsiteY4" fmla="*/ 0 h 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0" h="2000">
                      <a:moveTo>
                        <a:pt x="2987" y="0"/>
                      </a:moveTo>
                      <a:lnTo>
                        <a:pt x="5710" y="834"/>
                      </a:lnTo>
                      <a:lnTo>
                        <a:pt x="2827" y="2000"/>
                      </a:lnTo>
                      <a:lnTo>
                        <a:pt x="0" y="729"/>
                      </a:lnTo>
                      <a:lnTo>
                        <a:pt x="2987" y="0"/>
                      </a:lnTo>
                      <a:close/>
                    </a:path>
                  </a:pathLst>
                </a:custGeom>
                <a:gradFill flip="none" rotWithShape="1">
                  <a:gsLst>
                    <a:gs pos="50000">
                      <a:srgbClr val="F1C890">
                        <a:shade val="67500"/>
                        <a:satMod val="115000"/>
                      </a:srgbClr>
                    </a:gs>
                    <a:gs pos="100000">
                      <a:srgbClr val="F1C890">
                        <a:shade val="100000"/>
                        <a:satMod val="115000"/>
                      </a:srgbClr>
                    </a:gs>
                  </a:gsLst>
                  <a:lin ang="189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74" name="Freeform 53">
                  <a:extLst>
                    <a:ext uri="{FF2B5EF4-FFF2-40B4-BE49-F238E27FC236}">
                      <a16:creationId xmlns:a16="http://schemas.microsoft.com/office/drawing/2014/main" id="{FD86F033-8C3D-0747-9078-82BEA9B0026A}"/>
                    </a:ext>
                  </a:extLst>
                </p:cNvPr>
                <p:cNvSpPr/>
                <p:nvPr/>
              </p:nvSpPr>
              <p:spPr>
                <a:xfrm>
                  <a:off x="6509673" y="3119240"/>
                  <a:ext cx="311272" cy="403889"/>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2" h="403889">
                      <a:moveTo>
                        <a:pt x="0" y="0"/>
                      </a:moveTo>
                      <a:lnTo>
                        <a:pt x="311272" y="132700"/>
                      </a:lnTo>
                      <a:cubicBezTo>
                        <a:pt x="309648" y="223096"/>
                        <a:pt x="308023" y="313493"/>
                        <a:pt x="306399" y="403889"/>
                      </a:cubicBezTo>
                      <a:lnTo>
                        <a:pt x="0" y="281621"/>
                      </a:lnTo>
                      <a:lnTo>
                        <a:pt x="0"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75" name="Straight Connector 54">
                  <a:extLst>
                    <a:ext uri="{FF2B5EF4-FFF2-40B4-BE49-F238E27FC236}">
                      <a16:creationId xmlns:a16="http://schemas.microsoft.com/office/drawing/2014/main" id="{C5C21D45-2842-4849-8D2C-A3D21E1A12C2}"/>
                    </a:ext>
                  </a:extLst>
                </p:cNvPr>
                <p:cNvCxnSpPr/>
                <p:nvPr/>
              </p:nvCxnSpPr>
              <p:spPr>
                <a:xfrm flipV="1">
                  <a:off x="6663672" y="2729909"/>
                  <a:ext cx="1401123" cy="443596"/>
                </a:xfrm>
                <a:prstGeom prst="line">
                  <a:avLst/>
                </a:prstGeom>
                <a:ln w="190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sp>
              <p:nvSpPr>
                <p:cNvPr id="76" name="Freeform 55">
                  <a:extLst>
                    <a:ext uri="{FF2B5EF4-FFF2-40B4-BE49-F238E27FC236}">
                      <a16:creationId xmlns:a16="http://schemas.microsoft.com/office/drawing/2014/main" id="{528F56F7-CB99-4543-BC5D-5CCC7677D502}"/>
                    </a:ext>
                  </a:extLst>
                </p:cNvPr>
                <p:cNvSpPr/>
                <p:nvPr/>
              </p:nvSpPr>
              <p:spPr>
                <a:xfrm>
                  <a:off x="6511272" y="2698547"/>
                  <a:ext cx="1694601" cy="554578"/>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 name="connsiteX0" fmla="*/ 1434322 w 1434322"/>
                    <a:gd name="connsiteY0" fmla="*/ 0 h 542672"/>
                    <a:gd name="connsiteX1" fmla="*/ 311272 w 1434322"/>
                    <a:gd name="connsiteY1" fmla="*/ 271483 h 542672"/>
                    <a:gd name="connsiteX2" fmla="*/ 306399 w 1434322"/>
                    <a:gd name="connsiteY2" fmla="*/ 542672 h 542672"/>
                    <a:gd name="connsiteX3" fmla="*/ 0 w 1434322"/>
                    <a:gd name="connsiteY3" fmla="*/ 420404 h 542672"/>
                    <a:gd name="connsiteX4" fmla="*/ 1434322 w 1434322"/>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54578"/>
                    <a:gd name="connsiteX1" fmla="*/ 1694601 w 1694601"/>
                    <a:gd name="connsiteY1" fmla="*/ 70697 h 554578"/>
                    <a:gd name="connsiteX2" fmla="*/ 310368 w 1694601"/>
                    <a:gd name="connsiteY2" fmla="*/ 554578 h 554578"/>
                    <a:gd name="connsiteX3" fmla="*/ 0 w 1694601"/>
                    <a:gd name="connsiteY3" fmla="*/ 420404 h 554578"/>
                    <a:gd name="connsiteX4" fmla="*/ 1434322 w 1694601"/>
                    <a:gd name="connsiteY4" fmla="*/ 0 h 55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01" h="554578">
                      <a:moveTo>
                        <a:pt x="1434322" y="0"/>
                      </a:moveTo>
                      <a:lnTo>
                        <a:pt x="1694601" y="70697"/>
                      </a:lnTo>
                      <a:lnTo>
                        <a:pt x="310368" y="554578"/>
                      </a:lnTo>
                      <a:lnTo>
                        <a:pt x="0" y="420404"/>
                      </a:lnTo>
                      <a:lnTo>
                        <a:pt x="1434322"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57" name="Group 59">
                <a:extLst>
                  <a:ext uri="{FF2B5EF4-FFF2-40B4-BE49-F238E27FC236}">
                    <a16:creationId xmlns:a16="http://schemas.microsoft.com/office/drawing/2014/main" id="{E23D3366-E125-024A-9BBF-D224404C5E3A}"/>
                  </a:ext>
                </a:extLst>
              </p:cNvPr>
              <p:cNvGrpSpPr/>
              <p:nvPr/>
            </p:nvGrpSpPr>
            <p:grpSpPr>
              <a:xfrm>
                <a:off x="1898930" y="2074844"/>
                <a:ext cx="1071282" cy="798948"/>
                <a:chOff x="6006782" y="2536601"/>
                <a:chExt cx="2778240" cy="2071976"/>
              </a:xfrm>
            </p:grpSpPr>
            <p:sp>
              <p:nvSpPr>
                <p:cNvPr id="65" name="Freeform 6">
                  <a:extLst>
                    <a:ext uri="{FF2B5EF4-FFF2-40B4-BE49-F238E27FC236}">
                      <a16:creationId xmlns:a16="http://schemas.microsoft.com/office/drawing/2014/main" id="{B6B1AC6D-2B68-434E-AE95-5AF1BB1536F1}"/>
                    </a:ext>
                  </a:extLst>
                </p:cNvPr>
                <p:cNvSpPr>
                  <a:spLocks/>
                </p:cNvSpPr>
                <p:nvPr/>
              </p:nvSpPr>
              <p:spPr bwMode="auto">
                <a:xfrm>
                  <a:off x="7323351" y="2936767"/>
                  <a:ext cx="1458698" cy="1671810"/>
                </a:xfrm>
                <a:custGeom>
                  <a:avLst/>
                  <a:gdLst>
                    <a:gd name="connsiteX0" fmla="*/ 2998 w 2998"/>
                    <a:gd name="connsiteY0" fmla="*/ 0 h 3436"/>
                    <a:gd name="connsiteX1" fmla="*/ 2897 w 2998"/>
                    <a:gd name="connsiteY1" fmla="*/ 1947 h 3436"/>
                    <a:gd name="connsiteX2" fmla="*/ 0 w 2998"/>
                    <a:gd name="connsiteY2" fmla="*/ 3436 h 3436"/>
                    <a:gd name="connsiteX3" fmla="*/ 76 w 2998"/>
                    <a:gd name="connsiteY3" fmla="*/ 1157 h 3436"/>
                    <a:gd name="connsiteX4" fmla="*/ 2998 w 2998"/>
                    <a:gd name="connsiteY4" fmla="*/ 0 h 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 h="3436">
                      <a:moveTo>
                        <a:pt x="2998" y="0"/>
                      </a:moveTo>
                      <a:cubicBezTo>
                        <a:pt x="2964" y="649"/>
                        <a:pt x="2931" y="1298"/>
                        <a:pt x="2897" y="1947"/>
                      </a:cubicBezTo>
                      <a:lnTo>
                        <a:pt x="0" y="3436"/>
                      </a:lnTo>
                      <a:cubicBezTo>
                        <a:pt x="42" y="2669"/>
                        <a:pt x="34" y="1924"/>
                        <a:pt x="76" y="1157"/>
                      </a:cubicBezTo>
                      <a:lnTo>
                        <a:pt x="2998" y="0"/>
                      </a:ln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35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66" name="Freeform 7">
                  <a:extLst>
                    <a:ext uri="{FF2B5EF4-FFF2-40B4-BE49-F238E27FC236}">
                      <a16:creationId xmlns:a16="http://schemas.microsoft.com/office/drawing/2014/main" id="{A9534785-0994-8C4E-9DD3-3F87835E8843}"/>
                    </a:ext>
                  </a:extLst>
                </p:cNvPr>
                <p:cNvSpPr>
                  <a:spLocks/>
                </p:cNvSpPr>
                <p:nvPr/>
              </p:nvSpPr>
              <p:spPr bwMode="auto">
                <a:xfrm>
                  <a:off x="6012265" y="2891030"/>
                  <a:ext cx="1371906" cy="1717547"/>
                </a:xfrm>
                <a:custGeom>
                  <a:avLst/>
                  <a:gdLst>
                    <a:gd name="connsiteX0" fmla="*/ 0 w 2861"/>
                    <a:gd name="connsiteY0" fmla="*/ 0 h 3530"/>
                    <a:gd name="connsiteX1" fmla="*/ 2861 w 2861"/>
                    <a:gd name="connsiteY1" fmla="*/ 1228 h 3530"/>
                    <a:gd name="connsiteX2" fmla="*/ 2736 w 2861"/>
                    <a:gd name="connsiteY2" fmla="*/ 3530 h 3530"/>
                    <a:gd name="connsiteX3" fmla="*/ 45 w 2861"/>
                    <a:gd name="connsiteY3" fmla="*/ 2081 h 3530"/>
                    <a:gd name="connsiteX4" fmla="*/ 0 w 2861"/>
                    <a:gd name="connsiteY4" fmla="*/ 0 h 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 h="3530">
                      <a:moveTo>
                        <a:pt x="0" y="0"/>
                      </a:moveTo>
                      <a:lnTo>
                        <a:pt x="2861" y="1228"/>
                      </a:lnTo>
                      <a:cubicBezTo>
                        <a:pt x="2819" y="1995"/>
                        <a:pt x="2778" y="2763"/>
                        <a:pt x="2736" y="3530"/>
                      </a:cubicBezTo>
                      <a:lnTo>
                        <a:pt x="45" y="2081"/>
                      </a:lnTo>
                      <a:cubicBezTo>
                        <a:pt x="30" y="1387"/>
                        <a:pt x="15" y="694"/>
                        <a:pt x="0" y="0"/>
                      </a:cubicBez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67" name="Freeform 8">
                  <a:extLst>
                    <a:ext uri="{FF2B5EF4-FFF2-40B4-BE49-F238E27FC236}">
                      <a16:creationId xmlns:a16="http://schemas.microsoft.com/office/drawing/2014/main" id="{6C2194D6-6B8D-E44D-9B7B-3A80A986E0B0}"/>
                    </a:ext>
                  </a:extLst>
                </p:cNvPr>
                <p:cNvSpPr>
                  <a:spLocks/>
                </p:cNvSpPr>
                <p:nvPr/>
              </p:nvSpPr>
              <p:spPr bwMode="auto">
                <a:xfrm>
                  <a:off x="6006782" y="2536601"/>
                  <a:ext cx="2778240" cy="973114"/>
                </a:xfrm>
                <a:custGeom>
                  <a:avLst/>
                  <a:gdLst>
                    <a:gd name="connsiteX0" fmla="*/ 2987 w 4214"/>
                    <a:gd name="connsiteY0" fmla="*/ 0 h 1406"/>
                    <a:gd name="connsiteX1" fmla="*/ 4214 w 4214"/>
                    <a:gd name="connsiteY1" fmla="*/ 377 h 1406"/>
                    <a:gd name="connsiteX2" fmla="*/ 1413 w 4214"/>
                    <a:gd name="connsiteY2" fmla="*/ 1406 h 1406"/>
                    <a:gd name="connsiteX3" fmla="*/ 0 w 4214"/>
                    <a:gd name="connsiteY3" fmla="*/ 753 h 1406"/>
                    <a:gd name="connsiteX4" fmla="*/ 2987 w 4214"/>
                    <a:gd name="connsiteY4" fmla="*/ 0 h 1406"/>
                    <a:gd name="connsiteX0" fmla="*/ 2968 w 4195"/>
                    <a:gd name="connsiteY0" fmla="*/ 0 h 1406"/>
                    <a:gd name="connsiteX1" fmla="*/ 4195 w 4195"/>
                    <a:gd name="connsiteY1" fmla="*/ 377 h 1406"/>
                    <a:gd name="connsiteX2" fmla="*/ 1394 w 4195"/>
                    <a:gd name="connsiteY2" fmla="*/ 1406 h 1406"/>
                    <a:gd name="connsiteX3" fmla="*/ 0 w 4195"/>
                    <a:gd name="connsiteY3" fmla="*/ 563 h 1406"/>
                    <a:gd name="connsiteX4" fmla="*/ 2968 w 4195"/>
                    <a:gd name="connsiteY4" fmla="*/ 0 h 1406"/>
                    <a:gd name="connsiteX0" fmla="*/ 2987 w 4214"/>
                    <a:gd name="connsiteY0" fmla="*/ 0 h 1406"/>
                    <a:gd name="connsiteX1" fmla="*/ 4214 w 4214"/>
                    <a:gd name="connsiteY1" fmla="*/ 377 h 1406"/>
                    <a:gd name="connsiteX2" fmla="*/ 1413 w 4214"/>
                    <a:gd name="connsiteY2" fmla="*/ 1406 h 1406"/>
                    <a:gd name="connsiteX3" fmla="*/ 0 w 4214"/>
                    <a:gd name="connsiteY3" fmla="*/ 729 h 1406"/>
                    <a:gd name="connsiteX4" fmla="*/ 2987 w 4214"/>
                    <a:gd name="connsiteY4" fmla="*/ 0 h 1406"/>
                    <a:gd name="connsiteX0" fmla="*/ 2987 w 4214"/>
                    <a:gd name="connsiteY0" fmla="*/ 0 h 1027"/>
                    <a:gd name="connsiteX1" fmla="*/ 4214 w 4214"/>
                    <a:gd name="connsiteY1" fmla="*/ 377 h 1027"/>
                    <a:gd name="connsiteX2" fmla="*/ 1363 w 4214"/>
                    <a:gd name="connsiteY2" fmla="*/ 1027 h 1027"/>
                    <a:gd name="connsiteX3" fmla="*/ 0 w 4214"/>
                    <a:gd name="connsiteY3" fmla="*/ 729 h 1027"/>
                    <a:gd name="connsiteX4" fmla="*/ 2987 w 4214"/>
                    <a:gd name="connsiteY4" fmla="*/ 0 h 1027"/>
                    <a:gd name="connsiteX0" fmla="*/ 2987 w 4214"/>
                    <a:gd name="connsiteY0" fmla="*/ 0 h 1337"/>
                    <a:gd name="connsiteX1" fmla="*/ 4214 w 4214"/>
                    <a:gd name="connsiteY1" fmla="*/ 377 h 1337"/>
                    <a:gd name="connsiteX2" fmla="*/ 1393 w 4214"/>
                    <a:gd name="connsiteY2" fmla="*/ 1337 h 1337"/>
                    <a:gd name="connsiteX3" fmla="*/ 0 w 4214"/>
                    <a:gd name="connsiteY3" fmla="*/ 729 h 1337"/>
                    <a:gd name="connsiteX4" fmla="*/ 2987 w 4214"/>
                    <a:gd name="connsiteY4" fmla="*/ 0 h 1337"/>
                    <a:gd name="connsiteX0" fmla="*/ 2987 w 4214"/>
                    <a:gd name="connsiteY0" fmla="*/ 0 h 2000"/>
                    <a:gd name="connsiteX1" fmla="*/ 4214 w 4214"/>
                    <a:gd name="connsiteY1" fmla="*/ 377 h 2000"/>
                    <a:gd name="connsiteX2" fmla="*/ 2904 w 4214"/>
                    <a:gd name="connsiteY2" fmla="*/ 2000 h 2000"/>
                    <a:gd name="connsiteX3" fmla="*/ 0 w 4214"/>
                    <a:gd name="connsiteY3" fmla="*/ 729 h 2000"/>
                    <a:gd name="connsiteX4" fmla="*/ 2987 w 4214"/>
                    <a:gd name="connsiteY4" fmla="*/ 0 h 2000"/>
                    <a:gd name="connsiteX0" fmla="*/ 2987 w 5765"/>
                    <a:gd name="connsiteY0" fmla="*/ 0 h 2000"/>
                    <a:gd name="connsiteX1" fmla="*/ 5765 w 5765"/>
                    <a:gd name="connsiteY1" fmla="*/ 856 h 2000"/>
                    <a:gd name="connsiteX2" fmla="*/ 2904 w 5765"/>
                    <a:gd name="connsiteY2" fmla="*/ 2000 h 2000"/>
                    <a:gd name="connsiteX3" fmla="*/ 0 w 5765"/>
                    <a:gd name="connsiteY3" fmla="*/ 729 h 2000"/>
                    <a:gd name="connsiteX4" fmla="*/ 2987 w 5765"/>
                    <a:gd name="connsiteY4" fmla="*/ 0 h 2000"/>
                    <a:gd name="connsiteX0" fmla="*/ 2987 w 5765"/>
                    <a:gd name="connsiteY0" fmla="*/ 0 h 2000"/>
                    <a:gd name="connsiteX1" fmla="*/ 5765 w 5765"/>
                    <a:gd name="connsiteY1" fmla="*/ 856 h 2000"/>
                    <a:gd name="connsiteX2" fmla="*/ 2827 w 5765"/>
                    <a:gd name="connsiteY2" fmla="*/ 2000 h 2000"/>
                    <a:gd name="connsiteX3" fmla="*/ 0 w 5765"/>
                    <a:gd name="connsiteY3" fmla="*/ 729 h 2000"/>
                    <a:gd name="connsiteX4" fmla="*/ 2987 w 5765"/>
                    <a:gd name="connsiteY4" fmla="*/ 0 h 2000"/>
                    <a:gd name="connsiteX0" fmla="*/ 2987 w 5303"/>
                    <a:gd name="connsiteY0" fmla="*/ 0 h 2000"/>
                    <a:gd name="connsiteX1" fmla="*/ 5303 w 5303"/>
                    <a:gd name="connsiteY1" fmla="*/ 856 h 2000"/>
                    <a:gd name="connsiteX2" fmla="*/ 2827 w 5303"/>
                    <a:gd name="connsiteY2" fmla="*/ 2000 h 2000"/>
                    <a:gd name="connsiteX3" fmla="*/ 0 w 5303"/>
                    <a:gd name="connsiteY3" fmla="*/ 729 h 2000"/>
                    <a:gd name="connsiteX4" fmla="*/ 2987 w 5303"/>
                    <a:gd name="connsiteY4" fmla="*/ 0 h 2000"/>
                    <a:gd name="connsiteX0" fmla="*/ 2987 w 5732"/>
                    <a:gd name="connsiteY0" fmla="*/ 0 h 2000"/>
                    <a:gd name="connsiteX1" fmla="*/ 5732 w 5732"/>
                    <a:gd name="connsiteY1" fmla="*/ 834 h 2000"/>
                    <a:gd name="connsiteX2" fmla="*/ 2827 w 5732"/>
                    <a:gd name="connsiteY2" fmla="*/ 2000 h 2000"/>
                    <a:gd name="connsiteX3" fmla="*/ 0 w 5732"/>
                    <a:gd name="connsiteY3" fmla="*/ 729 h 2000"/>
                    <a:gd name="connsiteX4" fmla="*/ 2987 w 5732"/>
                    <a:gd name="connsiteY4" fmla="*/ 0 h 2000"/>
                    <a:gd name="connsiteX0" fmla="*/ 2987 w 5688"/>
                    <a:gd name="connsiteY0" fmla="*/ 0 h 2000"/>
                    <a:gd name="connsiteX1" fmla="*/ 5688 w 5688"/>
                    <a:gd name="connsiteY1" fmla="*/ 856 h 2000"/>
                    <a:gd name="connsiteX2" fmla="*/ 2827 w 5688"/>
                    <a:gd name="connsiteY2" fmla="*/ 2000 h 2000"/>
                    <a:gd name="connsiteX3" fmla="*/ 0 w 5688"/>
                    <a:gd name="connsiteY3" fmla="*/ 729 h 2000"/>
                    <a:gd name="connsiteX4" fmla="*/ 2987 w 5688"/>
                    <a:gd name="connsiteY4" fmla="*/ 0 h 2000"/>
                    <a:gd name="connsiteX0" fmla="*/ 2987 w 5721"/>
                    <a:gd name="connsiteY0" fmla="*/ 0 h 2000"/>
                    <a:gd name="connsiteX1" fmla="*/ 5721 w 5721"/>
                    <a:gd name="connsiteY1" fmla="*/ 845 h 2000"/>
                    <a:gd name="connsiteX2" fmla="*/ 2827 w 5721"/>
                    <a:gd name="connsiteY2" fmla="*/ 2000 h 2000"/>
                    <a:gd name="connsiteX3" fmla="*/ 0 w 5721"/>
                    <a:gd name="connsiteY3" fmla="*/ 729 h 2000"/>
                    <a:gd name="connsiteX4" fmla="*/ 2987 w 5721"/>
                    <a:gd name="connsiteY4" fmla="*/ 0 h 2000"/>
                    <a:gd name="connsiteX0" fmla="*/ 2987 w 5633"/>
                    <a:gd name="connsiteY0" fmla="*/ 0 h 2000"/>
                    <a:gd name="connsiteX1" fmla="*/ 5633 w 5633"/>
                    <a:gd name="connsiteY1" fmla="*/ 845 h 2000"/>
                    <a:gd name="connsiteX2" fmla="*/ 2827 w 5633"/>
                    <a:gd name="connsiteY2" fmla="*/ 2000 h 2000"/>
                    <a:gd name="connsiteX3" fmla="*/ 0 w 5633"/>
                    <a:gd name="connsiteY3" fmla="*/ 729 h 2000"/>
                    <a:gd name="connsiteX4" fmla="*/ 2987 w 5633"/>
                    <a:gd name="connsiteY4" fmla="*/ 0 h 2000"/>
                    <a:gd name="connsiteX0" fmla="*/ 2987 w 5677"/>
                    <a:gd name="connsiteY0" fmla="*/ 0 h 2000"/>
                    <a:gd name="connsiteX1" fmla="*/ 5677 w 5677"/>
                    <a:gd name="connsiteY1" fmla="*/ 812 h 2000"/>
                    <a:gd name="connsiteX2" fmla="*/ 2827 w 5677"/>
                    <a:gd name="connsiteY2" fmla="*/ 2000 h 2000"/>
                    <a:gd name="connsiteX3" fmla="*/ 0 w 5677"/>
                    <a:gd name="connsiteY3" fmla="*/ 729 h 2000"/>
                    <a:gd name="connsiteX4" fmla="*/ 2987 w 5677"/>
                    <a:gd name="connsiteY4" fmla="*/ 0 h 2000"/>
                    <a:gd name="connsiteX0" fmla="*/ 2987 w 5710"/>
                    <a:gd name="connsiteY0" fmla="*/ 0 h 2000"/>
                    <a:gd name="connsiteX1" fmla="*/ 5710 w 5710"/>
                    <a:gd name="connsiteY1" fmla="*/ 834 h 2000"/>
                    <a:gd name="connsiteX2" fmla="*/ 2827 w 5710"/>
                    <a:gd name="connsiteY2" fmla="*/ 2000 h 2000"/>
                    <a:gd name="connsiteX3" fmla="*/ 0 w 5710"/>
                    <a:gd name="connsiteY3" fmla="*/ 729 h 2000"/>
                    <a:gd name="connsiteX4" fmla="*/ 2987 w 5710"/>
                    <a:gd name="connsiteY4" fmla="*/ 0 h 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0" h="2000">
                      <a:moveTo>
                        <a:pt x="2987" y="0"/>
                      </a:moveTo>
                      <a:lnTo>
                        <a:pt x="5710" y="834"/>
                      </a:lnTo>
                      <a:lnTo>
                        <a:pt x="2827" y="2000"/>
                      </a:lnTo>
                      <a:lnTo>
                        <a:pt x="0" y="729"/>
                      </a:lnTo>
                      <a:lnTo>
                        <a:pt x="2987" y="0"/>
                      </a:lnTo>
                      <a:close/>
                    </a:path>
                  </a:pathLst>
                </a:custGeom>
                <a:gradFill flip="none" rotWithShape="1">
                  <a:gsLst>
                    <a:gs pos="50000">
                      <a:srgbClr val="F1C890">
                        <a:shade val="67500"/>
                        <a:satMod val="115000"/>
                      </a:srgbClr>
                    </a:gs>
                    <a:gs pos="100000">
                      <a:srgbClr val="F1C890">
                        <a:shade val="100000"/>
                        <a:satMod val="115000"/>
                      </a:srgbClr>
                    </a:gs>
                  </a:gsLst>
                  <a:lin ang="189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68" name="Freeform 60">
                  <a:extLst>
                    <a:ext uri="{FF2B5EF4-FFF2-40B4-BE49-F238E27FC236}">
                      <a16:creationId xmlns:a16="http://schemas.microsoft.com/office/drawing/2014/main" id="{A8BF533A-1221-3D4A-8D7F-083155AFAC75}"/>
                    </a:ext>
                  </a:extLst>
                </p:cNvPr>
                <p:cNvSpPr/>
                <p:nvPr/>
              </p:nvSpPr>
              <p:spPr>
                <a:xfrm>
                  <a:off x="6509673" y="3119240"/>
                  <a:ext cx="311272" cy="403889"/>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2" h="403889">
                      <a:moveTo>
                        <a:pt x="0" y="0"/>
                      </a:moveTo>
                      <a:lnTo>
                        <a:pt x="311272" y="132700"/>
                      </a:lnTo>
                      <a:cubicBezTo>
                        <a:pt x="309648" y="223096"/>
                        <a:pt x="308023" y="313493"/>
                        <a:pt x="306399" y="403889"/>
                      </a:cubicBezTo>
                      <a:lnTo>
                        <a:pt x="0" y="281621"/>
                      </a:lnTo>
                      <a:lnTo>
                        <a:pt x="0"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69" name="Straight Connector 61">
                  <a:extLst>
                    <a:ext uri="{FF2B5EF4-FFF2-40B4-BE49-F238E27FC236}">
                      <a16:creationId xmlns:a16="http://schemas.microsoft.com/office/drawing/2014/main" id="{EAB46B69-0100-9843-877E-6C8E6DE261AE}"/>
                    </a:ext>
                  </a:extLst>
                </p:cNvPr>
                <p:cNvCxnSpPr/>
                <p:nvPr/>
              </p:nvCxnSpPr>
              <p:spPr>
                <a:xfrm flipV="1">
                  <a:off x="6663672" y="2729909"/>
                  <a:ext cx="1401123" cy="443596"/>
                </a:xfrm>
                <a:prstGeom prst="line">
                  <a:avLst/>
                </a:prstGeom>
                <a:ln w="190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sp>
              <p:nvSpPr>
                <p:cNvPr id="70" name="Freeform 62">
                  <a:extLst>
                    <a:ext uri="{FF2B5EF4-FFF2-40B4-BE49-F238E27FC236}">
                      <a16:creationId xmlns:a16="http://schemas.microsoft.com/office/drawing/2014/main" id="{80DCE6DA-25FD-C941-90E4-A0EE71E03F01}"/>
                    </a:ext>
                  </a:extLst>
                </p:cNvPr>
                <p:cNvSpPr/>
                <p:nvPr/>
              </p:nvSpPr>
              <p:spPr>
                <a:xfrm>
                  <a:off x="6511272" y="2698547"/>
                  <a:ext cx="1694601" cy="554578"/>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 name="connsiteX0" fmla="*/ 1434322 w 1434322"/>
                    <a:gd name="connsiteY0" fmla="*/ 0 h 542672"/>
                    <a:gd name="connsiteX1" fmla="*/ 311272 w 1434322"/>
                    <a:gd name="connsiteY1" fmla="*/ 271483 h 542672"/>
                    <a:gd name="connsiteX2" fmla="*/ 306399 w 1434322"/>
                    <a:gd name="connsiteY2" fmla="*/ 542672 h 542672"/>
                    <a:gd name="connsiteX3" fmla="*/ 0 w 1434322"/>
                    <a:gd name="connsiteY3" fmla="*/ 420404 h 542672"/>
                    <a:gd name="connsiteX4" fmla="*/ 1434322 w 1434322"/>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54578"/>
                    <a:gd name="connsiteX1" fmla="*/ 1694601 w 1694601"/>
                    <a:gd name="connsiteY1" fmla="*/ 70697 h 554578"/>
                    <a:gd name="connsiteX2" fmla="*/ 310368 w 1694601"/>
                    <a:gd name="connsiteY2" fmla="*/ 554578 h 554578"/>
                    <a:gd name="connsiteX3" fmla="*/ 0 w 1694601"/>
                    <a:gd name="connsiteY3" fmla="*/ 420404 h 554578"/>
                    <a:gd name="connsiteX4" fmla="*/ 1434322 w 1694601"/>
                    <a:gd name="connsiteY4" fmla="*/ 0 h 55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01" h="554578">
                      <a:moveTo>
                        <a:pt x="1434322" y="0"/>
                      </a:moveTo>
                      <a:lnTo>
                        <a:pt x="1694601" y="70697"/>
                      </a:lnTo>
                      <a:lnTo>
                        <a:pt x="310368" y="554578"/>
                      </a:lnTo>
                      <a:lnTo>
                        <a:pt x="0" y="420404"/>
                      </a:lnTo>
                      <a:lnTo>
                        <a:pt x="1434322"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58" name="Group 59">
                <a:extLst>
                  <a:ext uri="{FF2B5EF4-FFF2-40B4-BE49-F238E27FC236}">
                    <a16:creationId xmlns:a16="http://schemas.microsoft.com/office/drawing/2014/main" id="{31028A58-9B6B-8648-9869-73DC339B4536}"/>
                  </a:ext>
                </a:extLst>
              </p:cNvPr>
              <p:cNvGrpSpPr/>
              <p:nvPr/>
            </p:nvGrpSpPr>
            <p:grpSpPr>
              <a:xfrm>
                <a:off x="1696846" y="1722305"/>
                <a:ext cx="1071282" cy="798948"/>
                <a:chOff x="6006782" y="2536601"/>
                <a:chExt cx="2778240" cy="2071976"/>
              </a:xfrm>
            </p:grpSpPr>
            <p:sp>
              <p:nvSpPr>
                <p:cNvPr id="59" name="Freeform 6">
                  <a:extLst>
                    <a:ext uri="{FF2B5EF4-FFF2-40B4-BE49-F238E27FC236}">
                      <a16:creationId xmlns:a16="http://schemas.microsoft.com/office/drawing/2014/main" id="{533E6FF6-4830-5348-A767-81F72A73B61B}"/>
                    </a:ext>
                  </a:extLst>
                </p:cNvPr>
                <p:cNvSpPr>
                  <a:spLocks/>
                </p:cNvSpPr>
                <p:nvPr/>
              </p:nvSpPr>
              <p:spPr bwMode="auto">
                <a:xfrm>
                  <a:off x="7323351" y="2936767"/>
                  <a:ext cx="1458698" cy="1671810"/>
                </a:xfrm>
                <a:custGeom>
                  <a:avLst/>
                  <a:gdLst>
                    <a:gd name="connsiteX0" fmla="*/ 2998 w 2998"/>
                    <a:gd name="connsiteY0" fmla="*/ 0 h 3436"/>
                    <a:gd name="connsiteX1" fmla="*/ 2897 w 2998"/>
                    <a:gd name="connsiteY1" fmla="*/ 1947 h 3436"/>
                    <a:gd name="connsiteX2" fmla="*/ 0 w 2998"/>
                    <a:gd name="connsiteY2" fmla="*/ 3436 h 3436"/>
                    <a:gd name="connsiteX3" fmla="*/ 76 w 2998"/>
                    <a:gd name="connsiteY3" fmla="*/ 1157 h 3436"/>
                    <a:gd name="connsiteX4" fmla="*/ 2998 w 2998"/>
                    <a:gd name="connsiteY4" fmla="*/ 0 h 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 h="3436">
                      <a:moveTo>
                        <a:pt x="2998" y="0"/>
                      </a:moveTo>
                      <a:cubicBezTo>
                        <a:pt x="2964" y="649"/>
                        <a:pt x="2931" y="1298"/>
                        <a:pt x="2897" y="1947"/>
                      </a:cubicBezTo>
                      <a:lnTo>
                        <a:pt x="0" y="3436"/>
                      </a:lnTo>
                      <a:cubicBezTo>
                        <a:pt x="42" y="2669"/>
                        <a:pt x="34" y="1924"/>
                        <a:pt x="76" y="1157"/>
                      </a:cubicBezTo>
                      <a:lnTo>
                        <a:pt x="2998" y="0"/>
                      </a:ln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35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60" name="Freeform 7">
                  <a:extLst>
                    <a:ext uri="{FF2B5EF4-FFF2-40B4-BE49-F238E27FC236}">
                      <a16:creationId xmlns:a16="http://schemas.microsoft.com/office/drawing/2014/main" id="{746EAD56-AB71-2C40-8265-9901BA311471}"/>
                    </a:ext>
                  </a:extLst>
                </p:cNvPr>
                <p:cNvSpPr>
                  <a:spLocks/>
                </p:cNvSpPr>
                <p:nvPr/>
              </p:nvSpPr>
              <p:spPr bwMode="auto">
                <a:xfrm>
                  <a:off x="6012265" y="2891030"/>
                  <a:ext cx="1371906" cy="1717547"/>
                </a:xfrm>
                <a:custGeom>
                  <a:avLst/>
                  <a:gdLst>
                    <a:gd name="connsiteX0" fmla="*/ 0 w 2861"/>
                    <a:gd name="connsiteY0" fmla="*/ 0 h 3530"/>
                    <a:gd name="connsiteX1" fmla="*/ 2861 w 2861"/>
                    <a:gd name="connsiteY1" fmla="*/ 1228 h 3530"/>
                    <a:gd name="connsiteX2" fmla="*/ 2736 w 2861"/>
                    <a:gd name="connsiteY2" fmla="*/ 3530 h 3530"/>
                    <a:gd name="connsiteX3" fmla="*/ 45 w 2861"/>
                    <a:gd name="connsiteY3" fmla="*/ 2081 h 3530"/>
                    <a:gd name="connsiteX4" fmla="*/ 0 w 2861"/>
                    <a:gd name="connsiteY4" fmla="*/ 0 h 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 h="3530">
                      <a:moveTo>
                        <a:pt x="0" y="0"/>
                      </a:moveTo>
                      <a:lnTo>
                        <a:pt x="2861" y="1228"/>
                      </a:lnTo>
                      <a:cubicBezTo>
                        <a:pt x="2819" y="1995"/>
                        <a:pt x="2778" y="2763"/>
                        <a:pt x="2736" y="3530"/>
                      </a:cubicBezTo>
                      <a:lnTo>
                        <a:pt x="45" y="2081"/>
                      </a:lnTo>
                      <a:cubicBezTo>
                        <a:pt x="30" y="1387"/>
                        <a:pt x="15" y="694"/>
                        <a:pt x="0" y="0"/>
                      </a:cubicBez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61" name="Freeform 8">
                  <a:extLst>
                    <a:ext uri="{FF2B5EF4-FFF2-40B4-BE49-F238E27FC236}">
                      <a16:creationId xmlns:a16="http://schemas.microsoft.com/office/drawing/2014/main" id="{341782C7-7A78-E341-AD33-BF7DDA9A30DE}"/>
                    </a:ext>
                  </a:extLst>
                </p:cNvPr>
                <p:cNvSpPr>
                  <a:spLocks/>
                </p:cNvSpPr>
                <p:nvPr/>
              </p:nvSpPr>
              <p:spPr bwMode="auto">
                <a:xfrm>
                  <a:off x="6006782" y="2536601"/>
                  <a:ext cx="2778240" cy="973114"/>
                </a:xfrm>
                <a:custGeom>
                  <a:avLst/>
                  <a:gdLst>
                    <a:gd name="connsiteX0" fmla="*/ 2987 w 4214"/>
                    <a:gd name="connsiteY0" fmla="*/ 0 h 1406"/>
                    <a:gd name="connsiteX1" fmla="*/ 4214 w 4214"/>
                    <a:gd name="connsiteY1" fmla="*/ 377 h 1406"/>
                    <a:gd name="connsiteX2" fmla="*/ 1413 w 4214"/>
                    <a:gd name="connsiteY2" fmla="*/ 1406 h 1406"/>
                    <a:gd name="connsiteX3" fmla="*/ 0 w 4214"/>
                    <a:gd name="connsiteY3" fmla="*/ 753 h 1406"/>
                    <a:gd name="connsiteX4" fmla="*/ 2987 w 4214"/>
                    <a:gd name="connsiteY4" fmla="*/ 0 h 1406"/>
                    <a:gd name="connsiteX0" fmla="*/ 2968 w 4195"/>
                    <a:gd name="connsiteY0" fmla="*/ 0 h 1406"/>
                    <a:gd name="connsiteX1" fmla="*/ 4195 w 4195"/>
                    <a:gd name="connsiteY1" fmla="*/ 377 h 1406"/>
                    <a:gd name="connsiteX2" fmla="*/ 1394 w 4195"/>
                    <a:gd name="connsiteY2" fmla="*/ 1406 h 1406"/>
                    <a:gd name="connsiteX3" fmla="*/ 0 w 4195"/>
                    <a:gd name="connsiteY3" fmla="*/ 563 h 1406"/>
                    <a:gd name="connsiteX4" fmla="*/ 2968 w 4195"/>
                    <a:gd name="connsiteY4" fmla="*/ 0 h 1406"/>
                    <a:gd name="connsiteX0" fmla="*/ 2987 w 4214"/>
                    <a:gd name="connsiteY0" fmla="*/ 0 h 1406"/>
                    <a:gd name="connsiteX1" fmla="*/ 4214 w 4214"/>
                    <a:gd name="connsiteY1" fmla="*/ 377 h 1406"/>
                    <a:gd name="connsiteX2" fmla="*/ 1413 w 4214"/>
                    <a:gd name="connsiteY2" fmla="*/ 1406 h 1406"/>
                    <a:gd name="connsiteX3" fmla="*/ 0 w 4214"/>
                    <a:gd name="connsiteY3" fmla="*/ 729 h 1406"/>
                    <a:gd name="connsiteX4" fmla="*/ 2987 w 4214"/>
                    <a:gd name="connsiteY4" fmla="*/ 0 h 1406"/>
                    <a:gd name="connsiteX0" fmla="*/ 2987 w 4214"/>
                    <a:gd name="connsiteY0" fmla="*/ 0 h 1027"/>
                    <a:gd name="connsiteX1" fmla="*/ 4214 w 4214"/>
                    <a:gd name="connsiteY1" fmla="*/ 377 h 1027"/>
                    <a:gd name="connsiteX2" fmla="*/ 1363 w 4214"/>
                    <a:gd name="connsiteY2" fmla="*/ 1027 h 1027"/>
                    <a:gd name="connsiteX3" fmla="*/ 0 w 4214"/>
                    <a:gd name="connsiteY3" fmla="*/ 729 h 1027"/>
                    <a:gd name="connsiteX4" fmla="*/ 2987 w 4214"/>
                    <a:gd name="connsiteY4" fmla="*/ 0 h 1027"/>
                    <a:gd name="connsiteX0" fmla="*/ 2987 w 4214"/>
                    <a:gd name="connsiteY0" fmla="*/ 0 h 1337"/>
                    <a:gd name="connsiteX1" fmla="*/ 4214 w 4214"/>
                    <a:gd name="connsiteY1" fmla="*/ 377 h 1337"/>
                    <a:gd name="connsiteX2" fmla="*/ 1393 w 4214"/>
                    <a:gd name="connsiteY2" fmla="*/ 1337 h 1337"/>
                    <a:gd name="connsiteX3" fmla="*/ 0 w 4214"/>
                    <a:gd name="connsiteY3" fmla="*/ 729 h 1337"/>
                    <a:gd name="connsiteX4" fmla="*/ 2987 w 4214"/>
                    <a:gd name="connsiteY4" fmla="*/ 0 h 1337"/>
                    <a:gd name="connsiteX0" fmla="*/ 2987 w 4214"/>
                    <a:gd name="connsiteY0" fmla="*/ 0 h 2000"/>
                    <a:gd name="connsiteX1" fmla="*/ 4214 w 4214"/>
                    <a:gd name="connsiteY1" fmla="*/ 377 h 2000"/>
                    <a:gd name="connsiteX2" fmla="*/ 2904 w 4214"/>
                    <a:gd name="connsiteY2" fmla="*/ 2000 h 2000"/>
                    <a:gd name="connsiteX3" fmla="*/ 0 w 4214"/>
                    <a:gd name="connsiteY3" fmla="*/ 729 h 2000"/>
                    <a:gd name="connsiteX4" fmla="*/ 2987 w 4214"/>
                    <a:gd name="connsiteY4" fmla="*/ 0 h 2000"/>
                    <a:gd name="connsiteX0" fmla="*/ 2987 w 5765"/>
                    <a:gd name="connsiteY0" fmla="*/ 0 h 2000"/>
                    <a:gd name="connsiteX1" fmla="*/ 5765 w 5765"/>
                    <a:gd name="connsiteY1" fmla="*/ 856 h 2000"/>
                    <a:gd name="connsiteX2" fmla="*/ 2904 w 5765"/>
                    <a:gd name="connsiteY2" fmla="*/ 2000 h 2000"/>
                    <a:gd name="connsiteX3" fmla="*/ 0 w 5765"/>
                    <a:gd name="connsiteY3" fmla="*/ 729 h 2000"/>
                    <a:gd name="connsiteX4" fmla="*/ 2987 w 5765"/>
                    <a:gd name="connsiteY4" fmla="*/ 0 h 2000"/>
                    <a:gd name="connsiteX0" fmla="*/ 2987 w 5765"/>
                    <a:gd name="connsiteY0" fmla="*/ 0 h 2000"/>
                    <a:gd name="connsiteX1" fmla="*/ 5765 w 5765"/>
                    <a:gd name="connsiteY1" fmla="*/ 856 h 2000"/>
                    <a:gd name="connsiteX2" fmla="*/ 2827 w 5765"/>
                    <a:gd name="connsiteY2" fmla="*/ 2000 h 2000"/>
                    <a:gd name="connsiteX3" fmla="*/ 0 w 5765"/>
                    <a:gd name="connsiteY3" fmla="*/ 729 h 2000"/>
                    <a:gd name="connsiteX4" fmla="*/ 2987 w 5765"/>
                    <a:gd name="connsiteY4" fmla="*/ 0 h 2000"/>
                    <a:gd name="connsiteX0" fmla="*/ 2987 w 5303"/>
                    <a:gd name="connsiteY0" fmla="*/ 0 h 2000"/>
                    <a:gd name="connsiteX1" fmla="*/ 5303 w 5303"/>
                    <a:gd name="connsiteY1" fmla="*/ 856 h 2000"/>
                    <a:gd name="connsiteX2" fmla="*/ 2827 w 5303"/>
                    <a:gd name="connsiteY2" fmla="*/ 2000 h 2000"/>
                    <a:gd name="connsiteX3" fmla="*/ 0 w 5303"/>
                    <a:gd name="connsiteY3" fmla="*/ 729 h 2000"/>
                    <a:gd name="connsiteX4" fmla="*/ 2987 w 5303"/>
                    <a:gd name="connsiteY4" fmla="*/ 0 h 2000"/>
                    <a:gd name="connsiteX0" fmla="*/ 2987 w 5732"/>
                    <a:gd name="connsiteY0" fmla="*/ 0 h 2000"/>
                    <a:gd name="connsiteX1" fmla="*/ 5732 w 5732"/>
                    <a:gd name="connsiteY1" fmla="*/ 834 h 2000"/>
                    <a:gd name="connsiteX2" fmla="*/ 2827 w 5732"/>
                    <a:gd name="connsiteY2" fmla="*/ 2000 h 2000"/>
                    <a:gd name="connsiteX3" fmla="*/ 0 w 5732"/>
                    <a:gd name="connsiteY3" fmla="*/ 729 h 2000"/>
                    <a:gd name="connsiteX4" fmla="*/ 2987 w 5732"/>
                    <a:gd name="connsiteY4" fmla="*/ 0 h 2000"/>
                    <a:gd name="connsiteX0" fmla="*/ 2987 w 5688"/>
                    <a:gd name="connsiteY0" fmla="*/ 0 h 2000"/>
                    <a:gd name="connsiteX1" fmla="*/ 5688 w 5688"/>
                    <a:gd name="connsiteY1" fmla="*/ 856 h 2000"/>
                    <a:gd name="connsiteX2" fmla="*/ 2827 w 5688"/>
                    <a:gd name="connsiteY2" fmla="*/ 2000 h 2000"/>
                    <a:gd name="connsiteX3" fmla="*/ 0 w 5688"/>
                    <a:gd name="connsiteY3" fmla="*/ 729 h 2000"/>
                    <a:gd name="connsiteX4" fmla="*/ 2987 w 5688"/>
                    <a:gd name="connsiteY4" fmla="*/ 0 h 2000"/>
                    <a:gd name="connsiteX0" fmla="*/ 2987 w 5721"/>
                    <a:gd name="connsiteY0" fmla="*/ 0 h 2000"/>
                    <a:gd name="connsiteX1" fmla="*/ 5721 w 5721"/>
                    <a:gd name="connsiteY1" fmla="*/ 845 h 2000"/>
                    <a:gd name="connsiteX2" fmla="*/ 2827 w 5721"/>
                    <a:gd name="connsiteY2" fmla="*/ 2000 h 2000"/>
                    <a:gd name="connsiteX3" fmla="*/ 0 w 5721"/>
                    <a:gd name="connsiteY3" fmla="*/ 729 h 2000"/>
                    <a:gd name="connsiteX4" fmla="*/ 2987 w 5721"/>
                    <a:gd name="connsiteY4" fmla="*/ 0 h 2000"/>
                    <a:gd name="connsiteX0" fmla="*/ 2987 w 5633"/>
                    <a:gd name="connsiteY0" fmla="*/ 0 h 2000"/>
                    <a:gd name="connsiteX1" fmla="*/ 5633 w 5633"/>
                    <a:gd name="connsiteY1" fmla="*/ 845 h 2000"/>
                    <a:gd name="connsiteX2" fmla="*/ 2827 w 5633"/>
                    <a:gd name="connsiteY2" fmla="*/ 2000 h 2000"/>
                    <a:gd name="connsiteX3" fmla="*/ 0 w 5633"/>
                    <a:gd name="connsiteY3" fmla="*/ 729 h 2000"/>
                    <a:gd name="connsiteX4" fmla="*/ 2987 w 5633"/>
                    <a:gd name="connsiteY4" fmla="*/ 0 h 2000"/>
                    <a:gd name="connsiteX0" fmla="*/ 2987 w 5677"/>
                    <a:gd name="connsiteY0" fmla="*/ 0 h 2000"/>
                    <a:gd name="connsiteX1" fmla="*/ 5677 w 5677"/>
                    <a:gd name="connsiteY1" fmla="*/ 812 h 2000"/>
                    <a:gd name="connsiteX2" fmla="*/ 2827 w 5677"/>
                    <a:gd name="connsiteY2" fmla="*/ 2000 h 2000"/>
                    <a:gd name="connsiteX3" fmla="*/ 0 w 5677"/>
                    <a:gd name="connsiteY3" fmla="*/ 729 h 2000"/>
                    <a:gd name="connsiteX4" fmla="*/ 2987 w 5677"/>
                    <a:gd name="connsiteY4" fmla="*/ 0 h 2000"/>
                    <a:gd name="connsiteX0" fmla="*/ 2987 w 5710"/>
                    <a:gd name="connsiteY0" fmla="*/ 0 h 2000"/>
                    <a:gd name="connsiteX1" fmla="*/ 5710 w 5710"/>
                    <a:gd name="connsiteY1" fmla="*/ 834 h 2000"/>
                    <a:gd name="connsiteX2" fmla="*/ 2827 w 5710"/>
                    <a:gd name="connsiteY2" fmla="*/ 2000 h 2000"/>
                    <a:gd name="connsiteX3" fmla="*/ 0 w 5710"/>
                    <a:gd name="connsiteY3" fmla="*/ 729 h 2000"/>
                    <a:gd name="connsiteX4" fmla="*/ 2987 w 5710"/>
                    <a:gd name="connsiteY4" fmla="*/ 0 h 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0" h="2000">
                      <a:moveTo>
                        <a:pt x="2987" y="0"/>
                      </a:moveTo>
                      <a:lnTo>
                        <a:pt x="5710" y="834"/>
                      </a:lnTo>
                      <a:lnTo>
                        <a:pt x="2827" y="2000"/>
                      </a:lnTo>
                      <a:lnTo>
                        <a:pt x="0" y="729"/>
                      </a:lnTo>
                      <a:lnTo>
                        <a:pt x="2987" y="0"/>
                      </a:lnTo>
                      <a:close/>
                    </a:path>
                  </a:pathLst>
                </a:custGeom>
                <a:gradFill flip="none" rotWithShape="1">
                  <a:gsLst>
                    <a:gs pos="50000">
                      <a:srgbClr val="F1C890">
                        <a:shade val="67500"/>
                        <a:satMod val="115000"/>
                      </a:srgbClr>
                    </a:gs>
                    <a:gs pos="100000">
                      <a:srgbClr val="F1C890">
                        <a:shade val="100000"/>
                        <a:satMod val="115000"/>
                      </a:srgbClr>
                    </a:gs>
                  </a:gsLst>
                  <a:lin ang="189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62" name="Freeform 67">
                  <a:extLst>
                    <a:ext uri="{FF2B5EF4-FFF2-40B4-BE49-F238E27FC236}">
                      <a16:creationId xmlns:a16="http://schemas.microsoft.com/office/drawing/2014/main" id="{AC1973E3-3402-954F-9148-87A7B2BA097A}"/>
                    </a:ext>
                  </a:extLst>
                </p:cNvPr>
                <p:cNvSpPr/>
                <p:nvPr/>
              </p:nvSpPr>
              <p:spPr>
                <a:xfrm>
                  <a:off x="6509673" y="3119240"/>
                  <a:ext cx="311272" cy="403889"/>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2" h="403889">
                      <a:moveTo>
                        <a:pt x="0" y="0"/>
                      </a:moveTo>
                      <a:lnTo>
                        <a:pt x="311272" y="132700"/>
                      </a:lnTo>
                      <a:cubicBezTo>
                        <a:pt x="309648" y="223096"/>
                        <a:pt x="308023" y="313493"/>
                        <a:pt x="306399" y="403889"/>
                      </a:cubicBezTo>
                      <a:lnTo>
                        <a:pt x="0" y="281621"/>
                      </a:lnTo>
                      <a:lnTo>
                        <a:pt x="0"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63" name="Straight Connector 68">
                  <a:extLst>
                    <a:ext uri="{FF2B5EF4-FFF2-40B4-BE49-F238E27FC236}">
                      <a16:creationId xmlns:a16="http://schemas.microsoft.com/office/drawing/2014/main" id="{ECAB693E-A95B-BB4D-85C4-7F674A83415D}"/>
                    </a:ext>
                  </a:extLst>
                </p:cNvPr>
                <p:cNvCxnSpPr/>
                <p:nvPr/>
              </p:nvCxnSpPr>
              <p:spPr>
                <a:xfrm flipV="1">
                  <a:off x="6663672" y="2729909"/>
                  <a:ext cx="1401123" cy="443596"/>
                </a:xfrm>
                <a:prstGeom prst="line">
                  <a:avLst/>
                </a:prstGeom>
                <a:ln w="190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sp>
              <p:nvSpPr>
                <p:cNvPr id="64" name="Freeform 69">
                  <a:extLst>
                    <a:ext uri="{FF2B5EF4-FFF2-40B4-BE49-F238E27FC236}">
                      <a16:creationId xmlns:a16="http://schemas.microsoft.com/office/drawing/2014/main" id="{1BA94166-BF76-A642-8C9F-7EA603D23FA9}"/>
                    </a:ext>
                  </a:extLst>
                </p:cNvPr>
                <p:cNvSpPr/>
                <p:nvPr/>
              </p:nvSpPr>
              <p:spPr>
                <a:xfrm>
                  <a:off x="6511272" y="2698547"/>
                  <a:ext cx="1694601" cy="554578"/>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 name="connsiteX0" fmla="*/ 1434322 w 1434322"/>
                    <a:gd name="connsiteY0" fmla="*/ 0 h 542672"/>
                    <a:gd name="connsiteX1" fmla="*/ 311272 w 1434322"/>
                    <a:gd name="connsiteY1" fmla="*/ 271483 h 542672"/>
                    <a:gd name="connsiteX2" fmla="*/ 306399 w 1434322"/>
                    <a:gd name="connsiteY2" fmla="*/ 542672 h 542672"/>
                    <a:gd name="connsiteX3" fmla="*/ 0 w 1434322"/>
                    <a:gd name="connsiteY3" fmla="*/ 420404 h 542672"/>
                    <a:gd name="connsiteX4" fmla="*/ 1434322 w 1434322"/>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54578"/>
                    <a:gd name="connsiteX1" fmla="*/ 1694601 w 1694601"/>
                    <a:gd name="connsiteY1" fmla="*/ 70697 h 554578"/>
                    <a:gd name="connsiteX2" fmla="*/ 310368 w 1694601"/>
                    <a:gd name="connsiteY2" fmla="*/ 554578 h 554578"/>
                    <a:gd name="connsiteX3" fmla="*/ 0 w 1694601"/>
                    <a:gd name="connsiteY3" fmla="*/ 420404 h 554578"/>
                    <a:gd name="connsiteX4" fmla="*/ 1434322 w 1694601"/>
                    <a:gd name="connsiteY4" fmla="*/ 0 h 55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01" h="554578">
                      <a:moveTo>
                        <a:pt x="1434322" y="0"/>
                      </a:moveTo>
                      <a:lnTo>
                        <a:pt x="1694601" y="70697"/>
                      </a:lnTo>
                      <a:lnTo>
                        <a:pt x="310368" y="554578"/>
                      </a:lnTo>
                      <a:lnTo>
                        <a:pt x="0" y="420404"/>
                      </a:lnTo>
                      <a:lnTo>
                        <a:pt x="1434322"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sp>
          <p:nvSpPr>
            <p:cNvPr id="55" name="TextBox 137">
              <a:extLst>
                <a:ext uri="{FF2B5EF4-FFF2-40B4-BE49-F238E27FC236}">
                  <a16:creationId xmlns:a16="http://schemas.microsoft.com/office/drawing/2014/main" id="{8EA8D224-9931-C240-9F94-04766FD416AE}"/>
                </a:ext>
              </a:extLst>
            </p:cNvPr>
            <p:cNvSpPr txBox="1"/>
            <p:nvPr/>
          </p:nvSpPr>
          <p:spPr>
            <a:xfrm>
              <a:off x="2877719" y="6163564"/>
              <a:ext cx="1933609" cy="385567"/>
            </a:xfrm>
            <a:prstGeom prst="rect">
              <a:avLst/>
            </a:prstGeom>
            <a:noFill/>
          </p:spPr>
          <p:txBody>
            <a:bodyPr wrap="square" rtlCol="0" anchor="ctr">
              <a:spAutoFit/>
            </a:bodyPr>
            <a:lstStyle/>
            <a:p>
              <a:pPr algn="ctr">
                <a:lnSpc>
                  <a:spcPct val="140000"/>
                </a:lnSpc>
              </a:pPr>
              <a:r>
                <a:rPr lang="en-US" sz="1200" b="1" i="1" dirty="0"/>
                <a:t>sprint backlog</a:t>
              </a:r>
            </a:p>
          </p:txBody>
        </p:sp>
      </p:grpSp>
      <p:grpSp>
        <p:nvGrpSpPr>
          <p:cNvPr id="77" name="Agrupar 76">
            <a:extLst>
              <a:ext uri="{FF2B5EF4-FFF2-40B4-BE49-F238E27FC236}">
                <a16:creationId xmlns:a16="http://schemas.microsoft.com/office/drawing/2014/main" id="{EF21AAE7-B92C-4845-9B04-A043D657B383}"/>
              </a:ext>
            </a:extLst>
          </p:cNvPr>
          <p:cNvGrpSpPr/>
          <p:nvPr/>
        </p:nvGrpSpPr>
        <p:grpSpPr>
          <a:xfrm>
            <a:off x="5596805" y="3367912"/>
            <a:ext cx="1269978" cy="1148437"/>
            <a:chOff x="6884963" y="1568828"/>
            <a:chExt cx="1523973" cy="1378124"/>
          </a:xfrm>
        </p:grpSpPr>
        <p:sp>
          <p:nvSpPr>
            <p:cNvPr id="78" name="TextBox 40">
              <a:extLst>
                <a:ext uri="{FF2B5EF4-FFF2-40B4-BE49-F238E27FC236}">
                  <a16:creationId xmlns:a16="http://schemas.microsoft.com/office/drawing/2014/main" id="{9B47D431-F78D-7647-946A-2FD7DD3BE552}"/>
                </a:ext>
              </a:extLst>
            </p:cNvPr>
            <p:cNvSpPr txBox="1"/>
            <p:nvPr/>
          </p:nvSpPr>
          <p:spPr>
            <a:xfrm>
              <a:off x="6884963" y="2251146"/>
              <a:ext cx="1523973" cy="695806"/>
            </a:xfrm>
            <a:prstGeom prst="rect">
              <a:avLst/>
            </a:prstGeom>
            <a:noFill/>
          </p:spPr>
          <p:txBody>
            <a:bodyPr wrap="square" rtlCol="0" anchor="ctr">
              <a:spAutoFit/>
            </a:bodyPr>
            <a:lstStyle/>
            <a:p>
              <a:pPr algn="ctr">
                <a:lnSpc>
                  <a:spcPct val="140000"/>
                </a:lnSpc>
              </a:pPr>
              <a:r>
                <a:rPr lang="en-US" sz="1200" b="1" i="1" dirty="0"/>
                <a:t>burndown/up </a:t>
              </a:r>
            </a:p>
            <a:p>
              <a:pPr algn="ctr">
                <a:lnSpc>
                  <a:spcPct val="140000"/>
                </a:lnSpc>
              </a:pPr>
              <a:r>
                <a:rPr lang="en-US" sz="1200" b="1" i="1" dirty="0"/>
                <a:t>charts</a:t>
              </a:r>
            </a:p>
          </p:txBody>
        </p:sp>
        <p:pic>
          <p:nvPicPr>
            <p:cNvPr id="79" name="Imagem 78">
              <a:extLst>
                <a:ext uri="{FF2B5EF4-FFF2-40B4-BE49-F238E27FC236}">
                  <a16:creationId xmlns:a16="http://schemas.microsoft.com/office/drawing/2014/main" id="{6DBE2E04-7D0C-7F4F-B8E0-8306804AB1C0}"/>
                </a:ext>
              </a:extLst>
            </p:cNvPr>
            <p:cNvPicPr>
              <a:picLocks noChangeAspect="1"/>
            </p:cNvPicPr>
            <p:nvPr/>
          </p:nvPicPr>
          <p:blipFill>
            <a:blip r:embed="rId2"/>
            <a:stretch>
              <a:fillRect/>
            </a:stretch>
          </p:blipFill>
          <p:spPr>
            <a:xfrm>
              <a:off x="7173318" y="1568828"/>
              <a:ext cx="994769" cy="768685"/>
            </a:xfrm>
            <a:prstGeom prst="rect">
              <a:avLst/>
            </a:prstGeom>
          </p:spPr>
        </p:pic>
      </p:grpSp>
      <p:grpSp>
        <p:nvGrpSpPr>
          <p:cNvPr id="80" name="Agrupar 79">
            <a:extLst>
              <a:ext uri="{FF2B5EF4-FFF2-40B4-BE49-F238E27FC236}">
                <a16:creationId xmlns:a16="http://schemas.microsoft.com/office/drawing/2014/main" id="{C09F9EF1-F861-AD40-9880-4B339A55C5CB}"/>
              </a:ext>
            </a:extLst>
          </p:cNvPr>
          <p:cNvGrpSpPr/>
          <p:nvPr/>
        </p:nvGrpSpPr>
        <p:grpSpPr>
          <a:xfrm>
            <a:off x="1919067" y="3004345"/>
            <a:ext cx="2316914" cy="4523519"/>
            <a:chOff x="589011" y="1188008"/>
            <a:chExt cx="2780296" cy="5428222"/>
          </a:xfrm>
        </p:grpSpPr>
        <p:grpSp>
          <p:nvGrpSpPr>
            <p:cNvPr id="81" name="Group 59">
              <a:extLst>
                <a:ext uri="{FF2B5EF4-FFF2-40B4-BE49-F238E27FC236}">
                  <a16:creationId xmlns:a16="http://schemas.microsoft.com/office/drawing/2014/main" id="{3E93F0AB-4F2F-2542-A0D7-69DD169EBE0F}"/>
                </a:ext>
              </a:extLst>
            </p:cNvPr>
            <p:cNvGrpSpPr/>
            <p:nvPr/>
          </p:nvGrpSpPr>
          <p:grpSpPr>
            <a:xfrm>
              <a:off x="1130320" y="5537548"/>
              <a:ext cx="559724" cy="504269"/>
              <a:chOff x="6006782" y="2536601"/>
              <a:chExt cx="2778240" cy="2071976"/>
            </a:xfrm>
          </p:grpSpPr>
          <p:sp>
            <p:nvSpPr>
              <p:cNvPr id="149" name="Freeform 6">
                <a:extLst>
                  <a:ext uri="{FF2B5EF4-FFF2-40B4-BE49-F238E27FC236}">
                    <a16:creationId xmlns:a16="http://schemas.microsoft.com/office/drawing/2014/main" id="{CF00E34B-60C1-4B4F-AA66-D629A69475DB}"/>
                  </a:ext>
                </a:extLst>
              </p:cNvPr>
              <p:cNvSpPr>
                <a:spLocks/>
              </p:cNvSpPr>
              <p:nvPr/>
            </p:nvSpPr>
            <p:spPr bwMode="auto">
              <a:xfrm>
                <a:off x="7323351" y="2936767"/>
                <a:ext cx="1458698" cy="1671810"/>
              </a:xfrm>
              <a:custGeom>
                <a:avLst/>
                <a:gdLst>
                  <a:gd name="connsiteX0" fmla="*/ 2998 w 2998"/>
                  <a:gd name="connsiteY0" fmla="*/ 0 h 3436"/>
                  <a:gd name="connsiteX1" fmla="*/ 2897 w 2998"/>
                  <a:gd name="connsiteY1" fmla="*/ 1947 h 3436"/>
                  <a:gd name="connsiteX2" fmla="*/ 0 w 2998"/>
                  <a:gd name="connsiteY2" fmla="*/ 3436 h 3436"/>
                  <a:gd name="connsiteX3" fmla="*/ 76 w 2998"/>
                  <a:gd name="connsiteY3" fmla="*/ 1157 h 3436"/>
                  <a:gd name="connsiteX4" fmla="*/ 2998 w 2998"/>
                  <a:gd name="connsiteY4" fmla="*/ 0 h 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 h="3436">
                    <a:moveTo>
                      <a:pt x="2998" y="0"/>
                    </a:moveTo>
                    <a:cubicBezTo>
                      <a:pt x="2964" y="649"/>
                      <a:pt x="2931" y="1298"/>
                      <a:pt x="2897" y="1947"/>
                    </a:cubicBezTo>
                    <a:lnTo>
                      <a:pt x="0" y="3436"/>
                    </a:lnTo>
                    <a:cubicBezTo>
                      <a:pt x="42" y="2669"/>
                      <a:pt x="34" y="1924"/>
                      <a:pt x="76" y="1157"/>
                    </a:cubicBezTo>
                    <a:lnTo>
                      <a:pt x="2998" y="0"/>
                    </a:ln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35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50" name="Freeform 7">
                <a:extLst>
                  <a:ext uri="{FF2B5EF4-FFF2-40B4-BE49-F238E27FC236}">
                    <a16:creationId xmlns:a16="http://schemas.microsoft.com/office/drawing/2014/main" id="{38DAB791-CFED-9D43-8B8E-3E37470D9968}"/>
                  </a:ext>
                </a:extLst>
              </p:cNvPr>
              <p:cNvSpPr>
                <a:spLocks/>
              </p:cNvSpPr>
              <p:nvPr/>
            </p:nvSpPr>
            <p:spPr bwMode="auto">
              <a:xfrm>
                <a:off x="6012265" y="2891030"/>
                <a:ext cx="1371906" cy="1717547"/>
              </a:xfrm>
              <a:custGeom>
                <a:avLst/>
                <a:gdLst>
                  <a:gd name="connsiteX0" fmla="*/ 0 w 2861"/>
                  <a:gd name="connsiteY0" fmla="*/ 0 h 3530"/>
                  <a:gd name="connsiteX1" fmla="*/ 2861 w 2861"/>
                  <a:gd name="connsiteY1" fmla="*/ 1228 h 3530"/>
                  <a:gd name="connsiteX2" fmla="*/ 2736 w 2861"/>
                  <a:gd name="connsiteY2" fmla="*/ 3530 h 3530"/>
                  <a:gd name="connsiteX3" fmla="*/ 45 w 2861"/>
                  <a:gd name="connsiteY3" fmla="*/ 2081 h 3530"/>
                  <a:gd name="connsiteX4" fmla="*/ 0 w 2861"/>
                  <a:gd name="connsiteY4" fmla="*/ 0 h 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 h="3530">
                    <a:moveTo>
                      <a:pt x="0" y="0"/>
                    </a:moveTo>
                    <a:lnTo>
                      <a:pt x="2861" y="1228"/>
                    </a:lnTo>
                    <a:cubicBezTo>
                      <a:pt x="2819" y="1995"/>
                      <a:pt x="2778" y="2763"/>
                      <a:pt x="2736" y="3530"/>
                    </a:cubicBezTo>
                    <a:lnTo>
                      <a:pt x="45" y="2081"/>
                    </a:lnTo>
                    <a:cubicBezTo>
                      <a:pt x="30" y="1387"/>
                      <a:pt x="15" y="694"/>
                      <a:pt x="0" y="0"/>
                    </a:cubicBez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51" name="Freeform 8">
                <a:extLst>
                  <a:ext uri="{FF2B5EF4-FFF2-40B4-BE49-F238E27FC236}">
                    <a16:creationId xmlns:a16="http://schemas.microsoft.com/office/drawing/2014/main" id="{5FCDCA64-836B-6648-BB32-95535E228A70}"/>
                  </a:ext>
                </a:extLst>
              </p:cNvPr>
              <p:cNvSpPr>
                <a:spLocks/>
              </p:cNvSpPr>
              <p:nvPr/>
            </p:nvSpPr>
            <p:spPr bwMode="auto">
              <a:xfrm>
                <a:off x="6006782" y="2536601"/>
                <a:ext cx="2778240" cy="973114"/>
              </a:xfrm>
              <a:custGeom>
                <a:avLst/>
                <a:gdLst>
                  <a:gd name="connsiteX0" fmla="*/ 2987 w 4214"/>
                  <a:gd name="connsiteY0" fmla="*/ 0 h 1406"/>
                  <a:gd name="connsiteX1" fmla="*/ 4214 w 4214"/>
                  <a:gd name="connsiteY1" fmla="*/ 377 h 1406"/>
                  <a:gd name="connsiteX2" fmla="*/ 1413 w 4214"/>
                  <a:gd name="connsiteY2" fmla="*/ 1406 h 1406"/>
                  <a:gd name="connsiteX3" fmla="*/ 0 w 4214"/>
                  <a:gd name="connsiteY3" fmla="*/ 753 h 1406"/>
                  <a:gd name="connsiteX4" fmla="*/ 2987 w 4214"/>
                  <a:gd name="connsiteY4" fmla="*/ 0 h 1406"/>
                  <a:gd name="connsiteX0" fmla="*/ 2968 w 4195"/>
                  <a:gd name="connsiteY0" fmla="*/ 0 h 1406"/>
                  <a:gd name="connsiteX1" fmla="*/ 4195 w 4195"/>
                  <a:gd name="connsiteY1" fmla="*/ 377 h 1406"/>
                  <a:gd name="connsiteX2" fmla="*/ 1394 w 4195"/>
                  <a:gd name="connsiteY2" fmla="*/ 1406 h 1406"/>
                  <a:gd name="connsiteX3" fmla="*/ 0 w 4195"/>
                  <a:gd name="connsiteY3" fmla="*/ 563 h 1406"/>
                  <a:gd name="connsiteX4" fmla="*/ 2968 w 4195"/>
                  <a:gd name="connsiteY4" fmla="*/ 0 h 1406"/>
                  <a:gd name="connsiteX0" fmla="*/ 2987 w 4214"/>
                  <a:gd name="connsiteY0" fmla="*/ 0 h 1406"/>
                  <a:gd name="connsiteX1" fmla="*/ 4214 w 4214"/>
                  <a:gd name="connsiteY1" fmla="*/ 377 h 1406"/>
                  <a:gd name="connsiteX2" fmla="*/ 1413 w 4214"/>
                  <a:gd name="connsiteY2" fmla="*/ 1406 h 1406"/>
                  <a:gd name="connsiteX3" fmla="*/ 0 w 4214"/>
                  <a:gd name="connsiteY3" fmla="*/ 729 h 1406"/>
                  <a:gd name="connsiteX4" fmla="*/ 2987 w 4214"/>
                  <a:gd name="connsiteY4" fmla="*/ 0 h 1406"/>
                  <a:gd name="connsiteX0" fmla="*/ 2987 w 4214"/>
                  <a:gd name="connsiteY0" fmla="*/ 0 h 1027"/>
                  <a:gd name="connsiteX1" fmla="*/ 4214 w 4214"/>
                  <a:gd name="connsiteY1" fmla="*/ 377 h 1027"/>
                  <a:gd name="connsiteX2" fmla="*/ 1363 w 4214"/>
                  <a:gd name="connsiteY2" fmla="*/ 1027 h 1027"/>
                  <a:gd name="connsiteX3" fmla="*/ 0 w 4214"/>
                  <a:gd name="connsiteY3" fmla="*/ 729 h 1027"/>
                  <a:gd name="connsiteX4" fmla="*/ 2987 w 4214"/>
                  <a:gd name="connsiteY4" fmla="*/ 0 h 1027"/>
                  <a:gd name="connsiteX0" fmla="*/ 2987 w 4214"/>
                  <a:gd name="connsiteY0" fmla="*/ 0 h 1337"/>
                  <a:gd name="connsiteX1" fmla="*/ 4214 w 4214"/>
                  <a:gd name="connsiteY1" fmla="*/ 377 h 1337"/>
                  <a:gd name="connsiteX2" fmla="*/ 1393 w 4214"/>
                  <a:gd name="connsiteY2" fmla="*/ 1337 h 1337"/>
                  <a:gd name="connsiteX3" fmla="*/ 0 w 4214"/>
                  <a:gd name="connsiteY3" fmla="*/ 729 h 1337"/>
                  <a:gd name="connsiteX4" fmla="*/ 2987 w 4214"/>
                  <a:gd name="connsiteY4" fmla="*/ 0 h 1337"/>
                  <a:gd name="connsiteX0" fmla="*/ 2987 w 4214"/>
                  <a:gd name="connsiteY0" fmla="*/ 0 h 2000"/>
                  <a:gd name="connsiteX1" fmla="*/ 4214 w 4214"/>
                  <a:gd name="connsiteY1" fmla="*/ 377 h 2000"/>
                  <a:gd name="connsiteX2" fmla="*/ 2904 w 4214"/>
                  <a:gd name="connsiteY2" fmla="*/ 2000 h 2000"/>
                  <a:gd name="connsiteX3" fmla="*/ 0 w 4214"/>
                  <a:gd name="connsiteY3" fmla="*/ 729 h 2000"/>
                  <a:gd name="connsiteX4" fmla="*/ 2987 w 4214"/>
                  <a:gd name="connsiteY4" fmla="*/ 0 h 2000"/>
                  <a:gd name="connsiteX0" fmla="*/ 2987 w 5765"/>
                  <a:gd name="connsiteY0" fmla="*/ 0 h 2000"/>
                  <a:gd name="connsiteX1" fmla="*/ 5765 w 5765"/>
                  <a:gd name="connsiteY1" fmla="*/ 856 h 2000"/>
                  <a:gd name="connsiteX2" fmla="*/ 2904 w 5765"/>
                  <a:gd name="connsiteY2" fmla="*/ 2000 h 2000"/>
                  <a:gd name="connsiteX3" fmla="*/ 0 w 5765"/>
                  <a:gd name="connsiteY3" fmla="*/ 729 h 2000"/>
                  <a:gd name="connsiteX4" fmla="*/ 2987 w 5765"/>
                  <a:gd name="connsiteY4" fmla="*/ 0 h 2000"/>
                  <a:gd name="connsiteX0" fmla="*/ 2987 w 5765"/>
                  <a:gd name="connsiteY0" fmla="*/ 0 h 2000"/>
                  <a:gd name="connsiteX1" fmla="*/ 5765 w 5765"/>
                  <a:gd name="connsiteY1" fmla="*/ 856 h 2000"/>
                  <a:gd name="connsiteX2" fmla="*/ 2827 w 5765"/>
                  <a:gd name="connsiteY2" fmla="*/ 2000 h 2000"/>
                  <a:gd name="connsiteX3" fmla="*/ 0 w 5765"/>
                  <a:gd name="connsiteY3" fmla="*/ 729 h 2000"/>
                  <a:gd name="connsiteX4" fmla="*/ 2987 w 5765"/>
                  <a:gd name="connsiteY4" fmla="*/ 0 h 2000"/>
                  <a:gd name="connsiteX0" fmla="*/ 2987 w 5303"/>
                  <a:gd name="connsiteY0" fmla="*/ 0 h 2000"/>
                  <a:gd name="connsiteX1" fmla="*/ 5303 w 5303"/>
                  <a:gd name="connsiteY1" fmla="*/ 856 h 2000"/>
                  <a:gd name="connsiteX2" fmla="*/ 2827 w 5303"/>
                  <a:gd name="connsiteY2" fmla="*/ 2000 h 2000"/>
                  <a:gd name="connsiteX3" fmla="*/ 0 w 5303"/>
                  <a:gd name="connsiteY3" fmla="*/ 729 h 2000"/>
                  <a:gd name="connsiteX4" fmla="*/ 2987 w 5303"/>
                  <a:gd name="connsiteY4" fmla="*/ 0 h 2000"/>
                  <a:gd name="connsiteX0" fmla="*/ 2987 w 5732"/>
                  <a:gd name="connsiteY0" fmla="*/ 0 h 2000"/>
                  <a:gd name="connsiteX1" fmla="*/ 5732 w 5732"/>
                  <a:gd name="connsiteY1" fmla="*/ 834 h 2000"/>
                  <a:gd name="connsiteX2" fmla="*/ 2827 w 5732"/>
                  <a:gd name="connsiteY2" fmla="*/ 2000 h 2000"/>
                  <a:gd name="connsiteX3" fmla="*/ 0 w 5732"/>
                  <a:gd name="connsiteY3" fmla="*/ 729 h 2000"/>
                  <a:gd name="connsiteX4" fmla="*/ 2987 w 5732"/>
                  <a:gd name="connsiteY4" fmla="*/ 0 h 2000"/>
                  <a:gd name="connsiteX0" fmla="*/ 2987 w 5688"/>
                  <a:gd name="connsiteY0" fmla="*/ 0 h 2000"/>
                  <a:gd name="connsiteX1" fmla="*/ 5688 w 5688"/>
                  <a:gd name="connsiteY1" fmla="*/ 856 h 2000"/>
                  <a:gd name="connsiteX2" fmla="*/ 2827 w 5688"/>
                  <a:gd name="connsiteY2" fmla="*/ 2000 h 2000"/>
                  <a:gd name="connsiteX3" fmla="*/ 0 w 5688"/>
                  <a:gd name="connsiteY3" fmla="*/ 729 h 2000"/>
                  <a:gd name="connsiteX4" fmla="*/ 2987 w 5688"/>
                  <a:gd name="connsiteY4" fmla="*/ 0 h 2000"/>
                  <a:gd name="connsiteX0" fmla="*/ 2987 w 5721"/>
                  <a:gd name="connsiteY0" fmla="*/ 0 h 2000"/>
                  <a:gd name="connsiteX1" fmla="*/ 5721 w 5721"/>
                  <a:gd name="connsiteY1" fmla="*/ 845 h 2000"/>
                  <a:gd name="connsiteX2" fmla="*/ 2827 w 5721"/>
                  <a:gd name="connsiteY2" fmla="*/ 2000 h 2000"/>
                  <a:gd name="connsiteX3" fmla="*/ 0 w 5721"/>
                  <a:gd name="connsiteY3" fmla="*/ 729 h 2000"/>
                  <a:gd name="connsiteX4" fmla="*/ 2987 w 5721"/>
                  <a:gd name="connsiteY4" fmla="*/ 0 h 2000"/>
                  <a:gd name="connsiteX0" fmla="*/ 2987 w 5633"/>
                  <a:gd name="connsiteY0" fmla="*/ 0 h 2000"/>
                  <a:gd name="connsiteX1" fmla="*/ 5633 w 5633"/>
                  <a:gd name="connsiteY1" fmla="*/ 845 h 2000"/>
                  <a:gd name="connsiteX2" fmla="*/ 2827 w 5633"/>
                  <a:gd name="connsiteY2" fmla="*/ 2000 h 2000"/>
                  <a:gd name="connsiteX3" fmla="*/ 0 w 5633"/>
                  <a:gd name="connsiteY3" fmla="*/ 729 h 2000"/>
                  <a:gd name="connsiteX4" fmla="*/ 2987 w 5633"/>
                  <a:gd name="connsiteY4" fmla="*/ 0 h 2000"/>
                  <a:gd name="connsiteX0" fmla="*/ 2987 w 5677"/>
                  <a:gd name="connsiteY0" fmla="*/ 0 h 2000"/>
                  <a:gd name="connsiteX1" fmla="*/ 5677 w 5677"/>
                  <a:gd name="connsiteY1" fmla="*/ 812 h 2000"/>
                  <a:gd name="connsiteX2" fmla="*/ 2827 w 5677"/>
                  <a:gd name="connsiteY2" fmla="*/ 2000 h 2000"/>
                  <a:gd name="connsiteX3" fmla="*/ 0 w 5677"/>
                  <a:gd name="connsiteY3" fmla="*/ 729 h 2000"/>
                  <a:gd name="connsiteX4" fmla="*/ 2987 w 5677"/>
                  <a:gd name="connsiteY4" fmla="*/ 0 h 2000"/>
                  <a:gd name="connsiteX0" fmla="*/ 2987 w 5710"/>
                  <a:gd name="connsiteY0" fmla="*/ 0 h 2000"/>
                  <a:gd name="connsiteX1" fmla="*/ 5710 w 5710"/>
                  <a:gd name="connsiteY1" fmla="*/ 834 h 2000"/>
                  <a:gd name="connsiteX2" fmla="*/ 2827 w 5710"/>
                  <a:gd name="connsiteY2" fmla="*/ 2000 h 2000"/>
                  <a:gd name="connsiteX3" fmla="*/ 0 w 5710"/>
                  <a:gd name="connsiteY3" fmla="*/ 729 h 2000"/>
                  <a:gd name="connsiteX4" fmla="*/ 2987 w 5710"/>
                  <a:gd name="connsiteY4" fmla="*/ 0 h 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0" h="2000">
                    <a:moveTo>
                      <a:pt x="2987" y="0"/>
                    </a:moveTo>
                    <a:lnTo>
                      <a:pt x="5710" y="834"/>
                    </a:lnTo>
                    <a:lnTo>
                      <a:pt x="2827" y="2000"/>
                    </a:lnTo>
                    <a:lnTo>
                      <a:pt x="0" y="729"/>
                    </a:lnTo>
                    <a:lnTo>
                      <a:pt x="2987" y="0"/>
                    </a:lnTo>
                    <a:close/>
                  </a:path>
                </a:pathLst>
              </a:custGeom>
              <a:gradFill flip="none" rotWithShape="1">
                <a:gsLst>
                  <a:gs pos="50000">
                    <a:srgbClr val="F1C890">
                      <a:shade val="67500"/>
                      <a:satMod val="115000"/>
                    </a:srgbClr>
                  </a:gs>
                  <a:gs pos="100000">
                    <a:srgbClr val="F1C890">
                      <a:shade val="100000"/>
                      <a:satMod val="115000"/>
                    </a:srgbClr>
                  </a:gs>
                </a:gsLst>
                <a:lin ang="189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52" name="Freeform 67">
                <a:extLst>
                  <a:ext uri="{FF2B5EF4-FFF2-40B4-BE49-F238E27FC236}">
                    <a16:creationId xmlns:a16="http://schemas.microsoft.com/office/drawing/2014/main" id="{FD7F79D4-6951-EE47-96A0-9A756FD85B53}"/>
                  </a:ext>
                </a:extLst>
              </p:cNvPr>
              <p:cNvSpPr/>
              <p:nvPr/>
            </p:nvSpPr>
            <p:spPr>
              <a:xfrm>
                <a:off x="6509673" y="3119240"/>
                <a:ext cx="311272" cy="403889"/>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2" h="403889">
                    <a:moveTo>
                      <a:pt x="0" y="0"/>
                    </a:moveTo>
                    <a:lnTo>
                      <a:pt x="311272" y="132700"/>
                    </a:lnTo>
                    <a:cubicBezTo>
                      <a:pt x="309648" y="223096"/>
                      <a:pt x="308023" y="313493"/>
                      <a:pt x="306399" y="403889"/>
                    </a:cubicBezTo>
                    <a:lnTo>
                      <a:pt x="0" y="281621"/>
                    </a:lnTo>
                    <a:lnTo>
                      <a:pt x="0"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53" name="Straight Connector 68">
                <a:extLst>
                  <a:ext uri="{FF2B5EF4-FFF2-40B4-BE49-F238E27FC236}">
                    <a16:creationId xmlns:a16="http://schemas.microsoft.com/office/drawing/2014/main" id="{EF590804-3A10-3B49-B2DF-BC09DC75E3F2}"/>
                  </a:ext>
                </a:extLst>
              </p:cNvPr>
              <p:cNvCxnSpPr/>
              <p:nvPr/>
            </p:nvCxnSpPr>
            <p:spPr>
              <a:xfrm flipV="1">
                <a:off x="6663672" y="2729909"/>
                <a:ext cx="1401123" cy="443596"/>
              </a:xfrm>
              <a:prstGeom prst="line">
                <a:avLst/>
              </a:prstGeom>
              <a:ln w="190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sp>
            <p:nvSpPr>
              <p:cNvPr id="154" name="Freeform 69">
                <a:extLst>
                  <a:ext uri="{FF2B5EF4-FFF2-40B4-BE49-F238E27FC236}">
                    <a16:creationId xmlns:a16="http://schemas.microsoft.com/office/drawing/2014/main" id="{8EF4D09F-2F03-744A-879F-BCB9AD7D6DC6}"/>
                  </a:ext>
                </a:extLst>
              </p:cNvPr>
              <p:cNvSpPr/>
              <p:nvPr/>
            </p:nvSpPr>
            <p:spPr>
              <a:xfrm>
                <a:off x="6511272" y="2698547"/>
                <a:ext cx="1694601" cy="554578"/>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 name="connsiteX0" fmla="*/ 1434322 w 1434322"/>
                  <a:gd name="connsiteY0" fmla="*/ 0 h 542672"/>
                  <a:gd name="connsiteX1" fmla="*/ 311272 w 1434322"/>
                  <a:gd name="connsiteY1" fmla="*/ 271483 h 542672"/>
                  <a:gd name="connsiteX2" fmla="*/ 306399 w 1434322"/>
                  <a:gd name="connsiteY2" fmla="*/ 542672 h 542672"/>
                  <a:gd name="connsiteX3" fmla="*/ 0 w 1434322"/>
                  <a:gd name="connsiteY3" fmla="*/ 420404 h 542672"/>
                  <a:gd name="connsiteX4" fmla="*/ 1434322 w 1434322"/>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54578"/>
                  <a:gd name="connsiteX1" fmla="*/ 1694601 w 1694601"/>
                  <a:gd name="connsiteY1" fmla="*/ 70697 h 554578"/>
                  <a:gd name="connsiteX2" fmla="*/ 310368 w 1694601"/>
                  <a:gd name="connsiteY2" fmla="*/ 554578 h 554578"/>
                  <a:gd name="connsiteX3" fmla="*/ 0 w 1694601"/>
                  <a:gd name="connsiteY3" fmla="*/ 420404 h 554578"/>
                  <a:gd name="connsiteX4" fmla="*/ 1434322 w 1694601"/>
                  <a:gd name="connsiteY4" fmla="*/ 0 h 55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01" h="554578">
                    <a:moveTo>
                      <a:pt x="1434322" y="0"/>
                    </a:moveTo>
                    <a:lnTo>
                      <a:pt x="1694601" y="70697"/>
                    </a:lnTo>
                    <a:lnTo>
                      <a:pt x="310368" y="554578"/>
                    </a:lnTo>
                    <a:lnTo>
                      <a:pt x="0" y="420404"/>
                    </a:lnTo>
                    <a:lnTo>
                      <a:pt x="1434322"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82" name="Agrupar 81">
              <a:extLst>
                <a:ext uri="{FF2B5EF4-FFF2-40B4-BE49-F238E27FC236}">
                  <a16:creationId xmlns:a16="http://schemas.microsoft.com/office/drawing/2014/main" id="{DDA28826-77B3-0646-A391-C71EB2D40F4D}"/>
                </a:ext>
              </a:extLst>
            </p:cNvPr>
            <p:cNvGrpSpPr/>
            <p:nvPr/>
          </p:nvGrpSpPr>
          <p:grpSpPr>
            <a:xfrm>
              <a:off x="1936525" y="1188008"/>
              <a:ext cx="1432782" cy="1609101"/>
              <a:chOff x="261144" y="2205924"/>
              <a:chExt cx="2182992" cy="2083936"/>
            </a:xfrm>
          </p:grpSpPr>
          <p:pic>
            <p:nvPicPr>
              <p:cNvPr id="147" name="Imagem 146">
                <a:extLst>
                  <a:ext uri="{FF2B5EF4-FFF2-40B4-BE49-F238E27FC236}">
                    <a16:creationId xmlns:a16="http://schemas.microsoft.com/office/drawing/2014/main" id="{CD3D6A92-E101-8841-8F46-5BF781C441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421" y="2205924"/>
                <a:ext cx="2076715" cy="1665328"/>
              </a:xfrm>
              <a:prstGeom prst="rect">
                <a:avLst/>
              </a:prstGeom>
            </p:spPr>
          </p:pic>
          <p:sp>
            <p:nvSpPr>
              <p:cNvPr id="148" name="TextBox 55">
                <a:extLst>
                  <a:ext uri="{FF2B5EF4-FFF2-40B4-BE49-F238E27FC236}">
                    <a16:creationId xmlns:a16="http://schemas.microsoft.com/office/drawing/2014/main" id="{0D2A9BE8-DD75-8F45-9DC3-4599F0244C1A}"/>
                  </a:ext>
                </a:extLst>
              </p:cNvPr>
              <p:cNvSpPr txBox="1"/>
              <p:nvPr/>
            </p:nvSpPr>
            <p:spPr>
              <a:xfrm>
                <a:off x="261144" y="3859373"/>
                <a:ext cx="2157203" cy="430487"/>
              </a:xfrm>
              <a:prstGeom prst="rect">
                <a:avLst/>
              </a:prstGeom>
              <a:noFill/>
            </p:spPr>
            <p:txBody>
              <a:bodyPr wrap="square" rtlCol="0">
                <a:spAutoFit/>
              </a:bodyPr>
              <a:lstStyle/>
              <a:p>
                <a:pPr lvl="0" algn="ctr">
                  <a:defRPr/>
                </a:pPr>
                <a:r>
                  <a:rPr lang="en-US" sz="1200" b="1" i="1" kern="0" dirty="0"/>
                  <a:t>stakeholders</a:t>
                </a:r>
              </a:p>
            </p:txBody>
          </p:sp>
        </p:grpSp>
        <p:grpSp>
          <p:nvGrpSpPr>
            <p:cNvPr id="83" name="Agrupar 82">
              <a:extLst>
                <a:ext uri="{FF2B5EF4-FFF2-40B4-BE49-F238E27FC236}">
                  <a16:creationId xmlns:a16="http://schemas.microsoft.com/office/drawing/2014/main" id="{76705168-CC38-1346-A6D2-E8632A0C30AD}"/>
                </a:ext>
              </a:extLst>
            </p:cNvPr>
            <p:cNvGrpSpPr/>
            <p:nvPr/>
          </p:nvGrpSpPr>
          <p:grpSpPr>
            <a:xfrm>
              <a:off x="589011" y="2747536"/>
              <a:ext cx="1946472" cy="3868694"/>
              <a:chOff x="514789" y="2697473"/>
              <a:chExt cx="1946472" cy="3868694"/>
            </a:xfrm>
          </p:grpSpPr>
          <p:grpSp>
            <p:nvGrpSpPr>
              <p:cNvPr id="84" name="Group 168">
                <a:extLst>
                  <a:ext uri="{FF2B5EF4-FFF2-40B4-BE49-F238E27FC236}">
                    <a16:creationId xmlns:a16="http://schemas.microsoft.com/office/drawing/2014/main" id="{AE415B00-60A1-5A4E-B6A5-247C1D210E44}"/>
                  </a:ext>
                </a:extLst>
              </p:cNvPr>
              <p:cNvGrpSpPr/>
              <p:nvPr/>
            </p:nvGrpSpPr>
            <p:grpSpPr>
              <a:xfrm>
                <a:off x="707674" y="5157572"/>
                <a:ext cx="1487021" cy="1094854"/>
                <a:chOff x="3427412" y="4742329"/>
                <a:chExt cx="1487021" cy="1094854"/>
              </a:xfrm>
            </p:grpSpPr>
            <p:grpSp>
              <p:nvGrpSpPr>
                <p:cNvPr id="119" name="Group 59">
                  <a:extLst>
                    <a:ext uri="{FF2B5EF4-FFF2-40B4-BE49-F238E27FC236}">
                      <a16:creationId xmlns:a16="http://schemas.microsoft.com/office/drawing/2014/main" id="{82B37E5A-778C-DE4E-B005-3BB80762671B}"/>
                    </a:ext>
                  </a:extLst>
                </p:cNvPr>
                <p:cNvGrpSpPr/>
                <p:nvPr/>
              </p:nvGrpSpPr>
              <p:grpSpPr>
                <a:xfrm>
                  <a:off x="4059424" y="4957482"/>
                  <a:ext cx="855009" cy="637654"/>
                  <a:chOff x="6006782" y="2536601"/>
                  <a:chExt cx="2778240" cy="2071976"/>
                </a:xfrm>
              </p:grpSpPr>
              <p:sp>
                <p:nvSpPr>
                  <p:cNvPr id="141" name="Freeform 6">
                    <a:extLst>
                      <a:ext uri="{FF2B5EF4-FFF2-40B4-BE49-F238E27FC236}">
                        <a16:creationId xmlns:a16="http://schemas.microsoft.com/office/drawing/2014/main" id="{AD04E2BC-C290-4544-BDDA-CB805B5072A7}"/>
                      </a:ext>
                    </a:extLst>
                  </p:cNvPr>
                  <p:cNvSpPr>
                    <a:spLocks/>
                  </p:cNvSpPr>
                  <p:nvPr/>
                </p:nvSpPr>
                <p:spPr bwMode="auto">
                  <a:xfrm>
                    <a:off x="7323351" y="2936767"/>
                    <a:ext cx="1458698" cy="1671810"/>
                  </a:xfrm>
                  <a:custGeom>
                    <a:avLst/>
                    <a:gdLst>
                      <a:gd name="connsiteX0" fmla="*/ 2998 w 2998"/>
                      <a:gd name="connsiteY0" fmla="*/ 0 h 3436"/>
                      <a:gd name="connsiteX1" fmla="*/ 2897 w 2998"/>
                      <a:gd name="connsiteY1" fmla="*/ 1947 h 3436"/>
                      <a:gd name="connsiteX2" fmla="*/ 0 w 2998"/>
                      <a:gd name="connsiteY2" fmla="*/ 3436 h 3436"/>
                      <a:gd name="connsiteX3" fmla="*/ 76 w 2998"/>
                      <a:gd name="connsiteY3" fmla="*/ 1157 h 3436"/>
                      <a:gd name="connsiteX4" fmla="*/ 2998 w 2998"/>
                      <a:gd name="connsiteY4" fmla="*/ 0 h 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 h="3436">
                        <a:moveTo>
                          <a:pt x="2998" y="0"/>
                        </a:moveTo>
                        <a:cubicBezTo>
                          <a:pt x="2964" y="649"/>
                          <a:pt x="2931" y="1298"/>
                          <a:pt x="2897" y="1947"/>
                        </a:cubicBezTo>
                        <a:lnTo>
                          <a:pt x="0" y="3436"/>
                        </a:lnTo>
                        <a:cubicBezTo>
                          <a:pt x="42" y="2669"/>
                          <a:pt x="34" y="1924"/>
                          <a:pt x="76" y="1157"/>
                        </a:cubicBezTo>
                        <a:lnTo>
                          <a:pt x="2998" y="0"/>
                        </a:ln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35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42" name="Freeform 7">
                    <a:extLst>
                      <a:ext uri="{FF2B5EF4-FFF2-40B4-BE49-F238E27FC236}">
                        <a16:creationId xmlns:a16="http://schemas.microsoft.com/office/drawing/2014/main" id="{A5D9AA65-7E46-274A-8AE7-3F7342D3CB40}"/>
                      </a:ext>
                    </a:extLst>
                  </p:cNvPr>
                  <p:cNvSpPr>
                    <a:spLocks/>
                  </p:cNvSpPr>
                  <p:nvPr/>
                </p:nvSpPr>
                <p:spPr bwMode="auto">
                  <a:xfrm>
                    <a:off x="6012265" y="2891030"/>
                    <a:ext cx="1371906" cy="1717547"/>
                  </a:xfrm>
                  <a:custGeom>
                    <a:avLst/>
                    <a:gdLst>
                      <a:gd name="connsiteX0" fmla="*/ 0 w 2861"/>
                      <a:gd name="connsiteY0" fmla="*/ 0 h 3530"/>
                      <a:gd name="connsiteX1" fmla="*/ 2861 w 2861"/>
                      <a:gd name="connsiteY1" fmla="*/ 1228 h 3530"/>
                      <a:gd name="connsiteX2" fmla="*/ 2736 w 2861"/>
                      <a:gd name="connsiteY2" fmla="*/ 3530 h 3530"/>
                      <a:gd name="connsiteX3" fmla="*/ 45 w 2861"/>
                      <a:gd name="connsiteY3" fmla="*/ 2081 h 3530"/>
                      <a:gd name="connsiteX4" fmla="*/ 0 w 2861"/>
                      <a:gd name="connsiteY4" fmla="*/ 0 h 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 h="3530">
                        <a:moveTo>
                          <a:pt x="0" y="0"/>
                        </a:moveTo>
                        <a:lnTo>
                          <a:pt x="2861" y="1228"/>
                        </a:lnTo>
                        <a:cubicBezTo>
                          <a:pt x="2819" y="1995"/>
                          <a:pt x="2778" y="2763"/>
                          <a:pt x="2736" y="3530"/>
                        </a:cubicBezTo>
                        <a:lnTo>
                          <a:pt x="45" y="2081"/>
                        </a:lnTo>
                        <a:cubicBezTo>
                          <a:pt x="30" y="1387"/>
                          <a:pt x="15" y="694"/>
                          <a:pt x="0" y="0"/>
                        </a:cubicBez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43" name="Freeform 8">
                    <a:extLst>
                      <a:ext uri="{FF2B5EF4-FFF2-40B4-BE49-F238E27FC236}">
                        <a16:creationId xmlns:a16="http://schemas.microsoft.com/office/drawing/2014/main" id="{42BE72AB-2EB1-1B4A-B6A1-70B546C28AD2}"/>
                      </a:ext>
                    </a:extLst>
                  </p:cNvPr>
                  <p:cNvSpPr>
                    <a:spLocks/>
                  </p:cNvSpPr>
                  <p:nvPr/>
                </p:nvSpPr>
                <p:spPr bwMode="auto">
                  <a:xfrm>
                    <a:off x="6006782" y="2536601"/>
                    <a:ext cx="2778240" cy="973114"/>
                  </a:xfrm>
                  <a:custGeom>
                    <a:avLst/>
                    <a:gdLst>
                      <a:gd name="connsiteX0" fmla="*/ 2987 w 4214"/>
                      <a:gd name="connsiteY0" fmla="*/ 0 h 1406"/>
                      <a:gd name="connsiteX1" fmla="*/ 4214 w 4214"/>
                      <a:gd name="connsiteY1" fmla="*/ 377 h 1406"/>
                      <a:gd name="connsiteX2" fmla="*/ 1413 w 4214"/>
                      <a:gd name="connsiteY2" fmla="*/ 1406 h 1406"/>
                      <a:gd name="connsiteX3" fmla="*/ 0 w 4214"/>
                      <a:gd name="connsiteY3" fmla="*/ 753 h 1406"/>
                      <a:gd name="connsiteX4" fmla="*/ 2987 w 4214"/>
                      <a:gd name="connsiteY4" fmla="*/ 0 h 1406"/>
                      <a:gd name="connsiteX0" fmla="*/ 2968 w 4195"/>
                      <a:gd name="connsiteY0" fmla="*/ 0 h 1406"/>
                      <a:gd name="connsiteX1" fmla="*/ 4195 w 4195"/>
                      <a:gd name="connsiteY1" fmla="*/ 377 h 1406"/>
                      <a:gd name="connsiteX2" fmla="*/ 1394 w 4195"/>
                      <a:gd name="connsiteY2" fmla="*/ 1406 h 1406"/>
                      <a:gd name="connsiteX3" fmla="*/ 0 w 4195"/>
                      <a:gd name="connsiteY3" fmla="*/ 563 h 1406"/>
                      <a:gd name="connsiteX4" fmla="*/ 2968 w 4195"/>
                      <a:gd name="connsiteY4" fmla="*/ 0 h 1406"/>
                      <a:gd name="connsiteX0" fmla="*/ 2987 w 4214"/>
                      <a:gd name="connsiteY0" fmla="*/ 0 h 1406"/>
                      <a:gd name="connsiteX1" fmla="*/ 4214 w 4214"/>
                      <a:gd name="connsiteY1" fmla="*/ 377 h 1406"/>
                      <a:gd name="connsiteX2" fmla="*/ 1413 w 4214"/>
                      <a:gd name="connsiteY2" fmla="*/ 1406 h 1406"/>
                      <a:gd name="connsiteX3" fmla="*/ 0 w 4214"/>
                      <a:gd name="connsiteY3" fmla="*/ 729 h 1406"/>
                      <a:gd name="connsiteX4" fmla="*/ 2987 w 4214"/>
                      <a:gd name="connsiteY4" fmla="*/ 0 h 1406"/>
                      <a:gd name="connsiteX0" fmla="*/ 2987 w 4214"/>
                      <a:gd name="connsiteY0" fmla="*/ 0 h 1027"/>
                      <a:gd name="connsiteX1" fmla="*/ 4214 w 4214"/>
                      <a:gd name="connsiteY1" fmla="*/ 377 h 1027"/>
                      <a:gd name="connsiteX2" fmla="*/ 1363 w 4214"/>
                      <a:gd name="connsiteY2" fmla="*/ 1027 h 1027"/>
                      <a:gd name="connsiteX3" fmla="*/ 0 w 4214"/>
                      <a:gd name="connsiteY3" fmla="*/ 729 h 1027"/>
                      <a:gd name="connsiteX4" fmla="*/ 2987 w 4214"/>
                      <a:gd name="connsiteY4" fmla="*/ 0 h 1027"/>
                      <a:gd name="connsiteX0" fmla="*/ 2987 w 4214"/>
                      <a:gd name="connsiteY0" fmla="*/ 0 h 1337"/>
                      <a:gd name="connsiteX1" fmla="*/ 4214 w 4214"/>
                      <a:gd name="connsiteY1" fmla="*/ 377 h 1337"/>
                      <a:gd name="connsiteX2" fmla="*/ 1393 w 4214"/>
                      <a:gd name="connsiteY2" fmla="*/ 1337 h 1337"/>
                      <a:gd name="connsiteX3" fmla="*/ 0 w 4214"/>
                      <a:gd name="connsiteY3" fmla="*/ 729 h 1337"/>
                      <a:gd name="connsiteX4" fmla="*/ 2987 w 4214"/>
                      <a:gd name="connsiteY4" fmla="*/ 0 h 1337"/>
                      <a:gd name="connsiteX0" fmla="*/ 2987 w 4214"/>
                      <a:gd name="connsiteY0" fmla="*/ 0 h 2000"/>
                      <a:gd name="connsiteX1" fmla="*/ 4214 w 4214"/>
                      <a:gd name="connsiteY1" fmla="*/ 377 h 2000"/>
                      <a:gd name="connsiteX2" fmla="*/ 2904 w 4214"/>
                      <a:gd name="connsiteY2" fmla="*/ 2000 h 2000"/>
                      <a:gd name="connsiteX3" fmla="*/ 0 w 4214"/>
                      <a:gd name="connsiteY3" fmla="*/ 729 h 2000"/>
                      <a:gd name="connsiteX4" fmla="*/ 2987 w 4214"/>
                      <a:gd name="connsiteY4" fmla="*/ 0 h 2000"/>
                      <a:gd name="connsiteX0" fmla="*/ 2987 w 5765"/>
                      <a:gd name="connsiteY0" fmla="*/ 0 h 2000"/>
                      <a:gd name="connsiteX1" fmla="*/ 5765 w 5765"/>
                      <a:gd name="connsiteY1" fmla="*/ 856 h 2000"/>
                      <a:gd name="connsiteX2" fmla="*/ 2904 w 5765"/>
                      <a:gd name="connsiteY2" fmla="*/ 2000 h 2000"/>
                      <a:gd name="connsiteX3" fmla="*/ 0 w 5765"/>
                      <a:gd name="connsiteY3" fmla="*/ 729 h 2000"/>
                      <a:gd name="connsiteX4" fmla="*/ 2987 w 5765"/>
                      <a:gd name="connsiteY4" fmla="*/ 0 h 2000"/>
                      <a:gd name="connsiteX0" fmla="*/ 2987 w 5765"/>
                      <a:gd name="connsiteY0" fmla="*/ 0 h 2000"/>
                      <a:gd name="connsiteX1" fmla="*/ 5765 w 5765"/>
                      <a:gd name="connsiteY1" fmla="*/ 856 h 2000"/>
                      <a:gd name="connsiteX2" fmla="*/ 2827 w 5765"/>
                      <a:gd name="connsiteY2" fmla="*/ 2000 h 2000"/>
                      <a:gd name="connsiteX3" fmla="*/ 0 w 5765"/>
                      <a:gd name="connsiteY3" fmla="*/ 729 h 2000"/>
                      <a:gd name="connsiteX4" fmla="*/ 2987 w 5765"/>
                      <a:gd name="connsiteY4" fmla="*/ 0 h 2000"/>
                      <a:gd name="connsiteX0" fmla="*/ 2987 w 5303"/>
                      <a:gd name="connsiteY0" fmla="*/ 0 h 2000"/>
                      <a:gd name="connsiteX1" fmla="*/ 5303 w 5303"/>
                      <a:gd name="connsiteY1" fmla="*/ 856 h 2000"/>
                      <a:gd name="connsiteX2" fmla="*/ 2827 w 5303"/>
                      <a:gd name="connsiteY2" fmla="*/ 2000 h 2000"/>
                      <a:gd name="connsiteX3" fmla="*/ 0 w 5303"/>
                      <a:gd name="connsiteY3" fmla="*/ 729 h 2000"/>
                      <a:gd name="connsiteX4" fmla="*/ 2987 w 5303"/>
                      <a:gd name="connsiteY4" fmla="*/ 0 h 2000"/>
                      <a:gd name="connsiteX0" fmla="*/ 2987 w 5732"/>
                      <a:gd name="connsiteY0" fmla="*/ 0 h 2000"/>
                      <a:gd name="connsiteX1" fmla="*/ 5732 w 5732"/>
                      <a:gd name="connsiteY1" fmla="*/ 834 h 2000"/>
                      <a:gd name="connsiteX2" fmla="*/ 2827 w 5732"/>
                      <a:gd name="connsiteY2" fmla="*/ 2000 h 2000"/>
                      <a:gd name="connsiteX3" fmla="*/ 0 w 5732"/>
                      <a:gd name="connsiteY3" fmla="*/ 729 h 2000"/>
                      <a:gd name="connsiteX4" fmla="*/ 2987 w 5732"/>
                      <a:gd name="connsiteY4" fmla="*/ 0 h 2000"/>
                      <a:gd name="connsiteX0" fmla="*/ 2987 w 5688"/>
                      <a:gd name="connsiteY0" fmla="*/ 0 h 2000"/>
                      <a:gd name="connsiteX1" fmla="*/ 5688 w 5688"/>
                      <a:gd name="connsiteY1" fmla="*/ 856 h 2000"/>
                      <a:gd name="connsiteX2" fmla="*/ 2827 w 5688"/>
                      <a:gd name="connsiteY2" fmla="*/ 2000 h 2000"/>
                      <a:gd name="connsiteX3" fmla="*/ 0 w 5688"/>
                      <a:gd name="connsiteY3" fmla="*/ 729 h 2000"/>
                      <a:gd name="connsiteX4" fmla="*/ 2987 w 5688"/>
                      <a:gd name="connsiteY4" fmla="*/ 0 h 2000"/>
                      <a:gd name="connsiteX0" fmla="*/ 2987 w 5721"/>
                      <a:gd name="connsiteY0" fmla="*/ 0 h 2000"/>
                      <a:gd name="connsiteX1" fmla="*/ 5721 w 5721"/>
                      <a:gd name="connsiteY1" fmla="*/ 845 h 2000"/>
                      <a:gd name="connsiteX2" fmla="*/ 2827 w 5721"/>
                      <a:gd name="connsiteY2" fmla="*/ 2000 h 2000"/>
                      <a:gd name="connsiteX3" fmla="*/ 0 w 5721"/>
                      <a:gd name="connsiteY3" fmla="*/ 729 h 2000"/>
                      <a:gd name="connsiteX4" fmla="*/ 2987 w 5721"/>
                      <a:gd name="connsiteY4" fmla="*/ 0 h 2000"/>
                      <a:gd name="connsiteX0" fmla="*/ 2987 w 5633"/>
                      <a:gd name="connsiteY0" fmla="*/ 0 h 2000"/>
                      <a:gd name="connsiteX1" fmla="*/ 5633 w 5633"/>
                      <a:gd name="connsiteY1" fmla="*/ 845 h 2000"/>
                      <a:gd name="connsiteX2" fmla="*/ 2827 w 5633"/>
                      <a:gd name="connsiteY2" fmla="*/ 2000 h 2000"/>
                      <a:gd name="connsiteX3" fmla="*/ 0 w 5633"/>
                      <a:gd name="connsiteY3" fmla="*/ 729 h 2000"/>
                      <a:gd name="connsiteX4" fmla="*/ 2987 w 5633"/>
                      <a:gd name="connsiteY4" fmla="*/ 0 h 2000"/>
                      <a:gd name="connsiteX0" fmla="*/ 2987 w 5677"/>
                      <a:gd name="connsiteY0" fmla="*/ 0 h 2000"/>
                      <a:gd name="connsiteX1" fmla="*/ 5677 w 5677"/>
                      <a:gd name="connsiteY1" fmla="*/ 812 h 2000"/>
                      <a:gd name="connsiteX2" fmla="*/ 2827 w 5677"/>
                      <a:gd name="connsiteY2" fmla="*/ 2000 h 2000"/>
                      <a:gd name="connsiteX3" fmla="*/ 0 w 5677"/>
                      <a:gd name="connsiteY3" fmla="*/ 729 h 2000"/>
                      <a:gd name="connsiteX4" fmla="*/ 2987 w 5677"/>
                      <a:gd name="connsiteY4" fmla="*/ 0 h 2000"/>
                      <a:gd name="connsiteX0" fmla="*/ 2987 w 5710"/>
                      <a:gd name="connsiteY0" fmla="*/ 0 h 2000"/>
                      <a:gd name="connsiteX1" fmla="*/ 5710 w 5710"/>
                      <a:gd name="connsiteY1" fmla="*/ 834 h 2000"/>
                      <a:gd name="connsiteX2" fmla="*/ 2827 w 5710"/>
                      <a:gd name="connsiteY2" fmla="*/ 2000 h 2000"/>
                      <a:gd name="connsiteX3" fmla="*/ 0 w 5710"/>
                      <a:gd name="connsiteY3" fmla="*/ 729 h 2000"/>
                      <a:gd name="connsiteX4" fmla="*/ 2987 w 5710"/>
                      <a:gd name="connsiteY4" fmla="*/ 0 h 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0" h="2000">
                        <a:moveTo>
                          <a:pt x="2987" y="0"/>
                        </a:moveTo>
                        <a:lnTo>
                          <a:pt x="5710" y="834"/>
                        </a:lnTo>
                        <a:lnTo>
                          <a:pt x="2827" y="2000"/>
                        </a:lnTo>
                        <a:lnTo>
                          <a:pt x="0" y="729"/>
                        </a:lnTo>
                        <a:lnTo>
                          <a:pt x="2987" y="0"/>
                        </a:lnTo>
                        <a:close/>
                      </a:path>
                    </a:pathLst>
                  </a:custGeom>
                  <a:gradFill flip="none" rotWithShape="1">
                    <a:gsLst>
                      <a:gs pos="50000">
                        <a:srgbClr val="F1C890">
                          <a:shade val="67500"/>
                          <a:satMod val="115000"/>
                        </a:srgbClr>
                      </a:gs>
                      <a:gs pos="100000">
                        <a:srgbClr val="F1C890">
                          <a:shade val="100000"/>
                          <a:satMod val="115000"/>
                        </a:srgbClr>
                      </a:gs>
                    </a:gsLst>
                    <a:lin ang="189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44" name="Freeform 152">
                    <a:extLst>
                      <a:ext uri="{FF2B5EF4-FFF2-40B4-BE49-F238E27FC236}">
                        <a16:creationId xmlns:a16="http://schemas.microsoft.com/office/drawing/2014/main" id="{252B1B4D-03C1-224A-BF5B-CE0618D5F676}"/>
                      </a:ext>
                    </a:extLst>
                  </p:cNvPr>
                  <p:cNvSpPr/>
                  <p:nvPr/>
                </p:nvSpPr>
                <p:spPr>
                  <a:xfrm>
                    <a:off x="6509673" y="3119240"/>
                    <a:ext cx="311272" cy="403889"/>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2" h="403889">
                        <a:moveTo>
                          <a:pt x="0" y="0"/>
                        </a:moveTo>
                        <a:lnTo>
                          <a:pt x="311272" y="132700"/>
                        </a:lnTo>
                        <a:cubicBezTo>
                          <a:pt x="309648" y="223096"/>
                          <a:pt x="308023" y="313493"/>
                          <a:pt x="306399" y="403889"/>
                        </a:cubicBezTo>
                        <a:lnTo>
                          <a:pt x="0" y="281621"/>
                        </a:lnTo>
                        <a:lnTo>
                          <a:pt x="0"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mj-lt"/>
                    </a:endParaRPr>
                  </a:p>
                </p:txBody>
              </p:sp>
              <p:cxnSp>
                <p:nvCxnSpPr>
                  <p:cNvPr id="145" name="Straight Connector 153">
                    <a:extLst>
                      <a:ext uri="{FF2B5EF4-FFF2-40B4-BE49-F238E27FC236}">
                        <a16:creationId xmlns:a16="http://schemas.microsoft.com/office/drawing/2014/main" id="{0D317E19-0466-B449-B00F-0D930B8139FD}"/>
                      </a:ext>
                    </a:extLst>
                  </p:cNvPr>
                  <p:cNvCxnSpPr/>
                  <p:nvPr/>
                </p:nvCxnSpPr>
                <p:spPr>
                  <a:xfrm flipV="1">
                    <a:off x="6663672" y="2729909"/>
                    <a:ext cx="1401123" cy="443596"/>
                  </a:xfrm>
                  <a:prstGeom prst="line">
                    <a:avLst/>
                  </a:prstGeom>
                  <a:ln w="190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sp>
                <p:nvSpPr>
                  <p:cNvPr id="146" name="Freeform 154">
                    <a:extLst>
                      <a:ext uri="{FF2B5EF4-FFF2-40B4-BE49-F238E27FC236}">
                        <a16:creationId xmlns:a16="http://schemas.microsoft.com/office/drawing/2014/main" id="{FA71EED6-EB94-3542-936A-1C79A774D914}"/>
                      </a:ext>
                    </a:extLst>
                  </p:cNvPr>
                  <p:cNvSpPr/>
                  <p:nvPr/>
                </p:nvSpPr>
                <p:spPr>
                  <a:xfrm>
                    <a:off x="6511272" y="2698547"/>
                    <a:ext cx="1694601" cy="554578"/>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 name="connsiteX0" fmla="*/ 1434322 w 1434322"/>
                      <a:gd name="connsiteY0" fmla="*/ 0 h 542672"/>
                      <a:gd name="connsiteX1" fmla="*/ 311272 w 1434322"/>
                      <a:gd name="connsiteY1" fmla="*/ 271483 h 542672"/>
                      <a:gd name="connsiteX2" fmla="*/ 306399 w 1434322"/>
                      <a:gd name="connsiteY2" fmla="*/ 542672 h 542672"/>
                      <a:gd name="connsiteX3" fmla="*/ 0 w 1434322"/>
                      <a:gd name="connsiteY3" fmla="*/ 420404 h 542672"/>
                      <a:gd name="connsiteX4" fmla="*/ 1434322 w 1434322"/>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54578"/>
                      <a:gd name="connsiteX1" fmla="*/ 1694601 w 1694601"/>
                      <a:gd name="connsiteY1" fmla="*/ 70697 h 554578"/>
                      <a:gd name="connsiteX2" fmla="*/ 310368 w 1694601"/>
                      <a:gd name="connsiteY2" fmla="*/ 554578 h 554578"/>
                      <a:gd name="connsiteX3" fmla="*/ 0 w 1694601"/>
                      <a:gd name="connsiteY3" fmla="*/ 420404 h 554578"/>
                      <a:gd name="connsiteX4" fmla="*/ 1434322 w 1694601"/>
                      <a:gd name="connsiteY4" fmla="*/ 0 h 55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01" h="554578">
                        <a:moveTo>
                          <a:pt x="1434322" y="0"/>
                        </a:moveTo>
                        <a:lnTo>
                          <a:pt x="1694601" y="70697"/>
                        </a:lnTo>
                        <a:lnTo>
                          <a:pt x="310368" y="554578"/>
                        </a:lnTo>
                        <a:lnTo>
                          <a:pt x="0" y="420404"/>
                        </a:lnTo>
                        <a:lnTo>
                          <a:pt x="1434322"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mj-lt"/>
                    </a:endParaRPr>
                  </a:p>
                </p:txBody>
              </p:sp>
            </p:grpSp>
            <p:grpSp>
              <p:nvGrpSpPr>
                <p:cNvPr id="120" name="Group 59">
                  <a:extLst>
                    <a:ext uri="{FF2B5EF4-FFF2-40B4-BE49-F238E27FC236}">
                      <a16:creationId xmlns:a16="http://schemas.microsoft.com/office/drawing/2014/main" id="{AF21150F-794B-2746-A15A-3FBBF6DB0FB1}"/>
                    </a:ext>
                  </a:extLst>
                </p:cNvPr>
                <p:cNvGrpSpPr/>
                <p:nvPr/>
              </p:nvGrpSpPr>
              <p:grpSpPr>
                <a:xfrm>
                  <a:off x="3427412" y="4977682"/>
                  <a:ext cx="855009" cy="637654"/>
                  <a:chOff x="6006782" y="2536601"/>
                  <a:chExt cx="2778240" cy="2071976"/>
                </a:xfrm>
              </p:grpSpPr>
              <p:sp>
                <p:nvSpPr>
                  <p:cNvPr id="135" name="Freeform 6">
                    <a:extLst>
                      <a:ext uri="{FF2B5EF4-FFF2-40B4-BE49-F238E27FC236}">
                        <a16:creationId xmlns:a16="http://schemas.microsoft.com/office/drawing/2014/main" id="{D0CA5B4E-D92C-4140-A66C-7132A094F47E}"/>
                      </a:ext>
                    </a:extLst>
                  </p:cNvPr>
                  <p:cNvSpPr>
                    <a:spLocks/>
                  </p:cNvSpPr>
                  <p:nvPr/>
                </p:nvSpPr>
                <p:spPr bwMode="auto">
                  <a:xfrm>
                    <a:off x="7323351" y="2936767"/>
                    <a:ext cx="1458698" cy="1671810"/>
                  </a:xfrm>
                  <a:custGeom>
                    <a:avLst/>
                    <a:gdLst>
                      <a:gd name="connsiteX0" fmla="*/ 2998 w 2998"/>
                      <a:gd name="connsiteY0" fmla="*/ 0 h 3436"/>
                      <a:gd name="connsiteX1" fmla="*/ 2897 w 2998"/>
                      <a:gd name="connsiteY1" fmla="*/ 1947 h 3436"/>
                      <a:gd name="connsiteX2" fmla="*/ 0 w 2998"/>
                      <a:gd name="connsiteY2" fmla="*/ 3436 h 3436"/>
                      <a:gd name="connsiteX3" fmla="*/ 76 w 2998"/>
                      <a:gd name="connsiteY3" fmla="*/ 1157 h 3436"/>
                      <a:gd name="connsiteX4" fmla="*/ 2998 w 2998"/>
                      <a:gd name="connsiteY4" fmla="*/ 0 h 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 h="3436">
                        <a:moveTo>
                          <a:pt x="2998" y="0"/>
                        </a:moveTo>
                        <a:cubicBezTo>
                          <a:pt x="2964" y="649"/>
                          <a:pt x="2931" y="1298"/>
                          <a:pt x="2897" y="1947"/>
                        </a:cubicBezTo>
                        <a:lnTo>
                          <a:pt x="0" y="3436"/>
                        </a:lnTo>
                        <a:cubicBezTo>
                          <a:pt x="42" y="2669"/>
                          <a:pt x="34" y="1924"/>
                          <a:pt x="76" y="1157"/>
                        </a:cubicBezTo>
                        <a:lnTo>
                          <a:pt x="2998" y="0"/>
                        </a:ln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35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36" name="Freeform 7">
                    <a:extLst>
                      <a:ext uri="{FF2B5EF4-FFF2-40B4-BE49-F238E27FC236}">
                        <a16:creationId xmlns:a16="http://schemas.microsoft.com/office/drawing/2014/main" id="{3FB01519-06EB-8349-A24C-91B26D43F6B5}"/>
                      </a:ext>
                    </a:extLst>
                  </p:cNvPr>
                  <p:cNvSpPr>
                    <a:spLocks/>
                  </p:cNvSpPr>
                  <p:nvPr/>
                </p:nvSpPr>
                <p:spPr bwMode="auto">
                  <a:xfrm>
                    <a:off x="6012265" y="2891030"/>
                    <a:ext cx="1371906" cy="1717547"/>
                  </a:xfrm>
                  <a:custGeom>
                    <a:avLst/>
                    <a:gdLst>
                      <a:gd name="connsiteX0" fmla="*/ 0 w 2861"/>
                      <a:gd name="connsiteY0" fmla="*/ 0 h 3530"/>
                      <a:gd name="connsiteX1" fmla="*/ 2861 w 2861"/>
                      <a:gd name="connsiteY1" fmla="*/ 1228 h 3530"/>
                      <a:gd name="connsiteX2" fmla="*/ 2736 w 2861"/>
                      <a:gd name="connsiteY2" fmla="*/ 3530 h 3530"/>
                      <a:gd name="connsiteX3" fmla="*/ 45 w 2861"/>
                      <a:gd name="connsiteY3" fmla="*/ 2081 h 3530"/>
                      <a:gd name="connsiteX4" fmla="*/ 0 w 2861"/>
                      <a:gd name="connsiteY4" fmla="*/ 0 h 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 h="3530">
                        <a:moveTo>
                          <a:pt x="0" y="0"/>
                        </a:moveTo>
                        <a:lnTo>
                          <a:pt x="2861" y="1228"/>
                        </a:lnTo>
                        <a:cubicBezTo>
                          <a:pt x="2819" y="1995"/>
                          <a:pt x="2778" y="2763"/>
                          <a:pt x="2736" y="3530"/>
                        </a:cubicBezTo>
                        <a:lnTo>
                          <a:pt x="45" y="2081"/>
                        </a:lnTo>
                        <a:cubicBezTo>
                          <a:pt x="30" y="1387"/>
                          <a:pt x="15" y="694"/>
                          <a:pt x="0" y="0"/>
                        </a:cubicBez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37" name="Freeform 8">
                    <a:extLst>
                      <a:ext uri="{FF2B5EF4-FFF2-40B4-BE49-F238E27FC236}">
                        <a16:creationId xmlns:a16="http://schemas.microsoft.com/office/drawing/2014/main" id="{56C5998E-89E1-C74D-B949-08AFF6F98CBC}"/>
                      </a:ext>
                    </a:extLst>
                  </p:cNvPr>
                  <p:cNvSpPr>
                    <a:spLocks/>
                  </p:cNvSpPr>
                  <p:nvPr/>
                </p:nvSpPr>
                <p:spPr bwMode="auto">
                  <a:xfrm>
                    <a:off x="6006782" y="2536601"/>
                    <a:ext cx="2778240" cy="973114"/>
                  </a:xfrm>
                  <a:custGeom>
                    <a:avLst/>
                    <a:gdLst>
                      <a:gd name="connsiteX0" fmla="*/ 2987 w 4214"/>
                      <a:gd name="connsiteY0" fmla="*/ 0 h 1406"/>
                      <a:gd name="connsiteX1" fmla="*/ 4214 w 4214"/>
                      <a:gd name="connsiteY1" fmla="*/ 377 h 1406"/>
                      <a:gd name="connsiteX2" fmla="*/ 1413 w 4214"/>
                      <a:gd name="connsiteY2" fmla="*/ 1406 h 1406"/>
                      <a:gd name="connsiteX3" fmla="*/ 0 w 4214"/>
                      <a:gd name="connsiteY3" fmla="*/ 753 h 1406"/>
                      <a:gd name="connsiteX4" fmla="*/ 2987 w 4214"/>
                      <a:gd name="connsiteY4" fmla="*/ 0 h 1406"/>
                      <a:gd name="connsiteX0" fmla="*/ 2968 w 4195"/>
                      <a:gd name="connsiteY0" fmla="*/ 0 h 1406"/>
                      <a:gd name="connsiteX1" fmla="*/ 4195 w 4195"/>
                      <a:gd name="connsiteY1" fmla="*/ 377 h 1406"/>
                      <a:gd name="connsiteX2" fmla="*/ 1394 w 4195"/>
                      <a:gd name="connsiteY2" fmla="*/ 1406 h 1406"/>
                      <a:gd name="connsiteX3" fmla="*/ 0 w 4195"/>
                      <a:gd name="connsiteY3" fmla="*/ 563 h 1406"/>
                      <a:gd name="connsiteX4" fmla="*/ 2968 w 4195"/>
                      <a:gd name="connsiteY4" fmla="*/ 0 h 1406"/>
                      <a:gd name="connsiteX0" fmla="*/ 2987 w 4214"/>
                      <a:gd name="connsiteY0" fmla="*/ 0 h 1406"/>
                      <a:gd name="connsiteX1" fmla="*/ 4214 w 4214"/>
                      <a:gd name="connsiteY1" fmla="*/ 377 h 1406"/>
                      <a:gd name="connsiteX2" fmla="*/ 1413 w 4214"/>
                      <a:gd name="connsiteY2" fmla="*/ 1406 h 1406"/>
                      <a:gd name="connsiteX3" fmla="*/ 0 w 4214"/>
                      <a:gd name="connsiteY3" fmla="*/ 729 h 1406"/>
                      <a:gd name="connsiteX4" fmla="*/ 2987 w 4214"/>
                      <a:gd name="connsiteY4" fmla="*/ 0 h 1406"/>
                      <a:gd name="connsiteX0" fmla="*/ 2987 w 4214"/>
                      <a:gd name="connsiteY0" fmla="*/ 0 h 1027"/>
                      <a:gd name="connsiteX1" fmla="*/ 4214 w 4214"/>
                      <a:gd name="connsiteY1" fmla="*/ 377 h 1027"/>
                      <a:gd name="connsiteX2" fmla="*/ 1363 w 4214"/>
                      <a:gd name="connsiteY2" fmla="*/ 1027 h 1027"/>
                      <a:gd name="connsiteX3" fmla="*/ 0 w 4214"/>
                      <a:gd name="connsiteY3" fmla="*/ 729 h 1027"/>
                      <a:gd name="connsiteX4" fmla="*/ 2987 w 4214"/>
                      <a:gd name="connsiteY4" fmla="*/ 0 h 1027"/>
                      <a:gd name="connsiteX0" fmla="*/ 2987 w 4214"/>
                      <a:gd name="connsiteY0" fmla="*/ 0 h 1337"/>
                      <a:gd name="connsiteX1" fmla="*/ 4214 w 4214"/>
                      <a:gd name="connsiteY1" fmla="*/ 377 h 1337"/>
                      <a:gd name="connsiteX2" fmla="*/ 1393 w 4214"/>
                      <a:gd name="connsiteY2" fmla="*/ 1337 h 1337"/>
                      <a:gd name="connsiteX3" fmla="*/ 0 w 4214"/>
                      <a:gd name="connsiteY3" fmla="*/ 729 h 1337"/>
                      <a:gd name="connsiteX4" fmla="*/ 2987 w 4214"/>
                      <a:gd name="connsiteY4" fmla="*/ 0 h 1337"/>
                      <a:gd name="connsiteX0" fmla="*/ 2987 w 4214"/>
                      <a:gd name="connsiteY0" fmla="*/ 0 h 2000"/>
                      <a:gd name="connsiteX1" fmla="*/ 4214 w 4214"/>
                      <a:gd name="connsiteY1" fmla="*/ 377 h 2000"/>
                      <a:gd name="connsiteX2" fmla="*/ 2904 w 4214"/>
                      <a:gd name="connsiteY2" fmla="*/ 2000 h 2000"/>
                      <a:gd name="connsiteX3" fmla="*/ 0 w 4214"/>
                      <a:gd name="connsiteY3" fmla="*/ 729 h 2000"/>
                      <a:gd name="connsiteX4" fmla="*/ 2987 w 4214"/>
                      <a:gd name="connsiteY4" fmla="*/ 0 h 2000"/>
                      <a:gd name="connsiteX0" fmla="*/ 2987 w 5765"/>
                      <a:gd name="connsiteY0" fmla="*/ 0 h 2000"/>
                      <a:gd name="connsiteX1" fmla="*/ 5765 w 5765"/>
                      <a:gd name="connsiteY1" fmla="*/ 856 h 2000"/>
                      <a:gd name="connsiteX2" fmla="*/ 2904 w 5765"/>
                      <a:gd name="connsiteY2" fmla="*/ 2000 h 2000"/>
                      <a:gd name="connsiteX3" fmla="*/ 0 w 5765"/>
                      <a:gd name="connsiteY3" fmla="*/ 729 h 2000"/>
                      <a:gd name="connsiteX4" fmla="*/ 2987 w 5765"/>
                      <a:gd name="connsiteY4" fmla="*/ 0 h 2000"/>
                      <a:gd name="connsiteX0" fmla="*/ 2987 w 5765"/>
                      <a:gd name="connsiteY0" fmla="*/ 0 h 2000"/>
                      <a:gd name="connsiteX1" fmla="*/ 5765 w 5765"/>
                      <a:gd name="connsiteY1" fmla="*/ 856 h 2000"/>
                      <a:gd name="connsiteX2" fmla="*/ 2827 w 5765"/>
                      <a:gd name="connsiteY2" fmla="*/ 2000 h 2000"/>
                      <a:gd name="connsiteX3" fmla="*/ 0 w 5765"/>
                      <a:gd name="connsiteY3" fmla="*/ 729 h 2000"/>
                      <a:gd name="connsiteX4" fmla="*/ 2987 w 5765"/>
                      <a:gd name="connsiteY4" fmla="*/ 0 h 2000"/>
                      <a:gd name="connsiteX0" fmla="*/ 2987 w 5303"/>
                      <a:gd name="connsiteY0" fmla="*/ 0 h 2000"/>
                      <a:gd name="connsiteX1" fmla="*/ 5303 w 5303"/>
                      <a:gd name="connsiteY1" fmla="*/ 856 h 2000"/>
                      <a:gd name="connsiteX2" fmla="*/ 2827 w 5303"/>
                      <a:gd name="connsiteY2" fmla="*/ 2000 h 2000"/>
                      <a:gd name="connsiteX3" fmla="*/ 0 w 5303"/>
                      <a:gd name="connsiteY3" fmla="*/ 729 h 2000"/>
                      <a:gd name="connsiteX4" fmla="*/ 2987 w 5303"/>
                      <a:gd name="connsiteY4" fmla="*/ 0 h 2000"/>
                      <a:gd name="connsiteX0" fmla="*/ 2987 w 5732"/>
                      <a:gd name="connsiteY0" fmla="*/ 0 h 2000"/>
                      <a:gd name="connsiteX1" fmla="*/ 5732 w 5732"/>
                      <a:gd name="connsiteY1" fmla="*/ 834 h 2000"/>
                      <a:gd name="connsiteX2" fmla="*/ 2827 w 5732"/>
                      <a:gd name="connsiteY2" fmla="*/ 2000 h 2000"/>
                      <a:gd name="connsiteX3" fmla="*/ 0 w 5732"/>
                      <a:gd name="connsiteY3" fmla="*/ 729 h 2000"/>
                      <a:gd name="connsiteX4" fmla="*/ 2987 w 5732"/>
                      <a:gd name="connsiteY4" fmla="*/ 0 h 2000"/>
                      <a:gd name="connsiteX0" fmla="*/ 2987 w 5688"/>
                      <a:gd name="connsiteY0" fmla="*/ 0 h 2000"/>
                      <a:gd name="connsiteX1" fmla="*/ 5688 w 5688"/>
                      <a:gd name="connsiteY1" fmla="*/ 856 h 2000"/>
                      <a:gd name="connsiteX2" fmla="*/ 2827 w 5688"/>
                      <a:gd name="connsiteY2" fmla="*/ 2000 h 2000"/>
                      <a:gd name="connsiteX3" fmla="*/ 0 w 5688"/>
                      <a:gd name="connsiteY3" fmla="*/ 729 h 2000"/>
                      <a:gd name="connsiteX4" fmla="*/ 2987 w 5688"/>
                      <a:gd name="connsiteY4" fmla="*/ 0 h 2000"/>
                      <a:gd name="connsiteX0" fmla="*/ 2987 w 5721"/>
                      <a:gd name="connsiteY0" fmla="*/ 0 h 2000"/>
                      <a:gd name="connsiteX1" fmla="*/ 5721 w 5721"/>
                      <a:gd name="connsiteY1" fmla="*/ 845 h 2000"/>
                      <a:gd name="connsiteX2" fmla="*/ 2827 w 5721"/>
                      <a:gd name="connsiteY2" fmla="*/ 2000 h 2000"/>
                      <a:gd name="connsiteX3" fmla="*/ 0 w 5721"/>
                      <a:gd name="connsiteY3" fmla="*/ 729 h 2000"/>
                      <a:gd name="connsiteX4" fmla="*/ 2987 w 5721"/>
                      <a:gd name="connsiteY4" fmla="*/ 0 h 2000"/>
                      <a:gd name="connsiteX0" fmla="*/ 2987 w 5633"/>
                      <a:gd name="connsiteY0" fmla="*/ 0 h 2000"/>
                      <a:gd name="connsiteX1" fmla="*/ 5633 w 5633"/>
                      <a:gd name="connsiteY1" fmla="*/ 845 h 2000"/>
                      <a:gd name="connsiteX2" fmla="*/ 2827 w 5633"/>
                      <a:gd name="connsiteY2" fmla="*/ 2000 h 2000"/>
                      <a:gd name="connsiteX3" fmla="*/ 0 w 5633"/>
                      <a:gd name="connsiteY3" fmla="*/ 729 h 2000"/>
                      <a:gd name="connsiteX4" fmla="*/ 2987 w 5633"/>
                      <a:gd name="connsiteY4" fmla="*/ 0 h 2000"/>
                      <a:gd name="connsiteX0" fmla="*/ 2987 w 5677"/>
                      <a:gd name="connsiteY0" fmla="*/ 0 h 2000"/>
                      <a:gd name="connsiteX1" fmla="*/ 5677 w 5677"/>
                      <a:gd name="connsiteY1" fmla="*/ 812 h 2000"/>
                      <a:gd name="connsiteX2" fmla="*/ 2827 w 5677"/>
                      <a:gd name="connsiteY2" fmla="*/ 2000 h 2000"/>
                      <a:gd name="connsiteX3" fmla="*/ 0 w 5677"/>
                      <a:gd name="connsiteY3" fmla="*/ 729 h 2000"/>
                      <a:gd name="connsiteX4" fmla="*/ 2987 w 5677"/>
                      <a:gd name="connsiteY4" fmla="*/ 0 h 2000"/>
                      <a:gd name="connsiteX0" fmla="*/ 2987 w 5710"/>
                      <a:gd name="connsiteY0" fmla="*/ 0 h 2000"/>
                      <a:gd name="connsiteX1" fmla="*/ 5710 w 5710"/>
                      <a:gd name="connsiteY1" fmla="*/ 834 h 2000"/>
                      <a:gd name="connsiteX2" fmla="*/ 2827 w 5710"/>
                      <a:gd name="connsiteY2" fmla="*/ 2000 h 2000"/>
                      <a:gd name="connsiteX3" fmla="*/ 0 w 5710"/>
                      <a:gd name="connsiteY3" fmla="*/ 729 h 2000"/>
                      <a:gd name="connsiteX4" fmla="*/ 2987 w 5710"/>
                      <a:gd name="connsiteY4" fmla="*/ 0 h 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0" h="2000">
                        <a:moveTo>
                          <a:pt x="2987" y="0"/>
                        </a:moveTo>
                        <a:lnTo>
                          <a:pt x="5710" y="834"/>
                        </a:lnTo>
                        <a:lnTo>
                          <a:pt x="2827" y="2000"/>
                        </a:lnTo>
                        <a:lnTo>
                          <a:pt x="0" y="729"/>
                        </a:lnTo>
                        <a:lnTo>
                          <a:pt x="2987" y="0"/>
                        </a:lnTo>
                        <a:close/>
                      </a:path>
                    </a:pathLst>
                  </a:custGeom>
                  <a:gradFill flip="none" rotWithShape="1">
                    <a:gsLst>
                      <a:gs pos="50000">
                        <a:srgbClr val="F1C890">
                          <a:shade val="67500"/>
                          <a:satMod val="115000"/>
                        </a:srgbClr>
                      </a:gs>
                      <a:gs pos="100000">
                        <a:srgbClr val="F1C890">
                          <a:shade val="100000"/>
                          <a:satMod val="115000"/>
                        </a:srgbClr>
                      </a:gs>
                    </a:gsLst>
                    <a:lin ang="189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38" name="Freeform 158">
                    <a:extLst>
                      <a:ext uri="{FF2B5EF4-FFF2-40B4-BE49-F238E27FC236}">
                        <a16:creationId xmlns:a16="http://schemas.microsoft.com/office/drawing/2014/main" id="{19B75187-907E-8C44-83F8-92F96C752F4C}"/>
                      </a:ext>
                    </a:extLst>
                  </p:cNvPr>
                  <p:cNvSpPr/>
                  <p:nvPr/>
                </p:nvSpPr>
                <p:spPr>
                  <a:xfrm>
                    <a:off x="6509673" y="3119240"/>
                    <a:ext cx="311272" cy="403889"/>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2" h="403889">
                        <a:moveTo>
                          <a:pt x="0" y="0"/>
                        </a:moveTo>
                        <a:lnTo>
                          <a:pt x="311272" y="132700"/>
                        </a:lnTo>
                        <a:cubicBezTo>
                          <a:pt x="309648" y="223096"/>
                          <a:pt x="308023" y="313493"/>
                          <a:pt x="306399" y="403889"/>
                        </a:cubicBezTo>
                        <a:lnTo>
                          <a:pt x="0" y="281621"/>
                        </a:lnTo>
                        <a:lnTo>
                          <a:pt x="0"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mj-lt"/>
                    </a:endParaRPr>
                  </a:p>
                </p:txBody>
              </p:sp>
              <p:cxnSp>
                <p:nvCxnSpPr>
                  <p:cNvPr id="139" name="Straight Connector 159">
                    <a:extLst>
                      <a:ext uri="{FF2B5EF4-FFF2-40B4-BE49-F238E27FC236}">
                        <a16:creationId xmlns:a16="http://schemas.microsoft.com/office/drawing/2014/main" id="{56BE5BBF-2AC7-5748-B182-6E49ED9AA0CB}"/>
                      </a:ext>
                    </a:extLst>
                  </p:cNvPr>
                  <p:cNvCxnSpPr/>
                  <p:nvPr/>
                </p:nvCxnSpPr>
                <p:spPr>
                  <a:xfrm flipV="1">
                    <a:off x="6663672" y="2729909"/>
                    <a:ext cx="1401123" cy="443596"/>
                  </a:xfrm>
                  <a:prstGeom prst="line">
                    <a:avLst/>
                  </a:prstGeom>
                  <a:ln w="190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sp>
                <p:nvSpPr>
                  <p:cNvPr id="140" name="Freeform 160">
                    <a:extLst>
                      <a:ext uri="{FF2B5EF4-FFF2-40B4-BE49-F238E27FC236}">
                        <a16:creationId xmlns:a16="http://schemas.microsoft.com/office/drawing/2014/main" id="{22971524-9E86-CB42-BA9E-60CAD199CA73}"/>
                      </a:ext>
                    </a:extLst>
                  </p:cNvPr>
                  <p:cNvSpPr/>
                  <p:nvPr/>
                </p:nvSpPr>
                <p:spPr>
                  <a:xfrm>
                    <a:off x="6511272" y="2698547"/>
                    <a:ext cx="1694601" cy="554578"/>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 name="connsiteX0" fmla="*/ 1434322 w 1434322"/>
                      <a:gd name="connsiteY0" fmla="*/ 0 h 542672"/>
                      <a:gd name="connsiteX1" fmla="*/ 311272 w 1434322"/>
                      <a:gd name="connsiteY1" fmla="*/ 271483 h 542672"/>
                      <a:gd name="connsiteX2" fmla="*/ 306399 w 1434322"/>
                      <a:gd name="connsiteY2" fmla="*/ 542672 h 542672"/>
                      <a:gd name="connsiteX3" fmla="*/ 0 w 1434322"/>
                      <a:gd name="connsiteY3" fmla="*/ 420404 h 542672"/>
                      <a:gd name="connsiteX4" fmla="*/ 1434322 w 1434322"/>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54578"/>
                      <a:gd name="connsiteX1" fmla="*/ 1694601 w 1694601"/>
                      <a:gd name="connsiteY1" fmla="*/ 70697 h 554578"/>
                      <a:gd name="connsiteX2" fmla="*/ 310368 w 1694601"/>
                      <a:gd name="connsiteY2" fmla="*/ 554578 h 554578"/>
                      <a:gd name="connsiteX3" fmla="*/ 0 w 1694601"/>
                      <a:gd name="connsiteY3" fmla="*/ 420404 h 554578"/>
                      <a:gd name="connsiteX4" fmla="*/ 1434322 w 1694601"/>
                      <a:gd name="connsiteY4" fmla="*/ 0 h 55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01" h="554578">
                        <a:moveTo>
                          <a:pt x="1434322" y="0"/>
                        </a:moveTo>
                        <a:lnTo>
                          <a:pt x="1694601" y="70697"/>
                        </a:lnTo>
                        <a:lnTo>
                          <a:pt x="310368" y="554578"/>
                        </a:lnTo>
                        <a:lnTo>
                          <a:pt x="0" y="420404"/>
                        </a:lnTo>
                        <a:lnTo>
                          <a:pt x="1434322"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mj-lt"/>
                    </a:endParaRPr>
                  </a:p>
                </p:txBody>
              </p:sp>
            </p:grpSp>
            <p:grpSp>
              <p:nvGrpSpPr>
                <p:cNvPr id="121" name="Group 59">
                  <a:extLst>
                    <a:ext uri="{FF2B5EF4-FFF2-40B4-BE49-F238E27FC236}">
                      <a16:creationId xmlns:a16="http://schemas.microsoft.com/office/drawing/2014/main" id="{849CEB4B-9CAA-8847-9083-E5EF23E0287C}"/>
                    </a:ext>
                  </a:extLst>
                </p:cNvPr>
                <p:cNvGrpSpPr/>
                <p:nvPr/>
              </p:nvGrpSpPr>
              <p:grpSpPr>
                <a:xfrm>
                  <a:off x="3884612" y="5199529"/>
                  <a:ext cx="855009" cy="637654"/>
                  <a:chOff x="6006782" y="2536601"/>
                  <a:chExt cx="2778240" cy="2071976"/>
                </a:xfrm>
              </p:grpSpPr>
              <p:sp>
                <p:nvSpPr>
                  <p:cNvPr id="129" name="Freeform 6">
                    <a:extLst>
                      <a:ext uri="{FF2B5EF4-FFF2-40B4-BE49-F238E27FC236}">
                        <a16:creationId xmlns:a16="http://schemas.microsoft.com/office/drawing/2014/main" id="{4F773A1B-A8F5-064E-9CF7-A6B4C5F555CE}"/>
                      </a:ext>
                    </a:extLst>
                  </p:cNvPr>
                  <p:cNvSpPr>
                    <a:spLocks/>
                  </p:cNvSpPr>
                  <p:nvPr/>
                </p:nvSpPr>
                <p:spPr bwMode="auto">
                  <a:xfrm>
                    <a:off x="7323352" y="2936768"/>
                    <a:ext cx="1458697" cy="1671809"/>
                  </a:xfrm>
                  <a:custGeom>
                    <a:avLst/>
                    <a:gdLst>
                      <a:gd name="connsiteX0" fmla="*/ 2998 w 2998"/>
                      <a:gd name="connsiteY0" fmla="*/ 0 h 3436"/>
                      <a:gd name="connsiteX1" fmla="*/ 2897 w 2998"/>
                      <a:gd name="connsiteY1" fmla="*/ 1947 h 3436"/>
                      <a:gd name="connsiteX2" fmla="*/ 0 w 2998"/>
                      <a:gd name="connsiteY2" fmla="*/ 3436 h 3436"/>
                      <a:gd name="connsiteX3" fmla="*/ 76 w 2998"/>
                      <a:gd name="connsiteY3" fmla="*/ 1157 h 3436"/>
                      <a:gd name="connsiteX4" fmla="*/ 2998 w 2998"/>
                      <a:gd name="connsiteY4" fmla="*/ 0 h 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 h="3436">
                        <a:moveTo>
                          <a:pt x="2998" y="0"/>
                        </a:moveTo>
                        <a:cubicBezTo>
                          <a:pt x="2964" y="649"/>
                          <a:pt x="2931" y="1298"/>
                          <a:pt x="2897" y="1947"/>
                        </a:cubicBezTo>
                        <a:lnTo>
                          <a:pt x="0" y="3436"/>
                        </a:lnTo>
                        <a:cubicBezTo>
                          <a:pt x="42" y="2669"/>
                          <a:pt x="34" y="1924"/>
                          <a:pt x="76" y="1157"/>
                        </a:cubicBezTo>
                        <a:lnTo>
                          <a:pt x="2998" y="0"/>
                        </a:ln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35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30" name="Freeform 7">
                    <a:extLst>
                      <a:ext uri="{FF2B5EF4-FFF2-40B4-BE49-F238E27FC236}">
                        <a16:creationId xmlns:a16="http://schemas.microsoft.com/office/drawing/2014/main" id="{B078998A-AFAC-2544-BE13-11152CC88B3F}"/>
                      </a:ext>
                    </a:extLst>
                  </p:cNvPr>
                  <p:cNvSpPr>
                    <a:spLocks/>
                  </p:cNvSpPr>
                  <p:nvPr/>
                </p:nvSpPr>
                <p:spPr bwMode="auto">
                  <a:xfrm>
                    <a:off x="6012265" y="2891030"/>
                    <a:ext cx="1371906" cy="1717547"/>
                  </a:xfrm>
                  <a:custGeom>
                    <a:avLst/>
                    <a:gdLst>
                      <a:gd name="connsiteX0" fmla="*/ 0 w 2861"/>
                      <a:gd name="connsiteY0" fmla="*/ 0 h 3530"/>
                      <a:gd name="connsiteX1" fmla="*/ 2861 w 2861"/>
                      <a:gd name="connsiteY1" fmla="*/ 1228 h 3530"/>
                      <a:gd name="connsiteX2" fmla="*/ 2736 w 2861"/>
                      <a:gd name="connsiteY2" fmla="*/ 3530 h 3530"/>
                      <a:gd name="connsiteX3" fmla="*/ 45 w 2861"/>
                      <a:gd name="connsiteY3" fmla="*/ 2081 h 3530"/>
                      <a:gd name="connsiteX4" fmla="*/ 0 w 2861"/>
                      <a:gd name="connsiteY4" fmla="*/ 0 h 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 h="3530">
                        <a:moveTo>
                          <a:pt x="0" y="0"/>
                        </a:moveTo>
                        <a:lnTo>
                          <a:pt x="2861" y="1228"/>
                        </a:lnTo>
                        <a:cubicBezTo>
                          <a:pt x="2819" y="1995"/>
                          <a:pt x="2778" y="2763"/>
                          <a:pt x="2736" y="3530"/>
                        </a:cubicBezTo>
                        <a:lnTo>
                          <a:pt x="45" y="2081"/>
                        </a:lnTo>
                        <a:cubicBezTo>
                          <a:pt x="30" y="1387"/>
                          <a:pt x="15" y="694"/>
                          <a:pt x="0" y="0"/>
                        </a:cubicBez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31" name="Freeform 8">
                    <a:extLst>
                      <a:ext uri="{FF2B5EF4-FFF2-40B4-BE49-F238E27FC236}">
                        <a16:creationId xmlns:a16="http://schemas.microsoft.com/office/drawing/2014/main" id="{6CDE0533-4891-C948-BABE-05FD07C125D6}"/>
                      </a:ext>
                    </a:extLst>
                  </p:cNvPr>
                  <p:cNvSpPr>
                    <a:spLocks/>
                  </p:cNvSpPr>
                  <p:nvPr/>
                </p:nvSpPr>
                <p:spPr bwMode="auto">
                  <a:xfrm>
                    <a:off x="6006782" y="2536601"/>
                    <a:ext cx="2778240" cy="973114"/>
                  </a:xfrm>
                  <a:custGeom>
                    <a:avLst/>
                    <a:gdLst>
                      <a:gd name="connsiteX0" fmla="*/ 2987 w 4214"/>
                      <a:gd name="connsiteY0" fmla="*/ 0 h 1406"/>
                      <a:gd name="connsiteX1" fmla="*/ 4214 w 4214"/>
                      <a:gd name="connsiteY1" fmla="*/ 377 h 1406"/>
                      <a:gd name="connsiteX2" fmla="*/ 1413 w 4214"/>
                      <a:gd name="connsiteY2" fmla="*/ 1406 h 1406"/>
                      <a:gd name="connsiteX3" fmla="*/ 0 w 4214"/>
                      <a:gd name="connsiteY3" fmla="*/ 753 h 1406"/>
                      <a:gd name="connsiteX4" fmla="*/ 2987 w 4214"/>
                      <a:gd name="connsiteY4" fmla="*/ 0 h 1406"/>
                      <a:gd name="connsiteX0" fmla="*/ 2968 w 4195"/>
                      <a:gd name="connsiteY0" fmla="*/ 0 h 1406"/>
                      <a:gd name="connsiteX1" fmla="*/ 4195 w 4195"/>
                      <a:gd name="connsiteY1" fmla="*/ 377 h 1406"/>
                      <a:gd name="connsiteX2" fmla="*/ 1394 w 4195"/>
                      <a:gd name="connsiteY2" fmla="*/ 1406 h 1406"/>
                      <a:gd name="connsiteX3" fmla="*/ 0 w 4195"/>
                      <a:gd name="connsiteY3" fmla="*/ 563 h 1406"/>
                      <a:gd name="connsiteX4" fmla="*/ 2968 w 4195"/>
                      <a:gd name="connsiteY4" fmla="*/ 0 h 1406"/>
                      <a:gd name="connsiteX0" fmla="*/ 2987 w 4214"/>
                      <a:gd name="connsiteY0" fmla="*/ 0 h 1406"/>
                      <a:gd name="connsiteX1" fmla="*/ 4214 w 4214"/>
                      <a:gd name="connsiteY1" fmla="*/ 377 h 1406"/>
                      <a:gd name="connsiteX2" fmla="*/ 1413 w 4214"/>
                      <a:gd name="connsiteY2" fmla="*/ 1406 h 1406"/>
                      <a:gd name="connsiteX3" fmla="*/ 0 w 4214"/>
                      <a:gd name="connsiteY3" fmla="*/ 729 h 1406"/>
                      <a:gd name="connsiteX4" fmla="*/ 2987 w 4214"/>
                      <a:gd name="connsiteY4" fmla="*/ 0 h 1406"/>
                      <a:gd name="connsiteX0" fmla="*/ 2987 w 4214"/>
                      <a:gd name="connsiteY0" fmla="*/ 0 h 1027"/>
                      <a:gd name="connsiteX1" fmla="*/ 4214 w 4214"/>
                      <a:gd name="connsiteY1" fmla="*/ 377 h 1027"/>
                      <a:gd name="connsiteX2" fmla="*/ 1363 w 4214"/>
                      <a:gd name="connsiteY2" fmla="*/ 1027 h 1027"/>
                      <a:gd name="connsiteX3" fmla="*/ 0 w 4214"/>
                      <a:gd name="connsiteY3" fmla="*/ 729 h 1027"/>
                      <a:gd name="connsiteX4" fmla="*/ 2987 w 4214"/>
                      <a:gd name="connsiteY4" fmla="*/ 0 h 1027"/>
                      <a:gd name="connsiteX0" fmla="*/ 2987 w 4214"/>
                      <a:gd name="connsiteY0" fmla="*/ 0 h 1337"/>
                      <a:gd name="connsiteX1" fmla="*/ 4214 w 4214"/>
                      <a:gd name="connsiteY1" fmla="*/ 377 h 1337"/>
                      <a:gd name="connsiteX2" fmla="*/ 1393 w 4214"/>
                      <a:gd name="connsiteY2" fmla="*/ 1337 h 1337"/>
                      <a:gd name="connsiteX3" fmla="*/ 0 w 4214"/>
                      <a:gd name="connsiteY3" fmla="*/ 729 h 1337"/>
                      <a:gd name="connsiteX4" fmla="*/ 2987 w 4214"/>
                      <a:gd name="connsiteY4" fmla="*/ 0 h 1337"/>
                      <a:gd name="connsiteX0" fmla="*/ 2987 w 4214"/>
                      <a:gd name="connsiteY0" fmla="*/ 0 h 2000"/>
                      <a:gd name="connsiteX1" fmla="*/ 4214 w 4214"/>
                      <a:gd name="connsiteY1" fmla="*/ 377 h 2000"/>
                      <a:gd name="connsiteX2" fmla="*/ 2904 w 4214"/>
                      <a:gd name="connsiteY2" fmla="*/ 2000 h 2000"/>
                      <a:gd name="connsiteX3" fmla="*/ 0 w 4214"/>
                      <a:gd name="connsiteY3" fmla="*/ 729 h 2000"/>
                      <a:gd name="connsiteX4" fmla="*/ 2987 w 4214"/>
                      <a:gd name="connsiteY4" fmla="*/ 0 h 2000"/>
                      <a:gd name="connsiteX0" fmla="*/ 2987 w 5765"/>
                      <a:gd name="connsiteY0" fmla="*/ 0 h 2000"/>
                      <a:gd name="connsiteX1" fmla="*/ 5765 w 5765"/>
                      <a:gd name="connsiteY1" fmla="*/ 856 h 2000"/>
                      <a:gd name="connsiteX2" fmla="*/ 2904 w 5765"/>
                      <a:gd name="connsiteY2" fmla="*/ 2000 h 2000"/>
                      <a:gd name="connsiteX3" fmla="*/ 0 w 5765"/>
                      <a:gd name="connsiteY3" fmla="*/ 729 h 2000"/>
                      <a:gd name="connsiteX4" fmla="*/ 2987 w 5765"/>
                      <a:gd name="connsiteY4" fmla="*/ 0 h 2000"/>
                      <a:gd name="connsiteX0" fmla="*/ 2987 w 5765"/>
                      <a:gd name="connsiteY0" fmla="*/ 0 h 2000"/>
                      <a:gd name="connsiteX1" fmla="*/ 5765 w 5765"/>
                      <a:gd name="connsiteY1" fmla="*/ 856 h 2000"/>
                      <a:gd name="connsiteX2" fmla="*/ 2827 w 5765"/>
                      <a:gd name="connsiteY2" fmla="*/ 2000 h 2000"/>
                      <a:gd name="connsiteX3" fmla="*/ 0 w 5765"/>
                      <a:gd name="connsiteY3" fmla="*/ 729 h 2000"/>
                      <a:gd name="connsiteX4" fmla="*/ 2987 w 5765"/>
                      <a:gd name="connsiteY4" fmla="*/ 0 h 2000"/>
                      <a:gd name="connsiteX0" fmla="*/ 2987 w 5303"/>
                      <a:gd name="connsiteY0" fmla="*/ 0 h 2000"/>
                      <a:gd name="connsiteX1" fmla="*/ 5303 w 5303"/>
                      <a:gd name="connsiteY1" fmla="*/ 856 h 2000"/>
                      <a:gd name="connsiteX2" fmla="*/ 2827 w 5303"/>
                      <a:gd name="connsiteY2" fmla="*/ 2000 h 2000"/>
                      <a:gd name="connsiteX3" fmla="*/ 0 w 5303"/>
                      <a:gd name="connsiteY3" fmla="*/ 729 h 2000"/>
                      <a:gd name="connsiteX4" fmla="*/ 2987 w 5303"/>
                      <a:gd name="connsiteY4" fmla="*/ 0 h 2000"/>
                      <a:gd name="connsiteX0" fmla="*/ 2987 w 5732"/>
                      <a:gd name="connsiteY0" fmla="*/ 0 h 2000"/>
                      <a:gd name="connsiteX1" fmla="*/ 5732 w 5732"/>
                      <a:gd name="connsiteY1" fmla="*/ 834 h 2000"/>
                      <a:gd name="connsiteX2" fmla="*/ 2827 w 5732"/>
                      <a:gd name="connsiteY2" fmla="*/ 2000 h 2000"/>
                      <a:gd name="connsiteX3" fmla="*/ 0 w 5732"/>
                      <a:gd name="connsiteY3" fmla="*/ 729 h 2000"/>
                      <a:gd name="connsiteX4" fmla="*/ 2987 w 5732"/>
                      <a:gd name="connsiteY4" fmla="*/ 0 h 2000"/>
                      <a:gd name="connsiteX0" fmla="*/ 2987 w 5688"/>
                      <a:gd name="connsiteY0" fmla="*/ 0 h 2000"/>
                      <a:gd name="connsiteX1" fmla="*/ 5688 w 5688"/>
                      <a:gd name="connsiteY1" fmla="*/ 856 h 2000"/>
                      <a:gd name="connsiteX2" fmla="*/ 2827 w 5688"/>
                      <a:gd name="connsiteY2" fmla="*/ 2000 h 2000"/>
                      <a:gd name="connsiteX3" fmla="*/ 0 w 5688"/>
                      <a:gd name="connsiteY3" fmla="*/ 729 h 2000"/>
                      <a:gd name="connsiteX4" fmla="*/ 2987 w 5688"/>
                      <a:gd name="connsiteY4" fmla="*/ 0 h 2000"/>
                      <a:gd name="connsiteX0" fmla="*/ 2987 w 5721"/>
                      <a:gd name="connsiteY0" fmla="*/ 0 h 2000"/>
                      <a:gd name="connsiteX1" fmla="*/ 5721 w 5721"/>
                      <a:gd name="connsiteY1" fmla="*/ 845 h 2000"/>
                      <a:gd name="connsiteX2" fmla="*/ 2827 w 5721"/>
                      <a:gd name="connsiteY2" fmla="*/ 2000 h 2000"/>
                      <a:gd name="connsiteX3" fmla="*/ 0 w 5721"/>
                      <a:gd name="connsiteY3" fmla="*/ 729 h 2000"/>
                      <a:gd name="connsiteX4" fmla="*/ 2987 w 5721"/>
                      <a:gd name="connsiteY4" fmla="*/ 0 h 2000"/>
                      <a:gd name="connsiteX0" fmla="*/ 2987 w 5633"/>
                      <a:gd name="connsiteY0" fmla="*/ 0 h 2000"/>
                      <a:gd name="connsiteX1" fmla="*/ 5633 w 5633"/>
                      <a:gd name="connsiteY1" fmla="*/ 845 h 2000"/>
                      <a:gd name="connsiteX2" fmla="*/ 2827 w 5633"/>
                      <a:gd name="connsiteY2" fmla="*/ 2000 h 2000"/>
                      <a:gd name="connsiteX3" fmla="*/ 0 w 5633"/>
                      <a:gd name="connsiteY3" fmla="*/ 729 h 2000"/>
                      <a:gd name="connsiteX4" fmla="*/ 2987 w 5633"/>
                      <a:gd name="connsiteY4" fmla="*/ 0 h 2000"/>
                      <a:gd name="connsiteX0" fmla="*/ 2987 w 5677"/>
                      <a:gd name="connsiteY0" fmla="*/ 0 h 2000"/>
                      <a:gd name="connsiteX1" fmla="*/ 5677 w 5677"/>
                      <a:gd name="connsiteY1" fmla="*/ 812 h 2000"/>
                      <a:gd name="connsiteX2" fmla="*/ 2827 w 5677"/>
                      <a:gd name="connsiteY2" fmla="*/ 2000 h 2000"/>
                      <a:gd name="connsiteX3" fmla="*/ 0 w 5677"/>
                      <a:gd name="connsiteY3" fmla="*/ 729 h 2000"/>
                      <a:gd name="connsiteX4" fmla="*/ 2987 w 5677"/>
                      <a:gd name="connsiteY4" fmla="*/ 0 h 2000"/>
                      <a:gd name="connsiteX0" fmla="*/ 2987 w 5710"/>
                      <a:gd name="connsiteY0" fmla="*/ 0 h 2000"/>
                      <a:gd name="connsiteX1" fmla="*/ 5710 w 5710"/>
                      <a:gd name="connsiteY1" fmla="*/ 834 h 2000"/>
                      <a:gd name="connsiteX2" fmla="*/ 2827 w 5710"/>
                      <a:gd name="connsiteY2" fmla="*/ 2000 h 2000"/>
                      <a:gd name="connsiteX3" fmla="*/ 0 w 5710"/>
                      <a:gd name="connsiteY3" fmla="*/ 729 h 2000"/>
                      <a:gd name="connsiteX4" fmla="*/ 2987 w 5710"/>
                      <a:gd name="connsiteY4" fmla="*/ 0 h 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0" h="2000">
                        <a:moveTo>
                          <a:pt x="2987" y="0"/>
                        </a:moveTo>
                        <a:lnTo>
                          <a:pt x="5710" y="834"/>
                        </a:lnTo>
                        <a:lnTo>
                          <a:pt x="2827" y="2000"/>
                        </a:lnTo>
                        <a:lnTo>
                          <a:pt x="0" y="729"/>
                        </a:lnTo>
                        <a:lnTo>
                          <a:pt x="2987" y="0"/>
                        </a:lnTo>
                        <a:close/>
                      </a:path>
                    </a:pathLst>
                  </a:custGeom>
                  <a:gradFill flip="none" rotWithShape="1">
                    <a:gsLst>
                      <a:gs pos="50000">
                        <a:srgbClr val="F1C890">
                          <a:shade val="67500"/>
                          <a:satMod val="115000"/>
                        </a:srgbClr>
                      </a:gs>
                      <a:gs pos="100000">
                        <a:srgbClr val="F1C890">
                          <a:shade val="100000"/>
                          <a:satMod val="115000"/>
                        </a:srgbClr>
                      </a:gs>
                    </a:gsLst>
                    <a:lin ang="189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32" name="Freeform 146">
                    <a:extLst>
                      <a:ext uri="{FF2B5EF4-FFF2-40B4-BE49-F238E27FC236}">
                        <a16:creationId xmlns:a16="http://schemas.microsoft.com/office/drawing/2014/main" id="{FA686766-AFFE-B94C-AC30-43AAC56F7899}"/>
                      </a:ext>
                    </a:extLst>
                  </p:cNvPr>
                  <p:cNvSpPr/>
                  <p:nvPr/>
                </p:nvSpPr>
                <p:spPr>
                  <a:xfrm>
                    <a:off x="6509673" y="3119240"/>
                    <a:ext cx="311272" cy="403889"/>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2" h="403889">
                        <a:moveTo>
                          <a:pt x="0" y="0"/>
                        </a:moveTo>
                        <a:lnTo>
                          <a:pt x="311272" y="132700"/>
                        </a:lnTo>
                        <a:cubicBezTo>
                          <a:pt x="309648" y="223096"/>
                          <a:pt x="308023" y="313493"/>
                          <a:pt x="306399" y="403889"/>
                        </a:cubicBezTo>
                        <a:lnTo>
                          <a:pt x="0" y="281621"/>
                        </a:lnTo>
                        <a:lnTo>
                          <a:pt x="0"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mj-lt"/>
                    </a:endParaRPr>
                  </a:p>
                </p:txBody>
              </p:sp>
              <p:cxnSp>
                <p:nvCxnSpPr>
                  <p:cNvPr id="133" name="Straight Connector 147">
                    <a:extLst>
                      <a:ext uri="{FF2B5EF4-FFF2-40B4-BE49-F238E27FC236}">
                        <a16:creationId xmlns:a16="http://schemas.microsoft.com/office/drawing/2014/main" id="{483076AE-E469-DD4E-8289-99BC550C5C43}"/>
                      </a:ext>
                    </a:extLst>
                  </p:cNvPr>
                  <p:cNvCxnSpPr/>
                  <p:nvPr/>
                </p:nvCxnSpPr>
                <p:spPr>
                  <a:xfrm flipV="1">
                    <a:off x="6663672" y="2729909"/>
                    <a:ext cx="1401123" cy="443596"/>
                  </a:xfrm>
                  <a:prstGeom prst="line">
                    <a:avLst/>
                  </a:prstGeom>
                  <a:ln w="190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sp>
                <p:nvSpPr>
                  <p:cNvPr id="134" name="Freeform 148">
                    <a:extLst>
                      <a:ext uri="{FF2B5EF4-FFF2-40B4-BE49-F238E27FC236}">
                        <a16:creationId xmlns:a16="http://schemas.microsoft.com/office/drawing/2014/main" id="{47728E72-335E-984A-80B5-E91489AD032F}"/>
                      </a:ext>
                    </a:extLst>
                  </p:cNvPr>
                  <p:cNvSpPr/>
                  <p:nvPr/>
                </p:nvSpPr>
                <p:spPr>
                  <a:xfrm>
                    <a:off x="6511272" y="2698547"/>
                    <a:ext cx="1694601" cy="554578"/>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 name="connsiteX0" fmla="*/ 1434322 w 1434322"/>
                      <a:gd name="connsiteY0" fmla="*/ 0 h 542672"/>
                      <a:gd name="connsiteX1" fmla="*/ 311272 w 1434322"/>
                      <a:gd name="connsiteY1" fmla="*/ 271483 h 542672"/>
                      <a:gd name="connsiteX2" fmla="*/ 306399 w 1434322"/>
                      <a:gd name="connsiteY2" fmla="*/ 542672 h 542672"/>
                      <a:gd name="connsiteX3" fmla="*/ 0 w 1434322"/>
                      <a:gd name="connsiteY3" fmla="*/ 420404 h 542672"/>
                      <a:gd name="connsiteX4" fmla="*/ 1434322 w 1434322"/>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54578"/>
                      <a:gd name="connsiteX1" fmla="*/ 1694601 w 1694601"/>
                      <a:gd name="connsiteY1" fmla="*/ 70697 h 554578"/>
                      <a:gd name="connsiteX2" fmla="*/ 310368 w 1694601"/>
                      <a:gd name="connsiteY2" fmla="*/ 554578 h 554578"/>
                      <a:gd name="connsiteX3" fmla="*/ 0 w 1694601"/>
                      <a:gd name="connsiteY3" fmla="*/ 420404 h 554578"/>
                      <a:gd name="connsiteX4" fmla="*/ 1434322 w 1694601"/>
                      <a:gd name="connsiteY4" fmla="*/ 0 h 55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01" h="554578">
                        <a:moveTo>
                          <a:pt x="1434322" y="0"/>
                        </a:moveTo>
                        <a:lnTo>
                          <a:pt x="1694601" y="70697"/>
                        </a:lnTo>
                        <a:lnTo>
                          <a:pt x="310368" y="554578"/>
                        </a:lnTo>
                        <a:lnTo>
                          <a:pt x="0" y="420404"/>
                        </a:lnTo>
                        <a:lnTo>
                          <a:pt x="1434322"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mj-lt"/>
                    </a:endParaRPr>
                  </a:p>
                </p:txBody>
              </p:sp>
            </p:grpSp>
            <p:grpSp>
              <p:nvGrpSpPr>
                <p:cNvPr id="122" name="Group 59">
                  <a:extLst>
                    <a:ext uri="{FF2B5EF4-FFF2-40B4-BE49-F238E27FC236}">
                      <a16:creationId xmlns:a16="http://schemas.microsoft.com/office/drawing/2014/main" id="{773DD144-EF10-6E4A-9577-FC64A657139E}"/>
                    </a:ext>
                  </a:extLst>
                </p:cNvPr>
                <p:cNvGrpSpPr/>
                <p:nvPr/>
              </p:nvGrpSpPr>
              <p:grpSpPr>
                <a:xfrm>
                  <a:off x="3803929" y="4742329"/>
                  <a:ext cx="855009" cy="637654"/>
                  <a:chOff x="6006782" y="2536601"/>
                  <a:chExt cx="2778240" cy="2071976"/>
                </a:xfrm>
              </p:grpSpPr>
              <p:sp>
                <p:nvSpPr>
                  <p:cNvPr id="123" name="Freeform 6">
                    <a:extLst>
                      <a:ext uri="{FF2B5EF4-FFF2-40B4-BE49-F238E27FC236}">
                        <a16:creationId xmlns:a16="http://schemas.microsoft.com/office/drawing/2014/main" id="{0E0CD607-D44E-D24F-9F3D-48B0D7B5163A}"/>
                      </a:ext>
                    </a:extLst>
                  </p:cNvPr>
                  <p:cNvSpPr>
                    <a:spLocks/>
                  </p:cNvSpPr>
                  <p:nvPr/>
                </p:nvSpPr>
                <p:spPr bwMode="auto">
                  <a:xfrm>
                    <a:off x="7323351" y="2936767"/>
                    <a:ext cx="1458698" cy="1671810"/>
                  </a:xfrm>
                  <a:custGeom>
                    <a:avLst/>
                    <a:gdLst>
                      <a:gd name="connsiteX0" fmla="*/ 2998 w 2998"/>
                      <a:gd name="connsiteY0" fmla="*/ 0 h 3436"/>
                      <a:gd name="connsiteX1" fmla="*/ 2897 w 2998"/>
                      <a:gd name="connsiteY1" fmla="*/ 1947 h 3436"/>
                      <a:gd name="connsiteX2" fmla="*/ 0 w 2998"/>
                      <a:gd name="connsiteY2" fmla="*/ 3436 h 3436"/>
                      <a:gd name="connsiteX3" fmla="*/ 76 w 2998"/>
                      <a:gd name="connsiteY3" fmla="*/ 1157 h 3436"/>
                      <a:gd name="connsiteX4" fmla="*/ 2998 w 2998"/>
                      <a:gd name="connsiteY4" fmla="*/ 0 h 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 h="3436">
                        <a:moveTo>
                          <a:pt x="2998" y="0"/>
                        </a:moveTo>
                        <a:cubicBezTo>
                          <a:pt x="2964" y="649"/>
                          <a:pt x="2931" y="1298"/>
                          <a:pt x="2897" y="1947"/>
                        </a:cubicBezTo>
                        <a:lnTo>
                          <a:pt x="0" y="3436"/>
                        </a:lnTo>
                        <a:cubicBezTo>
                          <a:pt x="42" y="2669"/>
                          <a:pt x="34" y="1924"/>
                          <a:pt x="76" y="1157"/>
                        </a:cubicBezTo>
                        <a:lnTo>
                          <a:pt x="2998" y="0"/>
                        </a:ln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35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24" name="Freeform 7">
                    <a:extLst>
                      <a:ext uri="{FF2B5EF4-FFF2-40B4-BE49-F238E27FC236}">
                        <a16:creationId xmlns:a16="http://schemas.microsoft.com/office/drawing/2014/main" id="{10B5C76E-5800-444A-8A26-B0C1BADBAEC3}"/>
                      </a:ext>
                    </a:extLst>
                  </p:cNvPr>
                  <p:cNvSpPr>
                    <a:spLocks/>
                  </p:cNvSpPr>
                  <p:nvPr/>
                </p:nvSpPr>
                <p:spPr bwMode="auto">
                  <a:xfrm>
                    <a:off x="6012265" y="2891030"/>
                    <a:ext cx="1371906" cy="1717547"/>
                  </a:xfrm>
                  <a:custGeom>
                    <a:avLst/>
                    <a:gdLst>
                      <a:gd name="connsiteX0" fmla="*/ 0 w 2861"/>
                      <a:gd name="connsiteY0" fmla="*/ 0 h 3530"/>
                      <a:gd name="connsiteX1" fmla="*/ 2861 w 2861"/>
                      <a:gd name="connsiteY1" fmla="*/ 1228 h 3530"/>
                      <a:gd name="connsiteX2" fmla="*/ 2736 w 2861"/>
                      <a:gd name="connsiteY2" fmla="*/ 3530 h 3530"/>
                      <a:gd name="connsiteX3" fmla="*/ 45 w 2861"/>
                      <a:gd name="connsiteY3" fmla="*/ 2081 h 3530"/>
                      <a:gd name="connsiteX4" fmla="*/ 0 w 2861"/>
                      <a:gd name="connsiteY4" fmla="*/ 0 h 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 h="3530">
                        <a:moveTo>
                          <a:pt x="0" y="0"/>
                        </a:moveTo>
                        <a:lnTo>
                          <a:pt x="2861" y="1228"/>
                        </a:lnTo>
                        <a:cubicBezTo>
                          <a:pt x="2819" y="1995"/>
                          <a:pt x="2778" y="2763"/>
                          <a:pt x="2736" y="3530"/>
                        </a:cubicBezTo>
                        <a:lnTo>
                          <a:pt x="45" y="2081"/>
                        </a:lnTo>
                        <a:cubicBezTo>
                          <a:pt x="30" y="1387"/>
                          <a:pt x="15" y="694"/>
                          <a:pt x="0" y="0"/>
                        </a:cubicBez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25" name="Freeform 8">
                    <a:extLst>
                      <a:ext uri="{FF2B5EF4-FFF2-40B4-BE49-F238E27FC236}">
                        <a16:creationId xmlns:a16="http://schemas.microsoft.com/office/drawing/2014/main" id="{CD6A31C1-FA93-2F40-8962-2A1445E2BC78}"/>
                      </a:ext>
                    </a:extLst>
                  </p:cNvPr>
                  <p:cNvSpPr>
                    <a:spLocks/>
                  </p:cNvSpPr>
                  <p:nvPr/>
                </p:nvSpPr>
                <p:spPr bwMode="auto">
                  <a:xfrm>
                    <a:off x="6006782" y="2536601"/>
                    <a:ext cx="2778240" cy="973114"/>
                  </a:xfrm>
                  <a:custGeom>
                    <a:avLst/>
                    <a:gdLst>
                      <a:gd name="connsiteX0" fmla="*/ 2987 w 4214"/>
                      <a:gd name="connsiteY0" fmla="*/ 0 h 1406"/>
                      <a:gd name="connsiteX1" fmla="*/ 4214 w 4214"/>
                      <a:gd name="connsiteY1" fmla="*/ 377 h 1406"/>
                      <a:gd name="connsiteX2" fmla="*/ 1413 w 4214"/>
                      <a:gd name="connsiteY2" fmla="*/ 1406 h 1406"/>
                      <a:gd name="connsiteX3" fmla="*/ 0 w 4214"/>
                      <a:gd name="connsiteY3" fmla="*/ 753 h 1406"/>
                      <a:gd name="connsiteX4" fmla="*/ 2987 w 4214"/>
                      <a:gd name="connsiteY4" fmla="*/ 0 h 1406"/>
                      <a:gd name="connsiteX0" fmla="*/ 2968 w 4195"/>
                      <a:gd name="connsiteY0" fmla="*/ 0 h 1406"/>
                      <a:gd name="connsiteX1" fmla="*/ 4195 w 4195"/>
                      <a:gd name="connsiteY1" fmla="*/ 377 h 1406"/>
                      <a:gd name="connsiteX2" fmla="*/ 1394 w 4195"/>
                      <a:gd name="connsiteY2" fmla="*/ 1406 h 1406"/>
                      <a:gd name="connsiteX3" fmla="*/ 0 w 4195"/>
                      <a:gd name="connsiteY3" fmla="*/ 563 h 1406"/>
                      <a:gd name="connsiteX4" fmla="*/ 2968 w 4195"/>
                      <a:gd name="connsiteY4" fmla="*/ 0 h 1406"/>
                      <a:gd name="connsiteX0" fmla="*/ 2987 w 4214"/>
                      <a:gd name="connsiteY0" fmla="*/ 0 h 1406"/>
                      <a:gd name="connsiteX1" fmla="*/ 4214 w 4214"/>
                      <a:gd name="connsiteY1" fmla="*/ 377 h 1406"/>
                      <a:gd name="connsiteX2" fmla="*/ 1413 w 4214"/>
                      <a:gd name="connsiteY2" fmla="*/ 1406 h 1406"/>
                      <a:gd name="connsiteX3" fmla="*/ 0 w 4214"/>
                      <a:gd name="connsiteY3" fmla="*/ 729 h 1406"/>
                      <a:gd name="connsiteX4" fmla="*/ 2987 w 4214"/>
                      <a:gd name="connsiteY4" fmla="*/ 0 h 1406"/>
                      <a:gd name="connsiteX0" fmla="*/ 2987 w 4214"/>
                      <a:gd name="connsiteY0" fmla="*/ 0 h 1027"/>
                      <a:gd name="connsiteX1" fmla="*/ 4214 w 4214"/>
                      <a:gd name="connsiteY1" fmla="*/ 377 h 1027"/>
                      <a:gd name="connsiteX2" fmla="*/ 1363 w 4214"/>
                      <a:gd name="connsiteY2" fmla="*/ 1027 h 1027"/>
                      <a:gd name="connsiteX3" fmla="*/ 0 w 4214"/>
                      <a:gd name="connsiteY3" fmla="*/ 729 h 1027"/>
                      <a:gd name="connsiteX4" fmla="*/ 2987 w 4214"/>
                      <a:gd name="connsiteY4" fmla="*/ 0 h 1027"/>
                      <a:gd name="connsiteX0" fmla="*/ 2987 w 4214"/>
                      <a:gd name="connsiteY0" fmla="*/ 0 h 1337"/>
                      <a:gd name="connsiteX1" fmla="*/ 4214 w 4214"/>
                      <a:gd name="connsiteY1" fmla="*/ 377 h 1337"/>
                      <a:gd name="connsiteX2" fmla="*/ 1393 w 4214"/>
                      <a:gd name="connsiteY2" fmla="*/ 1337 h 1337"/>
                      <a:gd name="connsiteX3" fmla="*/ 0 w 4214"/>
                      <a:gd name="connsiteY3" fmla="*/ 729 h 1337"/>
                      <a:gd name="connsiteX4" fmla="*/ 2987 w 4214"/>
                      <a:gd name="connsiteY4" fmla="*/ 0 h 1337"/>
                      <a:gd name="connsiteX0" fmla="*/ 2987 w 4214"/>
                      <a:gd name="connsiteY0" fmla="*/ 0 h 2000"/>
                      <a:gd name="connsiteX1" fmla="*/ 4214 w 4214"/>
                      <a:gd name="connsiteY1" fmla="*/ 377 h 2000"/>
                      <a:gd name="connsiteX2" fmla="*/ 2904 w 4214"/>
                      <a:gd name="connsiteY2" fmla="*/ 2000 h 2000"/>
                      <a:gd name="connsiteX3" fmla="*/ 0 w 4214"/>
                      <a:gd name="connsiteY3" fmla="*/ 729 h 2000"/>
                      <a:gd name="connsiteX4" fmla="*/ 2987 w 4214"/>
                      <a:gd name="connsiteY4" fmla="*/ 0 h 2000"/>
                      <a:gd name="connsiteX0" fmla="*/ 2987 w 5765"/>
                      <a:gd name="connsiteY0" fmla="*/ 0 h 2000"/>
                      <a:gd name="connsiteX1" fmla="*/ 5765 w 5765"/>
                      <a:gd name="connsiteY1" fmla="*/ 856 h 2000"/>
                      <a:gd name="connsiteX2" fmla="*/ 2904 w 5765"/>
                      <a:gd name="connsiteY2" fmla="*/ 2000 h 2000"/>
                      <a:gd name="connsiteX3" fmla="*/ 0 w 5765"/>
                      <a:gd name="connsiteY3" fmla="*/ 729 h 2000"/>
                      <a:gd name="connsiteX4" fmla="*/ 2987 w 5765"/>
                      <a:gd name="connsiteY4" fmla="*/ 0 h 2000"/>
                      <a:gd name="connsiteX0" fmla="*/ 2987 w 5765"/>
                      <a:gd name="connsiteY0" fmla="*/ 0 h 2000"/>
                      <a:gd name="connsiteX1" fmla="*/ 5765 w 5765"/>
                      <a:gd name="connsiteY1" fmla="*/ 856 h 2000"/>
                      <a:gd name="connsiteX2" fmla="*/ 2827 w 5765"/>
                      <a:gd name="connsiteY2" fmla="*/ 2000 h 2000"/>
                      <a:gd name="connsiteX3" fmla="*/ 0 w 5765"/>
                      <a:gd name="connsiteY3" fmla="*/ 729 h 2000"/>
                      <a:gd name="connsiteX4" fmla="*/ 2987 w 5765"/>
                      <a:gd name="connsiteY4" fmla="*/ 0 h 2000"/>
                      <a:gd name="connsiteX0" fmla="*/ 2987 w 5303"/>
                      <a:gd name="connsiteY0" fmla="*/ 0 h 2000"/>
                      <a:gd name="connsiteX1" fmla="*/ 5303 w 5303"/>
                      <a:gd name="connsiteY1" fmla="*/ 856 h 2000"/>
                      <a:gd name="connsiteX2" fmla="*/ 2827 w 5303"/>
                      <a:gd name="connsiteY2" fmla="*/ 2000 h 2000"/>
                      <a:gd name="connsiteX3" fmla="*/ 0 w 5303"/>
                      <a:gd name="connsiteY3" fmla="*/ 729 h 2000"/>
                      <a:gd name="connsiteX4" fmla="*/ 2987 w 5303"/>
                      <a:gd name="connsiteY4" fmla="*/ 0 h 2000"/>
                      <a:gd name="connsiteX0" fmla="*/ 2987 w 5732"/>
                      <a:gd name="connsiteY0" fmla="*/ 0 h 2000"/>
                      <a:gd name="connsiteX1" fmla="*/ 5732 w 5732"/>
                      <a:gd name="connsiteY1" fmla="*/ 834 h 2000"/>
                      <a:gd name="connsiteX2" fmla="*/ 2827 w 5732"/>
                      <a:gd name="connsiteY2" fmla="*/ 2000 h 2000"/>
                      <a:gd name="connsiteX3" fmla="*/ 0 w 5732"/>
                      <a:gd name="connsiteY3" fmla="*/ 729 h 2000"/>
                      <a:gd name="connsiteX4" fmla="*/ 2987 w 5732"/>
                      <a:gd name="connsiteY4" fmla="*/ 0 h 2000"/>
                      <a:gd name="connsiteX0" fmla="*/ 2987 w 5688"/>
                      <a:gd name="connsiteY0" fmla="*/ 0 h 2000"/>
                      <a:gd name="connsiteX1" fmla="*/ 5688 w 5688"/>
                      <a:gd name="connsiteY1" fmla="*/ 856 h 2000"/>
                      <a:gd name="connsiteX2" fmla="*/ 2827 w 5688"/>
                      <a:gd name="connsiteY2" fmla="*/ 2000 h 2000"/>
                      <a:gd name="connsiteX3" fmla="*/ 0 w 5688"/>
                      <a:gd name="connsiteY3" fmla="*/ 729 h 2000"/>
                      <a:gd name="connsiteX4" fmla="*/ 2987 w 5688"/>
                      <a:gd name="connsiteY4" fmla="*/ 0 h 2000"/>
                      <a:gd name="connsiteX0" fmla="*/ 2987 w 5721"/>
                      <a:gd name="connsiteY0" fmla="*/ 0 h 2000"/>
                      <a:gd name="connsiteX1" fmla="*/ 5721 w 5721"/>
                      <a:gd name="connsiteY1" fmla="*/ 845 h 2000"/>
                      <a:gd name="connsiteX2" fmla="*/ 2827 w 5721"/>
                      <a:gd name="connsiteY2" fmla="*/ 2000 h 2000"/>
                      <a:gd name="connsiteX3" fmla="*/ 0 w 5721"/>
                      <a:gd name="connsiteY3" fmla="*/ 729 h 2000"/>
                      <a:gd name="connsiteX4" fmla="*/ 2987 w 5721"/>
                      <a:gd name="connsiteY4" fmla="*/ 0 h 2000"/>
                      <a:gd name="connsiteX0" fmla="*/ 2987 w 5633"/>
                      <a:gd name="connsiteY0" fmla="*/ 0 h 2000"/>
                      <a:gd name="connsiteX1" fmla="*/ 5633 w 5633"/>
                      <a:gd name="connsiteY1" fmla="*/ 845 h 2000"/>
                      <a:gd name="connsiteX2" fmla="*/ 2827 w 5633"/>
                      <a:gd name="connsiteY2" fmla="*/ 2000 h 2000"/>
                      <a:gd name="connsiteX3" fmla="*/ 0 w 5633"/>
                      <a:gd name="connsiteY3" fmla="*/ 729 h 2000"/>
                      <a:gd name="connsiteX4" fmla="*/ 2987 w 5633"/>
                      <a:gd name="connsiteY4" fmla="*/ 0 h 2000"/>
                      <a:gd name="connsiteX0" fmla="*/ 2987 w 5677"/>
                      <a:gd name="connsiteY0" fmla="*/ 0 h 2000"/>
                      <a:gd name="connsiteX1" fmla="*/ 5677 w 5677"/>
                      <a:gd name="connsiteY1" fmla="*/ 812 h 2000"/>
                      <a:gd name="connsiteX2" fmla="*/ 2827 w 5677"/>
                      <a:gd name="connsiteY2" fmla="*/ 2000 h 2000"/>
                      <a:gd name="connsiteX3" fmla="*/ 0 w 5677"/>
                      <a:gd name="connsiteY3" fmla="*/ 729 h 2000"/>
                      <a:gd name="connsiteX4" fmla="*/ 2987 w 5677"/>
                      <a:gd name="connsiteY4" fmla="*/ 0 h 2000"/>
                      <a:gd name="connsiteX0" fmla="*/ 2987 w 5710"/>
                      <a:gd name="connsiteY0" fmla="*/ 0 h 2000"/>
                      <a:gd name="connsiteX1" fmla="*/ 5710 w 5710"/>
                      <a:gd name="connsiteY1" fmla="*/ 834 h 2000"/>
                      <a:gd name="connsiteX2" fmla="*/ 2827 w 5710"/>
                      <a:gd name="connsiteY2" fmla="*/ 2000 h 2000"/>
                      <a:gd name="connsiteX3" fmla="*/ 0 w 5710"/>
                      <a:gd name="connsiteY3" fmla="*/ 729 h 2000"/>
                      <a:gd name="connsiteX4" fmla="*/ 2987 w 5710"/>
                      <a:gd name="connsiteY4" fmla="*/ 0 h 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0" h="2000">
                        <a:moveTo>
                          <a:pt x="2987" y="0"/>
                        </a:moveTo>
                        <a:lnTo>
                          <a:pt x="5710" y="834"/>
                        </a:lnTo>
                        <a:lnTo>
                          <a:pt x="2827" y="2000"/>
                        </a:lnTo>
                        <a:lnTo>
                          <a:pt x="0" y="729"/>
                        </a:lnTo>
                        <a:lnTo>
                          <a:pt x="2987" y="0"/>
                        </a:lnTo>
                        <a:close/>
                      </a:path>
                    </a:pathLst>
                  </a:custGeom>
                  <a:gradFill flip="none" rotWithShape="1">
                    <a:gsLst>
                      <a:gs pos="50000">
                        <a:srgbClr val="F1C890">
                          <a:shade val="67500"/>
                          <a:satMod val="115000"/>
                        </a:srgbClr>
                      </a:gs>
                      <a:gs pos="100000">
                        <a:srgbClr val="F1C890">
                          <a:shade val="100000"/>
                          <a:satMod val="115000"/>
                        </a:srgbClr>
                      </a:gs>
                    </a:gsLst>
                    <a:lin ang="189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solidFill>
                        <a:schemeClr val="tx1">
                          <a:lumMod val="75000"/>
                          <a:lumOff val="25000"/>
                        </a:schemeClr>
                      </a:solidFill>
                      <a:latin typeface="+mj-lt"/>
                    </a:endParaRPr>
                  </a:p>
                </p:txBody>
              </p:sp>
              <p:sp>
                <p:nvSpPr>
                  <p:cNvPr id="126" name="Freeform 165">
                    <a:extLst>
                      <a:ext uri="{FF2B5EF4-FFF2-40B4-BE49-F238E27FC236}">
                        <a16:creationId xmlns:a16="http://schemas.microsoft.com/office/drawing/2014/main" id="{ACE1C2FE-68CC-264B-94D2-3D84E62E69C1}"/>
                      </a:ext>
                    </a:extLst>
                  </p:cNvPr>
                  <p:cNvSpPr/>
                  <p:nvPr/>
                </p:nvSpPr>
                <p:spPr>
                  <a:xfrm>
                    <a:off x="6509673" y="3119240"/>
                    <a:ext cx="311272" cy="403889"/>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2" h="403889">
                        <a:moveTo>
                          <a:pt x="0" y="0"/>
                        </a:moveTo>
                        <a:lnTo>
                          <a:pt x="311272" y="132700"/>
                        </a:lnTo>
                        <a:cubicBezTo>
                          <a:pt x="309648" y="223096"/>
                          <a:pt x="308023" y="313493"/>
                          <a:pt x="306399" y="403889"/>
                        </a:cubicBezTo>
                        <a:lnTo>
                          <a:pt x="0" y="281621"/>
                        </a:lnTo>
                        <a:lnTo>
                          <a:pt x="0"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mj-lt"/>
                    </a:endParaRPr>
                  </a:p>
                </p:txBody>
              </p:sp>
              <p:cxnSp>
                <p:nvCxnSpPr>
                  <p:cNvPr id="127" name="Straight Connector 166">
                    <a:extLst>
                      <a:ext uri="{FF2B5EF4-FFF2-40B4-BE49-F238E27FC236}">
                        <a16:creationId xmlns:a16="http://schemas.microsoft.com/office/drawing/2014/main" id="{A2B417F1-3A42-0A46-9CCD-366B72C86A38}"/>
                      </a:ext>
                    </a:extLst>
                  </p:cNvPr>
                  <p:cNvCxnSpPr/>
                  <p:nvPr/>
                </p:nvCxnSpPr>
                <p:spPr>
                  <a:xfrm flipV="1">
                    <a:off x="6663672" y="2729909"/>
                    <a:ext cx="1401123" cy="443596"/>
                  </a:xfrm>
                  <a:prstGeom prst="line">
                    <a:avLst/>
                  </a:prstGeom>
                  <a:ln w="190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sp>
                <p:nvSpPr>
                  <p:cNvPr id="128" name="Freeform 167">
                    <a:extLst>
                      <a:ext uri="{FF2B5EF4-FFF2-40B4-BE49-F238E27FC236}">
                        <a16:creationId xmlns:a16="http://schemas.microsoft.com/office/drawing/2014/main" id="{2CDE5993-E47D-C04C-AF83-3C7F767EF2D0}"/>
                      </a:ext>
                    </a:extLst>
                  </p:cNvPr>
                  <p:cNvSpPr/>
                  <p:nvPr/>
                </p:nvSpPr>
                <p:spPr>
                  <a:xfrm>
                    <a:off x="6511272" y="2698547"/>
                    <a:ext cx="1694601" cy="554578"/>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 name="connsiteX0" fmla="*/ 1434322 w 1434322"/>
                      <a:gd name="connsiteY0" fmla="*/ 0 h 542672"/>
                      <a:gd name="connsiteX1" fmla="*/ 311272 w 1434322"/>
                      <a:gd name="connsiteY1" fmla="*/ 271483 h 542672"/>
                      <a:gd name="connsiteX2" fmla="*/ 306399 w 1434322"/>
                      <a:gd name="connsiteY2" fmla="*/ 542672 h 542672"/>
                      <a:gd name="connsiteX3" fmla="*/ 0 w 1434322"/>
                      <a:gd name="connsiteY3" fmla="*/ 420404 h 542672"/>
                      <a:gd name="connsiteX4" fmla="*/ 1434322 w 1434322"/>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54578"/>
                      <a:gd name="connsiteX1" fmla="*/ 1694601 w 1694601"/>
                      <a:gd name="connsiteY1" fmla="*/ 70697 h 554578"/>
                      <a:gd name="connsiteX2" fmla="*/ 310368 w 1694601"/>
                      <a:gd name="connsiteY2" fmla="*/ 554578 h 554578"/>
                      <a:gd name="connsiteX3" fmla="*/ 0 w 1694601"/>
                      <a:gd name="connsiteY3" fmla="*/ 420404 h 554578"/>
                      <a:gd name="connsiteX4" fmla="*/ 1434322 w 1694601"/>
                      <a:gd name="connsiteY4" fmla="*/ 0 h 55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01" h="554578">
                        <a:moveTo>
                          <a:pt x="1434322" y="0"/>
                        </a:moveTo>
                        <a:lnTo>
                          <a:pt x="1694601" y="70697"/>
                        </a:lnTo>
                        <a:lnTo>
                          <a:pt x="310368" y="554578"/>
                        </a:lnTo>
                        <a:lnTo>
                          <a:pt x="0" y="420404"/>
                        </a:lnTo>
                        <a:lnTo>
                          <a:pt x="1434322"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mj-lt"/>
                    </a:endParaRPr>
                  </a:p>
                </p:txBody>
              </p:sp>
            </p:grpSp>
          </p:grpSp>
          <p:sp>
            <p:nvSpPr>
              <p:cNvPr id="85" name="TextBox 169">
                <a:extLst>
                  <a:ext uri="{FF2B5EF4-FFF2-40B4-BE49-F238E27FC236}">
                    <a16:creationId xmlns:a16="http://schemas.microsoft.com/office/drawing/2014/main" id="{DA4C18F1-C7C5-AE49-9E6C-BA2A55E5E1AB}"/>
                  </a:ext>
                </a:extLst>
              </p:cNvPr>
              <p:cNvSpPr txBox="1"/>
              <p:nvPr/>
            </p:nvSpPr>
            <p:spPr>
              <a:xfrm>
                <a:off x="514789" y="6180600"/>
                <a:ext cx="1933609" cy="385567"/>
              </a:xfrm>
              <a:prstGeom prst="rect">
                <a:avLst/>
              </a:prstGeom>
              <a:noFill/>
            </p:spPr>
            <p:txBody>
              <a:bodyPr wrap="square" rtlCol="0" anchor="ctr">
                <a:spAutoFit/>
              </a:bodyPr>
              <a:lstStyle/>
              <a:p>
                <a:pPr algn="ctr">
                  <a:lnSpc>
                    <a:spcPct val="140000"/>
                  </a:lnSpc>
                </a:pPr>
                <a:r>
                  <a:rPr lang="en-US" sz="1200" b="1" i="1" dirty="0"/>
                  <a:t>product backlog</a:t>
                </a:r>
              </a:p>
            </p:txBody>
          </p:sp>
          <p:grpSp>
            <p:nvGrpSpPr>
              <p:cNvPr id="86" name="Agrupar 85">
                <a:extLst>
                  <a:ext uri="{FF2B5EF4-FFF2-40B4-BE49-F238E27FC236}">
                    <a16:creationId xmlns:a16="http://schemas.microsoft.com/office/drawing/2014/main" id="{DB52603E-6B1F-FD40-B913-DC8D6DE376AC}"/>
                  </a:ext>
                </a:extLst>
              </p:cNvPr>
              <p:cNvGrpSpPr/>
              <p:nvPr/>
            </p:nvGrpSpPr>
            <p:grpSpPr>
              <a:xfrm>
                <a:off x="822389" y="3540844"/>
                <a:ext cx="1371392" cy="1639691"/>
                <a:chOff x="788523" y="2654242"/>
                <a:chExt cx="1371392" cy="1639691"/>
              </a:xfrm>
            </p:grpSpPr>
            <p:grpSp>
              <p:nvGrpSpPr>
                <p:cNvPr id="89" name="420 Grupo">
                  <a:extLst>
                    <a:ext uri="{FF2B5EF4-FFF2-40B4-BE49-F238E27FC236}">
                      <a16:creationId xmlns:a16="http://schemas.microsoft.com/office/drawing/2014/main" id="{2BAD2857-5A6F-4A41-871B-8F00A6622177}"/>
                    </a:ext>
                  </a:extLst>
                </p:cNvPr>
                <p:cNvGrpSpPr/>
                <p:nvPr/>
              </p:nvGrpSpPr>
              <p:grpSpPr>
                <a:xfrm>
                  <a:off x="1244786" y="2654242"/>
                  <a:ext cx="555299" cy="1105994"/>
                  <a:chOff x="5456514" y="1600200"/>
                  <a:chExt cx="1524000" cy="4053989"/>
                </a:xfrm>
              </p:grpSpPr>
              <p:sp>
                <p:nvSpPr>
                  <p:cNvPr id="91" name="Freeform 6">
                    <a:extLst>
                      <a:ext uri="{FF2B5EF4-FFF2-40B4-BE49-F238E27FC236}">
                        <a16:creationId xmlns:a16="http://schemas.microsoft.com/office/drawing/2014/main" id="{C94A9643-F86E-FB4A-9C11-1A7462428559}"/>
                      </a:ext>
                    </a:extLst>
                  </p:cNvPr>
                  <p:cNvSpPr>
                    <a:spLocks/>
                  </p:cNvSpPr>
                  <p:nvPr/>
                </p:nvSpPr>
                <p:spPr bwMode="auto">
                  <a:xfrm>
                    <a:off x="5864728" y="2851118"/>
                    <a:ext cx="496426" cy="778891"/>
                  </a:xfrm>
                  <a:custGeom>
                    <a:avLst/>
                    <a:gdLst/>
                    <a:ahLst/>
                    <a:cxnLst>
                      <a:cxn ang="0">
                        <a:pos x="444" y="0"/>
                      </a:cxn>
                      <a:cxn ang="0">
                        <a:pos x="529" y="731"/>
                      </a:cxn>
                      <a:cxn ang="0">
                        <a:pos x="144" y="830"/>
                      </a:cxn>
                      <a:cxn ang="0">
                        <a:pos x="0" y="43"/>
                      </a:cxn>
                      <a:cxn ang="0">
                        <a:pos x="4" y="43"/>
                      </a:cxn>
                      <a:cxn ang="0">
                        <a:pos x="17" y="42"/>
                      </a:cxn>
                      <a:cxn ang="0">
                        <a:pos x="38" y="42"/>
                      </a:cxn>
                      <a:cxn ang="0">
                        <a:pos x="65" y="39"/>
                      </a:cxn>
                      <a:cxn ang="0">
                        <a:pos x="99" y="38"/>
                      </a:cxn>
                      <a:cxn ang="0">
                        <a:pos x="139" y="35"/>
                      </a:cxn>
                      <a:cxn ang="0">
                        <a:pos x="182" y="32"/>
                      </a:cxn>
                      <a:cxn ang="0">
                        <a:pos x="230" y="28"/>
                      </a:cxn>
                      <a:cxn ang="0">
                        <a:pos x="280" y="22"/>
                      </a:cxn>
                      <a:cxn ang="0">
                        <a:pos x="334" y="16"/>
                      </a:cxn>
                      <a:cxn ang="0">
                        <a:pos x="444" y="0"/>
                      </a:cxn>
                    </a:cxnLst>
                    <a:rect l="0" t="0" r="r" b="b"/>
                    <a:pathLst>
                      <a:path w="529" h="830">
                        <a:moveTo>
                          <a:pt x="444" y="0"/>
                        </a:moveTo>
                        <a:lnTo>
                          <a:pt x="529" y="731"/>
                        </a:lnTo>
                        <a:lnTo>
                          <a:pt x="144" y="830"/>
                        </a:lnTo>
                        <a:lnTo>
                          <a:pt x="0" y="43"/>
                        </a:lnTo>
                        <a:lnTo>
                          <a:pt x="4" y="43"/>
                        </a:lnTo>
                        <a:lnTo>
                          <a:pt x="17" y="42"/>
                        </a:lnTo>
                        <a:lnTo>
                          <a:pt x="38" y="42"/>
                        </a:lnTo>
                        <a:lnTo>
                          <a:pt x="65" y="39"/>
                        </a:lnTo>
                        <a:lnTo>
                          <a:pt x="99" y="38"/>
                        </a:lnTo>
                        <a:lnTo>
                          <a:pt x="139" y="35"/>
                        </a:lnTo>
                        <a:lnTo>
                          <a:pt x="182" y="32"/>
                        </a:lnTo>
                        <a:lnTo>
                          <a:pt x="230" y="28"/>
                        </a:lnTo>
                        <a:lnTo>
                          <a:pt x="280" y="22"/>
                        </a:lnTo>
                        <a:lnTo>
                          <a:pt x="334" y="16"/>
                        </a:lnTo>
                        <a:lnTo>
                          <a:pt x="444" y="0"/>
                        </a:lnTo>
                        <a:close/>
                      </a:path>
                    </a:pathLst>
                  </a:custGeom>
                  <a:solidFill>
                    <a:srgbClr val="FBFDFE"/>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92" name="Freeform 7">
                    <a:extLst>
                      <a:ext uri="{FF2B5EF4-FFF2-40B4-BE49-F238E27FC236}">
                        <a16:creationId xmlns:a16="http://schemas.microsoft.com/office/drawing/2014/main" id="{6C750995-F3ED-F142-A215-7E458B8693A6}"/>
                      </a:ext>
                    </a:extLst>
                  </p:cNvPr>
                  <p:cNvSpPr>
                    <a:spLocks/>
                  </p:cNvSpPr>
                  <p:nvPr/>
                </p:nvSpPr>
                <p:spPr bwMode="auto">
                  <a:xfrm>
                    <a:off x="5747425" y="4085145"/>
                    <a:ext cx="646574" cy="1506170"/>
                  </a:xfrm>
                  <a:custGeom>
                    <a:avLst/>
                    <a:gdLst/>
                    <a:ahLst/>
                    <a:cxnLst>
                      <a:cxn ang="0">
                        <a:pos x="481" y="9"/>
                      </a:cxn>
                      <a:cxn ang="0">
                        <a:pos x="689" y="111"/>
                      </a:cxn>
                      <a:cxn ang="0">
                        <a:pos x="687" y="145"/>
                      </a:cxn>
                      <a:cxn ang="0">
                        <a:pos x="681" y="207"/>
                      </a:cxn>
                      <a:cxn ang="0">
                        <a:pos x="675" y="289"/>
                      </a:cxn>
                      <a:cxn ang="0">
                        <a:pos x="667" y="386"/>
                      </a:cxn>
                      <a:cxn ang="0">
                        <a:pos x="655" y="545"/>
                      </a:cxn>
                      <a:cxn ang="0">
                        <a:pos x="649" y="649"/>
                      </a:cxn>
                      <a:cxn ang="0">
                        <a:pos x="642" y="745"/>
                      </a:cxn>
                      <a:cxn ang="0">
                        <a:pos x="638" y="826"/>
                      </a:cxn>
                      <a:cxn ang="0">
                        <a:pos x="637" y="894"/>
                      </a:cxn>
                      <a:cxn ang="0">
                        <a:pos x="636" y="1396"/>
                      </a:cxn>
                      <a:cxn ang="0">
                        <a:pos x="637" y="1494"/>
                      </a:cxn>
                      <a:cxn ang="0">
                        <a:pos x="420" y="1569"/>
                      </a:cxn>
                      <a:cxn ang="0">
                        <a:pos x="413" y="1471"/>
                      </a:cxn>
                      <a:cxn ang="0">
                        <a:pos x="410" y="1350"/>
                      </a:cxn>
                      <a:cxn ang="0">
                        <a:pos x="409" y="1144"/>
                      </a:cxn>
                      <a:cxn ang="0">
                        <a:pos x="412" y="1004"/>
                      </a:cxn>
                      <a:cxn ang="0">
                        <a:pos x="414" y="873"/>
                      </a:cxn>
                      <a:cxn ang="0">
                        <a:pos x="418" y="759"/>
                      </a:cxn>
                      <a:cxn ang="0">
                        <a:pos x="423" y="672"/>
                      </a:cxn>
                      <a:cxn ang="0">
                        <a:pos x="434" y="522"/>
                      </a:cxn>
                      <a:cxn ang="0">
                        <a:pos x="441" y="435"/>
                      </a:cxn>
                      <a:cxn ang="0">
                        <a:pos x="444" y="367"/>
                      </a:cxn>
                      <a:cxn ang="0">
                        <a:pos x="447" y="321"/>
                      </a:cxn>
                      <a:cxn ang="0">
                        <a:pos x="448" y="304"/>
                      </a:cxn>
                      <a:cxn ang="0">
                        <a:pos x="257" y="343"/>
                      </a:cxn>
                      <a:cxn ang="0">
                        <a:pos x="264" y="440"/>
                      </a:cxn>
                      <a:cxn ang="0">
                        <a:pos x="268" y="559"/>
                      </a:cxn>
                      <a:cxn ang="0">
                        <a:pos x="270" y="693"/>
                      </a:cxn>
                      <a:cxn ang="0">
                        <a:pos x="272" y="831"/>
                      </a:cxn>
                      <a:cxn ang="0">
                        <a:pos x="273" y="1029"/>
                      </a:cxn>
                      <a:cxn ang="0">
                        <a:pos x="272" y="1182"/>
                      </a:cxn>
                      <a:cxn ang="0">
                        <a:pos x="266" y="1330"/>
                      </a:cxn>
                      <a:cxn ang="0">
                        <a:pos x="261" y="1419"/>
                      </a:cxn>
                      <a:cxn ang="0">
                        <a:pos x="256" y="1494"/>
                      </a:cxn>
                      <a:cxn ang="0">
                        <a:pos x="252" y="1549"/>
                      </a:cxn>
                      <a:cxn ang="0">
                        <a:pos x="248" y="1579"/>
                      </a:cxn>
                      <a:cxn ang="0">
                        <a:pos x="29" y="1519"/>
                      </a:cxn>
                      <a:cxn ang="0">
                        <a:pos x="31" y="1502"/>
                      </a:cxn>
                      <a:cxn ang="0">
                        <a:pos x="33" y="1451"/>
                      </a:cxn>
                      <a:cxn ang="0">
                        <a:pos x="36" y="1371"/>
                      </a:cxn>
                      <a:cxn ang="0">
                        <a:pos x="40" y="1265"/>
                      </a:cxn>
                      <a:cxn ang="0">
                        <a:pos x="38" y="986"/>
                      </a:cxn>
                      <a:cxn ang="0">
                        <a:pos x="34" y="837"/>
                      </a:cxn>
                      <a:cxn ang="0">
                        <a:pos x="27" y="631"/>
                      </a:cxn>
                      <a:cxn ang="0">
                        <a:pos x="20" y="500"/>
                      </a:cxn>
                      <a:cxn ang="0">
                        <a:pos x="15" y="381"/>
                      </a:cxn>
                      <a:cxn ang="0">
                        <a:pos x="8" y="279"/>
                      </a:cxn>
                      <a:cxn ang="0">
                        <a:pos x="4" y="200"/>
                      </a:cxn>
                      <a:cxn ang="0">
                        <a:pos x="2" y="148"/>
                      </a:cxn>
                      <a:cxn ang="0">
                        <a:pos x="0" y="130"/>
                      </a:cxn>
                    </a:cxnLst>
                    <a:rect l="0" t="0" r="r" b="b"/>
                    <a:pathLst>
                      <a:path w="689" h="1605">
                        <a:moveTo>
                          <a:pt x="396" y="0"/>
                        </a:moveTo>
                        <a:lnTo>
                          <a:pt x="481" y="9"/>
                        </a:lnTo>
                        <a:lnTo>
                          <a:pt x="689" y="107"/>
                        </a:lnTo>
                        <a:lnTo>
                          <a:pt x="689" y="111"/>
                        </a:lnTo>
                        <a:lnTo>
                          <a:pt x="688" y="124"/>
                        </a:lnTo>
                        <a:lnTo>
                          <a:pt x="687" y="145"/>
                        </a:lnTo>
                        <a:lnTo>
                          <a:pt x="684" y="173"/>
                        </a:lnTo>
                        <a:lnTo>
                          <a:pt x="681" y="207"/>
                        </a:lnTo>
                        <a:lnTo>
                          <a:pt x="678" y="246"/>
                        </a:lnTo>
                        <a:lnTo>
                          <a:pt x="675" y="289"/>
                        </a:lnTo>
                        <a:lnTo>
                          <a:pt x="671" y="336"/>
                        </a:lnTo>
                        <a:lnTo>
                          <a:pt x="667" y="386"/>
                        </a:lnTo>
                        <a:lnTo>
                          <a:pt x="659" y="491"/>
                        </a:lnTo>
                        <a:lnTo>
                          <a:pt x="655" y="545"/>
                        </a:lnTo>
                        <a:lnTo>
                          <a:pt x="651" y="597"/>
                        </a:lnTo>
                        <a:lnTo>
                          <a:pt x="649" y="649"/>
                        </a:lnTo>
                        <a:lnTo>
                          <a:pt x="645" y="698"/>
                        </a:lnTo>
                        <a:lnTo>
                          <a:pt x="642" y="745"/>
                        </a:lnTo>
                        <a:lnTo>
                          <a:pt x="640" y="788"/>
                        </a:lnTo>
                        <a:lnTo>
                          <a:pt x="638" y="826"/>
                        </a:lnTo>
                        <a:lnTo>
                          <a:pt x="637" y="859"/>
                        </a:lnTo>
                        <a:lnTo>
                          <a:pt x="637" y="894"/>
                        </a:lnTo>
                        <a:lnTo>
                          <a:pt x="636" y="935"/>
                        </a:lnTo>
                        <a:lnTo>
                          <a:pt x="636" y="1396"/>
                        </a:lnTo>
                        <a:lnTo>
                          <a:pt x="637" y="1429"/>
                        </a:lnTo>
                        <a:lnTo>
                          <a:pt x="637" y="1494"/>
                        </a:lnTo>
                        <a:lnTo>
                          <a:pt x="423" y="1605"/>
                        </a:lnTo>
                        <a:lnTo>
                          <a:pt x="420" y="1569"/>
                        </a:lnTo>
                        <a:lnTo>
                          <a:pt x="416" y="1523"/>
                        </a:lnTo>
                        <a:lnTo>
                          <a:pt x="413" y="1471"/>
                        </a:lnTo>
                        <a:lnTo>
                          <a:pt x="412" y="1413"/>
                        </a:lnTo>
                        <a:lnTo>
                          <a:pt x="410" y="1350"/>
                        </a:lnTo>
                        <a:lnTo>
                          <a:pt x="409" y="1283"/>
                        </a:lnTo>
                        <a:lnTo>
                          <a:pt x="409" y="1144"/>
                        </a:lnTo>
                        <a:lnTo>
                          <a:pt x="410" y="1074"/>
                        </a:lnTo>
                        <a:lnTo>
                          <a:pt x="412" y="1004"/>
                        </a:lnTo>
                        <a:lnTo>
                          <a:pt x="413" y="938"/>
                        </a:lnTo>
                        <a:lnTo>
                          <a:pt x="414" y="873"/>
                        </a:lnTo>
                        <a:lnTo>
                          <a:pt x="417" y="814"/>
                        </a:lnTo>
                        <a:lnTo>
                          <a:pt x="418" y="759"/>
                        </a:lnTo>
                        <a:lnTo>
                          <a:pt x="421" y="712"/>
                        </a:lnTo>
                        <a:lnTo>
                          <a:pt x="423" y="672"/>
                        </a:lnTo>
                        <a:lnTo>
                          <a:pt x="431" y="570"/>
                        </a:lnTo>
                        <a:lnTo>
                          <a:pt x="434" y="522"/>
                        </a:lnTo>
                        <a:lnTo>
                          <a:pt x="438" y="477"/>
                        </a:lnTo>
                        <a:lnTo>
                          <a:pt x="441" y="435"/>
                        </a:lnTo>
                        <a:lnTo>
                          <a:pt x="443" y="398"/>
                        </a:lnTo>
                        <a:lnTo>
                          <a:pt x="444" y="367"/>
                        </a:lnTo>
                        <a:lnTo>
                          <a:pt x="446" y="340"/>
                        </a:lnTo>
                        <a:lnTo>
                          <a:pt x="447" y="321"/>
                        </a:lnTo>
                        <a:lnTo>
                          <a:pt x="448" y="308"/>
                        </a:lnTo>
                        <a:lnTo>
                          <a:pt x="448" y="304"/>
                        </a:lnTo>
                        <a:lnTo>
                          <a:pt x="253" y="308"/>
                        </a:lnTo>
                        <a:lnTo>
                          <a:pt x="257" y="343"/>
                        </a:lnTo>
                        <a:lnTo>
                          <a:pt x="261" y="388"/>
                        </a:lnTo>
                        <a:lnTo>
                          <a:pt x="264" y="440"/>
                        </a:lnTo>
                        <a:lnTo>
                          <a:pt x="266" y="498"/>
                        </a:lnTo>
                        <a:lnTo>
                          <a:pt x="268" y="559"/>
                        </a:lnTo>
                        <a:lnTo>
                          <a:pt x="270" y="625"/>
                        </a:lnTo>
                        <a:lnTo>
                          <a:pt x="270" y="693"/>
                        </a:lnTo>
                        <a:lnTo>
                          <a:pt x="272" y="762"/>
                        </a:lnTo>
                        <a:lnTo>
                          <a:pt x="272" y="831"/>
                        </a:lnTo>
                        <a:lnTo>
                          <a:pt x="273" y="901"/>
                        </a:lnTo>
                        <a:lnTo>
                          <a:pt x="273" y="1029"/>
                        </a:lnTo>
                        <a:lnTo>
                          <a:pt x="272" y="1087"/>
                        </a:lnTo>
                        <a:lnTo>
                          <a:pt x="272" y="1182"/>
                        </a:lnTo>
                        <a:lnTo>
                          <a:pt x="269" y="1282"/>
                        </a:lnTo>
                        <a:lnTo>
                          <a:pt x="266" y="1330"/>
                        </a:lnTo>
                        <a:lnTo>
                          <a:pt x="264" y="1376"/>
                        </a:lnTo>
                        <a:lnTo>
                          <a:pt x="261" y="1419"/>
                        </a:lnTo>
                        <a:lnTo>
                          <a:pt x="258" y="1459"/>
                        </a:lnTo>
                        <a:lnTo>
                          <a:pt x="256" y="1494"/>
                        </a:lnTo>
                        <a:lnTo>
                          <a:pt x="253" y="1524"/>
                        </a:lnTo>
                        <a:lnTo>
                          <a:pt x="252" y="1549"/>
                        </a:lnTo>
                        <a:lnTo>
                          <a:pt x="249" y="1567"/>
                        </a:lnTo>
                        <a:lnTo>
                          <a:pt x="248" y="1579"/>
                        </a:lnTo>
                        <a:lnTo>
                          <a:pt x="248" y="1583"/>
                        </a:lnTo>
                        <a:lnTo>
                          <a:pt x="29" y="1519"/>
                        </a:lnTo>
                        <a:lnTo>
                          <a:pt x="29" y="1515"/>
                        </a:lnTo>
                        <a:lnTo>
                          <a:pt x="31" y="1502"/>
                        </a:lnTo>
                        <a:lnTo>
                          <a:pt x="32" y="1481"/>
                        </a:lnTo>
                        <a:lnTo>
                          <a:pt x="33" y="1451"/>
                        </a:lnTo>
                        <a:lnTo>
                          <a:pt x="34" y="1415"/>
                        </a:lnTo>
                        <a:lnTo>
                          <a:pt x="36" y="1371"/>
                        </a:lnTo>
                        <a:lnTo>
                          <a:pt x="38" y="1321"/>
                        </a:lnTo>
                        <a:lnTo>
                          <a:pt x="40" y="1265"/>
                        </a:lnTo>
                        <a:lnTo>
                          <a:pt x="40" y="1063"/>
                        </a:lnTo>
                        <a:lnTo>
                          <a:pt x="38" y="986"/>
                        </a:lnTo>
                        <a:lnTo>
                          <a:pt x="37" y="905"/>
                        </a:lnTo>
                        <a:lnTo>
                          <a:pt x="34" y="837"/>
                        </a:lnTo>
                        <a:lnTo>
                          <a:pt x="32" y="767"/>
                        </a:lnTo>
                        <a:lnTo>
                          <a:pt x="27" y="631"/>
                        </a:lnTo>
                        <a:lnTo>
                          <a:pt x="24" y="564"/>
                        </a:lnTo>
                        <a:lnTo>
                          <a:pt x="20" y="500"/>
                        </a:lnTo>
                        <a:lnTo>
                          <a:pt x="17" y="439"/>
                        </a:lnTo>
                        <a:lnTo>
                          <a:pt x="15" y="381"/>
                        </a:lnTo>
                        <a:lnTo>
                          <a:pt x="11" y="327"/>
                        </a:lnTo>
                        <a:lnTo>
                          <a:pt x="8" y="279"/>
                        </a:lnTo>
                        <a:lnTo>
                          <a:pt x="7" y="237"/>
                        </a:lnTo>
                        <a:lnTo>
                          <a:pt x="4" y="200"/>
                        </a:lnTo>
                        <a:lnTo>
                          <a:pt x="3" y="170"/>
                        </a:lnTo>
                        <a:lnTo>
                          <a:pt x="2" y="148"/>
                        </a:lnTo>
                        <a:lnTo>
                          <a:pt x="0" y="135"/>
                        </a:lnTo>
                        <a:lnTo>
                          <a:pt x="0" y="130"/>
                        </a:lnTo>
                        <a:lnTo>
                          <a:pt x="396"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93" name="Freeform 8">
                    <a:extLst>
                      <a:ext uri="{FF2B5EF4-FFF2-40B4-BE49-F238E27FC236}">
                        <a16:creationId xmlns:a16="http://schemas.microsoft.com/office/drawing/2014/main" id="{6FF64725-B784-3148-A424-AD6FACD6DE5D}"/>
                      </a:ext>
                    </a:extLst>
                  </p:cNvPr>
                  <p:cNvSpPr>
                    <a:spLocks/>
                  </p:cNvSpPr>
                  <p:nvPr/>
                </p:nvSpPr>
                <p:spPr bwMode="auto">
                  <a:xfrm>
                    <a:off x="5699566" y="5448674"/>
                    <a:ext cx="292788" cy="189562"/>
                  </a:xfrm>
                  <a:custGeom>
                    <a:avLst/>
                    <a:gdLst/>
                    <a:ahLst/>
                    <a:cxnLst>
                      <a:cxn ang="0">
                        <a:pos x="152" y="0"/>
                      </a:cxn>
                      <a:cxn ang="0">
                        <a:pos x="182" y="2"/>
                      </a:cxn>
                      <a:cxn ang="0">
                        <a:pos x="209" y="7"/>
                      </a:cxn>
                      <a:cxn ang="0">
                        <a:pos x="231" y="18"/>
                      </a:cxn>
                      <a:cxn ang="0">
                        <a:pos x="249" y="29"/>
                      </a:cxn>
                      <a:cxn ang="0">
                        <a:pos x="265" y="45"/>
                      </a:cxn>
                      <a:cxn ang="0">
                        <a:pos x="278" y="61"/>
                      </a:cxn>
                      <a:cxn ang="0">
                        <a:pos x="288" y="79"/>
                      </a:cxn>
                      <a:cxn ang="0">
                        <a:pos x="296" y="97"/>
                      </a:cxn>
                      <a:cxn ang="0">
                        <a:pos x="302" y="116"/>
                      </a:cxn>
                      <a:cxn ang="0">
                        <a:pos x="307" y="133"/>
                      </a:cxn>
                      <a:cxn ang="0">
                        <a:pos x="309" y="147"/>
                      </a:cxn>
                      <a:cxn ang="0">
                        <a:pos x="311" y="160"/>
                      </a:cxn>
                      <a:cxn ang="0">
                        <a:pos x="312" y="171"/>
                      </a:cxn>
                      <a:cxn ang="0">
                        <a:pos x="312" y="180"/>
                      </a:cxn>
                      <a:cxn ang="0">
                        <a:pos x="308" y="181"/>
                      </a:cxn>
                      <a:cxn ang="0">
                        <a:pos x="298" y="183"/>
                      </a:cxn>
                      <a:cxn ang="0">
                        <a:pos x="282" y="186"/>
                      </a:cxn>
                      <a:cxn ang="0">
                        <a:pos x="261" y="190"/>
                      </a:cxn>
                      <a:cxn ang="0">
                        <a:pos x="235" y="194"/>
                      </a:cxn>
                      <a:cxn ang="0">
                        <a:pos x="206" y="197"/>
                      </a:cxn>
                      <a:cxn ang="0">
                        <a:pos x="173" y="201"/>
                      </a:cxn>
                      <a:cxn ang="0">
                        <a:pos x="139" y="202"/>
                      </a:cxn>
                      <a:cxn ang="0">
                        <a:pos x="103" y="202"/>
                      </a:cxn>
                      <a:cxn ang="0">
                        <a:pos x="74" y="201"/>
                      </a:cxn>
                      <a:cxn ang="0">
                        <a:pos x="50" y="198"/>
                      </a:cxn>
                      <a:cxn ang="0">
                        <a:pos x="32" y="194"/>
                      </a:cxn>
                      <a:cxn ang="0">
                        <a:pos x="19" y="190"/>
                      </a:cxn>
                      <a:cxn ang="0">
                        <a:pos x="10" y="186"/>
                      </a:cxn>
                      <a:cxn ang="0">
                        <a:pos x="4" y="183"/>
                      </a:cxn>
                      <a:cxn ang="0">
                        <a:pos x="2" y="181"/>
                      </a:cxn>
                      <a:cxn ang="0">
                        <a:pos x="0" y="180"/>
                      </a:cxn>
                      <a:cxn ang="0">
                        <a:pos x="0" y="159"/>
                      </a:cxn>
                      <a:cxn ang="0">
                        <a:pos x="2" y="146"/>
                      </a:cxn>
                      <a:cxn ang="0">
                        <a:pos x="4" y="129"/>
                      </a:cxn>
                      <a:cxn ang="0">
                        <a:pos x="10" y="112"/>
                      </a:cxn>
                      <a:cxn ang="0">
                        <a:pos x="15" y="92"/>
                      </a:cxn>
                      <a:cxn ang="0">
                        <a:pos x="24" y="74"/>
                      </a:cxn>
                      <a:cxn ang="0">
                        <a:pos x="36" y="55"/>
                      </a:cxn>
                      <a:cxn ang="0">
                        <a:pos x="51" y="38"/>
                      </a:cxn>
                      <a:cxn ang="0">
                        <a:pos x="70" y="24"/>
                      </a:cxn>
                      <a:cxn ang="0">
                        <a:pos x="93" y="12"/>
                      </a:cxn>
                      <a:cxn ang="0">
                        <a:pos x="120" y="4"/>
                      </a:cxn>
                      <a:cxn ang="0">
                        <a:pos x="152" y="0"/>
                      </a:cxn>
                    </a:cxnLst>
                    <a:rect l="0" t="0" r="r" b="b"/>
                    <a:pathLst>
                      <a:path w="312" h="202">
                        <a:moveTo>
                          <a:pt x="152" y="0"/>
                        </a:moveTo>
                        <a:lnTo>
                          <a:pt x="182" y="2"/>
                        </a:lnTo>
                        <a:lnTo>
                          <a:pt x="209" y="7"/>
                        </a:lnTo>
                        <a:lnTo>
                          <a:pt x="231" y="18"/>
                        </a:lnTo>
                        <a:lnTo>
                          <a:pt x="249" y="29"/>
                        </a:lnTo>
                        <a:lnTo>
                          <a:pt x="265" y="45"/>
                        </a:lnTo>
                        <a:lnTo>
                          <a:pt x="278" y="61"/>
                        </a:lnTo>
                        <a:lnTo>
                          <a:pt x="288" y="79"/>
                        </a:lnTo>
                        <a:lnTo>
                          <a:pt x="296" y="97"/>
                        </a:lnTo>
                        <a:lnTo>
                          <a:pt x="302" y="116"/>
                        </a:lnTo>
                        <a:lnTo>
                          <a:pt x="307" y="133"/>
                        </a:lnTo>
                        <a:lnTo>
                          <a:pt x="309" y="147"/>
                        </a:lnTo>
                        <a:lnTo>
                          <a:pt x="311" y="160"/>
                        </a:lnTo>
                        <a:lnTo>
                          <a:pt x="312" y="171"/>
                        </a:lnTo>
                        <a:lnTo>
                          <a:pt x="312" y="180"/>
                        </a:lnTo>
                        <a:lnTo>
                          <a:pt x="308" y="181"/>
                        </a:lnTo>
                        <a:lnTo>
                          <a:pt x="298" y="183"/>
                        </a:lnTo>
                        <a:lnTo>
                          <a:pt x="282" y="186"/>
                        </a:lnTo>
                        <a:lnTo>
                          <a:pt x="261" y="190"/>
                        </a:lnTo>
                        <a:lnTo>
                          <a:pt x="235" y="194"/>
                        </a:lnTo>
                        <a:lnTo>
                          <a:pt x="206" y="197"/>
                        </a:lnTo>
                        <a:lnTo>
                          <a:pt x="173" y="201"/>
                        </a:lnTo>
                        <a:lnTo>
                          <a:pt x="139" y="202"/>
                        </a:lnTo>
                        <a:lnTo>
                          <a:pt x="103" y="202"/>
                        </a:lnTo>
                        <a:lnTo>
                          <a:pt x="74" y="201"/>
                        </a:lnTo>
                        <a:lnTo>
                          <a:pt x="50" y="198"/>
                        </a:lnTo>
                        <a:lnTo>
                          <a:pt x="32" y="194"/>
                        </a:lnTo>
                        <a:lnTo>
                          <a:pt x="19" y="190"/>
                        </a:lnTo>
                        <a:lnTo>
                          <a:pt x="10" y="186"/>
                        </a:lnTo>
                        <a:lnTo>
                          <a:pt x="4" y="183"/>
                        </a:lnTo>
                        <a:lnTo>
                          <a:pt x="2" y="181"/>
                        </a:lnTo>
                        <a:lnTo>
                          <a:pt x="0" y="180"/>
                        </a:lnTo>
                        <a:lnTo>
                          <a:pt x="0" y="159"/>
                        </a:lnTo>
                        <a:lnTo>
                          <a:pt x="2" y="146"/>
                        </a:lnTo>
                        <a:lnTo>
                          <a:pt x="4" y="129"/>
                        </a:lnTo>
                        <a:lnTo>
                          <a:pt x="10" y="112"/>
                        </a:lnTo>
                        <a:lnTo>
                          <a:pt x="15" y="92"/>
                        </a:lnTo>
                        <a:lnTo>
                          <a:pt x="24" y="74"/>
                        </a:lnTo>
                        <a:lnTo>
                          <a:pt x="36" y="55"/>
                        </a:lnTo>
                        <a:lnTo>
                          <a:pt x="51" y="38"/>
                        </a:lnTo>
                        <a:lnTo>
                          <a:pt x="70" y="24"/>
                        </a:lnTo>
                        <a:lnTo>
                          <a:pt x="93" y="12"/>
                        </a:lnTo>
                        <a:lnTo>
                          <a:pt x="120" y="4"/>
                        </a:lnTo>
                        <a:lnTo>
                          <a:pt x="152"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94" name="Freeform 9">
                    <a:extLst>
                      <a:ext uri="{FF2B5EF4-FFF2-40B4-BE49-F238E27FC236}">
                        <a16:creationId xmlns:a16="http://schemas.microsoft.com/office/drawing/2014/main" id="{C79D9EB4-ADD2-484D-94FF-3A5479917E42}"/>
                      </a:ext>
                    </a:extLst>
                  </p:cNvPr>
                  <p:cNvSpPr>
                    <a:spLocks/>
                  </p:cNvSpPr>
                  <p:nvPr/>
                </p:nvSpPr>
                <p:spPr bwMode="auto">
                  <a:xfrm>
                    <a:off x="6142502" y="5452428"/>
                    <a:ext cx="314372" cy="201761"/>
                  </a:xfrm>
                  <a:custGeom>
                    <a:avLst/>
                    <a:gdLst/>
                    <a:ahLst/>
                    <a:cxnLst>
                      <a:cxn ang="0">
                        <a:pos x="183" y="0"/>
                      </a:cxn>
                      <a:cxn ang="0">
                        <a:pos x="213" y="2"/>
                      </a:cxn>
                      <a:cxn ang="0">
                        <a:pos x="240" y="7"/>
                      </a:cxn>
                      <a:cxn ang="0">
                        <a:pos x="262" y="16"/>
                      </a:cxn>
                      <a:cxn ang="0">
                        <a:pos x="280" y="29"/>
                      </a:cxn>
                      <a:cxn ang="0">
                        <a:pos x="296" y="44"/>
                      </a:cxn>
                      <a:cxn ang="0">
                        <a:pos x="308" y="61"/>
                      </a:cxn>
                      <a:cxn ang="0">
                        <a:pos x="317" y="79"/>
                      </a:cxn>
                      <a:cxn ang="0">
                        <a:pos x="323" y="97"/>
                      </a:cxn>
                      <a:cxn ang="0">
                        <a:pos x="329" y="114"/>
                      </a:cxn>
                      <a:cxn ang="0">
                        <a:pos x="333" y="131"/>
                      </a:cxn>
                      <a:cxn ang="0">
                        <a:pos x="334" y="147"/>
                      </a:cxn>
                      <a:cxn ang="0">
                        <a:pos x="335" y="160"/>
                      </a:cxn>
                      <a:cxn ang="0">
                        <a:pos x="335" y="181"/>
                      </a:cxn>
                      <a:cxn ang="0">
                        <a:pos x="334" y="182"/>
                      </a:cxn>
                      <a:cxn ang="0">
                        <a:pos x="331" y="186"/>
                      </a:cxn>
                      <a:cxn ang="0">
                        <a:pos x="325" y="190"/>
                      </a:cxn>
                      <a:cxn ang="0">
                        <a:pos x="314" y="196"/>
                      </a:cxn>
                      <a:cxn ang="0">
                        <a:pos x="300" y="201"/>
                      </a:cxn>
                      <a:cxn ang="0">
                        <a:pos x="279" y="205"/>
                      </a:cxn>
                      <a:cxn ang="0">
                        <a:pos x="251" y="210"/>
                      </a:cxn>
                      <a:cxn ang="0">
                        <a:pos x="216" y="214"/>
                      </a:cxn>
                      <a:cxn ang="0">
                        <a:pos x="183" y="215"/>
                      </a:cxn>
                      <a:cxn ang="0">
                        <a:pos x="152" y="214"/>
                      </a:cxn>
                      <a:cxn ang="0">
                        <a:pos x="122" y="210"/>
                      </a:cxn>
                      <a:cxn ang="0">
                        <a:pos x="93" y="206"/>
                      </a:cxn>
                      <a:cxn ang="0">
                        <a:pos x="67" y="201"/>
                      </a:cxn>
                      <a:cxn ang="0">
                        <a:pos x="44" y="194"/>
                      </a:cxn>
                      <a:cxn ang="0">
                        <a:pos x="26" y="189"/>
                      </a:cxn>
                      <a:cxn ang="0">
                        <a:pos x="12" y="184"/>
                      </a:cxn>
                      <a:cxn ang="0">
                        <a:pos x="2" y="181"/>
                      </a:cxn>
                      <a:cxn ang="0">
                        <a:pos x="0" y="180"/>
                      </a:cxn>
                      <a:cxn ang="0">
                        <a:pos x="0" y="172"/>
                      </a:cxn>
                      <a:cxn ang="0">
                        <a:pos x="1" y="161"/>
                      </a:cxn>
                      <a:cxn ang="0">
                        <a:pos x="2" y="150"/>
                      </a:cxn>
                      <a:cxn ang="0">
                        <a:pos x="6" y="135"/>
                      </a:cxn>
                      <a:cxn ang="0">
                        <a:pos x="12" y="120"/>
                      </a:cxn>
                      <a:cxn ang="0">
                        <a:pos x="18" y="101"/>
                      </a:cxn>
                      <a:cxn ang="0">
                        <a:pos x="27" y="84"/>
                      </a:cxn>
                      <a:cxn ang="0">
                        <a:pos x="39" y="67"/>
                      </a:cxn>
                      <a:cxn ang="0">
                        <a:pos x="54" y="50"/>
                      </a:cxn>
                      <a:cxn ang="0">
                        <a:pos x="72" y="36"/>
                      </a:cxn>
                      <a:cxn ang="0">
                        <a:pos x="93" y="23"/>
                      </a:cxn>
                      <a:cxn ang="0">
                        <a:pos x="119" y="11"/>
                      </a:cxn>
                      <a:cxn ang="0">
                        <a:pos x="149" y="4"/>
                      </a:cxn>
                      <a:cxn ang="0">
                        <a:pos x="183" y="0"/>
                      </a:cxn>
                    </a:cxnLst>
                    <a:rect l="0" t="0" r="r" b="b"/>
                    <a:pathLst>
                      <a:path w="335" h="215">
                        <a:moveTo>
                          <a:pt x="183" y="0"/>
                        </a:moveTo>
                        <a:lnTo>
                          <a:pt x="213" y="2"/>
                        </a:lnTo>
                        <a:lnTo>
                          <a:pt x="240" y="7"/>
                        </a:lnTo>
                        <a:lnTo>
                          <a:pt x="262" y="16"/>
                        </a:lnTo>
                        <a:lnTo>
                          <a:pt x="280" y="29"/>
                        </a:lnTo>
                        <a:lnTo>
                          <a:pt x="296" y="44"/>
                        </a:lnTo>
                        <a:lnTo>
                          <a:pt x="308" y="61"/>
                        </a:lnTo>
                        <a:lnTo>
                          <a:pt x="317" y="79"/>
                        </a:lnTo>
                        <a:lnTo>
                          <a:pt x="323" y="97"/>
                        </a:lnTo>
                        <a:lnTo>
                          <a:pt x="329" y="114"/>
                        </a:lnTo>
                        <a:lnTo>
                          <a:pt x="333" y="131"/>
                        </a:lnTo>
                        <a:lnTo>
                          <a:pt x="334" y="147"/>
                        </a:lnTo>
                        <a:lnTo>
                          <a:pt x="335" y="160"/>
                        </a:lnTo>
                        <a:lnTo>
                          <a:pt x="335" y="181"/>
                        </a:lnTo>
                        <a:lnTo>
                          <a:pt x="334" y="182"/>
                        </a:lnTo>
                        <a:lnTo>
                          <a:pt x="331" y="186"/>
                        </a:lnTo>
                        <a:lnTo>
                          <a:pt x="325" y="190"/>
                        </a:lnTo>
                        <a:lnTo>
                          <a:pt x="314" y="196"/>
                        </a:lnTo>
                        <a:lnTo>
                          <a:pt x="300" y="201"/>
                        </a:lnTo>
                        <a:lnTo>
                          <a:pt x="279" y="205"/>
                        </a:lnTo>
                        <a:lnTo>
                          <a:pt x="251" y="210"/>
                        </a:lnTo>
                        <a:lnTo>
                          <a:pt x="216" y="214"/>
                        </a:lnTo>
                        <a:lnTo>
                          <a:pt x="183" y="215"/>
                        </a:lnTo>
                        <a:lnTo>
                          <a:pt x="152" y="214"/>
                        </a:lnTo>
                        <a:lnTo>
                          <a:pt x="122" y="210"/>
                        </a:lnTo>
                        <a:lnTo>
                          <a:pt x="93" y="206"/>
                        </a:lnTo>
                        <a:lnTo>
                          <a:pt x="67" y="201"/>
                        </a:lnTo>
                        <a:lnTo>
                          <a:pt x="44" y="194"/>
                        </a:lnTo>
                        <a:lnTo>
                          <a:pt x="26" y="189"/>
                        </a:lnTo>
                        <a:lnTo>
                          <a:pt x="12" y="184"/>
                        </a:lnTo>
                        <a:lnTo>
                          <a:pt x="2" y="181"/>
                        </a:lnTo>
                        <a:lnTo>
                          <a:pt x="0" y="180"/>
                        </a:lnTo>
                        <a:lnTo>
                          <a:pt x="0" y="172"/>
                        </a:lnTo>
                        <a:lnTo>
                          <a:pt x="1" y="161"/>
                        </a:lnTo>
                        <a:lnTo>
                          <a:pt x="2" y="150"/>
                        </a:lnTo>
                        <a:lnTo>
                          <a:pt x="6" y="135"/>
                        </a:lnTo>
                        <a:lnTo>
                          <a:pt x="12" y="120"/>
                        </a:lnTo>
                        <a:lnTo>
                          <a:pt x="18" y="101"/>
                        </a:lnTo>
                        <a:lnTo>
                          <a:pt x="27" y="84"/>
                        </a:lnTo>
                        <a:lnTo>
                          <a:pt x="39" y="67"/>
                        </a:lnTo>
                        <a:lnTo>
                          <a:pt x="54" y="50"/>
                        </a:lnTo>
                        <a:lnTo>
                          <a:pt x="72" y="36"/>
                        </a:lnTo>
                        <a:lnTo>
                          <a:pt x="93" y="23"/>
                        </a:lnTo>
                        <a:lnTo>
                          <a:pt x="119" y="11"/>
                        </a:lnTo>
                        <a:lnTo>
                          <a:pt x="149" y="4"/>
                        </a:lnTo>
                        <a:lnTo>
                          <a:pt x="183"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95" name="Freeform 10">
                    <a:extLst>
                      <a:ext uri="{FF2B5EF4-FFF2-40B4-BE49-F238E27FC236}">
                        <a16:creationId xmlns:a16="http://schemas.microsoft.com/office/drawing/2014/main" id="{542CF0EC-9045-034E-BDE5-9E126FB2D941}"/>
                      </a:ext>
                    </a:extLst>
                  </p:cNvPr>
                  <p:cNvSpPr>
                    <a:spLocks/>
                  </p:cNvSpPr>
                  <p:nvPr/>
                </p:nvSpPr>
                <p:spPr bwMode="auto">
                  <a:xfrm>
                    <a:off x="6005492" y="2863318"/>
                    <a:ext cx="190500" cy="158594"/>
                  </a:xfrm>
                  <a:custGeom>
                    <a:avLst/>
                    <a:gdLst/>
                    <a:ahLst/>
                    <a:cxnLst>
                      <a:cxn ang="0">
                        <a:pos x="200" y="0"/>
                      </a:cxn>
                      <a:cxn ang="0">
                        <a:pos x="203" y="0"/>
                      </a:cxn>
                      <a:cxn ang="0">
                        <a:pos x="158" y="164"/>
                      </a:cxn>
                      <a:cxn ang="0">
                        <a:pos x="112" y="169"/>
                      </a:cxn>
                      <a:cxn ang="0">
                        <a:pos x="0" y="22"/>
                      </a:cxn>
                      <a:cxn ang="0">
                        <a:pos x="4" y="22"/>
                      </a:cxn>
                      <a:cxn ang="0">
                        <a:pos x="15" y="21"/>
                      </a:cxn>
                      <a:cxn ang="0">
                        <a:pos x="31" y="20"/>
                      </a:cxn>
                      <a:cxn ang="0">
                        <a:pos x="50" y="17"/>
                      </a:cxn>
                      <a:cxn ang="0">
                        <a:pos x="70" y="16"/>
                      </a:cxn>
                      <a:cxn ang="0">
                        <a:pos x="88" y="13"/>
                      </a:cxn>
                      <a:cxn ang="0">
                        <a:pos x="105" y="12"/>
                      </a:cxn>
                      <a:cxn ang="0">
                        <a:pos x="128" y="9"/>
                      </a:cxn>
                      <a:cxn ang="0">
                        <a:pos x="151" y="7"/>
                      </a:cxn>
                      <a:cxn ang="0">
                        <a:pos x="171" y="4"/>
                      </a:cxn>
                      <a:cxn ang="0">
                        <a:pos x="188" y="3"/>
                      </a:cxn>
                      <a:cxn ang="0">
                        <a:pos x="200" y="0"/>
                      </a:cxn>
                    </a:cxnLst>
                    <a:rect l="0" t="0" r="r" b="b"/>
                    <a:pathLst>
                      <a:path w="203" h="169">
                        <a:moveTo>
                          <a:pt x="200" y="0"/>
                        </a:moveTo>
                        <a:lnTo>
                          <a:pt x="203" y="0"/>
                        </a:lnTo>
                        <a:lnTo>
                          <a:pt x="158" y="164"/>
                        </a:lnTo>
                        <a:lnTo>
                          <a:pt x="112" y="169"/>
                        </a:lnTo>
                        <a:lnTo>
                          <a:pt x="0" y="22"/>
                        </a:lnTo>
                        <a:lnTo>
                          <a:pt x="4" y="22"/>
                        </a:lnTo>
                        <a:lnTo>
                          <a:pt x="15" y="21"/>
                        </a:lnTo>
                        <a:lnTo>
                          <a:pt x="31" y="20"/>
                        </a:lnTo>
                        <a:lnTo>
                          <a:pt x="50" y="17"/>
                        </a:lnTo>
                        <a:lnTo>
                          <a:pt x="70" y="16"/>
                        </a:lnTo>
                        <a:lnTo>
                          <a:pt x="88" y="13"/>
                        </a:lnTo>
                        <a:lnTo>
                          <a:pt x="105" y="12"/>
                        </a:lnTo>
                        <a:lnTo>
                          <a:pt x="128" y="9"/>
                        </a:lnTo>
                        <a:lnTo>
                          <a:pt x="151" y="7"/>
                        </a:lnTo>
                        <a:lnTo>
                          <a:pt x="171" y="4"/>
                        </a:lnTo>
                        <a:lnTo>
                          <a:pt x="188" y="3"/>
                        </a:lnTo>
                        <a:lnTo>
                          <a:pt x="200" y="0"/>
                        </a:lnTo>
                        <a:close/>
                      </a:path>
                    </a:pathLst>
                  </a:custGeom>
                  <a:solidFill>
                    <a:srgbClr val="FF5E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96" name="Freeform 11">
                    <a:extLst>
                      <a:ext uri="{FF2B5EF4-FFF2-40B4-BE49-F238E27FC236}">
                        <a16:creationId xmlns:a16="http://schemas.microsoft.com/office/drawing/2014/main" id="{78675511-29C7-644C-879B-7244853012C4}"/>
                      </a:ext>
                    </a:extLst>
                  </p:cNvPr>
                  <p:cNvSpPr>
                    <a:spLocks/>
                  </p:cNvSpPr>
                  <p:nvPr/>
                </p:nvSpPr>
                <p:spPr bwMode="auto">
                  <a:xfrm>
                    <a:off x="6075874" y="2990005"/>
                    <a:ext cx="178300" cy="687864"/>
                  </a:xfrm>
                  <a:custGeom>
                    <a:avLst/>
                    <a:gdLst/>
                    <a:ahLst/>
                    <a:cxnLst>
                      <a:cxn ang="0">
                        <a:pos x="79" y="0"/>
                      </a:cxn>
                      <a:cxn ang="0">
                        <a:pos x="80" y="4"/>
                      </a:cxn>
                      <a:cxn ang="0">
                        <a:pos x="83" y="13"/>
                      </a:cxn>
                      <a:cxn ang="0">
                        <a:pos x="88" y="30"/>
                      </a:cxn>
                      <a:cxn ang="0">
                        <a:pos x="93" y="51"/>
                      </a:cxn>
                      <a:cxn ang="0">
                        <a:pos x="101" y="77"/>
                      </a:cxn>
                      <a:cxn ang="0">
                        <a:pos x="109" y="107"/>
                      </a:cxn>
                      <a:cxn ang="0">
                        <a:pos x="118" y="142"/>
                      </a:cxn>
                      <a:cxn ang="0">
                        <a:pos x="127" y="177"/>
                      </a:cxn>
                      <a:cxn ang="0">
                        <a:pos x="138" y="216"/>
                      </a:cxn>
                      <a:cxn ang="0">
                        <a:pos x="147" y="255"/>
                      </a:cxn>
                      <a:cxn ang="0">
                        <a:pos x="156" y="296"/>
                      </a:cxn>
                      <a:cxn ang="0">
                        <a:pos x="165" y="335"/>
                      </a:cxn>
                      <a:cxn ang="0">
                        <a:pos x="173" y="376"/>
                      </a:cxn>
                      <a:cxn ang="0">
                        <a:pos x="180" y="414"/>
                      </a:cxn>
                      <a:cxn ang="0">
                        <a:pos x="186" y="451"/>
                      </a:cxn>
                      <a:cxn ang="0">
                        <a:pos x="190" y="485"/>
                      </a:cxn>
                      <a:cxn ang="0">
                        <a:pos x="113" y="733"/>
                      </a:cxn>
                      <a:cxn ang="0">
                        <a:pos x="0" y="541"/>
                      </a:cxn>
                      <a:cxn ang="0">
                        <a:pos x="0" y="537"/>
                      </a:cxn>
                      <a:cxn ang="0">
                        <a:pos x="1" y="524"/>
                      </a:cxn>
                      <a:cxn ang="0">
                        <a:pos x="4" y="503"/>
                      </a:cxn>
                      <a:cxn ang="0">
                        <a:pos x="7" y="477"/>
                      </a:cxn>
                      <a:cxn ang="0">
                        <a:pos x="9" y="444"/>
                      </a:cxn>
                      <a:cxn ang="0">
                        <a:pos x="13" y="407"/>
                      </a:cxn>
                      <a:cxn ang="0">
                        <a:pos x="16" y="367"/>
                      </a:cxn>
                      <a:cxn ang="0">
                        <a:pos x="20" y="324"/>
                      </a:cxn>
                      <a:cxn ang="0">
                        <a:pos x="24" y="279"/>
                      </a:cxn>
                      <a:cxn ang="0">
                        <a:pos x="26" y="235"/>
                      </a:cxn>
                      <a:cxn ang="0">
                        <a:pos x="29" y="189"/>
                      </a:cxn>
                      <a:cxn ang="0">
                        <a:pos x="32" y="145"/>
                      </a:cxn>
                      <a:cxn ang="0">
                        <a:pos x="33" y="104"/>
                      </a:cxn>
                      <a:cxn ang="0">
                        <a:pos x="33" y="30"/>
                      </a:cxn>
                      <a:cxn ang="0">
                        <a:pos x="32" y="1"/>
                      </a:cxn>
                      <a:cxn ang="0">
                        <a:pos x="79" y="0"/>
                      </a:cxn>
                    </a:cxnLst>
                    <a:rect l="0" t="0" r="r" b="b"/>
                    <a:pathLst>
                      <a:path w="190" h="733">
                        <a:moveTo>
                          <a:pt x="79" y="0"/>
                        </a:moveTo>
                        <a:lnTo>
                          <a:pt x="80" y="4"/>
                        </a:lnTo>
                        <a:lnTo>
                          <a:pt x="83" y="13"/>
                        </a:lnTo>
                        <a:lnTo>
                          <a:pt x="88" y="30"/>
                        </a:lnTo>
                        <a:lnTo>
                          <a:pt x="93" y="51"/>
                        </a:lnTo>
                        <a:lnTo>
                          <a:pt x="101" y="77"/>
                        </a:lnTo>
                        <a:lnTo>
                          <a:pt x="109" y="107"/>
                        </a:lnTo>
                        <a:lnTo>
                          <a:pt x="118" y="142"/>
                        </a:lnTo>
                        <a:lnTo>
                          <a:pt x="127" y="177"/>
                        </a:lnTo>
                        <a:lnTo>
                          <a:pt x="138" y="216"/>
                        </a:lnTo>
                        <a:lnTo>
                          <a:pt x="147" y="255"/>
                        </a:lnTo>
                        <a:lnTo>
                          <a:pt x="156" y="296"/>
                        </a:lnTo>
                        <a:lnTo>
                          <a:pt x="165" y="335"/>
                        </a:lnTo>
                        <a:lnTo>
                          <a:pt x="173" y="376"/>
                        </a:lnTo>
                        <a:lnTo>
                          <a:pt x="180" y="414"/>
                        </a:lnTo>
                        <a:lnTo>
                          <a:pt x="186" y="451"/>
                        </a:lnTo>
                        <a:lnTo>
                          <a:pt x="190" y="485"/>
                        </a:lnTo>
                        <a:lnTo>
                          <a:pt x="113" y="733"/>
                        </a:lnTo>
                        <a:lnTo>
                          <a:pt x="0" y="541"/>
                        </a:lnTo>
                        <a:lnTo>
                          <a:pt x="0" y="537"/>
                        </a:lnTo>
                        <a:lnTo>
                          <a:pt x="1" y="524"/>
                        </a:lnTo>
                        <a:lnTo>
                          <a:pt x="4" y="503"/>
                        </a:lnTo>
                        <a:lnTo>
                          <a:pt x="7" y="477"/>
                        </a:lnTo>
                        <a:lnTo>
                          <a:pt x="9" y="444"/>
                        </a:lnTo>
                        <a:lnTo>
                          <a:pt x="13" y="407"/>
                        </a:lnTo>
                        <a:lnTo>
                          <a:pt x="16" y="367"/>
                        </a:lnTo>
                        <a:lnTo>
                          <a:pt x="20" y="324"/>
                        </a:lnTo>
                        <a:lnTo>
                          <a:pt x="24" y="279"/>
                        </a:lnTo>
                        <a:lnTo>
                          <a:pt x="26" y="235"/>
                        </a:lnTo>
                        <a:lnTo>
                          <a:pt x="29" y="189"/>
                        </a:lnTo>
                        <a:lnTo>
                          <a:pt x="32" y="145"/>
                        </a:lnTo>
                        <a:lnTo>
                          <a:pt x="33" y="104"/>
                        </a:lnTo>
                        <a:lnTo>
                          <a:pt x="33" y="30"/>
                        </a:lnTo>
                        <a:lnTo>
                          <a:pt x="32" y="1"/>
                        </a:lnTo>
                        <a:lnTo>
                          <a:pt x="79" y="0"/>
                        </a:lnTo>
                        <a:close/>
                      </a:path>
                    </a:pathLst>
                  </a:custGeom>
                  <a:solidFill>
                    <a:srgbClr val="FF5E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97" name="Freeform 12">
                    <a:extLst>
                      <a:ext uri="{FF2B5EF4-FFF2-40B4-BE49-F238E27FC236}">
                        <a16:creationId xmlns:a16="http://schemas.microsoft.com/office/drawing/2014/main" id="{42732899-A78E-FD4D-82A4-D38350E82E31}"/>
                      </a:ext>
                    </a:extLst>
                  </p:cNvPr>
                  <p:cNvSpPr>
                    <a:spLocks/>
                  </p:cNvSpPr>
                  <p:nvPr/>
                </p:nvSpPr>
                <p:spPr bwMode="auto">
                  <a:xfrm>
                    <a:off x="5553172" y="1600200"/>
                    <a:ext cx="965638" cy="1126108"/>
                  </a:xfrm>
                  <a:custGeom>
                    <a:avLst/>
                    <a:gdLst/>
                    <a:ahLst/>
                    <a:cxnLst>
                      <a:cxn ang="0">
                        <a:pos x="455" y="0"/>
                      </a:cxn>
                      <a:cxn ang="0">
                        <a:pos x="511" y="5"/>
                      </a:cxn>
                      <a:cxn ang="0">
                        <a:pos x="566" y="17"/>
                      </a:cxn>
                      <a:cxn ang="0">
                        <a:pos x="620" y="35"/>
                      </a:cxn>
                      <a:cxn ang="0">
                        <a:pos x="672" y="59"/>
                      </a:cxn>
                      <a:cxn ang="0">
                        <a:pos x="723" y="89"/>
                      </a:cxn>
                      <a:cxn ang="0">
                        <a:pos x="772" y="126"/>
                      </a:cxn>
                      <a:cxn ang="0">
                        <a:pos x="818" y="166"/>
                      </a:cxn>
                      <a:cxn ang="0">
                        <a:pos x="860" y="213"/>
                      </a:cxn>
                      <a:cxn ang="0">
                        <a:pos x="899" y="266"/>
                      </a:cxn>
                      <a:cxn ang="0">
                        <a:pos x="934" y="322"/>
                      </a:cxn>
                      <a:cxn ang="0">
                        <a:pos x="964" y="384"/>
                      </a:cxn>
                      <a:cxn ang="0">
                        <a:pos x="991" y="450"/>
                      </a:cxn>
                      <a:cxn ang="0">
                        <a:pos x="1010" y="521"/>
                      </a:cxn>
                      <a:cxn ang="0">
                        <a:pos x="1022" y="578"/>
                      </a:cxn>
                      <a:cxn ang="0">
                        <a:pos x="1027" y="635"/>
                      </a:cxn>
                      <a:cxn ang="0">
                        <a:pos x="1029" y="691"/>
                      </a:cxn>
                      <a:cxn ang="0">
                        <a:pos x="1026" y="746"/>
                      </a:cxn>
                      <a:cxn ang="0">
                        <a:pos x="1018" y="800"/>
                      </a:cxn>
                      <a:cxn ang="0">
                        <a:pos x="1006" y="853"/>
                      </a:cxn>
                      <a:cxn ang="0">
                        <a:pos x="989" y="904"/>
                      </a:cxn>
                      <a:cxn ang="0">
                        <a:pos x="968" y="951"/>
                      </a:cxn>
                      <a:cxn ang="0">
                        <a:pos x="944" y="995"/>
                      </a:cxn>
                      <a:cxn ang="0">
                        <a:pos x="915" y="1037"/>
                      </a:cxn>
                      <a:cxn ang="0">
                        <a:pos x="881" y="1074"/>
                      </a:cxn>
                      <a:cxn ang="0">
                        <a:pos x="844" y="1108"/>
                      </a:cxn>
                      <a:cxn ang="0">
                        <a:pos x="803" y="1137"/>
                      </a:cxn>
                      <a:cxn ang="0">
                        <a:pos x="760" y="1160"/>
                      </a:cxn>
                      <a:cxn ang="0">
                        <a:pos x="713" y="1179"/>
                      </a:cxn>
                      <a:cxn ang="0">
                        <a:pos x="662" y="1192"/>
                      </a:cxn>
                      <a:cxn ang="0">
                        <a:pos x="600" y="1200"/>
                      </a:cxn>
                      <a:cxn ang="0">
                        <a:pos x="540" y="1200"/>
                      </a:cxn>
                      <a:cxn ang="0">
                        <a:pos x="482" y="1192"/>
                      </a:cxn>
                      <a:cxn ang="0">
                        <a:pos x="425" y="1177"/>
                      </a:cxn>
                      <a:cxn ang="0">
                        <a:pos x="370" y="1155"/>
                      </a:cxn>
                      <a:cxn ang="0">
                        <a:pos x="317" y="1128"/>
                      </a:cxn>
                      <a:cxn ang="0">
                        <a:pos x="268" y="1093"/>
                      </a:cxn>
                      <a:cxn ang="0">
                        <a:pos x="221" y="1053"/>
                      </a:cxn>
                      <a:cxn ang="0">
                        <a:pos x="177" y="1007"/>
                      </a:cxn>
                      <a:cxn ang="0">
                        <a:pos x="137" y="956"/>
                      </a:cxn>
                      <a:cxn ang="0">
                        <a:pos x="101" y="900"/>
                      </a:cxn>
                      <a:cxn ang="0">
                        <a:pos x="70" y="839"/>
                      </a:cxn>
                      <a:cxn ang="0">
                        <a:pos x="42" y="774"/>
                      </a:cxn>
                      <a:cxn ang="0">
                        <a:pos x="25" y="720"/>
                      </a:cxn>
                      <a:cxn ang="0">
                        <a:pos x="12" y="664"/>
                      </a:cxn>
                      <a:cxn ang="0">
                        <a:pos x="4" y="608"/>
                      </a:cxn>
                      <a:cxn ang="0">
                        <a:pos x="0" y="550"/>
                      </a:cxn>
                      <a:cxn ang="0">
                        <a:pos x="2" y="494"/>
                      </a:cxn>
                      <a:cxn ang="0">
                        <a:pos x="7" y="437"/>
                      </a:cxn>
                      <a:cxn ang="0">
                        <a:pos x="16" y="382"/>
                      </a:cxn>
                      <a:cxn ang="0">
                        <a:pos x="31" y="329"/>
                      </a:cxn>
                      <a:cxn ang="0">
                        <a:pos x="49" y="278"/>
                      </a:cxn>
                      <a:cxn ang="0">
                        <a:pos x="71" y="228"/>
                      </a:cxn>
                      <a:cxn ang="0">
                        <a:pos x="97" y="183"/>
                      </a:cxn>
                      <a:cxn ang="0">
                        <a:pos x="128" y="141"/>
                      </a:cxn>
                      <a:cxn ang="0">
                        <a:pos x="162" y="105"/>
                      </a:cxn>
                      <a:cxn ang="0">
                        <a:pos x="200" y="73"/>
                      </a:cxn>
                      <a:cxn ang="0">
                        <a:pos x="243" y="47"/>
                      </a:cxn>
                      <a:cxn ang="0">
                        <a:pos x="289" y="26"/>
                      </a:cxn>
                      <a:cxn ang="0">
                        <a:pos x="344" y="10"/>
                      </a:cxn>
                      <a:cxn ang="0">
                        <a:pos x="400" y="3"/>
                      </a:cxn>
                      <a:cxn ang="0">
                        <a:pos x="455" y="0"/>
                      </a:cxn>
                    </a:cxnLst>
                    <a:rect l="0" t="0" r="r" b="b"/>
                    <a:pathLst>
                      <a:path w="1029" h="1200">
                        <a:moveTo>
                          <a:pt x="455" y="0"/>
                        </a:moveTo>
                        <a:lnTo>
                          <a:pt x="511" y="5"/>
                        </a:lnTo>
                        <a:lnTo>
                          <a:pt x="566" y="17"/>
                        </a:lnTo>
                        <a:lnTo>
                          <a:pt x="620" y="35"/>
                        </a:lnTo>
                        <a:lnTo>
                          <a:pt x="672" y="59"/>
                        </a:lnTo>
                        <a:lnTo>
                          <a:pt x="723" y="89"/>
                        </a:lnTo>
                        <a:lnTo>
                          <a:pt x="772" y="126"/>
                        </a:lnTo>
                        <a:lnTo>
                          <a:pt x="818" y="166"/>
                        </a:lnTo>
                        <a:lnTo>
                          <a:pt x="860" y="213"/>
                        </a:lnTo>
                        <a:lnTo>
                          <a:pt x="899" y="266"/>
                        </a:lnTo>
                        <a:lnTo>
                          <a:pt x="934" y="322"/>
                        </a:lnTo>
                        <a:lnTo>
                          <a:pt x="964" y="384"/>
                        </a:lnTo>
                        <a:lnTo>
                          <a:pt x="991" y="450"/>
                        </a:lnTo>
                        <a:lnTo>
                          <a:pt x="1010" y="521"/>
                        </a:lnTo>
                        <a:lnTo>
                          <a:pt x="1022" y="578"/>
                        </a:lnTo>
                        <a:lnTo>
                          <a:pt x="1027" y="635"/>
                        </a:lnTo>
                        <a:lnTo>
                          <a:pt x="1029" y="691"/>
                        </a:lnTo>
                        <a:lnTo>
                          <a:pt x="1026" y="746"/>
                        </a:lnTo>
                        <a:lnTo>
                          <a:pt x="1018" y="800"/>
                        </a:lnTo>
                        <a:lnTo>
                          <a:pt x="1006" y="853"/>
                        </a:lnTo>
                        <a:lnTo>
                          <a:pt x="989" y="904"/>
                        </a:lnTo>
                        <a:lnTo>
                          <a:pt x="968" y="951"/>
                        </a:lnTo>
                        <a:lnTo>
                          <a:pt x="944" y="995"/>
                        </a:lnTo>
                        <a:lnTo>
                          <a:pt x="915" y="1037"/>
                        </a:lnTo>
                        <a:lnTo>
                          <a:pt x="881" y="1074"/>
                        </a:lnTo>
                        <a:lnTo>
                          <a:pt x="844" y="1108"/>
                        </a:lnTo>
                        <a:lnTo>
                          <a:pt x="803" y="1137"/>
                        </a:lnTo>
                        <a:lnTo>
                          <a:pt x="760" y="1160"/>
                        </a:lnTo>
                        <a:lnTo>
                          <a:pt x="713" y="1179"/>
                        </a:lnTo>
                        <a:lnTo>
                          <a:pt x="662" y="1192"/>
                        </a:lnTo>
                        <a:lnTo>
                          <a:pt x="600" y="1200"/>
                        </a:lnTo>
                        <a:lnTo>
                          <a:pt x="540" y="1200"/>
                        </a:lnTo>
                        <a:lnTo>
                          <a:pt x="482" y="1192"/>
                        </a:lnTo>
                        <a:lnTo>
                          <a:pt x="425" y="1177"/>
                        </a:lnTo>
                        <a:lnTo>
                          <a:pt x="370" y="1155"/>
                        </a:lnTo>
                        <a:lnTo>
                          <a:pt x="317" y="1128"/>
                        </a:lnTo>
                        <a:lnTo>
                          <a:pt x="268" y="1093"/>
                        </a:lnTo>
                        <a:lnTo>
                          <a:pt x="221" y="1053"/>
                        </a:lnTo>
                        <a:lnTo>
                          <a:pt x="177" y="1007"/>
                        </a:lnTo>
                        <a:lnTo>
                          <a:pt x="137" y="956"/>
                        </a:lnTo>
                        <a:lnTo>
                          <a:pt x="101" y="900"/>
                        </a:lnTo>
                        <a:lnTo>
                          <a:pt x="70" y="839"/>
                        </a:lnTo>
                        <a:lnTo>
                          <a:pt x="42" y="774"/>
                        </a:lnTo>
                        <a:lnTo>
                          <a:pt x="25" y="720"/>
                        </a:lnTo>
                        <a:lnTo>
                          <a:pt x="12" y="664"/>
                        </a:lnTo>
                        <a:lnTo>
                          <a:pt x="4" y="608"/>
                        </a:lnTo>
                        <a:lnTo>
                          <a:pt x="0" y="550"/>
                        </a:lnTo>
                        <a:lnTo>
                          <a:pt x="2" y="494"/>
                        </a:lnTo>
                        <a:lnTo>
                          <a:pt x="7" y="437"/>
                        </a:lnTo>
                        <a:lnTo>
                          <a:pt x="16" y="382"/>
                        </a:lnTo>
                        <a:lnTo>
                          <a:pt x="31" y="329"/>
                        </a:lnTo>
                        <a:lnTo>
                          <a:pt x="49" y="278"/>
                        </a:lnTo>
                        <a:lnTo>
                          <a:pt x="71" y="228"/>
                        </a:lnTo>
                        <a:lnTo>
                          <a:pt x="97" y="183"/>
                        </a:lnTo>
                        <a:lnTo>
                          <a:pt x="128" y="141"/>
                        </a:lnTo>
                        <a:lnTo>
                          <a:pt x="162" y="105"/>
                        </a:lnTo>
                        <a:lnTo>
                          <a:pt x="200" y="73"/>
                        </a:lnTo>
                        <a:lnTo>
                          <a:pt x="243" y="47"/>
                        </a:lnTo>
                        <a:lnTo>
                          <a:pt x="289" y="26"/>
                        </a:lnTo>
                        <a:lnTo>
                          <a:pt x="344" y="10"/>
                        </a:lnTo>
                        <a:lnTo>
                          <a:pt x="400" y="3"/>
                        </a:lnTo>
                        <a:lnTo>
                          <a:pt x="455"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98" name="Freeform 13">
                    <a:extLst>
                      <a:ext uri="{FF2B5EF4-FFF2-40B4-BE49-F238E27FC236}">
                        <a16:creationId xmlns:a16="http://schemas.microsoft.com/office/drawing/2014/main" id="{DA5A2548-022B-AB41-94FF-EEAF6036D302}"/>
                      </a:ext>
                    </a:extLst>
                  </p:cNvPr>
                  <p:cNvSpPr>
                    <a:spLocks/>
                  </p:cNvSpPr>
                  <p:nvPr/>
                </p:nvSpPr>
                <p:spPr bwMode="auto">
                  <a:xfrm>
                    <a:off x="5618861" y="1655567"/>
                    <a:ext cx="869919" cy="1015374"/>
                  </a:xfrm>
                  <a:custGeom>
                    <a:avLst/>
                    <a:gdLst/>
                    <a:ahLst/>
                    <a:cxnLst>
                      <a:cxn ang="0">
                        <a:pos x="419" y="0"/>
                      </a:cxn>
                      <a:cxn ang="0">
                        <a:pos x="473" y="6"/>
                      </a:cxn>
                      <a:cxn ang="0">
                        <a:pos x="525" y="20"/>
                      </a:cxn>
                      <a:cxn ang="0">
                        <a:pos x="576" y="39"/>
                      </a:cxn>
                      <a:cxn ang="0">
                        <a:pos x="627" y="65"/>
                      </a:cxn>
                      <a:cxn ang="0">
                        <a:pos x="674" y="97"/>
                      </a:cxn>
                      <a:cxn ang="0">
                        <a:pos x="720" y="135"/>
                      </a:cxn>
                      <a:cxn ang="0">
                        <a:pos x="762" y="178"/>
                      </a:cxn>
                      <a:cxn ang="0">
                        <a:pos x="800" y="226"/>
                      </a:cxn>
                      <a:cxn ang="0">
                        <a:pos x="836" y="280"/>
                      </a:cxn>
                      <a:cxn ang="0">
                        <a:pos x="866" y="339"/>
                      </a:cxn>
                      <a:cxn ang="0">
                        <a:pos x="891" y="402"/>
                      </a:cxn>
                      <a:cxn ang="0">
                        <a:pos x="910" y="470"/>
                      </a:cxn>
                      <a:cxn ang="0">
                        <a:pos x="921" y="525"/>
                      </a:cxn>
                      <a:cxn ang="0">
                        <a:pos x="927" y="580"/>
                      </a:cxn>
                      <a:cxn ang="0">
                        <a:pos x="927" y="634"/>
                      </a:cxn>
                      <a:cxn ang="0">
                        <a:pos x="923" y="686"/>
                      </a:cxn>
                      <a:cxn ang="0">
                        <a:pos x="914" y="739"/>
                      </a:cxn>
                      <a:cxn ang="0">
                        <a:pos x="901" y="788"/>
                      </a:cxn>
                      <a:cxn ang="0">
                        <a:pos x="883" y="835"/>
                      </a:cxn>
                      <a:cxn ang="0">
                        <a:pos x="860" y="880"/>
                      </a:cxn>
                      <a:cxn ang="0">
                        <a:pos x="834" y="921"/>
                      </a:cxn>
                      <a:cxn ang="0">
                        <a:pos x="804" y="959"/>
                      </a:cxn>
                      <a:cxn ang="0">
                        <a:pos x="770" y="991"/>
                      </a:cxn>
                      <a:cxn ang="0">
                        <a:pos x="732" y="1020"/>
                      </a:cxn>
                      <a:cxn ang="0">
                        <a:pos x="690" y="1044"/>
                      </a:cxn>
                      <a:cxn ang="0">
                        <a:pos x="644" y="1062"/>
                      </a:cxn>
                      <a:cxn ang="0">
                        <a:pos x="596" y="1075"/>
                      </a:cxn>
                      <a:cxn ang="0">
                        <a:pos x="536" y="1082"/>
                      </a:cxn>
                      <a:cxn ang="0">
                        <a:pos x="478" y="1080"/>
                      </a:cxn>
                      <a:cxn ang="0">
                        <a:pos x="420" y="1072"/>
                      </a:cxn>
                      <a:cxn ang="0">
                        <a:pos x="365" y="1055"/>
                      </a:cxn>
                      <a:cxn ang="0">
                        <a:pos x="313" y="1032"/>
                      </a:cxn>
                      <a:cxn ang="0">
                        <a:pos x="262" y="1002"/>
                      </a:cxn>
                      <a:cxn ang="0">
                        <a:pos x="215" y="965"/>
                      </a:cxn>
                      <a:cxn ang="0">
                        <a:pos x="171" y="923"/>
                      </a:cxn>
                      <a:cxn ang="0">
                        <a:pos x="131" y="875"/>
                      </a:cxn>
                      <a:cxn ang="0">
                        <a:pos x="96" y="820"/>
                      </a:cxn>
                      <a:cxn ang="0">
                        <a:pos x="63" y="762"/>
                      </a:cxn>
                      <a:cxn ang="0">
                        <a:pos x="37" y="698"/>
                      </a:cxn>
                      <a:cxn ang="0">
                        <a:pos x="21" y="649"/>
                      </a:cxn>
                      <a:cxn ang="0">
                        <a:pos x="10" y="598"/>
                      </a:cxn>
                      <a:cxn ang="0">
                        <a:pos x="3" y="547"/>
                      </a:cxn>
                      <a:cxn ang="0">
                        <a:pos x="0" y="496"/>
                      </a:cxn>
                      <a:cxn ang="0">
                        <a:pos x="0" y="445"/>
                      </a:cxn>
                      <a:cxn ang="0">
                        <a:pos x="5" y="394"/>
                      </a:cxn>
                      <a:cxn ang="0">
                        <a:pos x="13" y="344"/>
                      </a:cxn>
                      <a:cxn ang="0">
                        <a:pos x="26" y="296"/>
                      </a:cxn>
                      <a:cxn ang="0">
                        <a:pos x="42" y="250"/>
                      </a:cxn>
                      <a:cxn ang="0">
                        <a:pos x="61" y="206"/>
                      </a:cxn>
                      <a:cxn ang="0">
                        <a:pos x="86" y="165"/>
                      </a:cxn>
                      <a:cxn ang="0">
                        <a:pos x="113" y="128"/>
                      </a:cxn>
                      <a:cxn ang="0">
                        <a:pos x="144" y="94"/>
                      </a:cxn>
                      <a:cxn ang="0">
                        <a:pos x="178" y="65"/>
                      </a:cxn>
                      <a:cxn ang="0">
                        <a:pos x="216" y="42"/>
                      </a:cxn>
                      <a:cxn ang="0">
                        <a:pos x="258" y="24"/>
                      </a:cxn>
                      <a:cxn ang="0">
                        <a:pos x="312" y="9"/>
                      </a:cxn>
                      <a:cxn ang="0">
                        <a:pos x="365" y="1"/>
                      </a:cxn>
                      <a:cxn ang="0">
                        <a:pos x="419" y="0"/>
                      </a:cxn>
                    </a:cxnLst>
                    <a:rect l="0" t="0" r="r" b="b"/>
                    <a:pathLst>
                      <a:path w="927" h="1082">
                        <a:moveTo>
                          <a:pt x="419" y="0"/>
                        </a:moveTo>
                        <a:lnTo>
                          <a:pt x="473" y="6"/>
                        </a:lnTo>
                        <a:lnTo>
                          <a:pt x="525" y="20"/>
                        </a:lnTo>
                        <a:lnTo>
                          <a:pt x="576" y="39"/>
                        </a:lnTo>
                        <a:lnTo>
                          <a:pt x="627" y="65"/>
                        </a:lnTo>
                        <a:lnTo>
                          <a:pt x="674" y="97"/>
                        </a:lnTo>
                        <a:lnTo>
                          <a:pt x="720" y="135"/>
                        </a:lnTo>
                        <a:lnTo>
                          <a:pt x="762" y="178"/>
                        </a:lnTo>
                        <a:lnTo>
                          <a:pt x="800" y="226"/>
                        </a:lnTo>
                        <a:lnTo>
                          <a:pt x="836" y="280"/>
                        </a:lnTo>
                        <a:lnTo>
                          <a:pt x="866" y="339"/>
                        </a:lnTo>
                        <a:lnTo>
                          <a:pt x="891" y="402"/>
                        </a:lnTo>
                        <a:lnTo>
                          <a:pt x="910" y="470"/>
                        </a:lnTo>
                        <a:lnTo>
                          <a:pt x="921" y="525"/>
                        </a:lnTo>
                        <a:lnTo>
                          <a:pt x="927" y="580"/>
                        </a:lnTo>
                        <a:lnTo>
                          <a:pt x="927" y="634"/>
                        </a:lnTo>
                        <a:lnTo>
                          <a:pt x="923" y="686"/>
                        </a:lnTo>
                        <a:lnTo>
                          <a:pt x="914" y="739"/>
                        </a:lnTo>
                        <a:lnTo>
                          <a:pt x="901" y="788"/>
                        </a:lnTo>
                        <a:lnTo>
                          <a:pt x="883" y="835"/>
                        </a:lnTo>
                        <a:lnTo>
                          <a:pt x="860" y="880"/>
                        </a:lnTo>
                        <a:lnTo>
                          <a:pt x="834" y="921"/>
                        </a:lnTo>
                        <a:lnTo>
                          <a:pt x="804" y="959"/>
                        </a:lnTo>
                        <a:lnTo>
                          <a:pt x="770" y="991"/>
                        </a:lnTo>
                        <a:lnTo>
                          <a:pt x="732" y="1020"/>
                        </a:lnTo>
                        <a:lnTo>
                          <a:pt x="690" y="1044"/>
                        </a:lnTo>
                        <a:lnTo>
                          <a:pt x="644" y="1062"/>
                        </a:lnTo>
                        <a:lnTo>
                          <a:pt x="596" y="1075"/>
                        </a:lnTo>
                        <a:lnTo>
                          <a:pt x="536" y="1082"/>
                        </a:lnTo>
                        <a:lnTo>
                          <a:pt x="478" y="1080"/>
                        </a:lnTo>
                        <a:lnTo>
                          <a:pt x="420" y="1072"/>
                        </a:lnTo>
                        <a:lnTo>
                          <a:pt x="365" y="1055"/>
                        </a:lnTo>
                        <a:lnTo>
                          <a:pt x="313" y="1032"/>
                        </a:lnTo>
                        <a:lnTo>
                          <a:pt x="262" y="1002"/>
                        </a:lnTo>
                        <a:lnTo>
                          <a:pt x="215" y="965"/>
                        </a:lnTo>
                        <a:lnTo>
                          <a:pt x="171" y="923"/>
                        </a:lnTo>
                        <a:lnTo>
                          <a:pt x="131" y="875"/>
                        </a:lnTo>
                        <a:lnTo>
                          <a:pt x="96" y="820"/>
                        </a:lnTo>
                        <a:lnTo>
                          <a:pt x="63" y="762"/>
                        </a:lnTo>
                        <a:lnTo>
                          <a:pt x="37" y="698"/>
                        </a:lnTo>
                        <a:lnTo>
                          <a:pt x="21" y="649"/>
                        </a:lnTo>
                        <a:lnTo>
                          <a:pt x="10" y="598"/>
                        </a:lnTo>
                        <a:lnTo>
                          <a:pt x="3" y="547"/>
                        </a:lnTo>
                        <a:lnTo>
                          <a:pt x="0" y="496"/>
                        </a:lnTo>
                        <a:lnTo>
                          <a:pt x="0" y="445"/>
                        </a:lnTo>
                        <a:lnTo>
                          <a:pt x="5" y="394"/>
                        </a:lnTo>
                        <a:lnTo>
                          <a:pt x="13" y="344"/>
                        </a:lnTo>
                        <a:lnTo>
                          <a:pt x="26" y="296"/>
                        </a:lnTo>
                        <a:lnTo>
                          <a:pt x="42" y="250"/>
                        </a:lnTo>
                        <a:lnTo>
                          <a:pt x="61" y="206"/>
                        </a:lnTo>
                        <a:lnTo>
                          <a:pt x="86" y="165"/>
                        </a:lnTo>
                        <a:lnTo>
                          <a:pt x="113" y="128"/>
                        </a:lnTo>
                        <a:lnTo>
                          <a:pt x="144" y="94"/>
                        </a:lnTo>
                        <a:lnTo>
                          <a:pt x="178" y="65"/>
                        </a:lnTo>
                        <a:lnTo>
                          <a:pt x="216" y="42"/>
                        </a:lnTo>
                        <a:lnTo>
                          <a:pt x="258" y="24"/>
                        </a:lnTo>
                        <a:lnTo>
                          <a:pt x="312" y="9"/>
                        </a:lnTo>
                        <a:lnTo>
                          <a:pt x="365" y="1"/>
                        </a:lnTo>
                        <a:lnTo>
                          <a:pt x="419" y="0"/>
                        </a:lnTo>
                        <a:close/>
                      </a:path>
                    </a:pathLst>
                  </a:custGeom>
                  <a:solidFill>
                    <a:srgbClr val="FED78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99" name="Freeform 14">
                    <a:extLst>
                      <a:ext uri="{FF2B5EF4-FFF2-40B4-BE49-F238E27FC236}">
                        <a16:creationId xmlns:a16="http://schemas.microsoft.com/office/drawing/2014/main" id="{C9AB83FA-23C5-A840-A384-504E5373D0ED}"/>
                      </a:ext>
                    </a:extLst>
                  </p:cNvPr>
                  <p:cNvSpPr>
                    <a:spLocks/>
                  </p:cNvSpPr>
                  <p:nvPr/>
                </p:nvSpPr>
                <p:spPr bwMode="auto">
                  <a:xfrm>
                    <a:off x="5747425" y="4085145"/>
                    <a:ext cx="646574" cy="195192"/>
                  </a:xfrm>
                  <a:custGeom>
                    <a:avLst/>
                    <a:gdLst/>
                    <a:ahLst/>
                    <a:cxnLst>
                      <a:cxn ang="0">
                        <a:pos x="396" y="0"/>
                      </a:cxn>
                      <a:cxn ang="0">
                        <a:pos x="481" y="9"/>
                      </a:cxn>
                      <a:cxn ang="0">
                        <a:pos x="689" y="107"/>
                      </a:cxn>
                      <a:cxn ang="0">
                        <a:pos x="689" y="111"/>
                      </a:cxn>
                      <a:cxn ang="0">
                        <a:pos x="688" y="126"/>
                      </a:cxn>
                      <a:cxn ang="0">
                        <a:pos x="687" y="147"/>
                      </a:cxn>
                      <a:cxn ang="0">
                        <a:pos x="684" y="174"/>
                      </a:cxn>
                      <a:cxn ang="0">
                        <a:pos x="617" y="174"/>
                      </a:cxn>
                      <a:cxn ang="0">
                        <a:pos x="574" y="175"/>
                      </a:cxn>
                      <a:cxn ang="0">
                        <a:pos x="527" y="177"/>
                      </a:cxn>
                      <a:cxn ang="0">
                        <a:pos x="476" y="179"/>
                      </a:cxn>
                      <a:cxn ang="0">
                        <a:pos x="464" y="152"/>
                      </a:cxn>
                      <a:cxn ang="0">
                        <a:pos x="450" y="181"/>
                      </a:cxn>
                      <a:cxn ang="0">
                        <a:pos x="392" y="183"/>
                      </a:cxn>
                      <a:cxn ang="0">
                        <a:pos x="333" y="187"/>
                      </a:cxn>
                      <a:cxn ang="0">
                        <a:pos x="274" y="190"/>
                      </a:cxn>
                      <a:cxn ang="0">
                        <a:pos x="217" y="194"/>
                      </a:cxn>
                      <a:cxn ang="0">
                        <a:pos x="163" y="198"/>
                      </a:cxn>
                      <a:cxn ang="0">
                        <a:pos x="113" y="200"/>
                      </a:cxn>
                      <a:cxn ang="0">
                        <a:pos x="70" y="203"/>
                      </a:cxn>
                      <a:cxn ang="0">
                        <a:pos x="33" y="205"/>
                      </a:cxn>
                      <a:cxn ang="0">
                        <a:pos x="4" y="208"/>
                      </a:cxn>
                      <a:cxn ang="0">
                        <a:pos x="3" y="181"/>
                      </a:cxn>
                      <a:cxn ang="0">
                        <a:pos x="2" y="158"/>
                      </a:cxn>
                      <a:cxn ang="0">
                        <a:pos x="0" y="143"/>
                      </a:cxn>
                      <a:cxn ang="0">
                        <a:pos x="0" y="130"/>
                      </a:cxn>
                      <a:cxn ang="0">
                        <a:pos x="396" y="0"/>
                      </a:cxn>
                    </a:cxnLst>
                    <a:rect l="0" t="0" r="r" b="b"/>
                    <a:pathLst>
                      <a:path w="689" h="208">
                        <a:moveTo>
                          <a:pt x="396" y="0"/>
                        </a:moveTo>
                        <a:lnTo>
                          <a:pt x="481" y="9"/>
                        </a:lnTo>
                        <a:lnTo>
                          <a:pt x="689" y="107"/>
                        </a:lnTo>
                        <a:lnTo>
                          <a:pt x="689" y="111"/>
                        </a:lnTo>
                        <a:lnTo>
                          <a:pt x="688" y="126"/>
                        </a:lnTo>
                        <a:lnTo>
                          <a:pt x="687" y="147"/>
                        </a:lnTo>
                        <a:lnTo>
                          <a:pt x="684" y="174"/>
                        </a:lnTo>
                        <a:lnTo>
                          <a:pt x="617" y="174"/>
                        </a:lnTo>
                        <a:lnTo>
                          <a:pt x="574" y="175"/>
                        </a:lnTo>
                        <a:lnTo>
                          <a:pt x="527" y="177"/>
                        </a:lnTo>
                        <a:lnTo>
                          <a:pt x="476" y="179"/>
                        </a:lnTo>
                        <a:lnTo>
                          <a:pt x="464" y="152"/>
                        </a:lnTo>
                        <a:lnTo>
                          <a:pt x="450" y="181"/>
                        </a:lnTo>
                        <a:lnTo>
                          <a:pt x="392" y="183"/>
                        </a:lnTo>
                        <a:lnTo>
                          <a:pt x="333" y="187"/>
                        </a:lnTo>
                        <a:lnTo>
                          <a:pt x="274" y="190"/>
                        </a:lnTo>
                        <a:lnTo>
                          <a:pt x="217" y="194"/>
                        </a:lnTo>
                        <a:lnTo>
                          <a:pt x="163" y="198"/>
                        </a:lnTo>
                        <a:lnTo>
                          <a:pt x="113" y="200"/>
                        </a:lnTo>
                        <a:lnTo>
                          <a:pt x="70" y="203"/>
                        </a:lnTo>
                        <a:lnTo>
                          <a:pt x="33" y="205"/>
                        </a:lnTo>
                        <a:lnTo>
                          <a:pt x="4" y="208"/>
                        </a:lnTo>
                        <a:lnTo>
                          <a:pt x="3" y="181"/>
                        </a:lnTo>
                        <a:lnTo>
                          <a:pt x="2" y="158"/>
                        </a:lnTo>
                        <a:lnTo>
                          <a:pt x="0" y="143"/>
                        </a:lnTo>
                        <a:lnTo>
                          <a:pt x="0" y="130"/>
                        </a:lnTo>
                        <a:lnTo>
                          <a:pt x="396" y="0"/>
                        </a:lnTo>
                        <a:close/>
                      </a:path>
                    </a:pathLst>
                  </a:custGeom>
                  <a:solidFill>
                    <a:schemeClr val="tx1">
                      <a:lumMod val="95000"/>
                      <a:lumOff val="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00" name="Freeform 15">
                    <a:extLst>
                      <a:ext uri="{FF2B5EF4-FFF2-40B4-BE49-F238E27FC236}">
                        <a16:creationId xmlns:a16="http://schemas.microsoft.com/office/drawing/2014/main" id="{D3521196-9F21-014B-ABF2-2DBD19BBF03C}"/>
                      </a:ext>
                    </a:extLst>
                  </p:cNvPr>
                  <p:cNvSpPr>
                    <a:spLocks/>
                  </p:cNvSpPr>
                  <p:nvPr/>
                </p:nvSpPr>
                <p:spPr bwMode="auto">
                  <a:xfrm>
                    <a:off x="5553172" y="1626476"/>
                    <a:ext cx="866165" cy="757308"/>
                  </a:xfrm>
                  <a:custGeom>
                    <a:avLst/>
                    <a:gdLst/>
                    <a:ahLst/>
                    <a:cxnLst>
                      <a:cxn ang="0">
                        <a:pos x="502" y="6"/>
                      </a:cxn>
                      <a:cxn ang="0">
                        <a:pos x="612" y="37"/>
                      </a:cxn>
                      <a:cxn ang="0">
                        <a:pos x="714" y="94"/>
                      </a:cxn>
                      <a:cxn ang="0">
                        <a:pos x="809" y="175"/>
                      </a:cxn>
                      <a:cxn ang="0">
                        <a:pos x="888" y="278"/>
                      </a:cxn>
                      <a:cxn ang="0">
                        <a:pos x="907" y="369"/>
                      </a:cxn>
                      <a:cxn ang="0">
                        <a:pos x="865" y="428"/>
                      </a:cxn>
                      <a:cxn ang="0">
                        <a:pos x="810" y="480"/>
                      </a:cxn>
                      <a:cxn ang="0">
                        <a:pos x="742" y="521"/>
                      </a:cxn>
                      <a:cxn ang="0">
                        <a:pos x="659" y="544"/>
                      </a:cxn>
                      <a:cxn ang="0">
                        <a:pos x="552" y="544"/>
                      </a:cxn>
                      <a:cxn ang="0">
                        <a:pos x="444" y="529"/>
                      </a:cxn>
                      <a:cxn ang="0">
                        <a:pos x="357" y="500"/>
                      </a:cxn>
                      <a:cxn ang="0">
                        <a:pos x="287" y="467"/>
                      </a:cxn>
                      <a:cxn ang="0">
                        <a:pos x="238" y="434"/>
                      </a:cxn>
                      <a:cxn ang="0">
                        <a:pos x="205" y="405"/>
                      </a:cxn>
                      <a:cxn ang="0">
                        <a:pos x="189" y="390"/>
                      </a:cxn>
                      <a:cxn ang="0">
                        <a:pos x="194" y="447"/>
                      </a:cxn>
                      <a:cxn ang="0">
                        <a:pos x="194" y="555"/>
                      </a:cxn>
                      <a:cxn ang="0">
                        <a:pos x="179" y="645"/>
                      </a:cxn>
                      <a:cxn ang="0">
                        <a:pos x="148" y="717"/>
                      </a:cxn>
                      <a:cxn ang="0">
                        <a:pos x="111" y="771"/>
                      </a:cxn>
                      <a:cxn ang="0">
                        <a:pos x="69" y="807"/>
                      </a:cxn>
                      <a:cxn ang="0">
                        <a:pos x="23" y="684"/>
                      </a:cxn>
                      <a:cxn ang="0">
                        <a:pos x="3" y="556"/>
                      </a:cxn>
                      <a:cxn ang="0">
                        <a:pos x="6" y="426"/>
                      </a:cxn>
                      <a:cxn ang="0">
                        <a:pos x="29" y="302"/>
                      </a:cxn>
                      <a:cxn ang="0">
                        <a:pos x="73" y="202"/>
                      </a:cxn>
                      <a:cxn ang="0">
                        <a:pos x="128" y="127"/>
                      </a:cxn>
                      <a:cxn ang="0">
                        <a:pos x="196" y="68"/>
                      </a:cxn>
                      <a:cxn ang="0">
                        <a:pos x="276" y="26"/>
                      </a:cxn>
                      <a:cxn ang="0">
                        <a:pos x="389" y="1"/>
                      </a:cxn>
                    </a:cxnLst>
                    <a:rect l="0" t="0" r="r" b="b"/>
                    <a:pathLst>
                      <a:path w="923" h="807">
                        <a:moveTo>
                          <a:pt x="446" y="0"/>
                        </a:moveTo>
                        <a:lnTo>
                          <a:pt x="502" y="6"/>
                        </a:lnTo>
                        <a:lnTo>
                          <a:pt x="557" y="18"/>
                        </a:lnTo>
                        <a:lnTo>
                          <a:pt x="612" y="37"/>
                        </a:lnTo>
                        <a:lnTo>
                          <a:pt x="665" y="62"/>
                        </a:lnTo>
                        <a:lnTo>
                          <a:pt x="714" y="94"/>
                        </a:lnTo>
                        <a:lnTo>
                          <a:pt x="763" y="132"/>
                        </a:lnTo>
                        <a:lnTo>
                          <a:pt x="809" y="175"/>
                        </a:lnTo>
                        <a:lnTo>
                          <a:pt x="851" y="225"/>
                        </a:lnTo>
                        <a:lnTo>
                          <a:pt x="888" y="278"/>
                        </a:lnTo>
                        <a:lnTo>
                          <a:pt x="923" y="339"/>
                        </a:lnTo>
                        <a:lnTo>
                          <a:pt x="907" y="369"/>
                        </a:lnTo>
                        <a:lnTo>
                          <a:pt x="887" y="399"/>
                        </a:lnTo>
                        <a:lnTo>
                          <a:pt x="865" y="428"/>
                        </a:lnTo>
                        <a:lnTo>
                          <a:pt x="839" y="455"/>
                        </a:lnTo>
                        <a:lnTo>
                          <a:pt x="810" y="480"/>
                        </a:lnTo>
                        <a:lnTo>
                          <a:pt x="777" y="502"/>
                        </a:lnTo>
                        <a:lnTo>
                          <a:pt x="742" y="521"/>
                        </a:lnTo>
                        <a:lnTo>
                          <a:pt x="703" y="535"/>
                        </a:lnTo>
                        <a:lnTo>
                          <a:pt x="659" y="544"/>
                        </a:lnTo>
                        <a:lnTo>
                          <a:pt x="613" y="547"/>
                        </a:lnTo>
                        <a:lnTo>
                          <a:pt x="552" y="544"/>
                        </a:lnTo>
                        <a:lnTo>
                          <a:pt x="496" y="538"/>
                        </a:lnTo>
                        <a:lnTo>
                          <a:pt x="444" y="529"/>
                        </a:lnTo>
                        <a:lnTo>
                          <a:pt x="399" y="515"/>
                        </a:lnTo>
                        <a:lnTo>
                          <a:pt x="357" y="500"/>
                        </a:lnTo>
                        <a:lnTo>
                          <a:pt x="320" y="484"/>
                        </a:lnTo>
                        <a:lnTo>
                          <a:pt x="287" y="467"/>
                        </a:lnTo>
                        <a:lnTo>
                          <a:pt x="261" y="450"/>
                        </a:lnTo>
                        <a:lnTo>
                          <a:pt x="238" y="434"/>
                        </a:lnTo>
                        <a:lnTo>
                          <a:pt x="219" y="419"/>
                        </a:lnTo>
                        <a:lnTo>
                          <a:pt x="205" y="405"/>
                        </a:lnTo>
                        <a:lnTo>
                          <a:pt x="194" y="396"/>
                        </a:lnTo>
                        <a:lnTo>
                          <a:pt x="189" y="390"/>
                        </a:lnTo>
                        <a:lnTo>
                          <a:pt x="186" y="387"/>
                        </a:lnTo>
                        <a:lnTo>
                          <a:pt x="194" y="447"/>
                        </a:lnTo>
                        <a:lnTo>
                          <a:pt x="197" y="504"/>
                        </a:lnTo>
                        <a:lnTo>
                          <a:pt x="194" y="555"/>
                        </a:lnTo>
                        <a:lnTo>
                          <a:pt x="188" y="602"/>
                        </a:lnTo>
                        <a:lnTo>
                          <a:pt x="179" y="645"/>
                        </a:lnTo>
                        <a:lnTo>
                          <a:pt x="164" y="683"/>
                        </a:lnTo>
                        <a:lnTo>
                          <a:pt x="148" y="717"/>
                        </a:lnTo>
                        <a:lnTo>
                          <a:pt x="131" y="746"/>
                        </a:lnTo>
                        <a:lnTo>
                          <a:pt x="111" y="771"/>
                        </a:lnTo>
                        <a:lnTo>
                          <a:pt x="90" y="792"/>
                        </a:lnTo>
                        <a:lnTo>
                          <a:pt x="69" y="807"/>
                        </a:lnTo>
                        <a:lnTo>
                          <a:pt x="42" y="746"/>
                        </a:lnTo>
                        <a:lnTo>
                          <a:pt x="23" y="684"/>
                        </a:lnTo>
                        <a:lnTo>
                          <a:pt x="10" y="620"/>
                        </a:lnTo>
                        <a:lnTo>
                          <a:pt x="3" y="556"/>
                        </a:lnTo>
                        <a:lnTo>
                          <a:pt x="0" y="491"/>
                        </a:lnTo>
                        <a:lnTo>
                          <a:pt x="6" y="426"/>
                        </a:lnTo>
                        <a:lnTo>
                          <a:pt x="15" y="364"/>
                        </a:lnTo>
                        <a:lnTo>
                          <a:pt x="29" y="302"/>
                        </a:lnTo>
                        <a:lnTo>
                          <a:pt x="50" y="244"/>
                        </a:lnTo>
                        <a:lnTo>
                          <a:pt x="73" y="202"/>
                        </a:lnTo>
                        <a:lnTo>
                          <a:pt x="99" y="163"/>
                        </a:lnTo>
                        <a:lnTo>
                          <a:pt x="128" y="127"/>
                        </a:lnTo>
                        <a:lnTo>
                          <a:pt x="160" y="95"/>
                        </a:lnTo>
                        <a:lnTo>
                          <a:pt x="196" y="68"/>
                        </a:lnTo>
                        <a:lnTo>
                          <a:pt x="234" y="44"/>
                        </a:lnTo>
                        <a:lnTo>
                          <a:pt x="276" y="26"/>
                        </a:lnTo>
                        <a:lnTo>
                          <a:pt x="332" y="10"/>
                        </a:lnTo>
                        <a:lnTo>
                          <a:pt x="389" y="1"/>
                        </a:lnTo>
                        <a:lnTo>
                          <a:pt x="446" y="0"/>
                        </a:lnTo>
                        <a:close/>
                      </a:path>
                    </a:pathLst>
                  </a:custGeom>
                  <a:solidFill>
                    <a:srgbClr val="F97D39"/>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01" name="Freeform 16">
                    <a:extLst>
                      <a:ext uri="{FF2B5EF4-FFF2-40B4-BE49-F238E27FC236}">
                        <a16:creationId xmlns:a16="http://schemas.microsoft.com/office/drawing/2014/main" id="{DD287CDC-0D06-D049-97F3-6F01C97EB8C2}"/>
                      </a:ext>
                    </a:extLst>
                  </p:cNvPr>
                  <p:cNvSpPr>
                    <a:spLocks noEditPoints="1"/>
                  </p:cNvSpPr>
                  <p:nvPr/>
                </p:nvSpPr>
                <p:spPr bwMode="auto">
                  <a:xfrm>
                    <a:off x="5456514" y="2883025"/>
                    <a:ext cx="757308" cy="1348514"/>
                  </a:xfrm>
                  <a:custGeom>
                    <a:avLst/>
                    <a:gdLst/>
                    <a:ahLst/>
                    <a:cxnLst>
                      <a:cxn ang="0">
                        <a:pos x="270" y="500"/>
                      </a:cxn>
                      <a:cxn ang="0">
                        <a:pos x="259" y="527"/>
                      </a:cxn>
                      <a:cxn ang="0">
                        <a:pos x="244" y="575"/>
                      </a:cxn>
                      <a:cxn ang="0">
                        <a:pos x="225" y="642"/>
                      </a:cxn>
                      <a:cxn ang="0">
                        <a:pos x="210" y="720"/>
                      </a:cxn>
                      <a:cxn ang="0">
                        <a:pos x="206" y="765"/>
                      </a:cxn>
                      <a:cxn ang="0">
                        <a:pos x="220" y="783"/>
                      </a:cxn>
                      <a:cxn ang="0">
                        <a:pos x="248" y="815"/>
                      </a:cxn>
                      <a:cxn ang="0">
                        <a:pos x="283" y="849"/>
                      </a:cxn>
                      <a:cxn ang="0">
                        <a:pos x="279" y="734"/>
                      </a:cxn>
                      <a:cxn ang="0">
                        <a:pos x="276" y="639"/>
                      </a:cxn>
                      <a:cxn ang="0">
                        <a:pos x="274" y="563"/>
                      </a:cxn>
                      <a:cxn ang="0">
                        <a:pos x="272" y="515"/>
                      </a:cxn>
                      <a:cxn ang="0">
                        <a:pos x="271" y="496"/>
                      </a:cxn>
                      <a:cxn ang="0">
                        <a:pos x="166" y="4"/>
                      </a:cxn>
                      <a:cxn ang="0">
                        <a:pos x="229" y="9"/>
                      </a:cxn>
                      <a:cxn ang="0">
                        <a:pos x="299" y="12"/>
                      </a:cxn>
                      <a:cxn ang="0">
                        <a:pos x="418" y="11"/>
                      </a:cxn>
                      <a:cxn ang="0">
                        <a:pos x="451" y="9"/>
                      </a:cxn>
                      <a:cxn ang="0">
                        <a:pos x="468" y="70"/>
                      </a:cxn>
                      <a:cxn ang="0">
                        <a:pos x="500" y="190"/>
                      </a:cxn>
                      <a:cxn ang="0">
                        <a:pos x="561" y="368"/>
                      </a:cxn>
                      <a:cxn ang="0">
                        <a:pos x="605" y="482"/>
                      </a:cxn>
                      <a:cxn ang="0">
                        <a:pos x="650" y="587"/>
                      </a:cxn>
                      <a:cxn ang="0">
                        <a:pos x="692" y="681"/>
                      </a:cxn>
                      <a:cxn ang="0">
                        <a:pos x="731" y="762"/>
                      </a:cxn>
                      <a:cxn ang="0">
                        <a:pos x="764" y="826"/>
                      </a:cxn>
                      <a:cxn ang="0">
                        <a:pos x="795" y="888"/>
                      </a:cxn>
                      <a:cxn ang="0">
                        <a:pos x="802" y="900"/>
                      </a:cxn>
                      <a:cxn ang="0">
                        <a:pos x="756" y="1416"/>
                      </a:cxn>
                      <a:cxn ang="0">
                        <a:pos x="291" y="1409"/>
                      </a:cxn>
                      <a:cxn ang="0">
                        <a:pos x="292" y="1239"/>
                      </a:cxn>
                      <a:cxn ang="0">
                        <a:pos x="291" y="1115"/>
                      </a:cxn>
                      <a:cxn ang="0">
                        <a:pos x="272" y="1108"/>
                      </a:cxn>
                      <a:cxn ang="0">
                        <a:pos x="229" y="1087"/>
                      </a:cxn>
                      <a:cxn ang="0">
                        <a:pos x="166" y="1046"/>
                      </a:cxn>
                      <a:cxn ang="0">
                        <a:pos x="110" y="994"/>
                      </a:cxn>
                      <a:cxn ang="0">
                        <a:pos x="66" y="939"/>
                      </a:cxn>
                      <a:cxn ang="0">
                        <a:pos x="33" y="888"/>
                      </a:cxn>
                      <a:cxn ang="0">
                        <a:pos x="12" y="847"/>
                      </a:cxn>
                      <a:cxn ang="0">
                        <a:pos x="1" y="823"/>
                      </a:cxn>
                      <a:cxn ang="0">
                        <a:pos x="5" y="754"/>
                      </a:cxn>
                      <a:cxn ang="0">
                        <a:pos x="17" y="643"/>
                      </a:cxn>
                      <a:cxn ang="0">
                        <a:pos x="30" y="549"/>
                      </a:cxn>
                      <a:cxn ang="0">
                        <a:pos x="46" y="461"/>
                      </a:cxn>
                      <a:cxn ang="0">
                        <a:pos x="62" y="371"/>
                      </a:cxn>
                      <a:cxn ang="0">
                        <a:pos x="84" y="242"/>
                      </a:cxn>
                      <a:cxn ang="0">
                        <a:pos x="103" y="146"/>
                      </a:cxn>
                      <a:cxn ang="0">
                        <a:pos x="119" y="76"/>
                      </a:cxn>
                      <a:cxn ang="0">
                        <a:pos x="131" y="32"/>
                      </a:cxn>
                      <a:cxn ang="0">
                        <a:pos x="139" y="8"/>
                      </a:cxn>
                      <a:cxn ang="0">
                        <a:pos x="141" y="0"/>
                      </a:cxn>
                    </a:cxnLst>
                    <a:rect l="0" t="0" r="r" b="b"/>
                    <a:pathLst>
                      <a:path w="807" h="1437">
                        <a:moveTo>
                          <a:pt x="271" y="496"/>
                        </a:moveTo>
                        <a:lnTo>
                          <a:pt x="270" y="500"/>
                        </a:lnTo>
                        <a:lnTo>
                          <a:pt x="266" y="511"/>
                        </a:lnTo>
                        <a:lnTo>
                          <a:pt x="259" y="527"/>
                        </a:lnTo>
                        <a:lnTo>
                          <a:pt x="251" y="549"/>
                        </a:lnTo>
                        <a:lnTo>
                          <a:pt x="244" y="575"/>
                        </a:lnTo>
                        <a:lnTo>
                          <a:pt x="234" y="606"/>
                        </a:lnTo>
                        <a:lnTo>
                          <a:pt x="225" y="642"/>
                        </a:lnTo>
                        <a:lnTo>
                          <a:pt x="217" y="680"/>
                        </a:lnTo>
                        <a:lnTo>
                          <a:pt x="210" y="720"/>
                        </a:lnTo>
                        <a:lnTo>
                          <a:pt x="204" y="762"/>
                        </a:lnTo>
                        <a:lnTo>
                          <a:pt x="206" y="765"/>
                        </a:lnTo>
                        <a:lnTo>
                          <a:pt x="211" y="773"/>
                        </a:lnTo>
                        <a:lnTo>
                          <a:pt x="220" y="783"/>
                        </a:lnTo>
                        <a:lnTo>
                          <a:pt x="232" y="798"/>
                        </a:lnTo>
                        <a:lnTo>
                          <a:pt x="248" y="815"/>
                        </a:lnTo>
                        <a:lnTo>
                          <a:pt x="265" y="832"/>
                        </a:lnTo>
                        <a:lnTo>
                          <a:pt x="283" y="849"/>
                        </a:lnTo>
                        <a:lnTo>
                          <a:pt x="282" y="786"/>
                        </a:lnTo>
                        <a:lnTo>
                          <a:pt x="279" y="734"/>
                        </a:lnTo>
                        <a:lnTo>
                          <a:pt x="278" y="684"/>
                        </a:lnTo>
                        <a:lnTo>
                          <a:pt x="276" y="639"/>
                        </a:lnTo>
                        <a:lnTo>
                          <a:pt x="275" y="599"/>
                        </a:lnTo>
                        <a:lnTo>
                          <a:pt x="274" y="563"/>
                        </a:lnTo>
                        <a:lnTo>
                          <a:pt x="272" y="536"/>
                        </a:lnTo>
                        <a:lnTo>
                          <a:pt x="272" y="515"/>
                        </a:lnTo>
                        <a:lnTo>
                          <a:pt x="271" y="500"/>
                        </a:lnTo>
                        <a:lnTo>
                          <a:pt x="271" y="496"/>
                        </a:lnTo>
                        <a:close/>
                        <a:moveTo>
                          <a:pt x="141" y="0"/>
                        </a:moveTo>
                        <a:lnTo>
                          <a:pt x="166" y="4"/>
                        </a:lnTo>
                        <a:lnTo>
                          <a:pt x="196" y="8"/>
                        </a:lnTo>
                        <a:lnTo>
                          <a:pt x="229" y="9"/>
                        </a:lnTo>
                        <a:lnTo>
                          <a:pt x="263" y="11"/>
                        </a:lnTo>
                        <a:lnTo>
                          <a:pt x="299" y="12"/>
                        </a:lnTo>
                        <a:lnTo>
                          <a:pt x="394" y="12"/>
                        </a:lnTo>
                        <a:lnTo>
                          <a:pt x="418" y="11"/>
                        </a:lnTo>
                        <a:lnTo>
                          <a:pt x="437" y="11"/>
                        </a:lnTo>
                        <a:lnTo>
                          <a:pt x="451" y="9"/>
                        </a:lnTo>
                        <a:lnTo>
                          <a:pt x="454" y="9"/>
                        </a:lnTo>
                        <a:lnTo>
                          <a:pt x="468" y="70"/>
                        </a:lnTo>
                        <a:lnTo>
                          <a:pt x="483" y="130"/>
                        </a:lnTo>
                        <a:lnTo>
                          <a:pt x="500" y="190"/>
                        </a:lnTo>
                        <a:lnTo>
                          <a:pt x="540" y="311"/>
                        </a:lnTo>
                        <a:lnTo>
                          <a:pt x="561" y="368"/>
                        </a:lnTo>
                        <a:lnTo>
                          <a:pt x="583" y="426"/>
                        </a:lnTo>
                        <a:lnTo>
                          <a:pt x="605" y="482"/>
                        </a:lnTo>
                        <a:lnTo>
                          <a:pt x="627" y="536"/>
                        </a:lnTo>
                        <a:lnTo>
                          <a:pt x="650" y="587"/>
                        </a:lnTo>
                        <a:lnTo>
                          <a:pt x="671" y="635"/>
                        </a:lnTo>
                        <a:lnTo>
                          <a:pt x="692" y="681"/>
                        </a:lnTo>
                        <a:lnTo>
                          <a:pt x="713" y="723"/>
                        </a:lnTo>
                        <a:lnTo>
                          <a:pt x="731" y="762"/>
                        </a:lnTo>
                        <a:lnTo>
                          <a:pt x="748" y="796"/>
                        </a:lnTo>
                        <a:lnTo>
                          <a:pt x="764" y="826"/>
                        </a:lnTo>
                        <a:lnTo>
                          <a:pt x="777" y="851"/>
                        </a:lnTo>
                        <a:lnTo>
                          <a:pt x="795" y="888"/>
                        </a:lnTo>
                        <a:lnTo>
                          <a:pt x="800" y="897"/>
                        </a:lnTo>
                        <a:lnTo>
                          <a:pt x="802" y="900"/>
                        </a:lnTo>
                        <a:lnTo>
                          <a:pt x="807" y="1294"/>
                        </a:lnTo>
                        <a:lnTo>
                          <a:pt x="756" y="1416"/>
                        </a:lnTo>
                        <a:lnTo>
                          <a:pt x="289" y="1437"/>
                        </a:lnTo>
                        <a:lnTo>
                          <a:pt x="291" y="1409"/>
                        </a:lnTo>
                        <a:lnTo>
                          <a:pt x="292" y="1374"/>
                        </a:lnTo>
                        <a:lnTo>
                          <a:pt x="292" y="1239"/>
                        </a:lnTo>
                        <a:lnTo>
                          <a:pt x="291" y="1187"/>
                        </a:lnTo>
                        <a:lnTo>
                          <a:pt x="291" y="1115"/>
                        </a:lnTo>
                        <a:lnTo>
                          <a:pt x="287" y="1113"/>
                        </a:lnTo>
                        <a:lnTo>
                          <a:pt x="272" y="1108"/>
                        </a:lnTo>
                        <a:lnTo>
                          <a:pt x="253" y="1099"/>
                        </a:lnTo>
                        <a:lnTo>
                          <a:pt x="229" y="1087"/>
                        </a:lnTo>
                        <a:lnTo>
                          <a:pt x="200" y="1070"/>
                        </a:lnTo>
                        <a:lnTo>
                          <a:pt x="166" y="1046"/>
                        </a:lnTo>
                        <a:lnTo>
                          <a:pt x="136" y="1022"/>
                        </a:lnTo>
                        <a:lnTo>
                          <a:pt x="110" y="994"/>
                        </a:lnTo>
                        <a:lnTo>
                          <a:pt x="85" y="967"/>
                        </a:lnTo>
                        <a:lnTo>
                          <a:pt x="66" y="939"/>
                        </a:lnTo>
                        <a:lnTo>
                          <a:pt x="47" y="913"/>
                        </a:lnTo>
                        <a:lnTo>
                          <a:pt x="33" y="888"/>
                        </a:lnTo>
                        <a:lnTo>
                          <a:pt x="21" y="866"/>
                        </a:lnTo>
                        <a:lnTo>
                          <a:pt x="12" y="847"/>
                        </a:lnTo>
                        <a:lnTo>
                          <a:pt x="5" y="833"/>
                        </a:lnTo>
                        <a:lnTo>
                          <a:pt x="1" y="823"/>
                        </a:lnTo>
                        <a:lnTo>
                          <a:pt x="0" y="820"/>
                        </a:lnTo>
                        <a:lnTo>
                          <a:pt x="5" y="754"/>
                        </a:lnTo>
                        <a:lnTo>
                          <a:pt x="10" y="697"/>
                        </a:lnTo>
                        <a:lnTo>
                          <a:pt x="17" y="643"/>
                        </a:lnTo>
                        <a:lnTo>
                          <a:pt x="24" y="595"/>
                        </a:lnTo>
                        <a:lnTo>
                          <a:pt x="30" y="549"/>
                        </a:lnTo>
                        <a:lnTo>
                          <a:pt x="38" y="504"/>
                        </a:lnTo>
                        <a:lnTo>
                          <a:pt x="46" y="461"/>
                        </a:lnTo>
                        <a:lnTo>
                          <a:pt x="54" y="417"/>
                        </a:lnTo>
                        <a:lnTo>
                          <a:pt x="62" y="371"/>
                        </a:lnTo>
                        <a:lnTo>
                          <a:pt x="73" y="303"/>
                        </a:lnTo>
                        <a:lnTo>
                          <a:pt x="84" y="242"/>
                        </a:lnTo>
                        <a:lnTo>
                          <a:pt x="94" y="190"/>
                        </a:lnTo>
                        <a:lnTo>
                          <a:pt x="103" y="146"/>
                        </a:lnTo>
                        <a:lnTo>
                          <a:pt x="113" y="108"/>
                        </a:lnTo>
                        <a:lnTo>
                          <a:pt x="119" y="76"/>
                        </a:lnTo>
                        <a:lnTo>
                          <a:pt x="126" y="51"/>
                        </a:lnTo>
                        <a:lnTo>
                          <a:pt x="131" y="32"/>
                        </a:lnTo>
                        <a:lnTo>
                          <a:pt x="136" y="17"/>
                        </a:lnTo>
                        <a:lnTo>
                          <a:pt x="139" y="8"/>
                        </a:lnTo>
                        <a:lnTo>
                          <a:pt x="141" y="1"/>
                        </a:lnTo>
                        <a:lnTo>
                          <a:pt x="14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02" name="Freeform 17">
                    <a:extLst>
                      <a:ext uri="{FF2B5EF4-FFF2-40B4-BE49-F238E27FC236}">
                        <a16:creationId xmlns:a16="http://schemas.microsoft.com/office/drawing/2014/main" id="{51CA6E0C-4253-8F4E-AF6A-7F6D98E37667}"/>
                      </a:ext>
                    </a:extLst>
                  </p:cNvPr>
                  <p:cNvSpPr>
                    <a:spLocks/>
                  </p:cNvSpPr>
                  <p:nvPr/>
                </p:nvSpPr>
                <p:spPr bwMode="auto">
                  <a:xfrm>
                    <a:off x="5872236" y="3288424"/>
                    <a:ext cx="338771" cy="897133"/>
                  </a:xfrm>
                  <a:custGeom>
                    <a:avLst/>
                    <a:gdLst/>
                    <a:ahLst/>
                    <a:cxnLst>
                      <a:cxn ang="0">
                        <a:pos x="0" y="0"/>
                      </a:cxn>
                      <a:cxn ang="0">
                        <a:pos x="345" y="489"/>
                      </a:cxn>
                      <a:cxn ang="0">
                        <a:pos x="343" y="806"/>
                      </a:cxn>
                      <a:cxn ang="0">
                        <a:pos x="361" y="883"/>
                      </a:cxn>
                      <a:cxn ang="0">
                        <a:pos x="327" y="956"/>
                      </a:cxn>
                      <a:cxn ang="0">
                        <a:pos x="315" y="866"/>
                      </a:cxn>
                      <a:cxn ang="0">
                        <a:pos x="323" y="535"/>
                      </a:cxn>
                      <a:cxn ang="0">
                        <a:pos x="322" y="532"/>
                      </a:cxn>
                      <a:cxn ang="0">
                        <a:pos x="317" y="524"/>
                      </a:cxn>
                      <a:cxn ang="0">
                        <a:pos x="308" y="511"/>
                      </a:cxn>
                      <a:cxn ang="0">
                        <a:pos x="296" y="494"/>
                      </a:cxn>
                      <a:cxn ang="0">
                        <a:pos x="283" y="472"/>
                      </a:cxn>
                      <a:cxn ang="0">
                        <a:pos x="266" y="447"/>
                      </a:cxn>
                      <a:cxn ang="0">
                        <a:pos x="247" y="419"/>
                      </a:cxn>
                      <a:cxn ang="0">
                        <a:pos x="228" y="388"/>
                      </a:cxn>
                      <a:cxn ang="0">
                        <a:pos x="207" y="354"/>
                      </a:cxn>
                      <a:cxn ang="0">
                        <a:pos x="184" y="319"/>
                      </a:cxn>
                      <a:cxn ang="0">
                        <a:pos x="161" y="281"/>
                      </a:cxn>
                      <a:cxn ang="0">
                        <a:pos x="137" y="241"/>
                      </a:cxn>
                      <a:cxn ang="0">
                        <a:pos x="114" y="201"/>
                      </a:cxn>
                      <a:cxn ang="0">
                        <a:pos x="89" y="160"/>
                      </a:cxn>
                      <a:cxn ang="0">
                        <a:pos x="65" y="119"/>
                      </a:cxn>
                      <a:cxn ang="0">
                        <a:pos x="43" y="79"/>
                      </a:cxn>
                      <a:cxn ang="0">
                        <a:pos x="21" y="40"/>
                      </a:cxn>
                      <a:cxn ang="0">
                        <a:pos x="0" y="0"/>
                      </a:cxn>
                    </a:cxnLst>
                    <a:rect l="0" t="0" r="r" b="b"/>
                    <a:pathLst>
                      <a:path w="361" h="956">
                        <a:moveTo>
                          <a:pt x="0" y="0"/>
                        </a:moveTo>
                        <a:lnTo>
                          <a:pt x="345" y="489"/>
                        </a:lnTo>
                        <a:lnTo>
                          <a:pt x="343" y="806"/>
                        </a:lnTo>
                        <a:lnTo>
                          <a:pt x="361" y="883"/>
                        </a:lnTo>
                        <a:lnTo>
                          <a:pt x="327" y="956"/>
                        </a:lnTo>
                        <a:lnTo>
                          <a:pt x="315" y="866"/>
                        </a:lnTo>
                        <a:lnTo>
                          <a:pt x="323" y="535"/>
                        </a:lnTo>
                        <a:lnTo>
                          <a:pt x="322" y="532"/>
                        </a:lnTo>
                        <a:lnTo>
                          <a:pt x="317" y="524"/>
                        </a:lnTo>
                        <a:lnTo>
                          <a:pt x="308" y="511"/>
                        </a:lnTo>
                        <a:lnTo>
                          <a:pt x="296" y="494"/>
                        </a:lnTo>
                        <a:lnTo>
                          <a:pt x="283" y="472"/>
                        </a:lnTo>
                        <a:lnTo>
                          <a:pt x="266" y="447"/>
                        </a:lnTo>
                        <a:lnTo>
                          <a:pt x="247" y="419"/>
                        </a:lnTo>
                        <a:lnTo>
                          <a:pt x="228" y="388"/>
                        </a:lnTo>
                        <a:lnTo>
                          <a:pt x="207" y="354"/>
                        </a:lnTo>
                        <a:lnTo>
                          <a:pt x="184" y="319"/>
                        </a:lnTo>
                        <a:lnTo>
                          <a:pt x="161" y="281"/>
                        </a:lnTo>
                        <a:lnTo>
                          <a:pt x="137" y="241"/>
                        </a:lnTo>
                        <a:lnTo>
                          <a:pt x="114" y="201"/>
                        </a:lnTo>
                        <a:lnTo>
                          <a:pt x="89" y="160"/>
                        </a:lnTo>
                        <a:lnTo>
                          <a:pt x="65" y="119"/>
                        </a:lnTo>
                        <a:lnTo>
                          <a:pt x="43" y="79"/>
                        </a:lnTo>
                        <a:lnTo>
                          <a:pt x="21" y="40"/>
                        </a:lnTo>
                        <a:lnTo>
                          <a:pt x="0"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03" name="Freeform 18">
                    <a:extLst>
                      <a:ext uri="{FF2B5EF4-FFF2-40B4-BE49-F238E27FC236}">
                        <a16:creationId xmlns:a16="http://schemas.microsoft.com/office/drawing/2014/main" id="{4A5B1D29-307F-A248-9429-3742F9EC6AA8}"/>
                      </a:ext>
                    </a:extLst>
                  </p:cNvPr>
                  <p:cNvSpPr>
                    <a:spLocks/>
                  </p:cNvSpPr>
                  <p:nvPr/>
                </p:nvSpPr>
                <p:spPr bwMode="auto">
                  <a:xfrm>
                    <a:off x="6182854" y="2822966"/>
                    <a:ext cx="381000" cy="1386051"/>
                  </a:xfrm>
                  <a:custGeom>
                    <a:avLst/>
                    <a:gdLst/>
                    <a:ahLst/>
                    <a:cxnLst>
                      <a:cxn ang="0">
                        <a:pos x="262" y="4"/>
                      </a:cxn>
                      <a:cxn ang="0">
                        <a:pos x="270" y="29"/>
                      </a:cxn>
                      <a:cxn ang="0">
                        <a:pos x="284" y="76"/>
                      </a:cxn>
                      <a:cxn ang="0">
                        <a:pos x="307" y="139"/>
                      </a:cxn>
                      <a:cxn ang="0">
                        <a:pos x="351" y="250"/>
                      </a:cxn>
                      <a:cxn ang="0">
                        <a:pos x="388" y="329"/>
                      </a:cxn>
                      <a:cxn ang="0">
                        <a:pos x="406" y="392"/>
                      </a:cxn>
                      <a:cxn ang="0">
                        <a:pos x="403" y="465"/>
                      </a:cxn>
                      <a:cxn ang="0">
                        <a:pos x="386" y="547"/>
                      </a:cxn>
                      <a:cxn ang="0">
                        <a:pos x="360" y="634"/>
                      </a:cxn>
                      <a:cxn ang="0">
                        <a:pos x="299" y="817"/>
                      </a:cxn>
                      <a:cxn ang="0">
                        <a:pos x="274" y="909"/>
                      </a:cxn>
                      <a:cxn ang="0">
                        <a:pos x="261" y="997"/>
                      </a:cxn>
                      <a:cxn ang="0">
                        <a:pos x="262" y="1014"/>
                      </a:cxn>
                      <a:cxn ang="0">
                        <a:pos x="263" y="1057"/>
                      </a:cxn>
                      <a:cxn ang="0">
                        <a:pos x="265" y="1117"/>
                      </a:cxn>
                      <a:cxn ang="0">
                        <a:pos x="267" y="1279"/>
                      </a:cxn>
                      <a:cxn ang="0">
                        <a:pos x="266" y="1349"/>
                      </a:cxn>
                      <a:cxn ang="0">
                        <a:pos x="263" y="1410"/>
                      </a:cxn>
                      <a:cxn ang="0">
                        <a:pos x="262" y="1454"/>
                      </a:cxn>
                      <a:cxn ang="0">
                        <a:pos x="261" y="1471"/>
                      </a:cxn>
                      <a:cxn ang="0">
                        <a:pos x="0" y="1346"/>
                      </a:cxn>
                      <a:cxn ang="0">
                        <a:pos x="11" y="1002"/>
                      </a:cxn>
                      <a:cxn ang="0">
                        <a:pos x="20" y="987"/>
                      </a:cxn>
                      <a:cxn ang="0">
                        <a:pos x="35" y="959"/>
                      </a:cxn>
                      <a:cxn ang="0">
                        <a:pos x="55" y="914"/>
                      </a:cxn>
                      <a:cxn ang="0">
                        <a:pos x="76" y="850"/>
                      </a:cxn>
                      <a:cxn ang="0">
                        <a:pos x="98" y="769"/>
                      </a:cxn>
                      <a:cxn ang="0">
                        <a:pos x="117" y="667"/>
                      </a:cxn>
                      <a:cxn ang="0">
                        <a:pos x="130" y="542"/>
                      </a:cxn>
                      <a:cxn ang="0">
                        <a:pos x="136" y="395"/>
                      </a:cxn>
                      <a:cxn ang="0">
                        <a:pos x="132" y="224"/>
                      </a:cxn>
                      <a:cxn ang="0">
                        <a:pos x="117" y="28"/>
                      </a:cxn>
                    </a:cxnLst>
                    <a:rect l="0" t="0" r="r" b="b"/>
                    <a:pathLst>
                      <a:path w="406" h="1477">
                        <a:moveTo>
                          <a:pt x="261" y="0"/>
                        </a:moveTo>
                        <a:lnTo>
                          <a:pt x="262" y="4"/>
                        </a:lnTo>
                        <a:lnTo>
                          <a:pt x="265" y="13"/>
                        </a:lnTo>
                        <a:lnTo>
                          <a:pt x="270" y="29"/>
                        </a:lnTo>
                        <a:lnTo>
                          <a:pt x="276" y="51"/>
                        </a:lnTo>
                        <a:lnTo>
                          <a:pt x="284" y="76"/>
                        </a:lnTo>
                        <a:lnTo>
                          <a:pt x="295" y="106"/>
                        </a:lnTo>
                        <a:lnTo>
                          <a:pt x="307" y="139"/>
                        </a:lnTo>
                        <a:lnTo>
                          <a:pt x="320" y="174"/>
                        </a:lnTo>
                        <a:lnTo>
                          <a:pt x="351" y="250"/>
                        </a:lnTo>
                        <a:lnTo>
                          <a:pt x="368" y="289"/>
                        </a:lnTo>
                        <a:lnTo>
                          <a:pt x="388" y="329"/>
                        </a:lnTo>
                        <a:lnTo>
                          <a:pt x="400" y="359"/>
                        </a:lnTo>
                        <a:lnTo>
                          <a:pt x="406" y="392"/>
                        </a:lnTo>
                        <a:lnTo>
                          <a:pt x="406" y="428"/>
                        </a:lnTo>
                        <a:lnTo>
                          <a:pt x="403" y="465"/>
                        </a:lnTo>
                        <a:lnTo>
                          <a:pt x="397" y="505"/>
                        </a:lnTo>
                        <a:lnTo>
                          <a:pt x="386" y="547"/>
                        </a:lnTo>
                        <a:lnTo>
                          <a:pt x="375" y="589"/>
                        </a:lnTo>
                        <a:lnTo>
                          <a:pt x="360" y="634"/>
                        </a:lnTo>
                        <a:lnTo>
                          <a:pt x="313" y="771"/>
                        </a:lnTo>
                        <a:lnTo>
                          <a:pt x="299" y="817"/>
                        </a:lnTo>
                        <a:lnTo>
                          <a:pt x="286" y="863"/>
                        </a:lnTo>
                        <a:lnTo>
                          <a:pt x="274" y="909"/>
                        </a:lnTo>
                        <a:lnTo>
                          <a:pt x="266" y="953"/>
                        </a:lnTo>
                        <a:lnTo>
                          <a:pt x="261" y="997"/>
                        </a:lnTo>
                        <a:lnTo>
                          <a:pt x="261" y="1000"/>
                        </a:lnTo>
                        <a:lnTo>
                          <a:pt x="262" y="1014"/>
                        </a:lnTo>
                        <a:lnTo>
                          <a:pt x="262" y="1032"/>
                        </a:lnTo>
                        <a:lnTo>
                          <a:pt x="263" y="1057"/>
                        </a:lnTo>
                        <a:lnTo>
                          <a:pt x="263" y="1086"/>
                        </a:lnTo>
                        <a:lnTo>
                          <a:pt x="265" y="1117"/>
                        </a:lnTo>
                        <a:lnTo>
                          <a:pt x="267" y="1185"/>
                        </a:lnTo>
                        <a:lnTo>
                          <a:pt x="267" y="1279"/>
                        </a:lnTo>
                        <a:lnTo>
                          <a:pt x="266" y="1315"/>
                        </a:lnTo>
                        <a:lnTo>
                          <a:pt x="266" y="1349"/>
                        </a:lnTo>
                        <a:lnTo>
                          <a:pt x="265" y="1380"/>
                        </a:lnTo>
                        <a:lnTo>
                          <a:pt x="263" y="1410"/>
                        </a:lnTo>
                        <a:lnTo>
                          <a:pt x="262" y="1435"/>
                        </a:lnTo>
                        <a:lnTo>
                          <a:pt x="262" y="1454"/>
                        </a:lnTo>
                        <a:lnTo>
                          <a:pt x="261" y="1467"/>
                        </a:lnTo>
                        <a:lnTo>
                          <a:pt x="261" y="1471"/>
                        </a:lnTo>
                        <a:lnTo>
                          <a:pt x="25" y="1477"/>
                        </a:lnTo>
                        <a:lnTo>
                          <a:pt x="0" y="1346"/>
                        </a:lnTo>
                        <a:lnTo>
                          <a:pt x="9" y="1003"/>
                        </a:lnTo>
                        <a:lnTo>
                          <a:pt x="11" y="1002"/>
                        </a:lnTo>
                        <a:lnTo>
                          <a:pt x="14" y="997"/>
                        </a:lnTo>
                        <a:lnTo>
                          <a:pt x="20" y="987"/>
                        </a:lnTo>
                        <a:lnTo>
                          <a:pt x="26" y="976"/>
                        </a:lnTo>
                        <a:lnTo>
                          <a:pt x="35" y="959"/>
                        </a:lnTo>
                        <a:lnTo>
                          <a:pt x="45" y="938"/>
                        </a:lnTo>
                        <a:lnTo>
                          <a:pt x="55" y="914"/>
                        </a:lnTo>
                        <a:lnTo>
                          <a:pt x="66" y="884"/>
                        </a:lnTo>
                        <a:lnTo>
                          <a:pt x="76" y="850"/>
                        </a:lnTo>
                        <a:lnTo>
                          <a:pt x="88" y="812"/>
                        </a:lnTo>
                        <a:lnTo>
                          <a:pt x="98" y="769"/>
                        </a:lnTo>
                        <a:lnTo>
                          <a:pt x="107" y="720"/>
                        </a:lnTo>
                        <a:lnTo>
                          <a:pt x="117" y="667"/>
                        </a:lnTo>
                        <a:lnTo>
                          <a:pt x="125" y="606"/>
                        </a:lnTo>
                        <a:lnTo>
                          <a:pt x="130" y="542"/>
                        </a:lnTo>
                        <a:lnTo>
                          <a:pt x="135" y="471"/>
                        </a:lnTo>
                        <a:lnTo>
                          <a:pt x="136" y="395"/>
                        </a:lnTo>
                        <a:lnTo>
                          <a:pt x="136" y="313"/>
                        </a:lnTo>
                        <a:lnTo>
                          <a:pt x="132" y="224"/>
                        </a:lnTo>
                        <a:lnTo>
                          <a:pt x="126" y="130"/>
                        </a:lnTo>
                        <a:lnTo>
                          <a:pt x="117" y="28"/>
                        </a:lnTo>
                        <a:lnTo>
                          <a:pt x="26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04" name="Freeform 19">
                    <a:extLst>
                      <a:ext uri="{FF2B5EF4-FFF2-40B4-BE49-F238E27FC236}">
                        <a16:creationId xmlns:a16="http://schemas.microsoft.com/office/drawing/2014/main" id="{8A965BA0-0FE3-1745-859C-48D298F93168}"/>
                      </a:ext>
                    </a:extLst>
                  </p:cNvPr>
                  <p:cNvSpPr>
                    <a:spLocks/>
                  </p:cNvSpPr>
                  <p:nvPr/>
                </p:nvSpPr>
                <p:spPr bwMode="auto">
                  <a:xfrm>
                    <a:off x="6174408" y="2832350"/>
                    <a:ext cx="241175" cy="931854"/>
                  </a:xfrm>
                  <a:custGeom>
                    <a:avLst/>
                    <a:gdLst/>
                    <a:ahLst/>
                    <a:cxnLst>
                      <a:cxn ang="0">
                        <a:pos x="241" y="0"/>
                      </a:cxn>
                      <a:cxn ang="0">
                        <a:pos x="257" y="277"/>
                      </a:cxn>
                      <a:cxn ang="0">
                        <a:pos x="190" y="312"/>
                      </a:cxn>
                      <a:cxn ang="0">
                        <a:pos x="244" y="324"/>
                      </a:cxn>
                      <a:cxn ang="0">
                        <a:pos x="242" y="328"/>
                      </a:cxn>
                      <a:cxn ang="0">
                        <a:pos x="241" y="340"/>
                      </a:cxn>
                      <a:cxn ang="0">
                        <a:pos x="237" y="359"/>
                      </a:cxn>
                      <a:cxn ang="0">
                        <a:pos x="232" y="384"/>
                      </a:cxn>
                      <a:cxn ang="0">
                        <a:pos x="224" y="414"/>
                      </a:cxn>
                      <a:cxn ang="0">
                        <a:pos x="216" y="451"/>
                      </a:cxn>
                      <a:cxn ang="0">
                        <a:pos x="207" y="490"/>
                      </a:cxn>
                      <a:cxn ang="0">
                        <a:pos x="195" y="533"/>
                      </a:cxn>
                      <a:cxn ang="0">
                        <a:pos x="183" y="579"/>
                      </a:cxn>
                      <a:cxn ang="0">
                        <a:pos x="154" y="676"/>
                      </a:cxn>
                      <a:cxn ang="0">
                        <a:pos x="139" y="726"/>
                      </a:cxn>
                      <a:cxn ang="0">
                        <a:pos x="122" y="776"/>
                      </a:cxn>
                      <a:cxn ang="0">
                        <a:pos x="102" y="824"/>
                      </a:cxn>
                      <a:cxn ang="0">
                        <a:pos x="84" y="870"/>
                      </a:cxn>
                      <a:cxn ang="0">
                        <a:pos x="63" y="915"/>
                      </a:cxn>
                      <a:cxn ang="0">
                        <a:pos x="41" y="956"/>
                      </a:cxn>
                      <a:cxn ang="0">
                        <a:pos x="18" y="993"/>
                      </a:cxn>
                      <a:cxn ang="0">
                        <a:pos x="0" y="918"/>
                      </a:cxn>
                      <a:cxn ang="0">
                        <a:pos x="1" y="915"/>
                      </a:cxn>
                      <a:cxn ang="0">
                        <a:pos x="5" y="905"/>
                      </a:cxn>
                      <a:cxn ang="0">
                        <a:pos x="10" y="888"/>
                      </a:cxn>
                      <a:cxn ang="0">
                        <a:pos x="18" y="866"/>
                      </a:cxn>
                      <a:cxn ang="0">
                        <a:pos x="26" y="839"/>
                      </a:cxn>
                      <a:cxn ang="0">
                        <a:pos x="35" y="806"/>
                      </a:cxn>
                      <a:cxn ang="0">
                        <a:pos x="46" y="768"/>
                      </a:cxn>
                      <a:cxn ang="0">
                        <a:pos x="56" y="727"/>
                      </a:cxn>
                      <a:cxn ang="0">
                        <a:pos x="65" y="681"/>
                      </a:cxn>
                      <a:cxn ang="0">
                        <a:pos x="75" y="634"/>
                      </a:cxn>
                      <a:cxn ang="0">
                        <a:pos x="84" y="583"/>
                      </a:cxn>
                      <a:cxn ang="0">
                        <a:pos x="92" y="530"/>
                      </a:cxn>
                      <a:cxn ang="0">
                        <a:pos x="97" y="475"/>
                      </a:cxn>
                      <a:cxn ang="0">
                        <a:pos x="102" y="400"/>
                      </a:cxn>
                      <a:cxn ang="0">
                        <a:pos x="106" y="332"/>
                      </a:cxn>
                      <a:cxn ang="0">
                        <a:pos x="107" y="270"/>
                      </a:cxn>
                      <a:cxn ang="0">
                        <a:pos x="107" y="214"/>
                      </a:cxn>
                      <a:cxn ang="0">
                        <a:pos x="106" y="164"/>
                      </a:cxn>
                      <a:cxn ang="0">
                        <a:pos x="103" y="122"/>
                      </a:cxn>
                      <a:cxn ang="0">
                        <a:pos x="101" y="87"/>
                      </a:cxn>
                      <a:cxn ang="0">
                        <a:pos x="98" y="59"/>
                      </a:cxn>
                      <a:cxn ang="0">
                        <a:pos x="97" y="40"/>
                      </a:cxn>
                      <a:cxn ang="0">
                        <a:pos x="94" y="27"/>
                      </a:cxn>
                      <a:cxn ang="0">
                        <a:pos x="94" y="23"/>
                      </a:cxn>
                      <a:cxn ang="0">
                        <a:pos x="241" y="0"/>
                      </a:cxn>
                    </a:cxnLst>
                    <a:rect l="0" t="0" r="r" b="b"/>
                    <a:pathLst>
                      <a:path w="257" h="993">
                        <a:moveTo>
                          <a:pt x="241" y="0"/>
                        </a:moveTo>
                        <a:lnTo>
                          <a:pt x="257" y="277"/>
                        </a:lnTo>
                        <a:lnTo>
                          <a:pt x="190" y="312"/>
                        </a:lnTo>
                        <a:lnTo>
                          <a:pt x="244" y="324"/>
                        </a:lnTo>
                        <a:lnTo>
                          <a:pt x="242" y="328"/>
                        </a:lnTo>
                        <a:lnTo>
                          <a:pt x="241" y="340"/>
                        </a:lnTo>
                        <a:lnTo>
                          <a:pt x="237" y="359"/>
                        </a:lnTo>
                        <a:lnTo>
                          <a:pt x="232" y="384"/>
                        </a:lnTo>
                        <a:lnTo>
                          <a:pt x="224" y="414"/>
                        </a:lnTo>
                        <a:lnTo>
                          <a:pt x="216" y="451"/>
                        </a:lnTo>
                        <a:lnTo>
                          <a:pt x="207" y="490"/>
                        </a:lnTo>
                        <a:lnTo>
                          <a:pt x="195" y="533"/>
                        </a:lnTo>
                        <a:lnTo>
                          <a:pt x="183" y="579"/>
                        </a:lnTo>
                        <a:lnTo>
                          <a:pt x="154" y="676"/>
                        </a:lnTo>
                        <a:lnTo>
                          <a:pt x="139" y="726"/>
                        </a:lnTo>
                        <a:lnTo>
                          <a:pt x="122" y="776"/>
                        </a:lnTo>
                        <a:lnTo>
                          <a:pt x="102" y="824"/>
                        </a:lnTo>
                        <a:lnTo>
                          <a:pt x="84" y="870"/>
                        </a:lnTo>
                        <a:lnTo>
                          <a:pt x="63" y="915"/>
                        </a:lnTo>
                        <a:lnTo>
                          <a:pt x="41" y="956"/>
                        </a:lnTo>
                        <a:lnTo>
                          <a:pt x="18" y="993"/>
                        </a:lnTo>
                        <a:lnTo>
                          <a:pt x="0" y="918"/>
                        </a:lnTo>
                        <a:lnTo>
                          <a:pt x="1" y="915"/>
                        </a:lnTo>
                        <a:lnTo>
                          <a:pt x="5" y="905"/>
                        </a:lnTo>
                        <a:lnTo>
                          <a:pt x="10" y="888"/>
                        </a:lnTo>
                        <a:lnTo>
                          <a:pt x="18" y="866"/>
                        </a:lnTo>
                        <a:lnTo>
                          <a:pt x="26" y="839"/>
                        </a:lnTo>
                        <a:lnTo>
                          <a:pt x="35" y="806"/>
                        </a:lnTo>
                        <a:lnTo>
                          <a:pt x="46" y="768"/>
                        </a:lnTo>
                        <a:lnTo>
                          <a:pt x="56" y="727"/>
                        </a:lnTo>
                        <a:lnTo>
                          <a:pt x="65" y="681"/>
                        </a:lnTo>
                        <a:lnTo>
                          <a:pt x="75" y="634"/>
                        </a:lnTo>
                        <a:lnTo>
                          <a:pt x="84" y="583"/>
                        </a:lnTo>
                        <a:lnTo>
                          <a:pt x="92" y="530"/>
                        </a:lnTo>
                        <a:lnTo>
                          <a:pt x="97" y="475"/>
                        </a:lnTo>
                        <a:lnTo>
                          <a:pt x="102" y="400"/>
                        </a:lnTo>
                        <a:lnTo>
                          <a:pt x="106" y="332"/>
                        </a:lnTo>
                        <a:lnTo>
                          <a:pt x="107" y="270"/>
                        </a:lnTo>
                        <a:lnTo>
                          <a:pt x="107" y="214"/>
                        </a:lnTo>
                        <a:lnTo>
                          <a:pt x="106" y="164"/>
                        </a:lnTo>
                        <a:lnTo>
                          <a:pt x="103" y="122"/>
                        </a:lnTo>
                        <a:lnTo>
                          <a:pt x="101" y="87"/>
                        </a:lnTo>
                        <a:lnTo>
                          <a:pt x="98" y="59"/>
                        </a:lnTo>
                        <a:lnTo>
                          <a:pt x="97" y="40"/>
                        </a:lnTo>
                        <a:lnTo>
                          <a:pt x="94" y="27"/>
                        </a:lnTo>
                        <a:lnTo>
                          <a:pt x="94" y="23"/>
                        </a:lnTo>
                        <a:lnTo>
                          <a:pt x="241" y="0"/>
                        </a:lnTo>
                        <a:close/>
                      </a:path>
                    </a:pathLst>
                  </a:custGeom>
                  <a:solidFill>
                    <a:schemeClr val="tx1">
                      <a:lumMod val="65000"/>
                      <a:lumOff val="3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05" name="Freeform 20">
                    <a:extLst>
                      <a:ext uri="{FF2B5EF4-FFF2-40B4-BE49-F238E27FC236}">
                        <a16:creationId xmlns:a16="http://schemas.microsoft.com/office/drawing/2014/main" id="{D87C880C-6D06-6445-96EC-AB775496CDF6}"/>
                      </a:ext>
                    </a:extLst>
                  </p:cNvPr>
                  <p:cNvSpPr>
                    <a:spLocks/>
                  </p:cNvSpPr>
                  <p:nvPr/>
                </p:nvSpPr>
                <p:spPr bwMode="auto">
                  <a:xfrm>
                    <a:off x="5757748" y="2890532"/>
                    <a:ext cx="433552" cy="873672"/>
                  </a:xfrm>
                  <a:custGeom>
                    <a:avLst/>
                    <a:gdLst/>
                    <a:ahLst/>
                    <a:cxnLst>
                      <a:cxn ang="0">
                        <a:pos x="154" y="4"/>
                      </a:cxn>
                      <a:cxn ang="0">
                        <a:pos x="162" y="33"/>
                      </a:cxn>
                      <a:cxn ang="0">
                        <a:pos x="177" y="84"/>
                      </a:cxn>
                      <a:cxn ang="0">
                        <a:pos x="198" y="152"/>
                      </a:cxn>
                      <a:cxn ang="0">
                        <a:pos x="221" y="233"/>
                      </a:cxn>
                      <a:cxn ang="0">
                        <a:pos x="247" y="318"/>
                      </a:cxn>
                      <a:cxn ang="0">
                        <a:pos x="275" y="403"/>
                      </a:cxn>
                      <a:cxn ang="0">
                        <a:pos x="302" y="482"/>
                      </a:cxn>
                      <a:cxn ang="0">
                        <a:pos x="350" y="606"/>
                      </a:cxn>
                      <a:cxn ang="0">
                        <a:pos x="382" y="680"/>
                      </a:cxn>
                      <a:cxn ang="0">
                        <a:pos x="411" y="744"/>
                      </a:cxn>
                      <a:cxn ang="0">
                        <a:pos x="435" y="794"/>
                      </a:cxn>
                      <a:cxn ang="0">
                        <a:pos x="450" y="826"/>
                      </a:cxn>
                      <a:cxn ang="0">
                        <a:pos x="457" y="838"/>
                      </a:cxn>
                      <a:cxn ang="0">
                        <a:pos x="460" y="928"/>
                      </a:cxn>
                      <a:cxn ang="0">
                        <a:pos x="445" y="908"/>
                      </a:cxn>
                      <a:cxn ang="0">
                        <a:pos x="420" y="870"/>
                      </a:cxn>
                      <a:cxn ang="0">
                        <a:pos x="388" y="822"/>
                      </a:cxn>
                      <a:cxn ang="0">
                        <a:pos x="351" y="770"/>
                      </a:cxn>
                      <a:cxn ang="0">
                        <a:pos x="314" y="719"/>
                      </a:cxn>
                      <a:cxn ang="0">
                        <a:pos x="280" y="674"/>
                      </a:cxn>
                      <a:cxn ang="0">
                        <a:pos x="250" y="634"/>
                      </a:cxn>
                      <a:cxn ang="0">
                        <a:pos x="216" y="583"/>
                      </a:cxn>
                      <a:cxn ang="0">
                        <a:pos x="144" y="474"/>
                      </a:cxn>
                      <a:cxn ang="0">
                        <a:pos x="113" y="427"/>
                      </a:cxn>
                      <a:cxn ang="0">
                        <a:pos x="89" y="389"/>
                      </a:cxn>
                      <a:cxn ang="0">
                        <a:pos x="76" y="368"/>
                      </a:cxn>
                      <a:cxn ang="0">
                        <a:pos x="143" y="316"/>
                      </a:cxn>
                      <a:cxn ang="0">
                        <a:pos x="59" y="312"/>
                      </a:cxn>
                      <a:cxn ang="0">
                        <a:pos x="52" y="284"/>
                      </a:cxn>
                      <a:cxn ang="0">
                        <a:pos x="42" y="237"/>
                      </a:cxn>
                      <a:cxn ang="0">
                        <a:pos x="22" y="145"/>
                      </a:cxn>
                      <a:cxn ang="0">
                        <a:pos x="10" y="83"/>
                      </a:cxn>
                      <a:cxn ang="0">
                        <a:pos x="3" y="26"/>
                      </a:cxn>
                      <a:cxn ang="0">
                        <a:pos x="153" y="0"/>
                      </a:cxn>
                    </a:cxnLst>
                    <a:rect l="0" t="0" r="r" b="b"/>
                    <a:pathLst>
                      <a:path w="462" h="931">
                        <a:moveTo>
                          <a:pt x="153" y="0"/>
                        </a:moveTo>
                        <a:lnTo>
                          <a:pt x="154" y="4"/>
                        </a:lnTo>
                        <a:lnTo>
                          <a:pt x="157" y="14"/>
                        </a:lnTo>
                        <a:lnTo>
                          <a:pt x="162" y="33"/>
                        </a:lnTo>
                        <a:lnTo>
                          <a:pt x="169" y="55"/>
                        </a:lnTo>
                        <a:lnTo>
                          <a:pt x="177" y="84"/>
                        </a:lnTo>
                        <a:lnTo>
                          <a:pt x="187" y="117"/>
                        </a:lnTo>
                        <a:lnTo>
                          <a:pt x="198" y="152"/>
                        </a:lnTo>
                        <a:lnTo>
                          <a:pt x="209" y="191"/>
                        </a:lnTo>
                        <a:lnTo>
                          <a:pt x="221" y="233"/>
                        </a:lnTo>
                        <a:lnTo>
                          <a:pt x="234" y="275"/>
                        </a:lnTo>
                        <a:lnTo>
                          <a:pt x="247" y="318"/>
                        </a:lnTo>
                        <a:lnTo>
                          <a:pt x="262" y="361"/>
                        </a:lnTo>
                        <a:lnTo>
                          <a:pt x="275" y="403"/>
                        </a:lnTo>
                        <a:lnTo>
                          <a:pt x="289" y="444"/>
                        </a:lnTo>
                        <a:lnTo>
                          <a:pt x="302" y="482"/>
                        </a:lnTo>
                        <a:lnTo>
                          <a:pt x="334" y="566"/>
                        </a:lnTo>
                        <a:lnTo>
                          <a:pt x="350" y="606"/>
                        </a:lnTo>
                        <a:lnTo>
                          <a:pt x="367" y="644"/>
                        </a:lnTo>
                        <a:lnTo>
                          <a:pt x="382" y="680"/>
                        </a:lnTo>
                        <a:lnTo>
                          <a:pt x="397" y="714"/>
                        </a:lnTo>
                        <a:lnTo>
                          <a:pt x="411" y="744"/>
                        </a:lnTo>
                        <a:lnTo>
                          <a:pt x="424" y="771"/>
                        </a:lnTo>
                        <a:lnTo>
                          <a:pt x="435" y="794"/>
                        </a:lnTo>
                        <a:lnTo>
                          <a:pt x="444" y="813"/>
                        </a:lnTo>
                        <a:lnTo>
                          <a:pt x="450" y="826"/>
                        </a:lnTo>
                        <a:lnTo>
                          <a:pt x="456" y="836"/>
                        </a:lnTo>
                        <a:lnTo>
                          <a:pt x="457" y="838"/>
                        </a:lnTo>
                        <a:lnTo>
                          <a:pt x="462" y="931"/>
                        </a:lnTo>
                        <a:lnTo>
                          <a:pt x="460" y="928"/>
                        </a:lnTo>
                        <a:lnTo>
                          <a:pt x="454" y="919"/>
                        </a:lnTo>
                        <a:lnTo>
                          <a:pt x="445" y="908"/>
                        </a:lnTo>
                        <a:lnTo>
                          <a:pt x="435" y="891"/>
                        </a:lnTo>
                        <a:lnTo>
                          <a:pt x="420" y="870"/>
                        </a:lnTo>
                        <a:lnTo>
                          <a:pt x="405" y="847"/>
                        </a:lnTo>
                        <a:lnTo>
                          <a:pt x="388" y="822"/>
                        </a:lnTo>
                        <a:lnTo>
                          <a:pt x="369" y="798"/>
                        </a:lnTo>
                        <a:lnTo>
                          <a:pt x="351" y="770"/>
                        </a:lnTo>
                        <a:lnTo>
                          <a:pt x="333" y="745"/>
                        </a:lnTo>
                        <a:lnTo>
                          <a:pt x="314" y="719"/>
                        </a:lnTo>
                        <a:lnTo>
                          <a:pt x="296" y="695"/>
                        </a:lnTo>
                        <a:lnTo>
                          <a:pt x="280" y="674"/>
                        </a:lnTo>
                        <a:lnTo>
                          <a:pt x="266" y="655"/>
                        </a:lnTo>
                        <a:lnTo>
                          <a:pt x="250" y="634"/>
                        </a:lnTo>
                        <a:lnTo>
                          <a:pt x="233" y="609"/>
                        </a:lnTo>
                        <a:lnTo>
                          <a:pt x="216" y="583"/>
                        </a:lnTo>
                        <a:lnTo>
                          <a:pt x="161" y="500"/>
                        </a:lnTo>
                        <a:lnTo>
                          <a:pt x="144" y="474"/>
                        </a:lnTo>
                        <a:lnTo>
                          <a:pt x="128" y="449"/>
                        </a:lnTo>
                        <a:lnTo>
                          <a:pt x="113" y="427"/>
                        </a:lnTo>
                        <a:lnTo>
                          <a:pt x="101" y="406"/>
                        </a:lnTo>
                        <a:lnTo>
                          <a:pt x="89" y="389"/>
                        </a:lnTo>
                        <a:lnTo>
                          <a:pt x="81" y="376"/>
                        </a:lnTo>
                        <a:lnTo>
                          <a:pt x="76" y="368"/>
                        </a:lnTo>
                        <a:lnTo>
                          <a:pt x="75" y="365"/>
                        </a:lnTo>
                        <a:lnTo>
                          <a:pt x="143" y="316"/>
                        </a:lnTo>
                        <a:lnTo>
                          <a:pt x="60" y="316"/>
                        </a:lnTo>
                        <a:lnTo>
                          <a:pt x="59" y="312"/>
                        </a:lnTo>
                        <a:lnTo>
                          <a:pt x="56" y="301"/>
                        </a:lnTo>
                        <a:lnTo>
                          <a:pt x="52" y="284"/>
                        </a:lnTo>
                        <a:lnTo>
                          <a:pt x="48" y="262"/>
                        </a:lnTo>
                        <a:lnTo>
                          <a:pt x="42" y="237"/>
                        </a:lnTo>
                        <a:lnTo>
                          <a:pt x="35" y="208"/>
                        </a:lnTo>
                        <a:lnTo>
                          <a:pt x="22" y="145"/>
                        </a:lnTo>
                        <a:lnTo>
                          <a:pt x="17" y="113"/>
                        </a:lnTo>
                        <a:lnTo>
                          <a:pt x="10" y="83"/>
                        </a:lnTo>
                        <a:lnTo>
                          <a:pt x="6" y="52"/>
                        </a:lnTo>
                        <a:lnTo>
                          <a:pt x="3" y="26"/>
                        </a:lnTo>
                        <a:lnTo>
                          <a:pt x="0" y="4"/>
                        </a:lnTo>
                        <a:lnTo>
                          <a:pt x="153" y="0"/>
                        </a:lnTo>
                        <a:close/>
                      </a:path>
                    </a:pathLst>
                  </a:custGeom>
                  <a:solidFill>
                    <a:schemeClr val="tx1">
                      <a:lumMod val="65000"/>
                      <a:lumOff val="3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06" name="Freeform 21">
                    <a:extLst>
                      <a:ext uri="{FF2B5EF4-FFF2-40B4-BE49-F238E27FC236}">
                        <a16:creationId xmlns:a16="http://schemas.microsoft.com/office/drawing/2014/main" id="{ABCDC27A-503B-5D4D-BC92-E45A719816F6}"/>
                      </a:ext>
                    </a:extLst>
                  </p:cNvPr>
                  <p:cNvSpPr>
                    <a:spLocks/>
                  </p:cNvSpPr>
                  <p:nvPr/>
                </p:nvSpPr>
                <p:spPr bwMode="auto">
                  <a:xfrm>
                    <a:off x="5553172" y="1601138"/>
                    <a:ext cx="886810" cy="773261"/>
                  </a:xfrm>
                  <a:custGeom>
                    <a:avLst/>
                    <a:gdLst/>
                    <a:ahLst/>
                    <a:cxnLst>
                      <a:cxn ang="0">
                        <a:pos x="517" y="6"/>
                      </a:cxn>
                      <a:cxn ang="0">
                        <a:pos x="628" y="38"/>
                      </a:cxn>
                      <a:cxn ang="0">
                        <a:pos x="733" y="96"/>
                      </a:cxn>
                      <a:cxn ang="0">
                        <a:pos x="828" y="177"/>
                      </a:cxn>
                      <a:cxn ang="0">
                        <a:pos x="911" y="281"/>
                      </a:cxn>
                      <a:cxn ang="0">
                        <a:pos x="937" y="372"/>
                      </a:cxn>
                      <a:cxn ang="0">
                        <a:pos x="903" y="431"/>
                      </a:cxn>
                      <a:cxn ang="0">
                        <a:pos x="849" y="482"/>
                      </a:cxn>
                      <a:cxn ang="0">
                        <a:pos x="780" y="522"/>
                      </a:cxn>
                      <a:cxn ang="0">
                        <a:pos x="695" y="544"/>
                      </a:cxn>
                      <a:cxn ang="0">
                        <a:pos x="587" y="544"/>
                      </a:cxn>
                      <a:cxn ang="0">
                        <a:pos x="477" y="525"/>
                      </a:cxn>
                      <a:cxn ang="0">
                        <a:pos x="386" y="493"/>
                      </a:cxn>
                      <a:cxn ang="0">
                        <a:pos x="311" y="455"/>
                      </a:cxn>
                      <a:cxn ang="0">
                        <a:pos x="256" y="418"/>
                      </a:cxn>
                      <a:cxn ang="0">
                        <a:pos x="219" y="385"/>
                      </a:cxn>
                      <a:cxn ang="0">
                        <a:pos x="201" y="367"/>
                      </a:cxn>
                      <a:cxn ang="0">
                        <a:pos x="206" y="425"/>
                      </a:cxn>
                      <a:cxn ang="0">
                        <a:pos x="205" y="531"/>
                      </a:cxn>
                      <a:cxn ang="0">
                        <a:pos x="186" y="622"/>
                      </a:cxn>
                      <a:cxn ang="0">
                        <a:pos x="156" y="698"/>
                      </a:cxn>
                      <a:cxn ang="0">
                        <a:pos x="120" y="759"/>
                      </a:cxn>
                      <a:cxn ang="0">
                        <a:pos x="82" y="806"/>
                      </a:cxn>
                      <a:cxn ang="0">
                        <a:pos x="53" y="799"/>
                      </a:cxn>
                      <a:cxn ang="0">
                        <a:pos x="25" y="719"/>
                      </a:cxn>
                      <a:cxn ang="0">
                        <a:pos x="4" y="607"/>
                      </a:cxn>
                      <a:cxn ang="0">
                        <a:pos x="2" y="493"/>
                      </a:cxn>
                      <a:cxn ang="0">
                        <a:pos x="16" y="381"/>
                      </a:cxn>
                      <a:cxn ang="0">
                        <a:pos x="49" y="277"/>
                      </a:cxn>
                      <a:cxn ang="0">
                        <a:pos x="97" y="182"/>
                      </a:cxn>
                      <a:cxn ang="0">
                        <a:pos x="162" y="104"/>
                      </a:cxn>
                      <a:cxn ang="0">
                        <a:pos x="243" y="46"/>
                      </a:cxn>
                      <a:cxn ang="0">
                        <a:pos x="345" y="9"/>
                      </a:cxn>
                      <a:cxn ang="0">
                        <a:pos x="459" y="0"/>
                      </a:cxn>
                    </a:cxnLst>
                    <a:rect l="0" t="0" r="r" b="b"/>
                    <a:pathLst>
                      <a:path w="945" h="824">
                        <a:moveTo>
                          <a:pt x="459" y="0"/>
                        </a:moveTo>
                        <a:lnTo>
                          <a:pt x="517" y="6"/>
                        </a:lnTo>
                        <a:lnTo>
                          <a:pt x="573" y="19"/>
                        </a:lnTo>
                        <a:lnTo>
                          <a:pt x="628" y="38"/>
                        </a:lnTo>
                        <a:lnTo>
                          <a:pt x="682" y="63"/>
                        </a:lnTo>
                        <a:lnTo>
                          <a:pt x="733" y="96"/>
                        </a:lnTo>
                        <a:lnTo>
                          <a:pt x="782" y="134"/>
                        </a:lnTo>
                        <a:lnTo>
                          <a:pt x="828" y="177"/>
                        </a:lnTo>
                        <a:lnTo>
                          <a:pt x="871" y="227"/>
                        </a:lnTo>
                        <a:lnTo>
                          <a:pt x="911" y="281"/>
                        </a:lnTo>
                        <a:lnTo>
                          <a:pt x="945" y="341"/>
                        </a:lnTo>
                        <a:lnTo>
                          <a:pt x="937" y="372"/>
                        </a:lnTo>
                        <a:lnTo>
                          <a:pt x="923" y="402"/>
                        </a:lnTo>
                        <a:lnTo>
                          <a:pt x="903" y="431"/>
                        </a:lnTo>
                        <a:lnTo>
                          <a:pt x="878" y="457"/>
                        </a:lnTo>
                        <a:lnTo>
                          <a:pt x="849" y="482"/>
                        </a:lnTo>
                        <a:lnTo>
                          <a:pt x="816" y="503"/>
                        </a:lnTo>
                        <a:lnTo>
                          <a:pt x="780" y="522"/>
                        </a:lnTo>
                        <a:lnTo>
                          <a:pt x="739" y="535"/>
                        </a:lnTo>
                        <a:lnTo>
                          <a:pt x="695" y="544"/>
                        </a:lnTo>
                        <a:lnTo>
                          <a:pt x="649" y="546"/>
                        </a:lnTo>
                        <a:lnTo>
                          <a:pt x="587" y="544"/>
                        </a:lnTo>
                        <a:lnTo>
                          <a:pt x="530" y="536"/>
                        </a:lnTo>
                        <a:lnTo>
                          <a:pt x="477" y="525"/>
                        </a:lnTo>
                        <a:lnTo>
                          <a:pt x="429" y="510"/>
                        </a:lnTo>
                        <a:lnTo>
                          <a:pt x="386" y="493"/>
                        </a:lnTo>
                        <a:lnTo>
                          <a:pt x="346" y="474"/>
                        </a:lnTo>
                        <a:lnTo>
                          <a:pt x="311" y="455"/>
                        </a:lnTo>
                        <a:lnTo>
                          <a:pt x="282" y="436"/>
                        </a:lnTo>
                        <a:lnTo>
                          <a:pt x="256" y="418"/>
                        </a:lnTo>
                        <a:lnTo>
                          <a:pt x="235" y="401"/>
                        </a:lnTo>
                        <a:lnTo>
                          <a:pt x="219" y="385"/>
                        </a:lnTo>
                        <a:lnTo>
                          <a:pt x="207" y="375"/>
                        </a:lnTo>
                        <a:lnTo>
                          <a:pt x="201" y="367"/>
                        </a:lnTo>
                        <a:lnTo>
                          <a:pt x="198" y="364"/>
                        </a:lnTo>
                        <a:lnTo>
                          <a:pt x="206" y="425"/>
                        </a:lnTo>
                        <a:lnTo>
                          <a:pt x="207" y="480"/>
                        </a:lnTo>
                        <a:lnTo>
                          <a:pt x="205" y="531"/>
                        </a:lnTo>
                        <a:lnTo>
                          <a:pt x="197" y="579"/>
                        </a:lnTo>
                        <a:lnTo>
                          <a:pt x="186" y="622"/>
                        </a:lnTo>
                        <a:lnTo>
                          <a:pt x="172" y="662"/>
                        </a:lnTo>
                        <a:lnTo>
                          <a:pt x="156" y="698"/>
                        </a:lnTo>
                        <a:lnTo>
                          <a:pt x="139" y="730"/>
                        </a:lnTo>
                        <a:lnTo>
                          <a:pt x="120" y="759"/>
                        </a:lnTo>
                        <a:lnTo>
                          <a:pt x="101" y="783"/>
                        </a:lnTo>
                        <a:lnTo>
                          <a:pt x="82" y="806"/>
                        </a:lnTo>
                        <a:lnTo>
                          <a:pt x="63" y="824"/>
                        </a:lnTo>
                        <a:lnTo>
                          <a:pt x="53" y="799"/>
                        </a:lnTo>
                        <a:lnTo>
                          <a:pt x="42" y="773"/>
                        </a:lnTo>
                        <a:lnTo>
                          <a:pt x="25" y="719"/>
                        </a:lnTo>
                        <a:lnTo>
                          <a:pt x="12" y="663"/>
                        </a:lnTo>
                        <a:lnTo>
                          <a:pt x="4" y="607"/>
                        </a:lnTo>
                        <a:lnTo>
                          <a:pt x="0" y="549"/>
                        </a:lnTo>
                        <a:lnTo>
                          <a:pt x="2" y="493"/>
                        </a:lnTo>
                        <a:lnTo>
                          <a:pt x="7" y="436"/>
                        </a:lnTo>
                        <a:lnTo>
                          <a:pt x="16" y="381"/>
                        </a:lnTo>
                        <a:lnTo>
                          <a:pt x="31" y="328"/>
                        </a:lnTo>
                        <a:lnTo>
                          <a:pt x="49" y="277"/>
                        </a:lnTo>
                        <a:lnTo>
                          <a:pt x="71" y="227"/>
                        </a:lnTo>
                        <a:lnTo>
                          <a:pt x="97" y="182"/>
                        </a:lnTo>
                        <a:lnTo>
                          <a:pt x="128" y="140"/>
                        </a:lnTo>
                        <a:lnTo>
                          <a:pt x="162" y="104"/>
                        </a:lnTo>
                        <a:lnTo>
                          <a:pt x="200" y="72"/>
                        </a:lnTo>
                        <a:lnTo>
                          <a:pt x="243" y="46"/>
                        </a:lnTo>
                        <a:lnTo>
                          <a:pt x="289" y="25"/>
                        </a:lnTo>
                        <a:lnTo>
                          <a:pt x="345" y="9"/>
                        </a:lnTo>
                        <a:lnTo>
                          <a:pt x="403" y="2"/>
                        </a:lnTo>
                        <a:lnTo>
                          <a:pt x="45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07" name="Freeform 22">
                    <a:extLst>
                      <a:ext uri="{FF2B5EF4-FFF2-40B4-BE49-F238E27FC236}">
                        <a16:creationId xmlns:a16="http://schemas.microsoft.com/office/drawing/2014/main" id="{82B13EB8-600E-3D4F-B08B-3BA804CAD3E2}"/>
                      </a:ext>
                    </a:extLst>
                  </p:cNvPr>
                  <p:cNvSpPr>
                    <a:spLocks/>
                  </p:cNvSpPr>
                  <p:nvPr/>
                </p:nvSpPr>
                <p:spPr bwMode="auto">
                  <a:xfrm>
                    <a:off x="6219452" y="3864616"/>
                    <a:ext cx="26276" cy="26276"/>
                  </a:xfrm>
                  <a:custGeom>
                    <a:avLst/>
                    <a:gdLst/>
                    <a:ahLst/>
                    <a:cxnLst>
                      <a:cxn ang="0">
                        <a:pos x="13" y="0"/>
                      </a:cxn>
                      <a:cxn ang="0">
                        <a:pos x="21" y="3"/>
                      </a:cxn>
                      <a:cxn ang="0">
                        <a:pos x="25" y="7"/>
                      </a:cxn>
                      <a:cxn ang="0">
                        <a:pos x="28" y="15"/>
                      </a:cxn>
                      <a:cxn ang="0">
                        <a:pos x="25" y="23"/>
                      </a:cxn>
                      <a:cxn ang="0">
                        <a:pos x="17" y="28"/>
                      </a:cxn>
                      <a:cxn ang="0">
                        <a:pos x="10" y="28"/>
                      </a:cxn>
                      <a:cxn ang="0">
                        <a:pos x="6" y="25"/>
                      </a:cxn>
                      <a:cxn ang="0">
                        <a:pos x="3" y="23"/>
                      </a:cxn>
                      <a:cxn ang="0">
                        <a:pos x="0" y="15"/>
                      </a:cxn>
                      <a:cxn ang="0">
                        <a:pos x="3" y="7"/>
                      </a:cxn>
                      <a:cxn ang="0">
                        <a:pos x="6" y="3"/>
                      </a:cxn>
                      <a:cxn ang="0">
                        <a:pos x="13" y="0"/>
                      </a:cxn>
                    </a:cxnLst>
                    <a:rect l="0" t="0" r="r" b="b"/>
                    <a:pathLst>
                      <a:path w="28" h="28">
                        <a:moveTo>
                          <a:pt x="13" y="0"/>
                        </a:moveTo>
                        <a:lnTo>
                          <a:pt x="21" y="3"/>
                        </a:lnTo>
                        <a:lnTo>
                          <a:pt x="25" y="7"/>
                        </a:lnTo>
                        <a:lnTo>
                          <a:pt x="28" y="15"/>
                        </a:lnTo>
                        <a:lnTo>
                          <a:pt x="25" y="23"/>
                        </a:lnTo>
                        <a:lnTo>
                          <a:pt x="17" y="28"/>
                        </a:lnTo>
                        <a:lnTo>
                          <a:pt x="10" y="28"/>
                        </a:lnTo>
                        <a:lnTo>
                          <a:pt x="6" y="25"/>
                        </a:lnTo>
                        <a:lnTo>
                          <a:pt x="3" y="23"/>
                        </a:lnTo>
                        <a:lnTo>
                          <a:pt x="0" y="15"/>
                        </a:lnTo>
                        <a:lnTo>
                          <a:pt x="3" y="7"/>
                        </a:lnTo>
                        <a:lnTo>
                          <a:pt x="6" y="3"/>
                        </a:lnTo>
                        <a:lnTo>
                          <a:pt x="13"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08" name="Freeform 23">
                    <a:extLst>
                      <a:ext uri="{FF2B5EF4-FFF2-40B4-BE49-F238E27FC236}">
                        <a16:creationId xmlns:a16="http://schemas.microsoft.com/office/drawing/2014/main" id="{3501A33F-7DAF-A94A-A545-BA3004CDF99E}"/>
                      </a:ext>
                    </a:extLst>
                  </p:cNvPr>
                  <p:cNvSpPr>
                    <a:spLocks/>
                  </p:cNvSpPr>
                  <p:nvPr/>
                </p:nvSpPr>
                <p:spPr bwMode="auto">
                  <a:xfrm>
                    <a:off x="6214760" y="3985672"/>
                    <a:ext cx="26276" cy="25337"/>
                  </a:xfrm>
                  <a:custGeom>
                    <a:avLst/>
                    <a:gdLst/>
                    <a:ahLst/>
                    <a:cxnLst>
                      <a:cxn ang="0">
                        <a:pos x="11" y="0"/>
                      </a:cxn>
                      <a:cxn ang="0">
                        <a:pos x="18" y="0"/>
                      </a:cxn>
                      <a:cxn ang="0">
                        <a:pos x="22" y="2"/>
                      </a:cxn>
                      <a:cxn ang="0">
                        <a:pos x="25" y="5"/>
                      </a:cxn>
                      <a:cxn ang="0">
                        <a:pos x="28" y="9"/>
                      </a:cxn>
                      <a:cxn ang="0">
                        <a:pos x="28" y="17"/>
                      </a:cxn>
                      <a:cxn ang="0">
                        <a:pos x="22" y="25"/>
                      </a:cxn>
                      <a:cxn ang="0">
                        <a:pos x="15" y="27"/>
                      </a:cxn>
                      <a:cxn ang="0">
                        <a:pos x="7" y="25"/>
                      </a:cxn>
                      <a:cxn ang="0">
                        <a:pos x="3" y="21"/>
                      </a:cxn>
                      <a:cxn ang="0">
                        <a:pos x="0" y="13"/>
                      </a:cxn>
                      <a:cxn ang="0">
                        <a:pos x="3" y="5"/>
                      </a:cxn>
                      <a:cxn ang="0">
                        <a:pos x="11" y="0"/>
                      </a:cxn>
                    </a:cxnLst>
                    <a:rect l="0" t="0" r="r" b="b"/>
                    <a:pathLst>
                      <a:path w="28" h="27">
                        <a:moveTo>
                          <a:pt x="11" y="0"/>
                        </a:moveTo>
                        <a:lnTo>
                          <a:pt x="18" y="0"/>
                        </a:lnTo>
                        <a:lnTo>
                          <a:pt x="22" y="2"/>
                        </a:lnTo>
                        <a:lnTo>
                          <a:pt x="25" y="5"/>
                        </a:lnTo>
                        <a:lnTo>
                          <a:pt x="28" y="9"/>
                        </a:lnTo>
                        <a:lnTo>
                          <a:pt x="28" y="17"/>
                        </a:lnTo>
                        <a:lnTo>
                          <a:pt x="22" y="25"/>
                        </a:lnTo>
                        <a:lnTo>
                          <a:pt x="15" y="27"/>
                        </a:lnTo>
                        <a:lnTo>
                          <a:pt x="7" y="25"/>
                        </a:lnTo>
                        <a:lnTo>
                          <a:pt x="3" y="21"/>
                        </a:lnTo>
                        <a:lnTo>
                          <a:pt x="0" y="13"/>
                        </a:lnTo>
                        <a:lnTo>
                          <a:pt x="3" y="5"/>
                        </a:lnTo>
                        <a:lnTo>
                          <a:pt x="11"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09" name="Freeform 24">
                    <a:extLst>
                      <a:ext uri="{FF2B5EF4-FFF2-40B4-BE49-F238E27FC236}">
                        <a16:creationId xmlns:a16="http://schemas.microsoft.com/office/drawing/2014/main" id="{01F50655-C146-AE4D-B5C9-27921524DE87}"/>
                      </a:ext>
                    </a:extLst>
                  </p:cNvPr>
                  <p:cNvSpPr>
                    <a:spLocks/>
                  </p:cNvSpPr>
                  <p:nvPr/>
                </p:nvSpPr>
                <p:spPr bwMode="auto">
                  <a:xfrm>
                    <a:off x="6431536" y="2013106"/>
                    <a:ext cx="63813" cy="459827"/>
                  </a:xfrm>
                  <a:custGeom>
                    <a:avLst/>
                    <a:gdLst/>
                    <a:ahLst/>
                    <a:cxnLst>
                      <a:cxn ang="0">
                        <a:pos x="15" y="0"/>
                      </a:cxn>
                      <a:cxn ang="0">
                        <a:pos x="17" y="3"/>
                      </a:cxn>
                      <a:cxn ang="0">
                        <a:pos x="22" y="12"/>
                      </a:cxn>
                      <a:cxn ang="0">
                        <a:pos x="27" y="26"/>
                      </a:cxn>
                      <a:cxn ang="0">
                        <a:pos x="35" y="45"/>
                      </a:cxn>
                      <a:cxn ang="0">
                        <a:pos x="43" y="69"/>
                      </a:cxn>
                      <a:cxn ang="0">
                        <a:pos x="51" y="97"/>
                      </a:cxn>
                      <a:cxn ang="0">
                        <a:pos x="59" y="130"/>
                      </a:cxn>
                      <a:cxn ang="0">
                        <a:pos x="64" y="165"/>
                      </a:cxn>
                      <a:cxn ang="0">
                        <a:pos x="68" y="204"/>
                      </a:cxn>
                      <a:cxn ang="0">
                        <a:pos x="68" y="246"/>
                      </a:cxn>
                      <a:cxn ang="0">
                        <a:pos x="64" y="291"/>
                      </a:cxn>
                      <a:cxn ang="0">
                        <a:pos x="56" y="338"/>
                      </a:cxn>
                      <a:cxn ang="0">
                        <a:pos x="44" y="388"/>
                      </a:cxn>
                      <a:cxn ang="0">
                        <a:pos x="25" y="437"/>
                      </a:cxn>
                      <a:cxn ang="0">
                        <a:pos x="0" y="490"/>
                      </a:cxn>
                      <a:cxn ang="0">
                        <a:pos x="1" y="486"/>
                      </a:cxn>
                      <a:cxn ang="0">
                        <a:pos x="5" y="477"/>
                      </a:cxn>
                      <a:cxn ang="0">
                        <a:pos x="10" y="460"/>
                      </a:cxn>
                      <a:cxn ang="0">
                        <a:pos x="18" y="437"/>
                      </a:cxn>
                      <a:cxn ang="0">
                        <a:pos x="25" y="410"/>
                      </a:cxn>
                      <a:cxn ang="0">
                        <a:pos x="32" y="378"/>
                      </a:cxn>
                      <a:cxn ang="0">
                        <a:pos x="39" y="342"/>
                      </a:cxn>
                      <a:cxn ang="0">
                        <a:pos x="45" y="301"/>
                      </a:cxn>
                      <a:cxn ang="0">
                        <a:pos x="48" y="257"/>
                      </a:cxn>
                      <a:cxn ang="0">
                        <a:pos x="49" y="210"/>
                      </a:cxn>
                      <a:cxn ang="0">
                        <a:pos x="47" y="160"/>
                      </a:cxn>
                      <a:cxn ang="0">
                        <a:pos x="42" y="109"/>
                      </a:cxn>
                      <a:cxn ang="0">
                        <a:pos x="31" y="55"/>
                      </a:cxn>
                      <a:cxn ang="0">
                        <a:pos x="15" y="0"/>
                      </a:cxn>
                    </a:cxnLst>
                    <a:rect l="0" t="0" r="r" b="b"/>
                    <a:pathLst>
                      <a:path w="68" h="490">
                        <a:moveTo>
                          <a:pt x="15" y="0"/>
                        </a:moveTo>
                        <a:lnTo>
                          <a:pt x="17" y="3"/>
                        </a:lnTo>
                        <a:lnTo>
                          <a:pt x="22" y="12"/>
                        </a:lnTo>
                        <a:lnTo>
                          <a:pt x="27" y="26"/>
                        </a:lnTo>
                        <a:lnTo>
                          <a:pt x="35" y="45"/>
                        </a:lnTo>
                        <a:lnTo>
                          <a:pt x="43" y="69"/>
                        </a:lnTo>
                        <a:lnTo>
                          <a:pt x="51" y="97"/>
                        </a:lnTo>
                        <a:lnTo>
                          <a:pt x="59" y="130"/>
                        </a:lnTo>
                        <a:lnTo>
                          <a:pt x="64" y="165"/>
                        </a:lnTo>
                        <a:lnTo>
                          <a:pt x="68" y="204"/>
                        </a:lnTo>
                        <a:lnTo>
                          <a:pt x="68" y="246"/>
                        </a:lnTo>
                        <a:lnTo>
                          <a:pt x="64" y="291"/>
                        </a:lnTo>
                        <a:lnTo>
                          <a:pt x="56" y="338"/>
                        </a:lnTo>
                        <a:lnTo>
                          <a:pt x="44" y="388"/>
                        </a:lnTo>
                        <a:lnTo>
                          <a:pt x="25" y="437"/>
                        </a:lnTo>
                        <a:lnTo>
                          <a:pt x="0" y="490"/>
                        </a:lnTo>
                        <a:lnTo>
                          <a:pt x="1" y="486"/>
                        </a:lnTo>
                        <a:lnTo>
                          <a:pt x="5" y="477"/>
                        </a:lnTo>
                        <a:lnTo>
                          <a:pt x="10" y="460"/>
                        </a:lnTo>
                        <a:lnTo>
                          <a:pt x="18" y="437"/>
                        </a:lnTo>
                        <a:lnTo>
                          <a:pt x="25" y="410"/>
                        </a:lnTo>
                        <a:lnTo>
                          <a:pt x="32" y="378"/>
                        </a:lnTo>
                        <a:lnTo>
                          <a:pt x="39" y="342"/>
                        </a:lnTo>
                        <a:lnTo>
                          <a:pt x="45" y="301"/>
                        </a:lnTo>
                        <a:lnTo>
                          <a:pt x="48" y="257"/>
                        </a:lnTo>
                        <a:lnTo>
                          <a:pt x="49" y="210"/>
                        </a:lnTo>
                        <a:lnTo>
                          <a:pt x="47" y="160"/>
                        </a:lnTo>
                        <a:lnTo>
                          <a:pt x="42" y="109"/>
                        </a:lnTo>
                        <a:lnTo>
                          <a:pt x="31" y="55"/>
                        </a:lnTo>
                        <a:lnTo>
                          <a:pt x="15"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10" name="Freeform 25">
                    <a:extLst>
                      <a:ext uri="{FF2B5EF4-FFF2-40B4-BE49-F238E27FC236}">
                        <a16:creationId xmlns:a16="http://schemas.microsoft.com/office/drawing/2014/main" id="{A8C30818-79E2-C647-9EAC-49925232441B}"/>
                      </a:ext>
                    </a:extLst>
                  </p:cNvPr>
                  <p:cNvSpPr>
                    <a:spLocks/>
                  </p:cNvSpPr>
                  <p:nvPr/>
                </p:nvSpPr>
                <p:spPr bwMode="auto">
                  <a:xfrm>
                    <a:off x="5921972" y="1800084"/>
                    <a:ext cx="414783" cy="273081"/>
                  </a:xfrm>
                  <a:custGeom>
                    <a:avLst/>
                    <a:gdLst/>
                    <a:ahLst/>
                    <a:cxnLst>
                      <a:cxn ang="0">
                        <a:pos x="382" y="0"/>
                      </a:cxn>
                      <a:cxn ang="0">
                        <a:pos x="384" y="3"/>
                      </a:cxn>
                      <a:cxn ang="0">
                        <a:pos x="389" y="10"/>
                      </a:cxn>
                      <a:cxn ang="0">
                        <a:pos x="396" y="19"/>
                      </a:cxn>
                      <a:cxn ang="0">
                        <a:pos x="405" y="33"/>
                      </a:cxn>
                      <a:cxn ang="0">
                        <a:pos x="416" y="49"/>
                      </a:cxn>
                      <a:cxn ang="0">
                        <a:pos x="425" y="67"/>
                      </a:cxn>
                      <a:cxn ang="0">
                        <a:pos x="434" y="88"/>
                      </a:cxn>
                      <a:cxn ang="0">
                        <a:pos x="439" y="110"/>
                      </a:cxn>
                      <a:cxn ang="0">
                        <a:pos x="442" y="134"/>
                      </a:cxn>
                      <a:cxn ang="0">
                        <a:pos x="442" y="158"/>
                      </a:cxn>
                      <a:cxn ang="0">
                        <a:pos x="435" y="181"/>
                      </a:cxn>
                      <a:cxn ang="0">
                        <a:pos x="423" y="205"/>
                      </a:cxn>
                      <a:cxn ang="0">
                        <a:pos x="405" y="227"/>
                      </a:cxn>
                      <a:cxn ang="0">
                        <a:pos x="379" y="248"/>
                      </a:cxn>
                      <a:cxn ang="0">
                        <a:pos x="346" y="266"/>
                      </a:cxn>
                      <a:cxn ang="0">
                        <a:pos x="312" y="279"/>
                      </a:cxn>
                      <a:cxn ang="0">
                        <a:pos x="275" y="287"/>
                      </a:cxn>
                      <a:cxn ang="0">
                        <a:pos x="239" y="291"/>
                      </a:cxn>
                      <a:cxn ang="0">
                        <a:pos x="201" y="291"/>
                      </a:cxn>
                      <a:cxn ang="0">
                        <a:pos x="164" y="287"/>
                      </a:cxn>
                      <a:cxn ang="0">
                        <a:pos x="129" y="281"/>
                      </a:cxn>
                      <a:cxn ang="0">
                        <a:pos x="96" y="270"/>
                      </a:cxn>
                      <a:cxn ang="0">
                        <a:pos x="66" y="260"/>
                      </a:cxn>
                      <a:cxn ang="0">
                        <a:pos x="38" y="245"/>
                      </a:cxn>
                      <a:cxn ang="0">
                        <a:pos x="17" y="231"/>
                      </a:cxn>
                      <a:cxn ang="0">
                        <a:pos x="0" y="215"/>
                      </a:cxn>
                      <a:cxn ang="0">
                        <a:pos x="4" y="217"/>
                      </a:cxn>
                      <a:cxn ang="0">
                        <a:pos x="14" y="219"/>
                      </a:cxn>
                      <a:cxn ang="0">
                        <a:pos x="29" y="223"/>
                      </a:cxn>
                      <a:cxn ang="0">
                        <a:pos x="49" y="227"/>
                      </a:cxn>
                      <a:cxn ang="0">
                        <a:pos x="74" y="231"/>
                      </a:cxn>
                      <a:cxn ang="0">
                        <a:pos x="100" y="234"/>
                      </a:cxn>
                      <a:cxn ang="0">
                        <a:pos x="130" y="234"/>
                      </a:cxn>
                      <a:cxn ang="0">
                        <a:pos x="162" y="232"/>
                      </a:cxn>
                      <a:cxn ang="0">
                        <a:pos x="193" y="227"/>
                      </a:cxn>
                      <a:cxn ang="0">
                        <a:pos x="224" y="218"/>
                      </a:cxn>
                      <a:cxn ang="0">
                        <a:pos x="255" y="203"/>
                      </a:cxn>
                      <a:cxn ang="0">
                        <a:pos x="283" y="184"/>
                      </a:cxn>
                      <a:cxn ang="0">
                        <a:pos x="279" y="184"/>
                      </a:cxn>
                      <a:cxn ang="0">
                        <a:pos x="270" y="185"/>
                      </a:cxn>
                      <a:cxn ang="0">
                        <a:pos x="255" y="184"/>
                      </a:cxn>
                      <a:cxn ang="0">
                        <a:pos x="236" y="182"/>
                      </a:cxn>
                      <a:cxn ang="0">
                        <a:pos x="215" y="180"/>
                      </a:cxn>
                      <a:cxn ang="0">
                        <a:pos x="192" y="173"/>
                      </a:cxn>
                      <a:cxn ang="0">
                        <a:pos x="169" y="163"/>
                      </a:cxn>
                      <a:cxn ang="0">
                        <a:pos x="148" y="148"/>
                      </a:cxn>
                      <a:cxn ang="0">
                        <a:pos x="129" y="129"/>
                      </a:cxn>
                      <a:cxn ang="0">
                        <a:pos x="131" y="129"/>
                      </a:cxn>
                      <a:cxn ang="0">
                        <a:pos x="139" y="130"/>
                      </a:cxn>
                      <a:cxn ang="0">
                        <a:pos x="151" y="131"/>
                      </a:cxn>
                      <a:cxn ang="0">
                        <a:pos x="165" y="133"/>
                      </a:cxn>
                      <a:cxn ang="0">
                        <a:pos x="184" y="133"/>
                      </a:cxn>
                      <a:cxn ang="0">
                        <a:pos x="226" y="130"/>
                      </a:cxn>
                      <a:cxn ang="0">
                        <a:pos x="249" y="127"/>
                      </a:cxn>
                      <a:cxn ang="0">
                        <a:pos x="272" y="122"/>
                      </a:cxn>
                      <a:cxn ang="0">
                        <a:pos x="294" y="114"/>
                      </a:cxn>
                      <a:cxn ang="0">
                        <a:pos x="315" y="104"/>
                      </a:cxn>
                      <a:cxn ang="0">
                        <a:pos x="334" y="91"/>
                      </a:cxn>
                      <a:cxn ang="0">
                        <a:pos x="351" y="74"/>
                      </a:cxn>
                      <a:cxn ang="0">
                        <a:pos x="366" y="54"/>
                      </a:cxn>
                      <a:cxn ang="0">
                        <a:pos x="376" y="29"/>
                      </a:cxn>
                      <a:cxn ang="0">
                        <a:pos x="382" y="0"/>
                      </a:cxn>
                    </a:cxnLst>
                    <a:rect l="0" t="0" r="r" b="b"/>
                    <a:pathLst>
                      <a:path w="442" h="291">
                        <a:moveTo>
                          <a:pt x="382" y="0"/>
                        </a:moveTo>
                        <a:lnTo>
                          <a:pt x="384" y="3"/>
                        </a:lnTo>
                        <a:lnTo>
                          <a:pt x="389" y="10"/>
                        </a:lnTo>
                        <a:lnTo>
                          <a:pt x="396" y="19"/>
                        </a:lnTo>
                        <a:lnTo>
                          <a:pt x="405" y="33"/>
                        </a:lnTo>
                        <a:lnTo>
                          <a:pt x="416" y="49"/>
                        </a:lnTo>
                        <a:lnTo>
                          <a:pt x="425" y="67"/>
                        </a:lnTo>
                        <a:lnTo>
                          <a:pt x="434" y="88"/>
                        </a:lnTo>
                        <a:lnTo>
                          <a:pt x="439" y="110"/>
                        </a:lnTo>
                        <a:lnTo>
                          <a:pt x="442" y="134"/>
                        </a:lnTo>
                        <a:lnTo>
                          <a:pt x="442" y="158"/>
                        </a:lnTo>
                        <a:lnTo>
                          <a:pt x="435" y="181"/>
                        </a:lnTo>
                        <a:lnTo>
                          <a:pt x="423" y="205"/>
                        </a:lnTo>
                        <a:lnTo>
                          <a:pt x="405" y="227"/>
                        </a:lnTo>
                        <a:lnTo>
                          <a:pt x="379" y="248"/>
                        </a:lnTo>
                        <a:lnTo>
                          <a:pt x="346" y="266"/>
                        </a:lnTo>
                        <a:lnTo>
                          <a:pt x="312" y="279"/>
                        </a:lnTo>
                        <a:lnTo>
                          <a:pt x="275" y="287"/>
                        </a:lnTo>
                        <a:lnTo>
                          <a:pt x="239" y="291"/>
                        </a:lnTo>
                        <a:lnTo>
                          <a:pt x="201" y="291"/>
                        </a:lnTo>
                        <a:lnTo>
                          <a:pt x="164" y="287"/>
                        </a:lnTo>
                        <a:lnTo>
                          <a:pt x="129" y="281"/>
                        </a:lnTo>
                        <a:lnTo>
                          <a:pt x="96" y="270"/>
                        </a:lnTo>
                        <a:lnTo>
                          <a:pt x="66" y="260"/>
                        </a:lnTo>
                        <a:lnTo>
                          <a:pt x="38" y="245"/>
                        </a:lnTo>
                        <a:lnTo>
                          <a:pt x="17" y="231"/>
                        </a:lnTo>
                        <a:lnTo>
                          <a:pt x="0" y="215"/>
                        </a:lnTo>
                        <a:lnTo>
                          <a:pt x="4" y="217"/>
                        </a:lnTo>
                        <a:lnTo>
                          <a:pt x="14" y="219"/>
                        </a:lnTo>
                        <a:lnTo>
                          <a:pt x="29" y="223"/>
                        </a:lnTo>
                        <a:lnTo>
                          <a:pt x="49" y="227"/>
                        </a:lnTo>
                        <a:lnTo>
                          <a:pt x="74" y="231"/>
                        </a:lnTo>
                        <a:lnTo>
                          <a:pt x="100" y="234"/>
                        </a:lnTo>
                        <a:lnTo>
                          <a:pt x="130" y="234"/>
                        </a:lnTo>
                        <a:lnTo>
                          <a:pt x="162" y="232"/>
                        </a:lnTo>
                        <a:lnTo>
                          <a:pt x="193" y="227"/>
                        </a:lnTo>
                        <a:lnTo>
                          <a:pt x="224" y="218"/>
                        </a:lnTo>
                        <a:lnTo>
                          <a:pt x="255" y="203"/>
                        </a:lnTo>
                        <a:lnTo>
                          <a:pt x="283" y="184"/>
                        </a:lnTo>
                        <a:lnTo>
                          <a:pt x="279" y="184"/>
                        </a:lnTo>
                        <a:lnTo>
                          <a:pt x="270" y="185"/>
                        </a:lnTo>
                        <a:lnTo>
                          <a:pt x="255" y="184"/>
                        </a:lnTo>
                        <a:lnTo>
                          <a:pt x="236" y="182"/>
                        </a:lnTo>
                        <a:lnTo>
                          <a:pt x="215" y="180"/>
                        </a:lnTo>
                        <a:lnTo>
                          <a:pt x="192" y="173"/>
                        </a:lnTo>
                        <a:lnTo>
                          <a:pt x="169" y="163"/>
                        </a:lnTo>
                        <a:lnTo>
                          <a:pt x="148" y="148"/>
                        </a:lnTo>
                        <a:lnTo>
                          <a:pt x="129" y="129"/>
                        </a:lnTo>
                        <a:lnTo>
                          <a:pt x="131" y="129"/>
                        </a:lnTo>
                        <a:lnTo>
                          <a:pt x="139" y="130"/>
                        </a:lnTo>
                        <a:lnTo>
                          <a:pt x="151" y="131"/>
                        </a:lnTo>
                        <a:lnTo>
                          <a:pt x="165" y="133"/>
                        </a:lnTo>
                        <a:lnTo>
                          <a:pt x="184" y="133"/>
                        </a:lnTo>
                        <a:lnTo>
                          <a:pt x="226" y="130"/>
                        </a:lnTo>
                        <a:lnTo>
                          <a:pt x="249" y="127"/>
                        </a:lnTo>
                        <a:lnTo>
                          <a:pt x="272" y="122"/>
                        </a:lnTo>
                        <a:lnTo>
                          <a:pt x="294" y="114"/>
                        </a:lnTo>
                        <a:lnTo>
                          <a:pt x="315" y="104"/>
                        </a:lnTo>
                        <a:lnTo>
                          <a:pt x="334" y="91"/>
                        </a:lnTo>
                        <a:lnTo>
                          <a:pt x="351" y="74"/>
                        </a:lnTo>
                        <a:lnTo>
                          <a:pt x="366" y="54"/>
                        </a:lnTo>
                        <a:lnTo>
                          <a:pt x="376" y="29"/>
                        </a:lnTo>
                        <a:lnTo>
                          <a:pt x="382" y="0"/>
                        </a:lnTo>
                        <a:close/>
                      </a:path>
                    </a:pathLst>
                  </a:custGeom>
                  <a:solidFill>
                    <a:srgbClr val="363636"/>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11" name="Rectangle 26">
                    <a:extLst>
                      <a:ext uri="{FF2B5EF4-FFF2-40B4-BE49-F238E27FC236}">
                        <a16:creationId xmlns:a16="http://schemas.microsoft.com/office/drawing/2014/main" id="{2A15792D-9577-6149-AAD2-31E5A88F8D6D}"/>
                      </a:ext>
                    </a:extLst>
                  </p:cNvPr>
                  <p:cNvSpPr>
                    <a:spLocks noChangeArrowheads="1"/>
                  </p:cNvSpPr>
                  <p:nvPr/>
                </p:nvSpPr>
                <p:spPr bwMode="auto">
                  <a:xfrm>
                    <a:off x="5812177" y="3263086"/>
                    <a:ext cx="1082002" cy="847396"/>
                  </a:xfrm>
                  <a:prstGeom prst="rect">
                    <a:avLst/>
                  </a:prstGeom>
                  <a:solidFill>
                    <a:srgbClr val="E3EAEB"/>
                  </a:solidFill>
                  <a:ln w="0">
                    <a:noFill/>
                    <a:prstDash val="solid"/>
                    <a:miter lim="800000"/>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12" name="Freeform 28">
                    <a:extLst>
                      <a:ext uri="{FF2B5EF4-FFF2-40B4-BE49-F238E27FC236}">
                        <a16:creationId xmlns:a16="http://schemas.microsoft.com/office/drawing/2014/main" id="{FE641B29-ADF6-384C-BABD-992917540D79}"/>
                      </a:ext>
                    </a:extLst>
                  </p:cNvPr>
                  <p:cNvSpPr>
                    <a:spLocks/>
                  </p:cNvSpPr>
                  <p:nvPr/>
                </p:nvSpPr>
                <p:spPr bwMode="auto">
                  <a:xfrm>
                    <a:off x="6780630" y="3562443"/>
                    <a:ext cx="199884" cy="202699"/>
                  </a:xfrm>
                  <a:custGeom>
                    <a:avLst/>
                    <a:gdLst/>
                    <a:ahLst/>
                    <a:cxnLst>
                      <a:cxn ang="0">
                        <a:pos x="70" y="0"/>
                      </a:cxn>
                      <a:cxn ang="0">
                        <a:pos x="87" y="3"/>
                      </a:cxn>
                      <a:cxn ang="0">
                        <a:pos x="108" y="10"/>
                      </a:cxn>
                      <a:cxn ang="0">
                        <a:pos x="133" y="17"/>
                      </a:cxn>
                      <a:cxn ang="0">
                        <a:pos x="158" y="27"/>
                      </a:cxn>
                      <a:cxn ang="0">
                        <a:pos x="180" y="36"/>
                      </a:cxn>
                      <a:cxn ang="0">
                        <a:pos x="191" y="42"/>
                      </a:cxn>
                      <a:cxn ang="0">
                        <a:pos x="200" y="50"/>
                      </a:cxn>
                      <a:cxn ang="0">
                        <a:pos x="207" y="59"/>
                      </a:cxn>
                      <a:cxn ang="0">
                        <a:pos x="210" y="72"/>
                      </a:cxn>
                      <a:cxn ang="0">
                        <a:pos x="213" y="89"/>
                      </a:cxn>
                      <a:cxn ang="0">
                        <a:pos x="210" y="109"/>
                      </a:cxn>
                      <a:cxn ang="0">
                        <a:pos x="207" y="133"/>
                      </a:cxn>
                      <a:cxn ang="0">
                        <a:pos x="199" y="157"/>
                      </a:cxn>
                      <a:cxn ang="0">
                        <a:pos x="188" y="177"/>
                      </a:cxn>
                      <a:cxn ang="0">
                        <a:pos x="178" y="193"/>
                      </a:cxn>
                      <a:cxn ang="0">
                        <a:pos x="169" y="203"/>
                      </a:cxn>
                      <a:cxn ang="0">
                        <a:pos x="159" y="210"/>
                      </a:cxn>
                      <a:cxn ang="0">
                        <a:pos x="154" y="214"/>
                      </a:cxn>
                      <a:cxn ang="0">
                        <a:pos x="152" y="215"/>
                      </a:cxn>
                      <a:cxn ang="0">
                        <a:pos x="129" y="216"/>
                      </a:cxn>
                      <a:cxn ang="0">
                        <a:pos x="111" y="214"/>
                      </a:cxn>
                      <a:cxn ang="0">
                        <a:pos x="94" y="207"/>
                      </a:cxn>
                      <a:cxn ang="0">
                        <a:pos x="73" y="198"/>
                      </a:cxn>
                      <a:cxn ang="0">
                        <a:pos x="49" y="185"/>
                      </a:cxn>
                      <a:cxn ang="0">
                        <a:pos x="28" y="167"/>
                      </a:cxn>
                      <a:cxn ang="0">
                        <a:pos x="10" y="146"/>
                      </a:cxn>
                      <a:cxn ang="0">
                        <a:pos x="0" y="122"/>
                      </a:cxn>
                      <a:cxn ang="0">
                        <a:pos x="0" y="113"/>
                      </a:cxn>
                      <a:cxn ang="0">
                        <a:pos x="1" y="100"/>
                      </a:cxn>
                      <a:cxn ang="0">
                        <a:pos x="5" y="82"/>
                      </a:cxn>
                      <a:cxn ang="0">
                        <a:pos x="18" y="45"/>
                      </a:cxn>
                      <a:cxn ang="0">
                        <a:pos x="26" y="29"/>
                      </a:cxn>
                      <a:cxn ang="0">
                        <a:pos x="34" y="17"/>
                      </a:cxn>
                      <a:cxn ang="0">
                        <a:pos x="45" y="7"/>
                      </a:cxn>
                      <a:cxn ang="0">
                        <a:pos x="57" y="2"/>
                      </a:cxn>
                      <a:cxn ang="0">
                        <a:pos x="70" y="0"/>
                      </a:cxn>
                    </a:cxnLst>
                    <a:rect l="0" t="0" r="r" b="b"/>
                    <a:pathLst>
                      <a:path w="213" h="216">
                        <a:moveTo>
                          <a:pt x="70" y="0"/>
                        </a:moveTo>
                        <a:lnTo>
                          <a:pt x="87" y="3"/>
                        </a:lnTo>
                        <a:lnTo>
                          <a:pt x="108" y="10"/>
                        </a:lnTo>
                        <a:lnTo>
                          <a:pt x="133" y="17"/>
                        </a:lnTo>
                        <a:lnTo>
                          <a:pt x="158" y="27"/>
                        </a:lnTo>
                        <a:lnTo>
                          <a:pt x="180" y="36"/>
                        </a:lnTo>
                        <a:lnTo>
                          <a:pt x="191" y="42"/>
                        </a:lnTo>
                        <a:lnTo>
                          <a:pt x="200" y="50"/>
                        </a:lnTo>
                        <a:lnTo>
                          <a:pt x="207" y="59"/>
                        </a:lnTo>
                        <a:lnTo>
                          <a:pt x="210" y="72"/>
                        </a:lnTo>
                        <a:lnTo>
                          <a:pt x="213" y="89"/>
                        </a:lnTo>
                        <a:lnTo>
                          <a:pt x="210" y="109"/>
                        </a:lnTo>
                        <a:lnTo>
                          <a:pt x="207" y="133"/>
                        </a:lnTo>
                        <a:lnTo>
                          <a:pt x="199" y="157"/>
                        </a:lnTo>
                        <a:lnTo>
                          <a:pt x="188" y="177"/>
                        </a:lnTo>
                        <a:lnTo>
                          <a:pt x="178" y="193"/>
                        </a:lnTo>
                        <a:lnTo>
                          <a:pt x="169" y="203"/>
                        </a:lnTo>
                        <a:lnTo>
                          <a:pt x="159" y="210"/>
                        </a:lnTo>
                        <a:lnTo>
                          <a:pt x="154" y="214"/>
                        </a:lnTo>
                        <a:lnTo>
                          <a:pt x="152" y="215"/>
                        </a:lnTo>
                        <a:lnTo>
                          <a:pt x="129" y="216"/>
                        </a:lnTo>
                        <a:lnTo>
                          <a:pt x="111" y="214"/>
                        </a:lnTo>
                        <a:lnTo>
                          <a:pt x="94" y="207"/>
                        </a:lnTo>
                        <a:lnTo>
                          <a:pt x="73" y="198"/>
                        </a:lnTo>
                        <a:lnTo>
                          <a:pt x="49" y="185"/>
                        </a:lnTo>
                        <a:lnTo>
                          <a:pt x="28" y="167"/>
                        </a:lnTo>
                        <a:lnTo>
                          <a:pt x="10" y="146"/>
                        </a:lnTo>
                        <a:lnTo>
                          <a:pt x="0" y="122"/>
                        </a:lnTo>
                        <a:lnTo>
                          <a:pt x="0" y="113"/>
                        </a:lnTo>
                        <a:lnTo>
                          <a:pt x="1" y="100"/>
                        </a:lnTo>
                        <a:lnTo>
                          <a:pt x="5" y="82"/>
                        </a:lnTo>
                        <a:lnTo>
                          <a:pt x="18" y="45"/>
                        </a:lnTo>
                        <a:lnTo>
                          <a:pt x="26" y="29"/>
                        </a:lnTo>
                        <a:lnTo>
                          <a:pt x="34" y="17"/>
                        </a:lnTo>
                        <a:lnTo>
                          <a:pt x="45" y="7"/>
                        </a:lnTo>
                        <a:lnTo>
                          <a:pt x="57" y="2"/>
                        </a:lnTo>
                        <a:lnTo>
                          <a:pt x="70"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13" name="Freeform 29">
                    <a:extLst>
                      <a:ext uri="{FF2B5EF4-FFF2-40B4-BE49-F238E27FC236}">
                        <a16:creationId xmlns:a16="http://schemas.microsoft.com/office/drawing/2014/main" id="{DEF916C6-7CF2-714A-BFA1-7147BA16DD47}"/>
                      </a:ext>
                    </a:extLst>
                  </p:cNvPr>
                  <p:cNvSpPr>
                    <a:spLocks/>
                  </p:cNvSpPr>
                  <p:nvPr/>
                </p:nvSpPr>
                <p:spPr bwMode="auto">
                  <a:xfrm>
                    <a:off x="6780630" y="3562443"/>
                    <a:ext cx="139825" cy="201761"/>
                  </a:xfrm>
                  <a:custGeom>
                    <a:avLst/>
                    <a:gdLst/>
                    <a:ahLst/>
                    <a:cxnLst>
                      <a:cxn ang="0">
                        <a:pos x="69" y="0"/>
                      </a:cxn>
                      <a:cxn ang="0">
                        <a:pos x="61" y="15"/>
                      </a:cxn>
                      <a:cxn ang="0">
                        <a:pos x="53" y="33"/>
                      </a:cxn>
                      <a:cxn ang="0">
                        <a:pos x="47" y="53"/>
                      </a:cxn>
                      <a:cxn ang="0">
                        <a:pos x="40" y="75"/>
                      </a:cxn>
                      <a:cxn ang="0">
                        <a:pos x="36" y="96"/>
                      </a:cxn>
                      <a:cxn ang="0">
                        <a:pos x="36" y="116"/>
                      </a:cxn>
                      <a:cxn ang="0">
                        <a:pos x="40" y="134"/>
                      </a:cxn>
                      <a:cxn ang="0">
                        <a:pos x="51" y="155"/>
                      </a:cxn>
                      <a:cxn ang="0">
                        <a:pos x="66" y="173"/>
                      </a:cxn>
                      <a:cxn ang="0">
                        <a:pos x="85" y="188"/>
                      </a:cxn>
                      <a:cxn ang="0">
                        <a:pos x="106" y="199"/>
                      </a:cxn>
                      <a:cxn ang="0">
                        <a:pos x="128" y="209"/>
                      </a:cxn>
                      <a:cxn ang="0">
                        <a:pos x="149" y="215"/>
                      </a:cxn>
                      <a:cxn ang="0">
                        <a:pos x="128" y="215"/>
                      </a:cxn>
                      <a:cxn ang="0">
                        <a:pos x="111" y="212"/>
                      </a:cxn>
                      <a:cxn ang="0">
                        <a:pos x="93" y="207"/>
                      </a:cxn>
                      <a:cxn ang="0">
                        <a:pos x="73" y="198"/>
                      </a:cxn>
                      <a:cxn ang="0">
                        <a:pos x="49" y="185"/>
                      </a:cxn>
                      <a:cxn ang="0">
                        <a:pos x="28" y="167"/>
                      </a:cxn>
                      <a:cxn ang="0">
                        <a:pos x="10" y="146"/>
                      </a:cxn>
                      <a:cxn ang="0">
                        <a:pos x="0" y="122"/>
                      </a:cxn>
                      <a:cxn ang="0">
                        <a:pos x="0" y="113"/>
                      </a:cxn>
                      <a:cxn ang="0">
                        <a:pos x="1" y="100"/>
                      </a:cxn>
                      <a:cxn ang="0">
                        <a:pos x="5" y="82"/>
                      </a:cxn>
                      <a:cxn ang="0">
                        <a:pos x="18" y="45"/>
                      </a:cxn>
                      <a:cxn ang="0">
                        <a:pos x="26" y="29"/>
                      </a:cxn>
                      <a:cxn ang="0">
                        <a:pos x="34" y="17"/>
                      </a:cxn>
                      <a:cxn ang="0">
                        <a:pos x="45" y="7"/>
                      </a:cxn>
                      <a:cxn ang="0">
                        <a:pos x="56" y="2"/>
                      </a:cxn>
                      <a:cxn ang="0">
                        <a:pos x="69" y="0"/>
                      </a:cxn>
                    </a:cxnLst>
                    <a:rect l="0" t="0" r="r" b="b"/>
                    <a:pathLst>
                      <a:path w="149" h="215">
                        <a:moveTo>
                          <a:pt x="69" y="0"/>
                        </a:moveTo>
                        <a:lnTo>
                          <a:pt x="61" y="15"/>
                        </a:lnTo>
                        <a:lnTo>
                          <a:pt x="53" y="33"/>
                        </a:lnTo>
                        <a:lnTo>
                          <a:pt x="47" y="53"/>
                        </a:lnTo>
                        <a:lnTo>
                          <a:pt x="40" y="75"/>
                        </a:lnTo>
                        <a:lnTo>
                          <a:pt x="36" y="96"/>
                        </a:lnTo>
                        <a:lnTo>
                          <a:pt x="36" y="116"/>
                        </a:lnTo>
                        <a:lnTo>
                          <a:pt x="40" y="134"/>
                        </a:lnTo>
                        <a:lnTo>
                          <a:pt x="51" y="155"/>
                        </a:lnTo>
                        <a:lnTo>
                          <a:pt x="66" y="173"/>
                        </a:lnTo>
                        <a:lnTo>
                          <a:pt x="85" y="188"/>
                        </a:lnTo>
                        <a:lnTo>
                          <a:pt x="106" y="199"/>
                        </a:lnTo>
                        <a:lnTo>
                          <a:pt x="128" y="209"/>
                        </a:lnTo>
                        <a:lnTo>
                          <a:pt x="149" y="215"/>
                        </a:lnTo>
                        <a:lnTo>
                          <a:pt x="128" y="215"/>
                        </a:lnTo>
                        <a:lnTo>
                          <a:pt x="111" y="212"/>
                        </a:lnTo>
                        <a:lnTo>
                          <a:pt x="93" y="207"/>
                        </a:lnTo>
                        <a:lnTo>
                          <a:pt x="73" y="198"/>
                        </a:lnTo>
                        <a:lnTo>
                          <a:pt x="49" y="185"/>
                        </a:lnTo>
                        <a:lnTo>
                          <a:pt x="28" y="167"/>
                        </a:lnTo>
                        <a:lnTo>
                          <a:pt x="10" y="146"/>
                        </a:lnTo>
                        <a:lnTo>
                          <a:pt x="0" y="122"/>
                        </a:lnTo>
                        <a:lnTo>
                          <a:pt x="0" y="113"/>
                        </a:lnTo>
                        <a:lnTo>
                          <a:pt x="1" y="100"/>
                        </a:lnTo>
                        <a:lnTo>
                          <a:pt x="5" y="82"/>
                        </a:lnTo>
                        <a:lnTo>
                          <a:pt x="18" y="45"/>
                        </a:lnTo>
                        <a:lnTo>
                          <a:pt x="26" y="29"/>
                        </a:lnTo>
                        <a:lnTo>
                          <a:pt x="34" y="17"/>
                        </a:lnTo>
                        <a:lnTo>
                          <a:pt x="45" y="7"/>
                        </a:lnTo>
                        <a:lnTo>
                          <a:pt x="56" y="2"/>
                        </a:lnTo>
                        <a:lnTo>
                          <a:pt x="69" y="0"/>
                        </a:lnTo>
                        <a:close/>
                      </a:path>
                    </a:pathLst>
                  </a:custGeom>
                  <a:solidFill>
                    <a:srgbClr val="F6964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14" name="Freeform 30">
                    <a:extLst>
                      <a:ext uri="{FF2B5EF4-FFF2-40B4-BE49-F238E27FC236}">
                        <a16:creationId xmlns:a16="http://schemas.microsoft.com/office/drawing/2014/main" id="{F84AEE4C-8478-D744-A1B3-FAD79337BC9B}"/>
                      </a:ext>
                    </a:extLst>
                  </p:cNvPr>
                  <p:cNvSpPr>
                    <a:spLocks/>
                  </p:cNvSpPr>
                  <p:nvPr/>
                </p:nvSpPr>
                <p:spPr bwMode="auto">
                  <a:xfrm>
                    <a:off x="5705196" y="3713529"/>
                    <a:ext cx="194254" cy="238360"/>
                  </a:xfrm>
                  <a:custGeom>
                    <a:avLst/>
                    <a:gdLst/>
                    <a:ahLst/>
                    <a:cxnLst>
                      <a:cxn ang="0">
                        <a:pos x="87" y="0"/>
                      </a:cxn>
                      <a:cxn ang="0">
                        <a:pos x="108" y="0"/>
                      </a:cxn>
                      <a:cxn ang="0">
                        <a:pos x="129" y="3"/>
                      </a:cxn>
                      <a:cxn ang="0">
                        <a:pos x="150" y="8"/>
                      </a:cxn>
                      <a:cxn ang="0">
                        <a:pos x="167" y="14"/>
                      </a:cxn>
                      <a:cxn ang="0">
                        <a:pos x="179" y="19"/>
                      </a:cxn>
                      <a:cxn ang="0">
                        <a:pos x="191" y="29"/>
                      </a:cxn>
                      <a:cxn ang="0">
                        <a:pos x="199" y="45"/>
                      </a:cxn>
                      <a:cxn ang="0">
                        <a:pos x="204" y="65"/>
                      </a:cxn>
                      <a:cxn ang="0">
                        <a:pos x="207" y="88"/>
                      </a:cxn>
                      <a:cxn ang="0">
                        <a:pos x="205" y="114"/>
                      </a:cxn>
                      <a:cxn ang="0">
                        <a:pos x="201" y="142"/>
                      </a:cxn>
                      <a:cxn ang="0">
                        <a:pos x="195" y="171"/>
                      </a:cxn>
                      <a:cxn ang="0">
                        <a:pos x="186" y="198"/>
                      </a:cxn>
                      <a:cxn ang="0">
                        <a:pos x="169" y="232"/>
                      </a:cxn>
                      <a:cxn ang="0">
                        <a:pos x="162" y="239"/>
                      </a:cxn>
                      <a:cxn ang="0">
                        <a:pos x="154" y="245"/>
                      </a:cxn>
                      <a:cxn ang="0">
                        <a:pos x="144" y="251"/>
                      </a:cxn>
                      <a:cxn ang="0">
                        <a:pos x="131" y="253"/>
                      </a:cxn>
                      <a:cxn ang="0">
                        <a:pos x="112" y="254"/>
                      </a:cxn>
                      <a:cxn ang="0">
                        <a:pos x="90" y="253"/>
                      </a:cxn>
                      <a:cxn ang="0">
                        <a:pos x="69" y="249"/>
                      </a:cxn>
                      <a:cxn ang="0">
                        <a:pos x="51" y="240"/>
                      </a:cxn>
                      <a:cxn ang="0">
                        <a:pos x="34" y="227"/>
                      </a:cxn>
                      <a:cxn ang="0">
                        <a:pos x="19" y="210"/>
                      </a:cxn>
                      <a:cxn ang="0">
                        <a:pos x="7" y="190"/>
                      </a:cxn>
                      <a:cxn ang="0">
                        <a:pos x="1" y="165"/>
                      </a:cxn>
                      <a:cxn ang="0">
                        <a:pos x="0" y="139"/>
                      </a:cxn>
                      <a:cxn ang="0">
                        <a:pos x="4" y="108"/>
                      </a:cxn>
                      <a:cxn ang="0">
                        <a:pos x="17" y="63"/>
                      </a:cxn>
                      <a:cxn ang="0">
                        <a:pos x="26" y="44"/>
                      </a:cxn>
                      <a:cxn ang="0">
                        <a:pos x="38" y="25"/>
                      </a:cxn>
                      <a:cxn ang="0">
                        <a:pos x="52" y="12"/>
                      </a:cxn>
                      <a:cxn ang="0">
                        <a:pos x="69" y="3"/>
                      </a:cxn>
                      <a:cxn ang="0">
                        <a:pos x="87" y="0"/>
                      </a:cxn>
                    </a:cxnLst>
                    <a:rect l="0" t="0" r="r" b="b"/>
                    <a:pathLst>
                      <a:path w="207" h="254">
                        <a:moveTo>
                          <a:pt x="87" y="0"/>
                        </a:moveTo>
                        <a:lnTo>
                          <a:pt x="108" y="0"/>
                        </a:lnTo>
                        <a:lnTo>
                          <a:pt x="129" y="3"/>
                        </a:lnTo>
                        <a:lnTo>
                          <a:pt x="150" y="8"/>
                        </a:lnTo>
                        <a:lnTo>
                          <a:pt x="167" y="14"/>
                        </a:lnTo>
                        <a:lnTo>
                          <a:pt x="179" y="19"/>
                        </a:lnTo>
                        <a:lnTo>
                          <a:pt x="191" y="29"/>
                        </a:lnTo>
                        <a:lnTo>
                          <a:pt x="199" y="45"/>
                        </a:lnTo>
                        <a:lnTo>
                          <a:pt x="204" y="65"/>
                        </a:lnTo>
                        <a:lnTo>
                          <a:pt x="207" y="88"/>
                        </a:lnTo>
                        <a:lnTo>
                          <a:pt x="205" y="114"/>
                        </a:lnTo>
                        <a:lnTo>
                          <a:pt x="201" y="142"/>
                        </a:lnTo>
                        <a:lnTo>
                          <a:pt x="195" y="171"/>
                        </a:lnTo>
                        <a:lnTo>
                          <a:pt x="186" y="198"/>
                        </a:lnTo>
                        <a:lnTo>
                          <a:pt x="169" y="232"/>
                        </a:lnTo>
                        <a:lnTo>
                          <a:pt x="162" y="239"/>
                        </a:lnTo>
                        <a:lnTo>
                          <a:pt x="154" y="245"/>
                        </a:lnTo>
                        <a:lnTo>
                          <a:pt x="144" y="251"/>
                        </a:lnTo>
                        <a:lnTo>
                          <a:pt x="131" y="253"/>
                        </a:lnTo>
                        <a:lnTo>
                          <a:pt x="112" y="254"/>
                        </a:lnTo>
                        <a:lnTo>
                          <a:pt x="90" y="253"/>
                        </a:lnTo>
                        <a:lnTo>
                          <a:pt x="69" y="249"/>
                        </a:lnTo>
                        <a:lnTo>
                          <a:pt x="51" y="240"/>
                        </a:lnTo>
                        <a:lnTo>
                          <a:pt x="34" y="227"/>
                        </a:lnTo>
                        <a:lnTo>
                          <a:pt x="19" y="210"/>
                        </a:lnTo>
                        <a:lnTo>
                          <a:pt x="7" y="190"/>
                        </a:lnTo>
                        <a:lnTo>
                          <a:pt x="1" y="165"/>
                        </a:lnTo>
                        <a:lnTo>
                          <a:pt x="0" y="139"/>
                        </a:lnTo>
                        <a:lnTo>
                          <a:pt x="4" y="108"/>
                        </a:lnTo>
                        <a:lnTo>
                          <a:pt x="17" y="63"/>
                        </a:lnTo>
                        <a:lnTo>
                          <a:pt x="26" y="44"/>
                        </a:lnTo>
                        <a:lnTo>
                          <a:pt x="38" y="25"/>
                        </a:lnTo>
                        <a:lnTo>
                          <a:pt x="52" y="12"/>
                        </a:lnTo>
                        <a:lnTo>
                          <a:pt x="69" y="3"/>
                        </a:lnTo>
                        <a:lnTo>
                          <a:pt x="87"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15" name="Freeform 31">
                    <a:extLst>
                      <a:ext uri="{FF2B5EF4-FFF2-40B4-BE49-F238E27FC236}">
                        <a16:creationId xmlns:a16="http://schemas.microsoft.com/office/drawing/2014/main" id="{59D910F1-4DA5-A541-8EF2-CE421A53E9ED}"/>
                      </a:ext>
                    </a:extLst>
                  </p:cNvPr>
                  <p:cNvSpPr>
                    <a:spLocks/>
                  </p:cNvSpPr>
                  <p:nvPr/>
                </p:nvSpPr>
                <p:spPr bwMode="auto">
                  <a:xfrm>
                    <a:off x="5705196" y="3754820"/>
                    <a:ext cx="158594" cy="197069"/>
                  </a:xfrm>
                  <a:custGeom>
                    <a:avLst/>
                    <a:gdLst/>
                    <a:ahLst/>
                    <a:cxnLst>
                      <a:cxn ang="0">
                        <a:pos x="27" y="0"/>
                      </a:cxn>
                      <a:cxn ang="0">
                        <a:pos x="23" y="15"/>
                      </a:cxn>
                      <a:cxn ang="0">
                        <a:pos x="21" y="36"/>
                      </a:cxn>
                      <a:cxn ang="0">
                        <a:pos x="22" y="61"/>
                      </a:cxn>
                      <a:cxn ang="0">
                        <a:pos x="26" y="89"/>
                      </a:cxn>
                      <a:cxn ang="0">
                        <a:pos x="35" y="119"/>
                      </a:cxn>
                      <a:cxn ang="0">
                        <a:pos x="47" y="138"/>
                      </a:cxn>
                      <a:cxn ang="0">
                        <a:pos x="64" y="157"/>
                      </a:cxn>
                      <a:cxn ang="0">
                        <a:pos x="86" y="172"/>
                      </a:cxn>
                      <a:cxn ang="0">
                        <a:pos x="112" y="183"/>
                      </a:cxn>
                      <a:cxn ang="0">
                        <a:pos x="140" y="188"/>
                      </a:cxn>
                      <a:cxn ang="0">
                        <a:pos x="169" y="187"/>
                      </a:cxn>
                      <a:cxn ang="0">
                        <a:pos x="162" y="195"/>
                      </a:cxn>
                      <a:cxn ang="0">
                        <a:pos x="154" y="201"/>
                      </a:cxn>
                      <a:cxn ang="0">
                        <a:pos x="144" y="207"/>
                      </a:cxn>
                      <a:cxn ang="0">
                        <a:pos x="131" y="209"/>
                      </a:cxn>
                      <a:cxn ang="0">
                        <a:pos x="112" y="210"/>
                      </a:cxn>
                      <a:cxn ang="0">
                        <a:pos x="90" y="209"/>
                      </a:cxn>
                      <a:cxn ang="0">
                        <a:pos x="69" y="205"/>
                      </a:cxn>
                      <a:cxn ang="0">
                        <a:pos x="51" y="196"/>
                      </a:cxn>
                      <a:cxn ang="0">
                        <a:pos x="34" y="183"/>
                      </a:cxn>
                      <a:cxn ang="0">
                        <a:pos x="19" y="166"/>
                      </a:cxn>
                      <a:cxn ang="0">
                        <a:pos x="7" y="146"/>
                      </a:cxn>
                      <a:cxn ang="0">
                        <a:pos x="1" y="121"/>
                      </a:cxn>
                      <a:cxn ang="0">
                        <a:pos x="0" y="95"/>
                      </a:cxn>
                      <a:cxn ang="0">
                        <a:pos x="4" y="64"/>
                      </a:cxn>
                      <a:cxn ang="0">
                        <a:pos x="10" y="42"/>
                      </a:cxn>
                      <a:cxn ang="0">
                        <a:pos x="18" y="19"/>
                      </a:cxn>
                      <a:cxn ang="0">
                        <a:pos x="27" y="0"/>
                      </a:cxn>
                    </a:cxnLst>
                    <a:rect l="0" t="0" r="r" b="b"/>
                    <a:pathLst>
                      <a:path w="169" h="210">
                        <a:moveTo>
                          <a:pt x="27" y="0"/>
                        </a:moveTo>
                        <a:lnTo>
                          <a:pt x="23" y="15"/>
                        </a:lnTo>
                        <a:lnTo>
                          <a:pt x="21" y="36"/>
                        </a:lnTo>
                        <a:lnTo>
                          <a:pt x="22" y="61"/>
                        </a:lnTo>
                        <a:lnTo>
                          <a:pt x="26" y="89"/>
                        </a:lnTo>
                        <a:lnTo>
                          <a:pt x="35" y="119"/>
                        </a:lnTo>
                        <a:lnTo>
                          <a:pt x="47" y="138"/>
                        </a:lnTo>
                        <a:lnTo>
                          <a:pt x="64" y="157"/>
                        </a:lnTo>
                        <a:lnTo>
                          <a:pt x="86" y="172"/>
                        </a:lnTo>
                        <a:lnTo>
                          <a:pt x="112" y="183"/>
                        </a:lnTo>
                        <a:lnTo>
                          <a:pt x="140" y="188"/>
                        </a:lnTo>
                        <a:lnTo>
                          <a:pt x="169" y="187"/>
                        </a:lnTo>
                        <a:lnTo>
                          <a:pt x="162" y="195"/>
                        </a:lnTo>
                        <a:lnTo>
                          <a:pt x="154" y="201"/>
                        </a:lnTo>
                        <a:lnTo>
                          <a:pt x="144" y="207"/>
                        </a:lnTo>
                        <a:lnTo>
                          <a:pt x="131" y="209"/>
                        </a:lnTo>
                        <a:lnTo>
                          <a:pt x="112" y="210"/>
                        </a:lnTo>
                        <a:lnTo>
                          <a:pt x="90" y="209"/>
                        </a:lnTo>
                        <a:lnTo>
                          <a:pt x="69" y="205"/>
                        </a:lnTo>
                        <a:lnTo>
                          <a:pt x="51" y="196"/>
                        </a:lnTo>
                        <a:lnTo>
                          <a:pt x="34" y="183"/>
                        </a:lnTo>
                        <a:lnTo>
                          <a:pt x="19" y="166"/>
                        </a:lnTo>
                        <a:lnTo>
                          <a:pt x="7" y="146"/>
                        </a:lnTo>
                        <a:lnTo>
                          <a:pt x="1" y="121"/>
                        </a:lnTo>
                        <a:lnTo>
                          <a:pt x="0" y="95"/>
                        </a:lnTo>
                        <a:lnTo>
                          <a:pt x="4" y="64"/>
                        </a:lnTo>
                        <a:lnTo>
                          <a:pt x="10" y="42"/>
                        </a:lnTo>
                        <a:lnTo>
                          <a:pt x="18" y="19"/>
                        </a:lnTo>
                        <a:lnTo>
                          <a:pt x="27" y="0"/>
                        </a:lnTo>
                        <a:close/>
                      </a:path>
                    </a:pathLst>
                  </a:custGeom>
                  <a:solidFill>
                    <a:srgbClr val="F6964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cxnSp>
                <p:nvCxnSpPr>
                  <p:cNvPr id="116" name="446 Conector recto">
                    <a:extLst>
                      <a:ext uri="{FF2B5EF4-FFF2-40B4-BE49-F238E27FC236}">
                        <a16:creationId xmlns:a16="http://schemas.microsoft.com/office/drawing/2014/main" id="{6669DBF5-4CB0-8046-8584-78090BAE5119}"/>
                      </a:ext>
                    </a:extLst>
                  </p:cNvPr>
                  <p:cNvCxnSpPr/>
                  <p:nvPr/>
                </p:nvCxnSpPr>
                <p:spPr>
                  <a:xfrm flipV="1">
                    <a:off x="5942012" y="3465318"/>
                    <a:ext cx="0" cy="399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447 Conector recto">
                    <a:extLst>
                      <a:ext uri="{FF2B5EF4-FFF2-40B4-BE49-F238E27FC236}">
                        <a16:creationId xmlns:a16="http://schemas.microsoft.com/office/drawing/2014/main" id="{2D275033-EFB9-034C-AC77-962CD254F018}"/>
                      </a:ext>
                    </a:extLst>
                  </p:cNvPr>
                  <p:cNvCxnSpPr/>
                  <p:nvPr/>
                </p:nvCxnSpPr>
                <p:spPr>
                  <a:xfrm>
                    <a:off x="5942012" y="3858266"/>
                    <a:ext cx="6218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448 Conector recto">
                    <a:extLst>
                      <a:ext uri="{FF2B5EF4-FFF2-40B4-BE49-F238E27FC236}">
                        <a16:creationId xmlns:a16="http://schemas.microsoft.com/office/drawing/2014/main" id="{ADA24513-C257-574D-A6B8-F92944741FAC}"/>
                      </a:ext>
                    </a:extLst>
                  </p:cNvPr>
                  <p:cNvCxnSpPr/>
                  <p:nvPr/>
                </p:nvCxnSpPr>
                <p:spPr>
                  <a:xfrm>
                    <a:off x="6005492" y="3465318"/>
                    <a:ext cx="483288" cy="29982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0" name="CaixaDeTexto 89">
                  <a:extLst>
                    <a:ext uri="{FF2B5EF4-FFF2-40B4-BE49-F238E27FC236}">
                      <a16:creationId xmlns:a16="http://schemas.microsoft.com/office/drawing/2014/main" id="{D4661F87-B0E2-B24E-AEFA-46F1F0E8830F}"/>
                    </a:ext>
                  </a:extLst>
                </p:cNvPr>
                <p:cNvSpPr txBox="1"/>
                <p:nvPr/>
              </p:nvSpPr>
              <p:spPr>
                <a:xfrm>
                  <a:off x="788523" y="3739935"/>
                  <a:ext cx="1371392" cy="553998"/>
                </a:xfrm>
                <a:prstGeom prst="rect">
                  <a:avLst/>
                </a:prstGeom>
                <a:noFill/>
              </p:spPr>
              <p:txBody>
                <a:bodyPr wrap="square" rtlCol="0">
                  <a:spAutoFit/>
                </a:bodyPr>
                <a:lstStyle/>
                <a:p>
                  <a:pPr algn="ctr"/>
                  <a:r>
                    <a:rPr lang="en-US" sz="1200" b="1" i="1" dirty="0"/>
                    <a:t>product </a:t>
                  </a:r>
                </a:p>
                <a:p>
                  <a:pPr algn="ctr"/>
                  <a:r>
                    <a:rPr lang="en-US" sz="1200" b="1" i="1" dirty="0"/>
                    <a:t>owner</a:t>
                  </a:r>
                </a:p>
              </p:txBody>
            </p:sp>
          </p:grpSp>
          <p:pic>
            <p:nvPicPr>
              <p:cNvPr id="87" name="Imagem 86">
                <a:extLst>
                  <a:ext uri="{FF2B5EF4-FFF2-40B4-BE49-F238E27FC236}">
                    <a16:creationId xmlns:a16="http://schemas.microsoft.com/office/drawing/2014/main" id="{581806FC-F619-B649-A764-22DAC9508D5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6019" y="2697473"/>
                <a:ext cx="751655" cy="603788"/>
              </a:xfrm>
              <a:prstGeom prst="rect">
                <a:avLst/>
              </a:prstGeom>
            </p:spPr>
          </p:pic>
          <p:pic>
            <p:nvPicPr>
              <p:cNvPr id="88" name="Imagem 87">
                <a:extLst>
                  <a:ext uri="{FF2B5EF4-FFF2-40B4-BE49-F238E27FC236}">
                    <a16:creationId xmlns:a16="http://schemas.microsoft.com/office/drawing/2014/main" id="{8BFC47AC-3226-8747-9A8A-26785DC97F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09606" y="2925802"/>
                <a:ext cx="751655" cy="603788"/>
              </a:xfrm>
              <a:prstGeom prst="rect">
                <a:avLst/>
              </a:prstGeom>
            </p:spPr>
          </p:pic>
        </p:grpSp>
      </p:grpSp>
      <p:grpSp>
        <p:nvGrpSpPr>
          <p:cNvPr id="155" name="Group 59">
            <a:extLst>
              <a:ext uri="{FF2B5EF4-FFF2-40B4-BE49-F238E27FC236}">
                <a16:creationId xmlns:a16="http://schemas.microsoft.com/office/drawing/2014/main" id="{1EE278B4-EA23-BF46-807E-46FD52CE4730}"/>
              </a:ext>
            </a:extLst>
          </p:cNvPr>
          <p:cNvGrpSpPr/>
          <p:nvPr/>
        </p:nvGrpSpPr>
        <p:grpSpPr>
          <a:xfrm>
            <a:off x="4672333" y="6707744"/>
            <a:ext cx="360561" cy="350199"/>
            <a:chOff x="6006782" y="2536601"/>
            <a:chExt cx="2778240" cy="2071976"/>
          </a:xfrm>
        </p:grpSpPr>
        <p:sp>
          <p:nvSpPr>
            <p:cNvPr id="156" name="Freeform 6">
              <a:extLst>
                <a:ext uri="{FF2B5EF4-FFF2-40B4-BE49-F238E27FC236}">
                  <a16:creationId xmlns:a16="http://schemas.microsoft.com/office/drawing/2014/main" id="{45C68156-2F4F-9640-B585-1858C98BD708}"/>
                </a:ext>
              </a:extLst>
            </p:cNvPr>
            <p:cNvSpPr>
              <a:spLocks/>
            </p:cNvSpPr>
            <p:nvPr/>
          </p:nvSpPr>
          <p:spPr bwMode="auto">
            <a:xfrm>
              <a:off x="7323351" y="2936767"/>
              <a:ext cx="1458698" cy="1671810"/>
            </a:xfrm>
            <a:custGeom>
              <a:avLst/>
              <a:gdLst>
                <a:gd name="connsiteX0" fmla="*/ 2998 w 2998"/>
                <a:gd name="connsiteY0" fmla="*/ 0 h 3436"/>
                <a:gd name="connsiteX1" fmla="*/ 2897 w 2998"/>
                <a:gd name="connsiteY1" fmla="*/ 1947 h 3436"/>
                <a:gd name="connsiteX2" fmla="*/ 0 w 2998"/>
                <a:gd name="connsiteY2" fmla="*/ 3436 h 3436"/>
                <a:gd name="connsiteX3" fmla="*/ 76 w 2998"/>
                <a:gd name="connsiteY3" fmla="*/ 1157 h 3436"/>
                <a:gd name="connsiteX4" fmla="*/ 2998 w 2998"/>
                <a:gd name="connsiteY4" fmla="*/ 0 h 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 h="3436">
                  <a:moveTo>
                    <a:pt x="2998" y="0"/>
                  </a:moveTo>
                  <a:cubicBezTo>
                    <a:pt x="2964" y="649"/>
                    <a:pt x="2931" y="1298"/>
                    <a:pt x="2897" y="1947"/>
                  </a:cubicBezTo>
                  <a:lnTo>
                    <a:pt x="0" y="3436"/>
                  </a:lnTo>
                  <a:cubicBezTo>
                    <a:pt x="42" y="2669"/>
                    <a:pt x="34" y="1924"/>
                    <a:pt x="76" y="1157"/>
                  </a:cubicBezTo>
                  <a:lnTo>
                    <a:pt x="2998" y="0"/>
                  </a:ln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35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57" name="Freeform 7">
              <a:extLst>
                <a:ext uri="{FF2B5EF4-FFF2-40B4-BE49-F238E27FC236}">
                  <a16:creationId xmlns:a16="http://schemas.microsoft.com/office/drawing/2014/main" id="{0E9193A5-3FE4-CA4E-86FB-8D22FD3D4E7A}"/>
                </a:ext>
              </a:extLst>
            </p:cNvPr>
            <p:cNvSpPr>
              <a:spLocks/>
            </p:cNvSpPr>
            <p:nvPr/>
          </p:nvSpPr>
          <p:spPr bwMode="auto">
            <a:xfrm>
              <a:off x="6012265" y="2891030"/>
              <a:ext cx="1371906" cy="1717547"/>
            </a:xfrm>
            <a:custGeom>
              <a:avLst/>
              <a:gdLst>
                <a:gd name="connsiteX0" fmla="*/ 0 w 2861"/>
                <a:gd name="connsiteY0" fmla="*/ 0 h 3530"/>
                <a:gd name="connsiteX1" fmla="*/ 2861 w 2861"/>
                <a:gd name="connsiteY1" fmla="*/ 1228 h 3530"/>
                <a:gd name="connsiteX2" fmla="*/ 2736 w 2861"/>
                <a:gd name="connsiteY2" fmla="*/ 3530 h 3530"/>
                <a:gd name="connsiteX3" fmla="*/ 45 w 2861"/>
                <a:gd name="connsiteY3" fmla="*/ 2081 h 3530"/>
                <a:gd name="connsiteX4" fmla="*/ 0 w 2861"/>
                <a:gd name="connsiteY4" fmla="*/ 0 h 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 h="3530">
                  <a:moveTo>
                    <a:pt x="0" y="0"/>
                  </a:moveTo>
                  <a:lnTo>
                    <a:pt x="2861" y="1228"/>
                  </a:lnTo>
                  <a:cubicBezTo>
                    <a:pt x="2819" y="1995"/>
                    <a:pt x="2778" y="2763"/>
                    <a:pt x="2736" y="3530"/>
                  </a:cubicBezTo>
                  <a:lnTo>
                    <a:pt x="45" y="2081"/>
                  </a:lnTo>
                  <a:cubicBezTo>
                    <a:pt x="30" y="1387"/>
                    <a:pt x="15" y="694"/>
                    <a:pt x="0" y="0"/>
                  </a:cubicBez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58" name="Freeform 8">
              <a:extLst>
                <a:ext uri="{FF2B5EF4-FFF2-40B4-BE49-F238E27FC236}">
                  <a16:creationId xmlns:a16="http://schemas.microsoft.com/office/drawing/2014/main" id="{2DFE8362-5E50-9D49-B233-C1E5DF4FB7C4}"/>
                </a:ext>
              </a:extLst>
            </p:cNvPr>
            <p:cNvSpPr>
              <a:spLocks/>
            </p:cNvSpPr>
            <p:nvPr/>
          </p:nvSpPr>
          <p:spPr bwMode="auto">
            <a:xfrm>
              <a:off x="6006782" y="2536601"/>
              <a:ext cx="2778240" cy="973114"/>
            </a:xfrm>
            <a:custGeom>
              <a:avLst/>
              <a:gdLst>
                <a:gd name="connsiteX0" fmla="*/ 2987 w 4214"/>
                <a:gd name="connsiteY0" fmla="*/ 0 h 1406"/>
                <a:gd name="connsiteX1" fmla="*/ 4214 w 4214"/>
                <a:gd name="connsiteY1" fmla="*/ 377 h 1406"/>
                <a:gd name="connsiteX2" fmla="*/ 1413 w 4214"/>
                <a:gd name="connsiteY2" fmla="*/ 1406 h 1406"/>
                <a:gd name="connsiteX3" fmla="*/ 0 w 4214"/>
                <a:gd name="connsiteY3" fmla="*/ 753 h 1406"/>
                <a:gd name="connsiteX4" fmla="*/ 2987 w 4214"/>
                <a:gd name="connsiteY4" fmla="*/ 0 h 1406"/>
                <a:gd name="connsiteX0" fmla="*/ 2968 w 4195"/>
                <a:gd name="connsiteY0" fmla="*/ 0 h 1406"/>
                <a:gd name="connsiteX1" fmla="*/ 4195 w 4195"/>
                <a:gd name="connsiteY1" fmla="*/ 377 h 1406"/>
                <a:gd name="connsiteX2" fmla="*/ 1394 w 4195"/>
                <a:gd name="connsiteY2" fmla="*/ 1406 h 1406"/>
                <a:gd name="connsiteX3" fmla="*/ 0 w 4195"/>
                <a:gd name="connsiteY3" fmla="*/ 563 h 1406"/>
                <a:gd name="connsiteX4" fmla="*/ 2968 w 4195"/>
                <a:gd name="connsiteY4" fmla="*/ 0 h 1406"/>
                <a:gd name="connsiteX0" fmla="*/ 2987 w 4214"/>
                <a:gd name="connsiteY0" fmla="*/ 0 h 1406"/>
                <a:gd name="connsiteX1" fmla="*/ 4214 w 4214"/>
                <a:gd name="connsiteY1" fmla="*/ 377 h 1406"/>
                <a:gd name="connsiteX2" fmla="*/ 1413 w 4214"/>
                <a:gd name="connsiteY2" fmla="*/ 1406 h 1406"/>
                <a:gd name="connsiteX3" fmla="*/ 0 w 4214"/>
                <a:gd name="connsiteY3" fmla="*/ 729 h 1406"/>
                <a:gd name="connsiteX4" fmla="*/ 2987 w 4214"/>
                <a:gd name="connsiteY4" fmla="*/ 0 h 1406"/>
                <a:gd name="connsiteX0" fmla="*/ 2987 w 4214"/>
                <a:gd name="connsiteY0" fmla="*/ 0 h 1027"/>
                <a:gd name="connsiteX1" fmla="*/ 4214 w 4214"/>
                <a:gd name="connsiteY1" fmla="*/ 377 h 1027"/>
                <a:gd name="connsiteX2" fmla="*/ 1363 w 4214"/>
                <a:gd name="connsiteY2" fmla="*/ 1027 h 1027"/>
                <a:gd name="connsiteX3" fmla="*/ 0 w 4214"/>
                <a:gd name="connsiteY3" fmla="*/ 729 h 1027"/>
                <a:gd name="connsiteX4" fmla="*/ 2987 w 4214"/>
                <a:gd name="connsiteY4" fmla="*/ 0 h 1027"/>
                <a:gd name="connsiteX0" fmla="*/ 2987 w 4214"/>
                <a:gd name="connsiteY0" fmla="*/ 0 h 1337"/>
                <a:gd name="connsiteX1" fmla="*/ 4214 w 4214"/>
                <a:gd name="connsiteY1" fmla="*/ 377 h 1337"/>
                <a:gd name="connsiteX2" fmla="*/ 1393 w 4214"/>
                <a:gd name="connsiteY2" fmla="*/ 1337 h 1337"/>
                <a:gd name="connsiteX3" fmla="*/ 0 w 4214"/>
                <a:gd name="connsiteY3" fmla="*/ 729 h 1337"/>
                <a:gd name="connsiteX4" fmla="*/ 2987 w 4214"/>
                <a:gd name="connsiteY4" fmla="*/ 0 h 1337"/>
                <a:gd name="connsiteX0" fmla="*/ 2987 w 4214"/>
                <a:gd name="connsiteY0" fmla="*/ 0 h 2000"/>
                <a:gd name="connsiteX1" fmla="*/ 4214 w 4214"/>
                <a:gd name="connsiteY1" fmla="*/ 377 h 2000"/>
                <a:gd name="connsiteX2" fmla="*/ 2904 w 4214"/>
                <a:gd name="connsiteY2" fmla="*/ 2000 h 2000"/>
                <a:gd name="connsiteX3" fmla="*/ 0 w 4214"/>
                <a:gd name="connsiteY3" fmla="*/ 729 h 2000"/>
                <a:gd name="connsiteX4" fmla="*/ 2987 w 4214"/>
                <a:gd name="connsiteY4" fmla="*/ 0 h 2000"/>
                <a:gd name="connsiteX0" fmla="*/ 2987 w 5765"/>
                <a:gd name="connsiteY0" fmla="*/ 0 h 2000"/>
                <a:gd name="connsiteX1" fmla="*/ 5765 w 5765"/>
                <a:gd name="connsiteY1" fmla="*/ 856 h 2000"/>
                <a:gd name="connsiteX2" fmla="*/ 2904 w 5765"/>
                <a:gd name="connsiteY2" fmla="*/ 2000 h 2000"/>
                <a:gd name="connsiteX3" fmla="*/ 0 w 5765"/>
                <a:gd name="connsiteY3" fmla="*/ 729 h 2000"/>
                <a:gd name="connsiteX4" fmla="*/ 2987 w 5765"/>
                <a:gd name="connsiteY4" fmla="*/ 0 h 2000"/>
                <a:gd name="connsiteX0" fmla="*/ 2987 w 5765"/>
                <a:gd name="connsiteY0" fmla="*/ 0 h 2000"/>
                <a:gd name="connsiteX1" fmla="*/ 5765 w 5765"/>
                <a:gd name="connsiteY1" fmla="*/ 856 h 2000"/>
                <a:gd name="connsiteX2" fmla="*/ 2827 w 5765"/>
                <a:gd name="connsiteY2" fmla="*/ 2000 h 2000"/>
                <a:gd name="connsiteX3" fmla="*/ 0 w 5765"/>
                <a:gd name="connsiteY3" fmla="*/ 729 h 2000"/>
                <a:gd name="connsiteX4" fmla="*/ 2987 w 5765"/>
                <a:gd name="connsiteY4" fmla="*/ 0 h 2000"/>
                <a:gd name="connsiteX0" fmla="*/ 2987 w 5303"/>
                <a:gd name="connsiteY0" fmla="*/ 0 h 2000"/>
                <a:gd name="connsiteX1" fmla="*/ 5303 w 5303"/>
                <a:gd name="connsiteY1" fmla="*/ 856 h 2000"/>
                <a:gd name="connsiteX2" fmla="*/ 2827 w 5303"/>
                <a:gd name="connsiteY2" fmla="*/ 2000 h 2000"/>
                <a:gd name="connsiteX3" fmla="*/ 0 w 5303"/>
                <a:gd name="connsiteY3" fmla="*/ 729 h 2000"/>
                <a:gd name="connsiteX4" fmla="*/ 2987 w 5303"/>
                <a:gd name="connsiteY4" fmla="*/ 0 h 2000"/>
                <a:gd name="connsiteX0" fmla="*/ 2987 w 5732"/>
                <a:gd name="connsiteY0" fmla="*/ 0 h 2000"/>
                <a:gd name="connsiteX1" fmla="*/ 5732 w 5732"/>
                <a:gd name="connsiteY1" fmla="*/ 834 h 2000"/>
                <a:gd name="connsiteX2" fmla="*/ 2827 w 5732"/>
                <a:gd name="connsiteY2" fmla="*/ 2000 h 2000"/>
                <a:gd name="connsiteX3" fmla="*/ 0 w 5732"/>
                <a:gd name="connsiteY3" fmla="*/ 729 h 2000"/>
                <a:gd name="connsiteX4" fmla="*/ 2987 w 5732"/>
                <a:gd name="connsiteY4" fmla="*/ 0 h 2000"/>
                <a:gd name="connsiteX0" fmla="*/ 2987 w 5688"/>
                <a:gd name="connsiteY0" fmla="*/ 0 h 2000"/>
                <a:gd name="connsiteX1" fmla="*/ 5688 w 5688"/>
                <a:gd name="connsiteY1" fmla="*/ 856 h 2000"/>
                <a:gd name="connsiteX2" fmla="*/ 2827 w 5688"/>
                <a:gd name="connsiteY2" fmla="*/ 2000 h 2000"/>
                <a:gd name="connsiteX3" fmla="*/ 0 w 5688"/>
                <a:gd name="connsiteY3" fmla="*/ 729 h 2000"/>
                <a:gd name="connsiteX4" fmla="*/ 2987 w 5688"/>
                <a:gd name="connsiteY4" fmla="*/ 0 h 2000"/>
                <a:gd name="connsiteX0" fmla="*/ 2987 w 5721"/>
                <a:gd name="connsiteY0" fmla="*/ 0 h 2000"/>
                <a:gd name="connsiteX1" fmla="*/ 5721 w 5721"/>
                <a:gd name="connsiteY1" fmla="*/ 845 h 2000"/>
                <a:gd name="connsiteX2" fmla="*/ 2827 w 5721"/>
                <a:gd name="connsiteY2" fmla="*/ 2000 h 2000"/>
                <a:gd name="connsiteX3" fmla="*/ 0 w 5721"/>
                <a:gd name="connsiteY3" fmla="*/ 729 h 2000"/>
                <a:gd name="connsiteX4" fmla="*/ 2987 w 5721"/>
                <a:gd name="connsiteY4" fmla="*/ 0 h 2000"/>
                <a:gd name="connsiteX0" fmla="*/ 2987 w 5633"/>
                <a:gd name="connsiteY0" fmla="*/ 0 h 2000"/>
                <a:gd name="connsiteX1" fmla="*/ 5633 w 5633"/>
                <a:gd name="connsiteY1" fmla="*/ 845 h 2000"/>
                <a:gd name="connsiteX2" fmla="*/ 2827 w 5633"/>
                <a:gd name="connsiteY2" fmla="*/ 2000 h 2000"/>
                <a:gd name="connsiteX3" fmla="*/ 0 w 5633"/>
                <a:gd name="connsiteY3" fmla="*/ 729 h 2000"/>
                <a:gd name="connsiteX4" fmla="*/ 2987 w 5633"/>
                <a:gd name="connsiteY4" fmla="*/ 0 h 2000"/>
                <a:gd name="connsiteX0" fmla="*/ 2987 w 5677"/>
                <a:gd name="connsiteY0" fmla="*/ 0 h 2000"/>
                <a:gd name="connsiteX1" fmla="*/ 5677 w 5677"/>
                <a:gd name="connsiteY1" fmla="*/ 812 h 2000"/>
                <a:gd name="connsiteX2" fmla="*/ 2827 w 5677"/>
                <a:gd name="connsiteY2" fmla="*/ 2000 h 2000"/>
                <a:gd name="connsiteX3" fmla="*/ 0 w 5677"/>
                <a:gd name="connsiteY3" fmla="*/ 729 h 2000"/>
                <a:gd name="connsiteX4" fmla="*/ 2987 w 5677"/>
                <a:gd name="connsiteY4" fmla="*/ 0 h 2000"/>
                <a:gd name="connsiteX0" fmla="*/ 2987 w 5710"/>
                <a:gd name="connsiteY0" fmla="*/ 0 h 2000"/>
                <a:gd name="connsiteX1" fmla="*/ 5710 w 5710"/>
                <a:gd name="connsiteY1" fmla="*/ 834 h 2000"/>
                <a:gd name="connsiteX2" fmla="*/ 2827 w 5710"/>
                <a:gd name="connsiteY2" fmla="*/ 2000 h 2000"/>
                <a:gd name="connsiteX3" fmla="*/ 0 w 5710"/>
                <a:gd name="connsiteY3" fmla="*/ 729 h 2000"/>
                <a:gd name="connsiteX4" fmla="*/ 2987 w 5710"/>
                <a:gd name="connsiteY4" fmla="*/ 0 h 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0" h="2000">
                  <a:moveTo>
                    <a:pt x="2987" y="0"/>
                  </a:moveTo>
                  <a:lnTo>
                    <a:pt x="5710" y="834"/>
                  </a:lnTo>
                  <a:lnTo>
                    <a:pt x="2827" y="2000"/>
                  </a:lnTo>
                  <a:lnTo>
                    <a:pt x="0" y="729"/>
                  </a:lnTo>
                  <a:lnTo>
                    <a:pt x="2987" y="0"/>
                  </a:lnTo>
                  <a:close/>
                </a:path>
              </a:pathLst>
            </a:custGeom>
            <a:gradFill flip="none" rotWithShape="1">
              <a:gsLst>
                <a:gs pos="50000">
                  <a:srgbClr val="F1C890">
                    <a:shade val="67500"/>
                    <a:satMod val="115000"/>
                  </a:srgbClr>
                </a:gs>
                <a:gs pos="100000">
                  <a:srgbClr val="F1C890">
                    <a:shade val="100000"/>
                    <a:satMod val="115000"/>
                  </a:srgbClr>
                </a:gs>
              </a:gsLst>
              <a:lin ang="189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59" name="Freeform 67">
              <a:extLst>
                <a:ext uri="{FF2B5EF4-FFF2-40B4-BE49-F238E27FC236}">
                  <a16:creationId xmlns:a16="http://schemas.microsoft.com/office/drawing/2014/main" id="{D6A65A28-D25C-A949-BC95-D6FA52811731}"/>
                </a:ext>
              </a:extLst>
            </p:cNvPr>
            <p:cNvSpPr/>
            <p:nvPr/>
          </p:nvSpPr>
          <p:spPr>
            <a:xfrm>
              <a:off x="6509673" y="3119240"/>
              <a:ext cx="311272" cy="403889"/>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2" h="403889">
                  <a:moveTo>
                    <a:pt x="0" y="0"/>
                  </a:moveTo>
                  <a:lnTo>
                    <a:pt x="311272" y="132700"/>
                  </a:lnTo>
                  <a:cubicBezTo>
                    <a:pt x="309648" y="223096"/>
                    <a:pt x="308023" y="313493"/>
                    <a:pt x="306399" y="403889"/>
                  </a:cubicBezTo>
                  <a:lnTo>
                    <a:pt x="0" y="281621"/>
                  </a:lnTo>
                  <a:lnTo>
                    <a:pt x="0"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60" name="Straight Connector 68">
              <a:extLst>
                <a:ext uri="{FF2B5EF4-FFF2-40B4-BE49-F238E27FC236}">
                  <a16:creationId xmlns:a16="http://schemas.microsoft.com/office/drawing/2014/main" id="{F7C1157D-F9D2-7746-9338-8AE67AD00039}"/>
                </a:ext>
              </a:extLst>
            </p:cNvPr>
            <p:cNvCxnSpPr/>
            <p:nvPr/>
          </p:nvCxnSpPr>
          <p:spPr>
            <a:xfrm flipV="1">
              <a:off x="6663672" y="2729909"/>
              <a:ext cx="1401123" cy="443596"/>
            </a:xfrm>
            <a:prstGeom prst="line">
              <a:avLst/>
            </a:prstGeom>
            <a:ln w="190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sp>
          <p:nvSpPr>
            <p:cNvPr id="161" name="Freeform 69">
              <a:extLst>
                <a:ext uri="{FF2B5EF4-FFF2-40B4-BE49-F238E27FC236}">
                  <a16:creationId xmlns:a16="http://schemas.microsoft.com/office/drawing/2014/main" id="{748D9058-1560-654B-9727-B5873181E751}"/>
                </a:ext>
              </a:extLst>
            </p:cNvPr>
            <p:cNvSpPr/>
            <p:nvPr/>
          </p:nvSpPr>
          <p:spPr>
            <a:xfrm>
              <a:off x="6511272" y="2698547"/>
              <a:ext cx="1694601" cy="554578"/>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 name="connsiteX0" fmla="*/ 1434322 w 1434322"/>
                <a:gd name="connsiteY0" fmla="*/ 0 h 542672"/>
                <a:gd name="connsiteX1" fmla="*/ 311272 w 1434322"/>
                <a:gd name="connsiteY1" fmla="*/ 271483 h 542672"/>
                <a:gd name="connsiteX2" fmla="*/ 306399 w 1434322"/>
                <a:gd name="connsiteY2" fmla="*/ 542672 h 542672"/>
                <a:gd name="connsiteX3" fmla="*/ 0 w 1434322"/>
                <a:gd name="connsiteY3" fmla="*/ 420404 h 542672"/>
                <a:gd name="connsiteX4" fmla="*/ 1434322 w 1434322"/>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54578"/>
                <a:gd name="connsiteX1" fmla="*/ 1694601 w 1694601"/>
                <a:gd name="connsiteY1" fmla="*/ 70697 h 554578"/>
                <a:gd name="connsiteX2" fmla="*/ 310368 w 1694601"/>
                <a:gd name="connsiteY2" fmla="*/ 554578 h 554578"/>
                <a:gd name="connsiteX3" fmla="*/ 0 w 1694601"/>
                <a:gd name="connsiteY3" fmla="*/ 420404 h 554578"/>
                <a:gd name="connsiteX4" fmla="*/ 1434322 w 1694601"/>
                <a:gd name="connsiteY4" fmla="*/ 0 h 55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01" h="554578">
                  <a:moveTo>
                    <a:pt x="1434322" y="0"/>
                  </a:moveTo>
                  <a:lnTo>
                    <a:pt x="1694601" y="70697"/>
                  </a:lnTo>
                  <a:lnTo>
                    <a:pt x="310368" y="554578"/>
                  </a:lnTo>
                  <a:lnTo>
                    <a:pt x="0" y="420404"/>
                  </a:lnTo>
                  <a:lnTo>
                    <a:pt x="1434322"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62" name="Group 59">
            <a:extLst>
              <a:ext uri="{FF2B5EF4-FFF2-40B4-BE49-F238E27FC236}">
                <a16:creationId xmlns:a16="http://schemas.microsoft.com/office/drawing/2014/main" id="{433093C3-A421-BE44-8501-E744E821F5A1}"/>
              </a:ext>
            </a:extLst>
          </p:cNvPr>
          <p:cNvGrpSpPr/>
          <p:nvPr/>
        </p:nvGrpSpPr>
        <p:grpSpPr>
          <a:xfrm>
            <a:off x="7021813" y="6330825"/>
            <a:ext cx="361839" cy="325052"/>
            <a:chOff x="6006782" y="2536601"/>
            <a:chExt cx="2778240" cy="2071976"/>
          </a:xfrm>
        </p:grpSpPr>
        <p:sp>
          <p:nvSpPr>
            <p:cNvPr id="163" name="Freeform 6">
              <a:extLst>
                <a:ext uri="{FF2B5EF4-FFF2-40B4-BE49-F238E27FC236}">
                  <a16:creationId xmlns:a16="http://schemas.microsoft.com/office/drawing/2014/main" id="{04C8A8BF-05BA-274B-8E77-989C36589609}"/>
                </a:ext>
              </a:extLst>
            </p:cNvPr>
            <p:cNvSpPr>
              <a:spLocks/>
            </p:cNvSpPr>
            <p:nvPr/>
          </p:nvSpPr>
          <p:spPr bwMode="auto">
            <a:xfrm>
              <a:off x="7323351" y="2936767"/>
              <a:ext cx="1458698" cy="1671810"/>
            </a:xfrm>
            <a:custGeom>
              <a:avLst/>
              <a:gdLst>
                <a:gd name="connsiteX0" fmla="*/ 2998 w 2998"/>
                <a:gd name="connsiteY0" fmla="*/ 0 h 3436"/>
                <a:gd name="connsiteX1" fmla="*/ 2897 w 2998"/>
                <a:gd name="connsiteY1" fmla="*/ 1947 h 3436"/>
                <a:gd name="connsiteX2" fmla="*/ 0 w 2998"/>
                <a:gd name="connsiteY2" fmla="*/ 3436 h 3436"/>
                <a:gd name="connsiteX3" fmla="*/ 76 w 2998"/>
                <a:gd name="connsiteY3" fmla="*/ 1157 h 3436"/>
                <a:gd name="connsiteX4" fmla="*/ 2998 w 2998"/>
                <a:gd name="connsiteY4" fmla="*/ 0 h 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 h="3436">
                  <a:moveTo>
                    <a:pt x="2998" y="0"/>
                  </a:moveTo>
                  <a:cubicBezTo>
                    <a:pt x="2964" y="649"/>
                    <a:pt x="2931" y="1298"/>
                    <a:pt x="2897" y="1947"/>
                  </a:cubicBezTo>
                  <a:lnTo>
                    <a:pt x="0" y="3436"/>
                  </a:lnTo>
                  <a:cubicBezTo>
                    <a:pt x="42" y="2669"/>
                    <a:pt x="34" y="1924"/>
                    <a:pt x="76" y="1157"/>
                  </a:cubicBezTo>
                  <a:lnTo>
                    <a:pt x="2998" y="0"/>
                  </a:ln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35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64" name="Freeform 7">
              <a:extLst>
                <a:ext uri="{FF2B5EF4-FFF2-40B4-BE49-F238E27FC236}">
                  <a16:creationId xmlns:a16="http://schemas.microsoft.com/office/drawing/2014/main" id="{E5C9B4EB-747D-784B-930C-C64200FB9423}"/>
                </a:ext>
              </a:extLst>
            </p:cNvPr>
            <p:cNvSpPr>
              <a:spLocks/>
            </p:cNvSpPr>
            <p:nvPr/>
          </p:nvSpPr>
          <p:spPr bwMode="auto">
            <a:xfrm>
              <a:off x="6012265" y="2891030"/>
              <a:ext cx="1371906" cy="1717547"/>
            </a:xfrm>
            <a:custGeom>
              <a:avLst/>
              <a:gdLst>
                <a:gd name="connsiteX0" fmla="*/ 0 w 2861"/>
                <a:gd name="connsiteY0" fmla="*/ 0 h 3530"/>
                <a:gd name="connsiteX1" fmla="*/ 2861 w 2861"/>
                <a:gd name="connsiteY1" fmla="*/ 1228 h 3530"/>
                <a:gd name="connsiteX2" fmla="*/ 2736 w 2861"/>
                <a:gd name="connsiteY2" fmla="*/ 3530 h 3530"/>
                <a:gd name="connsiteX3" fmla="*/ 45 w 2861"/>
                <a:gd name="connsiteY3" fmla="*/ 2081 h 3530"/>
                <a:gd name="connsiteX4" fmla="*/ 0 w 2861"/>
                <a:gd name="connsiteY4" fmla="*/ 0 h 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 h="3530">
                  <a:moveTo>
                    <a:pt x="0" y="0"/>
                  </a:moveTo>
                  <a:lnTo>
                    <a:pt x="2861" y="1228"/>
                  </a:lnTo>
                  <a:cubicBezTo>
                    <a:pt x="2819" y="1995"/>
                    <a:pt x="2778" y="2763"/>
                    <a:pt x="2736" y="3530"/>
                  </a:cubicBezTo>
                  <a:lnTo>
                    <a:pt x="45" y="2081"/>
                  </a:lnTo>
                  <a:cubicBezTo>
                    <a:pt x="30" y="1387"/>
                    <a:pt x="15" y="694"/>
                    <a:pt x="0" y="0"/>
                  </a:cubicBezTo>
                  <a:close/>
                </a:path>
              </a:pathLst>
            </a:custGeom>
            <a:gradFill flip="none" rotWithShape="1">
              <a:gsLst>
                <a:gs pos="0">
                  <a:srgbClr val="F1C890">
                    <a:shade val="30000"/>
                    <a:satMod val="115000"/>
                  </a:srgbClr>
                </a:gs>
                <a:gs pos="50000">
                  <a:srgbClr val="F1C890">
                    <a:shade val="67500"/>
                    <a:satMod val="115000"/>
                  </a:srgbClr>
                </a:gs>
                <a:gs pos="100000">
                  <a:srgbClr val="F1C890">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65" name="Freeform 8">
              <a:extLst>
                <a:ext uri="{FF2B5EF4-FFF2-40B4-BE49-F238E27FC236}">
                  <a16:creationId xmlns:a16="http://schemas.microsoft.com/office/drawing/2014/main" id="{90595EF5-93AD-0149-B19E-D58768CB8B7D}"/>
                </a:ext>
              </a:extLst>
            </p:cNvPr>
            <p:cNvSpPr>
              <a:spLocks/>
            </p:cNvSpPr>
            <p:nvPr/>
          </p:nvSpPr>
          <p:spPr bwMode="auto">
            <a:xfrm>
              <a:off x="6006782" y="2536601"/>
              <a:ext cx="2778240" cy="973114"/>
            </a:xfrm>
            <a:custGeom>
              <a:avLst/>
              <a:gdLst>
                <a:gd name="connsiteX0" fmla="*/ 2987 w 4214"/>
                <a:gd name="connsiteY0" fmla="*/ 0 h 1406"/>
                <a:gd name="connsiteX1" fmla="*/ 4214 w 4214"/>
                <a:gd name="connsiteY1" fmla="*/ 377 h 1406"/>
                <a:gd name="connsiteX2" fmla="*/ 1413 w 4214"/>
                <a:gd name="connsiteY2" fmla="*/ 1406 h 1406"/>
                <a:gd name="connsiteX3" fmla="*/ 0 w 4214"/>
                <a:gd name="connsiteY3" fmla="*/ 753 h 1406"/>
                <a:gd name="connsiteX4" fmla="*/ 2987 w 4214"/>
                <a:gd name="connsiteY4" fmla="*/ 0 h 1406"/>
                <a:gd name="connsiteX0" fmla="*/ 2968 w 4195"/>
                <a:gd name="connsiteY0" fmla="*/ 0 h 1406"/>
                <a:gd name="connsiteX1" fmla="*/ 4195 w 4195"/>
                <a:gd name="connsiteY1" fmla="*/ 377 h 1406"/>
                <a:gd name="connsiteX2" fmla="*/ 1394 w 4195"/>
                <a:gd name="connsiteY2" fmla="*/ 1406 h 1406"/>
                <a:gd name="connsiteX3" fmla="*/ 0 w 4195"/>
                <a:gd name="connsiteY3" fmla="*/ 563 h 1406"/>
                <a:gd name="connsiteX4" fmla="*/ 2968 w 4195"/>
                <a:gd name="connsiteY4" fmla="*/ 0 h 1406"/>
                <a:gd name="connsiteX0" fmla="*/ 2987 w 4214"/>
                <a:gd name="connsiteY0" fmla="*/ 0 h 1406"/>
                <a:gd name="connsiteX1" fmla="*/ 4214 w 4214"/>
                <a:gd name="connsiteY1" fmla="*/ 377 h 1406"/>
                <a:gd name="connsiteX2" fmla="*/ 1413 w 4214"/>
                <a:gd name="connsiteY2" fmla="*/ 1406 h 1406"/>
                <a:gd name="connsiteX3" fmla="*/ 0 w 4214"/>
                <a:gd name="connsiteY3" fmla="*/ 729 h 1406"/>
                <a:gd name="connsiteX4" fmla="*/ 2987 w 4214"/>
                <a:gd name="connsiteY4" fmla="*/ 0 h 1406"/>
                <a:gd name="connsiteX0" fmla="*/ 2987 w 4214"/>
                <a:gd name="connsiteY0" fmla="*/ 0 h 1027"/>
                <a:gd name="connsiteX1" fmla="*/ 4214 w 4214"/>
                <a:gd name="connsiteY1" fmla="*/ 377 h 1027"/>
                <a:gd name="connsiteX2" fmla="*/ 1363 w 4214"/>
                <a:gd name="connsiteY2" fmla="*/ 1027 h 1027"/>
                <a:gd name="connsiteX3" fmla="*/ 0 w 4214"/>
                <a:gd name="connsiteY3" fmla="*/ 729 h 1027"/>
                <a:gd name="connsiteX4" fmla="*/ 2987 w 4214"/>
                <a:gd name="connsiteY4" fmla="*/ 0 h 1027"/>
                <a:gd name="connsiteX0" fmla="*/ 2987 w 4214"/>
                <a:gd name="connsiteY0" fmla="*/ 0 h 1337"/>
                <a:gd name="connsiteX1" fmla="*/ 4214 w 4214"/>
                <a:gd name="connsiteY1" fmla="*/ 377 h 1337"/>
                <a:gd name="connsiteX2" fmla="*/ 1393 w 4214"/>
                <a:gd name="connsiteY2" fmla="*/ 1337 h 1337"/>
                <a:gd name="connsiteX3" fmla="*/ 0 w 4214"/>
                <a:gd name="connsiteY3" fmla="*/ 729 h 1337"/>
                <a:gd name="connsiteX4" fmla="*/ 2987 w 4214"/>
                <a:gd name="connsiteY4" fmla="*/ 0 h 1337"/>
                <a:gd name="connsiteX0" fmla="*/ 2987 w 4214"/>
                <a:gd name="connsiteY0" fmla="*/ 0 h 2000"/>
                <a:gd name="connsiteX1" fmla="*/ 4214 w 4214"/>
                <a:gd name="connsiteY1" fmla="*/ 377 h 2000"/>
                <a:gd name="connsiteX2" fmla="*/ 2904 w 4214"/>
                <a:gd name="connsiteY2" fmla="*/ 2000 h 2000"/>
                <a:gd name="connsiteX3" fmla="*/ 0 w 4214"/>
                <a:gd name="connsiteY3" fmla="*/ 729 h 2000"/>
                <a:gd name="connsiteX4" fmla="*/ 2987 w 4214"/>
                <a:gd name="connsiteY4" fmla="*/ 0 h 2000"/>
                <a:gd name="connsiteX0" fmla="*/ 2987 w 5765"/>
                <a:gd name="connsiteY0" fmla="*/ 0 h 2000"/>
                <a:gd name="connsiteX1" fmla="*/ 5765 w 5765"/>
                <a:gd name="connsiteY1" fmla="*/ 856 h 2000"/>
                <a:gd name="connsiteX2" fmla="*/ 2904 w 5765"/>
                <a:gd name="connsiteY2" fmla="*/ 2000 h 2000"/>
                <a:gd name="connsiteX3" fmla="*/ 0 w 5765"/>
                <a:gd name="connsiteY3" fmla="*/ 729 h 2000"/>
                <a:gd name="connsiteX4" fmla="*/ 2987 w 5765"/>
                <a:gd name="connsiteY4" fmla="*/ 0 h 2000"/>
                <a:gd name="connsiteX0" fmla="*/ 2987 w 5765"/>
                <a:gd name="connsiteY0" fmla="*/ 0 h 2000"/>
                <a:gd name="connsiteX1" fmla="*/ 5765 w 5765"/>
                <a:gd name="connsiteY1" fmla="*/ 856 h 2000"/>
                <a:gd name="connsiteX2" fmla="*/ 2827 w 5765"/>
                <a:gd name="connsiteY2" fmla="*/ 2000 h 2000"/>
                <a:gd name="connsiteX3" fmla="*/ 0 w 5765"/>
                <a:gd name="connsiteY3" fmla="*/ 729 h 2000"/>
                <a:gd name="connsiteX4" fmla="*/ 2987 w 5765"/>
                <a:gd name="connsiteY4" fmla="*/ 0 h 2000"/>
                <a:gd name="connsiteX0" fmla="*/ 2987 w 5303"/>
                <a:gd name="connsiteY0" fmla="*/ 0 h 2000"/>
                <a:gd name="connsiteX1" fmla="*/ 5303 w 5303"/>
                <a:gd name="connsiteY1" fmla="*/ 856 h 2000"/>
                <a:gd name="connsiteX2" fmla="*/ 2827 w 5303"/>
                <a:gd name="connsiteY2" fmla="*/ 2000 h 2000"/>
                <a:gd name="connsiteX3" fmla="*/ 0 w 5303"/>
                <a:gd name="connsiteY3" fmla="*/ 729 h 2000"/>
                <a:gd name="connsiteX4" fmla="*/ 2987 w 5303"/>
                <a:gd name="connsiteY4" fmla="*/ 0 h 2000"/>
                <a:gd name="connsiteX0" fmla="*/ 2987 w 5732"/>
                <a:gd name="connsiteY0" fmla="*/ 0 h 2000"/>
                <a:gd name="connsiteX1" fmla="*/ 5732 w 5732"/>
                <a:gd name="connsiteY1" fmla="*/ 834 h 2000"/>
                <a:gd name="connsiteX2" fmla="*/ 2827 w 5732"/>
                <a:gd name="connsiteY2" fmla="*/ 2000 h 2000"/>
                <a:gd name="connsiteX3" fmla="*/ 0 w 5732"/>
                <a:gd name="connsiteY3" fmla="*/ 729 h 2000"/>
                <a:gd name="connsiteX4" fmla="*/ 2987 w 5732"/>
                <a:gd name="connsiteY4" fmla="*/ 0 h 2000"/>
                <a:gd name="connsiteX0" fmla="*/ 2987 w 5688"/>
                <a:gd name="connsiteY0" fmla="*/ 0 h 2000"/>
                <a:gd name="connsiteX1" fmla="*/ 5688 w 5688"/>
                <a:gd name="connsiteY1" fmla="*/ 856 h 2000"/>
                <a:gd name="connsiteX2" fmla="*/ 2827 w 5688"/>
                <a:gd name="connsiteY2" fmla="*/ 2000 h 2000"/>
                <a:gd name="connsiteX3" fmla="*/ 0 w 5688"/>
                <a:gd name="connsiteY3" fmla="*/ 729 h 2000"/>
                <a:gd name="connsiteX4" fmla="*/ 2987 w 5688"/>
                <a:gd name="connsiteY4" fmla="*/ 0 h 2000"/>
                <a:gd name="connsiteX0" fmla="*/ 2987 w 5721"/>
                <a:gd name="connsiteY0" fmla="*/ 0 h 2000"/>
                <a:gd name="connsiteX1" fmla="*/ 5721 w 5721"/>
                <a:gd name="connsiteY1" fmla="*/ 845 h 2000"/>
                <a:gd name="connsiteX2" fmla="*/ 2827 w 5721"/>
                <a:gd name="connsiteY2" fmla="*/ 2000 h 2000"/>
                <a:gd name="connsiteX3" fmla="*/ 0 w 5721"/>
                <a:gd name="connsiteY3" fmla="*/ 729 h 2000"/>
                <a:gd name="connsiteX4" fmla="*/ 2987 w 5721"/>
                <a:gd name="connsiteY4" fmla="*/ 0 h 2000"/>
                <a:gd name="connsiteX0" fmla="*/ 2987 w 5633"/>
                <a:gd name="connsiteY0" fmla="*/ 0 h 2000"/>
                <a:gd name="connsiteX1" fmla="*/ 5633 w 5633"/>
                <a:gd name="connsiteY1" fmla="*/ 845 h 2000"/>
                <a:gd name="connsiteX2" fmla="*/ 2827 w 5633"/>
                <a:gd name="connsiteY2" fmla="*/ 2000 h 2000"/>
                <a:gd name="connsiteX3" fmla="*/ 0 w 5633"/>
                <a:gd name="connsiteY3" fmla="*/ 729 h 2000"/>
                <a:gd name="connsiteX4" fmla="*/ 2987 w 5633"/>
                <a:gd name="connsiteY4" fmla="*/ 0 h 2000"/>
                <a:gd name="connsiteX0" fmla="*/ 2987 w 5677"/>
                <a:gd name="connsiteY0" fmla="*/ 0 h 2000"/>
                <a:gd name="connsiteX1" fmla="*/ 5677 w 5677"/>
                <a:gd name="connsiteY1" fmla="*/ 812 h 2000"/>
                <a:gd name="connsiteX2" fmla="*/ 2827 w 5677"/>
                <a:gd name="connsiteY2" fmla="*/ 2000 h 2000"/>
                <a:gd name="connsiteX3" fmla="*/ 0 w 5677"/>
                <a:gd name="connsiteY3" fmla="*/ 729 h 2000"/>
                <a:gd name="connsiteX4" fmla="*/ 2987 w 5677"/>
                <a:gd name="connsiteY4" fmla="*/ 0 h 2000"/>
                <a:gd name="connsiteX0" fmla="*/ 2987 w 5710"/>
                <a:gd name="connsiteY0" fmla="*/ 0 h 2000"/>
                <a:gd name="connsiteX1" fmla="*/ 5710 w 5710"/>
                <a:gd name="connsiteY1" fmla="*/ 834 h 2000"/>
                <a:gd name="connsiteX2" fmla="*/ 2827 w 5710"/>
                <a:gd name="connsiteY2" fmla="*/ 2000 h 2000"/>
                <a:gd name="connsiteX3" fmla="*/ 0 w 5710"/>
                <a:gd name="connsiteY3" fmla="*/ 729 h 2000"/>
                <a:gd name="connsiteX4" fmla="*/ 2987 w 5710"/>
                <a:gd name="connsiteY4" fmla="*/ 0 h 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0" h="2000">
                  <a:moveTo>
                    <a:pt x="2987" y="0"/>
                  </a:moveTo>
                  <a:lnTo>
                    <a:pt x="5710" y="834"/>
                  </a:lnTo>
                  <a:lnTo>
                    <a:pt x="2827" y="2000"/>
                  </a:lnTo>
                  <a:lnTo>
                    <a:pt x="0" y="729"/>
                  </a:lnTo>
                  <a:lnTo>
                    <a:pt x="2987" y="0"/>
                  </a:lnTo>
                  <a:close/>
                </a:path>
              </a:pathLst>
            </a:custGeom>
            <a:gradFill flip="none" rotWithShape="1">
              <a:gsLst>
                <a:gs pos="50000">
                  <a:srgbClr val="F1C890">
                    <a:shade val="67500"/>
                    <a:satMod val="115000"/>
                  </a:srgbClr>
                </a:gs>
                <a:gs pos="100000">
                  <a:srgbClr val="F1C890">
                    <a:shade val="100000"/>
                    <a:satMod val="115000"/>
                  </a:srgbClr>
                </a:gs>
              </a:gsLst>
              <a:lin ang="189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a:latin typeface="+mj-lt"/>
              </a:endParaRPr>
            </a:p>
          </p:txBody>
        </p:sp>
        <p:sp>
          <p:nvSpPr>
            <p:cNvPr id="166" name="Freeform 67">
              <a:extLst>
                <a:ext uri="{FF2B5EF4-FFF2-40B4-BE49-F238E27FC236}">
                  <a16:creationId xmlns:a16="http://schemas.microsoft.com/office/drawing/2014/main" id="{F334A3D4-DDA4-A44A-8F82-8D17AA1DE128}"/>
                </a:ext>
              </a:extLst>
            </p:cNvPr>
            <p:cNvSpPr/>
            <p:nvPr/>
          </p:nvSpPr>
          <p:spPr>
            <a:xfrm>
              <a:off x="6509673" y="3119240"/>
              <a:ext cx="311272" cy="403889"/>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2" h="403889">
                  <a:moveTo>
                    <a:pt x="0" y="0"/>
                  </a:moveTo>
                  <a:lnTo>
                    <a:pt x="311272" y="132700"/>
                  </a:lnTo>
                  <a:cubicBezTo>
                    <a:pt x="309648" y="223096"/>
                    <a:pt x="308023" y="313493"/>
                    <a:pt x="306399" y="403889"/>
                  </a:cubicBezTo>
                  <a:lnTo>
                    <a:pt x="0" y="281621"/>
                  </a:lnTo>
                  <a:lnTo>
                    <a:pt x="0"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67" name="Straight Connector 68">
              <a:extLst>
                <a:ext uri="{FF2B5EF4-FFF2-40B4-BE49-F238E27FC236}">
                  <a16:creationId xmlns:a16="http://schemas.microsoft.com/office/drawing/2014/main" id="{501C3B76-53A7-DE48-A6AB-C47EE7C2D450}"/>
                </a:ext>
              </a:extLst>
            </p:cNvPr>
            <p:cNvCxnSpPr/>
            <p:nvPr/>
          </p:nvCxnSpPr>
          <p:spPr>
            <a:xfrm flipV="1">
              <a:off x="6663672" y="2729909"/>
              <a:ext cx="1401123" cy="443596"/>
            </a:xfrm>
            <a:prstGeom prst="line">
              <a:avLst/>
            </a:prstGeom>
            <a:ln w="19050">
              <a:solidFill>
                <a:schemeClr val="tx1">
                  <a:lumMod val="95000"/>
                  <a:lumOff val="5000"/>
                  <a:alpha val="20000"/>
                </a:schemeClr>
              </a:solidFill>
            </a:ln>
          </p:spPr>
          <p:style>
            <a:lnRef idx="1">
              <a:schemeClr val="accent1"/>
            </a:lnRef>
            <a:fillRef idx="0">
              <a:schemeClr val="accent1"/>
            </a:fillRef>
            <a:effectRef idx="0">
              <a:schemeClr val="accent1"/>
            </a:effectRef>
            <a:fontRef idx="minor">
              <a:schemeClr val="tx1"/>
            </a:fontRef>
          </p:style>
        </p:cxnSp>
        <p:sp>
          <p:nvSpPr>
            <p:cNvPr id="168" name="Freeform 69">
              <a:extLst>
                <a:ext uri="{FF2B5EF4-FFF2-40B4-BE49-F238E27FC236}">
                  <a16:creationId xmlns:a16="http://schemas.microsoft.com/office/drawing/2014/main" id="{CA43D818-64BD-DA44-86B9-33478471FBED}"/>
                </a:ext>
              </a:extLst>
            </p:cNvPr>
            <p:cNvSpPr/>
            <p:nvPr/>
          </p:nvSpPr>
          <p:spPr>
            <a:xfrm>
              <a:off x="6511272" y="2698547"/>
              <a:ext cx="1694601" cy="554578"/>
            </a:xfrm>
            <a:custGeom>
              <a:avLst/>
              <a:gdLst>
                <a:gd name="connsiteX0" fmla="*/ 0 w 304800"/>
                <a:gd name="connsiteY0" fmla="*/ 0 h 381000"/>
                <a:gd name="connsiteX1" fmla="*/ 304800 w 304800"/>
                <a:gd name="connsiteY1" fmla="*/ 0 h 381000"/>
                <a:gd name="connsiteX2" fmla="*/ 304800 w 304800"/>
                <a:gd name="connsiteY2" fmla="*/ 381000 h 381000"/>
                <a:gd name="connsiteX3" fmla="*/ 0 w 304800"/>
                <a:gd name="connsiteY3" fmla="*/ 381000 h 381000"/>
                <a:gd name="connsiteX4" fmla="*/ 0 w 304800"/>
                <a:gd name="connsiteY4" fmla="*/ 0 h 381000"/>
                <a:gd name="connsiteX0" fmla="*/ 0 w 320984"/>
                <a:gd name="connsiteY0" fmla="*/ 0 h 381000"/>
                <a:gd name="connsiteX1" fmla="*/ 320984 w 320984"/>
                <a:gd name="connsiteY1" fmla="*/ 113288 h 381000"/>
                <a:gd name="connsiteX2" fmla="*/ 304800 w 320984"/>
                <a:gd name="connsiteY2" fmla="*/ 381000 h 381000"/>
                <a:gd name="connsiteX3" fmla="*/ 0 w 320984"/>
                <a:gd name="connsiteY3" fmla="*/ 381000 h 381000"/>
                <a:gd name="connsiteX4" fmla="*/ 0 w 320984"/>
                <a:gd name="connsiteY4" fmla="*/ 0 h 381000"/>
                <a:gd name="connsiteX0" fmla="*/ 0 w 322583"/>
                <a:gd name="connsiteY0" fmla="*/ 0 h 403889"/>
                <a:gd name="connsiteX1" fmla="*/ 322583 w 322583"/>
                <a:gd name="connsiteY1" fmla="*/ 136177 h 403889"/>
                <a:gd name="connsiteX2" fmla="*/ 306399 w 322583"/>
                <a:gd name="connsiteY2" fmla="*/ 403889 h 403889"/>
                <a:gd name="connsiteX3" fmla="*/ 1599 w 322583"/>
                <a:gd name="connsiteY3" fmla="*/ 403889 h 403889"/>
                <a:gd name="connsiteX4" fmla="*/ 0 w 322583"/>
                <a:gd name="connsiteY4" fmla="*/ 0 h 403889"/>
                <a:gd name="connsiteX0" fmla="*/ 0 w 306399"/>
                <a:gd name="connsiteY0" fmla="*/ 0 h 403889"/>
                <a:gd name="connsiteX1" fmla="*/ 297805 w 306399"/>
                <a:gd name="connsiteY1" fmla="*/ 130962 h 403889"/>
                <a:gd name="connsiteX2" fmla="*/ 306399 w 306399"/>
                <a:gd name="connsiteY2" fmla="*/ 403889 h 403889"/>
                <a:gd name="connsiteX3" fmla="*/ 1599 w 306399"/>
                <a:gd name="connsiteY3" fmla="*/ 403889 h 403889"/>
                <a:gd name="connsiteX4" fmla="*/ 0 w 306399"/>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1599 w 311272"/>
                <a:gd name="connsiteY3" fmla="*/ 403889 h 403889"/>
                <a:gd name="connsiteX4" fmla="*/ 0 w 311272"/>
                <a:gd name="connsiteY4" fmla="*/ 0 h 403889"/>
                <a:gd name="connsiteX0" fmla="*/ 0 w 311272"/>
                <a:gd name="connsiteY0" fmla="*/ 0 h 403889"/>
                <a:gd name="connsiteX1" fmla="*/ 311272 w 311272"/>
                <a:gd name="connsiteY1" fmla="*/ 132700 h 403889"/>
                <a:gd name="connsiteX2" fmla="*/ 306399 w 311272"/>
                <a:gd name="connsiteY2" fmla="*/ 403889 h 403889"/>
                <a:gd name="connsiteX3" fmla="*/ 0 w 311272"/>
                <a:gd name="connsiteY3" fmla="*/ 281621 h 403889"/>
                <a:gd name="connsiteX4" fmla="*/ 0 w 311272"/>
                <a:gd name="connsiteY4" fmla="*/ 0 h 403889"/>
                <a:gd name="connsiteX0" fmla="*/ 1434322 w 1434322"/>
                <a:gd name="connsiteY0" fmla="*/ 0 h 542672"/>
                <a:gd name="connsiteX1" fmla="*/ 311272 w 1434322"/>
                <a:gd name="connsiteY1" fmla="*/ 271483 h 542672"/>
                <a:gd name="connsiteX2" fmla="*/ 306399 w 1434322"/>
                <a:gd name="connsiteY2" fmla="*/ 542672 h 542672"/>
                <a:gd name="connsiteX3" fmla="*/ 0 w 1434322"/>
                <a:gd name="connsiteY3" fmla="*/ 420404 h 542672"/>
                <a:gd name="connsiteX4" fmla="*/ 1434322 w 1434322"/>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42672"/>
                <a:gd name="connsiteX1" fmla="*/ 1694601 w 1694601"/>
                <a:gd name="connsiteY1" fmla="*/ 70697 h 542672"/>
                <a:gd name="connsiteX2" fmla="*/ 306399 w 1694601"/>
                <a:gd name="connsiteY2" fmla="*/ 542672 h 542672"/>
                <a:gd name="connsiteX3" fmla="*/ 0 w 1694601"/>
                <a:gd name="connsiteY3" fmla="*/ 420404 h 542672"/>
                <a:gd name="connsiteX4" fmla="*/ 1434322 w 1694601"/>
                <a:gd name="connsiteY4" fmla="*/ 0 h 542672"/>
                <a:gd name="connsiteX0" fmla="*/ 1434322 w 1694601"/>
                <a:gd name="connsiteY0" fmla="*/ 0 h 554578"/>
                <a:gd name="connsiteX1" fmla="*/ 1694601 w 1694601"/>
                <a:gd name="connsiteY1" fmla="*/ 70697 h 554578"/>
                <a:gd name="connsiteX2" fmla="*/ 310368 w 1694601"/>
                <a:gd name="connsiteY2" fmla="*/ 554578 h 554578"/>
                <a:gd name="connsiteX3" fmla="*/ 0 w 1694601"/>
                <a:gd name="connsiteY3" fmla="*/ 420404 h 554578"/>
                <a:gd name="connsiteX4" fmla="*/ 1434322 w 1694601"/>
                <a:gd name="connsiteY4" fmla="*/ 0 h 55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01" h="554578">
                  <a:moveTo>
                    <a:pt x="1434322" y="0"/>
                  </a:moveTo>
                  <a:lnTo>
                    <a:pt x="1694601" y="70697"/>
                  </a:lnTo>
                  <a:lnTo>
                    <a:pt x="310368" y="554578"/>
                  </a:lnTo>
                  <a:lnTo>
                    <a:pt x="0" y="420404"/>
                  </a:lnTo>
                  <a:lnTo>
                    <a:pt x="1434322" y="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69" name="Agrupar 168">
            <a:extLst>
              <a:ext uri="{FF2B5EF4-FFF2-40B4-BE49-F238E27FC236}">
                <a16:creationId xmlns:a16="http://schemas.microsoft.com/office/drawing/2014/main" id="{347177F6-1649-6C48-8D7E-07F71FE5A990}"/>
              </a:ext>
            </a:extLst>
          </p:cNvPr>
          <p:cNvGrpSpPr/>
          <p:nvPr/>
        </p:nvGrpSpPr>
        <p:grpSpPr>
          <a:xfrm>
            <a:off x="4913784" y="2821242"/>
            <a:ext cx="5246629" cy="1944216"/>
            <a:chOff x="4224799" y="296970"/>
            <a:chExt cx="6026894" cy="2333060"/>
          </a:xfrm>
        </p:grpSpPr>
        <p:cxnSp>
          <p:nvCxnSpPr>
            <p:cNvPr id="170" name="Conector Reto 169">
              <a:extLst>
                <a:ext uri="{FF2B5EF4-FFF2-40B4-BE49-F238E27FC236}">
                  <a16:creationId xmlns:a16="http://schemas.microsoft.com/office/drawing/2014/main" id="{79BEBA64-924B-814D-8DAA-2BB65DA2524F}"/>
                </a:ext>
              </a:extLst>
            </p:cNvPr>
            <p:cNvCxnSpPr>
              <a:cxnSpLocks/>
            </p:cNvCxnSpPr>
            <p:nvPr/>
          </p:nvCxnSpPr>
          <p:spPr>
            <a:xfrm flipH="1">
              <a:off x="4224799" y="296970"/>
              <a:ext cx="6023873" cy="36264"/>
            </a:xfrm>
            <a:prstGeom prst="line">
              <a:avLst/>
            </a:prstGeom>
            <a:ln w="44450" cap="sq">
              <a:solidFill>
                <a:srgbClr val="289AC2"/>
              </a:solidFill>
              <a:tailEnd w="lg" len="lg"/>
            </a:ln>
          </p:spPr>
          <p:style>
            <a:lnRef idx="1">
              <a:schemeClr val="accent1"/>
            </a:lnRef>
            <a:fillRef idx="0">
              <a:schemeClr val="accent1"/>
            </a:fillRef>
            <a:effectRef idx="0">
              <a:schemeClr val="accent1"/>
            </a:effectRef>
            <a:fontRef idx="minor">
              <a:schemeClr val="tx1"/>
            </a:fontRef>
          </p:style>
        </p:cxnSp>
        <p:cxnSp>
          <p:nvCxnSpPr>
            <p:cNvPr id="171" name="Conector de Seta Reta 170">
              <a:extLst>
                <a:ext uri="{FF2B5EF4-FFF2-40B4-BE49-F238E27FC236}">
                  <a16:creationId xmlns:a16="http://schemas.microsoft.com/office/drawing/2014/main" id="{BF5920FA-23D8-F444-AD10-8BA3DBF307D9}"/>
                </a:ext>
              </a:extLst>
            </p:cNvPr>
            <p:cNvCxnSpPr>
              <a:cxnSpLocks/>
            </p:cNvCxnSpPr>
            <p:nvPr/>
          </p:nvCxnSpPr>
          <p:spPr>
            <a:xfrm>
              <a:off x="4226437" y="320605"/>
              <a:ext cx="0" cy="2309425"/>
            </a:xfrm>
            <a:prstGeom prst="straightConnector1">
              <a:avLst/>
            </a:prstGeom>
            <a:ln w="44450">
              <a:solidFill>
                <a:srgbClr val="289AC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2" name="Conector Reto 171">
              <a:extLst>
                <a:ext uri="{FF2B5EF4-FFF2-40B4-BE49-F238E27FC236}">
                  <a16:creationId xmlns:a16="http://schemas.microsoft.com/office/drawing/2014/main" id="{54B49044-F69A-D542-9CBE-B33E14234FFD}"/>
                </a:ext>
              </a:extLst>
            </p:cNvPr>
            <p:cNvCxnSpPr>
              <a:cxnSpLocks/>
            </p:cNvCxnSpPr>
            <p:nvPr/>
          </p:nvCxnSpPr>
          <p:spPr>
            <a:xfrm>
              <a:off x="10251693" y="312232"/>
              <a:ext cx="0" cy="282733"/>
            </a:xfrm>
            <a:prstGeom prst="line">
              <a:avLst/>
            </a:prstGeom>
            <a:ln w="44450">
              <a:solidFill>
                <a:srgbClr val="289AC2"/>
              </a:solidFill>
              <a:tailEnd w="lg" len="lg"/>
            </a:ln>
          </p:spPr>
          <p:style>
            <a:lnRef idx="1">
              <a:schemeClr val="accent1"/>
            </a:lnRef>
            <a:fillRef idx="0">
              <a:schemeClr val="accent1"/>
            </a:fillRef>
            <a:effectRef idx="0">
              <a:schemeClr val="accent1"/>
            </a:effectRef>
            <a:fontRef idx="minor">
              <a:schemeClr val="tx1"/>
            </a:fontRef>
          </p:style>
        </p:cxnSp>
      </p:grpSp>
      <p:grpSp>
        <p:nvGrpSpPr>
          <p:cNvPr id="1090" name="Agrupar 1089">
            <a:extLst>
              <a:ext uri="{FF2B5EF4-FFF2-40B4-BE49-F238E27FC236}">
                <a16:creationId xmlns:a16="http://schemas.microsoft.com/office/drawing/2014/main" id="{4E266DBF-454F-566D-2C4F-49EF536D9A4A}"/>
              </a:ext>
            </a:extLst>
          </p:cNvPr>
          <p:cNvGrpSpPr/>
          <p:nvPr/>
        </p:nvGrpSpPr>
        <p:grpSpPr>
          <a:xfrm>
            <a:off x="3710541" y="4836572"/>
            <a:ext cx="1965425" cy="1411293"/>
            <a:chOff x="4947387" y="5238318"/>
            <a:chExt cx="2620567" cy="1881724"/>
          </a:xfrm>
        </p:grpSpPr>
        <p:grpSp>
          <p:nvGrpSpPr>
            <p:cNvPr id="174" name="Agrupar 173">
              <a:extLst>
                <a:ext uri="{FF2B5EF4-FFF2-40B4-BE49-F238E27FC236}">
                  <a16:creationId xmlns:a16="http://schemas.microsoft.com/office/drawing/2014/main" id="{5EF164CA-E5C7-DF4F-B19F-F413BC98C4C8}"/>
                </a:ext>
              </a:extLst>
            </p:cNvPr>
            <p:cNvGrpSpPr/>
            <p:nvPr/>
          </p:nvGrpSpPr>
          <p:grpSpPr>
            <a:xfrm>
              <a:off x="4947387" y="5238318"/>
              <a:ext cx="2620567" cy="1881724"/>
              <a:chOff x="2345816" y="3811211"/>
              <a:chExt cx="1965425" cy="1411294"/>
            </a:xfrm>
          </p:grpSpPr>
          <p:sp>
            <p:nvSpPr>
              <p:cNvPr id="354" name="Oval 353">
                <a:extLst>
                  <a:ext uri="{FF2B5EF4-FFF2-40B4-BE49-F238E27FC236}">
                    <a16:creationId xmlns:a16="http://schemas.microsoft.com/office/drawing/2014/main" id="{EECC7B08-D81F-7C42-BE83-14F859F6AF74}"/>
                  </a:ext>
                </a:extLst>
              </p:cNvPr>
              <p:cNvSpPr/>
              <p:nvPr/>
            </p:nvSpPr>
            <p:spPr>
              <a:xfrm>
                <a:off x="2348257" y="3811211"/>
                <a:ext cx="1962984" cy="1411294"/>
              </a:xfrm>
              <a:prstGeom prst="rect">
                <a:avLst/>
              </a:prstGeom>
              <a:noFill/>
              <a:ln w="44450">
                <a:solidFill>
                  <a:srgbClr val="E42A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mj-lt"/>
                </a:endParaRPr>
              </a:p>
            </p:txBody>
          </p:sp>
          <p:sp>
            <p:nvSpPr>
              <p:cNvPr id="355" name="Retângulo 354">
                <a:extLst>
                  <a:ext uri="{FF2B5EF4-FFF2-40B4-BE49-F238E27FC236}">
                    <a16:creationId xmlns:a16="http://schemas.microsoft.com/office/drawing/2014/main" id="{E9469BF4-48CF-1D44-B941-E3CF0777F8BE}"/>
                  </a:ext>
                </a:extLst>
              </p:cNvPr>
              <p:cNvSpPr/>
              <p:nvPr/>
            </p:nvSpPr>
            <p:spPr>
              <a:xfrm>
                <a:off x="2345816" y="3833334"/>
                <a:ext cx="1930464" cy="434030"/>
              </a:xfrm>
              <a:prstGeom prst="rect">
                <a:avLst/>
              </a:prstGeom>
            </p:spPr>
            <p:txBody>
              <a:bodyPr wrap="square">
                <a:spAutoFit/>
              </a:bodyPr>
              <a:lstStyle/>
              <a:p>
                <a:pPr algn="ctr">
                  <a:lnSpc>
                    <a:spcPct val="110000"/>
                  </a:lnSpc>
                </a:pPr>
                <a:r>
                  <a:rPr lang="en-US" sz="1050" b="1" i="1" dirty="0"/>
                  <a:t>sprint </a:t>
                </a:r>
              </a:p>
              <a:p>
                <a:pPr algn="ctr">
                  <a:lnSpc>
                    <a:spcPct val="110000"/>
                  </a:lnSpc>
                </a:pPr>
                <a:r>
                  <a:rPr lang="en-US" sz="1050" b="1" i="1" dirty="0"/>
                  <a:t>planning</a:t>
                </a:r>
              </a:p>
            </p:txBody>
          </p:sp>
        </p:grpSp>
        <p:grpSp>
          <p:nvGrpSpPr>
            <p:cNvPr id="324" name="245 Grupo">
              <a:extLst>
                <a:ext uri="{FF2B5EF4-FFF2-40B4-BE49-F238E27FC236}">
                  <a16:creationId xmlns:a16="http://schemas.microsoft.com/office/drawing/2014/main" id="{559FDD5C-A3B1-1546-95EE-1973DB2B435A}"/>
                </a:ext>
              </a:extLst>
            </p:cNvPr>
            <p:cNvGrpSpPr/>
            <p:nvPr/>
          </p:nvGrpSpPr>
          <p:grpSpPr>
            <a:xfrm>
              <a:off x="5231874" y="5882201"/>
              <a:ext cx="262063" cy="706547"/>
              <a:chOff x="5456514" y="1600200"/>
              <a:chExt cx="1524000" cy="4053989"/>
            </a:xfrm>
          </p:grpSpPr>
          <p:sp>
            <p:nvSpPr>
              <p:cNvPr id="326" name="Freeform 6">
                <a:extLst>
                  <a:ext uri="{FF2B5EF4-FFF2-40B4-BE49-F238E27FC236}">
                    <a16:creationId xmlns:a16="http://schemas.microsoft.com/office/drawing/2014/main" id="{D7A9432D-AEA8-AD46-AE63-8BB35BF801E8}"/>
                  </a:ext>
                </a:extLst>
              </p:cNvPr>
              <p:cNvSpPr>
                <a:spLocks/>
              </p:cNvSpPr>
              <p:nvPr/>
            </p:nvSpPr>
            <p:spPr bwMode="auto">
              <a:xfrm>
                <a:off x="5864728" y="2851118"/>
                <a:ext cx="496426" cy="778891"/>
              </a:xfrm>
              <a:custGeom>
                <a:avLst/>
                <a:gdLst/>
                <a:ahLst/>
                <a:cxnLst>
                  <a:cxn ang="0">
                    <a:pos x="444" y="0"/>
                  </a:cxn>
                  <a:cxn ang="0">
                    <a:pos x="529" y="731"/>
                  </a:cxn>
                  <a:cxn ang="0">
                    <a:pos x="144" y="830"/>
                  </a:cxn>
                  <a:cxn ang="0">
                    <a:pos x="0" y="43"/>
                  </a:cxn>
                  <a:cxn ang="0">
                    <a:pos x="4" y="43"/>
                  </a:cxn>
                  <a:cxn ang="0">
                    <a:pos x="17" y="42"/>
                  </a:cxn>
                  <a:cxn ang="0">
                    <a:pos x="38" y="42"/>
                  </a:cxn>
                  <a:cxn ang="0">
                    <a:pos x="65" y="39"/>
                  </a:cxn>
                  <a:cxn ang="0">
                    <a:pos x="99" y="38"/>
                  </a:cxn>
                  <a:cxn ang="0">
                    <a:pos x="139" y="35"/>
                  </a:cxn>
                  <a:cxn ang="0">
                    <a:pos x="182" y="32"/>
                  </a:cxn>
                  <a:cxn ang="0">
                    <a:pos x="230" y="28"/>
                  </a:cxn>
                  <a:cxn ang="0">
                    <a:pos x="280" y="22"/>
                  </a:cxn>
                  <a:cxn ang="0">
                    <a:pos x="334" y="16"/>
                  </a:cxn>
                  <a:cxn ang="0">
                    <a:pos x="444" y="0"/>
                  </a:cxn>
                </a:cxnLst>
                <a:rect l="0" t="0" r="r" b="b"/>
                <a:pathLst>
                  <a:path w="529" h="830">
                    <a:moveTo>
                      <a:pt x="444" y="0"/>
                    </a:moveTo>
                    <a:lnTo>
                      <a:pt x="529" y="731"/>
                    </a:lnTo>
                    <a:lnTo>
                      <a:pt x="144" y="830"/>
                    </a:lnTo>
                    <a:lnTo>
                      <a:pt x="0" y="43"/>
                    </a:lnTo>
                    <a:lnTo>
                      <a:pt x="4" y="43"/>
                    </a:lnTo>
                    <a:lnTo>
                      <a:pt x="17" y="42"/>
                    </a:lnTo>
                    <a:lnTo>
                      <a:pt x="38" y="42"/>
                    </a:lnTo>
                    <a:lnTo>
                      <a:pt x="65" y="39"/>
                    </a:lnTo>
                    <a:lnTo>
                      <a:pt x="99" y="38"/>
                    </a:lnTo>
                    <a:lnTo>
                      <a:pt x="139" y="35"/>
                    </a:lnTo>
                    <a:lnTo>
                      <a:pt x="182" y="32"/>
                    </a:lnTo>
                    <a:lnTo>
                      <a:pt x="230" y="28"/>
                    </a:lnTo>
                    <a:lnTo>
                      <a:pt x="280" y="22"/>
                    </a:lnTo>
                    <a:lnTo>
                      <a:pt x="334" y="16"/>
                    </a:lnTo>
                    <a:lnTo>
                      <a:pt x="444" y="0"/>
                    </a:lnTo>
                    <a:close/>
                  </a:path>
                </a:pathLst>
              </a:custGeom>
              <a:solidFill>
                <a:srgbClr val="FBFDFE"/>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27" name="Freeform 7">
                <a:extLst>
                  <a:ext uri="{FF2B5EF4-FFF2-40B4-BE49-F238E27FC236}">
                    <a16:creationId xmlns:a16="http://schemas.microsoft.com/office/drawing/2014/main" id="{AAAA1E27-C55E-744A-A1C3-DF531A2C7681}"/>
                  </a:ext>
                </a:extLst>
              </p:cNvPr>
              <p:cNvSpPr>
                <a:spLocks/>
              </p:cNvSpPr>
              <p:nvPr/>
            </p:nvSpPr>
            <p:spPr bwMode="auto">
              <a:xfrm>
                <a:off x="5747425" y="4085145"/>
                <a:ext cx="646574" cy="1506170"/>
              </a:xfrm>
              <a:custGeom>
                <a:avLst/>
                <a:gdLst/>
                <a:ahLst/>
                <a:cxnLst>
                  <a:cxn ang="0">
                    <a:pos x="481" y="9"/>
                  </a:cxn>
                  <a:cxn ang="0">
                    <a:pos x="689" y="111"/>
                  </a:cxn>
                  <a:cxn ang="0">
                    <a:pos x="687" y="145"/>
                  </a:cxn>
                  <a:cxn ang="0">
                    <a:pos x="681" y="207"/>
                  </a:cxn>
                  <a:cxn ang="0">
                    <a:pos x="675" y="289"/>
                  </a:cxn>
                  <a:cxn ang="0">
                    <a:pos x="667" y="386"/>
                  </a:cxn>
                  <a:cxn ang="0">
                    <a:pos x="655" y="545"/>
                  </a:cxn>
                  <a:cxn ang="0">
                    <a:pos x="649" y="649"/>
                  </a:cxn>
                  <a:cxn ang="0">
                    <a:pos x="642" y="745"/>
                  </a:cxn>
                  <a:cxn ang="0">
                    <a:pos x="638" y="826"/>
                  </a:cxn>
                  <a:cxn ang="0">
                    <a:pos x="637" y="894"/>
                  </a:cxn>
                  <a:cxn ang="0">
                    <a:pos x="636" y="1396"/>
                  </a:cxn>
                  <a:cxn ang="0">
                    <a:pos x="637" y="1494"/>
                  </a:cxn>
                  <a:cxn ang="0">
                    <a:pos x="420" y="1569"/>
                  </a:cxn>
                  <a:cxn ang="0">
                    <a:pos x="413" y="1471"/>
                  </a:cxn>
                  <a:cxn ang="0">
                    <a:pos x="410" y="1350"/>
                  </a:cxn>
                  <a:cxn ang="0">
                    <a:pos x="409" y="1144"/>
                  </a:cxn>
                  <a:cxn ang="0">
                    <a:pos x="412" y="1004"/>
                  </a:cxn>
                  <a:cxn ang="0">
                    <a:pos x="414" y="873"/>
                  </a:cxn>
                  <a:cxn ang="0">
                    <a:pos x="418" y="759"/>
                  </a:cxn>
                  <a:cxn ang="0">
                    <a:pos x="423" y="672"/>
                  </a:cxn>
                  <a:cxn ang="0">
                    <a:pos x="434" y="522"/>
                  </a:cxn>
                  <a:cxn ang="0">
                    <a:pos x="441" y="435"/>
                  </a:cxn>
                  <a:cxn ang="0">
                    <a:pos x="444" y="367"/>
                  </a:cxn>
                  <a:cxn ang="0">
                    <a:pos x="447" y="321"/>
                  </a:cxn>
                  <a:cxn ang="0">
                    <a:pos x="448" y="304"/>
                  </a:cxn>
                  <a:cxn ang="0">
                    <a:pos x="257" y="343"/>
                  </a:cxn>
                  <a:cxn ang="0">
                    <a:pos x="264" y="440"/>
                  </a:cxn>
                  <a:cxn ang="0">
                    <a:pos x="268" y="559"/>
                  </a:cxn>
                  <a:cxn ang="0">
                    <a:pos x="270" y="693"/>
                  </a:cxn>
                  <a:cxn ang="0">
                    <a:pos x="272" y="831"/>
                  </a:cxn>
                  <a:cxn ang="0">
                    <a:pos x="273" y="1029"/>
                  </a:cxn>
                  <a:cxn ang="0">
                    <a:pos x="272" y="1182"/>
                  </a:cxn>
                  <a:cxn ang="0">
                    <a:pos x="266" y="1330"/>
                  </a:cxn>
                  <a:cxn ang="0">
                    <a:pos x="261" y="1419"/>
                  </a:cxn>
                  <a:cxn ang="0">
                    <a:pos x="256" y="1494"/>
                  </a:cxn>
                  <a:cxn ang="0">
                    <a:pos x="252" y="1549"/>
                  </a:cxn>
                  <a:cxn ang="0">
                    <a:pos x="248" y="1579"/>
                  </a:cxn>
                  <a:cxn ang="0">
                    <a:pos x="29" y="1519"/>
                  </a:cxn>
                  <a:cxn ang="0">
                    <a:pos x="31" y="1502"/>
                  </a:cxn>
                  <a:cxn ang="0">
                    <a:pos x="33" y="1451"/>
                  </a:cxn>
                  <a:cxn ang="0">
                    <a:pos x="36" y="1371"/>
                  </a:cxn>
                  <a:cxn ang="0">
                    <a:pos x="40" y="1265"/>
                  </a:cxn>
                  <a:cxn ang="0">
                    <a:pos x="38" y="986"/>
                  </a:cxn>
                  <a:cxn ang="0">
                    <a:pos x="34" y="837"/>
                  </a:cxn>
                  <a:cxn ang="0">
                    <a:pos x="27" y="631"/>
                  </a:cxn>
                  <a:cxn ang="0">
                    <a:pos x="20" y="500"/>
                  </a:cxn>
                  <a:cxn ang="0">
                    <a:pos x="15" y="381"/>
                  </a:cxn>
                  <a:cxn ang="0">
                    <a:pos x="8" y="279"/>
                  </a:cxn>
                  <a:cxn ang="0">
                    <a:pos x="4" y="200"/>
                  </a:cxn>
                  <a:cxn ang="0">
                    <a:pos x="2" y="148"/>
                  </a:cxn>
                  <a:cxn ang="0">
                    <a:pos x="0" y="130"/>
                  </a:cxn>
                </a:cxnLst>
                <a:rect l="0" t="0" r="r" b="b"/>
                <a:pathLst>
                  <a:path w="689" h="1605">
                    <a:moveTo>
                      <a:pt x="396" y="0"/>
                    </a:moveTo>
                    <a:lnTo>
                      <a:pt x="481" y="9"/>
                    </a:lnTo>
                    <a:lnTo>
                      <a:pt x="689" y="107"/>
                    </a:lnTo>
                    <a:lnTo>
                      <a:pt x="689" y="111"/>
                    </a:lnTo>
                    <a:lnTo>
                      <a:pt x="688" y="124"/>
                    </a:lnTo>
                    <a:lnTo>
                      <a:pt x="687" y="145"/>
                    </a:lnTo>
                    <a:lnTo>
                      <a:pt x="684" y="173"/>
                    </a:lnTo>
                    <a:lnTo>
                      <a:pt x="681" y="207"/>
                    </a:lnTo>
                    <a:lnTo>
                      <a:pt x="678" y="246"/>
                    </a:lnTo>
                    <a:lnTo>
                      <a:pt x="675" y="289"/>
                    </a:lnTo>
                    <a:lnTo>
                      <a:pt x="671" y="336"/>
                    </a:lnTo>
                    <a:lnTo>
                      <a:pt x="667" y="386"/>
                    </a:lnTo>
                    <a:lnTo>
                      <a:pt x="659" y="491"/>
                    </a:lnTo>
                    <a:lnTo>
                      <a:pt x="655" y="545"/>
                    </a:lnTo>
                    <a:lnTo>
                      <a:pt x="651" y="597"/>
                    </a:lnTo>
                    <a:lnTo>
                      <a:pt x="649" y="649"/>
                    </a:lnTo>
                    <a:lnTo>
                      <a:pt x="645" y="698"/>
                    </a:lnTo>
                    <a:lnTo>
                      <a:pt x="642" y="745"/>
                    </a:lnTo>
                    <a:lnTo>
                      <a:pt x="640" y="788"/>
                    </a:lnTo>
                    <a:lnTo>
                      <a:pt x="638" y="826"/>
                    </a:lnTo>
                    <a:lnTo>
                      <a:pt x="637" y="859"/>
                    </a:lnTo>
                    <a:lnTo>
                      <a:pt x="637" y="894"/>
                    </a:lnTo>
                    <a:lnTo>
                      <a:pt x="636" y="935"/>
                    </a:lnTo>
                    <a:lnTo>
                      <a:pt x="636" y="1396"/>
                    </a:lnTo>
                    <a:lnTo>
                      <a:pt x="637" y="1429"/>
                    </a:lnTo>
                    <a:lnTo>
                      <a:pt x="637" y="1494"/>
                    </a:lnTo>
                    <a:lnTo>
                      <a:pt x="423" y="1605"/>
                    </a:lnTo>
                    <a:lnTo>
                      <a:pt x="420" y="1569"/>
                    </a:lnTo>
                    <a:lnTo>
                      <a:pt x="416" y="1523"/>
                    </a:lnTo>
                    <a:lnTo>
                      <a:pt x="413" y="1471"/>
                    </a:lnTo>
                    <a:lnTo>
                      <a:pt x="412" y="1413"/>
                    </a:lnTo>
                    <a:lnTo>
                      <a:pt x="410" y="1350"/>
                    </a:lnTo>
                    <a:lnTo>
                      <a:pt x="409" y="1283"/>
                    </a:lnTo>
                    <a:lnTo>
                      <a:pt x="409" y="1144"/>
                    </a:lnTo>
                    <a:lnTo>
                      <a:pt x="410" y="1074"/>
                    </a:lnTo>
                    <a:lnTo>
                      <a:pt x="412" y="1004"/>
                    </a:lnTo>
                    <a:lnTo>
                      <a:pt x="413" y="938"/>
                    </a:lnTo>
                    <a:lnTo>
                      <a:pt x="414" y="873"/>
                    </a:lnTo>
                    <a:lnTo>
                      <a:pt x="417" y="814"/>
                    </a:lnTo>
                    <a:lnTo>
                      <a:pt x="418" y="759"/>
                    </a:lnTo>
                    <a:lnTo>
                      <a:pt x="421" y="712"/>
                    </a:lnTo>
                    <a:lnTo>
                      <a:pt x="423" y="672"/>
                    </a:lnTo>
                    <a:lnTo>
                      <a:pt x="431" y="570"/>
                    </a:lnTo>
                    <a:lnTo>
                      <a:pt x="434" y="522"/>
                    </a:lnTo>
                    <a:lnTo>
                      <a:pt x="438" y="477"/>
                    </a:lnTo>
                    <a:lnTo>
                      <a:pt x="441" y="435"/>
                    </a:lnTo>
                    <a:lnTo>
                      <a:pt x="443" y="398"/>
                    </a:lnTo>
                    <a:lnTo>
                      <a:pt x="444" y="367"/>
                    </a:lnTo>
                    <a:lnTo>
                      <a:pt x="446" y="340"/>
                    </a:lnTo>
                    <a:lnTo>
                      <a:pt x="447" y="321"/>
                    </a:lnTo>
                    <a:lnTo>
                      <a:pt x="448" y="308"/>
                    </a:lnTo>
                    <a:lnTo>
                      <a:pt x="448" y="304"/>
                    </a:lnTo>
                    <a:lnTo>
                      <a:pt x="253" y="308"/>
                    </a:lnTo>
                    <a:lnTo>
                      <a:pt x="257" y="343"/>
                    </a:lnTo>
                    <a:lnTo>
                      <a:pt x="261" y="388"/>
                    </a:lnTo>
                    <a:lnTo>
                      <a:pt x="264" y="440"/>
                    </a:lnTo>
                    <a:lnTo>
                      <a:pt x="266" y="498"/>
                    </a:lnTo>
                    <a:lnTo>
                      <a:pt x="268" y="559"/>
                    </a:lnTo>
                    <a:lnTo>
                      <a:pt x="270" y="625"/>
                    </a:lnTo>
                    <a:lnTo>
                      <a:pt x="270" y="693"/>
                    </a:lnTo>
                    <a:lnTo>
                      <a:pt x="272" y="762"/>
                    </a:lnTo>
                    <a:lnTo>
                      <a:pt x="272" y="831"/>
                    </a:lnTo>
                    <a:lnTo>
                      <a:pt x="273" y="901"/>
                    </a:lnTo>
                    <a:lnTo>
                      <a:pt x="273" y="1029"/>
                    </a:lnTo>
                    <a:lnTo>
                      <a:pt x="272" y="1087"/>
                    </a:lnTo>
                    <a:lnTo>
                      <a:pt x="272" y="1182"/>
                    </a:lnTo>
                    <a:lnTo>
                      <a:pt x="269" y="1282"/>
                    </a:lnTo>
                    <a:lnTo>
                      <a:pt x="266" y="1330"/>
                    </a:lnTo>
                    <a:lnTo>
                      <a:pt x="264" y="1376"/>
                    </a:lnTo>
                    <a:lnTo>
                      <a:pt x="261" y="1419"/>
                    </a:lnTo>
                    <a:lnTo>
                      <a:pt x="258" y="1459"/>
                    </a:lnTo>
                    <a:lnTo>
                      <a:pt x="256" y="1494"/>
                    </a:lnTo>
                    <a:lnTo>
                      <a:pt x="253" y="1524"/>
                    </a:lnTo>
                    <a:lnTo>
                      <a:pt x="252" y="1549"/>
                    </a:lnTo>
                    <a:lnTo>
                      <a:pt x="249" y="1567"/>
                    </a:lnTo>
                    <a:lnTo>
                      <a:pt x="248" y="1579"/>
                    </a:lnTo>
                    <a:lnTo>
                      <a:pt x="248" y="1583"/>
                    </a:lnTo>
                    <a:lnTo>
                      <a:pt x="29" y="1519"/>
                    </a:lnTo>
                    <a:lnTo>
                      <a:pt x="29" y="1515"/>
                    </a:lnTo>
                    <a:lnTo>
                      <a:pt x="31" y="1502"/>
                    </a:lnTo>
                    <a:lnTo>
                      <a:pt x="32" y="1481"/>
                    </a:lnTo>
                    <a:lnTo>
                      <a:pt x="33" y="1451"/>
                    </a:lnTo>
                    <a:lnTo>
                      <a:pt x="34" y="1415"/>
                    </a:lnTo>
                    <a:lnTo>
                      <a:pt x="36" y="1371"/>
                    </a:lnTo>
                    <a:lnTo>
                      <a:pt x="38" y="1321"/>
                    </a:lnTo>
                    <a:lnTo>
                      <a:pt x="40" y="1265"/>
                    </a:lnTo>
                    <a:lnTo>
                      <a:pt x="40" y="1063"/>
                    </a:lnTo>
                    <a:lnTo>
                      <a:pt x="38" y="986"/>
                    </a:lnTo>
                    <a:lnTo>
                      <a:pt x="37" y="905"/>
                    </a:lnTo>
                    <a:lnTo>
                      <a:pt x="34" y="837"/>
                    </a:lnTo>
                    <a:lnTo>
                      <a:pt x="32" y="767"/>
                    </a:lnTo>
                    <a:lnTo>
                      <a:pt x="27" y="631"/>
                    </a:lnTo>
                    <a:lnTo>
                      <a:pt x="24" y="564"/>
                    </a:lnTo>
                    <a:lnTo>
                      <a:pt x="20" y="500"/>
                    </a:lnTo>
                    <a:lnTo>
                      <a:pt x="17" y="439"/>
                    </a:lnTo>
                    <a:lnTo>
                      <a:pt x="15" y="381"/>
                    </a:lnTo>
                    <a:lnTo>
                      <a:pt x="11" y="327"/>
                    </a:lnTo>
                    <a:lnTo>
                      <a:pt x="8" y="279"/>
                    </a:lnTo>
                    <a:lnTo>
                      <a:pt x="7" y="237"/>
                    </a:lnTo>
                    <a:lnTo>
                      <a:pt x="4" y="200"/>
                    </a:lnTo>
                    <a:lnTo>
                      <a:pt x="3" y="170"/>
                    </a:lnTo>
                    <a:lnTo>
                      <a:pt x="2" y="148"/>
                    </a:lnTo>
                    <a:lnTo>
                      <a:pt x="0" y="135"/>
                    </a:lnTo>
                    <a:lnTo>
                      <a:pt x="0" y="130"/>
                    </a:lnTo>
                    <a:lnTo>
                      <a:pt x="396"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28" name="Freeform 8">
                <a:extLst>
                  <a:ext uri="{FF2B5EF4-FFF2-40B4-BE49-F238E27FC236}">
                    <a16:creationId xmlns:a16="http://schemas.microsoft.com/office/drawing/2014/main" id="{DECEC0C0-D8FD-754E-AF12-63D0C0BB7973}"/>
                  </a:ext>
                </a:extLst>
              </p:cNvPr>
              <p:cNvSpPr>
                <a:spLocks/>
              </p:cNvSpPr>
              <p:nvPr/>
            </p:nvSpPr>
            <p:spPr bwMode="auto">
              <a:xfrm>
                <a:off x="5699566" y="5448674"/>
                <a:ext cx="292788" cy="189562"/>
              </a:xfrm>
              <a:custGeom>
                <a:avLst/>
                <a:gdLst/>
                <a:ahLst/>
                <a:cxnLst>
                  <a:cxn ang="0">
                    <a:pos x="152" y="0"/>
                  </a:cxn>
                  <a:cxn ang="0">
                    <a:pos x="182" y="2"/>
                  </a:cxn>
                  <a:cxn ang="0">
                    <a:pos x="209" y="7"/>
                  </a:cxn>
                  <a:cxn ang="0">
                    <a:pos x="231" y="18"/>
                  </a:cxn>
                  <a:cxn ang="0">
                    <a:pos x="249" y="29"/>
                  </a:cxn>
                  <a:cxn ang="0">
                    <a:pos x="265" y="45"/>
                  </a:cxn>
                  <a:cxn ang="0">
                    <a:pos x="278" y="61"/>
                  </a:cxn>
                  <a:cxn ang="0">
                    <a:pos x="288" y="79"/>
                  </a:cxn>
                  <a:cxn ang="0">
                    <a:pos x="296" y="97"/>
                  </a:cxn>
                  <a:cxn ang="0">
                    <a:pos x="302" y="116"/>
                  </a:cxn>
                  <a:cxn ang="0">
                    <a:pos x="307" y="133"/>
                  </a:cxn>
                  <a:cxn ang="0">
                    <a:pos x="309" y="147"/>
                  </a:cxn>
                  <a:cxn ang="0">
                    <a:pos x="311" y="160"/>
                  </a:cxn>
                  <a:cxn ang="0">
                    <a:pos x="312" y="171"/>
                  </a:cxn>
                  <a:cxn ang="0">
                    <a:pos x="312" y="180"/>
                  </a:cxn>
                  <a:cxn ang="0">
                    <a:pos x="308" y="181"/>
                  </a:cxn>
                  <a:cxn ang="0">
                    <a:pos x="298" y="183"/>
                  </a:cxn>
                  <a:cxn ang="0">
                    <a:pos x="282" y="186"/>
                  </a:cxn>
                  <a:cxn ang="0">
                    <a:pos x="261" y="190"/>
                  </a:cxn>
                  <a:cxn ang="0">
                    <a:pos x="235" y="194"/>
                  </a:cxn>
                  <a:cxn ang="0">
                    <a:pos x="206" y="197"/>
                  </a:cxn>
                  <a:cxn ang="0">
                    <a:pos x="173" y="201"/>
                  </a:cxn>
                  <a:cxn ang="0">
                    <a:pos x="139" y="202"/>
                  </a:cxn>
                  <a:cxn ang="0">
                    <a:pos x="103" y="202"/>
                  </a:cxn>
                  <a:cxn ang="0">
                    <a:pos x="74" y="201"/>
                  </a:cxn>
                  <a:cxn ang="0">
                    <a:pos x="50" y="198"/>
                  </a:cxn>
                  <a:cxn ang="0">
                    <a:pos x="32" y="194"/>
                  </a:cxn>
                  <a:cxn ang="0">
                    <a:pos x="19" y="190"/>
                  </a:cxn>
                  <a:cxn ang="0">
                    <a:pos x="10" y="186"/>
                  </a:cxn>
                  <a:cxn ang="0">
                    <a:pos x="4" y="183"/>
                  </a:cxn>
                  <a:cxn ang="0">
                    <a:pos x="2" y="181"/>
                  </a:cxn>
                  <a:cxn ang="0">
                    <a:pos x="0" y="180"/>
                  </a:cxn>
                  <a:cxn ang="0">
                    <a:pos x="0" y="159"/>
                  </a:cxn>
                  <a:cxn ang="0">
                    <a:pos x="2" y="146"/>
                  </a:cxn>
                  <a:cxn ang="0">
                    <a:pos x="4" y="129"/>
                  </a:cxn>
                  <a:cxn ang="0">
                    <a:pos x="10" y="112"/>
                  </a:cxn>
                  <a:cxn ang="0">
                    <a:pos x="15" y="92"/>
                  </a:cxn>
                  <a:cxn ang="0">
                    <a:pos x="24" y="74"/>
                  </a:cxn>
                  <a:cxn ang="0">
                    <a:pos x="36" y="55"/>
                  </a:cxn>
                  <a:cxn ang="0">
                    <a:pos x="51" y="38"/>
                  </a:cxn>
                  <a:cxn ang="0">
                    <a:pos x="70" y="24"/>
                  </a:cxn>
                  <a:cxn ang="0">
                    <a:pos x="93" y="12"/>
                  </a:cxn>
                  <a:cxn ang="0">
                    <a:pos x="120" y="4"/>
                  </a:cxn>
                  <a:cxn ang="0">
                    <a:pos x="152" y="0"/>
                  </a:cxn>
                </a:cxnLst>
                <a:rect l="0" t="0" r="r" b="b"/>
                <a:pathLst>
                  <a:path w="312" h="202">
                    <a:moveTo>
                      <a:pt x="152" y="0"/>
                    </a:moveTo>
                    <a:lnTo>
                      <a:pt x="182" y="2"/>
                    </a:lnTo>
                    <a:lnTo>
                      <a:pt x="209" y="7"/>
                    </a:lnTo>
                    <a:lnTo>
                      <a:pt x="231" y="18"/>
                    </a:lnTo>
                    <a:lnTo>
                      <a:pt x="249" y="29"/>
                    </a:lnTo>
                    <a:lnTo>
                      <a:pt x="265" y="45"/>
                    </a:lnTo>
                    <a:lnTo>
                      <a:pt x="278" y="61"/>
                    </a:lnTo>
                    <a:lnTo>
                      <a:pt x="288" y="79"/>
                    </a:lnTo>
                    <a:lnTo>
                      <a:pt x="296" y="97"/>
                    </a:lnTo>
                    <a:lnTo>
                      <a:pt x="302" y="116"/>
                    </a:lnTo>
                    <a:lnTo>
                      <a:pt x="307" y="133"/>
                    </a:lnTo>
                    <a:lnTo>
                      <a:pt x="309" y="147"/>
                    </a:lnTo>
                    <a:lnTo>
                      <a:pt x="311" y="160"/>
                    </a:lnTo>
                    <a:lnTo>
                      <a:pt x="312" y="171"/>
                    </a:lnTo>
                    <a:lnTo>
                      <a:pt x="312" y="180"/>
                    </a:lnTo>
                    <a:lnTo>
                      <a:pt x="308" y="181"/>
                    </a:lnTo>
                    <a:lnTo>
                      <a:pt x="298" y="183"/>
                    </a:lnTo>
                    <a:lnTo>
                      <a:pt x="282" y="186"/>
                    </a:lnTo>
                    <a:lnTo>
                      <a:pt x="261" y="190"/>
                    </a:lnTo>
                    <a:lnTo>
                      <a:pt x="235" y="194"/>
                    </a:lnTo>
                    <a:lnTo>
                      <a:pt x="206" y="197"/>
                    </a:lnTo>
                    <a:lnTo>
                      <a:pt x="173" y="201"/>
                    </a:lnTo>
                    <a:lnTo>
                      <a:pt x="139" y="202"/>
                    </a:lnTo>
                    <a:lnTo>
                      <a:pt x="103" y="202"/>
                    </a:lnTo>
                    <a:lnTo>
                      <a:pt x="74" y="201"/>
                    </a:lnTo>
                    <a:lnTo>
                      <a:pt x="50" y="198"/>
                    </a:lnTo>
                    <a:lnTo>
                      <a:pt x="32" y="194"/>
                    </a:lnTo>
                    <a:lnTo>
                      <a:pt x="19" y="190"/>
                    </a:lnTo>
                    <a:lnTo>
                      <a:pt x="10" y="186"/>
                    </a:lnTo>
                    <a:lnTo>
                      <a:pt x="4" y="183"/>
                    </a:lnTo>
                    <a:lnTo>
                      <a:pt x="2" y="181"/>
                    </a:lnTo>
                    <a:lnTo>
                      <a:pt x="0" y="180"/>
                    </a:lnTo>
                    <a:lnTo>
                      <a:pt x="0" y="159"/>
                    </a:lnTo>
                    <a:lnTo>
                      <a:pt x="2" y="146"/>
                    </a:lnTo>
                    <a:lnTo>
                      <a:pt x="4" y="129"/>
                    </a:lnTo>
                    <a:lnTo>
                      <a:pt x="10" y="112"/>
                    </a:lnTo>
                    <a:lnTo>
                      <a:pt x="15" y="92"/>
                    </a:lnTo>
                    <a:lnTo>
                      <a:pt x="24" y="74"/>
                    </a:lnTo>
                    <a:lnTo>
                      <a:pt x="36" y="55"/>
                    </a:lnTo>
                    <a:lnTo>
                      <a:pt x="51" y="38"/>
                    </a:lnTo>
                    <a:lnTo>
                      <a:pt x="70" y="24"/>
                    </a:lnTo>
                    <a:lnTo>
                      <a:pt x="93" y="12"/>
                    </a:lnTo>
                    <a:lnTo>
                      <a:pt x="120" y="4"/>
                    </a:lnTo>
                    <a:lnTo>
                      <a:pt x="152"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29" name="Freeform 9">
                <a:extLst>
                  <a:ext uri="{FF2B5EF4-FFF2-40B4-BE49-F238E27FC236}">
                    <a16:creationId xmlns:a16="http://schemas.microsoft.com/office/drawing/2014/main" id="{C579077E-FEB0-BC47-9247-A3E6887A59F5}"/>
                  </a:ext>
                </a:extLst>
              </p:cNvPr>
              <p:cNvSpPr>
                <a:spLocks/>
              </p:cNvSpPr>
              <p:nvPr/>
            </p:nvSpPr>
            <p:spPr bwMode="auto">
              <a:xfrm>
                <a:off x="6142502" y="5452428"/>
                <a:ext cx="314372" cy="201761"/>
              </a:xfrm>
              <a:custGeom>
                <a:avLst/>
                <a:gdLst/>
                <a:ahLst/>
                <a:cxnLst>
                  <a:cxn ang="0">
                    <a:pos x="183" y="0"/>
                  </a:cxn>
                  <a:cxn ang="0">
                    <a:pos x="213" y="2"/>
                  </a:cxn>
                  <a:cxn ang="0">
                    <a:pos x="240" y="7"/>
                  </a:cxn>
                  <a:cxn ang="0">
                    <a:pos x="262" y="16"/>
                  </a:cxn>
                  <a:cxn ang="0">
                    <a:pos x="280" y="29"/>
                  </a:cxn>
                  <a:cxn ang="0">
                    <a:pos x="296" y="44"/>
                  </a:cxn>
                  <a:cxn ang="0">
                    <a:pos x="308" y="61"/>
                  </a:cxn>
                  <a:cxn ang="0">
                    <a:pos x="317" y="79"/>
                  </a:cxn>
                  <a:cxn ang="0">
                    <a:pos x="323" y="97"/>
                  </a:cxn>
                  <a:cxn ang="0">
                    <a:pos x="329" y="114"/>
                  </a:cxn>
                  <a:cxn ang="0">
                    <a:pos x="333" y="131"/>
                  </a:cxn>
                  <a:cxn ang="0">
                    <a:pos x="334" y="147"/>
                  </a:cxn>
                  <a:cxn ang="0">
                    <a:pos x="335" y="160"/>
                  </a:cxn>
                  <a:cxn ang="0">
                    <a:pos x="335" y="181"/>
                  </a:cxn>
                  <a:cxn ang="0">
                    <a:pos x="334" y="182"/>
                  </a:cxn>
                  <a:cxn ang="0">
                    <a:pos x="331" y="186"/>
                  </a:cxn>
                  <a:cxn ang="0">
                    <a:pos x="325" y="190"/>
                  </a:cxn>
                  <a:cxn ang="0">
                    <a:pos x="314" y="196"/>
                  </a:cxn>
                  <a:cxn ang="0">
                    <a:pos x="300" y="201"/>
                  </a:cxn>
                  <a:cxn ang="0">
                    <a:pos x="279" y="205"/>
                  </a:cxn>
                  <a:cxn ang="0">
                    <a:pos x="251" y="210"/>
                  </a:cxn>
                  <a:cxn ang="0">
                    <a:pos x="216" y="214"/>
                  </a:cxn>
                  <a:cxn ang="0">
                    <a:pos x="183" y="215"/>
                  </a:cxn>
                  <a:cxn ang="0">
                    <a:pos x="152" y="214"/>
                  </a:cxn>
                  <a:cxn ang="0">
                    <a:pos x="122" y="210"/>
                  </a:cxn>
                  <a:cxn ang="0">
                    <a:pos x="93" y="206"/>
                  </a:cxn>
                  <a:cxn ang="0">
                    <a:pos x="67" y="201"/>
                  </a:cxn>
                  <a:cxn ang="0">
                    <a:pos x="44" y="194"/>
                  </a:cxn>
                  <a:cxn ang="0">
                    <a:pos x="26" y="189"/>
                  </a:cxn>
                  <a:cxn ang="0">
                    <a:pos x="12" y="184"/>
                  </a:cxn>
                  <a:cxn ang="0">
                    <a:pos x="2" y="181"/>
                  </a:cxn>
                  <a:cxn ang="0">
                    <a:pos x="0" y="180"/>
                  </a:cxn>
                  <a:cxn ang="0">
                    <a:pos x="0" y="172"/>
                  </a:cxn>
                  <a:cxn ang="0">
                    <a:pos x="1" y="161"/>
                  </a:cxn>
                  <a:cxn ang="0">
                    <a:pos x="2" y="150"/>
                  </a:cxn>
                  <a:cxn ang="0">
                    <a:pos x="6" y="135"/>
                  </a:cxn>
                  <a:cxn ang="0">
                    <a:pos x="12" y="120"/>
                  </a:cxn>
                  <a:cxn ang="0">
                    <a:pos x="18" y="101"/>
                  </a:cxn>
                  <a:cxn ang="0">
                    <a:pos x="27" y="84"/>
                  </a:cxn>
                  <a:cxn ang="0">
                    <a:pos x="39" y="67"/>
                  </a:cxn>
                  <a:cxn ang="0">
                    <a:pos x="54" y="50"/>
                  </a:cxn>
                  <a:cxn ang="0">
                    <a:pos x="72" y="36"/>
                  </a:cxn>
                  <a:cxn ang="0">
                    <a:pos x="93" y="23"/>
                  </a:cxn>
                  <a:cxn ang="0">
                    <a:pos x="119" y="11"/>
                  </a:cxn>
                  <a:cxn ang="0">
                    <a:pos x="149" y="4"/>
                  </a:cxn>
                  <a:cxn ang="0">
                    <a:pos x="183" y="0"/>
                  </a:cxn>
                </a:cxnLst>
                <a:rect l="0" t="0" r="r" b="b"/>
                <a:pathLst>
                  <a:path w="335" h="215">
                    <a:moveTo>
                      <a:pt x="183" y="0"/>
                    </a:moveTo>
                    <a:lnTo>
                      <a:pt x="213" y="2"/>
                    </a:lnTo>
                    <a:lnTo>
                      <a:pt x="240" y="7"/>
                    </a:lnTo>
                    <a:lnTo>
                      <a:pt x="262" y="16"/>
                    </a:lnTo>
                    <a:lnTo>
                      <a:pt x="280" y="29"/>
                    </a:lnTo>
                    <a:lnTo>
                      <a:pt x="296" y="44"/>
                    </a:lnTo>
                    <a:lnTo>
                      <a:pt x="308" y="61"/>
                    </a:lnTo>
                    <a:lnTo>
                      <a:pt x="317" y="79"/>
                    </a:lnTo>
                    <a:lnTo>
                      <a:pt x="323" y="97"/>
                    </a:lnTo>
                    <a:lnTo>
                      <a:pt x="329" y="114"/>
                    </a:lnTo>
                    <a:lnTo>
                      <a:pt x="333" y="131"/>
                    </a:lnTo>
                    <a:lnTo>
                      <a:pt x="334" y="147"/>
                    </a:lnTo>
                    <a:lnTo>
                      <a:pt x="335" y="160"/>
                    </a:lnTo>
                    <a:lnTo>
                      <a:pt x="335" y="181"/>
                    </a:lnTo>
                    <a:lnTo>
                      <a:pt x="334" y="182"/>
                    </a:lnTo>
                    <a:lnTo>
                      <a:pt x="331" y="186"/>
                    </a:lnTo>
                    <a:lnTo>
                      <a:pt x="325" y="190"/>
                    </a:lnTo>
                    <a:lnTo>
                      <a:pt x="314" y="196"/>
                    </a:lnTo>
                    <a:lnTo>
                      <a:pt x="300" y="201"/>
                    </a:lnTo>
                    <a:lnTo>
                      <a:pt x="279" y="205"/>
                    </a:lnTo>
                    <a:lnTo>
                      <a:pt x="251" y="210"/>
                    </a:lnTo>
                    <a:lnTo>
                      <a:pt x="216" y="214"/>
                    </a:lnTo>
                    <a:lnTo>
                      <a:pt x="183" y="215"/>
                    </a:lnTo>
                    <a:lnTo>
                      <a:pt x="152" y="214"/>
                    </a:lnTo>
                    <a:lnTo>
                      <a:pt x="122" y="210"/>
                    </a:lnTo>
                    <a:lnTo>
                      <a:pt x="93" y="206"/>
                    </a:lnTo>
                    <a:lnTo>
                      <a:pt x="67" y="201"/>
                    </a:lnTo>
                    <a:lnTo>
                      <a:pt x="44" y="194"/>
                    </a:lnTo>
                    <a:lnTo>
                      <a:pt x="26" y="189"/>
                    </a:lnTo>
                    <a:lnTo>
                      <a:pt x="12" y="184"/>
                    </a:lnTo>
                    <a:lnTo>
                      <a:pt x="2" y="181"/>
                    </a:lnTo>
                    <a:lnTo>
                      <a:pt x="0" y="180"/>
                    </a:lnTo>
                    <a:lnTo>
                      <a:pt x="0" y="172"/>
                    </a:lnTo>
                    <a:lnTo>
                      <a:pt x="1" y="161"/>
                    </a:lnTo>
                    <a:lnTo>
                      <a:pt x="2" y="150"/>
                    </a:lnTo>
                    <a:lnTo>
                      <a:pt x="6" y="135"/>
                    </a:lnTo>
                    <a:lnTo>
                      <a:pt x="12" y="120"/>
                    </a:lnTo>
                    <a:lnTo>
                      <a:pt x="18" y="101"/>
                    </a:lnTo>
                    <a:lnTo>
                      <a:pt x="27" y="84"/>
                    </a:lnTo>
                    <a:lnTo>
                      <a:pt x="39" y="67"/>
                    </a:lnTo>
                    <a:lnTo>
                      <a:pt x="54" y="50"/>
                    </a:lnTo>
                    <a:lnTo>
                      <a:pt x="72" y="36"/>
                    </a:lnTo>
                    <a:lnTo>
                      <a:pt x="93" y="23"/>
                    </a:lnTo>
                    <a:lnTo>
                      <a:pt x="119" y="11"/>
                    </a:lnTo>
                    <a:lnTo>
                      <a:pt x="149" y="4"/>
                    </a:lnTo>
                    <a:lnTo>
                      <a:pt x="183"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30" name="Freeform 10">
                <a:extLst>
                  <a:ext uri="{FF2B5EF4-FFF2-40B4-BE49-F238E27FC236}">
                    <a16:creationId xmlns:a16="http://schemas.microsoft.com/office/drawing/2014/main" id="{71955BDB-C5A1-FD49-823F-4F479FDA65A1}"/>
                  </a:ext>
                </a:extLst>
              </p:cNvPr>
              <p:cNvSpPr>
                <a:spLocks/>
              </p:cNvSpPr>
              <p:nvPr/>
            </p:nvSpPr>
            <p:spPr bwMode="auto">
              <a:xfrm>
                <a:off x="6005492" y="2863318"/>
                <a:ext cx="190500" cy="158594"/>
              </a:xfrm>
              <a:custGeom>
                <a:avLst/>
                <a:gdLst/>
                <a:ahLst/>
                <a:cxnLst>
                  <a:cxn ang="0">
                    <a:pos x="200" y="0"/>
                  </a:cxn>
                  <a:cxn ang="0">
                    <a:pos x="203" y="0"/>
                  </a:cxn>
                  <a:cxn ang="0">
                    <a:pos x="158" y="164"/>
                  </a:cxn>
                  <a:cxn ang="0">
                    <a:pos x="112" y="169"/>
                  </a:cxn>
                  <a:cxn ang="0">
                    <a:pos x="0" y="22"/>
                  </a:cxn>
                  <a:cxn ang="0">
                    <a:pos x="4" y="22"/>
                  </a:cxn>
                  <a:cxn ang="0">
                    <a:pos x="15" y="21"/>
                  </a:cxn>
                  <a:cxn ang="0">
                    <a:pos x="31" y="20"/>
                  </a:cxn>
                  <a:cxn ang="0">
                    <a:pos x="50" y="17"/>
                  </a:cxn>
                  <a:cxn ang="0">
                    <a:pos x="70" y="16"/>
                  </a:cxn>
                  <a:cxn ang="0">
                    <a:pos x="88" y="13"/>
                  </a:cxn>
                  <a:cxn ang="0">
                    <a:pos x="105" y="12"/>
                  </a:cxn>
                  <a:cxn ang="0">
                    <a:pos x="128" y="9"/>
                  </a:cxn>
                  <a:cxn ang="0">
                    <a:pos x="151" y="7"/>
                  </a:cxn>
                  <a:cxn ang="0">
                    <a:pos x="171" y="4"/>
                  </a:cxn>
                  <a:cxn ang="0">
                    <a:pos x="188" y="3"/>
                  </a:cxn>
                  <a:cxn ang="0">
                    <a:pos x="200" y="0"/>
                  </a:cxn>
                </a:cxnLst>
                <a:rect l="0" t="0" r="r" b="b"/>
                <a:pathLst>
                  <a:path w="203" h="169">
                    <a:moveTo>
                      <a:pt x="200" y="0"/>
                    </a:moveTo>
                    <a:lnTo>
                      <a:pt x="203" y="0"/>
                    </a:lnTo>
                    <a:lnTo>
                      <a:pt x="158" y="164"/>
                    </a:lnTo>
                    <a:lnTo>
                      <a:pt x="112" y="169"/>
                    </a:lnTo>
                    <a:lnTo>
                      <a:pt x="0" y="22"/>
                    </a:lnTo>
                    <a:lnTo>
                      <a:pt x="4" y="22"/>
                    </a:lnTo>
                    <a:lnTo>
                      <a:pt x="15" y="21"/>
                    </a:lnTo>
                    <a:lnTo>
                      <a:pt x="31" y="20"/>
                    </a:lnTo>
                    <a:lnTo>
                      <a:pt x="50" y="17"/>
                    </a:lnTo>
                    <a:lnTo>
                      <a:pt x="70" y="16"/>
                    </a:lnTo>
                    <a:lnTo>
                      <a:pt x="88" y="13"/>
                    </a:lnTo>
                    <a:lnTo>
                      <a:pt x="105" y="12"/>
                    </a:lnTo>
                    <a:lnTo>
                      <a:pt x="128" y="9"/>
                    </a:lnTo>
                    <a:lnTo>
                      <a:pt x="151" y="7"/>
                    </a:lnTo>
                    <a:lnTo>
                      <a:pt x="171" y="4"/>
                    </a:lnTo>
                    <a:lnTo>
                      <a:pt x="188" y="3"/>
                    </a:lnTo>
                    <a:lnTo>
                      <a:pt x="200" y="0"/>
                    </a:lnTo>
                    <a:close/>
                  </a:path>
                </a:pathLst>
              </a:custGeom>
              <a:solidFill>
                <a:srgbClr val="FF5E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31" name="Freeform 11">
                <a:extLst>
                  <a:ext uri="{FF2B5EF4-FFF2-40B4-BE49-F238E27FC236}">
                    <a16:creationId xmlns:a16="http://schemas.microsoft.com/office/drawing/2014/main" id="{25F3B55A-154C-2143-B058-8E3C765D3FA9}"/>
                  </a:ext>
                </a:extLst>
              </p:cNvPr>
              <p:cNvSpPr>
                <a:spLocks/>
              </p:cNvSpPr>
              <p:nvPr/>
            </p:nvSpPr>
            <p:spPr bwMode="auto">
              <a:xfrm>
                <a:off x="6075874" y="2990005"/>
                <a:ext cx="178300" cy="687864"/>
              </a:xfrm>
              <a:custGeom>
                <a:avLst/>
                <a:gdLst/>
                <a:ahLst/>
                <a:cxnLst>
                  <a:cxn ang="0">
                    <a:pos x="79" y="0"/>
                  </a:cxn>
                  <a:cxn ang="0">
                    <a:pos x="80" y="4"/>
                  </a:cxn>
                  <a:cxn ang="0">
                    <a:pos x="83" y="13"/>
                  </a:cxn>
                  <a:cxn ang="0">
                    <a:pos x="88" y="30"/>
                  </a:cxn>
                  <a:cxn ang="0">
                    <a:pos x="93" y="51"/>
                  </a:cxn>
                  <a:cxn ang="0">
                    <a:pos x="101" y="77"/>
                  </a:cxn>
                  <a:cxn ang="0">
                    <a:pos x="109" y="107"/>
                  </a:cxn>
                  <a:cxn ang="0">
                    <a:pos x="118" y="142"/>
                  </a:cxn>
                  <a:cxn ang="0">
                    <a:pos x="127" y="177"/>
                  </a:cxn>
                  <a:cxn ang="0">
                    <a:pos x="138" y="216"/>
                  </a:cxn>
                  <a:cxn ang="0">
                    <a:pos x="147" y="255"/>
                  </a:cxn>
                  <a:cxn ang="0">
                    <a:pos x="156" y="296"/>
                  </a:cxn>
                  <a:cxn ang="0">
                    <a:pos x="165" y="335"/>
                  </a:cxn>
                  <a:cxn ang="0">
                    <a:pos x="173" y="376"/>
                  </a:cxn>
                  <a:cxn ang="0">
                    <a:pos x="180" y="414"/>
                  </a:cxn>
                  <a:cxn ang="0">
                    <a:pos x="186" y="451"/>
                  </a:cxn>
                  <a:cxn ang="0">
                    <a:pos x="190" y="485"/>
                  </a:cxn>
                  <a:cxn ang="0">
                    <a:pos x="113" y="733"/>
                  </a:cxn>
                  <a:cxn ang="0">
                    <a:pos x="0" y="541"/>
                  </a:cxn>
                  <a:cxn ang="0">
                    <a:pos x="0" y="537"/>
                  </a:cxn>
                  <a:cxn ang="0">
                    <a:pos x="1" y="524"/>
                  </a:cxn>
                  <a:cxn ang="0">
                    <a:pos x="4" y="503"/>
                  </a:cxn>
                  <a:cxn ang="0">
                    <a:pos x="7" y="477"/>
                  </a:cxn>
                  <a:cxn ang="0">
                    <a:pos x="9" y="444"/>
                  </a:cxn>
                  <a:cxn ang="0">
                    <a:pos x="13" y="407"/>
                  </a:cxn>
                  <a:cxn ang="0">
                    <a:pos x="16" y="367"/>
                  </a:cxn>
                  <a:cxn ang="0">
                    <a:pos x="20" y="324"/>
                  </a:cxn>
                  <a:cxn ang="0">
                    <a:pos x="24" y="279"/>
                  </a:cxn>
                  <a:cxn ang="0">
                    <a:pos x="26" y="235"/>
                  </a:cxn>
                  <a:cxn ang="0">
                    <a:pos x="29" y="189"/>
                  </a:cxn>
                  <a:cxn ang="0">
                    <a:pos x="32" y="145"/>
                  </a:cxn>
                  <a:cxn ang="0">
                    <a:pos x="33" y="104"/>
                  </a:cxn>
                  <a:cxn ang="0">
                    <a:pos x="33" y="30"/>
                  </a:cxn>
                  <a:cxn ang="0">
                    <a:pos x="32" y="1"/>
                  </a:cxn>
                  <a:cxn ang="0">
                    <a:pos x="79" y="0"/>
                  </a:cxn>
                </a:cxnLst>
                <a:rect l="0" t="0" r="r" b="b"/>
                <a:pathLst>
                  <a:path w="190" h="733">
                    <a:moveTo>
                      <a:pt x="79" y="0"/>
                    </a:moveTo>
                    <a:lnTo>
                      <a:pt x="80" y="4"/>
                    </a:lnTo>
                    <a:lnTo>
                      <a:pt x="83" y="13"/>
                    </a:lnTo>
                    <a:lnTo>
                      <a:pt x="88" y="30"/>
                    </a:lnTo>
                    <a:lnTo>
                      <a:pt x="93" y="51"/>
                    </a:lnTo>
                    <a:lnTo>
                      <a:pt x="101" y="77"/>
                    </a:lnTo>
                    <a:lnTo>
                      <a:pt x="109" y="107"/>
                    </a:lnTo>
                    <a:lnTo>
                      <a:pt x="118" y="142"/>
                    </a:lnTo>
                    <a:lnTo>
                      <a:pt x="127" y="177"/>
                    </a:lnTo>
                    <a:lnTo>
                      <a:pt x="138" y="216"/>
                    </a:lnTo>
                    <a:lnTo>
                      <a:pt x="147" y="255"/>
                    </a:lnTo>
                    <a:lnTo>
                      <a:pt x="156" y="296"/>
                    </a:lnTo>
                    <a:lnTo>
                      <a:pt x="165" y="335"/>
                    </a:lnTo>
                    <a:lnTo>
                      <a:pt x="173" y="376"/>
                    </a:lnTo>
                    <a:lnTo>
                      <a:pt x="180" y="414"/>
                    </a:lnTo>
                    <a:lnTo>
                      <a:pt x="186" y="451"/>
                    </a:lnTo>
                    <a:lnTo>
                      <a:pt x="190" y="485"/>
                    </a:lnTo>
                    <a:lnTo>
                      <a:pt x="113" y="733"/>
                    </a:lnTo>
                    <a:lnTo>
                      <a:pt x="0" y="541"/>
                    </a:lnTo>
                    <a:lnTo>
                      <a:pt x="0" y="537"/>
                    </a:lnTo>
                    <a:lnTo>
                      <a:pt x="1" y="524"/>
                    </a:lnTo>
                    <a:lnTo>
                      <a:pt x="4" y="503"/>
                    </a:lnTo>
                    <a:lnTo>
                      <a:pt x="7" y="477"/>
                    </a:lnTo>
                    <a:lnTo>
                      <a:pt x="9" y="444"/>
                    </a:lnTo>
                    <a:lnTo>
                      <a:pt x="13" y="407"/>
                    </a:lnTo>
                    <a:lnTo>
                      <a:pt x="16" y="367"/>
                    </a:lnTo>
                    <a:lnTo>
                      <a:pt x="20" y="324"/>
                    </a:lnTo>
                    <a:lnTo>
                      <a:pt x="24" y="279"/>
                    </a:lnTo>
                    <a:lnTo>
                      <a:pt x="26" y="235"/>
                    </a:lnTo>
                    <a:lnTo>
                      <a:pt x="29" y="189"/>
                    </a:lnTo>
                    <a:lnTo>
                      <a:pt x="32" y="145"/>
                    </a:lnTo>
                    <a:lnTo>
                      <a:pt x="33" y="104"/>
                    </a:lnTo>
                    <a:lnTo>
                      <a:pt x="33" y="30"/>
                    </a:lnTo>
                    <a:lnTo>
                      <a:pt x="32" y="1"/>
                    </a:lnTo>
                    <a:lnTo>
                      <a:pt x="79" y="0"/>
                    </a:lnTo>
                    <a:close/>
                  </a:path>
                </a:pathLst>
              </a:custGeom>
              <a:solidFill>
                <a:srgbClr val="FF5E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32" name="Freeform 12">
                <a:extLst>
                  <a:ext uri="{FF2B5EF4-FFF2-40B4-BE49-F238E27FC236}">
                    <a16:creationId xmlns:a16="http://schemas.microsoft.com/office/drawing/2014/main" id="{0B843D6E-BB70-D346-A270-F91AF7DCE5B6}"/>
                  </a:ext>
                </a:extLst>
              </p:cNvPr>
              <p:cNvSpPr>
                <a:spLocks/>
              </p:cNvSpPr>
              <p:nvPr/>
            </p:nvSpPr>
            <p:spPr bwMode="auto">
              <a:xfrm>
                <a:off x="5553172" y="1600200"/>
                <a:ext cx="965638" cy="1126108"/>
              </a:xfrm>
              <a:custGeom>
                <a:avLst/>
                <a:gdLst/>
                <a:ahLst/>
                <a:cxnLst>
                  <a:cxn ang="0">
                    <a:pos x="455" y="0"/>
                  </a:cxn>
                  <a:cxn ang="0">
                    <a:pos x="511" y="5"/>
                  </a:cxn>
                  <a:cxn ang="0">
                    <a:pos x="566" y="17"/>
                  </a:cxn>
                  <a:cxn ang="0">
                    <a:pos x="620" y="35"/>
                  </a:cxn>
                  <a:cxn ang="0">
                    <a:pos x="672" y="59"/>
                  </a:cxn>
                  <a:cxn ang="0">
                    <a:pos x="723" y="89"/>
                  </a:cxn>
                  <a:cxn ang="0">
                    <a:pos x="772" y="126"/>
                  </a:cxn>
                  <a:cxn ang="0">
                    <a:pos x="818" y="166"/>
                  </a:cxn>
                  <a:cxn ang="0">
                    <a:pos x="860" y="213"/>
                  </a:cxn>
                  <a:cxn ang="0">
                    <a:pos x="899" y="266"/>
                  </a:cxn>
                  <a:cxn ang="0">
                    <a:pos x="934" y="322"/>
                  </a:cxn>
                  <a:cxn ang="0">
                    <a:pos x="964" y="384"/>
                  </a:cxn>
                  <a:cxn ang="0">
                    <a:pos x="991" y="450"/>
                  </a:cxn>
                  <a:cxn ang="0">
                    <a:pos x="1010" y="521"/>
                  </a:cxn>
                  <a:cxn ang="0">
                    <a:pos x="1022" y="578"/>
                  </a:cxn>
                  <a:cxn ang="0">
                    <a:pos x="1027" y="635"/>
                  </a:cxn>
                  <a:cxn ang="0">
                    <a:pos x="1029" y="691"/>
                  </a:cxn>
                  <a:cxn ang="0">
                    <a:pos x="1026" y="746"/>
                  </a:cxn>
                  <a:cxn ang="0">
                    <a:pos x="1018" y="800"/>
                  </a:cxn>
                  <a:cxn ang="0">
                    <a:pos x="1006" y="853"/>
                  </a:cxn>
                  <a:cxn ang="0">
                    <a:pos x="989" y="904"/>
                  </a:cxn>
                  <a:cxn ang="0">
                    <a:pos x="968" y="951"/>
                  </a:cxn>
                  <a:cxn ang="0">
                    <a:pos x="944" y="995"/>
                  </a:cxn>
                  <a:cxn ang="0">
                    <a:pos x="915" y="1037"/>
                  </a:cxn>
                  <a:cxn ang="0">
                    <a:pos x="881" y="1074"/>
                  </a:cxn>
                  <a:cxn ang="0">
                    <a:pos x="844" y="1108"/>
                  </a:cxn>
                  <a:cxn ang="0">
                    <a:pos x="803" y="1137"/>
                  </a:cxn>
                  <a:cxn ang="0">
                    <a:pos x="760" y="1160"/>
                  </a:cxn>
                  <a:cxn ang="0">
                    <a:pos x="713" y="1179"/>
                  </a:cxn>
                  <a:cxn ang="0">
                    <a:pos x="662" y="1192"/>
                  </a:cxn>
                  <a:cxn ang="0">
                    <a:pos x="600" y="1200"/>
                  </a:cxn>
                  <a:cxn ang="0">
                    <a:pos x="540" y="1200"/>
                  </a:cxn>
                  <a:cxn ang="0">
                    <a:pos x="482" y="1192"/>
                  </a:cxn>
                  <a:cxn ang="0">
                    <a:pos x="425" y="1177"/>
                  </a:cxn>
                  <a:cxn ang="0">
                    <a:pos x="370" y="1155"/>
                  </a:cxn>
                  <a:cxn ang="0">
                    <a:pos x="317" y="1128"/>
                  </a:cxn>
                  <a:cxn ang="0">
                    <a:pos x="268" y="1093"/>
                  </a:cxn>
                  <a:cxn ang="0">
                    <a:pos x="221" y="1053"/>
                  </a:cxn>
                  <a:cxn ang="0">
                    <a:pos x="177" y="1007"/>
                  </a:cxn>
                  <a:cxn ang="0">
                    <a:pos x="137" y="956"/>
                  </a:cxn>
                  <a:cxn ang="0">
                    <a:pos x="101" y="900"/>
                  </a:cxn>
                  <a:cxn ang="0">
                    <a:pos x="70" y="839"/>
                  </a:cxn>
                  <a:cxn ang="0">
                    <a:pos x="42" y="774"/>
                  </a:cxn>
                  <a:cxn ang="0">
                    <a:pos x="25" y="720"/>
                  </a:cxn>
                  <a:cxn ang="0">
                    <a:pos x="12" y="664"/>
                  </a:cxn>
                  <a:cxn ang="0">
                    <a:pos x="4" y="608"/>
                  </a:cxn>
                  <a:cxn ang="0">
                    <a:pos x="0" y="550"/>
                  </a:cxn>
                  <a:cxn ang="0">
                    <a:pos x="2" y="494"/>
                  </a:cxn>
                  <a:cxn ang="0">
                    <a:pos x="7" y="437"/>
                  </a:cxn>
                  <a:cxn ang="0">
                    <a:pos x="16" y="382"/>
                  </a:cxn>
                  <a:cxn ang="0">
                    <a:pos x="31" y="329"/>
                  </a:cxn>
                  <a:cxn ang="0">
                    <a:pos x="49" y="278"/>
                  </a:cxn>
                  <a:cxn ang="0">
                    <a:pos x="71" y="228"/>
                  </a:cxn>
                  <a:cxn ang="0">
                    <a:pos x="97" y="183"/>
                  </a:cxn>
                  <a:cxn ang="0">
                    <a:pos x="128" y="141"/>
                  </a:cxn>
                  <a:cxn ang="0">
                    <a:pos x="162" y="105"/>
                  </a:cxn>
                  <a:cxn ang="0">
                    <a:pos x="200" y="73"/>
                  </a:cxn>
                  <a:cxn ang="0">
                    <a:pos x="243" y="47"/>
                  </a:cxn>
                  <a:cxn ang="0">
                    <a:pos x="289" y="26"/>
                  </a:cxn>
                  <a:cxn ang="0">
                    <a:pos x="344" y="10"/>
                  </a:cxn>
                  <a:cxn ang="0">
                    <a:pos x="400" y="3"/>
                  </a:cxn>
                  <a:cxn ang="0">
                    <a:pos x="455" y="0"/>
                  </a:cxn>
                </a:cxnLst>
                <a:rect l="0" t="0" r="r" b="b"/>
                <a:pathLst>
                  <a:path w="1029" h="1200">
                    <a:moveTo>
                      <a:pt x="455" y="0"/>
                    </a:moveTo>
                    <a:lnTo>
                      <a:pt x="511" y="5"/>
                    </a:lnTo>
                    <a:lnTo>
                      <a:pt x="566" y="17"/>
                    </a:lnTo>
                    <a:lnTo>
                      <a:pt x="620" y="35"/>
                    </a:lnTo>
                    <a:lnTo>
                      <a:pt x="672" y="59"/>
                    </a:lnTo>
                    <a:lnTo>
                      <a:pt x="723" y="89"/>
                    </a:lnTo>
                    <a:lnTo>
                      <a:pt x="772" y="126"/>
                    </a:lnTo>
                    <a:lnTo>
                      <a:pt x="818" y="166"/>
                    </a:lnTo>
                    <a:lnTo>
                      <a:pt x="860" y="213"/>
                    </a:lnTo>
                    <a:lnTo>
                      <a:pt x="899" y="266"/>
                    </a:lnTo>
                    <a:lnTo>
                      <a:pt x="934" y="322"/>
                    </a:lnTo>
                    <a:lnTo>
                      <a:pt x="964" y="384"/>
                    </a:lnTo>
                    <a:lnTo>
                      <a:pt x="991" y="450"/>
                    </a:lnTo>
                    <a:lnTo>
                      <a:pt x="1010" y="521"/>
                    </a:lnTo>
                    <a:lnTo>
                      <a:pt x="1022" y="578"/>
                    </a:lnTo>
                    <a:lnTo>
                      <a:pt x="1027" y="635"/>
                    </a:lnTo>
                    <a:lnTo>
                      <a:pt x="1029" y="691"/>
                    </a:lnTo>
                    <a:lnTo>
                      <a:pt x="1026" y="746"/>
                    </a:lnTo>
                    <a:lnTo>
                      <a:pt x="1018" y="800"/>
                    </a:lnTo>
                    <a:lnTo>
                      <a:pt x="1006" y="853"/>
                    </a:lnTo>
                    <a:lnTo>
                      <a:pt x="989" y="904"/>
                    </a:lnTo>
                    <a:lnTo>
                      <a:pt x="968" y="951"/>
                    </a:lnTo>
                    <a:lnTo>
                      <a:pt x="944" y="995"/>
                    </a:lnTo>
                    <a:lnTo>
                      <a:pt x="915" y="1037"/>
                    </a:lnTo>
                    <a:lnTo>
                      <a:pt x="881" y="1074"/>
                    </a:lnTo>
                    <a:lnTo>
                      <a:pt x="844" y="1108"/>
                    </a:lnTo>
                    <a:lnTo>
                      <a:pt x="803" y="1137"/>
                    </a:lnTo>
                    <a:lnTo>
                      <a:pt x="760" y="1160"/>
                    </a:lnTo>
                    <a:lnTo>
                      <a:pt x="713" y="1179"/>
                    </a:lnTo>
                    <a:lnTo>
                      <a:pt x="662" y="1192"/>
                    </a:lnTo>
                    <a:lnTo>
                      <a:pt x="600" y="1200"/>
                    </a:lnTo>
                    <a:lnTo>
                      <a:pt x="540" y="1200"/>
                    </a:lnTo>
                    <a:lnTo>
                      <a:pt x="482" y="1192"/>
                    </a:lnTo>
                    <a:lnTo>
                      <a:pt x="425" y="1177"/>
                    </a:lnTo>
                    <a:lnTo>
                      <a:pt x="370" y="1155"/>
                    </a:lnTo>
                    <a:lnTo>
                      <a:pt x="317" y="1128"/>
                    </a:lnTo>
                    <a:lnTo>
                      <a:pt x="268" y="1093"/>
                    </a:lnTo>
                    <a:lnTo>
                      <a:pt x="221" y="1053"/>
                    </a:lnTo>
                    <a:lnTo>
                      <a:pt x="177" y="1007"/>
                    </a:lnTo>
                    <a:lnTo>
                      <a:pt x="137" y="956"/>
                    </a:lnTo>
                    <a:lnTo>
                      <a:pt x="101" y="900"/>
                    </a:lnTo>
                    <a:lnTo>
                      <a:pt x="70" y="839"/>
                    </a:lnTo>
                    <a:lnTo>
                      <a:pt x="42" y="774"/>
                    </a:lnTo>
                    <a:lnTo>
                      <a:pt x="25" y="720"/>
                    </a:lnTo>
                    <a:lnTo>
                      <a:pt x="12" y="664"/>
                    </a:lnTo>
                    <a:lnTo>
                      <a:pt x="4" y="608"/>
                    </a:lnTo>
                    <a:lnTo>
                      <a:pt x="0" y="550"/>
                    </a:lnTo>
                    <a:lnTo>
                      <a:pt x="2" y="494"/>
                    </a:lnTo>
                    <a:lnTo>
                      <a:pt x="7" y="437"/>
                    </a:lnTo>
                    <a:lnTo>
                      <a:pt x="16" y="382"/>
                    </a:lnTo>
                    <a:lnTo>
                      <a:pt x="31" y="329"/>
                    </a:lnTo>
                    <a:lnTo>
                      <a:pt x="49" y="278"/>
                    </a:lnTo>
                    <a:lnTo>
                      <a:pt x="71" y="228"/>
                    </a:lnTo>
                    <a:lnTo>
                      <a:pt x="97" y="183"/>
                    </a:lnTo>
                    <a:lnTo>
                      <a:pt x="128" y="141"/>
                    </a:lnTo>
                    <a:lnTo>
                      <a:pt x="162" y="105"/>
                    </a:lnTo>
                    <a:lnTo>
                      <a:pt x="200" y="73"/>
                    </a:lnTo>
                    <a:lnTo>
                      <a:pt x="243" y="47"/>
                    </a:lnTo>
                    <a:lnTo>
                      <a:pt x="289" y="26"/>
                    </a:lnTo>
                    <a:lnTo>
                      <a:pt x="344" y="10"/>
                    </a:lnTo>
                    <a:lnTo>
                      <a:pt x="400" y="3"/>
                    </a:lnTo>
                    <a:lnTo>
                      <a:pt x="455"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33" name="Freeform 13">
                <a:extLst>
                  <a:ext uri="{FF2B5EF4-FFF2-40B4-BE49-F238E27FC236}">
                    <a16:creationId xmlns:a16="http://schemas.microsoft.com/office/drawing/2014/main" id="{58629B06-3ECB-BA4D-99BB-426D4B3BC852}"/>
                  </a:ext>
                </a:extLst>
              </p:cNvPr>
              <p:cNvSpPr>
                <a:spLocks/>
              </p:cNvSpPr>
              <p:nvPr/>
            </p:nvSpPr>
            <p:spPr bwMode="auto">
              <a:xfrm>
                <a:off x="5618861" y="1655567"/>
                <a:ext cx="869919" cy="1015374"/>
              </a:xfrm>
              <a:custGeom>
                <a:avLst/>
                <a:gdLst/>
                <a:ahLst/>
                <a:cxnLst>
                  <a:cxn ang="0">
                    <a:pos x="419" y="0"/>
                  </a:cxn>
                  <a:cxn ang="0">
                    <a:pos x="473" y="6"/>
                  </a:cxn>
                  <a:cxn ang="0">
                    <a:pos x="525" y="20"/>
                  </a:cxn>
                  <a:cxn ang="0">
                    <a:pos x="576" y="39"/>
                  </a:cxn>
                  <a:cxn ang="0">
                    <a:pos x="627" y="65"/>
                  </a:cxn>
                  <a:cxn ang="0">
                    <a:pos x="674" y="97"/>
                  </a:cxn>
                  <a:cxn ang="0">
                    <a:pos x="720" y="135"/>
                  </a:cxn>
                  <a:cxn ang="0">
                    <a:pos x="762" y="178"/>
                  </a:cxn>
                  <a:cxn ang="0">
                    <a:pos x="800" y="226"/>
                  </a:cxn>
                  <a:cxn ang="0">
                    <a:pos x="836" y="280"/>
                  </a:cxn>
                  <a:cxn ang="0">
                    <a:pos x="866" y="339"/>
                  </a:cxn>
                  <a:cxn ang="0">
                    <a:pos x="891" y="402"/>
                  </a:cxn>
                  <a:cxn ang="0">
                    <a:pos x="910" y="470"/>
                  </a:cxn>
                  <a:cxn ang="0">
                    <a:pos x="921" y="525"/>
                  </a:cxn>
                  <a:cxn ang="0">
                    <a:pos x="927" y="580"/>
                  </a:cxn>
                  <a:cxn ang="0">
                    <a:pos x="927" y="634"/>
                  </a:cxn>
                  <a:cxn ang="0">
                    <a:pos x="923" y="686"/>
                  </a:cxn>
                  <a:cxn ang="0">
                    <a:pos x="914" y="739"/>
                  </a:cxn>
                  <a:cxn ang="0">
                    <a:pos x="901" y="788"/>
                  </a:cxn>
                  <a:cxn ang="0">
                    <a:pos x="883" y="835"/>
                  </a:cxn>
                  <a:cxn ang="0">
                    <a:pos x="860" y="880"/>
                  </a:cxn>
                  <a:cxn ang="0">
                    <a:pos x="834" y="921"/>
                  </a:cxn>
                  <a:cxn ang="0">
                    <a:pos x="804" y="959"/>
                  </a:cxn>
                  <a:cxn ang="0">
                    <a:pos x="770" y="991"/>
                  </a:cxn>
                  <a:cxn ang="0">
                    <a:pos x="732" y="1020"/>
                  </a:cxn>
                  <a:cxn ang="0">
                    <a:pos x="690" y="1044"/>
                  </a:cxn>
                  <a:cxn ang="0">
                    <a:pos x="644" y="1062"/>
                  </a:cxn>
                  <a:cxn ang="0">
                    <a:pos x="596" y="1075"/>
                  </a:cxn>
                  <a:cxn ang="0">
                    <a:pos x="536" y="1082"/>
                  </a:cxn>
                  <a:cxn ang="0">
                    <a:pos x="478" y="1080"/>
                  </a:cxn>
                  <a:cxn ang="0">
                    <a:pos x="420" y="1072"/>
                  </a:cxn>
                  <a:cxn ang="0">
                    <a:pos x="365" y="1055"/>
                  </a:cxn>
                  <a:cxn ang="0">
                    <a:pos x="313" y="1032"/>
                  </a:cxn>
                  <a:cxn ang="0">
                    <a:pos x="262" y="1002"/>
                  </a:cxn>
                  <a:cxn ang="0">
                    <a:pos x="215" y="965"/>
                  </a:cxn>
                  <a:cxn ang="0">
                    <a:pos x="171" y="923"/>
                  </a:cxn>
                  <a:cxn ang="0">
                    <a:pos x="131" y="875"/>
                  </a:cxn>
                  <a:cxn ang="0">
                    <a:pos x="96" y="820"/>
                  </a:cxn>
                  <a:cxn ang="0">
                    <a:pos x="63" y="762"/>
                  </a:cxn>
                  <a:cxn ang="0">
                    <a:pos x="37" y="698"/>
                  </a:cxn>
                  <a:cxn ang="0">
                    <a:pos x="21" y="649"/>
                  </a:cxn>
                  <a:cxn ang="0">
                    <a:pos x="10" y="598"/>
                  </a:cxn>
                  <a:cxn ang="0">
                    <a:pos x="3" y="547"/>
                  </a:cxn>
                  <a:cxn ang="0">
                    <a:pos x="0" y="496"/>
                  </a:cxn>
                  <a:cxn ang="0">
                    <a:pos x="0" y="445"/>
                  </a:cxn>
                  <a:cxn ang="0">
                    <a:pos x="5" y="394"/>
                  </a:cxn>
                  <a:cxn ang="0">
                    <a:pos x="13" y="344"/>
                  </a:cxn>
                  <a:cxn ang="0">
                    <a:pos x="26" y="296"/>
                  </a:cxn>
                  <a:cxn ang="0">
                    <a:pos x="42" y="250"/>
                  </a:cxn>
                  <a:cxn ang="0">
                    <a:pos x="61" y="206"/>
                  </a:cxn>
                  <a:cxn ang="0">
                    <a:pos x="86" y="165"/>
                  </a:cxn>
                  <a:cxn ang="0">
                    <a:pos x="113" y="128"/>
                  </a:cxn>
                  <a:cxn ang="0">
                    <a:pos x="144" y="94"/>
                  </a:cxn>
                  <a:cxn ang="0">
                    <a:pos x="178" y="65"/>
                  </a:cxn>
                  <a:cxn ang="0">
                    <a:pos x="216" y="42"/>
                  </a:cxn>
                  <a:cxn ang="0">
                    <a:pos x="258" y="24"/>
                  </a:cxn>
                  <a:cxn ang="0">
                    <a:pos x="312" y="9"/>
                  </a:cxn>
                  <a:cxn ang="0">
                    <a:pos x="365" y="1"/>
                  </a:cxn>
                  <a:cxn ang="0">
                    <a:pos x="419" y="0"/>
                  </a:cxn>
                </a:cxnLst>
                <a:rect l="0" t="0" r="r" b="b"/>
                <a:pathLst>
                  <a:path w="927" h="1082">
                    <a:moveTo>
                      <a:pt x="419" y="0"/>
                    </a:moveTo>
                    <a:lnTo>
                      <a:pt x="473" y="6"/>
                    </a:lnTo>
                    <a:lnTo>
                      <a:pt x="525" y="20"/>
                    </a:lnTo>
                    <a:lnTo>
                      <a:pt x="576" y="39"/>
                    </a:lnTo>
                    <a:lnTo>
                      <a:pt x="627" y="65"/>
                    </a:lnTo>
                    <a:lnTo>
                      <a:pt x="674" y="97"/>
                    </a:lnTo>
                    <a:lnTo>
                      <a:pt x="720" y="135"/>
                    </a:lnTo>
                    <a:lnTo>
                      <a:pt x="762" y="178"/>
                    </a:lnTo>
                    <a:lnTo>
                      <a:pt x="800" y="226"/>
                    </a:lnTo>
                    <a:lnTo>
                      <a:pt x="836" y="280"/>
                    </a:lnTo>
                    <a:lnTo>
                      <a:pt x="866" y="339"/>
                    </a:lnTo>
                    <a:lnTo>
                      <a:pt x="891" y="402"/>
                    </a:lnTo>
                    <a:lnTo>
                      <a:pt x="910" y="470"/>
                    </a:lnTo>
                    <a:lnTo>
                      <a:pt x="921" y="525"/>
                    </a:lnTo>
                    <a:lnTo>
                      <a:pt x="927" y="580"/>
                    </a:lnTo>
                    <a:lnTo>
                      <a:pt x="927" y="634"/>
                    </a:lnTo>
                    <a:lnTo>
                      <a:pt x="923" y="686"/>
                    </a:lnTo>
                    <a:lnTo>
                      <a:pt x="914" y="739"/>
                    </a:lnTo>
                    <a:lnTo>
                      <a:pt x="901" y="788"/>
                    </a:lnTo>
                    <a:lnTo>
                      <a:pt x="883" y="835"/>
                    </a:lnTo>
                    <a:lnTo>
                      <a:pt x="860" y="880"/>
                    </a:lnTo>
                    <a:lnTo>
                      <a:pt x="834" y="921"/>
                    </a:lnTo>
                    <a:lnTo>
                      <a:pt x="804" y="959"/>
                    </a:lnTo>
                    <a:lnTo>
                      <a:pt x="770" y="991"/>
                    </a:lnTo>
                    <a:lnTo>
                      <a:pt x="732" y="1020"/>
                    </a:lnTo>
                    <a:lnTo>
                      <a:pt x="690" y="1044"/>
                    </a:lnTo>
                    <a:lnTo>
                      <a:pt x="644" y="1062"/>
                    </a:lnTo>
                    <a:lnTo>
                      <a:pt x="596" y="1075"/>
                    </a:lnTo>
                    <a:lnTo>
                      <a:pt x="536" y="1082"/>
                    </a:lnTo>
                    <a:lnTo>
                      <a:pt x="478" y="1080"/>
                    </a:lnTo>
                    <a:lnTo>
                      <a:pt x="420" y="1072"/>
                    </a:lnTo>
                    <a:lnTo>
                      <a:pt x="365" y="1055"/>
                    </a:lnTo>
                    <a:lnTo>
                      <a:pt x="313" y="1032"/>
                    </a:lnTo>
                    <a:lnTo>
                      <a:pt x="262" y="1002"/>
                    </a:lnTo>
                    <a:lnTo>
                      <a:pt x="215" y="965"/>
                    </a:lnTo>
                    <a:lnTo>
                      <a:pt x="171" y="923"/>
                    </a:lnTo>
                    <a:lnTo>
                      <a:pt x="131" y="875"/>
                    </a:lnTo>
                    <a:lnTo>
                      <a:pt x="96" y="820"/>
                    </a:lnTo>
                    <a:lnTo>
                      <a:pt x="63" y="762"/>
                    </a:lnTo>
                    <a:lnTo>
                      <a:pt x="37" y="698"/>
                    </a:lnTo>
                    <a:lnTo>
                      <a:pt x="21" y="649"/>
                    </a:lnTo>
                    <a:lnTo>
                      <a:pt x="10" y="598"/>
                    </a:lnTo>
                    <a:lnTo>
                      <a:pt x="3" y="547"/>
                    </a:lnTo>
                    <a:lnTo>
                      <a:pt x="0" y="496"/>
                    </a:lnTo>
                    <a:lnTo>
                      <a:pt x="0" y="445"/>
                    </a:lnTo>
                    <a:lnTo>
                      <a:pt x="5" y="394"/>
                    </a:lnTo>
                    <a:lnTo>
                      <a:pt x="13" y="344"/>
                    </a:lnTo>
                    <a:lnTo>
                      <a:pt x="26" y="296"/>
                    </a:lnTo>
                    <a:lnTo>
                      <a:pt x="42" y="250"/>
                    </a:lnTo>
                    <a:lnTo>
                      <a:pt x="61" y="206"/>
                    </a:lnTo>
                    <a:lnTo>
                      <a:pt x="86" y="165"/>
                    </a:lnTo>
                    <a:lnTo>
                      <a:pt x="113" y="128"/>
                    </a:lnTo>
                    <a:lnTo>
                      <a:pt x="144" y="94"/>
                    </a:lnTo>
                    <a:lnTo>
                      <a:pt x="178" y="65"/>
                    </a:lnTo>
                    <a:lnTo>
                      <a:pt x="216" y="42"/>
                    </a:lnTo>
                    <a:lnTo>
                      <a:pt x="258" y="24"/>
                    </a:lnTo>
                    <a:lnTo>
                      <a:pt x="312" y="9"/>
                    </a:lnTo>
                    <a:lnTo>
                      <a:pt x="365" y="1"/>
                    </a:lnTo>
                    <a:lnTo>
                      <a:pt x="419" y="0"/>
                    </a:lnTo>
                    <a:close/>
                  </a:path>
                </a:pathLst>
              </a:custGeom>
              <a:solidFill>
                <a:srgbClr val="FED78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34" name="Freeform 14">
                <a:extLst>
                  <a:ext uri="{FF2B5EF4-FFF2-40B4-BE49-F238E27FC236}">
                    <a16:creationId xmlns:a16="http://schemas.microsoft.com/office/drawing/2014/main" id="{4A84A05C-4D06-5346-97D0-36C6B6F83DC3}"/>
                  </a:ext>
                </a:extLst>
              </p:cNvPr>
              <p:cNvSpPr>
                <a:spLocks/>
              </p:cNvSpPr>
              <p:nvPr/>
            </p:nvSpPr>
            <p:spPr bwMode="auto">
              <a:xfrm>
                <a:off x="5747425" y="4085145"/>
                <a:ext cx="646574" cy="195192"/>
              </a:xfrm>
              <a:custGeom>
                <a:avLst/>
                <a:gdLst/>
                <a:ahLst/>
                <a:cxnLst>
                  <a:cxn ang="0">
                    <a:pos x="396" y="0"/>
                  </a:cxn>
                  <a:cxn ang="0">
                    <a:pos x="481" y="9"/>
                  </a:cxn>
                  <a:cxn ang="0">
                    <a:pos x="689" y="107"/>
                  </a:cxn>
                  <a:cxn ang="0">
                    <a:pos x="689" y="111"/>
                  </a:cxn>
                  <a:cxn ang="0">
                    <a:pos x="688" y="126"/>
                  </a:cxn>
                  <a:cxn ang="0">
                    <a:pos x="687" y="147"/>
                  </a:cxn>
                  <a:cxn ang="0">
                    <a:pos x="684" y="174"/>
                  </a:cxn>
                  <a:cxn ang="0">
                    <a:pos x="617" y="174"/>
                  </a:cxn>
                  <a:cxn ang="0">
                    <a:pos x="574" y="175"/>
                  </a:cxn>
                  <a:cxn ang="0">
                    <a:pos x="527" y="177"/>
                  </a:cxn>
                  <a:cxn ang="0">
                    <a:pos x="476" y="179"/>
                  </a:cxn>
                  <a:cxn ang="0">
                    <a:pos x="464" y="152"/>
                  </a:cxn>
                  <a:cxn ang="0">
                    <a:pos x="450" y="181"/>
                  </a:cxn>
                  <a:cxn ang="0">
                    <a:pos x="392" y="183"/>
                  </a:cxn>
                  <a:cxn ang="0">
                    <a:pos x="333" y="187"/>
                  </a:cxn>
                  <a:cxn ang="0">
                    <a:pos x="274" y="190"/>
                  </a:cxn>
                  <a:cxn ang="0">
                    <a:pos x="217" y="194"/>
                  </a:cxn>
                  <a:cxn ang="0">
                    <a:pos x="163" y="198"/>
                  </a:cxn>
                  <a:cxn ang="0">
                    <a:pos x="113" y="200"/>
                  </a:cxn>
                  <a:cxn ang="0">
                    <a:pos x="70" y="203"/>
                  </a:cxn>
                  <a:cxn ang="0">
                    <a:pos x="33" y="205"/>
                  </a:cxn>
                  <a:cxn ang="0">
                    <a:pos x="4" y="208"/>
                  </a:cxn>
                  <a:cxn ang="0">
                    <a:pos x="3" y="181"/>
                  </a:cxn>
                  <a:cxn ang="0">
                    <a:pos x="2" y="158"/>
                  </a:cxn>
                  <a:cxn ang="0">
                    <a:pos x="0" y="143"/>
                  </a:cxn>
                  <a:cxn ang="0">
                    <a:pos x="0" y="130"/>
                  </a:cxn>
                  <a:cxn ang="0">
                    <a:pos x="396" y="0"/>
                  </a:cxn>
                </a:cxnLst>
                <a:rect l="0" t="0" r="r" b="b"/>
                <a:pathLst>
                  <a:path w="689" h="208">
                    <a:moveTo>
                      <a:pt x="396" y="0"/>
                    </a:moveTo>
                    <a:lnTo>
                      <a:pt x="481" y="9"/>
                    </a:lnTo>
                    <a:lnTo>
                      <a:pt x="689" y="107"/>
                    </a:lnTo>
                    <a:lnTo>
                      <a:pt x="689" y="111"/>
                    </a:lnTo>
                    <a:lnTo>
                      <a:pt x="688" y="126"/>
                    </a:lnTo>
                    <a:lnTo>
                      <a:pt x="687" y="147"/>
                    </a:lnTo>
                    <a:lnTo>
                      <a:pt x="684" y="174"/>
                    </a:lnTo>
                    <a:lnTo>
                      <a:pt x="617" y="174"/>
                    </a:lnTo>
                    <a:lnTo>
                      <a:pt x="574" y="175"/>
                    </a:lnTo>
                    <a:lnTo>
                      <a:pt x="527" y="177"/>
                    </a:lnTo>
                    <a:lnTo>
                      <a:pt x="476" y="179"/>
                    </a:lnTo>
                    <a:lnTo>
                      <a:pt x="464" y="152"/>
                    </a:lnTo>
                    <a:lnTo>
                      <a:pt x="450" y="181"/>
                    </a:lnTo>
                    <a:lnTo>
                      <a:pt x="392" y="183"/>
                    </a:lnTo>
                    <a:lnTo>
                      <a:pt x="333" y="187"/>
                    </a:lnTo>
                    <a:lnTo>
                      <a:pt x="274" y="190"/>
                    </a:lnTo>
                    <a:lnTo>
                      <a:pt x="217" y="194"/>
                    </a:lnTo>
                    <a:lnTo>
                      <a:pt x="163" y="198"/>
                    </a:lnTo>
                    <a:lnTo>
                      <a:pt x="113" y="200"/>
                    </a:lnTo>
                    <a:lnTo>
                      <a:pt x="70" y="203"/>
                    </a:lnTo>
                    <a:lnTo>
                      <a:pt x="33" y="205"/>
                    </a:lnTo>
                    <a:lnTo>
                      <a:pt x="4" y="208"/>
                    </a:lnTo>
                    <a:lnTo>
                      <a:pt x="3" y="181"/>
                    </a:lnTo>
                    <a:lnTo>
                      <a:pt x="2" y="158"/>
                    </a:lnTo>
                    <a:lnTo>
                      <a:pt x="0" y="143"/>
                    </a:lnTo>
                    <a:lnTo>
                      <a:pt x="0" y="130"/>
                    </a:lnTo>
                    <a:lnTo>
                      <a:pt x="396" y="0"/>
                    </a:lnTo>
                    <a:close/>
                  </a:path>
                </a:pathLst>
              </a:custGeom>
              <a:solidFill>
                <a:schemeClr val="tx1">
                  <a:lumMod val="95000"/>
                  <a:lumOff val="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35" name="Freeform 15">
                <a:extLst>
                  <a:ext uri="{FF2B5EF4-FFF2-40B4-BE49-F238E27FC236}">
                    <a16:creationId xmlns:a16="http://schemas.microsoft.com/office/drawing/2014/main" id="{E31BDFD2-1723-0840-8A79-1C5AC8850558}"/>
                  </a:ext>
                </a:extLst>
              </p:cNvPr>
              <p:cNvSpPr>
                <a:spLocks/>
              </p:cNvSpPr>
              <p:nvPr/>
            </p:nvSpPr>
            <p:spPr bwMode="auto">
              <a:xfrm>
                <a:off x="5553172" y="1626476"/>
                <a:ext cx="866165" cy="757308"/>
              </a:xfrm>
              <a:custGeom>
                <a:avLst/>
                <a:gdLst/>
                <a:ahLst/>
                <a:cxnLst>
                  <a:cxn ang="0">
                    <a:pos x="502" y="6"/>
                  </a:cxn>
                  <a:cxn ang="0">
                    <a:pos x="612" y="37"/>
                  </a:cxn>
                  <a:cxn ang="0">
                    <a:pos x="714" y="94"/>
                  </a:cxn>
                  <a:cxn ang="0">
                    <a:pos x="809" y="175"/>
                  </a:cxn>
                  <a:cxn ang="0">
                    <a:pos x="888" y="278"/>
                  </a:cxn>
                  <a:cxn ang="0">
                    <a:pos x="907" y="369"/>
                  </a:cxn>
                  <a:cxn ang="0">
                    <a:pos x="865" y="428"/>
                  </a:cxn>
                  <a:cxn ang="0">
                    <a:pos x="810" y="480"/>
                  </a:cxn>
                  <a:cxn ang="0">
                    <a:pos x="742" y="521"/>
                  </a:cxn>
                  <a:cxn ang="0">
                    <a:pos x="659" y="544"/>
                  </a:cxn>
                  <a:cxn ang="0">
                    <a:pos x="552" y="544"/>
                  </a:cxn>
                  <a:cxn ang="0">
                    <a:pos x="444" y="529"/>
                  </a:cxn>
                  <a:cxn ang="0">
                    <a:pos x="357" y="500"/>
                  </a:cxn>
                  <a:cxn ang="0">
                    <a:pos x="287" y="467"/>
                  </a:cxn>
                  <a:cxn ang="0">
                    <a:pos x="238" y="434"/>
                  </a:cxn>
                  <a:cxn ang="0">
                    <a:pos x="205" y="405"/>
                  </a:cxn>
                  <a:cxn ang="0">
                    <a:pos x="189" y="390"/>
                  </a:cxn>
                  <a:cxn ang="0">
                    <a:pos x="194" y="447"/>
                  </a:cxn>
                  <a:cxn ang="0">
                    <a:pos x="194" y="555"/>
                  </a:cxn>
                  <a:cxn ang="0">
                    <a:pos x="179" y="645"/>
                  </a:cxn>
                  <a:cxn ang="0">
                    <a:pos x="148" y="717"/>
                  </a:cxn>
                  <a:cxn ang="0">
                    <a:pos x="111" y="771"/>
                  </a:cxn>
                  <a:cxn ang="0">
                    <a:pos x="69" y="807"/>
                  </a:cxn>
                  <a:cxn ang="0">
                    <a:pos x="23" y="684"/>
                  </a:cxn>
                  <a:cxn ang="0">
                    <a:pos x="3" y="556"/>
                  </a:cxn>
                  <a:cxn ang="0">
                    <a:pos x="6" y="426"/>
                  </a:cxn>
                  <a:cxn ang="0">
                    <a:pos x="29" y="302"/>
                  </a:cxn>
                  <a:cxn ang="0">
                    <a:pos x="73" y="202"/>
                  </a:cxn>
                  <a:cxn ang="0">
                    <a:pos x="128" y="127"/>
                  </a:cxn>
                  <a:cxn ang="0">
                    <a:pos x="196" y="68"/>
                  </a:cxn>
                  <a:cxn ang="0">
                    <a:pos x="276" y="26"/>
                  </a:cxn>
                  <a:cxn ang="0">
                    <a:pos x="389" y="1"/>
                  </a:cxn>
                </a:cxnLst>
                <a:rect l="0" t="0" r="r" b="b"/>
                <a:pathLst>
                  <a:path w="923" h="807">
                    <a:moveTo>
                      <a:pt x="446" y="0"/>
                    </a:moveTo>
                    <a:lnTo>
                      <a:pt x="502" y="6"/>
                    </a:lnTo>
                    <a:lnTo>
                      <a:pt x="557" y="18"/>
                    </a:lnTo>
                    <a:lnTo>
                      <a:pt x="612" y="37"/>
                    </a:lnTo>
                    <a:lnTo>
                      <a:pt x="665" y="62"/>
                    </a:lnTo>
                    <a:lnTo>
                      <a:pt x="714" y="94"/>
                    </a:lnTo>
                    <a:lnTo>
                      <a:pt x="763" y="132"/>
                    </a:lnTo>
                    <a:lnTo>
                      <a:pt x="809" y="175"/>
                    </a:lnTo>
                    <a:lnTo>
                      <a:pt x="851" y="225"/>
                    </a:lnTo>
                    <a:lnTo>
                      <a:pt x="888" y="278"/>
                    </a:lnTo>
                    <a:lnTo>
                      <a:pt x="923" y="339"/>
                    </a:lnTo>
                    <a:lnTo>
                      <a:pt x="907" y="369"/>
                    </a:lnTo>
                    <a:lnTo>
                      <a:pt x="887" y="399"/>
                    </a:lnTo>
                    <a:lnTo>
                      <a:pt x="865" y="428"/>
                    </a:lnTo>
                    <a:lnTo>
                      <a:pt x="839" y="455"/>
                    </a:lnTo>
                    <a:lnTo>
                      <a:pt x="810" y="480"/>
                    </a:lnTo>
                    <a:lnTo>
                      <a:pt x="777" y="502"/>
                    </a:lnTo>
                    <a:lnTo>
                      <a:pt x="742" y="521"/>
                    </a:lnTo>
                    <a:lnTo>
                      <a:pt x="703" y="535"/>
                    </a:lnTo>
                    <a:lnTo>
                      <a:pt x="659" y="544"/>
                    </a:lnTo>
                    <a:lnTo>
                      <a:pt x="613" y="547"/>
                    </a:lnTo>
                    <a:lnTo>
                      <a:pt x="552" y="544"/>
                    </a:lnTo>
                    <a:lnTo>
                      <a:pt x="496" y="538"/>
                    </a:lnTo>
                    <a:lnTo>
                      <a:pt x="444" y="529"/>
                    </a:lnTo>
                    <a:lnTo>
                      <a:pt x="399" y="515"/>
                    </a:lnTo>
                    <a:lnTo>
                      <a:pt x="357" y="500"/>
                    </a:lnTo>
                    <a:lnTo>
                      <a:pt x="320" y="484"/>
                    </a:lnTo>
                    <a:lnTo>
                      <a:pt x="287" y="467"/>
                    </a:lnTo>
                    <a:lnTo>
                      <a:pt x="261" y="450"/>
                    </a:lnTo>
                    <a:lnTo>
                      <a:pt x="238" y="434"/>
                    </a:lnTo>
                    <a:lnTo>
                      <a:pt x="219" y="419"/>
                    </a:lnTo>
                    <a:lnTo>
                      <a:pt x="205" y="405"/>
                    </a:lnTo>
                    <a:lnTo>
                      <a:pt x="194" y="396"/>
                    </a:lnTo>
                    <a:lnTo>
                      <a:pt x="189" y="390"/>
                    </a:lnTo>
                    <a:lnTo>
                      <a:pt x="186" y="387"/>
                    </a:lnTo>
                    <a:lnTo>
                      <a:pt x="194" y="447"/>
                    </a:lnTo>
                    <a:lnTo>
                      <a:pt x="197" y="504"/>
                    </a:lnTo>
                    <a:lnTo>
                      <a:pt x="194" y="555"/>
                    </a:lnTo>
                    <a:lnTo>
                      <a:pt x="188" y="602"/>
                    </a:lnTo>
                    <a:lnTo>
                      <a:pt x="179" y="645"/>
                    </a:lnTo>
                    <a:lnTo>
                      <a:pt x="164" y="683"/>
                    </a:lnTo>
                    <a:lnTo>
                      <a:pt x="148" y="717"/>
                    </a:lnTo>
                    <a:lnTo>
                      <a:pt x="131" y="746"/>
                    </a:lnTo>
                    <a:lnTo>
                      <a:pt x="111" y="771"/>
                    </a:lnTo>
                    <a:lnTo>
                      <a:pt x="90" y="792"/>
                    </a:lnTo>
                    <a:lnTo>
                      <a:pt x="69" y="807"/>
                    </a:lnTo>
                    <a:lnTo>
                      <a:pt x="42" y="746"/>
                    </a:lnTo>
                    <a:lnTo>
                      <a:pt x="23" y="684"/>
                    </a:lnTo>
                    <a:lnTo>
                      <a:pt x="10" y="620"/>
                    </a:lnTo>
                    <a:lnTo>
                      <a:pt x="3" y="556"/>
                    </a:lnTo>
                    <a:lnTo>
                      <a:pt x="0" y="491"/>
                    </a:lnTo>
                    <a:lnTo>
                      <a:pt x="6" y="426"/>
                    </a:lnTo>
                    <a:lnTo>
                      <a:pt x="15" y="364"/>
                    </a:lnTo>
                    <a:lnTo>
                      <a:pt x="29" y="302"/>
                    </a:lnTo>
                    <a:lnTo>
                      <a:pt x="50" y="244"/>
                    </a:lnTo>
                    <a:lnTo>
                      <a:pt x="73" y="202"/>
                    </a:lnTo>
                    <a:lnTo>
                      <a:pt x="99" y="163"/>
                    </a:lnTo>
                    <a:lnTo>
                      <a:pt x="128" y="127"/>
                    </a:lnTo>
                    <a:lnTo>
                      <a:pt x="160" y="95"/>
                    </a:lnTo>
                    <a:lnTo>
                      <a:pt x="196" y="68"/>
                    </a:lnTo>
                    <a:lnTo>
                      <a:pt x="234" y="44"/>
                    </a:lnTo>
                    <a:lnTo>
                      <a:pt x="276" y="26"/>
                    </a:lnTo>
                    <a:lnTo>
                      <a:pt x="332" y="10"/>
                    </a:lnTo>
                    <a:lnTo>
                      <a:pt x="389" y="1"/>
                    </a:lnTo>
                    <a:lnTo>
                      <a:pt x="446" y="0"/>
                    </a:lnTo>
                    <a:close/>
                  </a:path>
                </a:pathLst>
              </a:custGeom>
              <a:solidFill>
                <a:srgbClr val="F97D39"/>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36" name="Freeform 16">
                <a:extLst>
                  <a:ext uri="{FF2B5EF4-FFF2-40B4-BE49-F238E27FC236}">
                    <a16:creationId xmlns:a16="http://schemas.microsoft.com/office/drawing/2014/main" id="{808D4F51-19FD-CE45-BB50-160F38BDF5F9}"/>
                  </a:ext>
                </a:extLst>
              </p:cNvPr>
              <p:cNvSpPr>
                <a:spLocks noEditPoints="1"/>
              </p:cNvSpPr>
              <p:nvPr/>
            </p:nvSpPr>
            <p:spPr bwMode="auto">
              <a:xfrm>
                <a:off x="5456514" y="2883025"/>
                <a:ext cx="757308" cy="1348514"/>
              </a:xfrm>
              <a:custGeom>
                <a:avLst/>
                <a:gdLst/>
                <a:ahLst/>
                <a:cxnLst>
                  <a:cxn ang="0">
                    <a:pos x="270" y="500"/>
                  </a:cxn>
                  <a:cxn ang="0">
                    <a:pos x="259" y="527"/>
                  </a:cxn>
                  <a:cxn ang="0">
                    <a:pos x="244" y="575"/>
                  </a:cxn>
                  <a:cxn ang="0">
                    <a:pos x="225" y="642"/>
                  </a:cxn>
                  <a:cxn ang="0">
                    <a:pos x="210" y="720"/>
                  </a:cxn>
                  <a:cxn ang="0">
                    <a:pos x="206" y="765"/>
                  </a:cxn>
                  <a:cxn ang="0">
                    <a:pos x="220" y="783"/>
                  </a:cxn>
                  <a:cxn ang="0">
                    <a:pos x="248" y="815"/>
                  </a:cxn>
                  <a:cxn ang="0">
                    <a:pos x="283" y="849"/>
                  </a:cxn>
                  <a:cxn ang="0">
                    <a:pos x="279" y="734"/>
                  </a:cxn>
                  <a:cxn ang="0">
                    <a:pos x="276" y="639"/>
                  </a:cxn>
                  <a:cxn ang="0">
                    <a:pos x="274" y="563"/>
                  </a:cxn>
                  <a:cxn ang="0">
                    <a:pos x="272" y="515"/>
                  </a:cxn>
                  <a:cxn ang="0">
                    <a:pos x="271" y="496"/>
                  </a:cxn>
                  <a:cxn ang="0">
                    <a:pos x="166" y="4"/>
                  </a:cxn>
                  <a:cxn ang="0">
                    <a:pos x="229" y="9"/>
                  </a:cxn>
                  <a:cxn ang="0">
                    <a:pos x="299" y="12"/>
                  </a:cxn>
                  <a:cxn ang="0">
                    <a:pos x="418" y="11"/>
                  </a:cxn>
                  <a:cxn ang="0">
                    <a:pos x="451" y="9"/>
                  </a:cxn>
                  <a:cxn ang="0">
                    <a:pos x="468" y="70"/>
                  </a:cxn>
                  <a:cxn ang="0">
                    <a:pos x="500" y="190"/>
                  </a:cxn>
                  <a:cxn ang="0">
                    <a:pos x="561" y="368"/>
                  </a:cxn>
                  <a:cxn ang="0">
                    <a:pos x="605" y="482"/>
                  </a:cxn>
                  <a:cxn ang="0">
                    <a:pos x="650" y="587"/>
                  </a:cxn>
                  <a:cxn ang="0">
                    <a:pos x="692" y="681"/>
                  </a:cxn>
                  <a:cxn ang="0">
                    <a:pos x="731" y="762"/>
                  </a:cxn>
                  <a:cxn ang="0">
                    <a:pos x="764" y="826"/>
                  </a:cxn>
                  <a:cxn ang="0">
                    <a:pos x="795" y="888"/>
                  </a:cxn>
                  <a:cxn ang="0">
                    <a:pos x="802" y="900"/>
                  </a:cxn>
                  <a:cxn ang="0">
                    <a:pos x="756" y="1416"/>
                  </a:cxn>
                  <a:cxn ang="0">
                    <a:pos x="291" y="1409"/>
                  </a:cxn>
                  <a:cxn ang="0">
                    <a:pos x="292" y="1239"/>
                  </a:cxn>
                  <a:cxn ang="0">
                    <a:pos x="291" y="1115"/>
                  </a:cxn>
                  <a:cxn ang="0">
                    <a:pos x="272" y="1108"/>
                  </a:cxn>
                  <a:cxn ang="0">
                    <a:pos x="229" y="1087"/>
                  </a:cxn>
                  <a:cxn ang="0">
                    <a:pos x="166" y="1046"/>
                  </a:cxn>
                  <a:cxn ang="0">
                    <a:pos x="110" y="994"/>
                  </a:cxn>
                  <a:cxn ang="0">
                    <a:pos x="66" y="939"/>
                  </a:cxn>
                  <a:cxn ang="0">
                    <a:pos x="33" y="888"/>
                  </a:cxn>
                  <a:cxn ang="0">
                    <a:pos x="12" y="847"/>
                  </a:cxn>
                  <a:cxn ang="0">
                    <a:pos x="1" y="823"/>
                  </a:cxn>
                  <a:cxn ang="0">
                    <a:pos x="5" y="754"/>
                  </a:cxn>
                  <a:cxn ang="0">
                    <a:pos x="17" y="643"/>
                  </a:cxn>
                  <a:cxn ang="0">
                    <a:pos x="30" y="549"/>
                  </a:cxn>
                  <a:cxn ang="0">
                    <a:pos x="46" y="461"/>
                  </a:cxn>
                  <a:cxn ang="0">
                    <a:pos x="62" y="371"/>
                  </a:cxn>
                  <a:cxn ang="0">
                    <a:pos x="84" y="242"/>
                  </a:cxn>
                  <a:cxn ang="0">
                    <a:pos x="103" y="146"/>
                  </a:cxn>
                  <a:cxn ang="0">
                    <a:pos x="119" y="76"/>
                  </a:cxn>
                  <a:cxn ang="0">
                    <a:pos x="131" y="32"/>
                  </a:cxn>
                  <a:cxn ang="0">
                    <a:pos x="139" y="8"/>
                  </a:cxn>
                  <a:cxn ang="0">
                    <a:pos x="141" y="0"/>
                  </a:cxn>
                </a:cxnLst>
                <a:rect l="0" t="0" r="r" b="b"/>
                <a:pathLst>
                  <a:path w="807" h="1437">
                    <a:moveTo>
                      <a:pt x="271" y="496"/>
                    </a:moveTo>
                    <a:lnTo>
                      <a:pt x="270" y="500"/>
                    </a:lnTo>
                    <a:lnTo>
                      <a:pt x="266" y="511"/>
                    </a:lnTo>
                    <a:lnTo>
                      <a:pt x="259" y="527"/>
                    </a:lnTo>
                    <a:lnTo>
                      <a:pt x="251" y="549"/>
                    </a:lnTo>
                    <a:lnTo>
                      <a:pt x="244" y="575"/>
                    </a:lnTo>
                    <a:lnTo>
                      <a:pt x="234" y="606"/>
                    </a:lnTo>
                    <a:lnTo>
                      <a:pt x="225" y="642"/>
                    </a:lnTo>
                    <a:lnTo>
                      <a:pt x="217" y="680"/>
                    </a:lnTo>
                    <a:lnTo>
                      <a:pt x="210" y="720"/>
                    </a:lnTo>
                    <a:lnTo>
                      <a:pt x="204" y="762"/>
                    </a:lnTo>
                    <a:lnTo>
                      <a:pt x="206" y="765"/>
                    </a:lnTo>
                    <a:lnTo>
                      <a:pt x="211" y="773"/>
                    </a:lnTo>
                    <a:lnTo>
                      <a:pt x="220" y="783"/>
                    </a:lnTo>
                    <a:lnTo>
                      <a:pt x="232" y="798"/>
                    </a:lnTo>
                    <a:lnTo>
                      <a:pt x="248" y="815"/>
                    </a:lnTo>
                    <a:lnTo>
                      <a:pt x="265" y="832"/>
                    </a:lnTo>
                    <a:lnTo>
                      <a:pt x="283" y="849"/>
                    </a:lnTo>
                    <a:lnTo>
                      <a:pt x="282" y="786"/>
                    </a:lnTo>
                    <a:lnTo>
                      <a:pt x="279" y="734"/>
                    </a:lnTo>
                    <a:lnTo>
                      <a:pt x="278" y="684"/>
                    </a:lnTo>
                    <a:lnTo>
                      <a:pt x="276" y="639"/>
                    </a:lnTo>
                    <a:lnTo>
                      <a:pt x="275" y="599"/>
                    </a:lnTo>
                    <a:lnTo>
                      <a:pt x="274" y="563"/>
                    </a:lnTo>
                    <a:lnTo>
                      <a:pt x="272" y="536"/>
                    </a:lnTo>
                    <a:lnTo>
                      <a:pt x="272" y="515"/>
                    </a:lnTo>
                    <a:lnTo>
                      <a:pt x="271" y="500"/>
                    </a:lnTo>
                    <a:lnTo>
                      <a:pt x="271" y="496"/>
                    </a:lnTo>
                    <a:close/>
                    <a:moveTo>
                      <a:pt x="141" y="0"/>
                    </a:moveTo>
                    <a:lnTo>
                      <a:pt x="166" y="4"/>
                    </a:lnTo>
                    <a:lnTo>
                      <a:pt x="196" y="8"/>
                    </a:lnTo>
                    <a:lnTo>
                      <a:pt x="229" y="9"/>
                    </a:lnTo>
                    <a:lnTo>
                      <a:pt x="263" y="11"/>
                    </a:lnTo>
                    <a:lnTo>
                      <a:pt x="299" y="12"/>
                    </a:lnTo>
                    <a:lnTo>
                      <a:pt x="394" y="12"/>
                    </a:lnTo>
                    <a:lnTo>
                      <a:pt x="418" y="11"/>
                    </a:lnTo>
                    <a:lnTo>
                      <a:pt x="437" y="11"/>
                    </a:lnTo>
                    <a:lnTo>
                      <a:pt x="451" y="9"/>
                    </a:lnTo>
                    <a:lnTo>
                      <a:pt x="454" y="9"/>
                    </a:lnTo>
                    <a:lnTo>
                      <a:pt x="468" y="70"/>
                    </a:lnTo>
                    <a:lnTo>
                      <a:pt x="483" y="130"/>
                    </a:lnTo>
                    <a:lnTo>
                      <a:pt x="500" y="190"/>
                    </a:lnTo>
                    <a:lnTo>
                      <a:pt x="540" y="311"/>
                    </a:lnTo>
                    <a:lnTo>
                      <a:pt x="561" y="368"/>
                    </a:lnTo>
                    <a:lnTo>
                      <a:pt x="583" y="426"/>
                    </a:lnTo>
                    <a:lnTo>
                      <a:pt x="605" y="482"/>
                    </a:lnTo>
                    <a:lnTo>
                      <a:pt x="627" y="536"/>
                    </a:lnTo>
                    <a:lnTo>
                      <a:pt x="650" y="587"/>
                    </a:lnTo>
                    <a:lnTo>
                      <a:pt x="671" y="635"/>
                    </a:lnTo>
                    <a:lnTo>
                      <a:pt x="692" y="681"/>
                    </a:lnTo>
                    <a:lnTo>
                      <a:pt x="713" y="723"/>
                    </a:lnTo>
                    <a:lnTo>
                      <a:pt x="731" y="762"/>
                    </a:lnTo>
                    <a:lnTo>
                      <a:pt x="748" y="796"/>
                    </a:lnTo>
                    <a:lnTo>
                      <a:pt x="764" y="826"/>
                    </a:lnTo>
                    <a:lnTo>
                      <a:pt x="777" y="851"/>
                    </a:lnTo>
                    <a:lnTo>
                      <a:pt x="795" y="888"/>
                    </a:lnTo>
                    <a:lnTo>
                      <a:pt x="800" y="897"/>
                    </a:lnTo>
                    <a:lnTo>
                      <a:pt x="802" y="900"/>
                    </a:lnTo>
                    <a:lnTo>
                      <a:pt x="807" y="1294"/>
                    </a:lnTo>
                    <a:lnTo>
                      <a:pt x="756" y="1416"/>
                    </a:lnTo>
                    <a:lnTo>
                      <a:pt x="289" y="1437"/>
                    </a:lnTo>
                    <a:lnTo>
                      <a:pt x="291" y="1409"/>
                    </a:lnTo>
                    <a:lnTo>
                      <a:pt x="292" y="1374"/>
                    </a:lnTo>
                    <a:lnTo>
                      <a:pt x="292" y="1239"/>
                    </a:lnTo>
                    <a:lnTo>
                      <a:pt x="291" y="1187"/>
                    </a:lnTo>
                    <a:lnTo>
                      <a:pt x="291" y="1115"/>
                    </a:lnTo>
                    <a:lnTo>
                      <a:pt x="287" y="1113"/>
                    </a:lnTo>
                    <a:lnTo>
                      <a:pt x="272" y="1108"/>
                    </a:lnTo>
                    <a:lnTo>
                      <a:pt x="253" y="1099"/>
                    </a:lnTo>
                    <a:lnTo>
                      <a:pt x="229" y="1087"/>
                    </a:lnTo>
                    <a:lnTo>
                      <a:pt x="200" y="1070"/>
                    </a:lnTo>
                    <a:lnTo>
                      <a:pt x="166" y="1046"/>
                    </a:lnTo>
                    <a:lnTo>
                      <a:pt x="136" y="1022"/>
                    </a:lnTo>
                    <a:lnTo>
                      <a:pt x="110" y="994"/>
                    </a:lnTo>
                    <a:lnTo>
                      <a:pt x="85" y="967"/>
                    </a:lnTo>
                    <a:lnTo>
                      <a:pt x="66" y="939"/>
                    </a:lnTo>
                    <a:lnTo>
                      <a:pt x="47" y="913"/>
                    </a:lnTo>
                    <a:lnTo>
                      <a:pt x="33" y="888"/>
                    </a:lnTo>
                    <a:lnTo>
                      <a:pt x="21" y="866"/>
                    </a:lnTo>
                    <a:lnTo>
                      <a:pt x="12" y="847"/>
                    </a:lnTo>
                    <a:lnTo>
                      <a:pt x="5" y="833"/>
                    </a:lnTo>
                    <a:lnTo>
                      <a:pt x="1" y="823"/>
                    </a:lnTo>
                    <a:lnTo>
                      <a:pt x="0" y="820"/>
                    </a:lnTo>
                    <a:lnTo>
                      <a:pt x="5" y="754"/>
                    </a:lnTo>
                    <a:lnTo>
                      <a:pt x="10" y="697"/>
                    </a:lnTo>
                    <a:lnTo>
                      <a:pt x="17" y="643"/>
                    </a:lnTo>
                    <a:lnTo>
                      <a:pt x="24" y="595"/>
                    </a:lnTo>
                    <a:lnTo>
                      <a:pt x="30" y="549"/>
                    </a:lnTo>
                    <a:lnTo>
                      <a:pt x="38" y="504"/>
                    </a:lnTo>
                    <a:lnTo>
                      <a:pt x="46" y="461"/>
                    </a:lnTo>
                    <a:lnTo>
                      <a:pt x="54" y="417"/>
                    </a:lnTo>
                    <a:lnTo>
                      <a:pt x="62" y="371"/>
                    </a:lnTo>
                    <a:lnTo>
                      <a:pt x="73" y="303"/>
                    </a:lnTo>
                    <a:lnTo>
                      <a:pt x="84" y="242"/>
                    </a:lnTo>
                    <a:lnTo>
                      <a:pt x="94" y="190"/>
                    </a:lnTo>
                    <a:lnTo>
                      <a:pt x="103" y="146"/>
                    </a:lnTo>
                    <a:lnTo>
                      <a:pt x="113" y="108"/>
                    </a:lnTo>
                    <a:lnTo>
                      <a:pt x="119" y="76"/>
                    </a:lnTo>
                    <a:lnTo>
                      <a:pt x="126" y="51"/>
                    </a:lnTo>
                    <a:lnTo>
                      <a:pt x="131" y="32"/>
                    </a:lnTo>
                    <a:lnTo>
                      <a:pt x="136" y="17"/>
                    </a:lnTo>
                    <a:lnTo>
                      <a:pt x="139" y="8"/>
                    </a:lnTo>
                    <a:lnTo>
                      <a:pt x="141" y="1"/>
                    </a:lnTo>
                    <a:lnTo>
                      <a:pt x="14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37" name="Freeform 17">
                <a:extLst>
                  <a:ext uri="{FF2B5EF4-FFF2-40B4-BE49-F238E27FC236}">
                    <a16:creationId xmlns:a16="http://schemas.microsoft.com/office/drawing/2014/main" id="{BC7ADCBD-EAD8-334A-84D3-7EA324BFA745}"/>
                  </a:ext>
                </a:extLst>
              </p:cNvPr>
              <p:cNvSpPr>
                <a:spLocks/>
              </p:cNvSpPr>
              <p:nvPr/>
            </p:nvSpPr>
            <p:spPr bwMode="auto">
              <a:xfrm>
                <a:off x="5872236" y="3288424"/>
                <a:ext cx="338771" cy="897133"/>
              </a:xfrm>
              <a:custGeom>
                <a:avLst/>
                <a:gdLst/>
                <a:ahLst/>
                <a:cxnLst>
                  <a:cxn ang="0">
                    <a:pos x="0" y="0"/>
                  </a:cxn>
                  <a:cxn ang="0">
                    <a:pos x="345" y="489"/>
                  </a:cxn>
                  <a:cxn ang="0">
                    <a:pos x="343" y="806"/>
                  </a:cxn>
                  <a:cxn ang="0">
                    <a:pos x="361" y="883"/>
                  </a:cxn>
                  <a:cxn ang="0">
                    <a:pos x="327" y="956"/>
                  </a:cxn>
                  <a:cxn ang="0">
                    <a:pos x="315" y="866"/>
                  </a:cxn>
                  <a:cxn ang="0">
                    <a:pos x="323" y="535"/>
                  </a:cxn>
                  <a:cxn ang="0">
                    <a:pos x="322" y="532"/>
                  </a:cxn>
                  <a:cxn ang="0">
                    <a:pos x="317" y="524"/>
                  </a:cxn>
                  <a:cxn ang="0">
                    <a:pos x="308" y="511"/>
                  </a:cxn>
                  <a:cxn ang="0">
                    <a:pos x="296" y="494"/>
                  </a:cxn>
                  <a:cxn ang="0">
                    <a:pos x="283" y="472"/>
                  </a:cxn>
                  <a:cxn ang="0">
                    <a:pos x="266" y="447"/>
                  </a:cxn>
                  <a:cxn ang="0">
                    <a:pos x="247" y="419"/>
                  </a:cxn>
                  <a:cxn ang="0">
                    <a:pos x="228" y="388"/>
                  </a:cxn>
                  <a:cxn ang="0">
                    <a:pos x="207" y="354"/>
                  </a:cxn>
                  <a:cxn ang="0">
                    <a:pos x="184" y="319"/>
                  </a:cxn>
                  <a:cxn ang="0">
                    <a:pos x="161" y="281"/>
                  </a:cxn>
                  <a:cxn ang="0">
                    <a:pos x="137" y="241"/>
                  </a:cxn>
                  <a:cxn ang="0">
                    <a:pos x="114" y="201"/>
                  </a:cxn>
                  <a:cxn ang="0">
                    <a:pos x="89" y="160"/>
                  </a:cxn>
                  <a:cxn ang="0">
                    <a:pos x="65" y="119"/>
                  </a:cxn>
                  <a:cxn ang="0">
                    <a:pos x="43" y="79"/>
                  </a:cxn>
                  <a:cxn ang="0">
                    <a:pos x="21" y="40"/>
                  </a:cxn>
                  <a:cxn ang="0">
                    <a:pos x="0" y="0"/>
                  </a:cxn>
                </a:cxnLst>
                <a:rect l="0" t="0" r="r" b="b"/>
                <a:pathLst>
                  <a:path w="361" h="956">
                    <a:moveTo>
                      <a:pt x="0" y="0"/>
                    </a:moveTo>
                    <a:lnTo>
                      <a:pt x="345" y="489"/>
                    </a:lnTo>
                    <a:lnTo>
                      <a:pt x="343" y="806"/>
                    </a:lnTo>
                    <a:lnTo>
                      <a:pt x="361" y="883"/>
                    </a:lnTo>
                    <a:lnTo>
                      <a:pt x="327" y="956"/>
                    </a:lnTo>
                    <a:lnTo>
                      <a:pt x="315" y="866"/>
                    </a:lnTo>
                    <a:lnTo>
                      <a:pt x="323" y="535"/>
                    </a:lnTo>
                    <a:lnTo>
                      <a:pt x="322" y="532"/>
                    </a:lnTo>
                    <a:lnTo>
                      <a:pt x="317" y="524"/>
                    </a:lnTo>
                    <a:lnTo>
                      <a:pt x="308" y="511"/>
                    </a:lnTo>
                    <a:lnTo>
                      <a:pt x="296" y="494"/>
                    </a:lnTo>
                    <a:lnTo>
                      <a:pt x="283" y="472"/>
                    </a:lnTo>
                    <a:lnTo>
                      <a:pt x="266" y="447"/>
                    </a:lnTo>
                    <a:lnTo>
                      <a:pt x="247" y="419"/>
                    </a:lnTo>
                    <a:lnTo>
                      <a:pt x="228" y="388"/>
                    </a:lnTo>
                    <a:lnTo>
                      <a:pt x="207" y="354"/>
                    </a:lnTo>
                    <a:lnTo>
                      <a:pt x="184" y="319"/>
                    </a:lnTo>
                    <a:lnTo>
                      <a:pt x="161" y="281"/>
                    </a:lnTo>
                    <a:lnTo>
                      <a:pt x="137" y="241"/>
                    </a:lnTo>
                    <a:lnTo>
                      <a:pt x="114" y="201"/>
                    </a:lnTo>
                    <a:lnTo>
                      <a:pt x="89" y="160"/>
                    </a:lnTo>
                    <a:lnTo>
                      <a:pt x="65" y="119"/>
                    </a:lnTo>
                    <a:lnTo>
                      <a:pt x="43" y="79"/>
                    </a:lnTo>
                    <a:lnTo>
                      <a:pt x="21" y="40"/>
                    </a:lnTo>
                    <a:lnTo>
                      <a:pt x="0"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38" name="Freeform 18">
                <a:extLst>
                  <a:ext uri="{FF2B5EF4-FFF2-40B4-BE49-F238E27FC236}">
                    <a16:creationId xmlns:a16="http://schemas.microsoft.com/office/drawing/2014/main" id="{1F2AD6F1-F563-A741-A3A4-0BBCFB79FAE6}"/>
                  </a:ext>
                </a:extLst>
              </p:cNvPr>
              <p:cNvSpPr>
                <a:spLocks/>
              </p:cNvSpPr>
              <p:nvPr/>
            </p:nvSpPr>
            <p:spPr bwMode="auto">
              <a:xfrm>
                <a:off x="6182854" y="2822966"/>
                <a:ext cx="381000" cy="1386051"/>
              </a:xfrm>
              <a:custGeom>
                <a:avLst/>
                <a:gdLst/>
                <a:ahLst/>
                <a:cxnLst>
                  <a:cxn ang="0">
                    <a:pos x="262" y="4"/>
                  </a:cxn>
                  <a:cxn ang="0">
                    <a:pos x="270" y="29"/>
                  </a:cxn>
                  <a:cxn ang="0">
                    <a:pos x="284" y="76"/>
                  </a:cxn>
                  <a:cxn ang="0">
                    <a:pos x="307" y="139"/>
                  </a:cxn>
                  <a:cxn ang="0">
                    <a:pos x="351" y="250"/>
                  </a:cxn>
                  <a:cxn ang="0">
                    <a:pos x="388" y="329"/>
                  </a:cxn>
                  <a:cxn ang="0">
                    <a:pos x="406" y="392"/>
                  </a:cxn>
                  <a:cxn ang="0">
                    <a:pos x="403" y="465"/>
                  </a:cxn>
                  <a:cxn ang="0">
                    <a:pos x="386" y="547"/>
                  </a:cxn>
                  <a:cxn ang="0">
                    <a:pos x="360" y="634"/>
                  </a:cxn>
                  <a:cxn ang="0">
                    <a:pos x="299" y="817"/>
                  </a:cxn>
                  <a:cxn ang="0">
                    <a:pos x="274" y="909"/>
                  </a:cxn>
                  <a:cxn ang="0">
                    <a:pos x="261" y="997"/>
                  </a:cxn>
                  <a:cxn ang="0">
                    <a:pos x="262" y="1014"/>
                  </a:cxn>
                  <a:cxn ang="0">
                    <a:pos x="263" y="1057"/>
                  </a:cxn>
                  <a:cxn ang="0">
                    <a:pos x="265" y="1117"/>
                  </a:cxn>
                  <a:cxn ang="0">
                    <a:pos x="267" y="1279"/>
                  </a:cxn>
                  <a:cxn ang="0">
                    <a:pos x="266" y="1349"/>
                  </a:cxn>
                  <a:cxn ang="0">
                    <a:pos x="263" y="1410"/>
                  </a:cxn>
                  <a:cxn ang="0">
                    <a:pos x="262" y="1454"/>
                  </a:cxn>
                  <a:cxn ang="0">
                    <a:pos x="261" y="1471"/>
                  </a:cxn>
                  <a:cxn ang="0">
                    <a:pos x="0" y="1346"/>
                  </a:cxn>
                  <a:cxn ang="0">
                    <a:pos x="11" y="1002"/>
                  </a:cxn>
                  <a:cxn ang="0">
                    <a:pos x="20" y="987"/>
                  </a:cxn>
                  <a:cxn ang="0">
                    <a:pos x="35" y="959"/>
                  </a:cxn>
                  <a:cxn ang="0">
                    <a:pos x="55" y="914"/>
                  </a:cxn>
                  <a:cxn ang="0">
                    <a:pos x="76" y="850"/>
                  </a:cxn>
                  <a:cxn ang="0">
                    <a:pos x="98" y="769"/>
                  </a:cxn>
                  <a:cxn ang="0">
                    <a:pos x="117" y="667"/>
                  </a:cxn>
                  <a:cxn ang="0">
                    <a:pos x="130" y="542"/>
                  </a:cxn>
                  <a:cxn ang="0">
                    <a:pos x="136" y="395"/>
                  </a:cxn>
                  <a:cxn ang="0">
                    <a:pos x="132" y="224"/>
                  </a:cxn>
                  <a:cxn ang="0">
                    <a:pos x="117" y="28"/>
                  </a:cxn>
                </a:cxnLst>
                <a:rect l="0" t="0" r="r" b="b"/>
                <a:pathLst>
                  <a:path w="406" h="1477">
                    <a:moveTo>
                      <a:pt x="261" y="0"/>
                    </a:moveTo>
                    <a:lnTo>
                      <a:pt x="262" y="4"/>
                    </a:lnTo>
                    <a:lnTo>
                      <a:pt x="265" y="13"/>
                    </a:lnTo>
                    <a:lnTo>
                      <a:pt x="270" y="29"/>
                    </a:lnTo>
                    <a:lnTo>
                      <a:pt x="276" y="51"/>
                    </a:lnTo>
                    <a:lnTo>
                      <a:pt x="284" y="76"/>
                    </a:lnTo>
                    <a:lnTo>
                      <a:pt x="295" y="106"/>
                    </a:lnTo>
                    <a:lnTo>
                      <a:pt x="307" y="139"/>
                    </a:lnTo>
                    <a:lnTo>
                      <a:pt x="320" y="174"/>
                    </a:lnTo>
                    <a:lnTo>
                      <a:pt x="351" y="250"/>
                    </a:lnTo>
                    <a:lnTo>
                      <a:pt x="368" y="289"/>
                    </a:lnTo>
                    <a:lnTo>
                      <a:pt x="388" y="329"/>
                    </a:lnTo>
                    <a:lnTo>
                      <a:pt x="400" y="359"/>
                    </a:lnTo>
                    <a:lnTo>
                      <a:pt x="406" y="392"/>
                    </a:lnTo>
                    <a:lnTo>
                      <a:pt x="406" y="428"/>
                    </a:lnTo>
                    <a:lnTo>
                      <a:pt x="403" y="465"/>
                    </a:lnTo>
                    <a:lnTo>
                      <a:pt x="397" y="505"/>
                    </a:lnTo>
                    <a:lnTo>
                      <a:pt x="386" y="547"/>
                    </a:lnTo>
                    <a:lnTo>
                      <a:pt x="375" y="589"/>
                    </a:lnTo>
                    <a:lnTo>
                      <a:pt x="360" y="634"/>
                    </a:lnTo>
                    <a:lnTo>
                      <a:pt x="313" y="771"/>
                    </a:lnTo>
                    <a:lnTo>
                      <a:pt x="299" y="817"/>
                    </a:lnTo>
                    <a:lnTo>
                      <a:pt x="286" y="863"/>
                    </a:lnTo>
                    <a:lnTo>
                      <a:pt x="274" y="909"/>
                    </a:lnTo>
                    <a:lnTo>
                      <a:pt x="266" y="953"/>
                    </a:lnTo>
                    <a:lnTo>
                      <a:pt x="261" y="997"/>
                    </a:lnTo>
                    <a:lnTo>
                      <a:pt x="261" y="1000"/>
                    </a:lnTo>
                    <a:lnTo>
                      <a:pt x="262" y="1014"/>
                    </a:lnTo>
                    <a:lnTo>
                      <a:pt x="262" y="1032"/>
                    </a:lnTo>
                    <a:lnTo>
                      <a:pt x="263" y="1057"/>
                    </a:lnTo>
                    <a:lnTo>
                      <a:pt x="263" y="1086"/>
                    </a:lnTo>
                    <a:lnTo>
                      <a:pt x="265" y="1117"/>
                    </a:lnTo>
                    <a:lnTo>
                      <a:pt x="267" y="1185"/>
                    </a:lnTo>
                    <a:lnTo>
                      <a:pt x="267" y="1279"/>
                    </a:lnTo>
                    <a:lnTo>
                      <a:pt x="266" y="1315"/>
                    </a:lnTo>
                    <a:lnTo>
                      <a:pt x="266" y="1349"/>
                    </a:lnTo>
                    <a:lnTo>
                      <a:pt x="265" y="1380"/>
                    </a:lnTo>
                    <a:lnTo>
                      <a:pt x="263" y="1410"/>
                    </a:lnTo>
                    <a:lnTo>
                      <a:pt x="262" y="1435"/>
                    </a:lnTo>
                    <a:lnTo>
                      <a:pt x="262" y="1454"/>
                    </a:lnTo>
                    <a:lnTo>
                      <a:pt x="261" y="1467"/>
                    </a:lnTo>
                    <a:lnTo>
                      <a:pt x="261" y="1471"/>
                    </a:lnTo>
                    <a:lnTo>
                      <a:pt x="25" y="1477"/>
                    </a:lnTo>
                    <a:lnTo>
                      <a:pt x="0" y="1346"/>
                    </a:lnTo>
                    <a:lnTo>
                      <a:pt x="9" y="1003"/>
                    </a:lnTo>
                    <a:lnTo>
                      <a:pt x="11" y="1002"/>
                    </a:lnTo>
                    <a:lnTo>
                      <a:pt x="14" y="997"/>
                    </a:lnTo>
                    <a:lnTo>
                      <a:pt x="20" y="987"/>
                    </a:lnTo>
                    <a:lnTo>
                      <a:pt x="26" y="976"/>
                    </a:lnTo>
                    <a:lnTo>
                      <a:pt x="35" y="959"/>
                    </a:lnTo>
                    <a:lnTo>
                      <a:pt x="45" y="938"/>
                    </a:lnTo>
                    <a:lnTo>
                      <a:pt x="55" y="914"/>
                    </a:lnTo>
                    <a:lnTo>
                      <a:pt x="66" y="884"/>
                    </a:lnTo>
                    <a:lnTo>
                      <a:pt x="76" y="850"/>
                    </a:lnTo>
                    <a:lnTo>
                      <a:pt x="88" y="812"/>
                    </a:lnTo>
                    <a:lnTo>
                      <a:pt x="98" y="769"/>
                    </a:lnTo>
                    <a:lnTo>
                      <a:pt x="107" y="720"/>
                    </a:lnTo>
                    <a:lnTo>
                      <a:pt x="117" y="667"/>
                    </a:lnTo>
                    <a:lnTo>
                      <a:pt x="125" y="606"/>
                    </a:lnTo>
                    <a:lnTo>
                      <a:pt x="130" y="542"/>
                    </a:lnTo>
                    <a:lnTo>
                      <a:pt x="135" y="471"/>
                    </a:lnTo>
                    <a:lnTo>
                      <a:pt x="136" y="395"/>
                    </a:lnTo>
                    <a:lnTo>
                      <a:pt x="136" y="313"/>
                    </a:lnTo>
                    <a:lnTo>
                      <a:pt x="132" y="224"/>
                    </a:lnTo>
                    <a:lnTo>
                      <a:pt x="126" y="130"/>
                    </a:lnTo>
                    <a:lnTo>
                      <a:pt x="117" y="28"/>
                    </a:lnTo>
                    <a:lnTo>
                      <a:pt x="26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39" name="Freeform 19">
                <a:extLst>
                  <a:ext uri="{FF2B5EF4-FFF2-40B4-BE49-F238E27FC236}">
                    <a16:creationId xmlns:a16="http://schemas.microsoft.com/office/drawing/2014/main" id="{7EEFD455-C76B-F64E-8F62-EC5255F13C8D}"/>
                  </a:ext>
                </a:extLst>
              </p:cNvPr>
              <p:cNvSpPr>
                <a:spLocks/>
              </p:cNvSpPr>
              <p:nvPr/>
            </p:nvSpPr>
            <p:spPr bwMode="auto">
              <a:xfrm>
                <a:off x="6174408" y="2832350"/>
                <a:ext cx="241175" cy="931854"/>
              </a:xfrm>
              <a:custGeom>
                <a:avLst/>
                <a:gdLst/>
                <a:ahLst/>
                <a:cxnLst>
                  <a:cxn ang="0">
                    <a:pos x="241" y="0"/>
                  </a:cxn>
                  <a:cxn ang="0">
                    <a:pos x="257" y="277"/>
                  </a:cxn>
                  <a:cxn ang="0">
                    <a:pos x="190" y="312"/>
                  </a:cxn>
                  <a:cxn ang="0">
                    <a:pos x="244" y="324"/>
                  </a:cxn>
                  <a:cxn ang="0">
                    <a:pos x="242" y="328"/>
                  </a:cxn>
                  <a:cxn ang="0">
                    <a:pos x="241" y="340"/>
                  </a:cxn>
                  <a:cxn ang="0">
                    <a:pos x="237" y="359"/>
                  </a:cxn>
                  <a:cxn ang="0">
                    <a:pos x="232" y="384"/>
                  </a:cxn>
                  <a:cxn ang="0">
                    <a:pos x="224" y="414"/>
                  </a:cxn>
                  <a:cxn ang="0">
                    <a:pos x="216" y="451"/>
                  </a:cxn>
                  <a:cxn ang="0">
                    <a:pos x="207" y="490"/>
                  </a:cxn>
                  <a:cxn ang="0">
                    <a:pos x="195" y="533"/>
                  </a:cxn>
                  <a:cxn ang="0">
                    <a:pos x="183" y="579"/>
                  </a:cxn>
                  <a:cxn ang="0">
                    <a:pos x="154" y="676"/>
                  </a:cxn>
                  <a:cxn ang="0">
                    <a:pos x="139" y="726"/>
                  </a:cxn>
                  <a:cxn ang="0">
                    <a:pos x="122" y="776"/>
                  </a:cxn>
                  <a:cxn ang="0">
                    <a:pos x="102" y="824"/>
                  </a:cxn>
                  <a:cxn ang="0">
                    <a:pos x="84" y="870"/>
                  </a:cxn>
                  <a:cxn ang="0">
                    <a:pos x="63" y="915"/>
                  </a:cxn>
                  <a:cxn ang="0">
                    <a:pos x="41" y="956"/>
                  </a:cxn>
                  <a:cxn ang="0">
                    <a:pos x="18" y="993"/>
                  </a:cxn>
                  <a:cxn ang="0">
                    <a:pos x="0" y="918"/>
                  </a:cxn>
                  <a:cxn ang="0">
                    <a:pos x="1" y="915"/>
                  </a:cxn>
                  <a:cxn ang="0">
                    <a:pos x="5" y="905"/>
                  </a:cxn>
                  <a:cxn ang="0">
                    <a:pos x="10" y="888"/>
                  </a:cxn>
                  <a:cxn ang="0">
                    <a:pos x="18" y="866"/>
                  </a:cxn>
                  <a:cxn ang="0">
                    <a:pos x="26" y="839"/>
                  </a:cxn>
                  <a:cxn ang="0">
                    <a:pos x="35" y="806"/>
                  </a:cxn>
                  <a:cxn ang="0">
                    <a:pos x="46" y="768"/>
                  </a:cxn>
                  <a:cxn ang="0">
                    <a:pos x="56" y="727"/>
                  </a:cxn>
                  <a:cxn ang="0">
                    <a:pos x="65" y="681"/>
                  </a:cxn>
                  <a:cxn ang="0">
                    <a:pos x="75" y="634"/>
                  </a:cxn>
                  <a:cxn ang="0">
                    <a:pos x="84" y="583"/>
                  </a:cxn>
                  <a:cxn ang="0">
                    <a:pos x="92" y="530"/>
                  </a:cxn>
                  <a:cxn ang="0">
                    <a:pos x="97" y="475"/>
                  </a:cxn>
                  <a:cxn ang="0">
                    <a:pos x="102" y="400"/>
                  </a:cxn>
                  <a:cxn ang="0">
                    <a:pos x="106" y="332"/>
                  </a:cxn>
                  <a:cxn ang="0">
                    <a:pos x="107" y="270"/>
                  </a:cxn>
                  <a:cxn ang="0">
                    <a:pos x="107" y="214"/>
                  </a:cxn>
                  <a:cxn ang="0">
                    <a:pos x="106" y="164"/>
                  </a:cxn>
                  <a:cxn ang="0">
                    <a:pos x="103" y="122"/>
                  </a:cxn>
                  <a:cxn ang="0">
                    <a:pos x="101" y="87"/>
                  </a:cxn>
                  <a:cxn ang="0">
                    <a:pos x="98" y="59"/>
                  </a:cxn>
                  <a:cxn ang="0">
                    <a:pos x="97" y="40"/>
                  </a:cxn>
                  <a:cxn ang="0">
                    <a:pos x="94" y="27"/>
                  </a:cxn>
                  <a:cxn ang="0">
                    <a:pos x="94" y="23"/>
                  </a:cxn>
                  <a:cxn ang="0">
                    <a:pos x="241" y="0"/>
                  </a:cxn>
                </a:cxnLst>
                <a:rect l="0" t="0" r="r" b="b"/>
                <a:pathLst>
                  <a:path w="257" h="993">
                    <a:moveTo>
                      <a:pt x="241" y="0"/>
                    </a:moveTo>
                    <a:lnTo>
                      <a:pt x="257" y="277"/>
                    </a:lnTo>
                    <a:lnTo>
                      <a:pt x="190" y="312"/>
                    </a:lnTo>
                    <a:lnTo>
                      <a:pt x="244" y="324"/>
                    </a:lnTo>
                    <a:lnTo>
                      <a:pt x="242" y="328"/>
                    </a:lnTo>
                    <a:lnTo>
                      <a:pt x="241" y="340"/>
                    </a:lnTo>
                    <a:lnTo>
                      <a:pt x="237" y="359"/>
                    </a:lnTo>
                    <a:lnTo>
                      <a:pt x="232" y="384"/>
                    </a:lnTo>
                    <a:lnTo>
                      <a:pt x="224" y="414"/>
                    </a:lnTo>
                    <a:lnTo>
                      <a:pt x="216" y="451"/>
                    </a:lnTo>
                    <a:lnTo>
                      <a:pt x="207" y="490"/>
                    </a:lnTo>
                    <a:lnTo>
                      <a:pt x="195" y="533"/>
                    </a:lnTo>
                    <a:lnTo>
                      <a:pt x="183" y="579"/>
                    </a:lnTo>
                    <a:lnTo>
                      <a:pt x="154" y="676"/>
                    </a:lnTo>
                    <a:lnTo>
                      <a:pt x="139" y="726"/>
                    </a:lnTo>
                    <a:lnTo>
                      <a:pt x="122" y="776"/>
                    </a:lnTo>
                    <a:lnTo>
                      <a:pt x="102" y="824"/>
                    </a:lnTo>
                    <a:lnTo>
                      <a:pt x="84" y="870"/>
                    </a:lnTo>
                    <a:lnTo>
                      <a:pt x="63" y="915"/>
                    </a:lnTo>
                    <a:lnTo>
                      <a:pt x="41" y="956"/>
                    </a:lnTo>
                    <a:lnTo>
                      <a:pt x="18" y="993"/>
                    </a:lnTo>
                    <a:lnTo>
                      <a:pt x="0" y="918"/>
                    </a:lnTo>
                    <a:lnTo>
                      <a:pt x="1" y="915"/>
                    </a:lnTo>
                    <a:lnTo>
                      <a:pt x="5" y="905"/>
                    </a:lnTo>
                    <a:lnTo>
                      <a:pt x="10" y="888"/>
                    </a:lnTo>
                    <a:lnTo>
                      <a:pt x="18" y="866"/>
                    </a:lnTo>
                    <a:lnTo>
                      <a:pt x="26" y="839"/>
                    </a:lnTo>
                    <a:lnTo>
                      <a:pt x="35" y="806"/>
                    </a:lnTo>
                    <a:lnTo>
                      <a:pt x="46" y="768"/>
                    </a:lnTo>
                    <a:lnTo>
                      <a:pt x="56" y="727"/>
                    </a:lnTo>
                    <a:lnTo>
                      <a:pt x="65" y="681"/>
                    </a:lnTo>
                    <a:lnTo>
                      <a:pt x="75" y="634"/>
                    </a:lnTo>
                    <a:lnTo>
                      <a:pt x="84" y="583"/>
                    </a:lnTo>
                    <a:lnTo>
                      <a:pt x="92" y="530"/>
                    </a:lnTo>
                    <a:lnTo>
                      <a:pt x="97" y="475"/>
                    </a:lnTo>
                    <a:lnTo>
                      <a:pt x="102" y="400"/>
                    </a:lnTo>
                    <a:lnTo>
                      <a:pt x="106" y="332"/>
                    </a:lnTo>
                    <a:lnTo>
                      <a:pt x="107" y="270"/>
                    </a:lnTo>
                    <a:lnTo>
                      <a:pt x="107" y="214"/>
                    </a:lnTo>
                    <a:lnTo>
                      <a:pt x="106" y="164"/>
                    </a:lnTo>
                    <a:lnTo>
                      <a:pt x="103" y="122"/>
                    </a:lnTo>
                    <a:lnTo>
                      <a:pt x="101" y="87"/>
                    </a:lnTo>
                    <a:lnTo>
                      <a:pt x="98" y="59"/>
                    </a:lnTo>
                    <a:lnTo>
                      <a:pt x="97" y="40"/>
                    </a:lnTo>
                    <a:lnTo>
                      <a:pt x="94" y="27"/>
                    </a:lnTo>
                    <a:lnTo>
                      <a:pt x="94" y="23"/>
                    </a:lnTo>
                    <a:lnTo>
                      <a:pt x="241" y="0"/>
                    </a:lnTo>
                    <a:close/>
                  </a:path>
                </a:pathLst>
              </a:custGeom>
              <a:solidFill>
                <a:schemeClr val="tx1">
                  <a:lumMod val="65000"/>
                  <a:lumOff val="3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40" name="Freeform 20">
                <a:extLst>
                  <a:ext uri="{FF2B5EF4-FFF2-40B4-BE49-F238E27FC236}">
                    <a16:creationId xmlns:a16="http://schemas.microsoft.com/office/drawing/2014/main" id="{403EB9D0-3407-AC44-8B1A-C61BE611F88D}"/>
                  </a:ext>
                </a:extLst>
              </p:cNvPr>
              <p:cNvSpPr>
                <a:spLocks/>
              </p:cNvSpPr>
              <p:nvPr/>
            </p:nvSpPr>
            <p:spPr bwMode="auto">
              <a:xfrm>
                <a:off x="5757748" y="2890532"/>
                <a:ext cx="433552" cy="873672"/>
              </a:xfrm>
              <a:custGeom>
                <a:avLst/>
                <a:gdLst/>
                <a:ahLst/>
                <a:cxnLst>
                  <a:cxn ang="0">
                    <a:pos x="154" y="4"/>
                  </a:cxn>
                  <a:cxn ang="0">
                    <a:pos x="162" y="33"/>
                  </a:cxn>
                  <a:cxn ang="0">
                    <a:pos x="177" y="84"/>
                  </a:cxn>
                  <a:cxn ang="0">
                    <a:pos x="198" y="152"/>
                  </a:cxn>
                  <a:cxn ang="0">
                    <a:pos x="221" y="233"/>
                  </a:cxn>
                  <a:cxn ang="0">
                    <a:pos x="247" y="318"/>
                  </a:cxn>
                  <a:cxn ang="0">
                    <a:pos x="275" y="403"/>
                  </a:cxn>
                  <a:cxn ang="0">
                    <a:pos x="302" y="482"/>
                  </a:cxn>
                  <a:cxn ang="0">
                    <a:pos x="350" y="606"/>
                  </a:cxn>
                  <a:cxn ang="0">
                    <a:pos x="382" y="680"/>
                  </a:cxn>
                  <a:cxn ang="0">
                    <a:pos x="411" y="744"/>
                  </a:cxn>
                  <a:cxn ang="0">
                    <a:pos x="435" y="794"/>
                  </a:cxn>
                  <a:cxn ang="0">
                    <a:pos x="450" y="826"/>
                  </a:cxn>
                  <a:cxn ang="0">
                    <a:pos x="457" y="838"/>
                  </a:cxn>
                  <a:cxn ang="0">
                    <a:pos x="460" y="928"/>
                  </a:cxn>
                  <a:cxn ang="0">
                    <a:pos x="445" y="908"/>
                  </a:cxn>
                  <a:cxn ang="0">
                    <a:pos x="420" y="870"/>
                  </a:cxn>
                  <a:cxn ang="0">
                    <a:pos x="388" y="822"/>
                  </a:cxn>
                  <a:cxn ang="0">
                    <a:pos x="351" y="770"/>
                  </a:cxn>
                  <a:cxn ang="0">
                    <a:pos x="314" y="719"/>
                  </a:cxn>
                  <a:cxn ang="0">
                    <a:pos x="280" y="674"/>
                  </a:cxn>
                  <a:cxn ang="0">
                    <a:pos x="250" y="634"/>
                  </a:cxn>
                  <a:cxn ang="0">
                    <a:pos x="216" y="583"/>
                  </a:cxn>
                  <a:cxn ang="0">
                    <a:pos x="144" y="474"/>
                  </a:cxn>
                  <a:cxn ang="0">
                    <a:pos x="113" y="427"/>
                  </a:cxn>
                  <a:cxn ang="0">
                    <a:pos x="89" y="389"/>
                  </a:cxn>
                  <a:cxn ang="0">
                    <a:pos x="76" y="368"/>
                  </a:cxn>
                  <a:cxn ang="0">
                    <a:pos x="143" y="316"/>
                  </a:cxn>
                  <a:cxn ang="0">
                    <a:pos x="59" y="312"/>
                  </a:cxn>
                  <a:cxn ang="0">
                    <a:pos x="52" y="284"/>
                  </a:cxn>
                  <a:cxn ang="0">
                    <a:pos x="42" y="237"/>
                  </a:cxn>
                  <a:cxn ang="0">
                    <a:pos x="22" y="145"/>
                  </a:cxn>
                  <a:cxn ang="0">
                    <a:pos x="10" y="83"/>
                  </a:cxn>
                  <a:cxn ang="0">
                    <a:pos x="3" y="26"/>
                  </a:cxn>
                  <a:cxn ang="0">
                    <a:pos x="153" y="0"/>
                  </a:cxn>
                </a:cxnLst>
                <a:rect l="0" t="0" r="r" b="b"/>
                <a:pathLst>
                  <a:path w="462" h="931">
                    <a:moveTo>
                      <a:pt x="153" y="0"/>
                    </a:moveTo>
                    <a:lnTo>
                      <a:pt x="154" y="4"/>
                    </a:lnTo>
                    <a:lnTo>
                      <a:pt x="157" y="14"/>
                    </a:lnTo>
                    <a:lnTo>
                      <a:pt x="162" y="33"/>
                    </a:lnTo>
                    <a:lnTo>
                      <a:pt x="169" y="55"/>
                    </a:lnTo>
                    <a:lnTo>
                      <a:pt x="177" y="84"/>
                    </a:lnTo>
                    <a:lnTo>
                      <a:pt x="187" y="117"/>
                    </a:lnTo>
                    <a:lnTo>
                      <a:pt x="198" y="152"/>
                    </a:lnTo>
                    <a:lnTo>
                      <a:pt x="209" y="191"/>
                    </a:lnTo>
                    <a:lnTo>
                      <a:pt x="221" y="233"/>
                    </a:lnTo>
                    <a:lnTo>
                      <a:pt x="234" y="275"/>
                    </a:lnTo>
                    <a:lnTo>
                      <a:pt x="247" y="318"/>
                    </a:lnTo>
                    <a:lnTo>
                      <a:pt x="262" y="361"/>
                    </a:lnTo>
                    <a:lnTo>
                      <a:pt x="275" y="403"/>
                    </a:lnTo>
                    <a:lnTo>
                      <a:pt x="289" y="444"/>
                    </a:lnTo>
                    <a:lnTo>
                      <a:pt x="302" y="482"/>
                    </a:lnTo>
                    <a:lnTo>
                      <a:pt x="334" y="566"/>
                    </a:lnTo>
                    <a:lnTo>
                      <a:pt x="350" y="606"/>
                    </a:lnTo>
                    <a:lnTo>
                      <a:pt x="367" y="644"/>
                    </a:lnTo>
                    <a:lnTo>
                      <a:pt x="382" y="680"/>
                    </a:lnTo>
                    <a:lnTo>
                      <a:pt x="397" y="714"/>
                    </a:lnTo>
                    <a:lnTo>
                      <a:pt x="411" y="744"/>
                    </a:lnTo>
                    <a:lnTo>
                      <a:pt x="424" y="771"/>
                    </a:lnTo>
                    <a:lnTo>
                      <a:pt x="435" y="794"/>
                    </a:lnTo>
                    <a:lnTo>
                      <a:pt x="444" y="813"/>
                    </a:lnTo>
                    <a:lnTo>
                      <a:pt x="450" y="826"/>
                    </a:lnTo>
                    <a:lnTo>
                      <a:pt x="456" y="836"/>
                    </a:lnTo>
                    <a:lnTo>
                      <a:pt x="457" y="838"/>
                    </a:lnTo>
                    <a:lnTo>
                      <a:pt x="462" y="931"/>
                    </a:lnTo>
                    <a:lnTo>
                      <a:pt x="460" y="928"/>
                    </a:lnTo>
                    <a:lnTo>
                      <a:pt x="454" y="919"/>
                    </a:lnTo>
                    <a:lnTo>
                      <a:pt x="445" y="908"/>
                    </a:lnTo>
                    <a:lnTo>
                      <a:pt x="435" y="891"/>
                    </a:lnTo>
                    <a:lnTo>
                      <a:pt x="420" y="870"/>
                    </a:lnTo>
                    <a:lnTo>
                      <a:pt x="405" y="847"/>
                    </a:lnTo>
                    <a:lnTo>
                      <a:pt x="388" y="822"/>
                    </a:lnTo>
                    <a:lnTo>
                      <a:pt x="369" y="798"/>
                    </a:lnTo>
                    <a:lnTo>
                      <a:pt x="351" y="770"/>
                    </a:lnTo>
                    <a:lnTo>
                      <a:pt x="333" y="745"/>
                    </a:lnTo>
                    <a:lnTo>
                      <a:pt x="314" y="719"/>
                    </a:lnTo>
                    <a:lnTo>
                      <a:pt x="296" y="695"/>
                    </a:lnTo>
                    <a:lnTo>
                      <a:pt x="280" y="674"/>
                    </a:lnTo>
                    <a:lnTo>
                      <a:pt x="266" y="655"/>
                    </a:lnTo>
                    <a:lnTo>
                      <a:pt x="250" y="634"/>
                    </a:lnTo>
                    <a:lnTo>
                      <a:pt x="233" y="609"/>
                    </a:lnTo>
                    <a:lnTo>
                      <a:pt x="216" y="583"/>
                    </a:lnTo>
                    <a:lnTo>
                      <a:pt x="161" y="500"/>
                    </a:lnTo>
                    <a:lnTo>
                      <a:pt x="144" y="474"/>
                    </a:lnTo>
                    <a:lnTo>
                      <a:pt x="128" y="449"/>
                    </a:lnTo>
                    <a:lnTo>
                      <a:pt x="113" y="427"/>
                    </a:lnTo>
                    <a:lnTo>
                      <a:pt x="101" y="406"/>
                    </a:lnTo>
                    <a:lnTo>
                      <a:pt x="89" y="389"/>
                    </a:lnTo>
                    <a:lnTo>
                      <a:pt x="81" y="376"/>
                    </a:lnTo>
                    <a:lnTo>
                      <a:pt x="76" y="368"/>
                    </a:lnTo>
                    <a:lnTo>
                      <a:pt x="75" y="365"/>
                    </a:lnTo>
                    <a:lnTo>
                      <a:pt x="143" y="316"/>
                    </a:lnTo>
                    <a:lnTo>
                      <a:pt x="60" y="316"/>
                    </a:lnTo>
                    <a:lnTo>
                      <a:pt x="59" y="312"/>
                    </a:lnTo>
                    <a:lnTo>
                      <a:pt x="56" y="301"/>
                    </a:lnTo>
                    <a:lnTo>
                      <a:pt x="52" y="284"/>
                    </a:lnTo>
                    <a:lnTo>
                      <a:pt x="48" y="262"/>
                    </a:lnTo>
                    <a:lnTo>
                      <a:pt x="42" y="237"/>
                    </a:lnTo>
                    <a:lnTo>
                      <a:pt x="35" y="208"/>
                    </a:lnTo>
                    <a:lnTo>
                      <a:pt x="22" y="145"/>
                    </a:lnTo>
                    <a:lnTo>
                      <a:pt x="17" y="113"/>
                    </a:lnTo>
                    <a:lnTo>
                      <a:pt x="10" y="83"/>
                    </a:lnTo>
                    <a:lnTo>
                      <a:pt x="6" y="52"/>
                    </a:lnTo>
                    <a:lnTo>
                      <a:pt x="3" y="26"/>
                    </a:lnTo>
                    <a:lnTo>
                      <a:pt x="0" y="4"/>
                    </a:lnTo>
                    <a:lnTo>
                      <a:pt x="153" y="0"/>
                    </a:lnTo>
                    <a:close/>
                  </a:path>
                </a:pathLst>
              </a:custGeom>
              <a:solidFill>
                <a:schemeClr val="tx1">
                  <a:lumMod val="65000"/>
                  <a:lumOff val="3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41" name="Freeform 21">
                <a:extLst>
                  <a:ext uri="{FF2B5EF4-FFF2-40B4-BE49-F238E27FC236}">
                    <a16:creationId xmlns:a16="http://schemas.microsoft.com/office/drawing/2014/main" id="{E9433AED-A6DC-6D4A-83BC-D48E949C33AD}"/>
                  </a:ext>
                </a:extLst>
              </p:cNvPr>
              <p:cNvSpPr>
                <a:spLocks/>
              </p:cNvSpPr>
              <p:nvPr/>
            </p:nvSpPr>
            <p:spPr bwMode="auto">
              <a:xfrm>
                <a:off x="5553172" y="1601138"/>
                <a:ext cx="886810" cy="773261"/>
              </a:xfrm>
              <a:custGeom>
                <a:avLst/>
                <a:gdLst/>
                <a:ahLst/>
                <a:cxnLst>
                  <a:cxn ang="0">
                    <a:pos x="517" y="6"/>
                  </a:cxn>
                  <a:cxn ang="0">
                    <a:pos x="628" y="38"/>
                  </a:cxn>
                  <a:cxn ang="0">
                    <a:pos x="733" y="96"/>
                  </a:cxn>
                  <a:cxn ang="0">
                    <a:pos x="828" y="177"/>
                  </a:cxn>
                  <a:cxn ang="0">
                    <a:pos x="911" y="281"/>
                  </a:cxn>
                  <a:cxn ang="0">
                    <a:pos x="937" y="372"/>
                  </a:cxn>
                  <a:cxn ang="0">
                    <a:pos x="903" y="431"/>
                  </a:cxn>
                  <a:cxn ang="0">
                    <a:pos x="849" y="482"/>
                  </a:cxn>
                  <a:cxn ang="0">
                    <a:pos x="780" y="522"/>
                  </a:cxn>
                  <a:cxn ang="0">
                    <a:pos x="695" y="544"/>
                  </a:cxn>
                  <a:cxn ang="0">
                    <a:pos x="587" y="544"/>
                  </a:cxn>
                  <a:cxn ang="0">
                    <a:pos x="477" y="525"/>
                  </a:cxn>
                  <a:cxn ang="0">
                    <a:pos x="386" y="493"/>
                  </a:cxn>
                  <a:cxn ang="0">
                    <a:pos x="311" y="455"/>
                  </a:cxn>
                  <a:cxn ang="0">
                    <a:pos x="256" y="418"/>
                  </a:cxn>
                  <a:cxn ang="0">
                    <a:pos x="219" y="385"/>
                  </a:cxn>
                  <a:cxn ang="0">
                    <a:pos x="201" y="367"/>
                  </a:cxn>
                  <a:cxn ang="0">
                    <a:pos x="206" y="425"/>
                  </a:cxn>
                  <a:cxn ang="0">
                    <a:pos x="205" y="531"/>
                  </a:cxn>
                  <a:cxn ang="0">
                    <a:pos x="186" y="622"/>
                  </a:cxn>
                  <a:cxn ang="0">
                    <a:pos x="156" y="698"/>
                  </a:cxn>
                  <a:cxn ang="0">
                    <a:pos x="120" y="759"/>
                  </a:cxn>
                  <a:cxn ang="0">
                    <a:pos x="82" y="806"/>
                  </a:cxn>
                  <a:cxn ang="0">
                    <a:pos x="53" y="799"/>
                  </a:cxn>
                  <a:cxn ang="0">
                    <a:pos x="25" y="719"/>
                  </a:cxn>
                  <a:cxn ang="0">
                    <a:pos x="4" y="607"/>
                  </a:cxn>
                  <a:cxn ang="0">
                    <a:pos x="2" y="493"/>
                  </a:cxn>
                  <a:cxn ang="0">
                    <a:pos x="16" y="381"/>
                  </a:cxn>
                  <a:cxn ang="0">
                    <a:pos x="49" y="277"/>
                  </a:cxn>
                  <a:cxn ang="0">
                    <a:pos x="97" y="182"/>
                  </a:cxn>
                  <a:cxn ang="0">
                    <a:pos x="162" y="104"/>
                  </a:cxn>
                  <a:cxn ang="0">
                    <a:pos x="243" y="46"/>
                  </a:cxn>
                  <a:cxn ang="0">
                    <a:pos x="345" y="9"/>
                  </a:cxn>
                  <a:cxn ang="0">
                    <a:pos x="459" y="0"/>
                  </a:cxn>
                </a:cxnLst>
                <a:rect l="0" t="0" r="r" b="b"/>
                <a:pathLst>
                  <a:path w="945" h="824">
                    <a:moveTo>
                      <a:pt x="459" y="0"/>
                    </a:moveTo>
                    <a:lnTo>
                      <a:pt x="517" y="6"/>
                    </a:lnTo>
                    <a:lnTo>
                      <a:pt x="573" y="19"/>
                    </a:lnTo>
                    <a:lnTo>
                      <a:pt x="628" y="38"/>
                    </a:lnTo>
                    <a:lnTo>
                      <a:pt x="682" y="63"/>
                    </a:lnTo>
                    <a:lnTo>
                      <a:pt x="733" y="96"/>
                    </a:lnTo>
                    <a:lnTo>
                      <a:pt x="782" y="134"/>
                    </a:lnTo>
                    <a:lnTo>
                      <a:pt x="828" y="177"/>
                    </a:lnTo>
                    <a:lnTo>
                      <a:pt x="871" y="227"/>
                    </a:lnTo>
                    <a:lnTo>
                      <a:pt x="911" y="281"/>
                    </a:lnTo>
                    <a:lnTo>
                      <a:pt x="945" y="341"/>
                    </a:lnTo>
                    <a:lnTo>
                      <a:pt x="937" y="372"/>
                    </a:lnTo>
                    <a:lnTo>
                      <a:pt x="923" y="402"/>
                    </a:lnTo>
                    <a:lnTo>
                      <a:pt x="903" y="431"/>
                    </a:lnTo>
                    <a:lnTo>
                      <a:pt x="878" y="457"/>
                    </a:lnTo>
                    <a:lnTo>
                      <a:pt x="849" y="482"/>
                    </a:lnTo>
                    <a:lnTo>
                      <a:pt x="816" y="503"/>
                    </a:lnTo>
                    <a:lnTo>
                      <a:pt x="780" y="522"/>
                    </a:lnTo>
                    <a:lnTo>
                      <a:pt x="739" y="535"/>
                    </a:lnTo>
                    <a:lnTo>
                      <a:pt x="695" y="544"/>
                    </a:lnTo>
                    <a:lnTo>
                      <a:pt x="649" y="546"/>
                    </a:lnTo>
                    <a:lnTo>
                      <a:pt x="587" y="544"/>
                    </a:lnTo>
                    <a:lnTo>
                      <a:pt x="530" y="536"/>
                    </a:lnTo>
                    <a:lnTo>
                      <a:pt x="477" y="525"/>
                    </a:lnTo>
                    <a:lnTo>
                      <a:pt x="429" y="510"/>
                    </a:lnTo>
                    <a:lnTo>
                      <a:pt x="386" y="493"/>
                    </a:lnTo>
                    <a:lnTo>
                      <a:pt x="346" y="474"/>
                    </a:lnTo>
                    <a:lnTo>
                      <a:pt x="311" y="455"/>
                    </a:lnTo>
                    <a:lnTo>
                      <a:pt x="282" y="436"/>
                    </a:lnTo>
                    <a:lnTo>
                      <a:pt x="256" y="418"/>
                    </a:lnTo>
                    <a:lnTo>
                      <a:pt x="235" y="401"/>
                    </a:lnTo>
                    <a:lnTo>
                      <a:pt x="219" y="385"/>
                    </a:lnTo>
                    <a:lnTo>
                      <a:pt x="207" y="375"/>
                    </a:lnTo>
                    <a:lnTo>
                      <a:pt x="201" y="367"/>
                    </a:lnTo>
                    <a:lnTo>
                      <a:pt x="198" y="364"/>
                    </a:lnTo>
                    <a:lnTo>
                      <a:pt x="206" y="425"/>
                    </a:lnTo>
                    <a:lnTo>
                      <a:pt x="207" y="480"/>
                    </a:lnTo>
                    <a:lnTo>
                      <a:pt x="205" y="531"/>
                    </a:lnTo>
                    <a:lnTo>
                      <a:pt x="197" y="579"/>
                    </a:lnTo>
                    <a:lnTo>
                      <a:pt x="186" y="622"/>
                    </a:lnTo>
                    <a:lnTo>
                      <a:pt x="172" y="662"/>
                    </a:lnTo>
                    <a:lnTo>
                      <a:pt x="156" y="698"/>
                    </a:lnTo>
                    <a:lnTo>
                      <a:pt x="139" y="730"/>
                    </a:lnTo>
                    <a:lnTo>
                      <a:pt x="120" y="759"/>
                    </a:lnTo>
                    <a:lnTo>
                      <a:pt x="101" y="783"/>
                    </a:lnTo>
                    <a:lnTo>
                      <a:pt x="82" y="806"/>
                    </a:lnTo>
                    <a:lnTo>
                      <a:pt x="63" y="824"/>
                    </a:lnTo>
                    <a:lnTo>
                      <a:pt x="53" y="799"/>
                    </a:lnTo>
                    <a:lnTo>
                      <a:pt x="42" y="773"/>
                    </a:lnTo>
                    <a:lnTo>
                      <a:pt x="25" y="719"/>
                    </a:lnTo>
                    <a:lnTo>
                      <a:pt x="12" y="663"/>
                    </a:lnTo>
                    <a:lnTo>
                      <a:pt x="4" y="607"/>
                    </a:lnTo>
                    <a:lnTo>
                      <a:pt x="0" y="549"/>
                    </a:lnTo>
                    <a:lnTo>
                      <a:pt x="2" y="493"/>
                    </a:lnTo>
                    <a:lnTo>
                      <a:pt x="7" y="436"/>
                    </a:lnTo>
                    <a:lnTo>
                      <a:pt x="16" y="381"/>
                    </a:lnTo>
                    <a:lnTo>
                      <a:pt x="31" y="328"/>
                    </a:lnTo>
                    <a:lnTo>
                      <a:pt x="49" y="277"/>
                    </a:lnTo>
                    <a:lnTo>
                      <a:pt x="71" y="227"/>
                    </a:lnTo>
                    <a:lnTo>
                      <a:pt x="97" y="182"/>
                    </a:lnTo>
                    <a:lnTo>
                      <a:pt x="128" y="140"/>
                    </a:lnTo>
                    <a:lnTo>
                      <a:pt x="162" y="104"/>
                    </a:lnTo>
                    <a:lnTo>
                      <a:pt x="200" y="72"/>
                    </a:lnTo>
                    <a:lnTo>
                      <a:pt x="243" y="46"/>
                    </a:lnTo>
                    <a:lnTo>
                      <a:pt x="289" y="25"/>
                    </a:lnTo>
                    <a:lnTo>
                      <a:pt x="345" y="9"/>
                    </a:lnTo>
                    <a:lnTo>
                      <a:pt x="403" y="2"/>
                    </a:lnTo>
                    <a:lnTo>
                      <a:pt x="45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dirty="0">
                  <a:latin typeface="Chalkboard" panose="03050602040202020205" pitchFamily="66" charset="77"/>
                </a:endParaRPr>
              </a:p>
            </p:txBody>
          </p:sp>
          <p:sp>
            <p:nvSpPr>
              <p:cNvPr id="342" name="Freeform 22">
                <a:extLst>
                  <a:ext uri="{FF2B5EF4-FFF2-40B4-BE49-F238E27FC236}">
                    <a16:creationId xmlns:a16="http://schemas.microsoft.com/office/drawing/2014/main" id="{F2F7C5FD-D810-0546-8185-E194E10D1727}"/>
                  </a:ext>
                </a:extLst>
              </p:cNvPr>
              <p:cNvSpPr>
                <a:spLocks/>
              </p:cNvSpPr>
              <p:nvPr/>
            </p:nvSpPr>
            <p:spPr bwMode="auto">
              <a:xfrm>
                <a:off x="6219452" y="3864616"/>
                <a:ext cx="26276" cy="26276"/>
              </a:xfrm>
              <a:custGeom>
                <a:avLst/>
                <a:gdLst/>
                <a:ahLst/>
                <a:cxnLst>
                  <a:cxn ang="0">
                    <a:pos x="13" y="0"/>
                  </a:cxn>
                  <a:cxn ang="0">
                    <a:pos x="21" y="3"/>
                  </a:cxn>
                  <a:cxn ang="0">
                    <a:pos x="25" y="7"/>
                  </a:cxn>
                  <a:cxn ang="0">
                    <a:pos x="28" y="15"/>
                  </a:cxn>
                  <a:cxn ang="0">
                    <a:pos x="25" y="23"/>
                  </a:cxn>
                  <a:cxn ang="0">
                    <a:pos x="17" y="28"/>
                  </a:cxn>
                  <a:cxn ang="0">
                    <a:pos x="10" y="28"/>
                  </a:cxn>
                  <a:cxn ang="0">
                    <a:pos x="6" y="25"/>
                  </a:cxn>
                  <a:cxn ang="0">
                    <a:pos x="3" y="23"/>
                  </a:cxn>
                  <a:cxn ang="0">
                    <a:pos x="0" y="15"/>
                  </a:cxn>
                  <a:cxn ang="0">
                    <a:pos x="3" y="7"/>
                  </a:cxn>
                  <a:cxn ang="0">
                    <a:pos x="6" y="3"/>
                  </a:cxn>
                  <a:cxn ang="0">
                    <a:pos x="13" y="0"/>
                  </a:cxn>
                </a:cxnLst>
                <a:rect l="0" t="0" r="r" b="b"/>
                <a:pathLst>
                  <a:path w="28" h="28">
                    <a:moveTo>
                      <a:pt x="13" y="0"/>
                    </a:moveTo>
                    <a:lnTo>
                      <a:pt x="21" y="3"/>
                    </a:lnTo>
                    <a:lnTo>
                      <a:pt x="25" y="7"/>
                    </a:lnTo>
                    <a:lnTo>
                      <a:pt x="28" y="15"/>
                    </a:lnTo>
                    <a:lnTo>
                      <a:pt x="25" y="23"/>
                    </a:lnTo>
                    <a:lnTo>
                      <a:pt x="17" y="28"/>
                    </a:lnTo>
                    <a:lnTo>
                      <a:pt x="10" y="28"/>
                    </a:lnTo>
                    <a:lnTo>
                      <a:pt x="6" y="25"/>
                    </a:lnTo>
                    <a:lnTo>
                      <a:pt x="3" y="23"/>
                    </a:lnTo>
                    <a:lnTo>
                      <a:pt x="0" y="15"/>
                    </a:lnTo>
                    <a:lnTo>
                      <a:pt x="3" y="7"/>
                    </a:lnTo>
                    <a:lnTo>
                      <a:pt x="6" y="3"/>
                    </a:lnTo>
                    <a:lnTo>
                      <a:pt x="13"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43" name="Freeform 23">
                <a:extLst>
                  <a:ext uri="{FF2B5EF4-FFF2-40B4-BE49-F238E27FC236}">
                    <a16:creationId xmlns:a16="http://schemas.microsoft.com/office/drawing/2014/main" id="{B13EC3BE-FA83-B840-A81A-AA94F1389583}"/>
                  </a:ext>
                </a:extLst>
              </p:cNvPr>
              <p:cNvSpPr>
                <a:spLocks/>
              </p:cNvSpPr>
              <p:nvPr/>
            </p:nvSpPr>
            <p:spPr bwMode="auto">
              <a:xfrm>
                <a:off x="6214760" y="3985672"/>
                <a:ext cx="26276" cy="25337"/>
              </a:xfrm>
              <a:custGeom>
                <a:avLst/>
                <a:gdLst/>
                <a:ahLst/>
                <a:cxnLst>
                  <a:cxn ang="0">
                    <a:pos x="11" y="0"/>
                  </a:cxn>
                  <a:cxn ang="0">
                    <a:pos x="18" y="0"/>
                  </a:cxn>
                  <a:cxn ang="0">
                    <a:pos x="22" y="2"/>
                  </a:cxn>
                  <a:cxn ang="0">
                    <a:pos x="25" y="5"/>
                  </a:cxn>
                  <a:cxn ang="0">
                    <a:pos x="28" y="9"/>
                  </a:cxn>
                  <a:cxn ang="0">
                    <a:pos x="28" y="17"/>
                  </a:cxn>
                  <a:cxn ang="0">
                    <a:pos x="22" y="25"/>
                  </a:cxn>
                  <a:cxn ang="0">
                    <a:pos x="15" y="27"/>
                  </a:cxn>
                  <a:cxn ang="0">
                    <a:pos x="7" y="25"/>
                  </a:cxn>
                  <a:cxn ang="0">
                    <a:pos x="3" y="21"/>
                  </a:cxn>
                  <a:cxn ang="0">
                    <a:pos x="0" y="13"/>
                  </a:cxn>
                  <a:cxn ang="0">
                    <a:pos x="3" y="5"/>
                  </a:cxn>
                  <a:cxn ang="0">
                    <a:pos x="11" y="0"/>
                  </a:cxn>
                </a:cxnLst>
                <a:rect l="0" t="0" r="r" b="b"/>
                <a:pathLst>
                  <a:path w="28" h="27">
                    <a:moveTo>
                      <a:pt x="11" y="0"/>
                    </a:moveTo>
                    <a:lnTo>
                      <a:pt x="18" y="0"/>
                    </a:lnTo>
                    <a:lnTo>
                      <a:pt x="22" y="2"/>
                    </a:lnTo>
                    <a:lnTo>
                      <a:pt x="25" y="5"/>
                    </a:lnTo>
                    <a:lnTo>
                      <a:pt x="28" y="9"/>
                    </a:lnTo>
                    <a:lnTo>
                      <a:pt x="28" y="17"/>
                    </a:lnTo>
                    <a:lnTo>
                      <a:pt x="22" y="25"/>
                    </a:lnTo>
                    <a:lnTo>
                      <a:pt x="15" y="27"/>
                    </a:lnTo>
                    <a:lnTo>
                      <a:pt x="7" y="25"/>
                    </a:lnTo>
                    <a:lnTo>
                      <a:pt x="3" y="21"/>
                    </a:lnTo>
                    <a:lnTo>
                      <a:pt x="0" y="13"/>
                    </a:lnTo>
                    <a:lnTo>
                      <a:pt x="3" y="5"/>
                    </a:lnTo>
                    <a:lnTo>
                      <a:pt x="11"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44" name="Freeform 24">
                <a:extLst>
                  <a:ext uri="{FF2B5EF4-FFF2-40B4-BE49-F238E27FC236}">
                    <a16:creationId xmlns:a16="http://schemas.microsoft.com/office/drawing/2014/main" id="{F98E18AD-9C23-B841-8DCF-325E3AAE2514}"/>
                  </a:ext>
                </a:extLst>
              </p:cNvPr>
              <p:cNvSpPr>
                <a:spLocks/>
              </p:cNvSpPr>
              <p:nvPr/>
            </p:nvSpPr>
            <p:spPr bwMode="auto">
              <a:xfrm>
                <a:off x="6431536" y="2013106"/>
                <a:ext cx="63813" cy="459827"/>
              </a:xfrm>
              <a:custGeom>
                <a:avLst/>
                <a:gdLst/>
                <a:ahLst/>
                <a:cxnLst>
                  <a:cxn ang="0">
                    <a:pos x="15" y="0"/>
                  </a:cxn>
                  <a:cxn ang="0">
                    <a:pos x="17" y="3"/>
                  </a:cxn>
                  <a:cxn ang="0">
                    <a:pos x="22" y="12"/>
                  </a:cxn>
                  <a:cxn ang="0">
                    <a:pos x="27" y="26"/>
                  </a:cxn>
                  <a:cxn ang="0">
                    <a:pos x="35" y="45"/>
                  </a:cxn>
                  <a:cxn ang="0">
                    <a:pos x="43" y="69"/>
                  </a:cxn>
                  <a:cxn ang="0">
                    <a:pos x="51" y="97"/>
                  </a:cxn>
                  <a:cxn ang="0">
                    <a:pos x="59" y="130"/>
                  </a:cxn>
                  <a:cxn ang="0">
                    <a:pos x="64" y="165"/>
                  </a:cxn>
                  <a:cxn ang="0">
                    <a:pos x="68" y="204"/>
                  </a:cxn>
                  <a:cxn ang="0">
                    <a:pos x="68" y="246"/>
                  </a:cxn>
                  <a:cxn ang="0">
                    <a:pos x="64" y="291"/>
                  </a:cxn>
                  <a:cxn ang="0">
                    <a:pos x="56" y="338"/>
                  </a:cxn>
                  <a:cxn ang="0">
                    <a:pos x="44" y="388"/>
                  </a:cxn>
                  <a:cxn ang="0">
                    <a:pos x="25" y="437"/>
                  </a:cxn>
                  <a:cxn ang="0">
                    <a:pos x="0" y="490"/>
                  </a:cxn>
                  <a:cxn ang="0">
                    <a:pos x="1" y="486"/>
                  </a:cxn>
                  <a:cxn ang="0">
                    <a:pos x="5" y="477"/>
                  </a:cxn>
                  <a:cxn ang="0">
                    <a:pos x="10" y="460"/>
                  </a:cxn>
                  <a:cxn ang="0">
                    <a:pos x="18" y="437"/>
                  </a:cxn>
                  <a:cxn ang="0">
                    <a:pos x="25" y="410"/>
                  </a:cxn>
                  <a:cxn ang="0">
                    <a:pos x="32" y="378"/>
                  </a:cxn>
                  <a:cxn ang="0">
                    <a:pos x="39" y="342"/>
                  </a:cxn>
                  <a:cxn ang="0">
                    <a:pos x="45" y="301"/>
                  </a:cxn>
                  <a:cxn ang="0">
                    <a:pos x="48" y="257"/>
                  </a:cxn>
                  <a:cxn ang="0">
                    <a:pos x="49" y="210"/>
                  </a:cxn>
                  <a:cxn ang="0">
                    <a:pos x="47" y="160"/>
                  </a:cxn>
                  <a:cxn ang="0">
                    <a:pos x="42" y="109"/>
                  </a:cxn>
                  <a:cxn ang="0">
                    <a:pos x="31" y="55"/>
                  </a:cxn>
                  <a:cxn ang="0">
                    <a:pos x="15" y="0"/>
                  </a:cxn>
                </a:cxnLst>
                <a:rect l="0" t="0" r="r" b="b"/>
                <a:pathLst>
                  <a:path w="68" h="490">
                    <a:moveTo>
                      <a:pt x="15" y="0"/>
                    </a:moveTo>
                    <a:lnTo>
                      <a:pt x="17" y="3"/>
                    </a:lnTo>
                    <a:lnTo>
                      <a:pt x="22" y="12"/>
                    </a:lnTo>
                    <a:lnTo>
                      <a:pt x="27" y="26"/>
                    </a:lnTo>
                    <a:lnTo>
                      <a:pt x="35" y="45"/>
                    </a:lnTo>
                    <a:lnTo>
                      <a:pt x="43" y="69"/>
                    </a:lnTo>
                    <a:lnTo>
                      <a:pt x="51" y="97"/>
                    </a:lnTo>
                    <a:lnTo>
                      <a:pt x="59" y="130"/>
                    </a:lnTo>
                    <a:lnTo>
                      <a:pt x="64" y="165"/>
                    </a:lnTo>
                    <a:lnTo>
                      <a:pt x="68" y="204"/>
                    </a:lnTo>
                    <a:lnTo>
                      <a:pt x="68" y="246"/>
                    </a:lnTo>
                    <a:lnTo>
                      <a:pt x="64" y="291"/>
                    </a:lnTo>
                    <a:lnTo>
                      <a:pt x="56" y="338"/>
                    </a:lnTo>
                    <a:lnTo>
                      <a:pt x="44" y="388"/>
                    </a:lnTo>
                    <a:lnTo>
                      <a:pt x="25" y="437"/>
                    </a:lnTo>
                    <a:lnTo>
                      <a:pt x="0" y="490"/>
                    </a:lnTo>
                    <a:lnTo>
                      <a:pt x="1" y="486"/>
                    </a:lnTo>
                    <a:lnTo>
                      <a:pt x="5" y="477"/>
                    </a:lnTo>
                    <a:lnTo>
                      <a:pt x="10" y="460"/>
                    </a:lnTo>
                    <a:lnTo>
                      <a:pt x="18" y="437"/>
                    </a:lnTo>
                    <a:lnTo>
                      <a:pt x="25" y="410"/>
                    </a:lnTo>
                    <a:lnTo>
                      <a:pt x="32" y="378"/>
                    </a:lnTo>
                    <a:lnTo>
                      <a:pt x="39" y="342"/>
                    </a:lnTo>
                    <a:lnTo>
                      <a:pt x="45" y="301"/>
                    </a:lnTo>
                    <a:lnTo>
                      <a:pt x="48" y="257"/>
                    </a:lnTo>
                    <a:lnTo>
                      <a:pt x="49" y="210"/>
                    </a:lnTo>
                    <a:lnTo>
                      <a:pt x="47" y="160"/>
                    </a:lnTo>
                    <a:lnTo>
                      <a:pt x="42" y="109"/>
                    </a:lnTo>
                    <a:lnTo>
                      <a:pt x="31" y="55"/>
                    </a:lnTo>
                    <a:lnTo>
                      <a:pt x="15"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45" name="Freeform 25">
                <a:extLst>
                  <a:ext uri="{FF2B5EF4-FFF2-40B4-BE49-F238E27FC236}">
                    <a16:creationId xmlns:a16="http://schemas.microsoft.com/office/drawing/2014/main" id="{3F8746AD-DA8F-E745-9A54-6152B6467626}"/>
                  </a:ext>
                </a:extLst>
              </p:cNvPr>
              <p:cNvSpPr>
                <a:spLocks/>
              </p:cNvSpPr>
              <p:nvPr/>
            </p:nvSpPr>
            <p:spPr bwMode="auto">
              <a:xfrm>
                <a:off x="5921972" y="1800084"/>
                <a:ext cx="414783" cy="273081"/>
              </a:xfrm>
              <a:custGeom>
                <a:avLst/>
                <a:gdLst/>
                <a:ahLst/>
                <a:cxnLst>
                  <a:cxn ang="0">
                    <a:pos x="382" y="0"/>
                  </a:cxn>
                  <a:cxn ang="0">
                    <a:pos x="384" y="3"/>
                  </a:cxn>
                  <a:cxn ang="0">
                    <a:pos x="389" y="10"/>
                  </a:cxn>
                  <a:cxn ang="0">
                    <a:pos x="396" y="19"/>
                  </a:cxn>
                  <a:cxn ang="0">
                    <a:pos x="405" y="33"/>
                  </a:cxn>
                  <a:cxn ang="0">
                    <a:pos x="416" y="49"/>
                  </a:cxn>
                  <a:cxn ang="0">
                    <a:pos x="425" y="67"/>
                  </a:cxn>
                  <a:cxn ang="0">
                    <a:pos x="434" y="88"/>
                  </a:cxn>
                  <a:cxn ang="0">
                    <a:pos x="439" y="110"/>
                  </a:cxn>
                  <a:cxn ang="0">
                    <a:pos x="442" y="134"/>
                  </a:cxn>
                  <a:cxn ang="0">
                    <a:pos x="442" y="158"/>
                  </a:cxn>
                  <a:cxn ang="0">
                    <a:pos x="435" y="181"/>
                  </a:cxn>
                  <a:cxn ang="0">
                    <a:pos x="423" y="205"/>
                  </a:cxn>
                  <a:cxn ang="0">
                    <a:pos x="405" y="227"/>
                  </a:cxn>
                  <a:cxn ang="0">
                    <a:pos x="379" y="248"/>
                  </a:cxn>
                  <a:cxn ang="0">
                    <a:pos x="346" y="266"/>
                  </a:cxn>
                  <a:cxn ang="0">
                    <a:pos x="312" y="279"/>
                  </a:cxn>
                  <a:cxn ang="0">
                    <a:pos x="275" y="287"/>
                  </a:cxn>
                  <a:cxn ang="0">
                    <a:pos x="239" y="291"/>
                  </a:cxn>
                  <a:cxn ang="0">
                    <a:pos x="201" y="291"/>
                  </a:cxn>
                  <a:cxn ang="0">
                    <a:pos x="164" y="287"/>
                  </a:cxn>
                  <a:cxn ang="0">
                    <a:pos x="129" y="281"/>
                  </a:cxn>
                  <a:cxn ang="0">
                    <a:pos x="96" y="270"/>
                  </a:cxn>
                  <a:cxn ang="0">
                    <a:pos x="66" y="260"/>
                  </a:cxn>
                  <a:cxn ang="0">
                    <a:pos x="38" y="245"/>
                  </a:cxn>
                  <a:cxn ang="0">
                    <a:pos x="17" y="231"/>
                  </a:cxn>
                  <a:cxn ang="0">
                    <a:pos x="0" y="215"/>
                  </a:cxn>
                  <a:cxn ang="0">
                    <a:pos x="4" y="217"/>
                  </a:cxn>
                  <a:cxn ang="0">
                    <a:pos x="14" y="219"/>
                  </a:cxn>
                  <a:cxn ang="0">
                    <a:pos x="29" y="223"/>
                  </a:cxn>
                  <a:cxn ang="0">
                    <a:pos x="49" y="227"/>
                  </a:cxn>
                  <a:cxn ang="0">
                    <a:pos x="74" y="231"/>
                  </a:cxn>
                  <a:cxn ang="0">
                    <a:pos x="100" y="234"/>
                  </a:cxn>
                  <a:cxn ang="0">
                    <a:pos x="130" y="234"/>
                  </a:cxn>
                  <a:cxn ang="0">
                    <a:pos x="162" y="232"/>
                  </a:cxn>
                  <a:cxn ang="0">
                    <a:pos x="193" y="227"/>
                  </a:cxn>
                  <a:cxn ang="0">
                    <a:pos x="224" y="218"/>
                  </a:cxn>
                  <a:cxn ang="0">
                    <a:pos x="255" y="203"/>
                  </a:cxn>
                  <a:cxn ang="0">
                    <a:pos x="283" y="184"/>
                  </a:cxn>
                  <a:cxn ang="0">
                    <a:pos x="279" y="184"/>
                  </a:cxn>
                  <a:cxn ang="0">
                    <a:pos x="270" y="185"/>
                  </a:cxn>
                  <a:cxn ang="0">
                    <a:pos x="255" y="184"/>
                  </a:cxn>
                  <a:cxn ang="0">
                    <a:pos x="236" y="182"/>
                  </a:cxn>
                  <a:cxn ang="0">
                    <a:pos x="215" y="180"/>
                  </a:cxn>
                  <a:cxn ang="0">
                    <a:pos x="192" y="173"/>
                  </a:cxn>
                  <a:cxn ang="0">
                    <a:pos x="169" y="163"/>
                  </a:cxn>
                  <a:cxn ang="0">
                    <a:pos x="148" y="148"/>
                  </a:cxn>
                  <a:cxn ang="0">
                    <a:pos x="129" y="129"/>
                  </a:cxn>
                  <a:cxn ang="0">
                    <a:pos x="131" y="129"/>
                  </a:cxn>
                  <a:cxn ang="0">
                    <a:pos x="139" y="130"/>
                  </a:cxn>
                  <a:cxn ang="0">
                    <a:pos x="151" y="131"/>
                  </a:cxn>
                  <a:cxn ang="0">
                    <a:pos x="165" y="133"/>
                  </a:cxn>
                  <a:cxn ang="0">
                    <a:pos x="184" y="133"/>
                  </a:cxn>
                  <a:cxn ang="0">
                    <a:pos x="226" y="130"/>
                  </a:cxn>
                  <a:cxn ang="0">
                    <a:pos x="249" y="127"/>
                  </a:cxn>
                  <a:cxn ang="0">
                    <a:pos x="272" y="122"/>
                  </a:cxn>
                  <a:cxn ang="0">
                    <a:pos x="294" y="114"/>
                  </a:cxn>
                  <a:cxn ang="0">
                    <a:pos x="315" y="104"/>
                  </a:cxn>
                  <a:cxn ang="0">
                    <a:pos x="334" y="91"/>
                  </a:cxn>
                  <a:cxn ang="0">
                    <a:pos x="351" y="74"/>
                  </a:cxn>
                  <a:cxn ang="0">
                    <a:pos x="366" y="54"/>
                  </a:cxn>
                  <a:cxn ang="0">
                    <a:pos x="376" y="29"/>
                  </a:cxn>
                  <a:cxn ang="0">
                    <a:pos x="382" y="0"/>
                  </a:cxn>
                </a:cxnLst>
                <a:rect l="0" t="0" r="r" b="b"/>
                <a:pathLst>
                  <a:path w="442" h="291">
                    <a:moveTo>
                      <a:pt x="382" y="0"/>
                    </a:moveTo>
                    <a:lnTo>
                      <a:pt x="384" y="3"/>
                    </a:lnTo>
                    <a:lnTo>
                      <a:pt x="389" y="10"/>
                    </a:lnTo>
                    <a:lnTo>
                      <a:pt x="396" y="19"/>
                    </a:lnTo>
                    <a:lnTo>
                      <a:pt x="405" y="33"/>
                    </a:lnTo>
                    <a:lnTo>
                      <a:pt x="416" y="49"/>
                    </a:lnTo>
                    <a:lnTo>
                      <a:pt x="425" y="67"/>
                    </a:lnTo>
                    <a:lnTo>
                      <a:pt x="434" y="88"/>
                    </a:lnTo>
                    <a:lnTo>
                      <a:pt x="439" y="110"/>
                    </a:lnTo>
                    <a:lnTo>
                      <a:pt x="442" y="134"/>
                    </a:lnTo>
                    <a:lnTo>
                      <a:pt x="442" y="158"/>
                    </a:lnTo>
                    <a:lnTo>
                      <a:pt x="435" y="181"/>
                    </a:lnTo>
                    <a:lnTo>
                      <a:pt x="423" y="205"/>
                    </a:lnTo>
                    <a:lnTo>
                      <a:pt x="405" y="227"/>
                    </a:lnTo>
                    <a:lnTo>
                      <a:pt x="379" y="248"/>
                    </a:lnTo>
                    <a:lnTo>
                      <a:pt x="346" y="266"/>
                    </a:lnTo>
                    <a:lnTo>
                      <a:pt x="312" y="279"/>
                    </a:lnTo>
                    <a:lnTo>
                      <a:pt x="275" y="287"/>
                    </a:lnTo>
                    <a:lnTo>
                      <a:pt x="239" y="291"/>
                    </a:lnTo>
                    <a:lnTo>
                      <a:pt x="201" y="291"/>
                    </a:lnTo>
                    <a:lnTo>
                      <a:pt x="164" y="287"/>
                    </a:lnTo>
                    <a:lnTo>
                      <a:pt x="129" y="281"/>
                    </a:lnTo>
                    <a:lnTo>
                      <a:pt x="96" y="270"/>
                    </a:lnTo>
                    <a:lnTo>
                      <a:pt x="66" y="260"/>
                    </a:lnTo>
                    <a:lnTo>
                      <a:pt x="38" y="245"/>
                    </a:lnTo>
                    <a:lnTo>
                      <a:pt x="17" y="231"/>
                    </a:lnTo>
                    <a:lnTo>
                      <a:pt x="0" y="215"/>
                    </a:lnTo>
                    <a:lnTo>
                      <a:pt x="4" y="217"/>
                    </a:lnTo>
                    <a:lnTo>
                      <a:pt x="14" y="219"/>
                    </a:lnTo>
                    <a:lnTo>
                      <a:pt x="29" y="223"/>
                    </a:lnTo>
                    <a:lnTo>
                      <a:pt x="49" y="227"/>
                    </a:lnTo>
                    <a:lnTo>
                      <a:pt x="74" y="231"/>
                    </a:lnTo>
                    <a:lnTo>
                      <a:pt x="100" y="234"/>
                    </a:lnTo>
                    <a:lnTo>
                      <a:pt x="130" y="234"/>
                    </a:lnTo>
                    <a:lnTo>
                      <a:pt x="162" y="232"/>
                    </a:lnTo>
                    <a:lnTo>
                      <a:pt x="193" y="227"/>
                    </a:lnTo>
                    <a:lnTo>
                      <a:pt x="224" y="218"/>
                    </a:lnTo>
                    <a:lnTo>
                      <a:pt x="255" y="203"/>
                    </a:lnTo>
                    <a:lnTo>
                      <a:pt x="283" y="184"/>
                    </a:lnTo>
                    <a:lnTo>
                      <a:pt x="279" y="184"/>
                    </a:lnTo>
                    <a:lnTo>
                      <a:pt x="270" y="185"/>
                    </a:lnTo>
                    <a:lnTo>
                      <a:pt x="255" y="184"/>
                    </a:lnTo>
                    <a:lnTo>
                      <a:pt x="236" y="182"/>
                    </a:lnTo>
                    <a:lnTo>
                      <a:pt x="215" y="180"/>
                    </a:lnTo>
                    <a:lnTo>
                      <a:pt x="192" y="173"/>
                    </a:lnTo>
                    <a:lnTo>
                      <a:pt x="169" y="163"/>
                    </a:lnTo>
                    <a:lnTo>
                      <a:pt x="148" y="148"/>
                    </a:lnTo>
                    <a:lnTo>
                      <a:pt x="129" y="129"/>
                    </a:lnTo>
                    <a:lnTo>
                      <a:pt x="131" y="129"/>
                    </a:lnTo>
                    <a:lnTo>
                      <a:pt x="139" y="130"/>
                    </a:lnTo>
                    <a:lnTo>
                      <a:pt x="151" y="131"/>
                    </a:lnTo>
                    <a:lnTo>
                      <a:pt x="165" y="133"/>
                    </a:lnTo>
                    <a:lnTo>
                      <a:pt x="184" y="133"/>
                    </a:lnTo>
                    <a:lnTo>
                      <a:pt x="226" y="130"/>
                    </a:lnTo>
                    <a:lnTo>
                      <a:pt x="249" y="127"/>
                    </a:lnTo>
                    <a:lnTo>
                      <a:pt x="272" y="122"/>
                    </a:lnTo>
                    <a:lnTo>
                      <a:pt x="294" y="114"/>
                    </a:lnTo>
                    <a:lnTo>
                      <a:pt x="315" y="104"/>
                    </a:lnTo>
                    <a:lnTo>
                      <a:pt x="334" y="91"/>
                    </a:lnTo>
                    <a:lnTo>
                      <a:pt x="351" y="74"/>
                    </a:lnTo>
                    <a:lnTo>
                      <a:pt x="366" y="54"/>
                    </a:lnTo>
                    <a:lnTo>
                      <a:pt x="376" y="29"/>
                    </a:lnTo>
                    <a:lnTo>
                      <a:pt x="382" y="0"/>
                    </a:lnTo>
                    <a:close/>
                  </a:path>
                </a:pathLst>
              </a:custGeom>
              <a:solidFill>
                <a:srgbClr val="363636"/>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46" name="Rectangle 26">
                <a:extLst>
                  <a:ext uri="{FF2B5EF4-FFF2-40B4-BE49-F238E27FC236}">
                    <a16:creationId xmlns:a16="http://schemas.microsoft.com/office/drawing/2014/main" id="{BD2E11D5-E5AB-6A46-A044-77878AE49F5E}"/>
                  </a:ext>
                </a:extLst>
              </p:cNvPr>
              <p:cNvSpPr>
                <a:spLocks noChangeArrowheads="1"/>
              </p:cNvSpPr>
              <p:nvPr/>
            </p:nvSpPr>
            <p:spPr bwMode="auto">
              <a:xfrm>
                <a:off x="5812177" y="3263086"/>
                <a:ext cx="1082002" cy="847396"/>
              </a:xfrm>
              <a:prstGeom prst="rect">
                <a:avLst/>
              </a:prstGeom>
              <a:solidFill>
                <a:srgbClr val="E3EAEB"/>
              </a:solidFill>
              <a:ln w="0">
                <a:noFill/>
                <a:prstDash val="solid"/>
                <a:miter lim="800000"/>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47" name="Freeform 28">
                <a:extLst>
                  <a:ext uri="{FF2B5EF4-FFF2-40B4-BE49-F238E27FC236}">
                    <a16:creationId xmlns:a16="http://schemas.microsoft.com/office/drawing/2014/main" id="{1DF1BF1E-F062-D943-937E-16D2166FF1B5}"/>
                  </a:ext>
                </a:extLst>
              </p:cNvPr>
              <p:cNvSpPr>
                <a:spLocks/>
              </p:cNvSpPr>
              <p:nvPr/>
            </p:nvSpPr>
            <p:spPr bwMode="auto">
              <a:xfrm>
                <a:off x="6780630" y="3562443"/>
                <a:ext cx="199884" cy="202699"/>
              </a:xfrm>
              <a:custGeom>
                <a:avLst/>
                <a:gdLst/>
                <a:ahLst/>
                <a:cxnLst>
                  <a:cxn ang="0">
                    <a:pos x="70" y="0"/>
                  </a:cxn>
                  <a:cxn ang="0">
                    <a:pos x="87" y="3"/>
                  </a:cxn>
                  <a:cxn ang="0">
                    <a:pos x="108" y="10"/>
                  </a:cxn>
                  <a:cxn ang="0">
                    <a:pos x="133" y="17"/>
                  </a:cxn>
                  <a:cxn ang="0">
                    <a:pos x="158" y="27"/>
                  </a:cxn>
                  <a:cxn ang="0">
                    <a:pos x="180" y="36"/>
                  </a:cxn>
                  <a:cxn ang="0">
                    <a:pos x="191" y="42"/>
                  </a:cxn>
                  <a:cxn ang="0">
                    <a:pos x="200" y="50"/>
                  </a:cxn>
                  <a:cxn ang="0">
                    <a:pos x="207" y="59"/>
                  </a:cxn>
                  <a:cxn ang="0">
                    <a:pos x="210" y="72"/>
                  </a:cxn>
                  <a:cxn ang="0">
                    <a:pos x="213" y="89"/>
                  </a:cxn>
                  <a:cxn ang="0">
                    <a:pos x="210" y="109"/>
                  </a:cxn>
                  <a:cxn ang="0">
                    <a:pos x="207" y="133"/>
                  </a:cxn>
                  <a:cxn ang="0">
                    <a:pos x="199" y="157"/>
                  </a:cxn>
                  <a:cxn ang="0">
                    <a:pos x="188" y="177"/>
                  </a:cxn>
                  <a:cxn ang="0">
                    <a:pos x="178" y="193"/>
                  </a:cxn>
                  <a:cxn ang="0">
                    <a:pos x="169" y="203"/>
                  </a:cxn>
                  <a:cxn ang="0">
                    <a:pos x="159" y="210"/>
                  </a:cxn>
                  <a:cxn ang="0">
                    <a:pos x="154" y="214"/>
                  </a:cxn>
                  <a:cxn ang="0">
                    <a:pos x="152" y="215"/>
                  </a:cxn>
                  <a:cxn ang="0">
                    <a:pos x="129" y="216"/>
                  </a:cxn>
                  <a:cxn ang="0">
                    <a:pos x="111" y="214"/>
                  </a:cxn>
                  <a:cxn ang="0">
                    <a:pos x="94" y="207"/>
                  </a:cxn>
                  <a:cxn ang="0">
                    <a:pos x="73" y="198"/>
                  </a:cxn>
                  <a:cxn ang="0">
                    <a:pos x="49" y="185"/>
                  </a:cxn>
                  <a:cxn ang="0">
                    <a:pos x="28" y="167"/>
                  </a:cxn>
                  <a:cxn ang="0">
                    <a:pos x="10" y="146"/>
                  </a:cxn>
                  <a:cxn ang="0">
                    <a:pos x="0" y="122"/>
                  </a:cxn>
                  <a:cxn ang="0">
                    <a:pos x="0" y="113"/>
                  </a:cxn>
                  <a:cxn ang="0">
                    <a:pos x="1" y="100"/>
                  </a:cxn>
                  <a:cxn ang="0">
                    <a:pos x="5" y="82"/>
                  </a:cxn>
                  <a:cxn ang="0">
                    <a:pos x="18" y="45"/>
                  </a:cxn>
                  <a:cxn ang="0">
                    <a:pos x="26" y="29"/>
                  </a:cxn>
                  <a:cxn ang="0">
                    <a:pos x="34" y="17"/>
                  </a:cxn>
                  <a:cxn ang="0">
                    <a:pos x="45" y="7"/>
                  </a:cxn>
                  <a:cxn ang="0">
                    <a:pos x="57" y="2"/>
                  </a:cxn>
                  <a:cxn ang="0">
                    <a:pos x="70" y="0"/>
                  </a:cxn>
                </a:cxnLst>
                <a:rect l="0" t="0" r="r" b="b"/>
                <a:pathLst>
                  <a:path w="213" h="216">
                    <a:moveTo>
                      <a:pt x="70" y="0"/>
                    </a:moveTo>
                    <a:lnTo>
                      <a:pt x="87" y="3"/>
                    </a:lnTo>
                    <a:lnTo>
                      <a:pt x="108" y="10"/>
                    </a:lnTo>
                    <a:lnTo>
                      <a:pt x="133" y="17"/>
                    </a:lnTo>
                    <a:lnTo>
                      <a:pt x="158" y="27"/>
                    </a:lnTo>
                    <a:lnTo>
                      <a:pt x="180" y="36"/>
                    </a:lnTo>
                    <a:lnTo>
                      <a:pt x="191" y="42"/>
                    </a:lnTo>
                    <a:lnTo>
                      <a:pt x="200" y="50"/>
                    </a:lnTo>
                    <a:lnTo>
                      <a:pt x="207" y="59"/>
                    </a:lnTo>
                    <a:lnTo>
                      <a:pt x="210" y="72"/>
                    </a:lnTo>
                    <a:lnTo>
                      <a:pt x="213" y="89"/>
                    </a:lnTo>
                    <a:lnTo>
                      <a:pt x="210" y="109"/>
                    </a:lnTo>
                    <a:lnTo>
                      <a:pt x="207" y="133"/>
                    </a:lnTo>
                    <a:lnTo>
                      <a:pt x="199" y="157"/>
                    </a:lnTo>
                    <a:lnTo>
                      <a:pt x="188" y="177"/>
                    </a:lnTo>
                    <a:lnTo>
                      <a:pt x="178" y="193"/>
                    </a:lnTo>
                    <a:lnTo>
                      <a:pt x="169" y="203"/>
                    </a:lnTo>
                    <a:lnTo>
                      <a:pt x="159" y="210"/>
                    </a:lnTo>
                    <a:lnTo>
                      <a:pt x="154" y="214"/>
                    </a:lnTo>
                    <a:lnTo>
                      <a:pt x="152" y="215"/>
                    </a:lnTo>
                    <a:lnTo>
                      <a:pt x="129" y="216"/>
                    </a:lnTo>
                    <a:lnTo>
                      <a:pt x="111" y="214"/>
                    </a:lnTo>
                    <a:lnTo>
                      <a:pt x="94" y="207"/>
                    </a:lnTo>
                    <a:lnTo>
                      <a:pt x="73" y="198"/>
                    </a:lnTo>
                    <a:lnTo>
                      <a:pt x="49" y="185"/>
                    </a:lnTo>
                    <a:lnTo>
                      <a:pt x="28" y="167"/>
                    </a:lnTo>
                    <a:lnTo>
                      <a:pt x="10" y="146"/>
                    </a:lnTo>
                    <a:lnTo>
                      <a:pt x="0" y="122"/>
                    </a:lnTo>
                    <a:lnTo>
                      <a:pt x="0" y="113"/>
                    </a:lnTo>
                    <a:lnTo>
                      <a:pt x="1" y="100"/>
                    </a:lnTo>
                    <a:lnTo>
                      <a:pt x="5" y="82"/>
                    </a:lnTo>
                    <a:lnTo>
                      <a:pt x="18" y="45"/>
                    </a:lnTo>
                    <a:lnTo>
                      <a:pt x="26" y="29"/>
                    </a:lnTo>
                    <a:lnTo>
                      <a:pt x="34" y="17"/>
                    </a:lnTo>
                    <a:lnTo>
                      <a:pt x="45" y="7"/>
                    </a:lnTo>
                    <a:lnTo>
                      <a:pt x="57" y="2"/>
                    </a:lnTo>
                    <a:lnTo>
                      <a:pt x="70"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48" name="Freeform 29">
                <a:extLst>
                  <a:ext uri="{FF2B5EF4-FFF2-40B4-BE49-F238E27FC236}">
                    <a16:creationId xmlns:a16="http://schemas.microsoft.com/office/drawing/2014/main" id="{BAC9BD63-ABB8-9C45-8DFF-48D5AB51E96A}"/>
                  </a:ext>
                </a:extLst>
              </p:cNvPr>
              <p:cNvSpPr>
                <a:spLocks/>
              </p:cNvSpPr>
              <p:nvPr/>
            </p:nvSpPr>
            <p:spPr bwMode="auto">
              <a:xfrm>
                <a:off x="6780630" y="3562443"/>
                <a:ext cx="139825" cy="201761"/>
              </a:xfrm>
              <a:custGeom>
                <a:avLst/>
                <a:gdLst/>
                <a:ahLst/>
                <a:cxnLst>
                  <a:cxn ang="0">
                    <a:pos x="69" y="0"/>
                  </a:cxn>
                  <a:cxn ang="0">
                    <a:pos x="61" y="15"/>
                  </a:cxn>
                  <a:cxn ang="0">
                    <a:pos x="53" y="33"/>
                  </a:cxn>
                  <a:cxn ang="0">
                    <a:pos x="47" y="53"/>
                  </a:cxn>
                  <a:cxn ang="0">
                    <a:pos x="40" y="75"/>
                  </a:cxn>
                  <a:cxn ang="0">
                    <a:pos x="36" y="96"/>
                  </a:cxn>
                  <a:cxn ang="0">
                    <a:pos x="36" y="116"/>
                  </a:cxn>
                  <a:cxn ang="0">
                    <a:pos x="40" y="134"/>
                  </a:cxn>
                  <a:cxn ang="0">
                    <a:pos x="51" y="155"/>
                  </a:cxn>
                  <a:cxn ang="0">
                    <a:pos x="66" y="173"/>
                  </a:cxn>
                  <a:cxn ang="0">
                    <a:pos x="85" y="188"/>
                  </a:cxn>
                  <a:cxn ang="0">
                    <a:pos x="106" y="199"/>
                  </a:cxn>
                  <a:cxn ang="0">
                    <a:pos x="128" y="209"/>
                  </a:cxn>
                  <a:cxn ang="0">
                    <a:pos x="149" y="215"/>
                  </a:cxn>
                  <a:cxn ang="0">
                    <a:pos x="128" y="215"/>
                  </a:cxn>
                  <a:cxn ang="0">
                    <a:pos x="111" y="212"/>
                  </a:cxn>
                  <a:cxn ang="0">
                    <a:pos x="93" y="207"/>
                  </a:cxn>
                  <a:cxn ang="0">
                    <a:pos x="73" y="198"/>
                  </a:cxn>
                  <a:cxn ang="0">
                    <a:pos x="49" y="185"/>
                  </a:cxn>
                  <a:cxn ang="0">
                    <a:pos x="28" y="167"/>
                  </a:cxn>
                  <a:cxn ang="0">
                    <a:pos x="10" y="146"/>
                  </a:cxn>
                  <a:cxn ang="0">
                    <a:pos x="0" y="122"/>
                  </a:cxn>
                  <a:cxn ang="0">
                    <a:pos x="0" y="113"/>
                  </a:cxn>
                  <a:cxn ang="0">
                    <a:pos x="1" y="100"/>
                  </a:cxn>
                  <a:cxn ang="0">
                    <a:pos x="5" y="82"/>
                  </a:cxn>
                  <a:cxn ang="0">
                    <a:pos x="18" y="45"/>
                  </a:cxn>
                  <a:cxn ang="0">
                    <a:pos x="26" y="29"/>
                  </a:cxn>
                  <a:cxn ang="0">
                    <a:pos x="34" y="17"/>
                  </a:cxn>
                  <a:cxn ang="0">
                    <a:pos x="45" y="7"/>
                  </a:cxn>
                  <a:cxn ang="0">
                    <a:pos x="56" y="2"/>
                  </a:cxn>
                  <a:cxn ang="0">
                    <a:pos x="69" y="0"/>
                  </a:cxn>
                </a:cxnLst>
                <a:rect l="0" t="0" r="r" b="b"/>
                <a:pathLst>
                  <a:path w="149" h="215">
                    <a:moveTo>
                      <a:pt x="69" y="0"/>
                    </a:moveTo>
                    <a:lnTo>
                      <a:pt x="61" y="15"/>
                    </a:lnTo>
                    <a:lnTo>
                      <a:pt x="53" y="33"/>
                    </a:lnTo>
                    <a:lnTo>
                      <a:pt x="47" y="53"/>
                    </a:lnTo>
                    <a:lnTo>
                      <a:pt x="40" y="75"/>
                    </a:lnTo>
                    <a:lnTo>
                      <a:pt x="36" y="96"/>
                    </a:lnTo>
                    <a:lnTo>
                      <a:pt x="36" y="116"/>
                    </a:lnTo>
                    <a:lnTo>
                      <a:pt x="40" y="134"/>
                    </a:lnTo>
                    <a:lnTo>
                      <a:pt x="51" y="155"/>
                    </a:lnTo>
                    <a:lnTo>
                      <a:pt x="66" y="173"/>
                    </a:lnTo>
                    <a:lnTo>
                      <a:pt x="85" y="188"/>
                    </a:lnTo>
                    <a:lnTo>
                      <a:pt x="106" y="199"/>
                    </a:lnTo>
                    <a:lnTo>
                      <a:pt x="128" y="209"/>
                    </a:lnTo>
                    <a:lnTo>
                      <a:pt x="149" y="215"/>
                    </a:lnTo>
                    <a:lnTo>
                      <a:pt x="128" y="215"/>
                    </a:lnTo>
                    <a:lnTo>
                      <a:pt x="111" y="212"/>
                    </a:lnTo>
                    <a:lnTo>
                      <a:pt x="93" y="207"/>
                    </a:lnTo>
                    <a:lnTo>
                      <a:pt x="73" y="198"/>
                    </a:lnTo>
                    <a:lnTo>
                      <a:pt x="49" y="185"/>
                    </a:lnTo>
                    <a:lnTo>
                      <a:pt x="28" y="167"/>
                    </a:lnTo>
                    <a:lnTo>
                      <a:pt x="10" y="146"/>
                    </a:lnTo>
                    <a:lnTo>
                      <a:pt x="0" y="122"/>
                    </a:lnTo>
                    <a:lnTo>
                      <a:pt x="0" y="113"/>
                    </a:lnTo>
                    <a:lnTo>
                      <a:pt x="1" y="100"/>
                    </a:lnTo>
                    <a:lnTo>
                      <a:pt x="5" y="82"/>
                    </a:lnTo>
                    <a:lnTo>
                      <a:pt x="18" y="45"/>
                    </a:lnTo>
                    <a:lnTo>
                      <a:pt x="26" y="29"/>
                    </a:lnTo>
                    <a:lnTo>
                      <a:pt x="34" y="17"/>
                    </a:lnTo>
                    <a:lnTo>
                      <a:pt x="45" y="7"/>
                    </a:lnTo>
                    <a:lnTo>
                      <a:pt x="56" y="2"/>
                    </a:lnTo>
                    <a:lnTo>
                      <a:pt x="69" y="0"/>
                    </a:lnTo>
                    <a:close/>
                  </a:path>
                </a:pathLst>
              </a:custGeom>
              <a:solidFill>
                <a:srgbClr val="F6964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49" name="Freeform 30">
                <a:extLst>
                  <a:ext uri="{FF2B5EF4-FFF2-40B4-BE49-F238E27FC236}">
                    <a16:creationId xmlns:a16="http://schemas.microsoft.com/office/drawing/2014/main" id="{00CEF490-2ABE-2C4E-B114-EEF3ACD29CAB}"/>
                  </a:ext>
                </a:extLst>
              </p:cNvPr>
              <p:cNvSpPr>
                <a:spLocks/>
              </p:cNvSpPr>
              <p:nvPr/>
            </p:nvSpPr>
            <p:spPr bwMode="auto">
              <a:xfrm>
                <a:off x="5705196" y="3713529"/>
                <a:ext cx="194254" cy="238360"/>
              </a:xfrm>
              <a:custGeom>
                <a:avLst/>
                <a:gdLst/>
                <a:ahLst/>
                <a:cxnLst>
                  <a:cxn ang="0">
                    <a:pos x="87" y="0"/>
                  </a:cxn>
                  <a:cxn ang="0">
                    <a:pos x="108" y="0"/>
                  </a:cxn>
                  <a:cxn ang="0">
                    <a:pos x="129" y="3"/>
                  </a:cxn>
                  <a:cxn ang="0">
                    <a:pos x="150" y="8"/>
                  </a:cxn>
                  <a:cxn ang="0">
                    <a:pos x="167" y="14"/>
                  </a:cxn>
                  <a:cxn ang="0">
                    <a:pos x="179" y="19"/>
                  </a:cxn>
                  <a:cxn ang="0">
                    <a:pos x="191" y="29"/>
                  </a:cxn>
                  <a:cxn ang="0">
                    <a:pos x="199" y="45"/>
                  </a:cxn>
                  <a:cxn ang="0">
                    <a:pos x="204" y="65"/>
                  </a:cxn>
                  <a:cxn ang="0">
                    <a:pos x="207" y="88"/>
                  </a:cxn>
                  <a:cxn ang="0">
                    <a:pos x="205" y="114"/>
                  </a:cxn>
                  <a:cxn ang="0">
                    <a:pos x="201" y="142"/>
                  </a:cxn>
                  <a:cxn ang="0">
                    <a:pos x="195" y="171"/>
                  </a:cxn>
                  <a:cxn ang="0">
                    <a:pos x="186" y="198"/>
                  </a:cxn>
                  <a:cxn ang="0">
                    <a:pos x="169" y="232"/>
                  </a:cxn>
                  <a:cxn ang="0">
                    <a:pos x="162" y="239"/>
                  </a:cxn>
                  <a:cxn ang="0">
                    <a:pos x="154" y="245"/>
                  </a:cxn>
                  <a:cxn ang="0">
                    <a:pos x="144" y="251"/>
                  </a:cxn>
                  <a:cxn ang="0">
                    <a:pos x="131" y="253"/>
                  </a:cxn>
                  <a:cxn ang="0">
                    <a:pos x="112" y="254"/>
                  </a:cxn>
                  <a:cxn ang="0">
                    <a:pos x="90" y="253"/>
                  </a:cxn>
                  <a:cxn ang="0">
                    <a:pos x="69" y="249"/>
                  </a:cxn>
                  <a:cxn ang="0">
                    <a:pos x="51" y="240"/>
                  </a:cxn>
                  <a:cxn ang="0">
                    <a:pos x="34" y="227"/>
                  </a:cxn>
                  <a:cxn ang="0">
                    <a:pos x="19" y="210"/>
                  </a:cxn>
                  <a:cxn ang="0">
                    <a:pos x="7" y="190"/>
                  </a:cxn>
                  <a:cxn ang="0">
                    <a:pos x="1" y="165"/>
                  </a:cxn>
                  <a:cxn ang="0">
                    <a:pos x="0" y="139"/>
                  </a:cxn>
                  <a:cxn ang="0">
                    <a:pos x="4" y="108"/>
                  </a:cxn>
                  <a:cxn ang="0">
                    <a:pos x="17" y="63"/>
                  </a:cxn>
                  <a:cxn ang="0">
                    <a:pos x="26" y="44"/>
                  </a:cxn>
                  <a:cxn ang="0">
                    <a:pos x="38" y="25"/>
                  </a:cxn>
                  <a:cxn ang="0">
                    <a:pos x="52" y="12"/>
                  </a:cxn>
                  <a:cxn ang="0">
                    <a:pos x="69" y="3"/>
                  </a:cxn>
                  <a:cxn ang="0">
                    <a:pos x="87" y="0"/>
                  </a:cxn>
                </a:cxnLst>
                <a:rect l="0" t="0" r="r" b="b"/>
                <a:pathLst>
                  <a:path w="207" h="254">
                    <a:moveTo>
                      <a:pt x="87" y="0"/>
                    </a:moveTo>
                    <a:lnTo>
                      <a:pt x="108" y="0"/>
                    </a:lnTo>
                    <a:lnTo>
                      <a:pt x="129" y="3"/>
                    </a:lnTo>
                    <a:lnTo>
                      <a:pt x="150" y="8"/>
                    </a:lnTo>
                    <a:lnTo>
                      <a:pt x="167" y="14"/>
                    </a:lnTo>
                    <a:lnTo>
                      <a:pt x="179" y="19"/>
                    </a:lnTo>
                    <a:lnTo>
                      <a:pt x="191" y="29"/>
                    </a:lnTo>
                    <a:lnTo>
                      <a:pt x="199" y="45"/>
                    </a:lnTo>
                    <a:lnTo>
                      <a:pt x="204" y="65"/>
                    </a:lnTo>
                    <a:lnTo>
                      <a:pt x="207" y="88"/>
                    </a:lnTo>
                    <a:lnTo>
                      <a:pt x="205" y="114"/>
                    </a:lnTo>
                    <a:lnTo>
                      <a:pt x="201" y="142"/>
                    </a:lnTo>
                    <a:lnTo>
                      <a:pt x="195" y="171"/>
                    </a:lnTo>
                    <a:lnTo>
                      <a:pt x="186" y="198"/>
                    </a:lnTo>
                    <a:lnTo>
                      <a:pt x="169" y="232"/>
                    </a:lnTo>
                    <a:lnTo>
                      <a:pt x="162" y="239"/>
                    </a:lnTo>
                    <a:lnTo>
                      <a:pt x="154" y="245"/>
                    </a:lnTo>
                    <a:lnTo>
                      <a:pt x="144" y="251"/>
                    </a:lnTo>
                    <a:lnTo>
                      <a:pt x="131" y="253"/>
                    </a:lnTo>
                    <a:lnTo>
                      <a:pt x="112" y="254"/>
                    </a:lnTo>
                    <a:lnTo>
                      <a:pt x="90" y="253"/>
                    </a:lnTo>
                    <a:lnTo>
                      <a:pt x="69" y="249"/>
                    </a:lnTo>
                    <a:lnTo>
                      <a:pt x="51" y="240"/>
                    </a:lnTo>
                    <a:lnTo>
                      <a:pt x="34" y="227"/>
                    </a:lnTo>
                    <a:lnTo>
                      <a:pt x="19" y="210"/>
                    </a:lnTo>
                    <a:lnTo>
                      <a:pt x="7" y="190"/>
                    </a:lnTo>
                    <a:lnTo>
                      <a:pt x="1" y="165"/>
                    </a:lnTo>
                    <a:lnTo>
                      <a:pt x="0" y="139"/>
                    </a:lnTo>
                    <a:lnTo>
                      <a:pt x="4" y="108"/>
                    </a:lnTo>
                    <a:lnTo>
                      <a:pt x="17" y="63"/>
                    </a:lnTo>
                    <a:lnTo>
                      <a:pt x="26" y="44"/>
                    </a:lnTo>
                    <a:lnTo>
                      <a:pt x="38" y="25"/>
                    </a:lnTo>
                    <a:lnTo>
                      <a:pt x="52" y="12"/>
                    </a:lnTo>
                    <a:lnTo>
                      <a:pt x="69" y="3"/>
                    </a:lnTo>
                    <a:lnTo>
                      <a:pt x="87"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50" name="Freeform 31">
                <a:extLst>
                  <a:ext uri="{FF2B5EF4-FFF2-40B4-BE49-F238E27FC236}">
                    <a16:creationId xmlns:a16="http://schemas.microsoft.com/office/drawing/2014/main" id="{A1CA64A8-565D-4C46-861F-543062E7F580}"/>
                  </a:ext>
                </a:extLst>
              </p:cNvPr>
              <p:cNvSpPr>
                <a:spLocks/>
              </p:cNvSpPr>
              <p:nvPr/>
            </p:nvSpPr>
            <p:spPr bwMode="auto">
              <a:xfrm>
                <a:off x="5705196" y="3754820"/>
                <a:ext cx="158594" cy="197069"/>
              </a:xfrm>
              <a:custGeom>
                <a:avLst/>
                <a:gdLst/>
                <a:ahLst/>
                <a:cxnLst>
                  <a:cxn ang="0">
                    <a:pos x="27" y="0"/>
                  </a:cxn>
                  <a:cxn ang="0">
                    <a:pos x="23" y="15"/>
                  </a:cxn>
                  <a:cxn ang="0">
                    <a:pos x="21" y="36"/>
                  </a:cxn>
                  <a:cxn ang="0">
                    <a:pos x="22" y="61"/>
                  </a:cxn>
                  <a:cxn ang="0">
                    <a:pos x="26" y="89"/>
                  </a:cxn>
                  <a:cxn ang="0">
                    <a:pos x="35" y="119"/>
                  </a:cxn>
                  <a:cxn ang="0">
                    <a:pos x="47" y="138"/>
                  </a:cxn>
                  <a:cxn ang="0">
                    <a:pos x="64" y="157"/>
                  </a:cxn>
                  <a:cxn ang="0">
                    <a:pos x="86" y="172"/>
                  </a:cxn>
                  <a:cxn ang="0">
                    <a:pos x="112" y="183"/>
                  </a:cxn>
                  <a:cxn ang="0">
                    <a:pos x="140" y="188"/>
                  </a:cxn>
                  <a:cxn ang="0">
                    <a:pos x="169" y="187"/>
                  </a:cxn>
                  <a:cxn ang="0">
                    <a:pos x="162" y="195"/>
                  </a:cxn>
                  <a:cxn ang="0">
                    <a:pos x="154" y="201"/>
                  </a:cxn>
                  <a:cxn ang="0">
                    <a:pos x="144" y="207"/>
                  </a:cxn>
                  <a:cxn ang="0">
                    <a:pos x="131" y="209"/>
                  </a:cxn>
                  <a:cxn ang="0">
                    <a:pos x="112" y="210"/>
                  </a:cxn>
                  <a:cxn ang="0">
                    <a:pos x="90" y="209"/>
                  </a:cxn>
                  <a:cxn ang="0">
                    <a:pos x="69" y="205"/>
                  </a:cxn>
                  <a:cxn ang="0">
                    <a:pos x="51" y="196"/>
                  </a:cxn>
                  <a:cxn ang="0">
                    <a:pos x="34" y="183"/>
                  </a:cxn>
                  <a:cxn ang="0">
                    <a:pos x="19" y="166"/>
                  </a:cxn>
                  <a:cxn ang="0">
                    <a:pos x="7" y="146"/>
                  </a:cxn>
                  <a:cxn ang="0">
                    <a:pos x="1" y="121"/>
                  </a:cxn>
                  <a:cxn ang="0">
                    <a:pos x="0" y="95"/>
                  </a:cxn>
                  <a:cxn ang="0">
                    <a:pos x="4" y="64"/>
                  </a:cxn>
                  <a:cxn ang="0">
                    <a:pos x="10" y="42"/>
                  </a:cxn>
                  <a:cxn ang="0">
                    <a:pos x="18" y="19"/>
                  </a:cxn>
                  <a:cxn ang="0">
                    <a:pos x="27" y="0"/>
                  </a:cxn>
                </a:cxnLst>
                <a:rect l="0" t="0" r="r" b="b"/>
                <a:pathLst>
                  <a:path w="169" h="210">
                    <a:moveTo>
                      <a:pt x="27" y="0"/>
                    </a:moveTo>
                    <a:lnTo>
                      <a:pt x="23" y="15"/>
                    </a:lnTo>
                    <a:lnTo>
                      <a:pt x="21" y="36"/>
                    </a:lnTo>
                    <a:lnTo>
                      <a:pt x="22" y="61"/>
                    </a:lnTo>
                    <a:lnTo>
                      <a:pt x="26" y="89"/>
                    </a:lnTo>
                    <a:lnTo>
                      <a:pt x="35" y="119"/>
                    </a:lnTo>
                    <a:lnTo>
                      <a:pt x="47" y="138"/>
                    </a:lnTo>
                    <a:lnTo>
                      <a:pt x="64" y="157"/>
                    </a:lnTo>
                    <a:lnTo>
                      <a:pt x="86" y="172"/>
                    </a:lnTo>
                    <a:lnTo>
                      <a:pt x="112" y="183"/>
                    </a:lnTo>
                    <a:lnTo>
                      <a:pt x="140" y="188"/>
                    </a:lnTo>
                    <a:lnTo>
                      <a:pt x="169" y="187"/>
                    </a:lnTo>
                    <a:lnTo>
                      <a:pt x="162" y="195"/>
                    </a:lnTo>
                    <a:lnTo>
                      <a:pt x="154" y="201"/>
                    </a:lnTo>
                    <a:lnTo>
                      <a:pt x="144" y="207"/>
                    </a:lnTo>
                    <a:lnTo>
                      <a:pt x="131" y="209"/>
                    </a:lnTo>
                    <a:lnTo>
                      <a:pt x="112" y="210"/>
                    </a:lnTo>
                    <a:lnTo>
                      <a:pt x="90" y="209"/>
                    </a:lnTo>
                    <a:lnTo>
                      <a:pt x="69" y="205"/>
                    </a:lnTo>
                    <a:lnTo>
                      <a:pt x="51" y="196"/>
                    </a:lnTo>
                    <a:lnTo>
                      <a:pt x="34" y="183"/>
                    </a:lnTo>
                    <a:lnTo>
                      <a:pt x="19" y="166"/>
                    </a:lnTo>
                    <a:lnTo>
                      <a:pt x="7" y="146"/>
                    </a:lnTo>
                    <a:lnTo>
                      <a:pt x="1" y="121"/>
                    </a:lnTo>
                    <a:lnTo>
                      <a:pt x="0" y="95"/>
                    </a:lnTo>
                    <a:lnTo>
                      <a:pt x="4" y="64"/>
                    </a:lnTo>
                    <a:lnTo>
                      <a:pt x="10" y="42"/>
                    </a:lnTo>
                    <a:lnTo>
                      <a:pt x="18" y="19"/>
                    </a:lnTo>
                    <a:lnTo>
                      <a:pt x="27" y="0"/>
                    </a:lnTo>
                    <a:close/>
                  </a:path>
                </a:pathLst>
              </a:custGeom>
              <a:solidFill>
                <a:srgbClr val="F6964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cxnSp>
            <p:nvCxnSpPr>
              <p:cNvPr id="351" name="271 Conector recto">
                <a:extLst>
                  <a:ext uri="{FF2B5EF4-FFF2-40B4-BE49-F238E27FC236}">
                    <a16:creationId xmlns:a16="http://schemas.microsoft.com/office/drawing/2014/main" id="{853A2DBE-F5DB-7E41-ABB2-D999B0CC9FC7}"/>
                  </a:ext>
                </a:extLst>
              </p:cNvPr>
              <p:cNvCxnSpPr/>
              <p:nvPr/>
            </p:nvCxnSpPr>
            <p:spPr>
              <a:xfrm flipV="1">
                <a:off x="5942012" y="3465318"/>
                <a:ext cx="0" cy="399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272 Conector recto">
                <a:extLst>
                  <a:ext uri="{FF2B5EF4-FFF2-40B4-BE49-F238E27FC236}">
                    <a16:creationId xmlns:a16="http://schemas.microsoft.com/office/drawing/2014/main" id="{0793596B-2BE6-F84B-ABA3-7D5B66AC0613}"/>
                  </a:ext>
                </a:extLst>
              </p:cNvPr>
              <p:cNvCxnSpPr/>
              <p:nvPr/>
            </p:nvCxnSpPr>
            <p:spPr>
              <a:xfrm>
                <a:off x="5942012" y="3858266"/>
                <a:ext cx="6218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273 Conector recto">
                <a:extLst>
                  <a:ext uri="{FF2B5EF4-FFF2-40B4-BE49-F238E27FC236}">
                    <a16:creationId xmlns:a16="http://schemas.microsoft.com/office/drawing/2014/main" id="{BC5E4E60-825F-7140-B8C5-6C7AA5588202}"/>
                  </a:ext>
                </a:extLst>
              </p:cNvPr>
              <p:cNvCxnSpPr/>
              <p:nvPr/>
            </p:nvCxnSpPr>
            <p:spPr>
              <a:xfrm>
                <a:off x="6005492" y="3465318"/>
                <a:ext cx="483288" cy="29982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25" name="TextBox 40">
              <a:extLst>
                <a:ext uri="{FF2B5EF4-FFF2-40B4-BE49-F238E27FC236}">
                  <a16:creationId xmlns:a16="http://schemas.microsoft.com/office/drawing/2014/main" id="{01F2B03C-8988-7B4A-9E84-F49D561BB5E5}"/>
                </a:ext>
              </a:extLst>
            </p:cNvPr>
            <p:cNvSpPr txBox="1"/>
            <p:nvPr/>
          </p:nvSpPr>
          <p:spPr>
            <a:xfrm>
              <a:off x="4954812" y="6608514"/>
              <a:ext cx="760221" cy="430887"/>
            </a:xfrm>
            <a:prstGeom prst="rect">
              <a:avLst/>
            </a:prstGeom>
            <a:noFill/>
          </p:spPr>
          <p:txBody>
            <a:bodyPr wrap="square" rtlCol="0">
              <a:spAutoFit/>
            </a:bodyPr>
            <a:lstStyle/>
            <a:p>
              <a:pPr lvl="0" algn="ctr">
                <a:defRPr/>
              </a:pPr>
              <a:r>
                <a:rPr lang="en-US" sz="750" b="1" i="1" kern="0" dirty="0"/>
                <a:t>product owner</a:t>
              </a:r>
            </a:p>
          </p:txBody>
        </p:sp>
        <p:grpSp>
          <p:nvGrpSpPr>
            <p:cNvPr id="298" name="Group 2163">
              <a:extLst>
                <a:ext uri="{FF2B5EF4-FFF2-40B4-BE49-F238E27FC236}">
                  <a16:creationId xmlns:a16="http://schemas.microsoft.com/office/drawing/2014/main" id="{3789679A-73D0-8B42-9AA2-151E332F6FD7}"/>
                </a:ext>
              </a:extLst>
            </p:cNvPr>
            <p:cNvGrpSpPr/>
            <p:nvPr/>
          </p:nvGrpSpPr>
          <p:grpSpPr>
            <a:xfrm>
              <a:off x="5907340" y="5883554"/>
              <a:ext cx="297743" cy="674922"/>
              <a:chOff x="3367088" y="2062163"/>
              <a:chExt cx="1344612" cy="2600326"/>
            </a:xfrm>
          </p:grpSpPr>
          <p:sp>
            <p:nvSpPr>
              <p:cNvPr id="300" name="Freeform 1114">
                <a:extLst>
                  <a:ext uri="{FF2B5EF4-FFF2-40B4-BE49-F238E27FC236}">
                    <a16:creationId xmlns:a16="http://schemas.microsoft.com/office/drawing/2014/main" id="{6D7AF183-BD35-0041-AE60-43D3EFEC34C1}"/>
                  </a:ext>
                </a:extLst>
              </p:cNvPr>
              <p:cNvSpPr>
                <a:spLocks/>
              </p:cNvSpPr>
              <p:nvPr/>
            </p:nvSpPr>
            <p:spPr bwMode="auto">
              <a:xfrm>
                <a:off x="4546600" y="3311526"/>
                <a:ext cx="165100" cy="142875"/>
              </a:xfrm>
              <a:custGeom>
                <a:avLst/>
                <a:gdLst/>
                <a:ahLst/>
                <a:cxnLst>
                  <a:cxn ang="0">
                    <a:pos x="35" y="0"/>
                  </a:cxn>
                  <a:cxn ang="0">
                    <a:pos x="38" y="0"/>
                  </a:cxn>
                  <a:cxn ang="0">
                    <a:pos x="47" y="2"/>
                  </a:cxn>
                  <a:cxn ang="0">
                    <a:pos x="59" y="3"/>
                  </a:cxn>
                  <a:cxn ang="0">
                    <a:pos x="88" y="8"/>
                  </a:cxn>
                  <a:cxn ang="0">
                    <a:pos x="97" y="12"/>
                  </a:cxn>
                  <a:cxn ang="0">
                    <a:pos x="102" y="21"/>
                  </a:cxn>
                  <a:cxn ang="0">
                    <a:pos x="104" y="33"/>
                  </a:cxn>
                  <a:cxn ang="0">
                    <a:pos x="104" y="45"/>
                  </a:cxn>
                  <a:cxn ang="0">
                    <a:pos x="101" y="57"/>
                  </a:cxn>
                  <a:cxn ang="0">
                    <a:pos x="97" y="65"/>
                  </a:cxn>
                  <a:cxn ang="0">
                    <a:pos x="88" y="73"/>
                  </a:cxn>
                  <a:cxn ang="0">
                    <a:pos x="77" y="81"/>
                  </a:cxn>
                  <a:cxn ang="0">
                    <a:pos x="63" y="86"/>
                  </a:cxn>
                  <a:cxn ang="0">
                    <a:pos x="48" y="90"/>
                  </a:cxn>
                  <a:cxn ang="0">
                    <a:pos x="31" y="87"/>
                  </a:cxn>
                  <a:cxn ang="0">
                    <a:pos x="15" y="81"/>
                  </a:cxn>
                  <a:cxn ang="0">
                    <a:pos x="0" y="67"/>
                  </a:cxn>
                  <a:cxn ang="0">
                    <a:pos x="35" y="0"/>
                  </a:cxn>
                </a:cxnLst>
                <a:rect l="0" t="0" r="r" b="b"/>
                <a:pathLst>
                  <a:path w="104" h="90">
                    <a:moveTo>
                      <a:pt x="35" y="0"/>
                    </a:moveTo>
                    <a:lnTo>
                      <a:pt x="38" y="0"/>
                    </a:lnTo>
                    <a:lnTo>
                      <a:pt x="47" y="2"/>
                    </a:lnTo>
                    <a:lnTo>
                      <a:pt x="59" y="3"/>
                    </a:lnTo>
                    <a:lnTo>
                      <a:pt x="88" y="8"/>
                    </a:lnTo>
                    <a:lnTo>
                      <a:pt x="97" y="12"/>
                    </a:lnTo>
                    <a:lnTo>
                      <a:pt x="102" y="21"/>
                    </a:lnTo>
                    <a:lnTo>
                      <a:pt x="104" y="33"/>
                    </a:lnTo>
                    <a:lnTo>
                      <a:pt x="104" y="45"/>
                    </a:lnTo>
                    <a:lnTo>
                      <a:pt x="101" y="57"/>
                    </a:lnTo>
                    <a:lnTo>
                      <a:pt x="97" y="65"/>
                    </a:lnTo>
                    <a:lnTo>
                      <a:pt x="88" y="73"/>
                    </a:lnTo>
                    <a:lnTo>
                      <a:pt x="77" y="81"/>
                    </a:lnTo>
                    <a:lnTo>
                      <a:pt x="63" y="86"/>
                    </a:lnTo>
                    <a:lnTo>
                      <a:pt x="48" y="90"/>
                    </a:lnTo>
                    <a:lnTo>
                      <a:pt x="31" y="87"/>
                    </a:lnTo>
                    <a:lnTo>
                      <a:pt x="15" y="81"/>
                    </a:lnTo>
                    <a:lnTo>
                      <a:pt x="0" y="67"/>
                    </a:lnTo>
                    <a:lnTo>
                      <a:pt x="35"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01" name="Freeform 1115">
                <a:extLst>
                  <a:ext uri="{FF2B5EF4-FFF2-40B4-BE49-F238E27FC236}">
                    <a16:creationId xmlns:a16="http://schemas.microsoft.com/office/drawing/2014/main" id="{40246A04-6954-BD45-92F7-63B1E8944523}"/>
                  </a:ext>
                </a:extLst>
              </p:cNvPr>
              <p:cNvSpPr>
                <a:spLocks/>
              </p:cNvSpPr>
              <p:nvPr/>
            </p:nvSpPr>
            <p:spPr bwMode="auto">
              <a:xfrm>
                <a:off x="3367088" y="3481388"/>
                <a:ext cx="173038" cy="142875"/>
              </a:xfrm>
              <a:custGeom>
                <a:avLst/>
                <a:gdLst/>
                <a:ahLst/>
                <a:cxnLst>
                  <a:cxn ang="0">
                    <a:pos x="62" y="0"/>
                  </a:cxn>
                  <a:cxn ang="0">
                    <a:pos x="109" y="59"/>
                  </a:cxn>
                  <a:cxn ang="0">
                    <a:pos x="96" y="75"/>
                  </a:cxn>
                  <a:cxn ang="0">
                    <a:pos x="80" y="86"/>
                  </a:cxn>
                  <a:cxn ang="0">
                    <a:pos x="64" y="90"/>
                  </a:cxn>
                  <a:cxn ang="0">
                    <a:pos x="49" y="90"/>
                  </a:cxn>
                  <a:cxn ang="0">
                    <a:pos x="34" y="86"/>
                  </a:cxn>
                  <a:cxn ang="0">
                    <a:pos x="22" y="80"/>
                  </a:cxn>
                  <a:cxn ang="0">
                    <a:pos x="12" y="74"/>
                  </a:cxn>
                  <a:cxn ang="0">
                    <a:pos x="6" y="67"/>
                  </a:cxn>
                  <a:cxn ang="0">
                    <a:pos x="3" y="55"/>
                  </a:cxn>
                  <a:cxn ang="0">
                    <a:pos x="0" y="44"/>
                  </a:cxn>
                  <a:cxn ang="0">
                    <a:pos x="0" y="32"/>
                  </a:cxn>
                  <a:cxn ang="0">
                    <a:pos x="4" y="22"/>
                  </a:cxn>
                  <a:cxn ang="0">
                    <a:pos x="12" y="16"/>
                  </a:cxn>
                  <a:cxn ang="0">
                    <a:pos x="26" y="11"/>
                  </a:cxn>
                  <a:cxn ang="0">
                    <a:pos x="39" y="7"/>
                  </a:cxn>
                  <a:cxn ang="0">
                    <a:pos x="51" y="3"/>
                  </a:cxn>
                  <a:cxn ang="0">
                    <a:pos x="59" y="1"/>
                  </a:cxn>
                  <a:cxn ang="0">
                    <a:pos x="62" y="0"/>
                  </a:cxn>
                </a:cxnLst>
                <a:rect l="0" t="0" r="r" b="b"/>
                <a:pathLst>
                  <a:path w="109" h="90">
                    <a:moveTo>
                      <a:pt x="62" y="0"/>
                    </a:moveTo>
                    <a:lnTo>
                      <a:pt x="109" y="59"/>
                    </a:lnTo>
                    <a:lnTo>
                      <a:pt x="96" y="75"/>
                    </a:lnTo>
                    <a:lnTo>
                      <a:pt x="80" y="86"/>
                    </a:lnTo>
                    <a:lnTo>
                      <a:pt x="64" y="90"/>
                    </a:lnTo>
                    <a:lnTo>
                      <a:pt x="49" y="90"/>
                    </a:lnTo>
                    <a:lnTo>
                      <a:pt x="34" y="86"/>
                    </a:lnTo>
                    <a:lnTo>
                      <a:pt x="22" y="80"/>
                    </a:lnTo>
                    <a:lnTo>
                      <a:pt x="12" y="74"/>
                    </a:lnTo>
                    <a:lnTo>
                      <a:pt x="6" y="67"/>
                    </a:lnTo>
                    <a:lnTo>
                      <a:pt x="3" y="55"/>
                    </a:lnTo>
                    <a:lnTo>
                      <a:pt x="0" y="44"/>
                    </a:lnTo>
                    <a:lnTo>
                      <a:pt x="0" y="32"/>
                    </a:lnTo>
                    <a:lnTo>
                      <a:pt x="4" y="22"/>
                    </a:lnTo>
                    <a:lnTo>
                      <a:pt x="12" y="16"/>
                    </a:lnTo>
                    <a:lnTo>
                      <a:pt x="26" y="11"/>
                    </a:lnTo>
                    <a:lnTo>
                      <a:pt x="39" y="7"/>
                    </a:lnTo>
                    <a:lnTo>
                      <a:pt x="51" y="3"/>
                    </a:lnTo>
                    <a:lnTo>
                      <a:pt x="59" y="1"/>
                    </a:lnTo>
                    <a:lnTo>
                      <a:pt x="62"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02" name="Freeform 1116">
                <a:extLst>
                  <a:ext uri="{FF2B5EF4-FFF2-40B4-BE49-F238E27FC236}">
                    <a16:creationId xmlns:a16="http://schemas.microsoft.com/office/drawing/2014/main" id="{C53EBAA6-61B4-1247-BD70-C7024B06F163}"/>
                  </a:ext>
                </a:extLst>
              </p:cNvPr>
              <p:cNvSpPr>
                <a:spLocks/>
              </p:cNvSpPr>
              <p:nvPr/>
            </p:nvSpPr>
            <p:spPr bwMode="auto">
              <a:xfrm>
                <a:off x="3859213" y="4059238"/>
                <a:ext cx="376238" cy="588963"/>
              </a:xfrm>
              <a:custGeom>
                <a:avLst/>
                <a:gdLst/>
                <a:ahLst/>
                <a:cxnLst>
                  <a:cxn ang="0">
                    <a:pos x="237" y="0"/>
                  </a:cxn>
                  <a:cxn ang="0">
                    <a:pos x="230" y="65"/>
                  </a:cxn>
                  <a:cxn ang="0">
                    <a:pos x="224" y="124"/>
                  </a:cxn>
                  <a:cxn ang="0">
                    <a:pos x="217" y="177"/>
                  </a:cxn>
                  <a:cxn ang="0">
                    <a:pos x="210" y="223"/>
                  </a:cxn>
                  <a:cxn ang="0">
                    <a:pos x="204" y="264"/>
                  </a:cxn>
                  <a:cxn ang="0">
                    <a:pos x="197" y="295"/>
                  </a:cxn>
                  <a:cxn ang="0">
                    <a:pos x="192" y="322"/>
                  </a:cxn>
                  <a:cxn ang="0">
                    <a:pos x="188" y="340"/>
                  </a:cxn>
                  <a:cxn ang="0">
                    <a:pos x="186" y="352"/>
                  </a:cxn>
                  <a:cxn ang="0">
                    <a:pos x="184" y="356"/>
                  </a:cxn>
                  <a:cxn ang="0">
                    <a:pos x="126" y="371"/>
                  </a:cxn>
                  <a:cxn ang="0">
                    <a:pos x="49" y="359"/>
                  </a:cxn>
                  <a:cxn ang="0">
                    <a:pos x="42" y="328"/>
                  </a:cxn>
                  <a:cxn ang="0">
                    <a:pos x="37" y="295"/>
                  </a:cxn>
                  <a:cxn ang="0">
                    <a:pos x="26" y="224"/>
                  </a:cxn>
                  <a:cxn ang="0">
                    <a:pos x="21" y="187"/>
                  </a:cxn>
                  <a:cxn ang="0">
                    <a:pos x="17" y="152"/>
                  </a:cxn>
                  <a:cxn ang="0">
                    <a:pos x="12" y="117"/>
                  </a:cxn>
                  <a:cxn ang="0">
                    <a:pos x="9" y="87"/>
                  </a:cxn>
                  <a:cxn ang="0">
                    <a:pos x="5" y="59"/>
                  </a:cxn>
                  <a:cxn ang="0">
                    <a:pos x="4" y="36"/>
                  </a:cxn>
                  <a:cxn ang="0">
                    <a:pos x="1" y="18"/>
                  </a:cxn>
                  <a:cxn ang="0">
                    <a:pos x="0" y="7"/>
                  </a:cxn>
                  <a:cxn ang="0">
                    <a:pos x="0" y="3"/>
                  </a:cxn>
                  <a:cxn ang="0">
                    <a:pos x="237" y="0"/>
                  </a:cxn>
                </a:cxnLst>
                <a:rect l="0" t="0" r="r" b="b"/>
                <a:pathLst>
                  <a:path w="237" h="371">
                    <a:moveTo>
                      <a:pt x="237" y="0"/>
                    </a:moveTo>
                    <a:lnTo>
                      <a:pt x="230" y="65"/>
                    </a:lnTo>
                    <a:lnTo>
                      <a:pt x="224" y="124"/>
                    </a:lnTo>
                    <a:lnTo>
                      <a:pt x="217" y="177"/>
                    </a:lnTo>
                    <a:lnTo>
                      <a:pt x="210" y="223"/>
                    </a:lnTo>
                    <a:lnTo>
                      <a:pt x="204" y="264"/>
                    </a:lnTo>
                    <a:lnTo>
                      <a:pt x="197" y="295"/>
                    </a:lnTo>
                    <a:lnTo>
                      <a:pt x="192" y="322"/>
                    </a:lnTo>
                    <a:lnTo>
                      <a:pt x="188" y="340"/>
                    </a:lnTo>
                    <a:lnTo>
                      <a:pt x="186" y="352"/>
                    </a:lnTo>
                    <a:lnTo>
                      <a:pt x="184" y="356"/>
                    </a:lnTo>
                    <a:lnTo>
                      <a:pt x="126" y="371"/>
                    </a:lnTo>
                    <a:lnTo>
                      <a:pt x="49" y="359"/>
                    </a:lnTo>
                    <a:lnTo>
                      <a:pt x="42" y="328"/>
                    </a:lnTo>
                    <a:lnTo>
                      <a:pt x="37" y="295"/>
                    </a:lnTo>
                    <a:lnTo>
                      <a:pt x="26" y="224"/>
                    </a:lnTo>
                    <a:lnTo>
                      <a:pt x="21" y="187"/>
                    </a:lnTo>
                    <a:lnTo>
                      <a:pt x="17" y="152"/>
                    </a:lnTo>
                    <a:lnTo>
                      <a:pt x="12" y="117"/>
                    </a:lnTo>
                    <a:lnTo>
                      <a:pt x="9" y="87"/>
                    </a:lnTo>
                    <a:lnTo>
                      <a:pt x="5" y="59"/>
                    </a:lnTo>
                    <a:lnTo>
                      <a:pt x="4" y="36"/>
                    </a:lnTo>
                    <a:lnTo>
                      <a:pt x="1" y="18"/>
                    </a:lnTo>
                    <a:lnTo>
                      <a:pt x="0" y="7"/>
                    </a:lnTo>
                    <a:lnTo>
                      <a:pt x="0" y="3"/>
                    </a:lnTo>
                    <a:lnTo>
                      <a:pt x="237"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03" name="Freeform 1117">
                <a:extLst>
                  <a:ext uri="{FF2B5EF4-FFF2-40B4-BE49-F238E27FC236}">
                    <a16:creationId xmlns:a16="http://schemas.microsoft.com/office/drawing/2014/main" id="{03F6CD65-5296-024D-8066-EC51CD831568}"/>
                  </a:ext>
                </a:extLst>
              </p:cNvPr>
              <p:cNvSpPr>
                <a:spLocks/>
              </p:cNvSpPr>
              <p:nvPr/>
            </p:nvSpPr>
            <p:spPr bwMode="auto">
              <a:xfrm>
                <a:off x="4051300" y="4111626"/>
                <a:ext cx="26988" cy="546100"/>
              </a:xfrm>
              <a:custGeom>
                <a:avLst/>
                <a:gdLst/>
                <a:ahLst/>
                <a:cxnLst>
                  <a:cxn ang="0">
                    <a:pos x="17" y="0"/>
                  </a:cxn>
                  <a:cxn ang="0">
                    <a:pos x="11" y="344"/>
                  </a:cxn>
                  <a:cxn ang="0">
                    <a:pos x="1" y="344"/>
                  </a:cxn>
                  <a:cxn ang="0">
                    <a:pos x="0" y="5"/>
                  </a:cxn>
                  <a:cxn ang="0">
                    <a:pos x="17" y="0"/>
                  </a:cxn>
                </a:cxnLst>
                <a:rect l="0" t="0" r="r" b="b"/>
                <a:pathLst>
                  <a:path w="17" h="344">
                    <a:moveTo>
                      <a:pt x="17" y="0"/>
                    </a:moveTo>
                    <a:lnTo>
                      <a:pt x="11" y="344"/>
                    </a:lnTo>
                    <a:lnTo>
                      <a:pt x="1" y="344"/>
                    </a:lnTo>
                    <a:lnTo>
                      <a:pt x="0" y="5"/>
                    </a:lnTo>
                    <a:lnTo>
                      <a:pt x="17"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04" name="Freeform 1118">
                <a:extLst>
                  <a:ext uri="{FF2B5EF4-FFF2-40B4-BE49-F238E27FC236}">
                    <a16:creationId xmlns:a16="http://schemas.microsoft.com/office/drawing/2014/main" id="{A347BC75-3DE7-8045-A8CF-B63D7227FA31}"/>
                  </a:ext>
                </a:extLst>
              </p:cNvPr>
              <p:cNvSpPr>
                <a:spLocks/>
              </p:cNvSpPr>
              <p:nvPr/>
            </p:nvSpPr>
            <p:spPr bwMode="auto">
              <a:xfrm>
                <a:off x="3824288" y="2922588"/>
                <a:ext cx="446088" cy="704850"/>
              </a:xfrm>
              <a:custGeom>
                <a:avLst/>
                <a:gdLst/>
                <a:ahLst/>
                <a:cxnLst>
                  <a:cxn ang="0">
                    <a:pos x="225" y="0"/>
                  </a:cxn>
                  <a:cxn ang="0">
                    <a:pos x="226" y="4"/>
                  </a:cxn>
                  <a:cxn ang="0">
                    <a:pos x="229" y="16"/>
                  </a:cxn>
                  <a:cxn ang="0">
                    <a:pos x="234" y="34"/>
                  </a:cxn>
                  <a:cxn ang="0">
                    <a:pos x="239" y="58"/>
                  </a:cxn>
                  <a:cxn ang="0">
                    <a:pos x="246" y="88"/>
                  </a:cxn>
                  <a:cxn ang="0">
                    <a:pos x="252" y="124"/>
                  </a:cxn>
                  <a:cxn ang="0">
                    <a:pos x="259" y="165"/>
                  </a:cxn>
                  <a:cxn ang="0">
                    <a:pos x="265" y="208"/>
                  </a:cxn>
                  <a:cxn ang="0">
                    <a:pos x="272" y="256"/>
                  </a:cxn>
                  <a:cxn ang="0">
                    <a:pos x="276" y="305"/>
                  </a:cxn>
                  <a:cxn ang="0">
                    <a:pos x="280" y="357"/>
                  </a:cxn>
                  <a:cxn ang="0">
                    <a:pos x="281" y="410"/>
                  </a:cxn>
                  <a:cxn ang="0">
                    <a:pos x="279" y="411"/>
                  </a:cxn>
                  <a:cxn ang="0">
                    <a:pos x="268" y="414"/>
                  </a:cxn>
                  <a:cxn ang="0">
                    <a:pos x="254" y="418"/>
                  </a:cxn>
                  <a:cxn ang="0">
                    <a:pos x="234" y="422"/>
                  </a:cxn>
                  <a:cxn ang="0">
                    <a:pos x="210" y="427"/>
                  </a:cxn>
                  <a:cxn ang="0">
                    <a:pos x="184" y="432"/>
                  </a:cxn>
                  <a:cxn ang="0">
                    <a:pos x="154" y="438"/>
                  </a:cxn>
                  <a:cxn ang="0">
                    <a:pos x="121" y="442"/>
                  </a:cxn>
                  <a:cxn ang="0">
                    <a:pos x="87" y="444"/>
                  </a:cxn>
                  <a:cxn ang="0">
                    <a:pos x="52" y="444"/>
                  </a:cxn>
                  <a:cxn ang="0">
                    <a:pos x="0" y="26"/>
                  </a:cxn>
                  <a:cxn ang="0">
                    <a:pos x="4" y="26"/>
                  </a:cxn>
                  <a:cxn ang="0">
                    <a:pos x="16" y="28"/>
                  </a:cxn>
                  <a:cxn ang="0">
                    <a:pos x="56" y="28"/>
                  </a:cxn>
                  <a:cxn ang="0">
                    <a:pos x="85" y="26"/>
                  </a:cxn>
                  <a:cxn ang="0">
                    <a:pos x="117" y="24"/>
                  </a:cxn>
                  <a:cxn ang="0">
                    <a:pos x="151" y="18"/>
                  </a:cxn>
                  <a:cxn ang="0">
                    <a:pos x="188" y="11"/>
                  </a:cxn>
                  <a:cxn ang="0">
                    <a:pos x="225" y="0"/>
                  </a:cxn>
                </a:cxnLst>
                <a:rect l="0" t="0" r="r" b="b"/>
                <a:pathLst>
                  <a:path w="281" h="444">
                    <a:moveTo>
                      <a:pt x="225" y="0"/>
                    </a:moveTo>
                    <a:lnTo>
                      <a:pt x="226" y="4"/>
                    </a:lnTo>
                    <a:lnTo>
                      <a:pt x="229" y="16"/>
                    </a:lnTo>
                    <a:lnTo>
                      <a:pt x="234" y="34"/>
                    </a:lnTo>
                    <a:lnTo>
                      <a:pt x="239" y="58"/>
                    </a:lnTo>
                    <a:lnTo>
                      <a:pt x="246" y="88"/>
                    </a:lnTo>
                    <a:lnTo>
                      <a:pt x="252" y="124"/>
                    </a:lnTo>
                    <a:lnTo>
                      <a:pt x="259" y="165"/>
                    </a:lnTo>
                    <a:lnTo>
                      <a:pt x="265" y="208"/>
                    </a:lnTo>
                    <a:lnTo>
                      <a:pt x="272" y="256"/>
                    </a:lnTo>
                    <a:lnTo>
                      <a:pt x="276" y="305"/>
                    </a:lnTo>
                    <a:lnTo>
                      <a:pt x="280" y="357"/>
                    </a:lnTo>
                    <a:lnTo>
                      <a:pt x="281" y="410"/>
                    </a:lnTo>
                    <a:lnTo>
                      <a:pt x="279" y="411"/>
                    </a:lnTo>
                    <a:lnTo>
                      <a:pt x="268" y="414"/>
                    </a:lnTo>
                    <a:lnTo>
                      <a:pt x="254" y="418"/>
                    </a:lnTo>
                    <a:lnTo>
                      <a:pt x="234" y="422"/>
                    </a:lnTo>
                    <a:lnTo>
                      <a:pt x="210" y="427"/>
                    </a:lnTo>
                    <a:lnTo>
                      <a:pt x="184" y="432"/>
                    </a:lnTo>
                    <a:lnTo>
                      <a:pt x="154" y="438"/>
                    </a:lnTo>
                    <a:lnTo>
                      <a:pt x="121" y="442"/>
                    </a:lnTo>
                    <a:lnTo>
                      <a:pt x="87" y="444"/>
                    </a:lnTo>
                    <a:lnTo>
                      <a:pt x="52" y="444"/>
                    </a:lnTo>
                    <a:lnTo>
                      <a:pt x="0" y="26"/>
                    </a:lnTo>
                    <a:lnTo>
                      <a:pt x="4" y="26"/>
                    </a:lnTo>
                    <a:lnTo>
                      <a:pt x="16" y="28"/>
                    </a:lnTo>
                    <a:lnTo>
                      <a:pt x="56" y="28"/>
                    </a:lnTo>
                    <a:lnTo>
                      <a:pt x="85" y="26"/>
                    </a:lnTo>
                    <a:lnTo>
                      <a:pt x="117" y="24"/>
                    </a:lnTo>
                    <a:lnTo>
                      <a:pt x="151" y="18"/>
                    </a:lnTo>
                    <a:lnTo>
                      <a:pt x="188" y="11"/>
                    </a:lnTo>
                    <a:lnTo>
                      <a:pt x="225" y="0"/>
                    </a:lnTo>
                    <a:close/>
                  </a:path>
                </a:pathLst>
              </a:custGeom>
              <a:solidFill>
                <a:srgbClr val="F7FBF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05" name="Freeform 1119">
                <a:extLst>
                  <a:ext uri="{FF2B5EF4-FFF2-40B4-BE49-F238E27FC236}">
                    <a16:creationId xmlns:a16="http://schemas.microsoft.com/office/drawing/2014/main" id="{62B17F08-4811-3249-B1E5-0CE9F00DB082}"/>
                  </a:ext>
                </a:extLst>
              </p:cNvPr>
              <p:cNvSpPr>
                <a:spLocks/>
              </p:cNvSpPr>
              <p:nvPr/>
            </p:nvSpPr>
            <p:spPr bwMode="auto">
              <a:xfrm>
                <a:off x="4138613" y="2543176"/>
                <a:ext cx="238125" cy="207963"/>
              </a:xfrm>
              <a:custGeom>
                <a:avLst/>
                <a:gdLst/>
                <a:ahLst/>
                <a:cxnLst>
                  <a:cxn ang="0">
                    <a:pos x="73" y="0"/>
                  </a:cxn>
                  <a:cxn ang="0">
                    <a:pos x="74" y="3"/>
                  </a:cxn>
                  <a:cxn ang="0">
                    <a:pos x="77" y="10"/>
                  </a:cxn>
                  <a:cxn ang="0">
                    <a:pos x="82" y="19"/>
                  </a:cxn>
                  <a:cxn ang="0">
                    <a:pos x="88" y="31"/>
                  </a:cxn>
                  <a:cxn ang="0">
                    <a:pos x="98" y="41"/>
                  </a:cxn>
                  <a:cxn ang="0">
                    <a:pos x="108" y="49"/>
                  </a:cxn>
                  <a:cxn ang="0">
                    <a:pos x="121" y="56"/>
                  </a:cxn>
                  <a:cxn ang="0">
                    <a:pos x="134" y="57"/>
                  </a:cxn>
                  <a:cxn ang="0">
                    <a:pos x="150" y="52"/>
                  </a:cxn>
                  <a:cxn ang="0">
                    <a:pos x="149" y="54"/>
                  </a:cxn>
                  <a:cxn ang="0">
                    <a:pos x="145" y="61"/>
                  </a:cxn>
                  <a:cxn ang="0">
                    <a:pos x="140" y="70"/>
                  </a:cxn>
                  <a:cxn ang="0">
                    <a:pos x="130" y="82"/>
                  </a:cxn>
                  <a:cxn ang="0">
                    <a:pos x="117" y="95"/>
                  </a:cxn>
                  <a:cxn ang="0">
                    <a:pos x="102" y="107"/>
                  </a:cxn>
                  <a:cxn ang="0">
                    <a:pos x="83" y="118"/>
                  </a:cxn>
                  <a:cxn ang="0">
                    <a:pos x="59" y="126"/>
                  </a:cxn>
                  <a:cxn ang="0">
                    <a:pos x="32" y="131"/>
                  </a:cxn>
                  <a:cxn ang="0">
                    <a:pos x="0" y="131"/>
                  </a:cxn>
                  <a:cxn ang="0">
                    <a:pos x="73" y="0"/>
                  </a:cxn>
                </a:cxnLst>
                <a:rect l="0" t="0" r="r" b="b"/>
                <a:pathLst>
                  <a:path w="150" h="131">
                    <a:moveTo>
                      <a:pt x="73" y="0"/>
                    </a:moveTo>
                    <a:lnTo>
                      <a:pt x="74" y="3"/>
                    </a:lnTo>
                    <a:lnTo>
                      <a:pt x="77" y="10"/>
                    </a:lnTo>
                    <a:lnTo>
                      <a:pt x="82" y="19"/>
                    </a:lnTo>
                    <a:lnTo>
                      <a:pt x="88" y="31"/>
                    </a:lnTo>
                    <a:lnTo>
                      <a:pt x="98" y="41"/>
                    </a:lnTo>
                    <a:lnTo>
                      <a:pt x="108" y="49"/>
                    </a:lnTo>
                    <a:lnTo>
                      <a:pt x="121" y="56"/>
                    </a:lnTo>
                    <a:lnTo>
                      <a:pt x="134" y="57"/>
                    </a:lnTo>
                    <a:lnTo>
                      <a:pt x="150" y="52"/>
                    </a:lnTo>
                    <a:lnTo>
                      <a:pt x="149" y="54"/>
                    </a:lnTo>
                    <a:lnTo>
                      <a:pt x="145" y="61"/>
                    </a:lnTo>
                    <a:lnTo>
                      <a:pt x="140" y="70"/>
                    </a:lnTo>
                    <a:lnTo>
                      <a:pt x="130" y="82"/>
                    </a:lnTo>
                    <a:lnTo>
                      <a:pt x="117" y="95"/>
                    </a:lnTo>
                    <a:lnTo>
                      <a:pt x="102" y="107"/>
                    </a:lnTo>
                    <a:lnTo>
                      <a:pt x="83" y="118"/>
                    </a:lnTo>
                    <a:lnTo>
                      <a:pt x="59" y="126"/>
                    </a:lnTo>
                    <a:lnTo>
                      <a:pt x="32" y="131"/>
                    </a:lnTo>
                    <a:lnTo>
                      <a:pt x="0" y="131"/>
                    </a:lnTo>
                    <a:lnTo>
                      <a:pt x="73" y="0"/>
                    </a:lnTo>
                    <a:close/>
                  </a:path>
                </a:pathLst>
              </a:custGeom>
              <a:solidFill>
                <a:srgbClr val="0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06" name="Freeform 1120">
                <a:extLst>
                  <a:ext uri="{FF2B5EF4-FFF2-40B4-BE49-F238E27FC236}">
                    <a16:creationId xmlns:a16="http://schemas.microsoft.com/office/drawing/2014/main" id="{CE310CE2-4E00-3247-A322-928565B41717}"/>
                  </a:ext>
                </a:extLst>
              </p:cNvPr>
              <p:cNvSpPr>
                <a:spLocks/>
              </p:cNvSpPr>
              <p:nvPr/>
            </p:nvSpPr>
            <p:spPr bwMode="auto">
              <a:xfrm>
                <a:off x="3876675" y="3095626"/>
                <a:ext cx="73025" cy="509588"/>
              </a:xfrm>
              <a:custGeom>
                <a:avLst/>
                <a:gdLst/>
                <a:ahLst/>
                <a:cxnLst>
                  <a:cxn ang="0">
                    <a:pos x="0" y="0"/>
                  </a:cxn>
                  <a:cxn ang="0">
                    <a:pos x="1" y="4"/>
                  </a:cxn>
                  <a:cxn ang="0">
                    <a:pos x="4" y="15"/>
                  </a:cxn>
                  <a:cxn ang="0">
                    <a:pos x="6" y="33"/>
                  </a:cxn>
                  <a:cxn ang="0">
                    <a:pos x="12" y="57"/>
                  </a:cxn>
                  <a:cxn ang="0">
                    <a:pos x="17" y="85"/>
                  </a:cxn>
                  <a:cxn ang="0">
                    <a:pos x="22" y="118"/>
                  </a:cxn>
                  <a:cxn ang="0">
                    <a:pos x="29" y="155"/>
                  </a:cxn>
                  <a:cxn ang="0">
                    <a:pos x="34" y="194"/>
                  </a:cxn>
                  <a:cxn ang="0">
                    <a:pos x="39" y="235"/>
                  </a:cxn>
                  <a:cxn ang="0">
                    <a:pos x="43" y="277"/>
                  </a:cxn>
                  <a:cxn ang="0">
                    <a:pos x="46" y="321"/>
                  </a:cxn>
                  <a:cxn ang="0">
                    <a:pos x="18" y="321"/>
                  </a:cxn>
                  <a:cxn ang="0">
                    <a:pos x="12" y="271"/>
                  </a:cxn>
                  <a:cxn ang="0">
                    <a:pos x="0" y="0"/>
                  </a:cxn>
                </a:cxnLst>
                <a:rect l="0" t="0" r="r" b="b"/>
                <a:pathLst>
                  <a:path w="46" h="321">
                    <a:moveTo>
                      <a:pt x="0" y="0"/>
                    </a:moveTo>
                    <a:lnTo>
                      <a:pt x="1" y="4"/>
                    </a:lnTo>
                    <a:lnTo>
                      <a:pt x="4" y="15"/>
                    </a:lnTo>
                    <a:lnTo>
                      <a:pt x="6" y="33"/>
                    </a:lnTo>
                    <a:lnTo>
                      <a:pt x="12" y="57"/>
                    </a:lnTo>
                    <a:lnTo>
                      <a:pt x="17" y="85"/>
                    </a:lnTo>
                    <a:lnTo>
                      <a:pt x="22" y="118"/>
                    </a:lnTo>
                    <a:lnTo>
                      <a:pt x="29" y="155"/>
                    </a:lnTo>
                    <a:lnTo>
                      <a:pt x="34" y="194"/>
                    </a:lnTo>
                    <a:lnTo>
                      <a:pt x="39" y="235"/>
                    </a:lnTo>
                    <a:lnTo>
                      <a:pt x="43" y="277"/>
                    </a:lnTo>
                    <a:lnTo>
                      <a:pt x="46" y="321"/>
                    </a:lnTo>
                    <a:lnTo>
                      <a:pt x="18" y="321"/>
                    </a:lnTo>
                    <a:lnTo>
                      <a:pt x="12" y="271"/>
                    </a:lnTo>
                    <a:lnTo>
                      <a:pt x="0" y="0"/>
                    </a:lnTo>
                    <a:close/>
                  </a:path>
                </a:pathLst>
              </a:custGeom>
              <a:solidFill>
                <a:srgbClr val="CBD8D8"/>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07" name="Freeform 1121">
                <a:extLst>
                  <a:ext uri="{FF2B5EF4-FFF2-40B4-BE49-F238E27FC236}">
                    <a16:creationId xmlns:a16="http://schemas.microsoft.com/office/drawing/2014/main" id="{03087728-1C24-FE48-9ECC-D048AC45FF36}"/>
                  </a:ext>
                </a:extLst>
              </p:cNvPr>
              <p:cNvSpPr>
                <a:spLocks/>
              </p:cNvSpPr>
              <p:nvPr/>
            </p:nvSpPr>
            <p:spPr bwMode="auto">
              <a:xfrm>
                <a:off x="3859213" y="4059238"/>
                <a:ext cx="376238" cy="90488"/>
              </a:xfrm>
              <a:custGeom>
                <a:avLst/>
                <a:gdLst/>
                <a:ahLst/>
                <a:cxnLst>
                  <a:cxn ang="0">
                    <a:pos x="237" y="0"/>
                  </a:cxn>
                  <a:cxn ang="0">
                    <a:pos x="234" y="40"/>
                  </a:cxn>
                  <a:cxn ang="0">
                    <a:pos x="210" y="46"/>
                  </a:cxn>
                  <a:cxn ang="0">
                    <a:pos x="179" y="51"/>
                  </a:cxn>
                  <a:cxn ang="0">
                    <a:pos x="142" y="55"/>
                  </a:cxn>
                  <a:cxn ang="0">
                    <a:pos x="100" y="57"/>
                  </a:cxn>
                  <a:cxn ang="0">
                    <a:pos x="54" y="54"/>
                  </a:cxn>
                  <a:cxn ang="0">
                    <a:pos x="4" y="45"/>
                  </a:cxn>
                  <a:cxn ang="0">
                    <a:pos x="3" y="26"/>
                  </a:cxn>
                  <a:cxn ang="0">
                    <a:pos x="1" y="13"/>
                  </a:cxn>
                  <a:cxn ang="0">
                    <a:pos x="0" y="5"/>
                  </a:cxn>
                  <a:cxn ang="0">
                    <a:pos x="0" y="3"/>
                  </a:cxn>
                  <a:cxn ang="0">
                    <a:pos x="237" y="0"/>
                  </a:cxn>
                </a:cxnLst>
                <a:rect l="0" t="0" r="r" b="b"/>
                <a:pathLst>
                  <a:path w="237" h="57">
                    <a:moveTo>
                      <a:pt x="237" y="0"/>
                    </a:moveTo>
                    <a:lnTo>
                      <a:pt x="234" y="40"/>
                    </a:lnTo>
                    <a:lnTo>
                      <a:pt x="210" y="46"/>
                    </a:lnTo>
                    <a:lnTo>
                      <a:pt x="179" y="51"/>
                    </a:lnTo>
                    <a:lnTo>
                      <a:pt x="142" y="55"/>
                    </a:lnTo>
                    <a:lnTo>
                      <a:pt x="100" y="57"/>
                    </a:lnTo>
                    <a:lnTo>
                      <a:pt x="54" y="54"/>
                    </a:lnTo>
                    <a:lnTo>
                      <a:pt x="4" y="45"/>
                    </a:lnTo>
                    <a:lnTo>
                      <a:pt x="3" y="26"/>
                    </a:lnTo>
                    <a:lnTo>
                      <a:pt x="1" y="13"/>
                    </a:lnTo>
                    <a:lnTo>
                      <a:pt x="0" y="5"/>
                    </a:lnTo>
                    <a:lnTo>
                      <a:pt x="0" y="3"/>
                    </a:lnTo>
                    <a:lnTo>
                      <a:pt x="237"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08" name="Freeform 1122">
                <a:extLst>
                  <a:ext uri="{FF2B5EF4-FFF2-40B4-BE49-F238E27FC236}">
                    <a16:creationId xmlns:a16="http://schemas.microsoft.com/office/drawing/2014/main" id="{2EE38F9B-1C0F-0B4F-BF1C-75EB38AD458B}"/>
                  </a:ext>
                </a:extLst>
              </p:cNvPr>
              <p:cNvSpPr>
                <a:spLocks/>
              </p:cNvSpPr>
              <p:nvPr/>
            </p:nvSpPr>
            <p:spPr bwMode="auto">
              <a:xfrm>
                <a:off x="3770313" y="3544888"/>
                <a:ext cx="566738" cy="581025"/>
              </a:xfrm>
              <a:custGeom>
                <a:avLst/>
                <a:gdLst/>
                <a:ahLst/>
                <a:cxnLst>
                  <a:cxn ang="0">
                    <a:pos x="357" y="0"/>
                  </a:cxn>
                  <a:cxn ang="0">
                    <a:pos x="357" y="38"/>
                  </a:cxn>
                  <a:cxn ang="0">
                    <a:pos x="356" y="64"/>
                  </a:cxn>
                  <a:cxn ang="0">
                    <a:pos x="355" y="97"/>
                  </a:cxn>
                  <a:cxn ang="0">
                    <a:pos x="352" y="134"/>
                  </a:cxn>
                  <a:cxn ang="0">
                    <a:pos x="348" y="174"/>
                  </a:cxn>
                  <a:cxn ang="0">
                    <a:pos x="344" y="216"/>
                  </a:cxn>
                  <a:cxn ang="0">
                    <a:pos x="339" y="258"/>
                  </a:cxn>
                  <a:cxn ang="0">
                    <a:pos x="331" y="302"/>
                  </a:cxn>
                  <a:cxn ang="0">
                    <a:pos x="322" y="344"/>
                  </a:cxn>
                  <a:cxn ang="0">
                    <a:pos x="318" y="345"/>
                  </a:cxn>
                  <a:cxn ang="0">
                    <a:pos x="309" y="348"/>
                  </a:cxn>
                  <a:cxn ang="0">
                    <a:pos x="293" y="352"/>
                  </a:cxn>
                  <a:cxn ang="0">
                    <a:pos x="270" y="357"/>
                  </a:cxn>
                  <a:cxn ang="0">
                    <a:pos x="243" y="361"/>
                  </a:cxn>
                  <a:cxn ang="0">
                    <a:pos x="210" y="365"/>
                  </a:cxn>
                  <a:cxn ang="0">
                    <a:pos x="173" y="366"/>
                  </a:cxn>
                  <a:cxn ang="0">
                    <a:pos x="130" y="365"/>
                  </a:cxn>
                  <a:cxn ang="0">
                    <a:pos x="84" y="361"/>
                  </a:cxn>
                  <a:cxn ang="0">
                    <a:pos x="32" y="353"/>
                  </a:cxn>
                  <a:cxn ang="0">
                    <a:pos x="31" y="349"/>
                  </a:cxn>
                  <a:cxn ang="0">
                    <a:pos x="30" y="337"/>
                  </a:cxn>
                  <a:cxn ang="0">
                    <a:pos x="27" y="319"/>
                  </a:cxn>
                  <a:cxn ang="0">
                    <a:pos x="23" y="295"/>
                  </a:cxn>
                  <a:cxn ang="0">
                    <a:pos x="18" y="266"/>
                  </a:cxn>
                  <a:cxn ang="0">
                    <a:pos x="14" y="233"/>
                  </a:cxn>
                  <a:cxn ang="0">
                    <a:pos x="10" y="197"/>
                  </a:cxn>
                  <a:cxn ang="0">
                    <a:pos x="6" y="160"/>
                  </a:cxn>
                  <a:cxn ang="0">
                    <a:pos x="1" y="84"/>
                  </a:cxn>
                  <a:cxn ang="0">
                    <a:pos x="0" y="47"/>
                  </a:cxn>
                  <a:cxn ang="0">
                    <a:pos x="1" y="13"/>
                  </a:cxn>
                  <a:cxn ang="0">
                    <a:pos x="5" y="14"/>
                  </a:cxn>
                  <a:cxn ang="0">
                    <a:pos x="14" y="15"/>
                  </a:cxn>
                  <a:cxn ang="0">
                    <a:pos x="30" y="19"/>
                  </a:cxn>
                  <a:cxn ang="0">
                    <a:pos x="52" y="23"/>
                  </a:cxn>
                  <a:cxn ang="0">
                    <a:pos x="79" y="26"/>
                  </a:cxn>
                  <a:cxn ang="0">
                    <a:pos x="109" y="29"/>
                  </a:cxn>
                  <a:cxn ang="0">
                    <a:pos x="144" y="30"/>
                  </a:cxn>
                  <a:cxn ang="0">
                    <a:pos x="182" y="30"/>
                  </a:cxn>
                  <a:cxn ang="0">
                    <a:pos x="223" y="27"/>
                  </a:cxn>
                  <a:cxn ang="0">
                    <a:pos x="266" y="22"/>
                  </a:cxn>
                  <a:cxn ang="0">
                    <a:pos x="311" y="13"/>
                  </a:cxn>
                  <a:cxn ang="0">
                    <a:pos x="357" y="0"/>
                  </a:cxn>
                </a:cxnLst>
                <a:rect l="0" t="0" r="r" b="b"/>
                <a:pathLst>
                  <a:path w="357" h="366">
                    <a:moveTo>
                      <a:pt x="357" y="0"/>
                    </a:moveTo>
                    <a:lnTo>
                      <a:pt x="357" y="38"/>
                    </a:lnTo>
                    <a:lnTo>
                      <a:pt x="356" y="64"/>
                    </a:lnTo>
                    <a:lnTo>
                      <a:pt x="355" y="97"/>
                    </a:lnTo>
                    <a:lnTo>
                      <a:pt x="352" y="134"/>
                    </a:lnTo>
                    <a:lnTo>
                      <a:pt x="348" y="174"/>
                    </a:lnTo>
                    <a:lnTo>
                      <a:pt x="344" y="216"/>
                    </a:lnTo>
                    <a:lnTo>
                      <a:pt x="339" y="258"/>
                    </a:lnTo>
                    <a:lnTo>
                      <a:pt x="331" y="302"/>
                    </a:lnTo>
                    <a:lnTo>
                      <a:pt x="322" y="344"/>
                    </a:lnTo>
                    <a:lnTo>
                      <a:pt x="318" y="345"/>
                    </a:lnTo>
                    <a:lnTo>
                      <a:pt x="309" y="348"/>
                    </a:lnTo>
                    <a:lnTo>
                      <a:pt x="293" y="352"/>
                    </a:lnTo>
                    <a:lnTo>
                      <a:pt x="270" y="357"/>
                    </a:lnTo>
                    <a:lnTo>
                      <a:pt x="243" y="361"/>
                    </a:lnTo>
                    <a:lnTo>
                      <a:pt x="210" y="365"/>
                    </a:lnTo>
                    <a:lnTo>
                      <a:pt x="173" y="366"/>
                    </a:lnTo>
                    <a:lnTo>
                      <a:pt x="130" y="365"/>
                    </a:lnTo>
                    <a:lnTo>
                      <a:pt x="84" y="361"/>
                    </a:lnTo>
                    <a:lnTo>
                      <a:pt x="32" y="353"/>
                    </a:lnTo>
                    <a:lnTo>
                      <a:pt x="31" y="349"/>
                    </a:lnTo>
                    <a:lnTo>
                      <a:pt x="30" y="337"/>
                    </a:lnTo>
                    <a:lnTo>
                      <a:pt x="27" y="319"/>
                    </a:lnTo>
                    <a:lnTo>
                      <a:pt x="23" y="295"/>
                    </a:lnTo>
                    <a:lnTo>
                      <a:pt x="18" y="266"/>
                    </a:lnTo>
                    <a:lnTo>
                      <a:pt x="14" y="233"/>
                    </a:lnTo>
                    <a:lnTo>
                      <a:pt x="10" y="197"/>
                    </a:lnTo>
                    <a:lnTo>
                      <a:pt x="6" y="160"/>
                    </a:lnTo>
                    <a:lnTo>
                      <a:pt x="1" y="84"/>
                    </a:lnTo>
                    <a:lnTo>
                      <a:pt x="0" y="47"/>
                    </a:lnTo>
                    <a:lnTo>
                      <a:pt x="1" y="13"/>
                    </a:lnTo>
                    <a:lnTo>
                      <a:pt x="5" y="14"/>
                    </a:lnTo>
                    <a:lnTo>
                      <a:pt x="14" y="15"/>
                    </a:lnTo>
                    <a:lnTo>
                      <a:pt x="30" y="19"/>
                    </a:lnTo>
                    <a:lnTo>
                      <a:pt x="52" y="23"/>
                    </a:lnTo>
                    <a:lnTo>
                      <a:pt x="79" y="26"/>
                    </a:lnTo>
                    <a:lnTo>
                      <a:pt x="109" y="29"/>
                    </a:lnTo>
                    <a:lnTo>
                      <a:pt x="144" y="30"/>
                    </a:lnTo>
                    <a:lnTo>
                      <a:pt x="182" y="30"/>
                    </a:lnTo>
                    <a:lnTo>
                      <a:pt x="223" y="27"/>
                    </a:lnTo>
                    <a:lnTo>
                      <a:pt x="266" y="22"/>
                    </a:lnTo>
                    <a:lnTo>
                      <a:pt x="311" y="13"/>
                    </a:lnTo>
                    <a:lnTo>
                      <a:pt x="357" y="0"/>
                    </a:lnTo>
                    <a:close/>
                  </a:path>
                </a:pathLst>
              </a:custGeom>
              <a:gradFill flip="none" rotWithShape="1">
                <a:gsLst>
                  <a:gs pos="0">
                    <a:srgbClr val="667F83">
                      <a:shade val="30000"/>
                      <a:satMod val="115000"/>
                    </a:srgbClr>
                  </a:gs>
                  <a:gs pos="50000">
                    <a:srgbClr val="667F83">
                      <a:shade val="67500"/>
                      <a:satMod val="115000"/>
                    </a:srgbClr>
                  </a:gs>
                  <a:gs pos="100000">
                    <a:srgbClr val="667F83">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09" name="Freeform 1123">
                <a:extLst>
                  <a:ext uri="{FF2B5EF4-FFF2-40B4-BE49-F238E27FC236}">
                    <a16:creationId xmlns:a16="http://schemas.microsoft.com/office/drawing/2014/main" id="{6C17C3EF-20D2-574D-8310-491A5400CC7D}"/>
                  </a:ext>
                </a:extLst>
              </p:cNvPr>
              <p:cNvSpPr>
                <a:spLocks/>
              </p:cNvSpPr>
              <p:nvPr/>
            </p:nvSpPr>
            <p:spPr bwMode="auto">
              <a:xfrm>
                <a:off x="3540125" y="2135188"/>
                <a:ext cx="762000" cy="720725"/>
              </a:xfrm>
              <a:custGeom>
                <a:avLst/>
                <a:gdLst/>
                <a:ahLst/>
                <a:cxnLst>
                  <a:cxn ang="0">
                    <a:pos x="218" y="0"/>
                  </a:cxn>
                  <a:cxn ang="0">
                    <a:pos x="256" y="1"/>
                  </a:cxn>
                  <a:cxn ang="0">
                    <a:pos x="294" y="9"/>
                  </a:cxn>
                  <a:cxn ang="0">
                    <a:pos x="329" y="21"/>
                  </a:cxn>
                  <a:cxn ang="0">
                    <a:pos x="360" y="40"/>
                  </a:cxn>
                  <a:cxn ang="0">
                    <a:pos x="388" y="61"/>
                  </a:cxn>
                  <a:cxn ang="0">
                    <a:pos x="413" y="87"/>
                  </a:cxn>
                  <a:cxn ang="0">
                    <a:pos x="434" y="116"/>
                  </a:cxn>
                  <a:cxn ang="0">
                    <a:pos x="451" y="147"/>
                  </a:cxn>
                  <a:cxn ang="0">
                    <a:pos x="465" y="179"/>
                  </a:cxn>
                  <a:cxn ang="0">
                    <a:pos x="475" y="211"/>
                  </a:cxn>
                  <a:cxn ang="0">
                    <a:pos x="479" y="244"/>
                  </a:cxn>
                  <a:cxn ang="0">
                    <a:pos x="480" y="274"/>
                  </a:cxn>
                  <a:cxn ang="0">
                    <a:pos x="475" y="303"/>
                  </a:cxn>
                  <a:cxn ang="0">
                    <a:pos x="463" y="336"/>
                  </a:cxn>
                  <a:cxn ang="0">
                    <a:pos x="446" y="367"/>
                  </a:cxn>
                  <a:cxn ang="0">
                    <a:pos x="423" y="392"/>
                  </a:cxn>
                  <a:cxn ang="0">
                    <a:pos x="397" y="414"/>
                  </a:cxn>
                  <a:cxn ang="0">
                    <a:pos x="368" y="431"/>
                  </a:cxn>
                  <a:cxn ang="0">
                    <a:pos x="335" y="443"/>
                  </a:cxn>
                  <a:cxn ang="0">
                    <a:pos x="301" y="451"/>
                  </a:cxn>
                  <a:cxn ang="0">
                    <a:pos x="264" y="454"/>
                  </a:cxn>
                  <a:cxn ang="0">
                    <a:pos x="226" y="452"/>
                  </a:cxn>
                  <a:cxn ang="0">
                    <a:pos x="188" y="445"/>
                  </a:cxn>
                  <a:cxn ang="0">
                    <a:pos x="146" y="430"/>
                  </a:cxn>
                  <a:cxn ang="0">
                    <a:pos x="109" y="409"/>
                  </a:cxn>
                  <a:cxn ang="0">
                    <a:pos x="76" y="384"/>
                  </a:cxn>
                  <a:cxn ang="0">
                    <a:pos x="47" y="354"/>
                  </a:cxn>
                  <a:cxn ang="0">
                    <a:pos x="26" y="321"/>
                  </a:cxn>
                  <a:cxn ang="0">
                    <a:pos x="11" y="284"/>
                  </a:cxn>
                  <a:cxn ang="0">
                    <a:pos x="1" y="245"/>
                  </a:cxn>
                  <a:cxn ang="0">
                    <a:pos x="0" y="205"/>
                  </a:cxn>
                  <a:cxn ang="0">
                    <a:pos x="7" y="164"/>
                  </a:cxn>
                  <a:cxn ang="0">
                    <a:pos x="18" y="128"/>
                  </a:cxn>
                  <a:cxn ang="0">
                    <a:pos x="37" y="98"/>
                  </a:cxn>
                  <a:cxn ang="0">
                    <a:pos x="58" y="70"/>
                  </a:cxn>
                  <a:cxn ang="0">
                    <a:pos x="84" y="46"/>
                  </a:cxn>
                  <a:cxn ang="0">
                    <a:pos x="114" y="28"/>
                  </a:cxn>
                  <a:cxn ang="0">
                    <a:pos x="146" y="13"/>
                  </a:cxn>
                  <a:cxn ang="0">
                    <a:pos x="181" y="4"/>
                  </a:cxn>
                  <a:cxn ang="0">
                    <a:pos x="218" y="0"/>
                  </a:cxn>
                </a:cxnLst>
                <a:rect l="0" t="0" r="r" b="b"/>
                <a:pathLst>
                  <a:path w="480" h="454">
                    <a:moveTo>
                      <a:pt x="218" y="0"/>
                    </a:moveTo>
                    <a:lnTo>
                      <a:pt x="256" y="1"/>
                    </a:lnTo>
                    <a:lnTo>
                      <a:pt x="294" y="9"/>
                    </a:lnTo>
                    <a:lnTo>
                      <a:pt x="329" y="21"/>
                    </a:lnTo>
                    <a:lnTo>
                      <a:pt x="360" y="40"/>
                    </a:lnTo>
                    <a:lnTo>
                      <a:pt x="388" y="61"/>
                    </a:lnTo>
                    <a:lnTo>
                      <a:pt x="413" y="87"/>
                    </a:lnTo>
                    <a:lnTo>
                      <a:pt x="434" y="116"/>
                    </a:lnTo>
                    <a:lnTo>
                      <a:pt x="451" y="147"/>
                    </a:lnTo>
                    <a:lnTo>
                      <a:pt x="465" y="179"/>
                    </a:lnTo>
                    <a:lnTo>
                      <a:pt x="475" y="211"/>
                    </a:lnTo>
                    <a:lnTo>
                      <a:pt x="479" y="244"/>
                    </a:lnTo>
                    <a:lnTo>
                      <a:pt x="480" y="274"/>
                    </a:lnTo>
                    <a:lnTo>
                      <a:pt x="475" y="303"/>
                    </a:lnTo>
                    <a:lnTo>
                      <a:pt x="463" y="336"/>
                    </a:lnTo>
                    <a:lnTo>
                      <a:pt x="446" y="367"/>
                    </a:lnTo>
                    <a:lnTo>
                      <a:pt x="423" y="392"/>
                    </a:lnTo>
                    <a:lnTo>
                      <a:pt x="397" y="414"/>
                    </a:lnTo>
                    <a:lnTo>
                      <a:pt x="368" y="431"/>
                    </a:lnTo>
                    <a:lnTo>
                      <a:pt x="335" y="443"/>
                    </a:lnTo>
                    <a:lnTo>
                      <a:pt x="301" y="451"/>
                    </a:lnTo>
                    <a:lnTo>
                      <a:pt x="264" y="454"/>
                    </a:lnTo>
                    <a:lnTo>
                      <a:pt x="226" y="452"/>
                    </a:lnTo>
                    <a:lnTo>
                      <a:pt x="188" y="445"/>
                    </a:lnTo>
                    <a:lnTo>
                      <a:pt x="146" y="430"/>
                    </a:lnTo>
                    <a:lnTo>
                      <a:pt x="109" y="409"/>
                    </a:lnTo>
                    <a:lnTo>
                      <a:pt x="76" y="384"/>
                    </a:lnTo>
                    <a:lnTo>
                      <a:pt x="47" y="354"/>
                    </a:lnTo>
                    <a:lnTo>
                      <a:pt x="26" y="321"/>
                    </a:lnTo>
                    <a:lnTo>
                      <a:pt x="11" y="284"/>
                    </a:lnTo>
                    <a:lnTo>
                      <a:pt x="1" y="245"/>
                    </a:lnTo>
                    <a:lnTo>
                      <a:pt x="0" y="205"/>
                    </a:lnTo>
                    <a:lnTo>
                      <a:pt x="7" y="164"/>
                    </a:lnTo>
                    <a:lnTo>
                      <a:pt x="18" y="128"/>
                    </a:lnTo>
                    <a:lnTo>
                      <a:pt x="37" y="98"/>
                    </a:lnTo>
                    <a:lnTo>
                      <a:pt x="58" y="70"/>
                    </a:lnTo>
                    <a:lnTo>
                      <a:pt x="84" y="46"/>
                    </a:lnTo>
                    <a:lnTo>
                      <a:pt x="114" y="28"/>
                    </a:lnTo>
                    <a:lnTo>
                      <a:pt x="146" y="13"/>
                    </a:lnTo>
                    <a:lnTo>
                      <a:pt x="181" y="4"/>
                    </a:lnTo>
                    <a:lnTo>
                      <a:pt x="218"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10" name="Freeform 1124">
                <a:extLst>
                  <a:ext uri="{FF2B5EF4-FFF2-40B4-BE49-F238E27FC236}">
                    <a16:creationId xmlns:a16="http://schemas.microsoft.com/office/drawing/2014/main" id="{013910D6-F7C2-7141-9031-EA15529A38D7}"/>
                  </a:ext>
                </a:extLst>
              </p:cNvPr>
              <p:cNvSpPr>
                <a:spLocks/>
              </p:cNvSpPr>
              <p:nvPr/>
            </p:nvSpPr>
            <p:spPr bwMode="auto">
              <a:xfrm>
                <a:off x="3608388" y="2174876"/>
                <a:ext cx="663575" cy="628650"/>
              </a:xfrm>
              <a:custGeom>
                <a:avLst/>
                <a:gdLst/>
                <a:ahLst/>
                <a:cxnLst>
                  <a:cxn ang="0">
                    <a:pos x="184" y="0"/>
                  </a:cxn>
                  <a:cxn ang="0">
                    <a:pos x="220" y="2"/>
                  </a:cxn>
                  <a:cxn ang="0">
                    <a:pos x="258" y="8"/>
                  </a:cxn>
                  <a:cxn ang="0">
                    <a:pos x="291" y="20"/>
                  </a:cxn>
                  <a:cxn ang="0">
                    <a:pos x="320" y="38"/>
                  </a:cxn>
                  <a:cxn ang="0">
                    <a:pos x="346" y="60"/>
                  </a:cxn>
                  <a:cxn ang="0">
                    <a:pos x="368" y="86"/>
                  </a:cxn>
                  <a:cxn ang="0">
                    <a:pos x="387" y="115"/>
                  </a:cxn>
                  <a:cxn ang="0">
                    <a:pos x="403" y="145"/>
                  </a:cxn>
                  <a:cxn ang="0">
                    <a:pos x="412" y="176"/>
                  </a:cxn>
                  <a:cxn ang="0">
                    <a:pos x="418" y="207"/>
                  </a:cxn>
                  <a:cxn ang="0">
                    <a:pos x="418" y="238"/>
                  </a:cxn>
                  <a:cxn ang="0">
                    <a:pos x="415" y="265"/>
                  </a:cxn>
                  <a:cxn ang="0">
                    <a:pos x="403" y="297"/>
                  </a:cxn>
                  <a:cxn ang="0">
                    <a:pos x="384" y="325"/>
                  </a:cxn>
                  <a:cxn ang="0">
                    <a:pos x="362" y="348"/>
                  </a:cxn>
                  <a:cxn ang="0">
                    <a:pos x="336" y="368"/>
                  </a:cxn>
                  <a:cxn ang="0">
                    <a:pos x="305" y="381"/>
                  </a:cxn>
                  <a:cxn ang="0">
                    <a:pos x="273" y="391"/>
                  </a:cxn>
                  <a:cxn ang="0">
                    <a:pos x="238" y="396"/>
                  </a:cxn>
                  <a:cxn ang="0">
                    <a:pos x="202" y="393"/>
                  </a:cxn>
                  <a:cxn ang="0">
                    <a:pos x="165" y="387"/>
                  </a:cxn>
                  <a:cxn ang="0">
                    <a:pos x="129" y="375"/>
                  </a:cxn>
                  <a:cxn ang="0">
                    <a:pos x="96" y="356"/>
                  </a:cxn>
                  <a:cxn ang="0">
                    <a:pos x="67" y="334"/>
                  </a:cxn>
                  <a:cxn ang="0">
                    <a:pos x="42" y="309"/>
                  </a:cxn>
                  <a:cxn ang="0">
                    <a:pos x="24" y="280"/>
                  </a:cxn>
                  <a:cxn ang="0">
                    <a:pos x="10" y="248"/>
                  </a:cxn>
                  <a:cxn ang="0">
                    <a:pos x="2" y="214"/>
                  </a:cxn>
                  <a:cxn ang="0">
                    <a:pos x="0" y="178"/>
                  </a:cxn>
                  <a:cxn ang="0">
                    <a:pos x="6" y="143"/>
                  </a:cxn>
                  <a:cxn ang="0">
                    <a:pos x="19" y="108"/>
                  </a:cxn>
                  <a:cxn ang="0">
                    <a:pos x="36" y="78"/>
                  </a:cxn>
                  <a:cxn ang="0">
                    <a:pos x="58" y="53"/>
                  </a:cxn>
                  <a:cxn ang="0">
                    <a:pos x="86" y="32"/>
                  </a:cxn>
                  <a:cxn ang="0">
                    <a:pos x="116" y="16"/>
                  </a:cxn>
                  <a:cxn ang="0">
                    <a:pos x="149" y="5"/>
                  </a:cxn>
                  <a:cxn ang="0">
                    <a:pos x="184" y="0"/>
                  </a:cxn>
                </a:cxnLst>
                <a:rect l="0" t="0" r="r" b="b"/>
                <a:pathLst>
                  <a:path w="418" h="396">
                    <a:moveTo>
                      <a:pt x="184" y="0"/>
                    </a:moveTo>
                    <a:lnTo>
                      <a:pt x="220" y="2"/>
                    </a:lnTo>
                    <a:lnTo>
                      <a:pt x="258" y="8"/>
                    </a:lnTo>
                    <a:lnTo>
                      <a:pt x="291" y="20"/>
                    </a:lnTo>
                    <a:lnTo>
                      <a:pt x="320" y="38"/>
                    </a:lnTo>
                    <a:lnTo>
                      <a:pt x="346" y="60"/>
                    </a:lnTo>
                    <a:lnTo>
                      <a:pt x="368" y="86"/>
                    </a:lnTo>
                    <a:lnTo>
                      <a:pt x="387" y="115"/>
                    </a:lnTo>
                    <a:lnTo>
                      <a:pt x="403" y="145"/>
                    </a:lnTo>
                    <a:lnTo>
                      <a:pt x="412" y="176"/>
                    </a:lnTo>
                    <a:lnTo>
                      <a:pt x="418" y="207"/>
                    </a:lnTo>
                    <a:lnTo>
                      <a:pt x="418" y="238"/>
                    </a:lnTo>
                    <a:lnTo>
                      <a:pt x="415" y="265"/>
                    </a:lnTo>
                    <a:lnTo>
                      <a:pt x="403" y="297"/>
                    </a:lnTo>
                    <a:lnTo>
                      <a:pt x="384" y="325"/>
                    </a:lnTo>
                    <a:lnTo>
                      <a:pt x="362" y="348"/>
                    </a:lnTo>
                    <a:lnTo>
                      <a:pt x="336" y="368"/>
                    </a:lnTo>
                    <a:lnTo>
                      <a:pt x="305" y="381"/>
                    </a:lnTo>
                    <a:lnTo>
                      <a:pt x="273" y="391"/>
                    </a:lnTo>
                    <a:lnTo>
                      <a:pt x="238" y="396"/>
                    </a:lnTo>
                    <a:lnTo>
                      <a:pt x="202" y="393"/>
                    </a:lnTo>
                    <a:lnTo>
                      <a:pt x="165" y="387"/>
                    </a:lnTo>
                    <a:lnTo>
                      <a:pt x="129" y="375"/>
                    </a:lnTo>
                    <a:lnTo>
                      <a:pt x="96" y="356"/>
                    </a:lnTo>
                    <a:lnTo>
                      <a:pt x="67" y="334"/>
                    </a:lnTo>
                    <a:lnTo>
                      <a:pt x="42" y="309"/>
                    </a:lnTo>
                    <a:lnTo>
                      <a:pt x="24" y="280"/>
                    </a:lnTo>
                    <a:lnTo>
                      <a:pt x="10" y="248"/>
                    </a:lnTo>
                    <a:lnTo>
                      <a:pt x="2" y="214"/>
                    </a:lnTo>
                    <a:lnTo>
                      <a:pt x="0" y="178"/>
                    </a:lnTo>
                    <a:lnTo>
                      <a:pt x="6" y="143"/>
                    </a:lnTo>
                    <a:lnTo>
                      <a:pt x="19" y="108"/>
                    </a:lnTo>
                    <a:lnTo>
                      <a:pt x="36" y="78"/>
                    </a:lnTo>
                    <a:lnTo>
                      <a:pt x="58" y="53"/>
                    </a:lnTo>
                    <a:lnTo>
                      <a:pt x="86" y="32"/>
                    </a:lnTo>
                    <a:lnTo>
                      <a:pt x="116" y="16"/>
                    </a:lnTo>
                    <a:lnTo>
                      <a:pt x="149" y="5"/>
                    </a:lnTo>
                    <a:lnTo>
                      <a:pt x="184" y="0"/>
                    </a:lnTo>
                    <a:close/>
                  </a:path>
                </a:pathLst>
              </a:custGeom>
              <a:solidFill>
                <a:srgbClr val="FFDFC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11" name="Freeform 1125">
                <a:extLst>
                  <a:ext uri="{FF2B5EF4-FFF2-40B4-BE49-F238E27FC236}">
                    <a16:creationId xmlns:a16="http://schemas.microsoft.com/office/drawing/2014/main" id="{9F59C0C3-FCC3-734A-A967-AA1F23A47956}"/>
                  </a:ext>
                </a:extLst>
              </p:cNvPr>
              <p:cNvSpPr>
                <a:spLocks/>
              </p:cNvSpPr>
              <p:nvPr/>
            </p:nvSpPr>
            <p:spPr bwMode="auto">
              <a:xfrm>
                <a:off x="4195763" y="2316163"/>
                <a:ext cx="74613" cy="250825"/>
              </a:xfrm>
              <a:custGeom>
                <a:avLst/>
                <a:gdLst/>
                <a:ahLst/>
                <a:cxnLst>
                  <a:cxn ang="0">
                    <a:pos x="0" y="0"/>
                  </a:cxn>
                  <a:cxn ang="0">
                    <a:pos x="1" y="1"/>
                  </a:cxn>
                  <a:cxn ang="0">
                    <a:pos x="6" y="7"/>
                  </a:cxn>
                  <a:cxn ang="0">
                    <a:pos x="14" y="17"/>
                  </a:cxn>
                  <a:cxn ang="0">
                    <a:pos x="22" y="31"/>
                  </a:cxn>
                  <a:cxn ang="0">
                    <a:pos x="31" y="48"/>
                  </a:cxn>
                  <a:cxn ang="0">
                    <a:pos x="38" y="69"/>
                  </a:cxn>
                  <a:cxn ang="0">
                    <a:pos x="45" y="96"/>
                  </a:cxn>
                  <a:cxn ang="0">
                    <a:pos x="47" y="125"/>
                  </a:cxn>
                  <a:cxn ang="0">
                    <a:pos x="46" y="158"/>
                  </a:cxn>
                  <a:cxn ang="0">
                    <a:pos x="46" y="143"/>
                  </a:cxn>
                  <a:cxn ang="0">
                    <a:pos x="45" y="127"/>
                  </a:cxn>
                  <a:cxn ang="0">
                    <a:pos x="41" y="106"/>
                  </a:cxn>
                  <a:cxn ang="0">
                    <a:pos x="35" y="83"/>
                  </a:cxn>
                  <a:cxn ang="0">
                    <a:pos x="27" y="55"/>
                  </a:cxn>
                  <a:cxn ang="0">
                    <a:pos x="16" y="27"/>
                  </a:cxn>
                  <a:cxn ang="0">
                    <a:pos x="0" y="0"/>
                  </a:cxn>
                </a:cxnLst>
                <a:rect l="0" t="0" r="r" b="b"/>
                <a:pathLst>
                  <a:path w="47" h="158">
                    <a:moveTo>
                      <a:pt x="0" y="0"/>
                    </a:moveTo>
                    <a:lnTo>
                      <a:pt x="1" y="1"/>
                    </a:lnTo>
                    <a:lnTo>
                      <a:pt x="6" y="7"/>
                    </a:lnTo>
                    <a:lnTo>
                      <a:pt x="14" y="17"/>
                    </a:lnTo>
                    <a:lnTo>
                      <a:pt x="22" y="31"/>
                    </a:lnTo>
                    <a:lnTo>
                      <a:pt x="31" y="48"/>
                    </a:lnTo>
                    <a:lnTo>
                      <a:pt x="38" y="69"/>
                    </a:lnTo>
                    <a:lnTo>
                      <a:pt x="45" y="96"/>
                    </a:lnTo>
                    <a:lnTo>
                      <a:pt x="47" y="125"/>
                    </a:lnTo>
                    <a:lnTo>
                      <a:pt x="46" y="158"/>
                    </a:lnTo>
                    <a:lnTo>
                      <a:pt x="46" y="143"/>
                    </a:lnTo>
                    <a:lnTo>
                      <a:pt x="45" y="127"/>
                    </a:lnTo>
                    <a:lnTo>
                      <a:pt x="41" y="106"/>
                    </a:lnTo>
                    <a:lnTo>
                      <a:pt x="35" y="83"/>
                    </a:lnTo>
                    <a:lnTo>
                      <a:pt x="27" y="55"/>
                    </a:lnTo>
                    <a:lnTo>
                      <a:pt x="16" y="27"/>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12" name="Freeform 1126">
                <a:extLst>
                  <a:ext uri="{FF2B5EF4-FFF2-40B4-BE49-F238E27FC236}">
                    <a16:creationId xmlns:a16="http://schemas.microsoft.com/office/drawing/2014/main" id="{960A2059-3BC1-124D-8DA7-B82C675838CD}"/>
                  </a:ext>
                </a:extLst>
              </p:cNvPr>
              <p:cNvSpPr>
                <a:spLocks/>
              </p:cNvSpPr>
              <p:nvPr/>
            </p:nvSpPr>
            <p:spPr bwMode="auto">
              <a:xfrm>
                <a:off x="3419475" y="3481388"/>
                <a:ext cx="120650" cy="123825"/>
              </a:xfrm>
              <a:custGeom>
                <a:avLst/>
                <a:gdLst/>
                <a:ahLst/>
                <a:cxnLst>
                  <a:cxn ang="0">
                    <a:pos x="26" y="0"/>
                  </a:cxn>
                  <a:cxn ang="0">
                    <a:pos x="29" y="0"/>
                  </a:cxn>
                  <a:cxn ang="0">
                    <a:pos x="76" y="59"/>
                  </a:cxn>
                  <a:cxn ang="0">
                    <a:pos x="73" y="65"/>
                  </a:cxn>
                  <a:cxn ang="0">
                    <a:pos x="69" y="70"/>
                  </a:cxn>
                  <a:cxn ang="0">
                    <a:pos x="62" y="78"/>
                  </a:cxn>
                  <a:cxn ang="0">
                    <a:pos x="42" y="63"/>
                  </a:cxn>
                  <a:cxn ang="0">
                    <a:pos x="25" y="45"/>
                  </a:cxn>
                  <a:cxn ang="0">
                    <a:pos x="10" y="25"/>
                  </a:cxn>
                  <a:cxn ang="0">
                    <a:pos x="0" y="9"/>
                  </a:cxn>
                  <a:cxn ang="0">
                    <a:pos x="10" y="5"/>
                  </a:cxn>
                  <a:cxn ang="0">
                    <a:pos x="20" y="3"/>
                  </a:cxn>
                  <a:cxn ang="0">
                    <a:pos x="26" y="0"/>
                  </a:cxn>
                </a:cxnLst>
                <a:rect l="0" t="0" r="r" b="b"/>
                <a:pathLst>
                  <a:path w="76" h="78">
                    <a:moveTo>
                      <a:pt x="26" y="0"/>
                    </a:moveTo>
                    <a:lnTo>
                      <a:pt x="29" y="0"/>
                    </a:lnTo>
                    <a:lnTo>
                      <a:pt x="76" y="59"/>
                    </a:lnTo>
                    <a:lnTo>
                      <a:pt x="73" y="65"/>
                    </a:lnTo>
                    <a:lnTo>
                      <a:pt x="69" y="70"/>
                    </a:lnTo>
                    <a:lnTo>
                      <a:pt x="62" y="78"/>
                    </a:lnTo>
                    <a:lnTo>
                      <a:pt x="42" y="63"/>
                    </a:lnTo>
                    <a:lnTo>
                      <a:pt x="25" y="45"/>
                    </a:lnTo>
                    <a:lnTo>
                      <a:pt x="10" y="25"/>
                    </a:lnTo>
                    <a:lnTo>
                      <a:pt x="0" y="9"/>
                    </a:lnTo>
                    <a:lnTo>
                      <a:pt x="10" y="5"/>
                    </a:lnTo>
                    <a:lnTo>
                      <a:pt x="20" y="3"/>
                    </a:lnTo>
                    <a:lnTo>
                      <a:pt x="26"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13" name="Freeform 1127">
                <a:extLst>
                  <a:ext uri="{FF2B5EF4-FFF2-40B4-BE49-F238E27FC236}">
                    <a16:creationId xmlns:a16="http://schemas.microsoft.com/office/drawing/2014/main" id="{28D49078-8B81-754F-8131-C0A5FA008906}"/>
                  </a:ext>
                </a:extLst>
              </p:cNvPr>
              <p:cNvSpPr>
                <a:spLocks/>
              </p:cNvSpPr>
              <p:nvPr/>
            </p:nvSpPr>
            <p:spPr bwMode="auto">
              <a:xfrm>
                <a:off x="3770313" y="3578226"/>
                <a:ext cx="179388" cy="139700"/>
              </a:xfrm>
              <a:custGeom>
                <a:avLst/>
                <a:gdLst/>
                <a:ahLst/>
                <a:cxnLst>
                  <a:cxn ang="0">
                    <a:pos x="0" y="0"/>
                  </a:cxn>
                  <a:cxn ang="0">
                    <a:pos x="18" y="1"/>
                  </a:cxn>
                  <a:cxn ang="0">
                    <a:pos x="44" y="4"/>
                  </a:cxn>
                  <a:cxn ang="0">
                    <a:pos x="75" y="5"/>
                  </a:cxn>
                  <a:cxn ang="0">
                    <a:pos x="110" y="8"/>
                  </a:cxn>
                  <a:cxn ang="0">
                    <a:pos x="113" y="8"/>
                  </a:cxn>
                  <a:cxn ang="0">
                    <a:pos x="113" y="77"/>
                  </a:cxn>
                  <a:cxn ang="0">
                    <a:pos x="111" y="88"/>
                  </a:cxn>
                  <a:cxn ang="0">
                    <a:pos x="97" y="88"/>
                  </a:cxn>
                  <a:cxn ang="0">
                    <a:pos x="81" y="87"/>
                  </a:cxn>
                  <a:cxn ang="0">
                    <a:pos x="63" y="87"/>
                  </a:cxn>
                  <a:cxn ang="0">
                    <a:pos x="42" y="85"/>
                  </a:cxn>
                  <a:cxn ang="0">
                    <a:pos x="2" y="83"/>
                  </a:cxn>
                  <a:cxn ang="0">
                    <a:pos x="0" y="41"/>
                  </a:cxn>
                  <a:cxn ang="0">
                    <a:pos x="0" y="0"/>
                  </a:cxn>
                </a:cxnLst>
                <a:rect l="0" t="0" r="r" b="b"/>
                <a:pathLst>
                  <a:path w="113" h="88">
                    <a:moveTo>
                      <a:pt x="0" y="0"/>
                    </a:moveTo>
                    <a:lnTo>
                      <a:pt x="18" y="1"/>
                    </a:lnTo>
                    <a:lnTo>
                      <a:pt x="44" y="4"/>
                    </a:lnTo>
                    <a:lnTo>
                      <a:pt x="75" y="5"/>
                    </a:lnTo>
                    <a:lnTo>
                      <a:pt x="110" y="8"/>
                    </a:lnTo>
                    <a:lnTo>
                      <a:pt x="113" y="8"/>
                    </a:lnTo>
                    <a:lnTo>
                      <a:pt x="113" y="77"/>
                    </a:lnTo>
                    <a:lnTo>
                      <a:pt x="111" y="88"/>
                    </a:lnTo>
                    <a:lnTo>
                      <a:pt x="97" y="88"/>
                    </a:lnTo>
                    <a:lnTo>
                      <a:pt x="81" y="87"/>
                    </a:lnTo>
                    <a:lnTo>
                      <a:pt x="63" y="87"/>
                    </a:lnTo>
                    <a:lnTo>
                      <a:pt x="42" y="85"/>
                    </a:lnTo>
                    <a:lnTo>
                      <a:pt x="2" y="83"/>
                    </a:lnTo>
                    <a:lnTo>
                      <a:pt x="0" y="41"/>
                    </a:lnTo>
                    <a:lnTo>
                      <a:pt x="0"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14" name="Freeform 1128">
                <a:extLst>
                  <a:ext uri="{FF2B5EF4-FFF2-40B4-BE49-F238E27FC236}">
                    <a16:creationId xmlns:a16="http://schemas.microsoft.com/office/drawing/2014/main" id="{C731E8C6-B2E1-D347-B929-92A0A775215A}"/>
                  </a:ext>
                </a:extLst>
              </p:cNvPr>
              <p:cNvSpPr>
                <a:spLocks/>
              </p:cNvSpPr>
              <p:nvPr/>
            </p:nvSpPr>
            <p:spPr bwMode="auto">
              <a:xfrm>
                <a:off x="3429000" y="2062163"/>
                <a:ext cx="763588" cy="812800"/>
              </a:xfrm>
              <a:custGeom>
                <a:avLst/>
                <a:gdLst/>
                <a:ahLst/>
                <a:cxnLst>
                  <a:cxn ang="0">
                    <a:pos x="376" y="4"/>
                  </a:cxn>
                  <a:cxn ang="0">
                    <a:pos x="429" y="24"/>
                  </a:cxn>
                  <a:cxn ang="0">
                    <a:pos x="466" y="59"/>
                  </a:cxn>
                  <a:cxn ang="0">
                    <a:pos x="481" y="107"/>
                  </a:cxn>
                  <a:cxn ang="0">
                    <a:pos x="472" y="164"/>
                  </a:cxn>
                  <a:cxn ang="0">
                    <a:pos x="439" y="219"/>
                  </a:cxn>
                  <a:cxn ang="0">
                    <a:pos x="397" y="252"/>
                  </a:cxn>
                  <a:cxn ang="0">
                    <a:pos x="351" y="270"/>
                  </a:cxn>
                  <a:cxn ang="0">
                    <a:pos x="309" y="280"/>
                  </a:cxn>
                  <a:cxn ang="0">
                    <a:pos x="278" y="282"/>
                  </a:cxn>
                  <a:cxn ang="0">
                    <a:pos x="274" y="262"/>
                  </a:cxn>
                  <a:cxn ang="0">
                    <a:pos x="274" y="228"/>
                  </a:cxn>
                  <a:cxn ang="0">
                    <a:pos x="257" y="204"/>
                  </a:cxn>
                  <a:cxn ang="0">
                    <a:pos x="233" y="187"/>
                  </a:cxn>
                  <a:cxn ang="0">
                    <a:pos x="209" y="178"/>
                  </a:cxn>
                  <a:cxn ang="0">
                    <a:pos x="194" y="173"/>
                  </a:cxn>
                  <a:cxn ang="0">
                    <a:pos x="209" y="210"/>
                  </a:cxn>
                  <a:cxn ang="0">
                    <a:pos x="224" y="281"/>
                  </a:cxn>
                  <a:cxn ang="0">
                    <a:pos x="219" y="348"/>
                  </a:cxn>
                  <a:cxn ang="0">
                    <a:pos x="200" y="407"/>
                  </a:cxn>
                  <a:cxn ang="0">
                    <a:pos x="175" y="455"/>
                  </a:cxn>
                  <a:cxn ang="0">
                    <a:pos x="141" y="502"/>
                  </a:cxn>
                  <a:cxn ang="0">
                    <a:pos x="133" y="512"/>
                  </a:cxn>
                  <a:cxn ang="0">
                    <a:pos x="87" y="481"/>
                  </a:cxn>
                  <a:cxn ang="0">
                    <a:pos x="50" y="443"/>
                  </a:cxn>
                  <a:cxn ang="0">
                    <a:pos x="23" y="405"/>
                  </a:cxn>
                  <a:cxn ang="0">
                    <a:pos x="6" y="376"/>
                  </a:cxn>
                  <a:cxn ang="0">
                    <a:pos x="0" y="364"/>
                  </a:cxn>
                  <a:cxn ang="0">
                    <a:pos x="14" y="369"/>
                  </a:cxn>
                  <a:cxn ang="0">
                    <a:pos x="36" y="364"/>
                  </a:cxn>
                  <a:cxn ang="0">
                    <a:pos x="57" y="345"/>
                  </a:cxn>
                  <a:cxn ang="0">
                    <a:pos x="65" y="311"/>
                  </a:cxn>
                  <a:cxn ang="0">
                    <a:pos x="63" y="265"/>
                  </a:cxn>
                  <a:cxn ang="0">
                    <a:pos x="65" y="208"/>
                  </a:cxn>
                  <a:cxn ang="0">
                    <a:pos x="83" y="141"/>
                  </a:cxn>
                  <a:cxn ang="0">
                    <a:pos x="121" y="80"/>
                  </a:cxn>
                  <a:cxn ang="0">
                    <a:pos x="175" y="40"/>
                  </a:cxn>
                  <a:cxn ang="0">
                    <a:pos x="241" y="13"/>
                  </a:cxn>
                  <a:cxn ang="0">
                    <a:pos x="311" y="1"/>
                  </a:cxn>
                </a:cxnLst>
                <a:rect l="0" t="0" r="r" b="b"/>
                <a:pathLst>
                  <a:path w="481" h="512">
                    <a:moveTo>
                      <a:pt x="345" y="0"/>
                    </a:moveTo>
                    <a:lnTo>
                      <a:pt x="376" y="4"/>
                    </a:lnTo>
                    <a:lnTo>
                      <a:pt x="405" y="12"/>
                    </a:lnTo>
                    <a:lnTo>
                      <a:pt x="429" y="24"/>
                    </a:lnTo>
                    <a:lnTo>
                      <a:pt x="450" y="40"/>
                    </a:lnTo>
                    <a:lnTo>
                      <a:pt x="466" y="59"/>
                    </a:lnTo>
                    <a:lnTo>
                      <a:pt x="476" y="82"/>
                    </a:lnTo>
                    <a:lnTo>
                      <a:pt x="481" y="107"/>
                    </a:lnTo>
                    <a:lnTo>
                      <a:pt x="480" y="135"/>
                    </a:lnTo>
                    <a:lnTo>
                      <a:pt x="472" y="164"/>
                    </a:lnTo>
                    <a:lnTo>
                      <a:pt x="457" y="195"/>
                    </a:lnTo>
                    <a:lnTo>
                      <a:pt x="439" y="219"/>
                    </a:lnTo>
                    <a:lnTo>
                      <a:pt x="420" y="237"/>
                    </a:lnTo>
                    <a:lnTo>
                      <a:pt x="397" y="252"/>
                    </a:lnTo>
                    <a:lnTo>
                      <a:pt x="374" y="262"/>
                    </a:lnTo>
                    <a:lnTo>
                      <a:pt x="351" y="270"/>
                    </a:lnTo>
                    <a:lnTo>
                      <a:pt x="329" y="276"/>
                    </a:lnTo>
                    <a:lnTo>
                      <a:pt x="309" y="280"/>
                    </a:lnTo>
                    <a:lnTo>
                      <a:pt x="291" y="281"/>
                    </a:lnTo>
                    <a:lnTo>
                      <a:pt x="278" y="282"/>
                    </a:lnTo>
                    <a:lnTo>
                      <a:pt x="266" y="282"/>
                    </a:lnTo>
                    <a:lnTo>
                      <a:pt x="274" y="262"/>
                    </a:lnTo>
                    <a:lnTo>
                      <a:pt x="276" y="244"/>
                    </a:lnTo>
                    <a:lnTo>
                      <a:pt x="274" y="228"/>
                    </a:lnTo>
                    <a:lnTo>
                      <a:pt x="267" y="215"/>
                    </a:lnTo>
                    <a:lnTo>
                      <a:pt x="257" y="204"/>
                    </a:lnTo>
                    <a:lnTo>
                      <a:pt x="246" y="195"/>
                    </a:lnTo>
                    <a:lnTo>
                      <a:pt x="233" y="187"/>
                    </a:lnTo>
                    <a:lnTo>
                      <a:pt x="221" y="182"/>
                    </a:lnTo>
                    <a:lnTo>
                      <a:pt x="209" y="178"/>
                    </a:lnTo>
                    <a:lnTo>
                      <a:pt x="200" y="175"/>
                    </a:lnTo>
                    <a:lnTo>
                      <a:pt x="194" y="173"/>
                    </a:lnTo>
                    <a:lnTo>
                      <a:pt x="191" y="173"/>
                    </a:lnTo>
                    <a:lnTo>
                      <a:pt x="209" y="210"/>
                    </a:lnTo>
                    <a:lnTo>
                      <a:pt x="220" y="245"/>
                    </a:lnTo>
                    <a:lnTo>
                      <a:pt x="224" y="281"/>
                    </a:lnTo>
                    <a:lnTo>
                      <a:pt x="224" y="315"/>
                    </a:lnTo>
                    <a:lnTo>
                      <a:pt x="219" y="348"/>
                    </a:lnTo>
                    <a:lnTo>
                      <a:pt x="211" y="378"/>
                    </a:lnTo>
                    <a:lnTo>
                      <a:pt x="200" y="407"/>
                    </a:lnTo>
                    <a:lnTo>
                      <a:pt x="188" y="433"/>
                    </a:lnTo>
                    <a:lnTo>
                      <a:pt x="175" y="455"/>
                    </a:lnTo>
                    <a:lnTo>
                      <a:pt x="152" y="491"/>
                    </a:lnTo>
                    <a:lnTo>
                      <a:pt x="141" y="502"/>
                    </a:lnTo>
                    <a:lnTo>
                      <a:pt x="136" y="509"/>
                    </a:lnTo>
                    <a:lnTo>
                      <a:pt x="133" y="512"/>
                    </a:lnTo>
                    <a:lnTo>
                      <a:pt x="109" y="498"/>
                    </a:lnTo>
                    <a:lnTo>
                      <a:pt x="87" y="481"/>
                    </a:lnTo>
                    <a:lnTo>
                      <a:pt x="67" y="463"/>
                    </a:lnTo>
                    <a:lnTo>
                      <a:pt x="50" y="443"/>
                    </a:lnTo>
                    <a:lnTo>
                      <a:pt x="35" y="423"/>
                    </a:lnTo>
                    <a:lnTo>
                      <a:pt x="23" y="405"/>
                    </a:lnTo>
                    <a:lnTo>
                      <a:pt x="14" y="389"/>
                    </a:lnTo>
                    <a:lnTo>
                      <a:pt x="6" y="376"/>
                    </a:lnTo>
                    <a:lnTo>
                      <a:pt x="2" y="367"/>
                    </a:lnTo>
                    <a:lnTo>
                      <a:pt x="0" y="364"/>
                    </a:lnTo>
                    <a:lnTo>
                      <a:pt x="6" y="368"/>
                    </a:lnTo>
                    <a:lnTo>
                      <a:pt x="14" y="369"/>
                    </a:lnTo>
                    <a:lnTo>
                      <a:pt x="24" y="368"/>
                    </a:lnTo>
                    <a:lnTo>
                      <a:pt x="36" y="364"/>
                    </a:lnTo>
                    <a:lnTo>
                      <a:pt x="48" y="357"/>
                    </a:lnTo>
                    <a:lnTo>
                      <a:pt x="57" y="345"/>
                    </a:lnTo>
                    <a:lnTo>
                      <a:pt x="63" y="330"/>
                    </a:lnTo>
                    <a:lnTo>
                      <a:pt x="65" y="311"/>
                    </a:lnTo>
                    <a:lnTo>
                      <a:pt x="65" y="290"/>
                    </a:lnTo>
                    <a:lnTo>
                      <a:pt x="63" y="265"/>
                    </a:lnTo>
                    <a:lnTo>
                      <a:pt x="62" y="239"/>
                    </a:lnTo>
                    <a:lnTo>
                      <a:pt x="65" y="208"/>
                    </a:lnTo>
                    <a:lnTo>
                      <a:pt x="71" y="177"/>
                    </a:lnTo>
                    <a:lnTo>
                      <a:pt x="83" y="141"/>
                    </a:lnTo>
                    <a:lnTo>
                      <a:pt x="102" y="105"/>
                    </a:lnTo>
                    <a:lnTo>
                      <a:pt x="121" y="80"/>
                    </a:lnTo>
                    <a:lnTo>
                      <a:pt x="146" y="58"/>
                    </a:lnTo>
                    <a:lnTo>
                      <a:pt x="175" y="40"/>
                    </a:lnTo>
                    <a:lnTo>
                      <a:pt x="207" y="25"/>
                    </a:lnTo>
                    <a:lnTo>
                      <a:pt x="241" y="13"/>
                    </a:lnTo>
                    <a:lnTo>
                      <a:pt x="275" y="5"/>
                    </a:lnTo>
                    <a:lnTo>
                      <a:pt x="311" y="1"/>
                    </a:lnTo>
                    <a:lnTo>
                      <a:pt x="345" y="0"/>
                    </a:lnTo>
                    <a:close/>
                  </a:path>
                </a:pathLst>
              </a:custGeom>
              <a:solidFill>
                <a:srgbClr val="0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15" name="Freeform 1129">
                <a:extLst>
                  <a:ext uri="{FF2B5EF4-FFF2-40B4-BE49-F238E27FC236}">
                    <a16:creationId xmlns:a16="http://schemas.microsoft.com/office/drawing/2014/main" id="{FCF9A9AB-34C9-C242-A8C9-D27870C0AB67}"/>
                  </a:ext>
                </a:extLst>
              </p:cNvPr>
              <p:cNvSpPr>
                <a:spLocks/>
              </p:cNvSpPr>
              <p:nvPr/>
            </p:nvSpPr>
            <p:spPr bwMode="auto">
              <a:xfrm>
                <a:off x="3427413" y="2951163"/>
                <a:ext cx="512763" cy="746125"/>
              </a:xfrm>
              <a:custGeom>
                <a:avLst/>
                <a:gdLst/>
                <a:ahLst/>
                <a:cxnLst>
                  <a:cxn ang="0">
                    <a:pos x="189" y="0"/>
                  </a:cxn>
                  <a:cxn ang="0">
                    <a:pos x="192" y="0"/>
                  </a:cxn>
                  <a:cxn ang="0">
                    <a:pos x="200" y="3"/>
                  </a:cxn>
                  <a:cxn ang="0">
                    <a:pos x="213" y="4"/>
                  </a:cxn>
                  <a:cxn ang="0">
                    <a:pos x="229" y="7"/>
                  </a:cxn>
                  <a:cxn ang="0">
                    <a:pos x="247" y="8"/>
                  </a:cxn>
                  <a:cxn ang="0">
                    <a:pos x="268" y="10"/>
                  </a:cxn>
                  <a:cxn ang="0">
                    <a:pos x="270" y="14"/>
                  </a:cxn>
                  <a:cxn ang="0">
                    <a:pos x="272" y="25"/>
                  </a:cxn>
                  <a:cxn ang="0">
                    <a:pos x="276" y="44"/>
                  </a:cxn>
                  <a:cxn ang="0">
                    <a:pos x="281" y="68"/>
                  </a:cxn>
                  <a:cxn ang="0">
                    <a:pos x="287" y="97"/>
                  </a:cxn>
                  <a:cxn ang="0">
                    <a:pos x="293" y="131"/>
                  </a:cxn>
                  <a:cxn ang="0">
                    <a:pos x="300" y="168"/>
                  </a:cxn>
                  <a:cxn ang="0">
                    <a:pos x="306" y="209"/>
                  </a:cxn>
                  <a:cxn ang="0">
                    <a:pos x="312" y="251"/>
                  </a:cxn>
                  <a:cxn ang="0">
                    <a:pos x="317" y="294"/>
                  </a:cxn>
                  <a:cxn ang="0">
                    <a:pos x="321" y="339"/>
                  </a:cxn>
                  <a:cxn ang="0">
                    <a:pos x="323" y="384"/>
                  </a:cxn>
                  <a:cxn ang="0">
                    <a:pos x="323" y="428"/>
                  </a:cxn>
                  <a:cxn ang="0">
                    <a:pos x="322" y="470"/>
                  </a:cxn>
                  <a:cxn ang="0">
                    <a:pos x="308" y="470"/>
                  </a:cxn>
                  <a:cxn ang="0">
                    <a:pos x="293" y="469"/>
                  </a:cxn>
                  <a:cxn ang="0">
                    <a:pos x="275" y="469"/>
                  </a:cxn>
                  <a:cxn ang="0">
                    <a:pos x="233" y="466"/>
                  </a:cxn>
                  <a:cxn ang="0">
                    <a:pos x="213" y="463"/>
                  </a:cxn>
                  <a:cxn ang="0">
                    <a:pos x="196" y="462"/>
                  </a:cxn>
                  <a:cxn ang="0">
                    <a:pos x="196" y="458"/>
                  </a:cxn>
                  <a:cxn ang="0">
                    <a:pos x="195" y="446"/>
                  </a:cxn>
                  <a:cxn ang="0">
                    <a:pos x="195" y="429"/>
                  </a:cxn>
                  <a:cxn ang="0">
                    <a:pos x="193" y="408"/>
                  </a:cxn>
                  <a:cxn ang="0">
                    <a:pos x="192" y="384"/>
                  </a:cxn>
                  <a:cxn ang="0">
                    <a:pos x="191" y="358"/>
                  </a:cxn>
                  <a:cxn ang="0">
                    <a:pos x="189" y="334"/>
                  </a:cxn>
                  <a:cxn ang="0">
                    <a:pos x="189" y="277"/>
                  </a:cxn>
                  <a:cxn ang="0">
                    <a:pos x="184" y="288"/>
                  </a:cxn>
                  <a:cxn ang="0">
                    <a:pos x="178" y="300"/>
                  </a:cxn>
                  <a:cxn ang="0">
                    <a:pos x="168" y="314"/>
                  </a:cxn>
                  <a:cxn ang="0">
                    <a:pos x="156" y="331"/>
                  </a:cxn>
                  <a:cxn ang="0">
                    <a:pos x="142" y="350"/>
                  </a:cxn>
                  <a:cxn ang="0">
                    <a:pos x="125" y="370"/>
                  </a:cxn>
                  <a:cxn ang="0">
                    <a:pos x="112" y="385"/>
                  </a:cxn>
                  <a:cxn ang="0">
                    <a:pos x="100" y="396"/>
                  </a:cxn>
                  <a:cxn ang="0">
                    <a:pos x="91" y="404"/>
                  </a:cxn>
                  <a:cxn ang="0">
                    <a:pos x="83" y="409"/>
                  </a:cxn>
                  <a:cxn ang="0">
                    <a:pos x="78" y="413"/>
                  </a:cxn>
                  <a:cxn ang="0">
                    <a:pos x="75" y="411"/>
                  </a:cxn>
                  <a:cxn ang="0">
                    <a:pos x="67" y="405"/>
                  </a:cxn>
                  <a:cxn ang="0">
                    <a:pos x="57" y="396"/>
                  </a:cxn>
                  <a:cxn ang="0">
                    <a:pos x="32" y="371"/>
                  </a:cxn>
                  <a:cxn ang="0">
                    <a:pos x="18" y="355"/>
                  </a:cxn>
                  <a:cxn ang="0">
                    <a:pos x="8" y="339"/>
                  </a:cxn>
                  <a:cxn ang="0">
                    <a:pos x="0" y="323"/>
                  </a:cxn>
                  <a:cxn ang="0">
                    <a:pos x="30" y="293"/>
                  </a:cxn>
                  <a:cxn ang="0">
                    <a:pos x="59" y="262"/>
                  </a:cxn>
                  <a:cxn ang="0">
                    <a:pos x="88" y="227"/>
                  </a:cxn>
                  <a:cxn ang="0">
                    <a:pos x="100" y="211"/>
                  </a:cxn>
                  <a:cxn ang="0">
                    <a:pos x="110" y="196"/>
                  </a:cxn>
                  <a:cxn ang="0">
                    <a:pos x="128" y="165"/>
                  </a:cxn>
                  <a:cxn ang="0">
                    <a:pos x="145" y="131"/>
                  </a:cxn>
                  <a:cxn ang="0">
                    <a:pos x="160" y="93"/>
                  </a:cxn>
                  <a:cxn ang="0">
                    <a:pos x="176" y="51"/>
                  </a:cxn>
                  <a:cxn ang="0">
                    <a:pos x="189" y="0"/>
                  </a:cxn>
                </a:cxnLst>
                <a:rect l="0" t="0" r="r" b="b"/>
                <a:pathLst>
                  <a:path w="323" h="470">
                    <a:moveTo>
                      <a:pt x="189" y="0"/>
                    </a:moveTo>
                    <a:lnTo>
                      <a:pt x="192" y="0"/>
                    </a:lnTo>
                    <a:lnTo>
                      <a:pt x="200" y="3"/>
                    </a:lnTo>
                    <a:lnTo>
                      <a:pt x="213" y="4"/>
                    </a:lnTo>
                    <a:lnTo>
                      <a:pt x="229" y="7"/>
                    </a:lnTo>
                    <a:lnTo>
                      <a:pt x="247" y="8"/>
                    </a:lnTo>
                    <a:lnTo>
                      <a:pt x="268" y="10"/>
                    </a:lnTo>
                    <a:lnTo>
                      <a:pt x="270" y="14"/>
                    </a:lnTo>
                    <a:lnTo>
                      <a:pt x="272" y="25"/>
                    </a:lnTo>
                    <a:lnTo>
                      <a:pt x="276" y="44"/>
                    </a:lnTo>
                    <a:lnTo>
                      <a:pt x="281" y="68"/>
                    </a:lnTo>
                    <a:lnTo>
                      <a:pt x="287" y="97"/>
                    </a:lnTo>
                    <a:lnTo>
                      <a:pt x="293" y="131"/>
                    </a:lnTo>
                    <a:lnTo>
                      <a:pt x="300" y="168"/>
                    </a:lnTo>
                    <a:lnTo>
                      <a:pt x="306" y="209"/>
                    </a:lnTo>
                    <a:lnTo>
                      <a:pt x="312" y="251"/>
                    </a:lnTo>
                    <a:lnTo>
                      <a:pt x="317" y="294"/>
                    </a:lnTo>
                    <a:lnTo>
                      <a:pt x="321" y="339"/>
                    </a:lnTo>
                    <a:lnTo>
                      <a:pt x="323" y="384"/>
                    </a:lnTo>
                    <a:lnTo>
                      <a:pt x="323" y="428"/>
                    </a:lnTo>
                    <a:lnTo>
                      <a:pt x="322" y="470"/>
                    </a:lnTo>
                    <a:lnTo>
                      <a:pt x="308" y="470"/>
                    </a:lnTo>
                    <a:lnTo>
                      <a:pt x="293" y="469"/>
                    </a:lnTo>
                    <a:lnTo>
                      <a:pt x="275" y="469"/>
                    </a:lnTo>
                    <a:lnTo>
                      <a:pt x="233" y="466"/>
                    </a:lnTo>
                    <a:lnTo>
                      <a:pt x="213" y="463"/>
                    </a:lnTo>
                    <a:lnTo>
                      <a:pt x="196" y="462"/>
                    </a:lnTo>
                    <a:lnTo>
                      <a:pt x="196" y="458"/>
                    </a:lnTo>
                    <a:lnTo>
                      <a:pt x="195" y="446"/>
                    </a:lnTo>
                    <a:lnTo>
                      <a:pt x="195" y="429"/>
                    </a:lnTo>
                    <a:lnTo>
                      <a:pt x="193" y="408"/>
                    </a:lnTo>
                    <a:lnTo>
                      <a:pt x="192" y="384"/>
                    </a:lnTo>
                    <a:lnTo>
                      <a:pt x="191" y="358"/>
                    </a:lnTo>
                    <a:lnTo>
                      <a:pt x="189" y="334"/>
                    </a:lnTo>
                    <a:lnTo>
                      <a:pt x="189" y="277"/>
                    </a:lnTo>
                    <a:lnTo>
                      <a:pt x="184" y="288"/>
                    </a:lnTo>
                    <a:lnTo>
                      <a:pt x="178" y="300"/>
                    </a:lnTo>
                    <a:lnTo>
                      <a:pt x="168" y="314"/>
                    </a:lnTo>
                    <a:lnTo>
                      <a:pt x="156" y="331"/>
                    </a:lnTo>
                    <a:lnTo>
                      <a:pt x="142" y="350"/>
                    </a:lnTo>
                    <a:lnTo>
                      <a:pt x="125" y="370"/>
                    </a:lnTo>
                    <a:lnTo>
                      <a:pt x="112" y="385"/>
                    </a:lnTo>
                    <a:lnTo>
                      <a:pt x="100" y="396"/>
                    </a:lnTo>
                    <a:lnTo>
                      <a:pt x="91" y="404"/>
                    </a:lnTo>
                    <a:lnTo>
                      <a:pt x="83" y="409"/>
                    </a:lnTo>
                    <a:lnTo>
                      <a:pt x="78" y="413"/>
                    </a:lnTo>
                    <a:lnTo>
                      <a:pt x="75" y="411"/>
                    </a:lnTo>
                    <a:lnTo>
                      <a:pt x="67" y="405"/>
                    </a:lnTo>
                    <a:lnTo>
                      <a:pt x="57" y="396"/>
                    </a:lnTo>
                    <a:lnTo>
                      <a:pt x="32" y="371"/>
                    </a:lnTo>
                    <a:lnTo>
                      <a:pt x="18" y="355"/>
                    </a:lnTo>
                    <a:lnTo>
                      <a:pt x="8" y="339"/>
                    </a:lnTo>
                    <a:lnTo>
                      <a:pt x="0" y="323"/>
                    </a:lnTo>
                    <a:lnTo>
                      <a:pt x="30" y="293"/>
                    </a:lnTo>
                    <a:lnTo>
                      <a:pt x="59" y="262"/>
                    </a:lnTo>
                    <a:lnTo>
                      <a:pt x="88" y="227"/>
                    </a:lnTo>
                    <a:lnTo>
                      <a:pt x="100" y="211"/>
                    </a:lnTo>
                    <a:lnTo>
                      <a:pt x="110" y="196"/>
                    </a:lnTo>
                    <a:lnTo>
                      <a:pt x="128" y="165"/>
                    </a:lnTo>
                    <a:lnTo>
                      <a:pt x="145" y="131"/>
                    </a:lnTo>
                    <a:lnTo>
                      <a:pt x="160" y="93"/>
                    </a:lnTo>
                    <a:lnTo>
                      <a:pt x="176" y="51"/>
                    </a:lnTo>
                    <a:lnTo>
                      <a:pt x="189" y="0"/>
                    </a:lnTo>
                    <a:close/>
                  </a:path>
                </a:pathLst>
              </a:custGeom>
              <a:gradFill flip="none" rotWithShape="1">
                <a:gsLst>
                  <a:gs pos="0">
                    <a:srgbClr val="667F83">
                      <a:shade val="30000"/>
                      <a:satMod val="115000"/>
                    </a:srgbClr>
                  </a:gs>
                  <a:gs pos="50000">
                    <a:srgbClr val="667F83">
                      <a:shade val="67500"/>
                      <a:satMod val="115000"/>
                    </a:srgbClr>
                  </a:gs>
                  <a:gs pos="100000">
                    <a:srgbClr val="667F83">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16" name="Freeform 1130">
                <a:extLst>
                  <a:ext uri="{FF2B5EF4-FFF2-40B4-BE49-F238E27FC236}">
                    <a16:creationId xmlns:a16="http://schemas.microsoft.com/office/drawing/2014/main" id="{E4D113AC-9CCE-1D42-A69C-A5BADE1C1C31}"/>
                  </a:ext>
                </a:extLst>
              </p:cNvPr>
              <p:cNvSpPr>
                <a:spLocks/>
              </p:cNvSpPr>
              <p:nvPr/>
            </p:nvSpPr>
            <p:spPr bwMode="auto">
              <a:xfrm>
                <a:off x="4135438" y="2924176"/>
                <a:ext cx="128588" cy="650875"/>
              </a:xfrm>
              <a:custGeom>
                <a:avLst/>
                <a:gdLst/>
                <a:ahLst/>
                <a:cxnLst>
                  <a:cxn ang="0">
                    <a:pos x="26" y="0"/>
                  </a:cxn>
                  <a:cxn ang="0">
                    <a:pos x="30" y="13"/>
                  </a:cxn>
                  <a:cxn ang="0">
                    <a:pos x="34" y="33"/>
                  </a:cxn>
                  <a:cxn ang="0">
                    <a:pos x="40" y="60"/>
                  </a:cxn>
                  <a:cxn ang="0">
                    <a:pos x="46" y="91"/>
                  </a:cxn>
                  <a:cxn ang="0">
                    <a:pos x="54" y="127"/>
                  </a:cxn>
                  <a:cxn ang="0">
                    <a:pos x="60" y="168"/>
                  </a:cxn>
                  <a:cxn ang="0">
                    <a:pos x="67" y="211"/>
                  </a:cxn>
                  <a:cxn ang="0">
                    <a:pos x="72" y="257"/>
                  </a:cxn>
                  <a:cxn ang="0">
                    <a:pos x="77" y="308"/>
                  </a:cxn>
                  <a:cxn ang="0">
                    <a:pos x="80" y="358"/>
                  </a:cxn>
                  <a:cxn ang="0">
                    <a:pos x="81" y="410"/>
                  </a:cxn>
                  <a:cxn ang="0">
                    <a:pos x="80" y="409"/>
                  </a:cxn>
                  <a:cxn ang="0">
                    <a:pos x="73" y="408"/>
                  </a:cxn>
                  <a:cxn ang="0">
                    <a:pos x="64" y="408"/>
                  </a:cxn>
                  <a:cxn ang="0">
                    <a:pos x="51" y="409"/>
                  </a:cxn>
                  <a:cxn ang="0">
                    <a:pos x="50" y="358"/>
                  </a:cxn>
                  <a:cxn ang="0">
                    <a:pos x="47" y="308"/>
                  </a:cxn>
                  <a:cxn ang="0">
                    <a:pos x="43" y="259"/>
                  </a:cxn>
                  <a:cxn ang="0">
                    <a:pos x="38" y="213"/>
                  </a:cxn>
                  <a:cxn ang="0">
                    <a:pos x="33" y="169"/>
                  </a:cxn>
                  <a:cxn ang="0">
                    <a:pos x="26" y="131"/>
                  </a:cxn>
                  <a:cxn ang="0">
                    <a:pos x="19" y="95"/>
                  </a:cxn>
                  <a:cxn ang="0">
                    <a:pos x="13" y="66"/>
                  </a:cxn>
                  <a:cxn ang="0">
                    <a:pos x="8" y="41"/>
                  </a:cxn>
                  <a:cxn ang="0">
                    <a:pos x="4" y="24"/>
                  </a:cxn>
                  <a:cxn ang="0">
                    <a:pos x="1" y="12"/>
                  </a:cxn>
                  <a:cxn ang="0">
                    <a:pos x="0" y="8"/>
                  </a:cxn>
                  <a:cxn ang="0">
                    <a:pos x="26" y="0"/>
                  </a:cxn>
                </a:cxnLst>
                <a:rect l="0" t="0" r="r" b="b"/>
                <a:pathLst>
                  <a:path w="81" h="410">
                    <a:moveTo>
                      <a:pt x="26" y="0"/>
                    </a:moveTo>
                    <a:lnTo>
                      <a:pt x="30" y="13"/>
                    </a:lnTo>
                    <a:lnTo>
                      <a:pt x="34" y="33"/>
                    </a:lnTo>
                    <a:lnTo>
                      <a:pt x="40" y="60"/>
                    </a:lnTo>
                    <a:lnTo>
                      <a:pt x="46" y="91"/>
                    </a:lnTo>
                    <a:lnTo>
                      <a:pt x="54" y="127"/>
                    </a:lnTo>
                    <a:lnTo>
                      <a:pt x="60" y="168"/>
                    </a:lnTo>
                    <a:lnTo>
                      <a:pt x="67" y="211"/>
                    </a:lnTo>
                    <a:lnTo>
                      <a:pt x="72" y="257"/>
                    </a:lnTo>
                    <a:lnTo>
                      <a:pt x="77" y="308"/>
                    </a:lnTo>
                    <a:lnTo>
                      <a:pt x="80" y="358"/>
                    </a:lnTo>
                    <a:lnTo>
                      <a:pt x="81" y="410"/>
                    </a:lnTo>
                    <a:lnTo>
                      <a:pt x="80" y="409"/>
                    </a:lnTo>
                    <a:lnTo>
                      <a:pt x="73" y="408"/>
                    </a:lnTo>
                    <a:lnTo>
                      <a:pt x="64" y="408"/>
                    </a:lnTo>
                    <a:lnTo>
                      <a:pt x="51" y="409"/>
                    </a:lnTo>
                    <a:lnTo>
                      <a:pt x="50" y="358"/>
                    </a:lnTo>
                    <a:lnTo>
                      <a:pt x="47" y="308"/>
                    </a:lnTo>
                    <a:lnTo>
                      <a:pt x="43" y="259"/>
                    </a:lnTo>
                    <a:lnTo>
                      <a:pt x="38" y="213"/>
                    </a:lnTo>
                    <a:lnTo>
                      <a:pt x="33" y="169"/>
                    </a:lnTo>
                    <a:lnTo>
                      <a:pt x="26" y="131"/>
                    </a:lnTo>
                    <a:lnTo>
                      <a:pt x="19" y="95"/>
                    </a:lnTo>
                    <a:lnTo>
                      <a:pt x="13" y="66"/>
                    </a:lnTo>
                    <a:lnTo>
                      <a:pt x="8" y="41"/>
                    </a:lnTo>
                    <a:lnTo>
                      <a:pt x="4" y="24"/>
                    </a:lnTo>
                    <a:lnTo>
                      <a:pt x="1" y="12"/>
                    </a:lnTo>
                    <a:lnTo>
                      <a:pt x="0" y="8"/>
                    </a:lnTo>
                    <a:lnTo>
                      <a:pt x="26" y="0"/>
                    </a:lnTo>
                    <a:close/>
                  </a:path>
                </a:pathLst>
              </a:custGeom>
              <a:solidFill>
                <a:srgbClr val="CBD8D8"/>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17" name="Freeform 1131">
                <a:extLst>
                  <a:ext uri="{FF2B5EF4-FFF2-40B4-BE49-F238E27FC236}">
                    <a16:creationId xmlns:a16="http://schemas.microsoft.com/office/drawing/2014/main" id="{47845358-12CA-AD41-BA95-3492BE0A489F}"/>
                  </a:ext>
                </a:extLst>
              </p:cNvPr>
              <p:cNvSpPr>
                <a:spLocks/>
              </p:cNvSpPr>
              <p:nvPr/>
            </p:nvSpPr>
            <p:spPr bwMode="auto">
              <a:xfrm>
                <a:off x="4214813" y="3552826"/>
                <a:ext cx="122238" cy="123825"/>
              </a:xfrm>
              <a:custGeom>
                <a:avLst/>
                <a:gdLst/>
                <a:ahLst/>
                <a:cxnLst>
                  <a:cxn ang="0">
                    <a:pos x="69" y="0"/>
                  </a:cxn>
                  <a:cxn ang="0">
                    <a:pos x="77" y="10"/>
                  </a:cxn>
                  <a:cxn ang="0">
                    <a:pos x="76" y="30"/>
                  </a:cxn>
                  <a:cxn ang="0">
                    <a:pos x="76" y="57"/>
                  </a:cxn>
                  <a:cxn ang="0">
                    <a:pos x="57" y="63"/>
                  </a:cxn>
                  <a:cxn ang="0">
                    <a:pos x="39" y="68"/>
                  </a:cxn>
                  <a:cxn ang="0">
                    <a:pos x="25" y="72"/>
                  </a:cxn>
                  <a:cxn ang="0">
                    <a:pos x="13" y="75"/>
                  </a:cxn>
                  <a:cxn ang="0">
                    <a:pos x="4" y="76"/>
                  </a:cxn>
                  <a:cxn ang="0">
                    <a:pos x="0" y="78"/>
                  </a:cxn>
                  <a:cxn ang="0">
                    <a:pos x="1" y="55"/>
                  </a:cxn>
                  <a:cxn ang="0">
                    <a:pos x="1" y="13"/>
                  </a:cxn>
                  <a:cxn ang="0">
                    <a:pos x="8" y="13"/>
                  </a:cxn>
                  <a:cxn ang="0">
                    <a:pos x="10" y="12"/>
                  </a:cxn>
                  <a:cxn ang="0">
                    <a:pos x="27" y="10"/>
                  </a:cxn>
                  <a:cxn ang="0">
                    <a:pos x="47" y="6"/>
                  </a:cxn>
                  <a:cxn ang="0">
                    <a:pos x="69" y="0"/>
                  </a:cxn>
                </a:cxnLst>
                <a:rect l="0" t="0" r="r" b="b"/>
                <a:pathLst>
                  <a:path w="77" h="78">
                    <a:moveTo>
                      <a:pt x="69" y="0"/>
                    </a:moveTo>
                    <a:lnTo>
                      <a:pt x="77" y="10"/>
                    </a:lnTo>
                    <a:lnTo>
                      <a:pt x="76" y="30"/>
                    </a:lnTo>
                    <a:lnTo>
                      <a:pt x="76" y="57"/>
                    </a:lnTo>
                    <a:lnTo>
                      <a:pt x="57" y="63"/>
                    </a:lnTo>
                    <a:lnTo>
                      <a:pt x="39" y="68"/>
                    </a:lnTo>
                    <a:lnTo>
                      <a:pt x="25" y="72"/>
                    </a:lnTo>
                    <a:lnTo>
                      <a:pt x="13" y="75"/>
                    </a:lnTo>
                    <a:lnTo>
                      <a:pt x="4" y="76"/>
                    </a:lnTo>
                    <a:lnTo>
                      <a:pt x="0" y="78"/>
                    </a:lnTo>
                    <a:lnTo>
                      <a:pt x="1" y="55"/>
                    </a:lnTo>
                    <a:lnTo>
                      <a:pt x="1" y="13"/>
                    </a:lnTo>
                    <a:lnTo>
                      <a:pt x="8" y="13"/>
                    </a:lnTo>
                    <a:lnTo>
                      <a:pt x="10" y="12"/>
                    </a:lnTo>
                    <a:lnTo>
                      <a:pt x="27" y="10"/>
                    </a:lnTo>
                    <a:lnTo>
                      <a:pt x="47" y="6"/>
                    </a:lnTo>
                    <a:lnTo>
                      <a:pt x="69"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18" name="Freeform 1132">
                <a:extLst>
                  <a:ext uri="{FF2B5EF4-FFF2-40B4-BE49-F238E27FC236}">
                    <a16:creationId xmlns:a16="http://schemas.microsoft.com/office/drawing/2014/main" id="{9C3D92B1-E516-F44C-B176-843ADF128309}"/>
                  </a:ext>
                </a:extLst>
              </p:cNvPr>
              <p:cNvSpPr>
                <a:spLocks/>
              </p:cNvSpPr>
              <p:nvPr/>
            </p:nvSpPr>
            <p:spPr bwMode="auto">
              <a:xfrm>
                <a:off x="3838575" y="4572001"/>
                <a:ext cx="223838" cy="90488"/>
              </a:xfrm>
              <a:custGeom>
                <a:avLst/>
                <a:gdLst/>
                <a:ahLst/>
                <a:cxnLst>
                  <a:cxn ang="0">
                    <a:pos x="68" y="0"/>
                  </a:cxn>
                  <a:cxn ang="0">
                    <a:pos x="88" y="1"/>
                  </a:cxn>
                  <a:cxn ang="0">
                    <a:pos x="104" y="7"/>
                  </a:cxn>
                  <a:cxn ang="0">
                    <a:pos x="117" y="16"/>
                  </a:cxn>
                  <a:cxn ang="0">
                    <a:pos x="126" y="26"/>
                  </a:cxn>
                  <a:cxn ang="0">
                    <a:pos x="133" y="38"/>
                  </a:cxn>
                  <a:cxn ang="0">
                    <a:pos x="138" y="48"/>
                  </a:cxn>
                  <a:cxn ang="0">
                    <a:pos x="139" y="54"/>
                  </a:cxn>
                  <a:cxn ang="0">
                    <a:pos x="141" y="57"/>
                  </a:cxn>
                  <a:cxn ang="0">
                    <a:pos x="0" y="57"/>
                  </a:cxn>
                  <a:cxn ang="0">
                    <a:pos x="0" y="54"/>
                  </a:cxn>
                  <a:cxn ang="0">
                    <a:pos x="3" y="49"/>
                  </a:cxn>
                  <a:cxn ang="0">
                    <a:pos x="7" y="40"/>
                  </a:cxn>
                  <a:cxn ang="0">
                    <a:pos x="13" y="30"/>
                  </a:cxn>
                  <a:cxn ang="0">
                    <a:pos x="22" y="20"/>
                  </a:cxn>
                  <a:cxn ang="0">
                    <a:pos x="34" y="11"/>
                  </a:cxn>
                  <a:cxn ang="0">
                    <a:pos x="49" y="4"/>
                  </a:cxn>
                  <a:cxn ang="0">
                    <a:pos x="68" y="0"/>
                  </a:cxn>
                </a:cxnLst>
                <a:rect l="0" t="0" r="r" b="b"/>
                <a:pathLst>
                  <a:path w="141" h="57">
                    <a:moveTo>
                      <a:pt x="68" y="0"/>
                    </a:moveTo>
                    <a:lnTo>
                      <a:pt x="88" y="1"/>
                    </a:lnTo>
                    <a:lnTo>
                      <a:pt x="104" y="7"/>
                    </a:lnTo>
                    <a:lnTo>
                      <a:pt x="117" y="16"/>
                    </a:lnTo>
                    <a:lnTo>
                      <a:pt x="126" y="26"/>
                    </a:lnTo>
                    <a:lnTo>
                      <a:pt x="133" y="38"/>
                    </a:lnTo>
                    <a:lnTo>
                      <a:pt x="138" y="48"/>
                    </a:lnTo>
                    <a:lnTo>
                      <a:pt x="139" y="54"/>
                    </a:lnTo>
                    <a:lnTo>
                      <a:pt x="141" y="57"/>
                    </a:lnTo>
                    <a:lnTo>
                      <a:pt x="0" y="57"/>
                    </a:lnTo>
                    <a:lnTo>
                      <a:pt x="0" y="54"/>
                    </a:lnTo>
                    <a:lnTo>
                      <a:pt x="3" y="49"/>
                    </a:lnTo>
                    <a:lnTo>
                      <a:pt x="7" y="40"/>
                    </a:lnTo>
                    <a:lnTo>
                      <a:pt x="13" y="30"/>
                    </a:lnTo>
                    <a:lnTo>
                      <a:pt x="22" y="20"/>
                    </a:lnTo>
                    <a:lnTo>
                      <a:pt x="34" y="11"/>
                    </a:lnTo>
                    <a:lnTo>
                      <a:pt x="49" y="4"/>
                    </a:lnTo>
                    <a:lnTo>
                      <a:pt x="6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19" name="Freeform 1133">
                <a:extLst>
                  <a:ext uri="{FF2B5EF4-FFF2-40B4-BE49-F238E27FC236}">
                    <a16:creationId xmlns:a16="http://schemas.microsoft.com/office/drawing/2014/main" id="{1F48699E-4DB6-AA4B-8575-76706204B77E}"/>
                  </a:ext>
                </a:extLst>
              </p:cNvPr>
              <p:cNvSpPr>
                <a:spLocks/>
              </p:cNvSpPr>
              <p:nvPr/>
            </p:nvSpPr>
            <p:spPr bwMode="auto">
              <a:xfrm>
                <a:off x="4059238" y="4572001"/>
                <a:ext cx="225425" cy="90488"/>
              </a:xfrm>
              <a:custGeom>
                <a:avLst/>
                <a:gdLst/>
                <a:ahLst/>
                <a:cxnLst>
                  <a:cxn ang="0">
                    <a:pos x="73" y="0"/>
                  </a:cxn>
                  <a:cxn ang="0">
                    <a:pos x="92" y="4"/>
                  </a:cxn>
                  <a:cxn ang="0">
                    <a:pos x="107" y="11"/>
                  </a:cxn>
                  <a:cxn ang="0">
                    <a:pos x="120" y="20"/>
                  </a:cxn>
                  <a:cxn ang="0">
                    <a:pos x="129" y="30"/>
                  </a:cxn>
                  <a:cxn ang="0">
                    <a:pos x="136" y="40"/>
                  </a:cxn>
                  <a:cxn ang="0">
                    <a:pos x="140" y="49"/>
                  </a:cxn>
                  <a:cxn ang="0">
                    <a:pos x="141" y="54"/>
                  </a:cxn>
                  <a:cxn ang="0">
                    <a:pos x="142" y="57"/>
                  </a:cxn>
                  <a:cxn ang="0">
                    <a:pos x="0" y="57"/>
                  </a:cxn>
                  <a:cxn ang="0">
                    <a:pos x="2" y="54"/>
                  </a:cxn>
                  <a:cxn ang="0">
                    <a:pos x="4" y="48"/>
                  </a:cxn>
                  <a:cxn ang="0">
                    <a:pos x="8" y="38"/>
                  </a:cxn>
                  <a:cxn ang="0">
                    <a:pos x="15" y="26"/>
                  </a:cxn>
                  <a:cxn ang="0">
                    <a:pos x="25" y="16"/>
                  </a:cxn>
                  <a:cxn ang="0">
                    <a:pos x="37" y="7"/>
                  </a:cxn>
                  <a:cxn ang="0">
                    <a:pos x="53" y="1"/>
                  </a:cxn>
                  <a:cxn ang="0">
                    <a:pos x="73" y="0"/>
                  </a:cxn>
                </a:cxnLst>
                <a:rect l="0" t="0" r="r" b="b"/>
                <a:pathLst>
                  <a:path w="142" h="57">
                    <a:moveTo>
                      <a:pt x="73" y="0"/>
                    </a:moveTo>
                    <a:lnTo>
                      <a:pt x="92" y="4"/>
                    </a:lnTo>
                    <a:lnTo>
                      <a:pt x="107" y="11"/>
                    </a:lnTo>
                    <a:lnTo>
                      <a:pt x="120" y="20"/>
                    </a:lnTo>
                    <a:lnTo>
                      <a:pt x="129" y="30"/>
                    </a:lnTo>
                    <a:lnTo>
                      <a:pt x="136" y="40"/>
                    </a:lnTo>
                    <a:lnTo>
                      <a:pt x="140" y="49"/>
                    </a:lnTo>
                    <a:lnTo>
                      <a:pt x="141" y="54"/>
                    </a:lnTo>
                    <a:lnTo>
                      <a:pt x="142" y="57"/>
                    </a:lnTo>
                    <a:lnTo>
                      <a:pt x="0" y="57"/>
                    </a:lnTo>
                    <a:lnTo>
                      <a:pt x="2" y="54"/>
                    </a:lnTo>
                    <a:lnTo>
                      <a:pt x="4" y="48"/>
                    </a:lnTo>
                    <a:lnTo>
                      <a:pt x="8" y="38"/>
                    </a:lnTo>
                    <a:lnTo>
                      <a:pt x="15" y="26"/>
                    </a:lnTo>
                    <a:lnTo>
                      <a:pt x="25" y="16"/>
                    </a:lnTo>
                    <a:lnTo>
                      <a:pt x="37" y="7"/>
                    </a:lnTo>
                    <a:lnTo>
                      <a:pt x="53" y="1"/>
                    </a:lnTo>
                    <a:lnTo>
                      <a:pt x="73"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20" name="Freeform 1134">
                <a:extLst>
                  <a:ext uri="{FF2B5EF4-FFF2-40B4-BE49-F238E27FC236}">
                    <a16:creationId xmlns:a16="http://schemas.microsoft.com/office/drawing/2014/main" id="{DE263C77-1113-8447-A601-B389F3F696E5}"/>
                  </a:ext>
                </a:extLst>
              </p:cNvPr>
              <p:cNvSpPr>
                <a:spLocks/>
              </p:cNvSpPr>
              <p:nvPr/>
            </p:nvSpPr>
            <p:spPr bwMode="auto">
              <a:xfrm>
                <a:off x="3940175" y="2949576"/>
                <a:ext cx="138113" cy="77788"/>
              </a:xfrm>
              <a:custGeom>
                <a:avLst/>
                <a:gdLst/>
                <a:ahLst/>
                <a:cxnLst>
                  <a:cxn ang="0">
                    <a:pos x="87" y="0"/>
                  </a:cxn>
                  <a:cxn ang="0">
                    <a:pos x="53" y="49"/>
                  </a:cxn>
                  <a:cxn ang="0">
                    <a:pos x="0" y="9"/>
                  </a:cxn>
                  <a:cxn ang="0">
                    <a:pos x="14" y="9"/>
                  </a:cxn>
                  <a:cxn ang="0">
                    <a:pos x="29" y="8"/>
                  </a:cxn>
                  <a:cxn ang="0">
                    <a:pos x="48" y="5"/>
                  </a:cxn>
                  <a:cxn ang="0">
                    <a:pos x="67" y="4"/>
                  </a:cxn>
                  <a:cxn ang="0">
                    <a:pos x="87" y="0"/>
                  </a:cxn>
                </a:cxnLst>
                <a:rect l="0" t="0" r="r" b="b"/>
                <a:pathLst>
                  <a:path w="87" h="49">
                    <a:moveTo>
                      <a:pt x="87" y="0"/>
                    </a:moveTo>
                    <a:lnTo>
                      <a:pt x="53" y="49"/>
                    </a:lnTo>
                    <a:lnTo>
                      <a:pt x="0" y="9"/>
                    </a:lnTo>
                    <a:lnTo>
                      <a:pt x="14" y="9"/>
                    </a:lnTo>
                    <a:lnTo>
                      <a:pt x="29" y="8"/>
                    </a:lnTo>
                    <a:lnTo>
                      <a:pt x="48" y="5"/>
                    </a:lnTo>
                    <a:lnTo>
                      <a:pt x="67" y="4"/>
                    </a:lnTo>
                    <a:lnTo>
                      <a:pt x="87" y="0"/>
                    </a:lnTo>
                    <a:close/>
                  </a:path>
                </a:pathLst>
              </a:custGeom>
              <a:solidFill>
                <a:srgbClr val="667F8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21" name="Freeform 1135">
                <a:extLst>
                  <a:ext uri="{FF2B5EF4-FFF2-40B4-BE49-F238E27FC236}">
                    <a16:creationId xmlns:a16="http://schemas.microsoft.com/office/drawing/2014/main" id="{BC44621A-D695-5A41-AB8B-687D5FCC4CF2}"/>
                  </a:ext>
                </a:extLst>
              </p:cNvPr>
              <p:cNvSpPr>
                <a:spLocks/>
              </p:cNvSpPr>
              <p:nvPr/>
            </p:nvSpPr>
            <p:spPr bwMode="auto">
              <a:xfrm>
                <a:off x="4546600" y="3311526"/>
                <a:ext cx="120650" cy="134938"/>
              </a:xfrm>
              <a:custGeom>
                <a:avLst/>
                <a:gdLst/>
                <a:ahLst/>
                <a:cxnLst>
                  <a:cxn ang="0">
                    <a:pos x="35" y="0"/>
                  </a:cxn>
                  <a:cxn ang="0">
                    <a:pos x="39" y="0"/>
                  </a:cxn>
                  <a:cxn ang="0">
                    <a:pos x="47" y="2"/>
                  </a:cxn>
                  <a:cxn ang="0">
                    <a:pos x="60" y="3"/>
                  </a:cxn>
                  <a:cxn ang="0">
                    <a:pos x="76" y="5"/>
                  </a:cxn>
                  <a:cxn ang="0">
                    <a:pos x="63" y="33"/>
                  </a:cxn>
                  <a:cxn ang="0">
                    <a:pos x="48" y="56"/>
                  </a:cxn>
                  <a:cxn ang="0">
                    <a:pos x="34" y="73"/>
                  </a:cxn>
                  <a:cxn ang="0">
                    <a:pos x="21" y="85"/>
                  </a:cxn>
                  <a:cxn ang="0">
                    <a:pos x="10" y="78"/>
                  </a:cxn>
                  <a:cxn ang="0">
                    <a:pos x="0" y="67"/>
                  </a:cxn>
                  <a:cxn ang="0">
                    <a:pos x="35" y="0"/>
                  </a:cxn>
                </a:cxnLst>
                <a:rect l="0" t="0" r="r" b="b"/>
                <a:pathLst>
                  <a:path w="76" h="85">
                    <a:moveTo>
                      <a:pt x="35" y="0"/>
                    </a:moveTo>
                    <a:lnTo>
                      <a:pt x="39" y="0"/>
                    </a:lnTo>
                    <a:lnTo>
                      <a:pt x="47" y="2"/>
                    </a:lnTo>
                    <a:lnTo>
                      <a:pt x="60" y="3"/>
                    </a:lnTo>
                    <a:lnTo>
                      <a:pt x="76" y="5"/>
                    </a:lnTo>
                    <a:lnTo>
                      <a:pt x="63" y="33"/>
                    </a:lnTo>
                    <a:lnTo>
                      <a:pt x="48" y="56"/>
                    </a:lnTo>
                    <a:lnTo>
                      <a:pt x="34" y="73"/>
                    </a:lnTo>
                    <a:lnTo>
                      <a:pt x="21" y="85"/>
                    </a:lnTo>
                    <a:lnTo>
                      <a:pt x="10" y="78"/>
                    </a:lnTo>
                    <a:lnTo>
                      <a:pt x="0" y="67"/>
                    </a:lnTo>
                    <a:lnTo>
                      <a:pt x="35"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22" name="Freeform 1136">
                <a:extLst>
                  <a:ext uri="{FF2B5EF4-FFF2-40B4-BE49-F238E27FC236}">
                    <a16:creationId xmlns:a16="http://schemas.microsoft.com/office/drawing/2014/main" id="{E59B8630-5450-6E43-9824-F86EA1AFDD61}"/>
                  </a:ext>
                </a:extLst>
              </p:cNvPr>
              <p:cNvSpPr>
                <a:spLocks/>
              </p:cNvSpPr>
              <p:nvPr/>
            </p:nvSpPr>
            <p:spPr bwMode="auto">
              <a:xfrm>
                <a:off x="4006850" y="3003551"/>
                <a:ext cx="125413" cy="477838"/>
              </a:xfrm>
              <a:custGeom>
                <a:avLst/>
                <a:gdLst/>
                <a:ahLst/>
                <a:cxnLst>
                  <a:cxn ang="0">
                    <a:pos x="15" y="0"/>
                  </a:cxn>
                  <a:cxn ang="0">
                    <a:pos x="18" y="0"/>
                  </a:cxn>
                  <a:cxn ang="0">
                    <a:pos x="25" y="25"/>
                  </a:cxn>
                  <a:cxn ang="0">
                    <a:pos x="49" y="112"/>
                  </a:cxn>
                  <a:cxn ang="0">
                    <a:pos x="56" y="141"/>
                  </a:cxn>
                  <a:cxn ang="0">
                    <a:pos x="62" y="168"/>
                  </a:cxn>
                  <a:cxn ang="0">
                    <a:pos x="68" y="193"/>
                  </a:cxn>
                  <a:cxn ang="0">
                    <a:pos x="73" y="213"/>
                  </a:cxn>
                  <a:cxn ang="0">
                    <a:pos x="77" y="229"/>
                  </a:cxn>
                  <a:cxn ang="0">
                    <a:pos x="78" y="239"/>
                  </a:cxn>
                  <a:cxn ang="0">
                    <a:pos x="79" y="243"/>
                  </a:cxn>
                  <a:cxn ang="0">
                    <a:pos x="49" y="301"/>
                  </a:cxn>
                  <a:cxn ang="0">
                    <a:pos x="6" y="252"/>
                  </a:cxn>
                  <a:cxn ang="0">
                    <a:pos x="8" y="229"/>
                  </a:cxn>
                  <a:cxn ang="0">
                    <a:pos x="10" y="201"/>
                  </a:cxn>
                  <a:cxn ang="0">
                    <a:pos x="10" y="141"/>
                  </a:cxn>
                  <a:cxn ang="0">
                    <a:pos x="8" y="112"/>
                  </a:cxn>
                  <a:cxn ang="0">
                    <a:pos x="7" y="85"/>
                  </a:cxn>
                  <a:cxn ang="0">
                    <a:pos x="4" y="60"/>
                  </a:cxn>
                  <a:cxn ang="0">
                    <a:pos x="3" y="37"/>
                  </a:cxn>
                  <a:cxn ang="0">
                    <a:pos x="2" y="20"/>
                  </a:cxn>
                  <a:cxn ang="0">
                    <a:pos x="0" y="10"/>
                  </a:cxn>
                  <a:cxn ang="0">
                    <a:pos x="0" y="6"/>
                  </a:cxn>
                  <a:cxn ang="0">
                    <a:pos x="6" y="3"/>
                  </a:cxn>
                  <a:cxn ang="0">
                    <a:pos x="8" y="3"/>
                  </a:cxn>
                  <a:cxn ang="0">
                    <a:pos x="12" y="2"/>
                  </a:cxn>
                  <a:cxn ang="0">
                    <a:pos x="15" y="0"/>
                  </a:cxn>
                </a:cxnLst>
                <a:rect l="0" t="0" r="r" b="b"/>
                <a:pathLst>
                  <a:path w="79" h="301">
                    <a:moveTo>
                      <a:pt x="15" y="0"/>
                    </a:moveTo>
                    <a:lnTo>
                      <a:pt x="18" y="0"/>
                    </a:lnTo>
                    <a:lnTo>
                      <a:pt x="25" y="25"/>
                    </a:lnTo>
                    <a:lnTo>
                      <a:pt x="49" y="112"/>
                    </a:lnTo>
                    <a:lnTo>
                      <a:pt x="56" y="141"/>
                    </a:lnTo>
                    <a:lnTo>
                      <a:pt x="62" y="168"/>
                    </a:lnTo>
                    <a:lnTo>
                      <a:pt x="68" y="193"/>
                    </a:lnTo>
                    <a:lnTo>
                      <a:pt x="73" y="213"/>
                    </a:lnTo>
                    <a:lnTo>
                      <a:pt x="77" y="229"/>
                    </a:lnTo>
                    <a:lnTo>
                      <a:pt x="78" y="239"/>
                    </a:lnTo>
                    <a:lnTo>
                      <a:pt x="79" y="243"/>
                    </a:lnTo>
                    <a:lnTo>
                      <a:pt x="49" y="301"/>
                    </a:lnTo>
                    <a:lnTo>
                      <a:pt x="6" y="252"/>
                    </a:lnTo>
                    <a:lnTo>
                      <a:pt x="8" y="229"/>
                    </a:lnTo>
                    <a:lnTo>
                      <a:pt x="10" y="201"/>
                    </a:lnTo>
                    <a:lnTo>
                      <a:pt x="10" y="141"/>
                    </a:lnTo>
                    <a:lnTo>
                      <a:pt x="8" y="112"/>
                    </a:lnTo>
                    <a:lnTo>
                      <a:pt x="7" y="85"/>
                    </a:lnTo>
                    <a:lnTo>
                      <a:pt x="4" y="60"/>
                    </a:lnTo>
                    <a:lnTo>
                      <a:pt x="3" y="37"/>
                    </a:lnTo>
                    <a:lnTo>
                      <a:pt x="2" y="20"/>
                    </a:lnTo>
                    <a:lnTo>
                      <a:pt x="0" y="10"/>
                    </a:lnTo>
                    <a:lnTo>
                      <a:pt x="0" y="6"/>
                    </a:lnTo>
                    <a:lnTo>
                      <a:pt x="6" y="3"/>
                    </a:lnTo>
                    <a:lnTo>
                      <a:pt x="8" y="3"/>
                    </a:lnTo>
                    <a:lnTo>
                      <a:pt x="12" y="2"/>
                    </a:lnTo>
                    <a:lnTo>
                      <a:pt x="15" y="0"/>
                    </a:lnTo>
                    <a:close/>
                  </a:path>
                </a:pathLst>
              </a:custGeom>
              <a:solidFill>
                <a:srgbClr val="667F8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323" name="Freeform 1137">
                <a:extLst>
                  <a:ext uri="{FF2B5EF4-FFF2-40B4-BE49-F238E27FC236}">
                    <a16:creationId xmlns:a16="http://schemas.microsoft.com/office/drawing/2014/main" id="{0844C0D4-EAC7-7E4E-9795-5F22CB3FCF15}"/>
                  </a:ext>
                </a:extLst>
              </p:cNvPr>
              <p:cNvSpPr>
                <a:spLocks/>
              </p:cNvSpPr>
              <p:nvPr/>
            </p:nvSpPr>
            <p:spPr bwMode="auto">
              <a:xfrm>
                <a:off x="4149725" y="2895601"/>
                <a:ext cx="490538" cy="757238"/>
              </a:xfrm>
              <a:custGeom>
                <a:avLst/>
                <a:gdLst/>
                <a:ahLst/>
                <a:cxnLst>
                  <a:cxn ang="0">
                    <a:pos x="64" y="0"/>
                  </a:cxn>
                  <a:cxn ang="0">
                    <a:pos x="97" y="50"/>
                  </a:cxn>
                  <a:cxn ang="0">
                    <a:pos x="129" y="93"/>
                  </a:cxn>
                  <a:cxn ang="0">
                    <a:pos x="160" y="132"/>
                  </a:cxn>
                  <a:cxn ang="0">
                    <a:pos x="190" y="162"/>
                  </a:cxn>
                  <a:cxn ang="0">
                    <a:pos x="218" y="188"/>
                  </a:cxn>
                  <a:cxn ang="0">
                    <a:pos x="243" y="209"/>
                  </a:cxn>
                  <a:cxn ang="0">
                    <a:pos x="265" y="225"/>
                  </a:cxn>
                  <a:cxn ang="0">
                    <a:pos x="284" y="237"/>
                  </a:cxn>
                  <a:cxn ang="0">
                    <a:pos x="297" y="245"/>
                  </a:cxn>
                  <a:cxn ang="0">
                    <a:pos x="306" y="249"/>
                  </a:cxn>
                  <a:cxn ang="0">
                    <a:pos x="309" y="250"/>
                  </a:cxn>
                  <a:cxn ang="0">
                    <a:pos x="304" y="270"/>
                  </a:cxn>
                  <a:cxn ang="0">
                    <a:pos x="296" y="287"/>
                  </a:cxn>
                  <a:cxn ang="0">
                    <a:pos x="285" y="304"/>
                  </a:cxn>
                  <a:cxn ang="0">
                    <a:pos x="275" y="318"/>
                  </a:cxn>
                  <a:cxn ang="0">
                    <a:pos x="265" y="329"/>
                  </a:cxn>
                  <a:cxn ang="0">
                    <a:pos x="258" y="339"/>
                  </a:cxn>
                  <a:cxn ang="0">
                    <a:pos x="252" y="345"/>
                  </a:cxn>
                  <a:cxn ang="0">
                    <a:pos x="250" y="347"/>
                  </a:cxn>
                  <a:cxn ang="0">
                    <a:pos x="229" y="336"/>
                  </a:cxn>
                  <a:cxn ang="0">
                    <a:pos x="217" y="329"/>
                  </a:cxn>
                  <a:cxn ang="0">
                    <a:pos x="204" y="323"/>
                  </a:cxn>
                  <a:cxn ang="0">
                    <a:pos x="190" y="315"/>
                  </a:cxn>
                  <a:cxn ang="0">
                    <a:pos x="180" y="308"/>
                  </a:cxn>
                  <a:cxn ang="0">
                    <a:pos x="171" y="300"/>
                  </a:cxn>
                  <a:cxn ang="0">
                    <a:pos x="160" y="291"/>
                  </a:cxn>
                  <a:cxn ang="0">
                    <a:pos x="127" y="258"/>
                  </a:cxn>
                  <a:cxn ang="0">
                    <a:pos x="126" y="256"/>
                  </a:cxn>
                  <a:cxn ang="0">
                    <a:pos x="131" y="291"/>
                  </a:cxn>
                  <a:cxn ang="0">
                    <a:pos x="135" y="324"/>
                  </a:cxn>
                  <a:cxn ang="0">
                    <a:pos x="142" y="384"/>
                  </a:cxn>
                  <a:cxn ang="0">
                    <a:pos x="143" y="405"/>
                  </a:cxn>
                  <a:cxn ang="0">
                    <a:pos x="143" y="424"/>
                  </a:cxn>
                  <a:cxn ang="0">
                    <a:pos x="144" y="439"/>
                  </a:cxn>
                  <a:cxn ang="0">
                    <a:pos x="144" y="452"/>
                  </a:cxn>
                  <a:cxn ang="0">
                    <a:pos x="52" y="477"/>
                  </a:cxn>
                  <a:cxn ang="0">
                    <a:pos x="54" y="424"/>
                  </a:cxn>
                  <a:cxn ang="0">
                    <a:pos x="52" y="373"/>
                  </a:cxn>
                  <a:cxn ang="0">
                    <a:pos x="50" y="323"/>
                  </a:cxn>
                  <a:cxn ang="0">
                    <a:pos x="46" y="274"/>
                  </a:cxn>
                  <a:cxn ang="0">
                    <a:pos x="39" y="228"/>
                  </a:cxn>
                  <a:cxn ang="0">
                    <a:pos x="34" y="186"/>
                  </a:cxn>
                  <a:cxn ang="0">
                    <a:pos x="26" y="146"/>
                  </a:cxn>
                  <a:cxn ang="0">
                    <a:pos x="20" y="112"/>
                  </a:cxn>
                  <a:cxn ang="0">
                    <a:pos x="14" y="82"/>
                  </a:cxn>
                  <a:cxn ang="0">
                    <a:pos x="8" y="57"/>
                  </a:cxn>
                  <a:cxn ang="0">
                    <a:pos x="4" y="39"/>
                  </a:cxn>
                  <a:cxn ang="0">
                    <a:pos x="1" y="28"/>
                  </a:cxn>
                  <a:cxn ang="0">
                    <a:pos x="0" y="24"/>
                  </a:cxn>
                  <a:cxn ang="0">
                    <a:pos x="43" y="8"/>
                  </a:cxn>
                  <a:cxn ang="0">
                    <a:pos x="54" y="4"/>
                  </a:cxn>
                  <a:cxn ang="0">
                    <a:pos x="62" y="1"/>
                  </a:cxn>
                  <a:cxn ang="0">
                    <a:pos x="64" y="0"/>
                  </a:cxn>
                </a:cxnLst>
                <a:rect l="0" t="0" r="r" b="b"/>
                <a:pathLst>
                  <a:path w="309" h="477">
                    <a:moveTo>
                      <a:pt x="64" y="0"/>
                    </a:moveTo>
                    <a:lnTo>
                      <a:pt x="97" y="50"/>
                    </a:lnTo>
                    <a:lnTo>
                      <a:pt x="129" y="93"/>
                    </a:lnTo>
                    <a:lnTo>
                      <a:pt x="160" y="132"/>
                    </a:lnTo>
                    <a:lnTo>
                      <a:pt x="190" y="162"/>
                    </a:lnTo>
                    <a:lnTo>
                      <a:pt x="218" y="188"/>
                    </a:lnTo>
                    <a:lnTo>
                      <a:pt x="243" y="209"/>
                    </a:lnTo>
                    <a:lnTo>
                      <a:pt x="265" y="225"/>
                    </a:lnTo>
                    <a:lnTo>
                      <a:pt x="284" y="237"/>
                    </a:lnTo>
                    <a:lnTo>
                      <a:pt x="297" y="245"/>
                    </a:lnTo>
                    <a:lnTo>
                      <a:pt x="306" y="249"/>
                    </a:lnTo>
                    <a:lnTo>
                      <a:pt x="309" y="250"/>
                    </a:lnTo>
                    <a:lnTo>
                      <a:pt x="304" y="270"/>
                    </a:lnTo>
                    <a:lnTo>
                      <a:pt x="296" y="287"/>
                    </a:lnTo>
                    <a:lnTo>
                      <a:pt x="285" y="304"/>
                    </a:lnTo>
                    <a:lnTo>
                      <a:pt x="275" y="318"/>
                    </a:lnTo>
                    <a:lnTo>
                      <a:pt x="265" y="329"/>
                    </a:lnTo>
                    <a:lnTo>
                      <a:pt x="258" y="339"/>
                    </a:lnTo>
                    <a:lnTo>
                      <a:pt x="252" y="345"/>
                    </a:lnTo>
                    <a:lnTo>
                      <a:pt x="250" y="347"/>
                    </a:lnTo>
                    <a:lnTo>
                      <a:pt x="229" y="336"/>
                    </a:lnTo>
                    <a:lnTo>
                      <a:pt x="217" y="329"/>
                    </a:lnTo>
                    <a:lnTo>
                      <a:pt x="204" y="323"/>
                    </a:lnTo>
                    <a:lnTo>
                      <a:pt x="190" y="315"/>
                    </a:lnTo>
                    <a:lnTo>
                      <a:pt x="180" y="308"/>
                    </a:lnTo>
                    <a:lnTo>
                      <a:pt x="171" y="300"/>
                    </a:lnTo>
                    <a:lnTo>
                      <a:pt x="160" y="291"/>
                    </a:lnTo>
                    <a:lnTo>
                      <a:pt x="127" y="258"/>
                    </a:lnTo>
                    <a:lnTo>
                      <a:pt x="126" y="256"/>
                    </a:lnTo>
                    <a:lnTo>
                      <a:pt x="131" y="291"/>
                    </a:lnTo>
                    <a:lnTo>
                      <a:pt x="135" y="324"/>
                    </a:lnTo>
                    <a:lnTo>
                      <a:pt x="142" y="384"/>
                    </a:lnTo>
                    <a:lnTo>
                      <a:pt x="143" y="405"/>
                    </a:lnTo>
                    <a:lnTo>
                      <a:pt x="143" y="424"/>
                    </a:lnTo>
                    <a:lnTo>
                      <a:pt x="144" y="439"/>
                    </a:lnTo>
                    <a:lnTo>
                      <a:pt x="144" y="452"/>
                    </a:lnTo>
                    <a:lnTo>
                      <a:pt x="52" y="477"/>
                    </a:lnTo>
                    <a:lnTo>
                      <a:pt x="54" y="424"/>
                    </a:lnTo>
                    <a:lnTo>
                      <a:pt x="52" y="373"/>
                    </a:lnTo>
                    <a:lnTo>
                      <a:pt x="50" y="323"/>
                    </a:lnTo>
                    <a:lnTo>
                      <a:pt x="46" y="274"/>
                    </a:lnTo>
                    <a:lnTo>
                      <a:pt x="39" y="228"/>
                    </a:lnTo>
                    <a:lnTo>
                      <a:pt x="34" y="186"/>
                    </a:lnTo>
                    <a:lnTo>
                      <a:pt x="26" y="146"/>
                    </a:lnTo>
                    <a:lnTo>
                      <a:pt x="20" y="112"/>
                    </a:lnTo>
                    <a:lnTo>
                      <a:pt x="14" y="82"/>
                    </a:lnTo>
                    <a:lnTo>
                      <a:pt x="8" y="57"/>
                    </a:lnTo>
                    <a:lnTo>
                      <a:pt x="4" y="39"/>
                    </a:lnTo>
                    <a:lnTo>
                      <a:pt x="1" y="28"/>
                    </a:lnTo>
                    <a:lnTo>
                      <a:pt x="0" y="24"/>
                    </a:lnTo>
                    <a:lnTo>
                      <a:pt x="43" y="8"/>
                    </a:lnTo>
                    <a:lnTo>
                      <a:pt x="54" y="4"/>
                    </a:lnTo>
                    <a:lnTo>
                      <a:pt x="62" y="1"/>
                    </a:lnTo>
                    <a:lnTo>
                      <a:pt x="64" y="0"/>
                    </a:lnTo>
                    <a:close/>
                  </a:path>
                </a:pathLst>
              </a:custGeom>
              <a:gradFill flip="none" rotWithShape="1">
                <a:gsLst>
                  <a:gs pos="0">
                    <a:srgbClr val="667F83">
                      <a:shade val="30000"/>
                      <a:satMod val="115000"/>
                    </a:srgbClr>
                  </a:gs>
                  <a:gs pos="50000">
                    <a:srgbClr val="667F83">
                      <a:shade val="67500"/>
                      <a:satMod val="115000"/>
                    </a:srgbClr>
                  </a:gs>
                  <a:gs pos="100000">
                    <a:srgbClr val="667F83">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grpSp>
        <p:sp>
          <p:nvSpPr>
            <p:cNvPr id="299" name="TextBox 41">
              <a:extLst>
                <a:ext uri="{FF2B5EF4-FFF2-40B4-BE49-F238E27FC236}">
                  <a16:creationId xmlns:a16="http://schemas.microsoft.com/office/drawing/2014/main" id="{724A80C0-3182-D44F-8121-197611A232EB}"/>
                </a:ext>
              </a:extLst>
            </p:cNvPr>
            <p:cNvSpPr txBox="1"/>
            <p:nvPr/>
          </p:nvSpPr>
          <p:spPr>
            <a:xfrm>
              <a:off x="5683394" y="6608514"/>
              <a:ext cx="750028" cy="430887"/>
            </a:xfrm>
            <a:prstGeom prst="rect">
              <a:avLst/>
            </a:prstGeom>
            <a:noFill/>
          </p:spPr>
          <p:txBody>
            <a:bodyPr wrap="square" rtlCol="0">
              <a:spAutoFit/>
            </a:bodyPr>
            <a:lstStyle/>
            <a:p>
              <a:pPr lvl="0" algn="ctr">
                <a:defRPr/>
              </a:pPr>
              <a:r>
                <a:rPr lang="en-US" sz="750" b="1" i="1" kern="0" dirty="0"/>
                <a:t>scrum</a:t>
              </a:r>
            </a:p>
            <a:p>
              <a:pPr lvl="0" algn="ctr">
                <a:defRPr/>
              </a:pPr>
              <a:r>
                <a:rPr lang="en-US" sz="750" b="1" i="1" kern="0" dirty="0"/>
                <a:t>master</a:t>
              </a:r>
            </a:p>
          </p:txBody>
        </p:sp>
        <p:grpSp>
          <p:nvGrpSpPr>
            <p:cNvPr id="179" name="274 Grupo">
              <a:extLst>
                <a:ext uri="{FF2B5EF4-FFF2-40B4-BE49-F238E27FC236}">
                  <a16:creationId xmlns:a16="http://schemas.microsoft.com/office/drawing/2014/main" id="{110BF076-490C-204D-9921-01F495CECC11}"/>
                </a:ext>
              </a:extLst>
            </p:cNvPr>
            <p:cNvGrpSpPr/>
            <p:nvPr/>
          </p:nvGrpSpPr>
          <p:grpSpPr>
            <a:xfrm>
              <a:off x="6546757" y="5922510"/>
              <a:ext cx="656683" cy="652516"/>
              <a:chOff x="3889419" y="1947863"/>
              <a:chExt cx="4562984" cy="3988778"/>
            </a:xfrm>
          </p:grpSpPr>
          <p:grpSp>
            <p:nvGrpSpPr>
              <p:cNvPr id="181" name="275 Grupo">
                <a:extLst>
                  <a:ext uri="{FF2B5EF4-FFF2-40B4-BE49-F238E27FC236}">
                    <a16:creationId xmlns:a16="http://schemas.microsoft.com/office/drawing/2014/main" id="{104B3A50-B161-E644-9BA1-26C800683B3E}"/>
                  </a:ext>
                </a:extLst>
              </p:cNvPr>
              <p:cNvGrpSpPr/>
              <p:nvPr/>
            </p:nvGrpSpPr>
            <p:grpSpPr>
              <a:xfrm>
                <a:off x="5180529" y="1947863"/>
                <a:ext cx="1827766" cy="3704007"/>
                <a:chOff x="5180529" y="1947863"/>
                <a:chExt cx="1827766" cy="3704007"/>
              </a:xfrm>
            </p:grpSpPr>
            <p:sp>
              <p:nvSpPr>
                <p:cNvPr id="260" name="Freeform 74">
                  <a:extLst>
                    <a:ext uri="{FF2B5EF4-FFF2-40B4-BE49-F238E27FC236}">
                      <a16:creationId xmlns:a16="http://schemas.microsoft.com/office/drawing/2014/main" id="{1A08886E-759D-F344-9914-EE79C7B4BE62}"/>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61" name="Freeform 75">
                  <a:extLst>
                    <a:ext uri="{FF2B5EF4-FFF2-40B4-BE49-F238E27FC236}">
                      <a16:creationId xmlns:a16="http://schemas.microsoft.com/office/drawing/2014/main" id="{A0463D47-A31D-4340-8DE8-A744DA9C756D}"/>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CFD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62" name="Freeform 76">
                  <a:extLst>
                    <a:ext uri="{FF2B5EF4-FFF2-40B4-BE49-F238E27FC236}">
                      <a16:creationId xmlns:a16="http://schemas.microsoft.com/office/drawing/2014/main" id="{88FADC4B-8335-4247-861E-E1CEAC678CD9}"/>
                    </a:ext>
                  </a:extLst>
                </p:cNvPr>
                <p:cNvSpPr>
                  <a:spLocks/>
                </p:cNvSpPr>
                <p:nvPr/>
              </p:nvSpPr>
              <p:spPr bwMode="auto">
                <a:xfrm>
                  <a:off x="5695949" y="4233863"/>
                  <a:ext cx="871538" cy="1296988"/>
                </a:xfrm>
                <a:custGeom>
                  <a:avLst/>
                  <a:gdLst/>
                  <a:ahLst/>
                  <a:cxnLst>
                    <a:cxn ang="0">
                      <a:pos x="549" y="2"/>
                    </a:cxn>
                    <a:cxn ang="0">
                      <a:pos x="547" y="20"/>
                    </a:cxn>
                    <a:cxn ang="0">
                      <a:pos x="546" y="54"/>
                    </a:cxn>
                    <a:cxn ang="0">
                      <a:pos x="542" y="101"/>
                    </a:cxn>
                    <a:cxn ang="0">
                      <a:pos x="539" y="156"/>
                    </a:cxn>
                    <a:cxn ang="0">
                      <a:pos x="534" y="219"/>
                    </a:cxn>
                    <a:cxn ang="0">
                      <a:pos x="529" y="284"/>
                    </a:cxn>
                    <a:cxn ang="0">
                      <a:pos x="518" y="383"/>
                    </a:cxn>
                    <a:cxn ang="0">
                      <a:pos x="509" y="447"/>
                    </a:cxn>
                    <a:cxn ang="0">
                      <a:pos x="500" y="512"/>
                    </a:cxn>
                    <a:cxn ang="0">
                      <a:pos x="489" y="575"/>
                    </a:cxn>
                    <a:cxn ang="0">
                      <a:pos x="477" y="631"/>
                    </a:cxn>
                    <a:cxn ang="0">
                      <a:pos x="467" y="681"/>
                    </a:cxn>
                    <a:cxn ang="0">
                      <a:pos x="458" y="722"/>
                    </a:cxn>
                    <a:cxn ang="0">
                      <a:pos x="451" y="751"/>
                    </a:cxn>
                    <a:cxn ang="0">
                      <a:pos x="448" y="767"/>
                    </a:cxn>
                    <a:cxn ang="0">
                      <a:pos x="293" y="817"/>
                    </a:cxn>
                    <a:cxn ang="0">
                      <a:pos x="124" y="775"/>
                    </a:cxn>
                    <a:cxn ang="0">
                      <a:pos x="121" y="767"/>
                    </a:cxn>
                    <a:cxn ang="0">
                      <a:pos x="116" y="751"/>
                    </a:cxn>
                    <a:cxn ang="0">
                      <a:pos x="108" y="724"/>
                    </a:cxn>
                    <a:cxn ang="0">
                      <a:pos x="98" y="685"/>
                    </a:cxn>
                    <a:cxn ang="0">
                      <a:pos x="86" y="634"/>
                    </a:cxn>
                    <a:cxn ang="0">
                      <a:pos x="72" y="568"/>
                    </a:cxn>
                    <a:cxn ang="0">
                      <a:pos x="58" y="487"/>
                    </a:cxn>
                    <a:cxn ang="0">
                      <a:pos x="42" y="389"/>
                    </a:cxn>
                    <a:cxn ang="0">
                      <a:pos x="25" y="273"/>
                    </a:cxn>
                    <a:cxn ang="0">
                      <a:pos x="8" y="137"/>
                    </a:cxn>
                    <a:cxn ang="0">
                      <a:pos x="2" y="62"/>
                    </a:cxn>
                    <a:cxn ang="0">
                      <a:pos x="21" y="63"/>
                    </a:cxn>
                    <a:cxn ang="0">
                      <a:pos x="56" y="64"/>
                    </a:cxn>
                    <a:cxn ang="0">
                      <a:pos x="161" y="65"/>
                    </a:cxn>
                    <a:cxn ang="0">
                      <a:pos x="225" y="63"/>
                    </a:cxn>
                    <a:cxn ang="0">
                      <a:pos x="294" y="58"/>
                    </a:cxn>
                    <a:cxn ang="0">
                      <a:pos x="364" y="50"/>
                    </a:cxn>
                    <a:cxn ang="0">
                      <a:pos x="431" y="38"/>
                    </a:cxn>
                    <a:cxn ang="0">
                      <a:pos x="494" y="22"/>
                    </a:cxn>
                    <a:cxn ang="0">
                      <a:pos x="549" y="0"/>
                    </a:cxn>
                  </a:cxnLst>
                  <a:rect l="0" t="0" r="r" b="b"/>
                  <a:pathLst>
                    <a:path w="549" h="817">
                      <a:moveTo>
                        <a:pt x="549" y="0"/>
                      </a:moveTo>
                      <a:lnTo>
                        <a:pt x="549" y="2"/>
                      </a:lnTo>
                      <a:lnTo>
                        <a:pt x="548" y="9"/>
                      </a:lnTo>
                      <a:lnTo>
                        <a:pt x="547" y="20"/>
                      </a:lnTo>
                      <a:lnTo>
                        <a:pt x="547" y="36"/>
                      </a:lnTo>
                      <a:lnTo>
                        <a:pt x="546" y="54"/>
                      </a:lnTo>
                      <a:lnTo>
                        <a:pt x="544" y="76"/>
                      </a:lnTo>
                      <a:lnTo>
                        <a:pt x="542" y="101"/>
                      </a:lnTo>
                      <a:lnTo>
                        <a:pt x="541" y="128"/>
                      </a:lnTo>
                      <a:lnTo>
                        <a:pt x="539" y="156"/>
                      </a:lnTo>
                      <a:lnTo>
                        <a:pt x="537" y="187"/>
                      </a:lnTo>
                      <a:lnTo>
                        <a:pt x="534" y="219"/>
                      </a:lnTo>
                      <a:lnTo>
                        <a:pt x="531" y="251"/>
                      </a:lnTo>
                      <a:lnTo>
                        <a:pt x="529" y="284"/>
                      </a:lnTo>
                      <a:lnTo>
                        <a:pt x="522" y="351"/>
                      </a:lnTo>
                      <a:lnTo>
                        <a:pt x="518" y="383"/>
                      </a:lnTo>
                      <a:lnTo>
                        <a:pt x="514" y="415"/>
                      </a:lnTo>
                      <a:lnTo>
                        <a:pt x="509" y="447"/>
                      </a:lnTo>
                      <a:lnTo>
                        <a:pt x="504" y="481"/>
                      </a:lnTo>
                      <a:lnTo>
                        <a:pt x="500" y="512"/>
                      </a:lnTo>
                      <a:lnTo>
                        <a:pt x="494" y="544"/>
                      </a:lnTo>
                      <a:lnTo>
                        <a:pt x="489" y="575"/>
                      </a:lnTo>
                      <a:lnTo>
                        <a:pt x="483" y="604"/>
                      </a:lnTo>
                      <a:lnTo>
                        <a:pt x="477" y="631"/>
                      </a:lnTo>
                      <a:lnTo>
                        <a:pt x="472" y="657"/>
                      </a:lnTo>
                      <a:lnTo>
                        <a:pt x="467" y="681"/>
                      </a:lnTo>
                      <a:lnTo>
                        <a:pt x="462" y="703"/>
                      </a:lnTo>
                      <a:lnTo>
                        <a:pt x="458" y="722"/>
                      </a:lnTo>
                      <a:lnTo>
                        <a:pt x="455" y="738"/>
                      </a:lnTo>
                      <a:lnTo>
                        <a:pt x="451" y="751"/>
                      </a:lnTo>
                      <a:lnTo>
                        <a:pt x="449" y="760"/>
                      </a:lnTo>
                      <a:lnTo>
                        <a:pt x="448" y="767"/>
                      </a:lnTo>
                      <a:lnTo>
                        <a:pt x="447" y="769"/>
                      </a:lnTo>
                      <a:lnTo>
                        <a:pt x="293" y="817"/>
                      </a:lnTo>
                      <a:lnTo>
                        <a:pt x="125" y="776"/>
                      </a:lnTo>
                      <a:lnTo>
                        <a:pt x="124" y="775"/>
                      </a:lnTo>
                      <a:lnTo>
                        <a:pt x="123" y="772"/>
                      </a:lnTo>
                      <a:lnTo>
                        <a:pt x="121" y="767"/>
                      </a:lnTo>
                      <a:lnTo>
                        <a:pt x="119" y="760"/>
                      </a:lnTo>
                      <a:lnTo>
                        <a:pt x="116" y="751"/>
                      </a:lnTo>
                      <a:lnTo>
                        <a:pt x="112" y="738"/>
                      </a:lnTo>
                      <a:lnTo>
                        <a:pt x="108" y="724"/>
                      </a:lnTo>
                      <a:lnTo>
                        <a:pt x="103" y="706"/>
                      </a:lnTo>
                      <a:lnTo>
                        <a:pt x="98" y="685"/>
                      </a:lnTo>
                      <a:lnTo>
                        <a:pt x="92" y="662"/>
                      </a:lnTo>
                      <a:lnTo>
                        <a:pt x="86" y="634"/>
                      </a:lnTo>
                      <a:lnTo>
                        <a:pt x="79" y="603"/>
                      </a:lnTo>
                      <a:lnTo>
                        <a:pt x="72" y="568"/>
                      </a:lnTo>
                      <a:lnTo>
                        <a:pt x="65" y="530"/>
                      </a:lnTo>
                      <a:lnTo>
                        <a:pt x="58" y="487"/>
                      </a:lnTo>
                      <a:lnTo>
                        <a:pt x="49" y="441"/>
                      </a:lnTo>
                      <a:lnTo>
                        <a:pt x="42" y="389"/>
                      </a:lnTo>
                      <a:lnTo>
                        <a:pt x="34" y="333"/>
                      </a:lnTo>
                      <a:lnTo>
                        <a:pt x="25" y="273"/>
                      </a:lnTo>
                      <a:lnTo>
                        <a:pt x="17" y="208"/>
                      </a:lnTo>
                      <a:lnTo>
                        <a:pt x="8" y="137"/>
                      </a:lnTo>
                      <a:lnTo>
                        <a:pt x="0" y="62"/>
                      </a:lnTo>
                      <a:lnTo>
                        <a:pt x="2" y="62"/>
                      </a:lnTo>
                      <a:lnTo>
                        <a:pt x="9" y="63"/>
                      </a:lnTo>
                      <a:lnTo>
                        <a:pt x="21" y="63"/>
                      </a:lnTo>
                      <a:lnTo>
                        <a:pt x="36" y="63"/>
                      </a:lnTo>
                      <a:lnTo>
                        <a:pt x="56" y="64"/>
                      </a:lnTo>
                      <a:lnTo>
                        <a:pt x="78" y="65"/>
                      </a:lnTo>
                      <a:lnTo>
                        <a:pt x="161" y="65"/>
                      </a:lnTo>
                      <a:lnTo>
                        <a:pt x="192" y="64"/>
                      </a:lnTo>
                      <a:lnTo>
                        <a:pt x="225" y="63"/>
                      </a:lnTo>
                      <a:lnTo>
                        <a:pt x="259" y="60"/>
                      </a:lnTo>
                      <a:lnTo>
                        <a:pt x="294" y="58"/>
                      </a:lnTo>
                      <a:lnTo>
                        <a:pt x="328" y="54"/>
                      </a:lnTo>
                      <a:lnTo>
                        <a:pt x="364" y="50"/>
                      </a:lnTo>
                      <a:lnTo>
                        <a:pt x="397" y="45"/>
                      </a:lnTo>
                      <a:lnTo>
                        <a:pt x="431" y="38"/>
                      </a:lnTo>
                      <a:lnTo>
                        <a:pt x="463" y="30"/>
                      </a:lnTo>
                      <a:lnTo>
                        <a:pt x="494" y="22"/>
                      </a:lnTo>
                      <a:lnTo>
                        <a:pt x="522" y="11"/>
                      </a:lnTo>
                      <a:lnTo>
                        <a:pt x="549"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63" name="Freeform 77">
                  <a:extLst>
                    <a:ext uri="{FF2B5EF4-FFF2-40B4-BE49-F238E27FC236}">
                      <a16:creationId xmlns:a16="http://schemas.microsoft.com/office/drawing/2014/main" id="{9825567F-F652-824A-8405-8E531FEF0188}"/>
                    </a:ext>
                  </a:extLst>
                </p:cNvPr>
                <p:cNvSpPr>
                  <a:spLocks/>
                </p:cNvSpPr>
                <p:nvPr/>
              </p:nvSpPr>
              <p:spPr bwMode="auto">
                <a:xfrm>
                  <a:off x="6083299" y="4606925"/>
                  <a:ext cx="211138" cy="922338"/>
                </a:xfrm>
                <a:custGeom>
                  <a:avLst/>
                  <a:gdLst/>
                  <a:ahLst/>
                  <a:cxnLst>
                    <a:cxn ang="0">
                      <a:pos x="133" y="0"/>
                    </a:cxn>
                    <a:cxn ang="0">
                      <a:pos x="133" y="1"/>
                    </a:cxn>
                    <a:cxn ang="0">
                      <a:pos x="130" y="4"/>
                    </a:cxn>
                    <a:cxn ang="0">
                      <a:pos x="125" y="9"/>
                    </a:cxn>
                    <a:cxn ang="0">
                      <a:pos x="118" y="15"/>
                    </a:cxn>
                    <a:cxn ang="0">
                      <a:pos x="109" y="22"/>
                    </a:cxn>
                    <a:cxn ang="0">
                      <a:pos x="97" y="29"/>
                    </a:cxn>
                    <a:cxn ang="0">
                      <a:pos x="82" y="35"/>
                    </a:cxn>
                    <a:cxn ang="0">
                      <a:pos x="59" y="581"/>
                    </a:cxn>
                    <a:cxn ang="0">
                      <a:pos x="38" y="579"/>
                    </a:cxn>
                    <a:cxn ang="0">
                      <a:pos x="55" y="39"/>
                    </a:cxn>
                    <a:cxn ang="0">
                      <a:pos x="53" y="39"/>
                    </a:cxn>
                    <a:cxn ang="0">
                      <a:pos x="48" y="38"/>
                    </a:cxn>
                    <a:cxn ang="0">
                      <a:pos x="41" y="36"/>
                    </a:cxn>
                    <a:cxn ang="0">
                      <a:pos x="31" y="33"/>
                    </a:cxn>
                    <a:cxn ang="0">
                      <a:pos x="21" y="29"/>
                    </a:cxn>
                    <a:cxn ang="0">
                      <a:pos x="10" y="24"/>
                    </a:cxn>
                    <a:cxn ang="0">
                      <a:pos x="0" y="18"/>
                    </a:cxn>
                    <a:cxn ang="0">
                      <a:pos x="3" y="18"/>
                    </a:cxn>
                    <a:cxn ang="0">
                      <a:pos x="10" y="18"/>
                    </a:cxn>
                    <a:cxn ang="0">
                      <a:pos x="20" y="18"/>
                    </a:cxn>
                    <a:cxn ang="0">
                      <a:pos x="34" y="16"/>
                    </a:cxn>
                    <a:cxn ang="0">
                      <a:pos x="50" y="15"/>
                    </a:cxn>
                    <a:cxn ang="0">
                      <a:pos x="67" y="13"/>
                    </a:cxn>
                    <a:cxn ang="0">
                      <a:pos x="84" y="11"/>
                    </a:cxn>
                    <a:cxn ang="0">
                      <a:pos x="102" y="8"/>
                    </a:cxn>
                    <a:cxn ang="0">
                      <a:pos x="119" y="4"/>
                    </a:cxn>
                    <a:cxn ang="0">
                      <a:pos x="133" y="0"/>
                    </a:cxn>
                  </a:cxnLst>
                  <a:rect l="0" t="0" r="r" b="b"/>
                  <a:pathLst>
                    <a:path w="133" h="581">
                      <a:moveTo>
                        <a:pt x="133" y="0"/>
                      </a:moveTo>
                      <a:lnTo>
                        <a:pt x="133" y="1"/>
                      </a:lnTo>
                      <a:lnTo>
                        <a:pt x="130" y="4"/>
                      </a:lnTo>
                      <a:lnTo>
                        <a:pt x="125" y="9"/>
                      </a:lnTo>
                      <a:lnTo>
                        <a:pt x="118" y="15"/>
                      </a:lnTo>
                      <a:lnTo>
                        <a:pt x="109" y="22"/>
                      </a:lnTo>
                      <a:lnTo>
                        <a:pt x="97" y="29"/>
                      </a:lnTo>
                      <a:lnTo>
                        <a:pt x="82" y="35"/>
                      </a:lnTo>
                      <a:lnTo>
                        <a:pt x="59" y="581"/>
                      </a:lnTo>
                      <a:lnTo>
                        <a:pt x="38" y="579"/>
                      </a:lnTo>
                      <a:lnTo>
                        <a:pt x="55" y="39"/>
                      </a:lnTo>
                      <a:lnTo>
                        <a:pt x="53" y="39"/>
                      </a:lnTo>
                      <a:lnTo>
                        <a:pt x="48" y="38"/>
                      </a:lnTo>
                      <a:lnTo>
                        <a:pt x="41" y="36"/>
                      </a:lnTo>
                      <a:lnTo>
                        <a:pt x="31" y="33"/>
                      </a:lnTo>
                      <a:lnTo>
                        <a:pt x="21" y="29"/>
                      </a:lnTo>
                      <a:lnTo>
                        <a:pt x="10" y="24"/>
                      </a:lnTo>
                      <a:lnTo>
                        <a:pt x="0" y="18"/>
                      </a:lnTo>
                      <a:lnTo>
                        <a:pt x="3" y="18"/>
                      </a:lnTo>
                      <a:lnTo>
                        <a:pt x="10" y="18"/>
                      </a:lnTo>
                      <a:lnTo>
                        <a:pt x="20" y="18"/>
                      </a:lnTo>
                      <a:lnTo>
                        <a:pt x="34" y="16"/>
                      </a:lnTo>
                      <a:lnTo>
                        <a:pt x="50" y="15"/>
                      </a:lnTo>
                      <a:lnTo>
                        <a:pt x="67" y="13"/>
                      </a:lnTo>
                      <a:lnTo>
                        <a:pt x="84" y="11"/>
                      </a:lnTo>
                      <a:lnTo>
                        <a:pt x="102" y="8"/>
                      </a:lnTo>
                      <a:lnTo>
                        <a:pt x="119" y="4"/>
                      </a:lnTo>
                      <a:lnTo>
                        <a:pt x="133"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64" name="Freeform 78">
                  <a:extLst>
                    <a:ext uri="{FF2B5EF4-FFF2-40B4-BE49-F238E27FC236}">
                      <a16:creationId xmlns:a16="http://schemas.microsoft.com/office/drawing/2014/main" id="{62CAFF3E-328B-0847-8BE4-737A1CAC3DE6}"/>
                    </a:ext>
                  </a:extLst>
                </p:cNvPr>
                <p:cNvSpPr>
                  <a:spLocks/>
                </p:cNvSpPr>
                <p:nvPr/>
              </p:nvSpPr>
              <p:spPr bwMode="auto">
                <a:xfrm>
                  <a:off x="6149974" y="3328988"/>
                  <a:ext cx="193675" cy="822325"/>
                </a:xfrm>
                <a:custGeom>
                  <a:avLst/>
                  <a:gdLst/>
                  <a:ahLst/>
                  <a:cxnLst>
                    <a:cxn ang="0">
                      <a:pos x="35" y="0"/>
                    </a:cxn>
                    <a:cxn ang="0">
                      <a:pos x="44" y="31"/>
                    </a:cxn>
                    <a:cxn ang="0">
                      <a:pos x="53" y="64"/>
                    </a:cxn>
                    <a:cxn ang="0">
                      <a:pos x="62" y="97"/>
                    </a:cxn>
                    <a:cxn ang="0">
                      <a:pos x="69" y="130"/>
                    </a:cxn>
                    <a:cxn ang="0">
                      <a:pos x="76" y="164"/>
                    </a:cxn>
                    <a:cxn ang="0">
                      <a:pos x="83" y="197"/>
                    </a:cxn>
                    <a:cxn ang="0">
                      <a:pos x="89" y="230"/>
                    </a:cxn>
                    <a:cxn ang="0">
                      <a:pos x="95" y="261"/>
                    </a:cxn>
                    <a:cxn ang="0">
                      <a:pos x="100" y="291"/>
                    </a:cxn>
                    <a:cxn ang="0">
                      <a:pos x="105" y="320"/>
                    </a:cxn>
                    <a:cxn ang="0">
                      <a:pos x="109" y="346"/>
                    </a:cxn>
                    <a:cxn ang="0">
                      <a:pos x="113" y="370"/>
                    </a:cxn>
                    <a:cxn ang="0">
                      <a:pos x="116" y="391"/>
                    </a:cxn>
                    <a:cxn ang="0">
                      <a:pos x="118" y="409"/>
                    </a:cxn>
                    <a:cxn ang="0">
                      <a:pos x="120" y="424"/>
                    </a:cxn>
                    <a:cxn ang="0">
                      <a:pos x="121" y="435"/>
                    </a:cxn>
                    <a:cxn ang="0">
                      <a:pos x="122" y="442"/>
                    </a:cxn>
                    <a:cxn ang="0">
                      <a:pos x="122" y="444"/>
                    </a:cxn>
                    <a:cxn ang="0">
                      <a:pos x="62" y="518"/>
                    </a:cxn>
                    <a:cxn ang="0">
                      <a:pos x="0" y="448"/>
                    </a:cxn>
                    <a:cxn ang="0">
                      <a:pos x="2" y="423"/>
                    </a:cxn>
                    <a:cxn ang="0">
                      <a:pos x="3" y="396"/>
                    </a:cxn>
                    <a:cxn ang="0">
                      <a:pos x="4" y="367"/>
                    </a:cxn>
                    <a:cxn ang="0">
                      <a:pos x="4" y="337"/>
                    </a:cxn>
                    <a:cxn ang="0">
                      <a:pos x="5" y="306"/>
                    </a:cxn>
                    <a:cxn ang="0">
                      <a:pos x="5" y="213"/>
                    </a:cxn>
                    <a:cxn ang="0">
                      <a:pos x="4" y="183"/>
                    </a:cxn>
                    <a:cxn ang="0">
                      <a:pos x="4" y="154"/>
                    </a:cxn>
                    <a:cxn ang="0">
                      <a:pos x="4" y="127"/>
                    </a:cxn>
                    <a:cxn ang="0">
                      <a:pos x="3" y="101"/>
                    </a:cxn>
                    <a:cxn ang="0">
                      <a:pos x="2" y="78"/>
                    </a:cxn>
                    <a:cxn ang="0">
                      <a:pos x="2" y="57"/>
                    </a:cxn>
                    <a:cxn ang="0">
                      <a:pos x="2" y="39"/>
                    </a:cxn>
                    <a:cxn ang="0">
                      <a:pos x="1" y="25"/>
                    </a:cxn>
                    <a:cxn ang="0">
                      <a:pos x="0" y="13"/>
                    </a:cxn>
                    <a:cxn ang="0">
                      <a:pos x="0" y="5"/>
                    </a:cxn>
                    <a:cxn ang="0">
                      <a:pos x="35" y="0"/>
                    </a:cxn>
                  </a:cxnLst>
                  <a:rect l="0" t="0" r="r" b="b"/>
                  <a:pathLst>
                    <a:path w="122" h="518">
                      <a:moveTo>
                        <a:pt x="35" y="0"/>
                      </a:moveTo>
                      <a:lnTo>
                        <a:pt x="44" y="31"/>
                      </a:lnTo>
                      <a:lnTo>
                        <a:pt x="53" y="64"/>
                      </a:lnTo>
                      <a:lnTo>
                        <a:pt x="62" y="97"/>
                      </a:lnTo>
                      <a:lnTo>
                        <a:pt x="69" y="130"/>
                      </a:lnTo>
                      <a:lnTo>
                        <a:pt x="76" y="164"/>
                      </a:lnTo>
                      <a:lnTo>
                        <a:pt x="83" y="197"/>
                      </a:lnTo>
                      <a:lnTo>
                        <a:pt x="89" y="230"/>
                      </a:lnTo>
                      <a:lnTo>
                        <a:pt x="95" y="261"/>
                      </a:lnTo>
                      <a:lnTo>
                        <a:pt x="100" y="291"/>
                      </a:lnTo>
                      <a:lnTo>
                        <a:pt x="105" y="320"/>
                      </a:lnTo>
                      <a:lnTo>
                        <a:pt x="109" y="346"/>
                      </a:lnTo>
                      <a:lnTo>
                        <a:pt x="113" y="370"/>
                      </a:lnTo>
                      <a:lnTo>
                        <a:pt x="116" y="391"/>
                      </a:lnTo>
                      <a:lnTo>
                        <a:pt x="118" y="409"/>
                      </a:lnTo>
                      <a:lnTo>
                        <a:pt x="120" y="424"/>
                      </a:lnTo>
                      <a:lnTo>
                        <a:pt x="121" y="435"/>
                      </a:lnTo>
                      <a:lnTo>
                        <a:pt x="122" y="442"/>
                      </a:lnTo>
                      <a:lnTo>
                        <a:pt x="122" y="444"/>
                      </a:lnTo>
                      <a:lnTo>
                        <a:pt x="62" y="518"/>
                      </a:lnTo>
                      <a:lnTo>
                        <a:pt x="0" y="448"/>
                      </a:lnTo>
                      <a:lnTo>
                        <a:pt x="2" y="423"/>
                      </a:lnTo>
                      <a:lnTo>
                        <a:pt x="3" y="396"/>
                      </a:lnTo>
                      <a:lnTo>
                        <a:pt x="4" y="367"/>
                      </a:lnTo>
                      <a:lnTo>
                        <a:pt x="4" y="337"/>
                      </a:lnTo>
                      <a:lnTo>
                        <a:pt x="5" y="306"/>
                      </a:lnTo>
                      <a:lnTo>
                        <a:pt x="5" y="213"/>
                      </a:lnTo>
                      <a:lnTo>
                        <a:pt x="4" y="183"/>
                      </a:lnTo>
                      <a:lnTo>
                        <a:pt x="4" y="154"/>
                      </a:lnTo>
                      <a:lnTo>
                        <a:pt x="4" y="127"/>
                      </a:lnTo>
                      <a:lnTo>
                        <a:pt x="3" y="101"/>
                      </a:lnTo>
                      <a:lnTo>
                        <a:pt x="2" y="78"/>
                      </a:lnTo>
                      <a:lnTo>
                        <a:pt x="2" y="57"/>
                      </a:lnTo>
                      <a:lnTo>
                        <a:pt x="2" y="39"/>
                      </a:lnTo>
                      <a:lnTo>
                        <a:pt x="1" y="25"/>
                      </a:lnTo>
                      <a:lnTo>
                        <a:pt x="0" y="13"/>
                      </a:lnTo>
                      <a:lnTo>
                        <a:pt x="0" y="5"/>
                      </a:lnTo>
                      <a:lnTo>
                        <a:pt x="35"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65" name="Freeform 79">
                  <a:extLst>
                    <a:ext uri="{FF2B5EF4-FFF2-40B4-BE49-F238E27FC236}">
                      <a16:creationId xmlns:a16="http://schemas.microsoft.com/office/drawing/2014/main" id="{F8DE7215-7EEE-1643-9581-CB2705CAFB7D}"/>
                    </a:ext>
                  </a:extLst>
                </p:cNvPr>
                <p:cNvSpPr>
                  <a:spLocks/>
                </p:cNvSpPr>
                <p:nvPr/>
              </p:nvSpPr>
              <p:spPr bwMode="auto">
                <a:xfrm>
                  <a:off x="5783262" y="5395913"/>
                  <a:ext cx="754063" cy="166688"/>
                </a:xfrm>
                <a:custGeom>
                  <a:avLst/>
                  <a:gdLst/>
                  <a:ahLst/>
                  <a:cxnLst>
                    <a:cxn ang="0">
                      <a:pos x="115" y="0"/>
                    </a:cxn>
                    <a:cxn ang="0">
                      <a:pos x="132" y="1"/>
                    </a:cxn>
                    <a:cxn ang="0">
                      <a:pos x="152" y="5"/>
                    </a:cxn>
                    <a:cxn ang="0">
                      <a:pos x="173" y="10"/>
                    </a:cxn>
                    <a:cxn ang="0">
                      <a:pos x="195" y="19"/>
                    </a:cxn>
                    <a:cxn ang="0">
                      <a:pos x="219" y="30"/>
                    </a:cxn>
                    <a:cxn ang="0">
                      <a:pos x="246" y="44"/>
                    </a:cxn>
                    <a:cxn ang="0">
                      <a:pos x="246" y="44"/>
                    </a:cxn>
                    <a:cxn ang="0">
                      <a:pos x="250" y="42"/>
                    </a:cxn>
                    <a:cxn ang="0">
                      <a:pos x="255" y="39"/>
                    </a:cxn>
                    <a:cxn ang="0">
                      <a:pos x="261" y="35"/>
                    </a:cxn>
                    <a:cxn ang="0">
                      <a:pos x="268" y="30"/>
                    </a:cxn>
                    <a:cxn ang="0">
                      <a:pos x="278" y="26"/>
                    </a:cxn>
                    <a:cxn ang="0">
                      <a:pos x="289" y="21"/>
                    </a:cxn>
                    <a:cxn ang="0">
                      <a:pos x="300" y="16"/>
                    </a:cxn>
                    <a:cxn ang="0">
                      <a:pos x="312" y="11"/>
                    </a:cxn>
                    <a:cxn ang="0">
                      <a:pos x="324" y="7"/>
                    </a:cxn>
                    <a:cxn ang="0">
                      <a:pos x="338" y="4"/>
                    </a:cxn>
                    <a:cxn ang="0">
                      <a:pos x="351" y="1"/>
                    </a:cxn>
                    <a:cxn ang="0">
                      <a:pos x="365" y="1"/>
                    </a:cxn>
                    <a:cxn ang="0">
                      <a:pos x="379" y="1"/>
                    </a:cxn>
                    <a:cxn ang="0">
                      <a:pos x="392" y="3"/>
                    </a:cxn>
                    <a:cxn ang="0">
                      <a:pos x="406" y="7"/>
                    </a:cxn>
                    <a:cxn ang="0">
                      <a:pos x="418" y="13"/>
                    </a:cxn>
                    <a:cxn ang="0">
                      <a:pos x="430" y="21"/>
                    </a:cxn>
                    <a:cxn ang="0">
                      <a:pos x="442" y="32"/>
                    </a:cxn>
                    <a:cxn ang="0">
                      <a:pos x="451" y="46"/>
                    </a:cxn>
                    <a:cxn ang="0">
                      <a:pos x="461" y="62"/>
                    </a:cxn>
                    <a:cxn ang="0">
                      <a:pos x="469" y="82"/>
                    </a:cxn>
                    <a:cxn ang="0">
                      <a:pos x="475" y="105"/>
                    </a:cxn>
                    <a:cxn ang="0">
                      <a:pos x="0" y="105"/>
                    </a:cxn>
                    <a:cxn ang="0">
                      <a:pos x="0" y="104"/>
                    </a:cxn>
                    <a:cxn ang="0">
                      <a:pos x="1" y="102"/>
                    </a:cxn>
                    <a:cxn ang="0">
                      <a:pos x="1" y="97"/>
                    </a:cxn>
                    <a:cxn ang="0">
                      <a:pos x="3" y="92"/>
                    </a:cxn>
                    <a:cxn ang="0">
                      <a:pos x="5" y="85"/>
                    </a:cxn>
                    <a:cxn ang="0">
                      <a:pos x="8" y="77"/>
                    </a:cxn>
                    <a:cxn ang="0">
                      <a:pos x="11" y="70"/>
                    </a:cxn>
                    <a:cxn ang="0">
                      <a:pos x="15" y="61"/>
                    </a:cxn>
                    <a:cxn ang="0">
                      <a:pos x="20" y="53"/>
                    </a:cxn>
                    <a:cxn ang="0">
                      <a:pos x="26" y="44"/>
                    </a:cxn>
                    <a:cxn ang="0">
                      <a:pos x="33" y="35"/>
                    </a:cxn>
                    <a:cxn ang="0">
                      <a:pos x="41" y="27"/>
                    </a:cxn>
                    <a:cxn ang="0">
                      <a:pos x="50" y="19"/>
                    </a:cxn>
                    <a:cxn ang="0">
                      <a:pos x="60" y="13"/>
                    </a:cxn>
                    <a:cxn ang="0">
                      <a:pos x="72" y="8"/>
                    </a:cxn>
                    <a:cxn ang="0">
                      <a:pos x="85" y="4"/>
                    </a:cxn>
                    <a:cxn ang="0">
                      <a:pos x="99" y="1"/>
                    </a:cxn>
                    <a:cxn ang="0">
                      <a:pos x="115" y="0"/>
                    </a:cxn>
                  </a:cxnLst>
                  <a:rect l="0" t="0" r="r" b="b"/>
                  <a:pathLst>
                    <a:path w="475" h="105">
                      <a:moveTo>
                        <a:pt x="115" y="0"/>
                      </a:moveTo>
                      <a:lnTo>
                        <a:pt x="132" y="1"/>
                      </a:lnTo>
                      <a:lnTo>
                        <a:pt x="152" y="5"/>
                      </a:lnTo>
                      <a:lnTo>
                        <a:pt x="173" y="10"/>
                      </a:lnTo>
                      <a:lnTo>
                        <a:pt x="195" y="19"/>
                      </a:lnTo>
                      <a:lnTo>
                        <a:pt x="219" y="30"/>
                      </a:lnTo>
                      <a:lnTo>
                        <a:pt x="246" y="44"/>
                      </a:lnTo>
                      <a:lnTo>
                        <a:pt x="246" y="44"/>
                      </a:lnTo>
                      <a:lnTo>
                        <a:pt x="250" y="42"/>
                      </a:lnTo>
                      <a:lnTo>
                        <a:pt x="255" y="39"/>
                      </a:lnTo>
                      <a:lnTo>
                        <a:pt x="261" y="35"/>
                      </a:lnTo>
                      <a:lnTo>
                        <a:pt x="268" y="30"/>
                      </a:lnTo>
                      <a:lnTo>
                        <a:pt x="278" y="26"/>
                      </a:lnTo>
                      <a:lnTo>
                        <a:pt x="289" y="21"/>
                      </a:lnTo>
                      <a:lnTo>
                        <a:pt x="300" y="16"/>
                      </a:lnTo>
                      <a:lnTo>
                        <a:pt x="312" y="11"/>
                      </a:lnTo>
                      <a:lnTo>
                        <a:pt x="324" y="7"/>
                      </a:lnTo>
                      <a:lnTo>
                        <a:pt x="338" y="4"/>
                      </a:lnTo>
                      <a:lnTo>
                        <a:pt x="351" y="1"/>
                      </a:lnTo>
                      <a:lnTo>
                        <a:pt x="365" y="1"/>
                      </a:lnTo>
                      <a:lnTo>
                        <a:pt x="379" y="1"/>
                      </a:lnTo>
                      <a:lnTo>
                        <a:pt x="392" y="3"/>
                      </a:lnTo>
                      <a:lnTo>
                        <a:pt x="406" y="7"/>
                      </a:lnTo>
                      <a:lnTo>
                        <a:pt x="418" y="13"/>
                      </a:lnTo>
                      <a:lnTo>
                        <a:pt x="430" y="21"/>
                      </a:lnTo>
                      <a:lnTo>
                        <a:pt x="442" y="32"/>
                      </a:lnTo>
                      <a:lnTo>
                        <a:pt x="451" y="46"/>
                      </a:lnTo>
                      <a:lnTo>
                        <a:pt x="461" y="62"/>
                      </a:lnTo>
                      <a:lnTo>
                        <a:pt x="469" y="82"/>
                      </a:lnTo>
                      <a:lnTo>
                        <a:pt x="475" y="105"/>
                      </a:lnTo>
                      <a:lnTo>
                        <a:pt x="0" y="105"/>
                      </a:lnTo>
                      <a:lnTo>
                        <a:pt x="0" y="104"/>
                      </a:lnTo>
                      <a:lnTo>
                        <a:pt x="1" y="102"/>
                      </a:lnTo>
                      <a:lnTo>
                        <a:pt x="1" y="97"/>
                      </a:lnTo>
                      <a:lnTo>
                        <a:pt x="3" y="92"/>
                      </a:lnTo>
                      <a:lnTo>
                        <a:pt x="5" y="85"/>
                      </a:lnTo>
                      <a:lnTo>
                        <a:pt x="8" y="77"/>
                      </a:lnTo>
                      <a:lnTo>
                        <a:pt x="11" y="70"/>
                      </a:lnTo>
                      <a:lnTo>
                        <a:pt x="15" y="61"/>
                      </a:lnTo>
                      <a:lnTo>
                        <a:pt x="20" y="53"/>
                      </a:lnTo>
                      <a:lnTo>
                        <a:pt x="26" y="44"/>
                      </a:lnTo>
                      <a:lnTo>
                        <a:pt x="33" y="35"/>
                      </a:lnTo>
                      <a:lnTo>
                        <a:pt x="41" y="27"/>
                      </a:lnTo>
                      <a:lnTo>
                        <a:pt x="50" y="19"/>
                      </a:lnTo>
                      <a:lnTo>
                        <a:pt x="60" y="13"/>
                      </a:lnTo>
                      <a:lnTo>
                        <a:pt x="72" y="8"/>
                      </a:lnTo>
                      <a:lnTo>
                        <a:pt x="85" y="4"/>
                      </a:lnTo>
                      <a:lnTo>
                        <a:pt x="99" y="1"/>
                      </a:lnTo>
                      <a:lnTo>
                        <a:pt x="11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66" name="Freeform 80">
                  <a:extLst>
                    <a:ext uri="{FF2B5EF4-FFF2-40B4-BE49-F238E27FC236}">
                      <a16:creationId xmlns:a16="http://schemas.microsoft.com/office/drawing/2014/main" id="{D80F7ADD-E13D-F04B-947D-264B526C1F69}"/>
                    </a:ext>
                  </a:extLst>
                </p:cNvPr>
                <p:cNvSpPr>
                  <a:spLocks noEditPoints="1"/>
                </p:cNvSpPr>
                <p:nvPr/>
              </p:nvSpPr>
              <p:spPr bwMode="auto">
                <a:xfrm>
                  <a:off x="6354762" y="3203575"/>
                  <a:ext cx="66675" cy="1085850"/>
                </a:xfrm>
                <a:custGeom>
                  <a:avLst/>
                  <a:gdLst/>
                  <a:ahLst/>
                  <a:cxnLst>
                    <a:cxn ang="0">
                      <a:pos x="18" y="582"/>
                    </a:cxn>
                    <a:cxn ang="0">
                      <a:pos x="24" y="582"/>
                    </a:cxn>
                    <a:cxn ang="0">
                      <a:pos x="29" y="583"/>
                    </a:cxn>
                    <a:cxn ang="0">
                      <a:pos x="33" y="619"/>
                    </a:cxn>
                    <a:cxn ang="0">
                      <a:pos x="38" y="652"/>
                    </a:cxn>
                    <a:cxn ang="0">
                      <a:pos x="42" y="681"/>
                    </a:cxn>
                    <a:cxn ang="0">
                      <a:pos x="29" y="684"/>
                    </a:cxn>
                    <a:cxn ang="0">
                      <a:pos x="26" y="654"/>
                    </a:cxn>
                    <a:cxn ang="0">
                      <a:pos x="22" y="619"/>
                    </a:cxn>
                    <a:cxn ang="0">
                      <a:pos x="18" y="582"/>
                    </a:cxn>
                    <a:cxn ang="0">
                      <a:pos x="19" y="0"/>
                    </a:cxn>
                    <a:cxn ang="0">
                      <a:pos x="19" y="2"/>
                    </a:cxn>
                    <a:cxn ang="0">
                      <a:pos x="18" y="8"/>
                    </a:cxn>
                    <a:cxn ang="0">
                      <a:pos x="17" y="17"/>
                    </a:cxn>
                    <a:cxn ang="0">
                      <a:pos x="16" y="30"/>
                    </a:cxn>
                    <a:cxn ang="0">
                      <a:pos x="14" y="48"/>
                    </a:cxn>
                    <a:cxn ang="0">
                      <a:pos x="12" y="70"/>
                    </a:cxn>
                    <a:cxn ang="0">
                      <a:pos x="11" y="96"/>
                    </a:cxn>
                    <a:cxn ang="0">
                      <a:pos x="9" y="126"/>
                    </a:cxn>
                    <a:cxn ang="0">
                      <a:pos x="9" y="161"/>
                    </a:cxn>
                    <a:cxn ang="0">
                      <a:pos x="8" y="200"/>
                    </a:cxn>
                    <a:cxn ang="0">
                      <a:pos x="4" y="202"/>
                    </a:cxn>
                    <a:cxn ang="0">
                      <a:pos x="0" y="204"/>
                    </a:cxn>
                    <a:cxn ang="0">
                      <a:pos x="1" y="166"/>
                    </a:cxn>
                    <a:cxn ang="0">
                      <a:pos x="4" y="132"/>
                    </a:cxn>
                    <a:cxn ang="0">
                      <a:pos x="6" y="101"/>
                    </a:cxn>
                    <a:cxn ang="0">
                      <a:pos x="9" y="75"/>
                    </a:cxn>
                    <a:cxn ang="0">
                      <a:pos x="11" y="52"/>
                    </a:cxn>
                    <a:cxn ang="0">
                      <a:pos x="13" y="34"/>
                    </a:cxn>
                    <a:cxn ang="0">
                      <a:pos x="16" y="19"/>
                    </a:cxn>
                    <a:cxn ang="0">
                      <a:pos x="18" y="8"/>
                    </a:cxn>
                    <a:cxn ang="0">
                      <a:pos x="18" y="2"/>
                    </a:cxn>
                    <a:cxn ang="0">
                      <a:pos x="19" y="0"/>
                    </a:cxn>
                  </a:cxnLst>
                  <a:rect l="0" t="0" r="r" b="b"/>
                  <a:pathLst>
                    <a:path w="42" h="684">
                      <a:moveTo>
                        <a:pt x="18" y="582"/>
                      </a:moveTo>
                      <a:lnTo>
                        <a:pt x="24" y="582"/>
                      </a:lnTo>
                      <a:lnTo>
                        <a:pt x="29" y="583"/>
                      </a:lnTo>
                      <a:lnTo>
                        <a:pt x="33" y="619"/>
                      </a:lnTo>
                      <a:lnTo>
                        <a:pt x="38" y="652"/>
                      </a:lnTo>
                      <a:lnTo>
                        <a:pt x="42" y="681"/>
                      </a:lnTo>
                      <a:lnTo>
                        <a:pt x="29" y="684"/>
                      </a:lnTo>
                      <a:lnTo>
                        <a:pt x="26" y="654"/>
                      </a:lnTo>
                      <a:lnTo>
                        <a:pt x="22" y="619"/>
                      </a:lnTo>
                      <a:lnTo>
                        <a:pt x="18" y="582"/>
                      </a:lnTo>
                      <a:close/>
                      <a:moveTo>
                        <a:pt x="19" y="0"/>
                      </a:moveTo>
                      <a:lnTo>
                        <a:pt x="19" y="2"/>
                      </a:lnTo>
                      <a:lnTo>
                        <a:pt x="18" y="8"/>
                      </a:lnTo>
                      <a:lnTo>
                        <a:pt x="17" y="17"/>
                      </a:lnTo>
                      <a:lnTo>
                        <a:pt x="16" y="30"/>
                      </a:lnTo>
                      <a:lnTo>
                        <a:pt x="14" y="48"/>
                      </a:lnTo>
                      <a:lnTo>
                        <a:pt x="12" y="70"/>
                      </a:lnTo>
                      <a:lnTo>
                        <a:pt x="11" y="96"/>
                      </a:lnTo>
                      <a:lnTo>
                        <a:pt x="9" y="126"/>
                      </a:lnTo>
                      <a:lnTo>
                        <a:pt x="9" y="161"/>
                      </a:lnTo>
                      <a:lnTo>
                        <a:pt x="8" y="200"/>
                      </a:lnTo>
                      <a:lnTo>
                        <a:pt x="4" y="202"/>
                      </a:lnTo>
                      <a:lnTo>
                        <a:pt x="0" y="204"/>
                      </a:lnTo>
                      <a:lnTo>
                        <a:pt x="1" y="166"/>
                      </a:lnTo>
                      <a:lnTo>
                        <a:pt x="4" y="132"/>
                      </a:lnTo>
                      <a:lnTo>
                        <a:pt x="6" y="101"/>
                      </a:lnTo>
                      <a:lnTo>
                        <a:pt x="9" y="75"/>
                      </a:lnTo>
                      <a:lnTo>
                        <a:pt x="11" y="52"/>
                      </a:lnTo>
                      <a:lnTo>
                        <a:pt x="13" y="34"/>
                      </a:lnTo>
                      <a:lnTo>
                        <a:pt x="16" y="19"/>
                      </a:lnTo>
                      <a:lnTo>
                        <a:pt x="18" y="8"/>
                      </a:lnTo>
                      <a:lnTo>
                        <a:pt x="18" y="2"/>
                      </a:lnTo>
                      <a:lnTo>
                        <a:pt x="19" y="0"/>
                      </a:lnTo>
                      <a:close/>
                    </a:path>
                  </a:pathLst>
                </a:custGeom>
                <a:solidFill>
                  <a:srgbClr val="8DB5C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67" name="Freeform 81">
                  <a:extLst>
                    <a:ext uri="{FF2B5EF4-FFF2-40B4-BE49-F238E27FC236}">
                      <a16:creationId xmlns:a16="http://schemas.microsoft.com/office/drawing/2014/main" id="{11D6979F-6B1D-854B-A3E6-26500AEC2D54}"/>
                    </a:ext>
                  </a:extLst>
                </p:cNvPr>
                <p:cNvSpPr>
                  <a:spLocks/>
                </p:cNvSpPr>
                <p:nvPr/>
              </p:nvSpPr>
              <p:spPr bwMode="auto">
                <a:xfrm>
                  <a:off x="6400799" y="4284663"/>
                  <a:ext cx="34925" cy="87313"/>
                </a:xfrm>
                <a:custGeom>
                  <a:avLst/>
                  <a:gdLst/>
                  <a:ahLst/>
                  <a:cxnLst>
                    <a:cxn ang="0">
                      <a:pos x="13" y="0"/>
                    </a:cxn>
                    <a:cxn ang="0">
                      <a:pos x="16" y="21"/>
                    </a:cxn>
                    <a:cxn ang="0">
                      <a:pos x="20" y="38"/>
                    </a:cxn>
                    <a:cxn ang="0">
                      <a:pos x="22" y="52"/>
                    </a:cxn>
                    <a:cxn ang="0">
                      <a:pos x="7" y="55"/>
                    </a:cxn>
                    <a:cxn ang="0">
                      <a:pos x="5" y="46"/>
                    </a:cxn>
                    <a:cxn ang="0">
                      <a:pos x="4" y="35"/>
                    </a:cxn>
                    <a:cxn ang="0">
                      <a:pos x="2" y="20"/>
                    </a:cxn>
                    <a:cxn ang="0">
                      <a:pos x="0" y="3"/>
                    </a:cxn>
                    <a:cxn ang="0">
                      <a:pos x="13" y="0"/>
                    </a:cxn>
                  </a:cxnLst>
                  <a:rect l="0" t="0" r="r" b="b"/>
                  <a:pathLst>
                    <a:path w="22" h="55">
                      <a:moveTo>
                        <a:pt x="13" y="0"/>
                      </a:moveTo>
                      <a:lnTo>
                        <a:pt x="16" y="21"/>
                      </a:lnTo>
                      <a:lnTo>
                        <a:pt x="20" y="38"/>
                      </a:lnTo>
                      <a:lnTo>
                        <a:pt x="22" y="52"/>
                      </a:lnTo>
                      <a:lnTo>
                        <a:pt x="7" y="55"/>
                      </a:lnTo>
                      <a:lnTo>
                        <a:pt x="5" y="46"/>
                      </a:lnTo>
                      <a:lnTo>
                        <a:pt x="4" y="35"/>
                      </a:lnTo>
                      <a:lnTo>
                        <a:pt x="2" y="20"/>
                      </a:lnTo>
                      <a:lnTo>
                        <a:pt x="0" y="3"/>
                      </a:lnTo>
                      <a:lnTo>
                        <a:pt x="13" y="0"/>
                      </a:lnTo>
                      <a:close/>
                    </a:path>
                  </a:pathLst>
                </a:custGeom>
                <a:solidFill>
                  <a:srgbClr val="00003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68" name="Freeform 82">
                  <a:extLst>
                    <a:ext uri="{FF2B5EF4-FFF2-40B4-BE49-F238E27FC236}">
                      <a16:creationId xmlns:a16="http://schemas.microsoft.com/office/drawing/2014/main" id="{0BC4DED7-CD19-6E4E-B56B-3EF747402573}"/>
                    </a:ext>
                  </a:extLst>
                </p:cNvPr>
                <p:cNvSpPr>
                  <a:spLocks/>
                </p:cNvSpPr>
                <p:nvPr/>
              </p:nvSpPr>
              <p:spPr bwMode="auto">
                <a:xfrm>
                  <a:off x="5472112" y="1947863"/>
                  <a:ext cx="1163638" cy="1125538"/>
                </a:xfrm>
                <a:custGeom>
                  <a:avLst/>
                  <a:gdLst/>
                  <a:ahLst/>
                  <a:cxnLst>
                    <a:cxn ang="0">
                      <a:pos x="364" y="0"/>
                    </a:cxn>
                    <a:cxn ang="0">
                      <a:pos x="432" y="9"/>
                    </a:cxn>
                    <a:cxn ang="0">
                      <a:pos x="500" y="32"/>
                    </a:cxn>
                    <a:cxn ang="0">
                      <a:pos x="559" y="64"/>
                    </a:cxn>
                    <a:cxn ang="0">
                      <a:pos x="611" y="108"/>
                    </a:cxn>
                    <a:cxn ang="0">
                      <a:pos x="654" y="160"/>
                    </a:cxn>
                    <a:cxn ang="0">
                      <a:pos x="688" y="218"/>
                    </a:cxn>
                    <a:cxn ang="0">
                      <a:pos x="712" y="280"/>
                    </a:cxn>
                    <a:cxn ang="0">
                      <a:pos x="728" y="344"/>
                    </a:cxn>
                    <a:cxn ang="0">
                      <a:pos x="733" y="407"/>
                    </a:cxn>
                    <a:cxn ang="0">
                      <a:pos x="728" y="465"/>
                    </a:cxn>
                    <a:cxn ang="0">
                      <a:pos x="712" y="519"/>
                    </a:cxn>
                    <a:cxn ang="0">
                      <a:pos x="682" y="575"/>
                    </a:cxn>
                    <a:cxn ang="0">
                      <a:pos x="641" y="622"/>
                    </a:cxn>
                    <a:cxn ang="0">
                      <a:pos x="593" y="660"/>
                    </a:cxn>
                    <a:cxn ang="0">
                      <a:pos x="537" y="686"/>
                    </a:cxn>
                    <a:cxn ang="0">
                      <a:pos x="476" y="702"/>
                    </a:cxn>
                    <a:cxn ang="0">
                      <a:pos x="412" y="709"/>
                    </a:cxn>
                    <a:cxn ang="0">
                      <a:pos x="345" y="703"/>
                    </a:cxn>
                    <a:cxn ang="0">
                      <a:pos x="277" y="687"/>
                    </a:cxn>
                    <a:cxn ang="0">
                      <a:pos x="209" y="658"/>
                    </a:cxn>
                    <a:cxn ang="0">
                      <a:pos x="146" y="617"/>
                    </a:cxn>
                    <a:cxn ang="0">
                      <a:pos x="93" y="567"/>
                    </a:cxn>
                    <a:cxn ang="0">
                      <a:pos x="51" y="510"/>
                    </a:cxn>
                    <a:cxn ang="0">
                      <a:pos x="21" y="447"/>
                    </a:cxn>
                    <a:cxn ang="0">
                      <a:pos x="3" y="380"/>
                    </a:cxn>
                    <a:cxn ang="0">
                      <a:pos x="1" y="311"/>
                    </a:cxn>
                    <a:cxn ang="0">
                      <a:pos x="12" y="242"/>
                    </a:cxn>
                    <a:cxn ang="0">
                      <a:pos x="39" y="176"/>
                    </a:cxn>
                    <a:cxn ang="0">
                      <a:pos x="76" y="121"/>
                    </a:cxn>
                    <a:cxn ang="0">
                      <a:pos x="122" y="76"/>
                    </a:cxn>
                    <a:cxn ang="0">
                      <a:pos x="175" y="41"/>
                    </a:cxn>
                    <a:cxn ang="0">
                      <a:pos x="234" y="16"/>
                    </a:cxn>
                    <a:cxn ang="0">
                      <a:pos x="297" y="3"/>
                    </a:cxn>
                  </a:cxnLst>
                  <a:rect l="0" t="0" r="r" b="b"/>
                  <a:pathLst>
                    <a:path w="733" h="709">
                      <a:moveTo>
                        <a:pt x="331" y="0"/>
                      </a:moveTo>
                      <a:lnTo>
                        <a:pt x="364" y="0"/>
                      </a:lnTo>
                      <a:lnTo>
                        <a:pt x="398" y="3"/>
                      </a:lnTo>
                      <a:lnTo>
                        <a:pt x="432" y="9"/>
                      </a:lnTo>
                      <a:lnTo>
                        <a:pt x="466" y="19"/>
                      </a:lnTo>
                      <a:lnTo>
                        <a:pt x="500" y="32"/>
                      </a:lnTo>
                      <a:lnTo>
                        <a:pt x="531" y="46"/>
                      </a:lnTo>
                      <a:lnTo>
                        <a:pt x="559" y="64"/>
                      </a:lnTo>
                      <a:lnTo>
                        <a:pt x="586" y="85"/>
                      </a:lnTo>
                      <a:lnTo>
                        <a:pt x="611" y="108"/>
                      </a:lnTo>
                      <a:lnTo>
                        <a:pt x="633" y="133"/>
                      </a:lnTo>
                      <a:lnTo>
                        <a:pt x="654" y="160"/>
                      </a:lnTo>
                      <a:lnTo>
                        <a:pt x="672" y="188"/>
                      </a:lnTo>
                      <a:lnTo>
                        <a:pt x="688" y="218"/>
                      </a:lnTo>
                      <a:lnTo>
                        <a:pt x="701" y="249"/>
                      </a:lnTo>
                      <a:lnTo>
                        <a:pt x="712" y="280"/>
                      </a:lnTo>
                      <a:lnTo>
                        <a:pt x="721" y="312"/>
                      </a:lnTo>
                      <a:lnTo>
                        <a:pt x="728" y="344"/>
                      </a:lnTo>
                      <a:lnTo>
                        <a:pt x="732" y="376"/>
                      </a:lnTo>
                      <a:lnTo>
                        <a:pt x="733" y="407"/>
                      </a:lnTo>
                      <a:lnTo>
                        <a:pt x="732" y="436"/>
                      </a:lnTo>
                      <a:lnTo>
                        <a:pt x="728" y="465"/>
                      </a:lnTo>
                      <a:lnTo>
                        <a:pt x="721" y="493"/>
                      </a:lnTo>
                      <a:lnTo>
                        <a:pt x="712" y="519"/>
                      </a:lnTo>
                      <a:lnTo>
                        <a:pt x="699" y="548"/>
                      </a:lnTo>
                      <a:lnTo>
                        <a:pt x="682" y="575"/>
                      </a:lnTo>
                      <a:lnTo>
                        <a:pt x="663" y="600"/>
                      </a:lnTo>
                      <a:lnTo>
                        <a:pt x="641" y="622"/>
                      </a:lnTo>
                      <a:lnTo>
                        <a:pt x="618" y="642"/>
                      </a:lnTo>
                      <a:lnTo>
                        <a:pt x="593" y="660"/>
                      </a:lnTo>
                      <a:lnTo>
                        <a:pt x="566" y="674"/>
                      </a:lnTo>
                      <a:lnTo>
                        <a:pt x="537" y="686"/>
                      </a:lnTo>
                      <a:lnTo>
                        <a:pt x="507" y="696"/>
                      </a:lnTo>
                      <a:lnTo>
                        <a:pt x="476" y="702"/>
                      </a:lnTo>
                      <a:lnTo>
                        <a:pt x="444" y="707"/>
                      </a:lnTo>
                      <a:lnTo>
                        <a:pt x="412" y="709"/>
                      </a:lnTo>
                      <a:lnTo>
                        <a:pt x="379" y="707"/>
                      </a:lnTo>
                      <a:lnTo>
                        <a:pt x="345" y="703"/>
                      </a:lnTo>
                      <a:lnTo>
                        <a:pt x="311" y="696"/>
                      </a:lnTo>
                      <a:lnTo>
                        <a:pt x="277" y="687"/>
                      </a:lnTo>
                      <a:lnTo>
                        <a:pt x="244" y="674"/>
                      </a:lnTo>
                      <a:lnTo>
                        <a:pt x="209" y="658"/>
                      </a:lnTo>
                      <a:lnTo>
                        <a:pt x="177" y="638"/>
                      </a:lnTo>
                      <a:lnTo>
                        <a:pt x="146" y="617"/>
                      </a:lnTo>
                      <a:lnTo>
                        <a:pt x="119" y="593"/>
                      </a:lnTo>
                      <a:lnTo>
                        <a:pt x="93" y="567"/>
                      </a:lnTo>
                      <a:lnTo>
                        <a:pt x="70" y="539"/>
                      </a:lnTo>
                      <a:lnTo>
                        <a:pt x="51" y="510"/>
                      </a:lnTo>
                      <a:lnTo>
                        <a:pt x="34" y="479"/>
                      </a:lnTo>
                      <a:lnTo>
                        <a:pt x="21" y="447"/>
                      </a:lnTo>
                      <a:lnTo>
                        <a:pt x="10" y="414"/>
                      </a:lnTo>
                      <a:lnTo>
                        <a:pt x="3" y="380"/>
                      </a:lnTo>
                      <a:lnTo>
                        <a:pt x="0" y="345"/>
                      </a:lnTo>
                      <a:lnTo>
                        <a:pt x="1" y="311"/>
                      </a:lnTo>
                      <a:lnTo>
                        <a:pt x="5" y="276"/>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69" name="Freeform 83">
                  <a:extLst>
                    <a:ext uri="{FF2B5EF4-FFF2-40B4-BE49-F238E27FC236}">
                      <a16:creationId xmlns:a16="http://schemas.microsoft.com/office/drawing/2014/main" id="{CA54D064-8C1C-3344-8EE8-C0020D931E8E}"/>
                    </a:ext>
                  </a:extLst>
                </p:cNvPr>
                <p:cNvSpPr>
                  <a:spLocks/>
                </p:cNvSpPr>
                <p:nvPr/>
              </p:nvSpPr>
              <p:spPr bwMode="auto">
                <a:xfrm>
                  <a:off x="5580062" y="2012950"/>
                  <a:ext cx="1016000" cy="979488"/>
                </a:xfrm>
                <a:custGeom>
                  <a:avLst/>
                  <a:gdLst/>
                  <a:ahLst/>
                  <a:cxnLst>
                    <a:cxn ang="0">
                      <a:pos x="311" y="0"/>
                    </a:cxn>
                    <a:cxn ang="0">
                      <a:pos x="374" y="8"/>
                    </a:cxn>
                    <a:cxn ang="0">
                      <a:pos x="437" y="28"/>
                    </a:cxn>
                    <a:cxn ang="0">
                      <a:pos x="491" y="58"/>
                    </a:cxn>
                    <a:cxn ang="0">
                      <a:pos x="538" y="99"/>
                    </a:cxn>
                    <a:cxn ang="0">
                      <a:pos x="577" y="148"/>
                    </a:cxn>
                    <a:cxn ang="0">
                      <a:pos x="606" y="203"/>
                    </a:cxn>
                    <a:cxn ang="0">
                      <a:pos x="626" y="261"/>
                    </a:cxn>
                    <a:cxn ang="0">
                      <a:pos x="637" y="319"/>
                    </a:cxn>
                    <a:cxn ang="0">
                      <a:pos x="639" y="376"/>
                    </a:cxn>
                    <a:cxn ang="0">
                      <a:pos x="630" y="429"/>
                    </a:cxn>
                    <a:cxn ang="0">
                      <a:pos x="608" y="480"/>
                    </a:cxn>
                    <a:cxn ang="0">
                      <a:pos x="575" y="527"/>
                    </a:cxn>
                    <a:cxn ang="0">
                      <a:pos x="533" y="565"/>
                    </a:cxn>
                    <a:cxn ang="0">
                      <a:pos x="483" y="592"/>
                    </a:cxn>
                    <a:cxn ang="0">
                      <a:pos x="428" y="610"/>
                    </a:cxn>
                    <a:cxn ang="0">
                      <a:pos x="369" y="617"/>
                    </a:cxn>
                    <a:cxn ang="0">
                      <a:pos x="307" y="614"/>
                    </a:cxn>
                    <a:cxn ang="0">
                      <a:pos x="244" y="599"/>
                    </a:cxn>
                    <a:cxn ang="0">
                      <a:pos x="180" y="572"/>
                    </a:cxn>
                    <a:cxn ang="0">
                      <a:pos x="123" y="534"/>
                    </a:cxn>
                    <a:cxn ang="0">
                      <a:pos x="75" y="487"/>
                    </a:cxn>
                    <a:cxn ang="0">
                      <a:pos x="37" y="432"/>
                    </a:cxn>
                    <a:cxn ang="0">
                      <a:pos x="13" y="372"/>
                    </a:cxn>
                    <a:cxn ang="0">
                      <a:pos x="1" y="309"/>
                    </a:cxn>
                    <a:cxn ang="0">
                      <a:pos x="4" y="245"/>
                    </a:cxn>
                    <a:cxn ang="0">
                      <a:pos x="22" y="181"/>
                    </a:cxn>
                    <a:cxn ang="0">
                      <a:pos x="52" y="125"/>
                    </a:cxn>
                    <a:cxn ang="0">
                      <a:pos x="91" y="80"/>
                    </a:cxn>
                    <a:cxn ang="0">
                      <a:pos x="138" y="44"/>
                    </a:cxn>
                    <a:cxn ang="0">
                      <a:pos x="191" y="18"/>
                    </a:cxn>
                    <a:cxn ang="0">
                      <a:pos x="249" y="4"/>
                    </a:cxn>
                  </a:cxnLst>
                  <a:rect l="0" t="0" r="r" b="b"/>
                  <a:pathLst>
                    <a:path w="640" h="617">
                      <a:moveTo>
                        <a:pt x="280" y="0"/>
                      </a:moveTo>
                      <a:lnTo>
                        <a:pt x="311" y="0"/>
                      </a:lnTo>
                      <a:lnTo>
                        <a:pt x="342" y="2"/>
                      </a:lnTo>
                      <a:lnTo>
                        <a:pt x="374" y="8"/>
                      </a:lnTo>
                      <a:lnTo>
                        <a:pt x="405" y="16"/>
                      </a:lnTo>
                      <a:lnTo>
                        <a:pt x="437" y="28"/>
                      </a:lnTo>
                      <a:lnTo>
                        <a:pt x="465" y="42"/>
                      </a:lnTo>
                      <a:lnTo>
                        <a:pt x="491" y="58"/>
                      </a:lnTo>
                      <a:lnTo>
                        <a:pt x="516" y="78"/>
                      </a:lnTo>
                      <a:lnTo>
                        <a:pt x="538" y="99"/>
                      </a:lnTo>
                      <a:lnTo>
                        <a:pt x="558" y="123"/>
                      </a:lnTo>
                      <a:lnTo>
                        <a:pt x="577" y="148"/>
                      </a:lnTo>
                      <a:lnTo>
                        <a:pt x="593" y="175"/>
                      </a:lnTo>
                      <a:lnTo>
                        <a:pt x="606" y="203"/>
                      </a:lnTo>
                      <a:lnTo>
                        <a:pt x="617" y="232"/>
                      </a:lnTo>
                      <a:lnTo>
                        <a:pt x="626" y="261"/>
                      </a:lnTo>
                      <a:lnTo>
                        <a:pt x="633" y="290"/>
                      </a:lnTo>
                      <a:lnTo>
                        <a:pt x="637" y="319"/>
                      </a:lnTo>
                      <a:lnTo>
                        <a:pt x="640" y="348"/>
                      </a:lnTo>
                      <a:lnTo>
                        <a:pt x="639" y="376"/>
                      </a:lnTo>
                      <a:lnTo>
                        <a:pt x="635" y="403"/>
                      </a:lnTo>
                      <a:lnTo>
                        <a:pt x="630" y="429"/>
                      </a:lnTo>
                      <a:lnTo>
                        <a:pt x="622" y="453"/>
                      </a:lnTo>
                      <a:lnTo>
                        <a:pt x="608" y="480"/>
                      </a:lnTo>
                      <a:lnTo>
                        <a:pt x="593" y="505"/>
                      </a:lnTo>
                      <a:lnTo>
                        <a:pt x="575" y="527"/>
                      </a:lnTo>
                      <a:lnTo>
                        <a:pt x="555" y="547"/>
                      </a:lnTo>
                      <a:lnTo>
                        <a:pt x="533" y="565"/>
                      </a:lnTo>
                      <a:lnTo>
                        <a:pt x="509" y="580"/>
                      </a:lnTo>
                      <a:lnTo>
                        <a:pt x="483" y="592"/>
                      </a:lnTo>
                      <a:lnTo>
                        <a:pt x="457" y="603"/>
                      </a:lnTo>
                      <a:lnTo>
                        <a:pt x="428" y="610"/>
                      </a:lnTo>
                      <a:lnTo>
                        <a:pt x="399" y="615"/>
                      </a:lnTo>
                      <a:lnTo>
                        <a:pt x="369" y="617"/>
                      </a:lnTo>
                      <a:lnTo>
                        <a:pt x="338" y="617"/>
                      </a:lnTo>
                      <a:lnTo>
                        <a:pt x="307" y="614"/>
                      </a:lnTo>
                      <a:lnTo>
                        <a:pt x="276" y="608"/>
                      </a:lnTo>
                      <a:lnTo>
                        <a:pt x="244" y="599"/>
                      </a:lnTo>
                      <a:lnTo>
                        <a:pt x="213" y="588"/>
                      </a:lnTo>
                      <a:lnTo>
                        <a:pt x="180" y="572"/>
                      </a:lnTo>
                      <a:lnTo>
                        <a:pt x="151" y="554"/>
                      </a:lnTo>
                      <a:lnTo>
                        <a:pt x="123" y="534"/>
                      </a:lnTo>
                      <a:lnTo>
                        <a:pt x="98" y="511"/>
                      </a:lnTo>
                      <a:lnTo>
                        <a:pt x="75" y="487"/>
                      </a:lnTo>
                      <a:lnTo>
                        <a:pt x="55" y="460"/>
                      </a:lnTo>
                      <a:lnTo>
                        <a:pt x="37" y="432"/>
                      </a:lnTo>
                      <a:lnTo>
                        <a:pt x="24" y="402"/>
                      </a:lnTo>
                      <a:lnTo>
                        <a:pt x="13" y="372"/>
                      </a:lnTo>
                      <a:lnTo>
                        <a:pt x="5" y="341"/>
                      </a:lnTo>
                      <a:lnTo>
                        <a:pt x="1" y="309"/>
                      </a:lnTo>
                      <a:lnTo>
                        <a:pt x="0" y="277"/>
                      </a:lnTo>
                      <a:lnTo>
                        <a:pt x="4" y="245"/>
                      </a:lnTo>
                      <a:lnTo>
                        <a:pt x="11" y="212"/>
                      </a:lnTo>
                      <a:lnTo>
                        <a:pt x="22" y="181"/>
                      </a:lnTo>
                      <a:lnTo>
                        <a:pt x="35" y="152"/>
                      </a:lnTo>
                      <a:lnTo>
                        <a:pt x="52" y="125"/>
                      </a:lnTo>
                      <a:lnTo>
                        <a:pt x="70" y="102"/>
                      </a:lnTo>
                      <a:lnTo>
                        <a:pt x="91" y="80"/>
                      </a:lnTo>
                      <a:lnTo>
                        <a:pt x="113" y="60"/>
                      </a:lnTo>
                      <a:lnTo>
                        <a:pt x="138" y="44"/>
                      </a:lnTo>
                      <a:lnTo>
                        <a:pt x="164" y="30"/>
                      </a:lnTo>
                      <a:lnTo>
                        <a:pt x="191" y="18"/>
                      </a:lnTo>
                      <a:lnTo>
                        <a:pt x="220" y="10"/>
                      </a:lnTo>
                      <a:lnTo>
                        <a:pt x="249" y="4"/>
                      </a:lnTo>
                      <a:lnTo>
                        <a:pt x="280" y="0"/>
                      </a:lnTo>
                      <a:close/>
                    </a:path>
                  </a:pathLst>
                </a:custGeom>
                <a:solidFill>
                  <a:srgbClr val="FFD9A5"/>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70" name="Freeform 84">
                  <a:extLst>
                    <a:ext uri="{FF2B5EF4-FFF2-40B4-BE49-F238E27FC236}">
                      <a16:creationId xmlns:a16="http://schemas.microsoft.com/office/drawing/2014/main" id="{8815B9C3-B496-2542-8023-0859BFF5CFD9}"/>
                    </a:ext>
                  </a:extLst>
                </p:cNvPr>
                <p:cNvSpPr>
                  <a:spLocks/>
                </p:cNvSpPr>
                <p:nvPr/>
              </p:nvSpPr>
              <p:spPr bwMode="auto">
                <a:xfrm>
                  <a:off x="5472112" y="1971675"/>
                  <a:ext cx="1000125" cy="906463"/>
                </a:xfrm>
                <a:custGeom>
                  <a:avLst/>
                  <a:gdLst/>
                  <a:ahLst/>
                  <a:cxnLst>
                    <a:cxn ang="0">
                      <a:pos x="362" y="1"/>
                    </a:cxn>
                    <a:cxn ang="0">
                      <a:pos x="429" y="10"/>
                    </a:cxn>
                    <a:cxn ang="0">
                      <a:pos x="497" y="32"/>
                    </a:cxn>
                    <a:cxn ang="0">
                      <a:pos x="547" y="57"/>
                    </a:cxn>
                    <a:cxn ang="0">
                      <a:pos x="586" y="86"/>
                    </a:cxn>
                    <a:cxn ang="0">
                      <a:pos x="616" y="118"/>
                    </a:cxn>
                    <a:cxn ang="0">
                      <a:pos x="628" y="160"/>
                    </a:cxn>
                    <a:cxn ang="0">
                      <a:pos x="618" y="201"/>
                    </a:cxn>
                    <a:cxn ang="0">
                      <a:pos x="598" y="234"/>
                    </a:cxn>
                    <a:cxn ang="0">
                      <a:pos x="570" y="259"/>
                    </a:cxn>
                    <a:cxn ang="0">
                      <a:pos x="536" y="277"/>
                    </a:cxn>
                    <a:cxn ang="0">
                      <a:pos x="496" y="289"/>
                    </a:cxn>
                    <a:cxn ang="0">
                      <a:pos x="454" y="297"/>
                    </a:cxn>
                    <a:cxn ang="0">
                      <a:pos x="411" y="301"/>
                    </a:cxn>
                    <a:cxn ang="0">
                      <a:pos x="324" y="298"/>
                    </a:cxn>
                    <a:cxn ang="0">
                      <a:pos x="285" y="293"/>
                    </a:cxn>
                    <a:cxn ang="0">
                      <a:pos x="250" y="288"/>
                    </a:cxn>
                    <a:cxn ang="0">
                      <a:pos x="222" y="283"/>
                    </a:cxn>
                    <a:cxn ang="0">
                      <a:pos x="201" y="278"/>
                    </a:cxn>
                    <a:cxn ang="0">
                      <a:pos x="190" y="276"/>
                    </a:cxn>
                    <a:cxn ang="0">
                      <a:pos x="196" y="309"/>
                    </a:cxn>
                    <a:cxn ang="0">
                      <a:pos x="203" y="369"/>
                    </a:cxn>
                    <a:cxn ang="0">
                      <a:pos x="199" y="421"/>
                    </a:cxn>
                    <a:cxn ang="0">
                      <a:pos x="189" y="466"/>
                    </a:cxn>
                    <a:cxn ang="0">
                      <a:pos x="174" y="504"/>
                    </a:cxn>
                    <a:cxn ang="0">
                      <a:pos x="154" y="533"/>
                    </a:cxn>
                    <a:cxn ang="0">
                      <a:pos x="133" y="556"/>
                    </a:cxn>
                    <a:cxn ang="0">
                      <a:pos x="112" y="571"/>
                    </a:cxn>
                    <a:cxn ang="0">
                      <a:pos x="65" y="517"/>
                    </a:cxn>
                    <a:cxn ang="0">
                      <a:pos x="30" y="455"/>
                    </a:cxn>
                    <a:cxn ang="0">
                      <a:pos x="9" y="389"/>
                    </a:cxn>
                    <a:cxn ang="0">
                      <a:pos x="0" y="320"/>
                    </a:cxn>
                    <a:cxn ang="0">
                      <a:pos x="5" y="259"/>
                    </a:cxn>
                    <a:cxn ang="0">
                      <a:pos x="22" y="207"/>
                    </a:cxn>
                    <a:cxn ang="0">
                      <a:pos x="54" y="148"/>
                    </a:cxn>
                    <a:cxn ang="0">
                      <a:pos x="95" y="97"/>
                    </a:cxn>
                    <a:cxn ang="0">
                      <a:pos x="145" y="57"/>
                    </a:cxn>
                    <a:cxn ang="0">
                      <a:pos x="201" y="28"/>
                    </a:cxn>
                    <a:cxn ang="0">
                      <a:pos x="263" y="8"/>
                    </a:cxn>
                    <a:cxn ang="0">
                      <a:pos x="328" y="0"/>
                    </a:cxn>
                  </a:cxnLst>
                  <a:rect l="0" t="0" r="r" b="b"/>
                  <a:pathLst>
                    <a:path w="630" h="571">
                      <a:moveTo>
                        <a:pt x="328" y="0"/>
                      </a:moveTo>
                      <a:lnTo>
                        <a:pt x="362" y="1"/>
                      </a:lnTo>
                      <a:lnTo>
                        <a:pt x="395" y="3"/>
                      </a:lnTo>
                      <a:lnTo>
                        <a:pt x="429" y="10"/>
                      </a:lnTo>
                      <a:lnTo>
                        <a:pt x="463" y="19"/>
                      </a:lnTo>
                      <a:lnTo>
                        <a:pt x="497" y="32"/>
                      </a:lnTo>
                      <a:lnTo>
                        <a:pt x="524" y="44"/>
                      </a:lnTo>
                      <a:lnTo>
                        <a:pt x="547" y="57"/>
                      </a:lnTo>
                      <a:lnTo>
                        <a:pt x="567" y="71"/>
                      </a:lnTo>
                      <a:lnTo>
                        <a:pt x="586" y="86"/>
                      </a:lnTo>
                      <a:lnTo>
                        <a:pt x="602" y="102"/>
                      </a:lnTo>
                      <a:lnTo>
                        <a:pt x="616" y="118"/>
                      </a:lnTo>
                      <a:lnTo>
                        <a:pt x="630" y="135"/>
                      </a:lnTo>
                      <a:lnTo>
                        <a:pt x="628" y="160"/>
                      </a:lnTo>
                      <a:lnTo>
                        <a:pt x="625" y="181"/>
                      </a:lnTo>
                      <a:lnTo>
                        <a:pt x="618" y="201"/>
                      </a:lnTo>
                      <a:lnTo>
                        <a:pt x="609" y="218"/>
                      </a:lnTo>
                      <a:lnTo>
                        <a:pt x="598" y="234"/>
                      </a:lnTo>
                      <a:lnTo>
                        <a:pt x="585" y="247"/>
                      </a:lnTo>
                      <a:lnTo>
                        <a:pt x="570" y="259"/>
                      </a:lnTo>
                      <a:lnTo>
                        <a:pt x="554" y="269"/>
                      </a:lnTo>
                      <a:lnTo>
                        <a:pt x="536" y="277"/>
                      </a:lnTo>
                      <a:lnTo>
                        <a:pt x="516" y="284"/>
                      </a:lnTo>
                      <a:lnTo>
                        <a:pt x="496" y="289"/>
                      </a:lnTo>
                      <a:lnTo>
                        <a:pt x="476" y="294"/>
                      </a:lnTo>
                      <a:lnTo>
                        <a:pt x="454" y="297"/>
                      </a:lnTo>
                      <a:lnTo>
                        <a:pt x="432" y="299"/>
                      </a:lnTo>
                      <a:lnTo>
                        <a:pt x="411" y="301"/>
                      </a:lnTo>
                      <a:lnTo>
                        <a:pt x="366" y="301"/>
                      </a:lnTo>
                      <a:lnTo>
                        <a:pt x="324" y="298"/>
                      </a:lnTo>
                      <a:lnTo>
                        <a:pt x="304" y="296"/>
                      </a:lnTo>
                      <a:lnTo>
                        <a:pt x="285" y="293"/>
                      </a:lnTo>
                      <a:lnTo>
                        <a:pt x="267" y="291"/>
                      </a:lnTo>
                      <a:lnTo>
                        <a:pt x="250" y="288"/>
                      </a:lnTo>
                      <a:lnTo>
                        <a:pt x="235" y="285"/>
                      </a:lnTo>
                      <a:lnTo>
                        <a:pt x="222" y="283"/>
                      </a:lnTo>
                      <a:lnTo>
                        <a:pt x="210" y="281"/>
                      </a:lnTo>
                      <a:lnTo>
                        <a:pt x="201" y="278"/>
                      </a:lnTo>
                      <a:lnTo>
                        <a:pt x="195" y="277"/>
                      </a:lnTo>
                      <a:lnTo>
                        <a:pt x="190" y="276"/>
                      </a:lnTo>
                      <a:lnTo>
                        <a:pt x="189" y="276"/>
                      </a:lnTo>
                      <a:lnTo>
                        <a:pt x="196" y="309"/>
                      </a:lnTo>
                      <a:lnTo>
                        <a:pt x="201" y="340"/>
                      </a:lnTo>
                      <a:lnTo>
                        <a:pt x="203" y="369"/>
                      </a:lnTo>
                      <a:lnTo>
                        <a:pt x="202" y="397"/>
                      </a:lnTo>
                      <a:lnTo>
                        <a:pt x="199" y="421"/>
                      </a:lnTo>
                      <a:lnTo>
                        <a:pt x="195" y="445"/>
                      </a:lnTo>
                      <a:lnTo>
                        <a:pt x="189" y="466"/>
                      </a:lnTo>
                      <a:lnTo>
                        <a:pt x="182" y="486"/>
                      </a:lnTo>
                      <a:lnTo>
                        <a:pt x="174" y="504"/>
                      </a:lnTo>
                      <a:lnTo>
                        <a:pt x="164" y="520"/>
                      </a:lnTo>
                      <a:lnTo>
                        <a:pt x="154" y="533"/>
                      </a:lnTo>
                      <a:lnTo>
                        <a:pt x="143" y="546"/>
                      </a:lnTo>
                      <a:lnTo>
                        <a:pt x="133" y="556"/>
                      </a:lnTo>
                      <a:lnTo>
                        <a:pt x="122" y="564"/>
                      </a:lnTo>
                      <a:lnTo>
                        <a:pt x="112" y="571"/>
                      </a:lnTo>
                      <a:lnTo>
                        <a:pt x="87" y="544"/>
                      </a:lnTo>
                      <a:lnTo>
                        <a:pt x="65" y="517"/>
                      </a:lnTo>
                      <a:lnTo>
                        <a:pt x="46" y="486"/>
                      </a:lnTo>
                      <a:lnTo>
                        <a:pt x="30" y="455"/>
                      </a:lnTo>
                      <a:lnTo>
                        <a:pt x="18" y="423"/>
                      </a:lnTo>
                      <a:lnTo>
                        <a:pt x="9" y="389"/>
                      </a:lnTo>
                      <a:lnTo>
                        <a:pt x="3" y="355"/>
                      </a:lnTo>
                      <a:lnTo>
                        <a:pt x="0" y="320"/>
                      </a:lnTo>
                      <a:lnTo>
                        <a:pt x="0" y="285"/>
                      </a:lnTo>
                      <a:lnTo>
                        <a:pt x="5" y="259"/>
                      </a:lnTo>
                      <a:lnTo>
                        <a:pt x="12" y="233"/>
                      </a:lnTo>
                      <a:lnTo>
                        <a:pt x="22" y="207"/>
                      </a:lnTo>
                      <a:lnTo>
                        <a:pt x="36" y="176"/>
                      </a:lnTo>
                      <a:lnTo>
                        <a:pt x="54" y="148"/>
                      </a:lnTo>
                      <a:lnTo>
                        <a:pt x="74" y="122"/>
                      </a:lnTo>
                      <a:lnTo>
                        <a:pt x="95" y="97"/>
                      </a:lnTo>
                      <a:lnTo>
                        <a:pt x="119" y="76"/>
                      </a:lnTo>
                      <a:lnTo>
                        <a:pt x="145" y="57"/>
                      </a:lnTo>
                      <a:lnTo>
                        <a:pt x="172" y="41"/>
                      </a:lnTo>
                      <a:lnTo>
                        <a:pt x="201" y="28"/>
                      </a:lnTo>
                      <a:lnTo>
                        <a:pt x="231" y="17"/>
                      </a:lnTo>
                      <a:lnTo>
                        <a:pt x="263" y="8"/>
                      </a:lnTo>
                      <a:lnTo>
                        <a:pt x="295" y="3"/>
                      </a:lnTo>
                      <a:lnTo>
                        <a:pt x="328"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71" name="Freeform 85">
                  <a:extLst>
                    <a:ext uri="{FF2B5EF4-FFF2-40B4-BE49-F238E27FC236}">
                      <a16:creationId xmlns:a16="http://schemas.microsoft.com/office/drawing/2014/main" id="{B59095B1-9ADC-9246-ADD2-124C416CF46F}"/>
                    </a:ext>
                  </a:extLst>
                </p:cNvPr>
                <p:cNvSpPr>
                  <a:spLocks/>
                </p:cNvSpPr>
                <p:nvPr/>
              </p:nvSpPr>
              <p:spPr bwMode="auto">
                <a:xfrm>
                  <a:off x="5472112" y="1947863"/>
                  <a:ext cx="1003300" cy="912813"/>
                </a:xfrm>
                <a:custGeom>
                  <a:avLst/>
                  <a:gdLst/>
                  <a:ahLst/>
                  <a:cxnLst>
                    <a:cxn ang="0">
                      <a:pos x="364" y="0"/>
                    </a:cxn>
                    <a:cxn ang="0">
                      <a:pos x="432" y="9"/>
                    </a:cxn>
                    <a:cxn ang="0">
                      <a:pos x="500" y="32"/>
                    </a:cxn>
                    <a:cxn ang="0">
                      <a:pos x="550" y="57"/>
                    </a:cxn>
                    <a:cxn ang="0">
                      <a:pos x="589" y="86"/>
                    </a:cxn>
                    <a:cxn ang="0">
                      <a:pos x="619" y="118"/>
                    </a:cxn>
                    <a:cxn ang="0">
                      <a:pos x="631" y="159"/>
                    </a:cxn>
                    <a:cxn ang="0">
                      <a:pos x="621" y="201"/>
                    </a:cxn>
                    <a:cxn ang="0">
                      <a:pos x="601" y="233"/>
                    </a:cxn>
                    <a:cxn ang="0">
                      <a:pos x="573" y="259"/>
                    </a:cxn>
                    <a:cxn ang="0">
                      <a:pos x="538" y="277"/>
                    </a:cxn>
                    <a:cxn ang="0">
                      <a:pos x="499" y="289"/>
                    </a:cxn>
                    <a:cxn ang="0">
                      <a:pos x="457" y="297"/>
                    </a:cxn>
                    <a:cxn ang="0">
                      <a:pos x="413" y="300"/>
                    </a:cxn>
                    <a:cxn ang="0">
                      <a:pos x="326" y="298"/>
                    </a:cxn>
                    <a:cxn ang="0">
                      <a:pos x="288" y="293"/>
                    </a:cxn>
                    <a:cxn ang="0">
                      <a:pos x="253" y="288"/>
                    </a:cxn>
                    <a:cxn ang="0">
                      <a:pos x="225" y="282"/>
                    </a:cxn>
                    <a:cxn ang="0">
                      <a:pos x="204" y="278"/>
                    </a:cxn>
                    <a:cxn ang="0">
                      <a:pos x="193" y="276"/>
                    </a:cxn>
                    <a:cxn ang="0">
                      <a:pos x="199" y="309"/>
                    </a:cxn>
                    <a:cxn ang="0">
                      <a:pos x="206" y="369"/>
                    </a:cxn>
                    <a:cxn ang="0">
                      <a:pos x="204" y="422"/>
                    </a:cxn>
                    <a:cxn ang="0">
                      <a:pos x="195" y="466"/>
                    </a:cxn>
                    <a:cxn ang="0">
                      <a:pos x="180" y="503"/>
                    </a:cxn>
                    <a:cxn ang="0">
                      <a:pos x="161" y="532"/>
                    </a:cxn>
                    <a:cxn ang="0">
                      <a:pos x="141" y="553"/>
                    </a:cxn>
                    <a:cxn ang="0">
                      <a:pos x="119" y="567"/>
                    </a:cxn>
                    <a:cxn ang="0">
                      <a:pos x="100" y="575"/>
                    </a:cxn>
                    <a:cxn ang="0">
                      <a:pos x="55" y="517"/>
                    </a:cxn>
                    <a:cxn ang="0">
                      <a:pos x="23" y="452"/>
                    </a:cxn>
                    <a:cxn ang="0">
                      <a:pos x="4" y="384"/>
                    </a:cxn>
                    <a:cxn ang="0">
                      <a:pos x="0" y="313"/>
                    </a:cxn>
                    <a:cxn ang="0">
                      <a:pos x="12" y="242"/>
                    </a:cxn>
                    <a:cxn ang="0">
                      <a:pos x="39" y="176"/>
                    </a:cxn>
                    <a:cxn ang="0">
                      <a:pos x="76" y="121"/>
                    </a:cxn>
                    <a:cxn ang="0">
                      <a:pos x="122" y="76"/>
                    </a:cxn>
                    <a:cxn ang="0">
                      <a:pos x="175" y="41"/>
                    </a:cxn>
                    <a:cxn ang="0">
                      <a:pos x="234" y="16"/>
                    </a:cxn>
                    <a:cxn ang="0">
                      <a:pos x="297" y="3"/>
                    </a:cxn>
                  </a:cxnLst>
                  <a:rect l="0" t="0" r="r" b="b"/>
                  <a:pathLst>
                    <a:path w="632" h="575">
                      <a:moveTo>
                        <a:pt x="331" y="0"/>
                      </a:moveTo>
                      <a:lnTo>
                        <a:pt x="364" y="0"/>
                      </a:lnTo>
                      <a:lnTo>
                        <a:pt x="398" y="3"/>
                      </a:lnTo>
                      <a:lnTo>
                        <a:pt x="432" y="9"/>
                      </a:lnTo>
                      <a:lnTo>
                        <a:pt x="466" y="19"/>
                      </a:lnTo>
                      <a:lnTo>
                        <a:pt x="500" y="32"/>
                      </a:lnTo>
                      <a:lnTo>
                        <a:pt x="527" y="44"/>
                      </a:lnTo>
                      <a:lnTo>
                        <a:pt x="550" y="57"/>
                      </a:lnTo>
                      <a:lnTo>
                        <a:pt x="570" y="71"/>
                      </a:lnTo>
                      <a:lnTo>
                        <a:pt x="589" y="86"/>
                      </a:lnTo>
                      <a:lnTo>
                        <a:pt x="605" y="101"/>
                      </a:lnTo>
                      <a:lnTo>
                        <a:pt x="619" y="118"/>
                      </a:lnTo>
                      <a:lnTo>
                        <a:pt x="632" y="135"/>
                      </a:lnTo>
                      <a:lnTo>
                        <a:pt x="631" y="159"/>
                      </a:lnTo>
                      <a:lnTo>
                        <a:pt x="627" y="181"/>
                      </a:lnTo>
                      <a:lnTo>
                        <a:pt x="621" y="201"/>
                      </a:lnTo>
                      <a:lnTo>
                        <a:pt x="612" y="218"/>
                      </a:lnTo>
                      <a:lnTo>
                        <a:pt x="601" y="233"/>
                      </a:lnTo>
                      <a:lnTo>
                        <a:pt x="587" y="247"/>
                      </a:lnTo>
                      <a:lnTo>
                        <a:pt x="573" y="259"/>
                      </a:lnTo>
                      <a:lnTo>
                        <a:pt x="556" y="269"/>
                      </a:lnTo>
                      <a:lnTo>
                        <a:pt x="538" y="277"/>
                      </a:lnTo>
                      <a:lnTo>
                        <a:pt x="519" y="284"/>
                      </a:lnTo>
                      <a:lnTo>
                        <a:pt x="499" y="289"/>
                      </a:lnTo>
                      <a:lnTo>
                        <a:pt x="478" y="294"/>
                      </a:lnTo>
                      <a:lnTo>
                        <a:pt x="457" y="297"/>
                      </a:lnTo>
                      <a:lnTo>
                        <a:pt x="435" y="299"/>
                      </a:lnTo>
                      <a:lnTo>
                        <a:pt x="413" y="300"/>
                      </a:lnTo>
                      <a:lnTo>
                        <a:pt x="369" y="300"/>
                      </a:lnTo>
                      <a:lnTo>
                        <a:pt x="326" y="298"/>
                      </a:lnTo>
                      <a:lnTo>
                        <a:pt x="306" y="296"/>
                      </a:lnTo>
                      <a:lnTo>
                        <a:pt x="288" y="293"/>
                      </a:lnTo>
                      <a:lnTo>
                        <a:pt x="270" y="291"/>
                      </a:lnTo>
                      <a:lnTo>
                        <a:pt x="253" y="288"/>
                      </a:lnTo>
                      <a:lnTo>
                        <a:pt x="238" y="285"/>
                      </a:lnTo>
                      <a:lnTo>
                        <a:pt x="225" y="282"/>
                      </a:lnTo>
                      <a:lnTo>
                        <a:pt x="213" y="280"/>
                      </a:lnTo>
                      <a:lnTo>
                        <a:pt x="204" y="278"/>
                      </a:lnTo>
                      <a:lnTo>
                        <a:pt x="197" y="277"/>
                      </a:lnTo>
                      <a:lnTo>
                        <a:pt x="193" y="276"/>
                      </a:lnTo>
                      <a:lnTo>
                        <a:pt x="192" y="275"/>
                      </a:lnTo>
                      <a:lnTo>
                        <a:pt x="199" y="309"/>
                      </a:lnTo>
                      <a:lnTo>
                        <a:pt x="204" y="340"/>
                      </a:lnTo>
                      <a:lnTo>
                        <a:pt x="206" y="369"/>
                      </a:lnTo>
                      <a:lnTo>
                        <a:pt x="206" y="397"/>
                      </a:lnTo>
                      <a:lnTo>
                        <a:pt x="204" y="422"/>
                      </a:lnTo>
                      <a:lnTo>
                        <a:pt x="200" y="445"/>
                      </a:lnTo>
                      <a:lnTo>
                        <a:pt x="195" y="466"/>
                      </a:lnTo>
                      <a:lnTo>
                        <a:pt x="188" y="486"/>
                      </a:lnTo>
                      <a:lnTo>
                        <a:pt x="180" y="503"/>
                      </a:lnTo>
                      <a:lnTo>
                        <a:pt x="171" y="518"/>
                      </a:lnTo>
                      <a:lnTo>
                        <a:pt x="161" y="532"/>
                      </a:lnTo>
                      <a:lnTo>
                        <a:pt x="151" y="544"/>
                      </a:lnTo>
                      <a:lnTo>
                        <a:pt x="141" y="553"/>
                      </a:lnTo>
                      <a:lnTo>
                        <a:pt x="130" y="561"/>
                      </a:lnTo>
                      <a:lnTo>
                        <a:pt x="119" y="567"/>
                      </a:lnTo>
                      <a:lnTo>
                        <a:pt x="110" y="572"/>
                      </a:lnTo>
                      <a:lnTo>
                        <a:pt x="100" y="575"/>
                      </a:lnTo>
                      <a:lnTo>
                        <a:pt x="76" y="546"/>
                      </a:lnTo>
                      <a:lnTo>
                        <a:pt x="55" y="517"/>
                      </a:lnTo>
                      <a:lnTo>
                        <a:pt x="37" y="486"/>
                      </a:lnTo>
                      <a:lnTo>
                        <a:pt x="23" y="452"/>
                      </a:lnTo>
                      <a:lnTo>
                        <a:pt x="12" y="418"/>
                      </a:lnTo>
                      <a:lnTo>
                        <a:pt x="4" y="384"/>
                      </a:lnTo>
                      <a:lnTo>
                        <a:pt x="0" y="349"/>
                      </a:lnTo>
                      <a:lnTo>
                        <a:pt x="0" y="313"/>
                      </a:lnTo>
                      <a:lnTo>
                        <a:pt x="4" y="278"/>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72" name="Freeform 86">
                  <a:extLst>
                    <a:ext uri="{FF2B5EF4-FFF2-40B4-BE49-F238E27FC236}">
                      <a16:creationId xmlns:a16="http://schemas.microsoft.com/office/drawing/2014/main" id="{B7B68458-F139-6E40-A7C7-477FB137BC74}"/>
                    </a:ext>
                  </a:extLst>
                </p:cNvPr>
                <p:cNvSpPr>
                  <a:spLocks/>
                </p:cNvSpPr>
                <p:nvPr/>
              </p:nvSpPr>
              <p:spPr bwMode="auto">
                <a:xfrm>
                  <a:off x="5695949" y="4327525"/>
                  <a:ext cx="439738" cy="171450"/>
                </a:xfrm>
                <a:custGeom>
                  <a:avLst/>
                  <a:gdLst/>
                  <a:ahLst/>
                  <a:cxnLst>
                    <a:cxn ang="0">
                      <a:pos x="265" y="0"/>
                    </a:cxn>
                    <a:cxn ang="0">
                      <a:pos x="267" y="14"/>
                    </a:cxn>
                    <a:cxn ang="0">
                      <a:pos x="269" y="26"/>
                    </a:cxn>
                    <a:cxn ang="0">
                      <a:pos x="271" y="37"/>
                    </a:cxn>
                    <a:cxn ang="0">
                      <a:pos x="274" y="48"/>
                    </a:cxn>
                    <a:cxn ang="0">
                      <a:pos x="276" y="59"/>
                    </a:cxn>
                    <a:cxn ang="0">
                      <a:pos x="277" y="71"/>
                    </a:cxn>
                    <a:cxn ang="0">
                      <a:pos x="277" y="84"/>
                    </a:cxn>
                    <a:cxn ang="0">
                      <a:pos x="275" y="85"/>
                    </a:cxn>
                    <a:cxn ang="0">
                      <a:pos x="270" y="86"/>
                    </a:cxn>
                    <a:cxn ang="0">
                      <a:pos x="261" y="89"/>
                    </a:cxn>
                    <a:cxn ang="0">
                      <a:pos x="248" y="91"/>
                    </a:cxn>
                    <a:cxn ang="0">
                      <a:pos x="233" y="95"/>
                    </a:cxn>
                    <a:cxn ang="0">
                      <a:pos x="215" y="98"/>
                    </a:cxn>
                    <a:cxn ang="0">
                      <a:pos x="195" y="101"/>
                    </a:cxn>
                    <a:cxn ang="0">
                      <a:pos x="172" y="104"/>
                    </a:cxn>
                    <a:cxn ang="0">
                      <a:pos x="149" y="106"/>
                    </a:cxn>
                    <a:cxn ang="0">
                      <a:pos x="123" y="107"/>
                    </a:cxn>
                    <a:cxn ang="0">
                      <a:pos x="96" y="108"/>
                    </a:cxn>
                    <a:cxn ang="0">
                      <a:pos x="69" y="107"/>
                    </a:cxn>
                    <a:cxn ang="0">
                      <a:pos x="40" y="105"/>
                    </a:cxn>
                    <a:cxn ang="0">
                      <a:pos x="11" y="102"/>
                    </a:cxn>
                    <a:cxn ang="0">
                      <a:pos x="9" y="87"/>
                    </a:cxn>
                    <a:cxn ang="0">
                      <a:pos x="8" y="75"/>
                    </a:cxn>
                    <a:cxn ang="0">
                      <a:pos x="7" y="64"/>
                    </a:cxn>
                    <a:cxn ang="0">
                      <a:pos x="5" y="44"/>
                    </a:cxn>
                    <a:cxn ang="0">
                      <a:pos x="4" y="33"/>
                    </a:cxn>
                    <a:cxn ang="0">
                      <a:pos x="2" y="19"/>
                    </a:cxn>
                    <a:cxn ang="0">
                      <a:pos x="0" y="2"/>
                    </a:cxn>
                    <a:cxn ang="0">
                      <a:pos x="2" y="2"/>
                    </a:cxn>
                    <a:cxn ang="0">
                      <a:pos x="9" y="3"/>
                    </a:cxn>
                    <a:cxn ang="0">
                      <a:pos x="19" y="3"/>
                    </a:cxn>
                    <a:cxn ang="0">
                      <a:pos x="33" y="4"/>
                    </a:cxn>
                    <a:cxn ang="0">
                      <a:pos x="50" y="4"/>
                    </a:cxn>
                    <a:cxn ang="0">
                      <a:pos x="69" y="4"/>
                    </a:cxn>
                    <a:cxn ang="0">
                      <a:pos x="92" y="5"/>
                    </a:cxn>
                    <a:cxn ang="0">
                      <a:pos x="144" y="5"/>
                    </a:cxn>
                    <a:cxn ang="0">
                      <a:pos x="172" y="4"/>
                    </a:cxn>
                    <a:cxn ang="0">
                      <a:pos x="203" y="4"/>
                    </a:cxn>
                    <a:cxn ang="0">
                      <a:pos x="234" y="2"/>
                    </a:cxn>
                    <a:cxn ang="0">
                      <a:pos x="265" y="0"/>
                    </a:cxn>
                  </a:cxnLst>
                  <a:rect l="0" t="0" r="r" b="b"/>
                  <a:pathLst>
                    <a:path w="277" h="108">
                      <a:moveTo>
                        <a:pt x="265" y="0"/>
                      </a:moveTo>
                      <a:lnTo>
                        <a:pt x="267" y="14"/>
                      </a:lnTo>
                      <a:lnTo>
                        <a:pt x="269" y="26"/>
                      </a:lnTo>
                      <a:lnTo>
                        <a:pt x="271" y="37"/>
                      </a:lnTo>
                      <a:lnTo>
                        <a:pt x="274" y="48"/>
                      </a:lnTo>
                      <a:lnTo>
                        <a:pt x="276" y="59"/>
                      </a:lnTo>
                      <a:lnTo>
                        <a:pt x="277" y="71"/>
                      </a:lnTo>
                      <a:lnTo>
                        <a:pt x="277" y="84"/>
                      </a:lnTo>
                      <a:lnTo>
                        <a:pt x="275" y="85"/>
                      </a:lnTo>
                      <a:lnTo>
                        <a:pt x="270" y="86"/>
                      </a:lnTo>
                      <a:lnTo>
                        <a:pt x="261" y="89"/>
                      </a:lnTo>
                      <a:lnTo>
                        <a:pt x="248" y="91"/>
                      </a:lnTo>
                      <a:lnTo>
                        <a:pt x="233" y="95"/>
                      </a:lnTo>
                      <a:lnTo>
                        <a:pt x="215" y="98"/>
                      </a:lnTo>
                      <a:lnTo>
                        <a:pt x="195" y="101"/>
                      </a:lnTo>
                      <a:lnTo>
                        <a:pt x="172" y="104"/>
                      </a:lnTo>
                      <a:lnTo>
                        <a:pt x="149" y="106"/>
                      </a:lnTo>
                      <a:lnTo>
                        <a:pt x="123" y="107"/>
                      </a:lnTo>
                      <a:lnTo>
                        <a:pt x="96" y="108"/>
                      </a:lnTo>
                      <a:lnTo>
                        <a:pt x="69" y="107"/>
                      </a:lnTo>
                      <a:lnTo>
                        <a:pt x="40" y="105"/>
                      </a:lnTo>
                      <a:lnTo>
                        <a:pt x="11" y="102"/>
                      </a:lnTo>
                      <a:lnTo>
                        <a:pt x="9" y="87"/>
                      </a:lnTo>
                      <a:lnTo>
                        <a:pt x="8" y="75"/>
                      </a:lnTo>
                      <a:lnTo>
                        <a:pt x="7" y="64"/>
                      </a:lnTo>
                      <a:lnTo>
                        <a:pt x="5" y="44"/>
                      </a:lnTo>
                      <a:lnTo>
                        <a:pt x="4" y="33"/>
                      </a:lnTo>
                      <a:lnTo>
                        <a:pt x="2" y="19"/>
                      </a:lnTo>
                      <a:lnTo>
                        <a:pt x="0" y="2"/>
                      </a:lnTo>
                      <a:lnTo>
                        <a:pt x="2" y="2"/>
                      </a:lnTo>
                      <a:lnTo>
                        <a:pt x="9" y="3"/>
                      </a:lnTo>
                      <a:lnTo>
                        <a:pt x="19" y="3"/>
                      </a:lnTo>
                      <a:lnTo>
                        <a:pt x="33" y="4"/>
                      </a:lnTo>
                      <a:lnTo>
                        <a:pt x="50" y="4"/>
                      </a:lnTo>
                      <a:lnTo>
                        <a:pt x="69" y="4"/>
                      </a:lnTo>
                      <a:lnTo>
                        <a:pt x="92" y="5"/>
                      </a:lnTo>
                      <a:lnTo>
                        <a:pt x="144" y="5"/>
                      </a:lnTo>
                      <a:lnTo>
                        <a:pt x="172" y="4"/>
                      </a:lnTo>
                      <a:lnTo>
                        <a:pt x="203" y="4"/>
                      </a:lnTo>
                      <a:lnTo>
                        <a:pt x="234" y="2"/>
                      </a:lnTo>
                      <a:lnTo>
                        <a:pt x="265"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73" name="Freeform 87">
                  <a:extLst>
                    <a:ext uri="{FF2B5EF4-FFF2-40B4-BE49-F238E27FC236}">
                      <a16:creationId xmlns:a16="http://schemas.microsoft.com/office/drawing/2014/main" id="{AFE1588B-BB83-EC4D-BF51-68AB4F76A01B}"/>
                    </a:ext>
                  </a:extLst>
                </p:cNvPr>
                <p:cNvSpPr>
                  <a:spLocks/>
                </p:cNvSpPr>
                <p:nvPr/>
              </p:nvSpPr>
              <p:spPr bwMode="auto">
                <a:xfrm>
                  <a:off x="6399212" y="4232275"/>
                  <a:ext cx="169863" cy="198438"/>
                </a:xfrm>
                <a:custGeom>
                  <a:avLst/>
                  <a:gdLst/>
                  <a:ahLst/>
                  <a:cxnLst>
                    <a:cxn ang="0">
                      <a:pos x="107" y="0"/>
                    </a:cxn>
                    <a:cxn ang="0">
                      <a:pos x="107" y="2"/>
                    </a:cxn>
                    <a:cxn ang="0">
                      <a:pos x="106" y="9"/>
                    </a:cxn>
                    <a:cxn ang="0">
                      <a:pos x="105" y="19"/>
                    </a:cxn>
                    <a:cxn ang="0">
                      <a:pos x="104" y="35"/>
                    </a:cxn>
                    <a:cxn ang="0">
                      <a:pos x="102" y="54"/>
                    </a:cxn>
                    <a:cxn ang="0">
                      <a:pos x="100" y="78"/>
                    </a:cxn>
                    <a:cxn ang="0">
                      <a:pos x="98" y="106"/>
                    </a:cxn>
                    <a:cxn ang="0">
                      <a:pos x="75" y="113"/>
                    </a:cxn>
                    <a:cxn ang="0">
                      <a:pos x="53" y="118"/>
                    </a:cxn>
                    <a:cxn ang="0">
                      <a:pos x="34" y="122"/>
                    </a:cxn>
                    <a:cxn ang="0">
                      <a:pos x="17" y="125"/>
                    </a:cxn>
                    <a:cxn ang="0">
                      <a:pos x="16" y="123"/>
                    </a:cxn>
                    <a:cxn ang="0">
                      <a:pos x="14" y="118"/>
                    </a:cxn>
                    <a:cxn ang="0">
                      <a:pos x="12" y="109"/>
                    </a:cxn>
                    <a:cxn ang="0">
                      <a:pos x="10" y="96"/>
                    </a:cxn>
                    <a:cxn ang="0">
                      <a:pos x="7" y="80"/>
                    </a:cxn>
                    <a:cxn ang="0">
                      <a:pos x="3" y="60"/>
                    </a:cxn>
                    <a:cxn ang="0">
                      <a:pos x="0" y="36"/>
                    </a:cxn>
                    <a:cxn ang="0">
                      <a:pos x="29" y="28"/>
                    </a:cxn>
                    <a:cxn ang="0">
                      <a:pos x="57" y="20"/>
                    </a:cxn>
                    <a:cxn ang="0">
                      <a:pos x="83" y="11"/>
                    </a:cxn>
                    <a:cxn ang="0">
                      <a:pos x="107" y="0"/>
                    </a:cxn>
                  </a:cxnLst>
                  <a:rect l="0" t="0" r="r" b="b"/>
                  <a:pathLst>
                    <a:path w="107" h="125">
                      <a:moveTo>
                        <a:pt x="107" y="0"/>
                      </a:moveTo>
                      <a:lnTo>
                        <a:pt x="107" y="2"/>
                      </a:lnTo>
                      <a:lnTo>
                        <a:pt x="106" y="9"/>
                      </a:lnTo>
                      <a:lnTo>
                        <a:pt x="105" y="19"/>
                      </a:lnTo>
                      <a:lnTo>
                        <a:pt x="104" y="35"/>
                      </a:lnTo>
                      <a:lnTo>
                        <a:pt x="102" y="54"/>
                      </a:lnTo>
                      <a:lnTo>
                        <a:pt x="100" y="78"/>
                      </a:lnTo>
                      <a:lnTo>
                        <a:pt x="98" y="106"/>
                      </a:lnTo>
                      <a:lnTo>
                        <a:pt x="75" y="113"/>
                      </a:lnTo>
                      <a:lnTo>
                        <a:pt x="53" y="118"/>
                      </a:lnTo>
                      <a:lnTo>
                        <a:pt x="34" y="122"/>
                      </a:lnTo>
                      <a:lnTo>
                        <a:pt x="17" y="125"/>
                      </a:lnTo>
                      <a:lnTo>
                        <a:pt x="16" y="123"/>
                      </a:lnTo>
                      <a:lnTo>
                        <a:pt x="14" y="118"/>
                      </a:lnTo>
                      <a:lnTo>
                        <a:pt x="12" y="109"/>
                      </a:lnTo>
                      <a:lnTo>
                        <a:pt x="10" y="96"/>
                      </a:lnTo>
                      <a:lnTo>
                        <a:pt x="7" y="80"/>
                      </a:lnTo>
                      <a:lnTo>
                        <a:pt x="3" y="60"/>
                      </a:lnTo>
                      <a:lnTo>
                        <a:pt x="0" y="36"/>
                      </a:lnTo>
                      <a:lnTo>
                        <a:pt x="29" y="28"/>
                      </a:lnTo>
                      <a:lnTo>
                        <a:pt x="57" y="20"/>
                      </a:lnTo>
                      <a:lnTo>
                        <a:pt x="83" y="11"/>
                      </a:lnTo>
                      <a:lnTo>
                        <a:pt x="107"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74" name="Freeform 88">
                  <a:extLst>
                    <a:ext uri="{FF2B5EF4-FFF2-40B4-BE49-F238E27FC236}">
                      <a16:creationId xmlns:a16="http://schemas.microsoft.com/office/drawing/2014/main" id="{FDAC97DF-4DF1-0345-9C43-2E4D6A9D94F1}"/>
                    </a:ext>
                  </a:extLst>
                </p:cNvPr>
                <p:cNvSpPr>
                  <a:spLocks/>
                </p:cNvSpPr>
                <p:nvPr/>
              </p:nvSpPr>
              <p:spPr bwMode="auto">
                <a:xfrm>
                  <a:off x="5624512" y="3213100"/>
                  <a:ext cx="511175" cy="1257300"/>
                </a:xfrm>
                <a:custGeom>
                  <a:avLst/>
                  <a:gdLst/>
                  <a:ahLst/>
                  <a:cxnLst>
                    <a:cxn ang="0">
                      <a:pos x="23" y="0"/>
                    </a:cxn>
                    <a:cxn ang="0">
                      <a:pos x="37" y="2"/>
                    </a:cxn>
                    <a:cxn ang="0">
                      <a:pos x="62" y="4"/>
                    </a:cxn>
                    <a:cxn ang="0">
                      <a:pos x="93" y="6"/>
                    </a:cxn>
                    <a:cxn ang="0">
                      <a:pos x="125" y="8"/>
                    </a:cxn>
                    <a:cxn ang="0">
                      <a:pos x="155" y="8"/>
                    </a:cxn>
                    <a:cxn ang="0">
                      <a:pos x="158" y="15"/>
                    </a:cxn>
                    <a:cxn ang="0">
                      <a:pos x="167" y="35"/>
                    </a:cxn>
                    <a:cxn ang="0">
                      <a:pos x="180" y="66"/>
                    </a:cxn>
                    <a:cxn ang="0">
                      <a:pos x="196" y="109"/>
                    </a:cxn>
                    <a:cxn ang="0">
                      <a:pos x="215" y="161"/>
                    </a:cxn>
                    <a:cxn ang="0">
                      <a:pos x="235" y="221"/>
                    </a:cxn>
                    <a:cxn ang="0">
                      <a:pos x="255" y="288"/>
                    </a:cxn>
                    <a:cxn ang="0">
                      <a:pos x="275" y="361"/>
                    </a:cxn>
                    <a:cxn ang="0">
                      <a:pos x="292" y="440"/>
                    </a:cxn>
                    <a:cxn ang="0">
                      <a:pos x="306" y="522"/>
                    </a:cxn>
                    <a:cxn ang="0">
                      <a:pos x="317" y="606"/>
                    </a:cxn>
                    <a:cxn ang="0">
                      <a:pos x="322" y="692"/>
                    </a:cxn>
                    <a:cxn ang="0">
                      <a:pos x="321" y="777"/>
                    </a:cxn>
                    <a:cxn ang="0">
                      <a:pos x="313" y="779"/>
                    </a:cxn>
                    <a:cxn ang="0">
                      <a:pos x="290" y="782"/>
                    </a:cxn>
                    <a:cxn ang="0">
                      <a:pos x="257" y="786"/>
                    </a:cxn>
                    <a:cxn ang="0">
                      <a:pos x="217" y="789"/>
                    </a:cxn>
                    <a:cxn ang="0">
                      <a:pos x="170" y="792"/>
                    </a:cxn>
                    <a:cxn ang="0">
                      <a:pos x="99" y="791"/>
                    </a:cxn>
                    <a:cxn ang="0">
                      <a:pos x="55" y="787"/>
                    </a:cxn>
                    <a:cxn ang="0">
                      <a:pos x="16" y="779"/>
                    </a:cxn>
                    <a:cxn ang="0">
                      <a:pos x="25" y="502"/>
                    </a:cxn>
                    <a:cxn ang="0">
                      <a:pos x="35" y="451"/>
                    </a:cxn>
                    <a:cxn ang="0">
                      <a:pos x="41" y="393"/>
                    </a:cxn>
                    <a:cxn ang="0">
                      <a:pos x="43" y="330"/>
                    </a:cxn>
                    <a:cxn ang="0">
                      <a:pos x="42" y="267"/>
                    </a:cxn>
                    <a:cxn ang="0">
                      <a:pos x="38" y="175"/>
                    </a:cxn>
                    <a:cxn ang="0">
                      <a:pos x="33" y="119"/>
                    </a:cxn>
                    <a:cxn ang="0">
                      <a:pos x="29" y="71"/>
                    </a:cxn>
                    <a:cxn ang="0">
                      <a:pos x="25" y="33"/>
                    </a:cxn>
                    <a:cxn ang="0">
                      <a:pos x="22" y="9"/>
                    </a:cxn>
                    <a:cxn ang="0">
                      <a:pos x="21" y="0"/>
                    </a:cxn>
                  </a:cxnLst>
                  <a:rect l="0" t="0" r="r" b="b"/>
                  <a:pathLst>
                    <a:path w="322" h="792">
                      <a:moveTo>
                        <a:pt x="21" y="0"/>
                      </a:moveTo>
                      <a:lnTo>
                        <a:pt x="23" y="0"/>
                      </a:lnTo>
                      <a:lnTo>
                        <a:pt x="28" y="1"/>
                      </a:lnTo>
                      <a:lnTo>
                        <a:pt x="37" y="2"/>
                      </a:lnTo>
                      <a:lnTo>
                        <a:pt x="48" y="3"/>
                      </a:lnTo>
                      <a:lnTo>
                        <a:pt x="62" y="4"/>
                      </a:lnTo>
                      <a:lnTo>
                        <a:pt x="77" y="5"/>
                      </a:lnTo>
                      <a:lnTo>
                        <a:pt x="93" y="6"/>
                      </a:lnTo>
                      <a:lnTo>
                        <a:pt x="109" y="7"/>
                      </a:lnTo>
                      <a:lnTo>
                        <a:pt x="125" y="8"/>
                      </a:lnTo>
                      <a:lnTo>
                        <a:pt x="141" y="8"/>
                      </a:lnTo>
                      <a:lnTo>
                        <a:pt x="155" y="8"/>
                      </a:lnTo>
                      <a:lnTo>
                        <a:pt x="156" y="10"/>
                      </a:lnTo>
                      <a:lnTo>
                        <a:pt x="158" y="15"/>
                      </a:lnTo>
                      <a:lnTo>
                        <a:pt x="162" y="24"/>
                      </a:lnTo>
                      <a:lnTo>
                        <a:pt x="167" y="35"/>
                      </a:lnTo>
                      <a:lnTo>
                        <a:pt x="173" y="50"/>
                      </a:lnTo>
                      <a:lnTo>
                        <a:pt x="180" y="66"/>
                      </a:lnTo>
                      <a:lnTo>
                        <a:pt x="188" y="86"/>
                      </a:lnTo>
                      <a:lnTo>
                        <a:pt x="196" y="109"/>
                      </a:lnTo>
                      <a:lnTo>
                        <a:pt x="206" y="134"/>
                      </a:lnTo>
                      <a:lnTo>
                        <a:pt x="215" y="161"/>
                      </a:lnTo>
                      <a:lnTo>
                        <a:pt x="225" y="190"/>
                      </a:lnTo>
                      <a:lnTo>
                        <a:pt x="235" y="221"/>
                      </a:lnTo>
                      <a:lnTo>
                        <a:pt x="245" y="254"/>
                      </a:lnTo>
                      <a:lnTo>
                        <a:pt x="255" y="288"/>
                      </a:lnTo>
                      <a:lnTo>
                        <a:pt x="265" y="324"/>
                      </a:lnTo>
                      <a:lnTo>
                        <a:pt x="275" y="361"/>
                      </a:lnTo>
                      <a:lnTo>
                        <a:pt x="284" y="400"/>
                      </a:lnTo>
                      <a:lnTo>
                        <a:pt x="292" y="440"/>
                      </a:lnTo>
                      <a:lnTo>
                        <a:pt x="299" y="480"/>
                      </a:lnTo>
                      <a:lnTo>
                        <a:pt x="306" y="522"/>
                      </a:lnTo>
                      <a:lnTo>
                        <a:pt x="312" y="563"/>
                      </a:lnTo>
                      <a:lnTo>
                        <a:pt x="317" y="606"/>
                      </a:lnTo>
                      <a:lnTo>
                        <a:pt x="319" y="649"/>
                      </a:lnTo>
                      <a:lnTo>
                        <a:pt x="322" y="692"/>
                      </a:lnTo>
                      <a:lnTo>
                        <a:pt x="322" y="735"/>
                      </a:lnTo>
                      <a:lnTo>
                        <a:pt x="321" y="777"/>
                      </a:lnTo>
                      <a:lnTo>
                        <a:pt x="319" y="777"/>
                      </a:lnTo>
                      <a:lnTo>
                        <a:pt x="313" y="779"/>
                      </a:lnTo>
                      <a:lnTo>
                        <a:pt x="304" y="780"/>
                      </a:lnTo>
                      <a:lnTo>
                        <a:pt x="290" y="782"/>
                      </a:lnTo>
                      <a:lnTo>
                        <a:pt x="275" y="784"/>
                      </a:lnTo>
                      <a:lnTo>
                        <a:pt x="257" y="786"/>
                      </a:lnTo>
                      <a:lnTo>
                        <a:pt x="238" y="787"/>
                      </a:lnTo>
                      <a:lnTo>
                        <a:pt x="217" y="789"/>
                      </a:lnTo>
                      <a:lnTo>
                        <a:pt x="194" y="791"/>
                      </a:lnTo>
                      <a:lnTo>
                        <a:pt x="170" y="792"/>
                      </a:lnTo>
                      <a:lnTo>
                        <a:pt x="123" y="792"/>
                      </a:lnTo>
                      <a:lnTo>
                        <a:pt x="99" y="791"/>
                      </a:lnTo>
                      <a:lnTo>
                        <a:pt x="76" y="790"/>
                      </a:lnTo>
                      <a:lnTo>
                        <a:pt x="55" y="787"/>
                      </a:lnTo>
                      <a:lnTo>
                        <a:pt x="34" y="784"/>
                      </a:lnTo>
                      <a:lnTo>
                        <a:pt x="16" y="779"/>
                      </a:lnTo>
                      <a:lnTo>
                        <a:pt x="0" y="773"/>
                      </a:lnTo>
                      <a:lnTo>
                        <a:pt x="25" y="502"/>
                      </a:lnTo>
                      <a:lnTo>
                        <a:pt x="31" y="478"/>
                      </a:lnTo>
                      <a:lnTo>
                        <a:pt x="35" y="451"/>
                      </a:lnTo>
                      <a:lnTo>
                        <a:pt x="38" y="422"/>
                      </a:lnTo>
                      <a:lnTo>
                        <a:pt x="41" y="393"/>
                      </a:lnTo>
                      <a:lnTo>
                        <a:pt x="42" y="362"/>
                      </a:lnTo>
                      <a:lnTo>
                        <a:pt x="43" y="330"/>
                      </a:lnTo>
                      <a:lnTo>
                        <a:pt x="43" y="299"/>
                      </a:lnTo>
                      <a:lnTo>
                        <a:pt x="42" y="267"/>
                      </a:lnTo>
                      <a:lnTo>
                        <a:pt x="39" y="205"/>
                      </a:lnTo>
                      <a:lnTo>
                        <a:pt x="38" y="175"/>
                      </a:lnTo>
                      <a:lnTo>
                        <a:pt x="36" y="146"/>
                      </a:lnTo>
                      <a:lnTo>
                        <a:pt x="33" y="119"/>
                      </a:lnTo>
                      <a:lnTo>
                        <a:pt x="31" y="94"/>
                      </a:lnTo>
                      <a:lnTo>
                        <a:pt x="29" y="71"/>
                      </a:lnTo>
                      <a:lnTo>
                        <a:pt x="27" y="51"/>
                      </a:lnTo>
                      <a:lnTo>
                        <a:pt x="25" y="33"/>
                      </a:lnTo>
                      <a:lnTo>
                        <a:pt x="23" y="19"/>
                      </a:lnTo>
                      <a:lnTo>
                        <a:pt x="22" y="9"/>
                      </a:lnTo>
                      <a:lnTo>
                        <a:pt x="21" y="2"/>
                      </a:lnTo>
                      <a:lnTo>
                        <a:pt x="2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75" name="Freeform 89">
                  <a:extLst>
                    <a:ext uri="{FF2B5EF4-FFF2-40B4-BE49-F238E27FC236}">
                      <a16:creationId xmlns:a16="http://schemas.microsoft.com/office/drawing/2014/main" id="{922451D4-EACA-7D40-932B-4CF2D77240E0}"/>
                    </a:ext>
                  </a:extLst>
                </p:cNvPr>
                <p:cNvSpPr>
                  <a:spLocks/>
                </p:cNvSpPr>
                <p:nvPr/>
              </p:nvSpPr>
              <p:spPr bwMode="auto">
                <a:xfrm>
                  <a:off x="6367462" y="3173413"/>
                  <a:ext cx="266700" cy="1223963"/>
                </a:xfrm>
                <a:custGeom>
                  <a:avLst/>
                  <a:gdLst/>
                  <a:ahLst/>
                  <a:cxnLst>
                    <a:cxn ang="0">
                      <a:pos x="130" y="0"/>
                    </a:cxn>
                    <a:cxn ang="0">
                      <a:pos x="141" y="521"/>
                    </a:cxn>
                    <a:cxn ang="0">
                      <a:pos x="168" y="742"/>
                    </a:cxn>
                    <a:cxn ang="0">
                      <a:pos x="166" y="742"/>
                    </a:cxn>
                    <a:cxn ang="0">
                      <a:pos x="161" y="744"/>
                    </a:cxn>
                    <a:cxn ang="0">
                      <a:pos x="154" y="746"/>
                    </a:cxn>
                    <a:cxn ang="0">
                      <a:pos x="144" y="749"/>
                    </a:cxn>
                    <a:cxn ang="0">
                      <a:pos x="132" y="753"/>
                    </a:cxn>
                    <a:cxn ang="0">
                      <a:pos x="120" y="757"/>
                    </a:cxn>
                    <a:cxn ang="0">
                      <a:pos x="92" y="764"/>
                    </a:cxn>
                    <a:cxn ang="0">
                      <a:pos x="79" y="766"/>
                    </a:cxn>
                    <a:cxn ang="0">
                      <a:pos x="67" y="769"/>
                    </a:cxn>
                    <a:cxn ang="0">
                      <a:pos x="56" y="771"/>
                    </a:cxn>
                    <a:cxn ang="0">
                      <a:pos x="46" y="771"/>
                    </a:cxn>
                    <a:cxn ang="0">
                      <a:pos x="45" y="769"/>
                    </a:cxn>
                    <a:cxn ang="0">
                      <a:pos x="45" y="763"/>
                    </a:cxn>
                    <a:cxn ang="0">
                      <a:pos x="43" y="753"/>
                    </a:cxn>
                    <a:cxn ang="0">
                      <a:pos x="41" y="739"/>
                    </a:cxn>
                    <a:cxn ang="0">
                      <a:pos x="37" y="722"/>
                    </a:cxn>
                    <a:cxn ang="0">
                      <a:pos x="34" y="701"/>
                    </a:cxn>
                    <a:cxn ang="0">
                      <a:pos x="30" y="677"/>
                    </a:cxn>
                    <a:cxn ang="0">
                      <a:pos x="27" y="651"/>
                    </a:cxn>
                    <a:cxn ang="0">
                      <a:pos x="23" y="623"/>
                    </a:cxn>
                    <a:cxn ang="0">
                      <a:pos x="19" y="592"/>
                    </a:cxn>
                    <a:cxn ang="0">
                      <a:pos x="16" y="559"/>
                    </a:cxn>
                    <a:cxn ang="0">
                      <a:pos x="12" y="525"/>
                    </a:cxn>
                    <a:cxn ang="0">
                      <a:pos x="9" y="489"/>
                    </a:cxn>
                    <a:cxn ang="0">
                      <a:pos x="6" y="453"/>
                    </a:cxn>
                    <a:cxn ang="0">
                      <a:pos x="3" y="415"/>
                    </a:cxn>
                    <a:cxn ang="0">
                      <a:pos x="1" y="337"/>
                    </a:cxn>
                    <a:cxn ang="0">
                      <a:pos x="0" y="288"/>
                    </a:cxn>
                    <a:cxn ang="0">
                      <a:pos x="0" y="244"/>
                    </a:cxn>
                    <a:cxn ang="0">
                      <a:pos x="1" y="204"/>
                    </a:cxn>
                    <a:cxn ang="0">
                      <a:pos x="1" y="167"/>
                    </a:cxn>
                    <a:cxn ang="0">
                      <a:pos x="2" y="136"/>
                    </a:cxn>
                    <a:cxn ang="0">
                      <a:pos x="3" y="108"/>
                    </a:cxn>
                    <a:cxn ang="0">
                      <a:pos x="5" y="84"/>
                    </a:cxn>
                    <a:cxn ang="0">
                      <a:pos x="6" y="64"/>
                    </a:cxn>
                    <a:cxn ang="0">
                      <a:pos x="8" y="47"/>
                    </a:cxn>
                    <a:cxn ang="0">
                      <a:pos x="9" y="35"/>
                    </a:cxn>
                    <a:cxn ang="0">
                      <a:pos x="10" y="26"/>
                    </a:cxn>
                    <a:cxn ang="0">
                      <a:pos x="11" y="21"/>
                    </a:cxn>
                    <a:cxn ang="0">
                      <a:pos x="11" y="19"/>
                    </a:cxn>
                    <a:cxn ang="0">
                      <a:pos x="130" y="0"/>
                    </a:cxn>
                  </a:cxnLst>
                  <a:rect l="0" t="0" r="r" b="b"/>
                  <a:pathLst>
                    <a:path w="168" h="771">
                      <a:moveTo>
                        <a:pt x="130" y="0"/>
                      </a:moveTo>
                      <a:lnTo>
                        <a:pt x="141" y="521"/>
                      </a:lnTo>
                      <a:lnTo>
                        <a:pt x="168" y="742"/>
                      </a:lnTo>
                      <a:lnTo>
                        <a:pt x="166" y="742"/>
                      </a:lnTo>
                      <a:lnTo>
                        <a:pt x="161" y="744"/>
                      </a:lnTo>
                      <a:lnTo>
                        <a:pt x="154" y="746"/>
                      </a:lnTo>
                      <a:lnTo>
                        <a:pt x="144" y="749"/>
                      </a:lnTo>
                      <a:lnTo>
                        <a:pt x="132" y="753"/>
                      </a:lnTo>
                      <a:lnTo>
                        <a:pt x="120" y="757"/>
                      </a:lnTo>
                      <a:lnTo>
                        <a:pt x="92" y="764"/>
                      </a:lnTo>
                      <a:lnTo>
                        <a:pt x="79" y="766"/>
                      </a:lnTo>
                      <a:lnTo>
                        <a:pt x="67" y="769"/>
                      </a:lnTo>
                      <a:lnTo>
                        <a:pt x="56" y="771"/>
                      </a:lnTo>
                      <a:lnTo>
                        <a:pt x="46" y="771"/>
                      </a:lnTo>
                      <a:lnTo>
                        <a:pt x="45" y="769"/>
                      </a:lnTo>
                      <a:lnTo>
                        <a:pt x="45" y="763"/>
                      </a:lnTo>
                      <a:lnTo>
                        <a:pt x="43" y="753"/>
                      </a:lnTo>
                      <a:lnTo>
                        <a:pt x="41" y="739"/>
                      </a:lnTo>
                      <a:lnTo>
                        <a:pt x="37" y="722"/>
                      </a:lnTo>
                      <a:lnTo>
                        <a:pt x="34" y="701"/>
                      </a:lnTo>
                      <a:lnTo>
                        <a:pt x="30" y="677"/>
                      </a:lnTo>
                      <a:lnTo>
                        <a:pt x="27" y="651"/>
                      </a:lnTo>
                      <a:lnTo>
                        <a:pt x="23" y="623"/>
                      </a:lnTo>
                      <a:lnTo>
                        <a:pt x="19" y="592"/>
                      </a:lnTo>
                      <a:lnTo>
                        <a:pt x="16" y="559"/>
                      </a:lnTo>
                      <a:lnTo>
                        <a:pt x="12" y="525"/>
                      </a:lnTo>
                      <a:lnTo>
                        <a:pt x="9" y="489"/>
                      </a:lnTo>
                      <a:lnTo>
                        <a:pt x="6" y="453"/>
                      </a:lnTo>
                      <a:lnTo>
                        <a:pt x="3" y="415"/>
                      </a:lnTo>
                      <a:lnTo>
                        <a:pt x="1" y="337"/>
                      </a:lnTo>
                      <a:lnTo>
                        <a:pt x="0" y="288"/>
                      </a:lnTo>
                      <a:lnTo>
                        <a:pt x="0" y="244"/>
                      </a:lnTo>
                      <a:lnTo>
                        <a:pt x="1" y="204"/>
                      </a:lnTo>
                      <a:lnTo>
                        <a:pt x="1" y="167"/>
                      </a:lnTo>
                      <a:lnTo>
                        <a:pt x="2" y="136"/>
                      </a:lnTo>
                      <a:lnTo>
                        <a:pt x="3" y="108"/>
                      </a:lnTo>
                      <a:lnTo>
                        <a:pt x="5" y="84"/>
                      </a:lnTo>
                      <a:lnTo>
                        <a:pt x="6" y="64"/>
                      </a:lnTo>
                      <a:lnTo>
                        <a:pt x="8" y="47"/>
                      </a:lnTo>
                      <a:lnTo>
                        <a:pt x="9" y="35"/>
                      </a:lnTo>
                      <a:lnTo>
                        <a:pt x="10" y="26"/>
                      </a:lnTo>
                      <a:lnTo>
                        <a:pt x="11" y="21"/>
                      </a:lnTo>
                      <a:lnTo>
                        <a:pt x="11" y="19"/>
                      </a:lnTo>
                      <a:lnTo>
                        <a:pt x="130"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76" name="Freeform 90">
                  <a:extLst>
                    <a:ext uri="{FF2B5EF4-FFF2-40B4-BE49-F238E27FC236}">
                      <a16:creationId xmlns:a16="http://schemas.microsoft.com/office/drawing/2014/main" id="{7353F69E-68C1-044E-A2A4-5014F45E0FFF}"/>
                    </a:ext>
                  </a:extLst>
                </p:cNvPr>
                <p:cNvSpPr>
                  <a:spLocks/>
                </p:cNvSpPr>
                <p:nvPr/>
              </p:nvSpPr>
              <p:spPr bwMode="auto">
                <a:xfrm>
                  <a:off x="6030912" y="3216275"/>
                  <a:ext cx="228600" cy="139700"/>
                </a:xfrm>
                <a:custGeom>
                  <a:avLst/>
                  <a:gdLst/>
                  <a:ahLst/>
                  <a:cxnLst>
                    <a:cxn ang="0">
                      <a:pos x="144" y="0"/>
                    </a:cxn>
                    <a:cxn ang="0">
                      <a:pos x="114" y="85"/>
                    </a:cxn>
                    <a:cxn ang="0">
                      <a:pos x="75" y="88"/>
                    </a:cxn>
                    <a:cxn ang="0">
                      <a:pos x="0" y="6"/>
                    </a:cxn>
                    <a:cxn ang="0">
                      <a:pos x="33" y="5"/>
                    </a:cxn>
                    <a:cxn ang="0">
                      <a:pos x="69" y="4"/>
                    </a:cxn>
                    <a:cxn ang="0">
                      <a:pos x="106" y="2"/>
                    </a:cxn>
                    <a:cxn ang="0">
                      <a:pos x="144" y="0"/>
                    </a:cxn>
                  </a:cxnLst>
                  <a:rect l="0" t="0" r="r" b="b"/>
                  <a:pathLst>
                    <a:path w="144" h="88">
                      <a:moveTo>
                        <a:pt x="144" y="0"/>
                      </a:moveTo>
                      <a:lnTo>
                        <a:pt x="114" y="85"/>
                      </a:lnTo>
                      <a:lnTo>
                        <a:pt x="75" y="88"/>
                      </a:lnTo>
                      <a:lnTo>
                        <a:pt x="0" y="6"/>
                      </a:lnTo>
                      <a:lnTo>
                        <a:pt x="33" y="5"/>
                      </a:lnTo>
                      <a:lnTo>
                        <a:pt x="69" y="4"/>
                      </a:lnTo>
                      <a:lnTo>
                        <a:pt x="106" y="2"/>
                      </a:lnTo>
                      <a:lnTo>
                        <a:pt x="144"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77" name="Freeform 91">
                  <a:extLst>
                    <a:ext uri="{FF2B5EF4-FFF2-40B4-BE49-F238E27FC236}">
                      <a16:creationId xmlns:a16="http://schemas.microsoft.com/office/drawing/2014/main" id="{716519DF-5AEC-8442-A736-E79C355D8700}"/>
                    </a:ext>
                  </a:extLst>
                </p:cNvPr>
                <p:cNvSpPr>
                  <a:spLocks/>
                </p:cNvSpPr>
                <p:nvPr/>
              </p:nvSpPr>
              <p:spPr bwMode="auto">
                <a:xfrm>
                  <a:off x="5735637" y="3562350"/>
                  <a:ext cx="158750" cy="36513"/>
                </a:xfrm>
                <a:custGeom>
                  <a:avLst/>
                  <a:gdLst/>
                  <a:ahLst/>
                  <a:cxnLst>
                    <a:cxn ang="0">
                      <a:pos x="0" y="0"/>
                    </a:cxn>
                    <a:cxn ang="0">
                      <a:pos x="97" y="1"/>
                    </a:cxn>
                    <a:cxn ang="0">
                      <a:pos x="100" y="23"/>
                    </a:cxn>
                    <a:cxn ang="0">
                      <a:pos x="1" y="23"/>
                    </a:cxn>
                    <a:cxn ang="0">
                      <a:pos x="0" y="0"/>
                    </a:cxn>
                  </a:cxnLst>
                  <a:rect l="0" t="0" r="r" b="b"/>
                  <a:pathLst>
                    <a:path w="100" h="23">
                      <a:moveTo>
                        <a:pt x="0" y="0"/>
                      </a:moveTo>
                      <a:lnTo>
                        <a:pt x="97" y="1"/>
                      </a:lnTo>
                      <a:lnTo>
                        <a:pt x="100" y="23"/>
                      </a:lnTo>
                      <a:lnTo>
                        <a:pt x="1" y="23"/>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78" name="Freeform 94">
                  <a:extLst>
                    <a:ext uri="{FF2B5EF4-FFF2-40B4-BE49-F238E27FC236}">
                      <a16:creationId xmlns:a16="http://schemas.microsoft.com/office/drawing/2014/main" id="{525E2DE6-0222-BD42-98EF-460979934BDF}"/>
                    </a:ext>
                  </a:extLst>
                </p:cNvPr>
                <p:cNvSpPr>
                  <a:spLocks/>
                </p:cNvSpPr>
                <p:nvPr/>
              </p:nvSpPr>
              <p:spPr bwMode="auto">
                <a:xfrm>
                  <a:off x="6081712" y="4106863"/>
                  <a:ext cx="41275" cy="36513"/>
                </a:xfrm>
                <a:custGeom>
                  <a:avLst/>
                  <a:gdLst/>
                  <a:ahLst/>
                  <a:cxnLst>
                    <a:cxn ang="0">
                      <a:pos x="9" y="0"/>
                    </a:cxn>
                    <a:cxn ang="0">
                      <a:pos x="24" y="4"/>
                    </a:cxn>
                    <a:cxn ang="0">
                      <a:pos x="26" y="23"/>
                    </a:cxn>
                    <a:cxn ang="0">
                      <a:pos x="13" y="19"/>
                    </a:cxn>
                    <a:cxn ang="0">
                      <a:pos x="0" y="14"/>
                    </a:cxn>
                    <a:cxn ang="0">
                      <a:pos x="9" y="0"/>
                    </a:cxn>
                  </a:cxnLst>
                  <a:rect l="0" t="0" r="r" b="b"/>
                  <a:pathLst>
                    <a:path w="26" h="23">
                      <a:moveTo>
                        <a:pt x="9" y="0"/>
                      </a:moveTo>
                      <a:lnTo>
                        <a:pt x="24" y="4"/>
                      </a:lnTo>
                      <a:lnTo>
                        <a:pt x="26" y="23"/>
                      </a:lnTo>
                      <a:lnTo>
                        <a:pt x="13" y="19"/>
                      </a:lnTo>
                      <a:lnTo>
                        <a:pt x="0" y="14"/>
                      </a:lnTo>
                      <a:lnTo>
                        <a:pt x="9" y="0"/>
                      </a:lnTo>
                      <a:close/>
                    </a:path>
                  </a:pathLst>
                </a:custGeom>
                <a:solidFill>
                  <a:srgbClr val="00002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79" name="Freeform 95">
                  <a:extLst>
                    <a:ext uri="{FF2B5EF4-FFF2-40B4-BE49-F238E27FC236}">
                      <a16:creationId xmlns:a16="http://schemas.microsoft.com/office/drawing/2014/main" id="{820CD411-D4A6-0743-9FBB-CE00175B4AF1}"/>
                    </a:ext>
                  </a:extLst>
                </p:cNvPr>
                <p:cNvSpPr>
                  <a:spLocks/>
                </p:cNvSpPr>
                <p:nvPr/>
              </p:nvSpPr>
              <p:spPr bwMode="auto">
                <a:xfrm>
                  <a:off x="5643562" y="2016125"/>
                  <a:ext cx="736600" cy="346075"/>
                </a:xfrm>
                <a:custGeom>
                  <a:avLst/>
                  <a:gdLst/>
                  <a:ahLst/>
                  <a:cxnLst>
                    <a:cxn ang="0">
                      <a:pos x="341" y="1"/>
                    </a:cxn>
                    <a:cxn ang="0">
                      <a:pos x="355" y="4"/>
                    </a:cxn>
                    <a:cxn ang="0">
                      <a:pos x="379" y="12"/>
                    </a:cxn>
                    <a:cxn ang="0">
                      <a:pos x="407" y="24"/>
                    </a:cxn>
                    <a:cxn ang="0">
                      <a:pos x="434" y="41"/>
                    </a:cxn>
                    <a:cxn ang="0">
                      <a:pos x="455" y="65"/>
                    </a:cxn>
                    <a:cxn ang="0">
                      <a:pos x="464" y="88"/>
                    </a:cxn>
                    <a:cxn ang="0">
                      <a:pos x="464" y="109"/>
                    </a:cxn>
                    <a:cxn ang="0">
                      <a:pos x="459" y="133"/>
                    </a:cxn>
                    <a:cxn ang="0">
                      <a:pos x="447" y="156"/>
                    </a:cxn>
                    <a:cxn ang="0">
                      <a:pos x="426" y="179"/>
                    </a:cxn>
                    <a:cxn ang="0">
                      <a:pos x="397" y="197"/>
                    </a:cxn>
                    <a:cxn ang="0">
                      <a:pos x="356" y="210"/>
                    </a:cxn>
                    <a:cxn ang="0">
                      <a:pos x="305" y="217"/>
                    </a:cxn>
                    <a:cxn ang="0">
                      <a:pos x="231" y="217"/>
                    </a:cxn>
                    <a:cxn ang="0">
                      <a:pos x="167" y="210"/>
                    </a:cxn>
                    <a:cxn ang="0">
                      <a:pos x="112" y="199"/>
                    </a:cxn>
                    <a:cxn ang="0">
                      <a:pos x="68" y="184"/>
                    </a:cxn>
                    <a:cxn ang="0">
                      <a:pos x="35" y="170"/>
                    </a:cxn>
                    <a:cxn ang="0">
                      <a:pos x="13" y="159"/>
                    </a:cxn>
                    <a:cxn ang="0">
                      <a:pos x="1" y="152"/>
                    </a:cxn>
                    <a:cxn ang="0">
                      <a:pos x="34" y="156"/>
                    </a:cxn>
                    <a:cxn ang="0">
                      <a:pos x="96" y="158"/>
                    </a:cxn>
                    <a:cxn ang="0">
                      <a:pos x="149" y="152"/>
                    </a:cxn>
                    <a:cxn ang="0">
                      <a:pos x="195" y="139"/>
                    </a:cxn>
                    <a:cxn ang="0">
                      <a:pos x="233" y="121"/>
                    </a:cxn>
                    <a:cxn ang="0">
                      <a:pos x="264" y="99"/>
                    </a:cxn>
                    <a:cxn ang="0">
                      <a:pos x="290" y="76"/>
                    </a:cxn>
                    <a:cxn ang="0">
                      <a:pos x="308" y="54"/>
                    </a:cxn>
                    <a:cxn ang="0">
                      <a:pos x="323" y="33"/>
                    </a:cxn>
                    <a:cxn ang="0">
                      <a:pos x="332" y="16"/>
                    </a:cxn>
                    <a:cxn ang="0">
                      <a:pos x="337" y="4"/>
                    </a:cxn>
                    <a:cxn ang="0">
                      <a:pos x="339" y="0"/>
                    </a:cxn>
                  </a:cxnLst>
                  <a:rect l="0" t="0" r="r" b="b"/>
                  <a:pathLst>
                    <a:path w="464" h="218">
                      <a:moveTo>
                        <a:pt x="339" y="0"/>
                      </a:moveTo>
                      <a:lnTo>
                        <a:pt x="341" y="1"/>
                      </a:lnTo>
                      <a:lnTo>
                        <a:pt x="346" y="2"/>
                      </a:lnTo>
                      <a:lnTo>
                        <a:pt x="355" y="4"/>
                      </a:lnTo>
                      <a:lnTo>
                        <a:pt x="366" y="7"/>
                      </a:lnTo>
                      <a:lnTo>
                        <a:pt x="379" y="12"/>
                      </a:lnTo>
                      <a:lnTo>
                        <a:pt x="392" y="18"/>
                      </a:lnTo>
                      <a:lnTo>
                        <a:pt x="407" y="24"/>
                      </a:lnTo>
                      <a:lnTo>
                        <a:pt x="421" y="32"/>
                      </a:lnTo>
                      <a:lnTo>
                        <a:pt x="434" y="41"/>
                      </a:lnTo>
                      <a:lnTo>
                        <a:pt x="445" y="52"/>
                      </a:lnTo>
                      <a:lnTo>
                        <a:pt x="455" y="65"/>
                      </a:lnTo>
                      <a:lnTo>
                        <a:pt x="461" y="78"/>
                      </a:lnTo>
                      <a:lnTo>
                        <a:pt x="464" y="88"/>
                      </a:lnTo>
                      <a:lnTo>
                        <a:pt x="464" y="98"/>
                      </a:lnTo>
                      <a:lnTo>
                        <a:pt x="464" y="109"/>
                      </a:lnTo>
                      <a:lnTo>
                        <a:pt x="462" y="121"/>
                      </a:lnTo>
                      <a:lnTo>
                        <a:pt x="459" y="133"/>
                      </a:lnTo>
                      <a:lnTo>
                        <a:pt x="454" y="145"/>
                      </a:lnTo>
                      <a:lnTo>
                        <a:pt x="447" y="156"/>
                      </a:lnTo>
                      <a:lnTo>
                        <a:pt x="437" y="168"/>
                      </a:lnTo>
                      <a:lnTo>
                        <a:pt x="426" y="179"/>
                      </a:lnTo>
                      <a:lnTo>
                        <a:pt x="412" y="188"/>
                      </a:lnTo>
                      <a:lnTo>
                        <a:pt x="397" y="197"/>
                      </a:lnTo>
                      <a:lnTo>
                        <a:pt x="378" y="204"/>
                      </a:lnTo>
                      <a:lnTo>
                        <a:pt x="356" y="210"/>
                      </a:lnTo>
                      <a:lnTo>
                        <a:pt x="332" y="215"/>
                      </a:lnTo>
                      <a:lnTo>
                        <a:pt x="305" y="217"/>
                      </a:lnTo>
                      <a:lnTo>
                        <a:pt x="267" y="218"/>
                      </a:lnTo>
                      <a:lnTo>
                        <a:pt x="231" y="217"/>
                      </a:lnTo>
                      <a:lnTo>
                        <a:pt x="198" y="215"/>
                      </a:lnTo>
                      <a:lnTo>
                        <a:pt x="167" y="210"/>
                      </a:lnTo>
                      <a:lnTo>
                        <a:pt x="138" y="205"/>
                      </a:lnTo>
                      <a:lnTo>
                        <a:pt x="112" y="199"/>
                      </a:lnTo>
                      <a:lnTo>
                        <a:pt x="89" y="192"/>
                      </a:lnTo>
                      <a:lnTo>
                        <a:pt x="68" y="184"/>
                      </a:lnTo>
                      <a:lnTo>
                        <a:pt x="50" y="177"/>
                      </a:lnTo>
                      <a:lnTo>
                        <a:pt x="35" y="170"/>
                      </a:lnTo>
                      <a:lnTo>
                        <a:pt x="22" y="164"/>
                      </a:lnTo>
                      <a:lnTo>
                        <a:pt x="13" y="159"/>
                      </a:lnTo>
                      <a:lnTo>
                        <a:pt x="5" y="154"/>
                      </a:lnTo>
                      <a:lnTo>
                        <a:pt x="1" y="152"/>
                      </a:lnTo>
                      <a:lnTo>
                        <a:pt x="0" y="151"/>
                      </a:lnTo>
                      <a:lnTo>
                        <a:pt x="34" y="156"/>
                      </a:lnTo>
                      <a:lnTo>
                        <a:pt x="66" y="158"/>
                      </a:lnTo>
                      <a:lnTo>
                        <a:pt x="96" y="158"/>
                      </a:lnTo>
                      <a:lnTo>
                        <a:pt x="124" y="156"/>
                      </a:lnTo>
                      <a:lnTo>
                        <a:pt x="149" y="152"/>
                      </a:lnTo>
                      <a:lnTo>
                        <a:pt x="173" y="145"/>
                      </a:lnTo>
                      <a:lnTo>
                        <a:pt x="195" y="139"/>
                      </a:lnTo>
                      <a:lnTo>
                        <a:pt x="215" y="130"/>
                      </a:lnTo>
                      <a:lnTo>
                        <a:pt x="233" y="121"/>
                      </a:lnTo>
                      <a:lnTo>
                        <a:pt x="249" y="110"/>
                      </a:lnTo>
                      <a:lnTo>
                        <a:pt x="264" y="99"/>
                      </a:lnTo>
                      <a:lnTo>
                        <a:pt x="278" y="87"/>
                      </a:lnTo>
                      <a:lnTo>
                        <a:pt x="290" y="76"/>
                      </a:lnTo>
                      <a:lnTo>
                        <a:pt x="299" y="65"/>
                      </a:lnTo>
                      <a:lnTo>
                        <a:pt x="308" y="54"/>
                      </a:lnTo>
                      <a:lnTo>
                        <a:pt x="316" y="42"/>
                      </a:lnTo>
                      <a:lnTo>
                        <a:pt x="323" y="33"/>
                      </a:lnTo>
                      <a:lnTo>
                        <a:pt x="327" y="24"/>
                      </a:lnTo>
                      <a:lnTo>
                        <a:pt x="332" y="16"/>
                      </a:lnTo>
                      <a:lnTo>
                        <a:pt x="335" y="9"/>
                      </a:lnTo>
                      <a:lnTo>
                        <a:pt x="337" y="4"/>
                      </a:lnTo>
                      <a:lnTo>
                        <a:pt x="338" y="2"/>
                      </a:lnTo>
                      <a:lnTo>
                        <a:pt x="33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80" name="Freeform 96">
                  <a:extLst>
                    <a:ext uri="{FF2B5EF4-FFF2-40B4-BE49-F238E27FC236}">
                      <a16:creationId xmlns:a16="http://schemas.microsoft.com/office/drawing/2014/main" id="{56D4E160-9326-644E-A756-37596D25C062}"/>
                    </a:ext>
                  </a:extLst>
                </p:cNvPr>
                <p:cNvSpPr>
                  <a:spLocks noEditPoints="1"/>
                </p:cNvSpPr>
                <p:nvPr/>
              </p:nvSpPr>
              <p:spPr bwMode="auto">
                <a:xfrm>
                  <a:off x="6099174" y="2165350"/>
                  <a:ext cx="280988" cy="200025"/>
                </a:xfrm>
                <a:custGeom>
                  <a:avLst/>
                  <a:gdLst/>
                  <a:ahLst/>
                  <a:cxnLst>
                    <a:cxn ang="0">
                      <a:pos x="1" y="126"/>
                    </a:cxn>
                    <a:cxn ang="0">
                      <a:pos x="0" y="126"/>
                    </a:cxn>
                    <a:cxn ang="0">
                      <a:pos x="1" y="126"/>
                    </a:cxn>
                    <a:cxn ang="0">
                      <a:pos x="175" y="0"/>
                    </a:cxn>
                    <a:cxn ang="0">
                      <a:pos x="175" y="0"/>
                    </a:cxn>
                    <a:cxn ang="0">
                      <a:pos x="176" y="3"/>
                    </a:cxn>
                    <a:cxn ang="0">
                      <a:pos x="177" y="7"/>
                    </a:cxn>
                    <a:cxn ang="0">
                      <a:pos x="177" y="12"/>
                    </a:cxn>
                    <a:cxn ang="0">
                      <a:pos x="177" y="25"/>
                    </a:cxn>
                    <a:cxn ang="0">
                      <a:pos x="177" y="33"/>
                    </a:cxn>
                    <a:cxn ang="0">
                      <a:pos x="174" y="42"/>
                    </a:cxn>
                    <a:cxn ang="0">
                      <a:pos x="172" y="50"/>
                    </a:cxn>
                    <a:cxn ang="0">
                      <a:pos x="168" y="59"/>
                    </a:cxn>
                    <a:cxn ang="0">
                      <a:pos x="163" y="69"/>
                    </a:cxn>
                    <a:cxn ang="0">
                      <a:pos x="157" y="78"/>
                    </a:cxn>
                    <a:cxn ang="0">
                      <a:pos x="149" y="86"/>
                    </a:cxn>
                    <a:cxn ang="0">
                      <a:pos x="139" y="94"/>
                    </a:cxn>
                    <a:cxn ang="0">
                      <a:pos x="126" y="102"/>
                    </a:cxn>
                    <a:cxn ang="0">
                      <a:pos x="112" y="109"/>
                    </a:cxn>
                    <a:cxn ang="0">
                      <a:pos x="95" y="115"/>
                    </a:cxn>
                    <a:cxn ang="0">
                      <a:pos x="76" y="120"/>
                    </a:cxn>
                    <a:cxn ang="0">
                      <a:pos x="54" y="123"/>
                    </a:cxn>
                    <a:cxn ang="0">
                      <a:pos x="28" y="125"/>
                    </a:cxn>
                    <a:cxn ang="0">
                      <a:pos x="1" y="126"/>
                    </a:cxn>
                    <a:cxn ang="0">
                      <a:pos x="6" y="125"/>
                    </a:cxn>
                    <a:cxn ang="0">
                      <a:pos x="13" y="125"/>
                    </a:cxn>
                    <a:cxn ang="0">
                      <a:pos x="23" y="124"/>
                    </a:cxn>
                    <a:cxn ang="0">
                      <a:pos x="34" y="122"/>
                    </a:cxn>
                    <a:cxn ang="0">
                      <a:pos x="47" y="120"/>
                    </a:cxn>
                    <a:cxn ang="0">
                      <a:pos x="61" y="116"/>
                    </a:cxn>
                    <a:cxn ang="0">
                      <a:pos x="75" y="112"/>
                    </a:cxn>
                    <a:cxn ang="0">
                      <a:pos x="90" y="107"/>
                    </a:cxn>
                    <a:cxn ang="0">
                      <a:pos x="104" y="101"/>
                    </a:cxn>
                    <a:cxn ang="0">
                      <a:pos x="119" y="94"/>
                    </a:cxn>
                    <a:cxn ang="0">
                      <a:pos x="132" y="85"/>
                    </a:cxn>
                    <a:cxn ang="0">
                      <a:pos x="145" y="75"/>
                    </a:cxn>
                    <a:cxn ang="0">
                      <a:pos x="155" y="63"/>
                    </a:cxn>
                    <a:cxn ang="0">
                      <a:pos x="164" y="50"/>
                    </a:cxn>
                    <a:cxn ang="0">
                      <a:pos x="170" y="35"/>
                    </a:cxn>
                    <a:cxn ang="0">
                      <a:pos x="174" y="18"/>
                    </a:cxn>
                    <a:cxn ang="0">
                      <a:pos x="175" y="0"/>
                    </a:cxn>
                  </a:cxnLst>
                  <a:rect l="0" t="0" r="r" b="b"/>
                  <a:pathLst>
                    <a:path w="177" h="126">
                      <a:moveTo>
                        <a:pt x="1" y="126"/>
                      </a:moveTo>
                      <a:lnTo>
                        <a:pt x="0" y="126"/>
                      </a:lnTo>
                      <a:lnTo>
                        <a:pt x="1" y="126"/>
                      </a:lnTo>
                      <a:close/>
                      <a:moveTo>
                        <a:pt x="175" y="0"/>
                      </a:moveTo>
                      <a:lnTo>
                        <a:pt x="175" y="0"/>
                      </a:lnTo>
                      <a:lnTo>
                        <a:pt x="176" y="3"/>
                      </a:lnTo>
                      <a:lnTo>
                        <a:pt x="177" y="7"/>
                      </a:lnTo>
                      <a:lnTo>
                        <a:pt x="177" y="12"/>
                      </a:lnTo>
                      <a:lnTo>
                        <a:pt x="177" y="25"/>
                      </a:lnTo>
                      <a:lnTo>
                        <a:pt x="177" y="33"/>
                      </a:lnTo>
                      <a:lnTo>
                        <a:pt x="174" y="42"/>
                      </a:lnTo>
                      <a:lnTo>
                        <a:pt x="172" y="50"/>
                      </a:lnTo>
                      <a:lnTo>
                        <a:pt x="168" y="59"/>
                      </a:lnTo>
                      <a:lnTo>
                        <a:pt x="163" y="69"/>
                      </a:lnTo>
                      <a:lnTo>
                        <a:pt x="157" y="78"/>
                      </a:lnTo>
                      <a:lnTo>
                        <a:pt x="149" y="86"/>
                      </a:lnTo>
                      <a:lnTo>
                        <a:pt x="139" y="94"/>
                      </a:lnTo>
                      <a:lnTo>
                        <a:pt x="126" y="102"/>
                      </a:lnTo>
                      <a:lnTo>
                        <a:pt x="112" y="109"/>
                      </a:lnTo>
                      <a:lnTo>
                        <a:pt x="95" y="115"/>
                      </a:lnTo>
                      <a:lnTo>
                        <a:pt x="76" y="120"/>
                      </a:lnTo>
                      <a:lnTo>
                        <a:pt x="54" y="123"/>
                      </a:lnTo>
                      <a:lnTo>
                        <a:pt x="28" y="125"/>
                      </a:lnTo>
                      <a:lnTo>
                        <a:pt x="1" y="126"/>
                      </a:lnTo>
                      <a:lnTo>
                        <a:pt x="6" y="125"/>
                      </a:lnTo>
                      <a:lnTo>
                        <a:pt x="13" y="125"/>
                      </a:lnTo>
                      <a:lnTo>
                        <a:pt x="23" y="124"/>
                      </a:lnTo>
                      <a:lnTo>
                        <a:pt x="34" y="122"/>
                      </a:lnTo>
                      <a:lnTo>
                        <a:pt x="47" y="120"/>
                      </a:lnTo>
                      <a:lnTo>
                        <a:pt x="61" y="116"/>
                      </a:lnTo>
                      <a:lnTo>
                        <a:pt x="75" y="112"/>
                      </a:lnTo>
                      <a:lnTo>
                        <a:pt x="90" y="107"/>
                      </a:lnTo>
                      <a:lnTo>
                        <a:pt x="104" y="101"/>
                      </a:lnTo>
                      <a:lnTo>
                        <a:pt x="119" y="94"/>
                      </a:lnTo>
                      <a:lnTo>
                        <a:pt x="132" y="85"/>
                      </a:lnTo>
                      <a:lnTo>
                        <a:pt x="145" y="75"/>
                      </a:lnTo>
                      <a:lnTo>
                        <a:pt x="155" y="63"/>
                      </a:lnTo>
                      <a:lnTo>
                        <a:pt x="164" y="50"/>
                      </a:lnTo>
                      <a:lnTo>
                        <a:pt x="170" y="35"/>
                      </a:lnTo>
                      <a:lnTo>
                        <a:pt x="174" y="18"/>
                      </a:lnTo>
                      <a:lnTo>
                        <a:pt x="175" y="0"/>
                      </a:lnTo>
                      <a:close/>
                    </a:path>
                  </a:pathLst>
                </a:custGeom>
                <a:solidFill>
                  <a:srgbClr val="A6B8B7"/>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81" name="Freeform 97">
                  <a:extLst>
                    <a:ext uri="{FF2B5EF4-FFF2-40B4-BE49-F238E27FC236}">
                      <a16:creationId xmlns:a16="http://schemas.microsoft.com/office/drawing/2014/main" id="{940AB604-7555-FB4D-BCE6-22711845A453}"/>
                    </a:ext>
                  </a:extLst>
                </p:cNvPr>
                <p:cNvSpPr>
                  <a:spLocks/>
                </p:cNvSpPr>
                <p:nvPr/>
              </p:nvSpPr>
              <p:spPr bwMode="auto">
                <a:xfrm>
                  <a:off x="5653087" y="4102100"/>
                  <a:ext cx="63500" cy="42863"/>
                </a:xfrm>
                <a:custGeom>
                  <a:avLst/>
                  <a:gdLst/>
                  <a:ahLst/>
                  <a:cxnLst>
                    <a:cxn ang="0">
                      <a:pos x="2" y="0"/>
                    </a:cxn>
                    <a:cxn ang="0">
                      <a:pos x="22" y="7"/>
                    </a:cxn>
                    <a:cxn ang="0">
                      <a:pos x="40" y="27"/>
                    </a:cxn>
                    <a:cxn ang="0">
                      <a:pos x="0" y="20"/>
                    </a:cxn>
                    <a:cxn ang="0">
                      <a:pos x="2" y="0"/>
                    </a:cxn>
                  </a:cxnLst>
                  <a:rect l="0" t="0" r="r" b="b"/>
                  <a:pathLst>
                    <a:path w="40" h="27">
                      <a:moveTo>
                        <a:pt x="2" y="0"/>
                      </a:moveTo>
                      <a:lnTo>
                        <a:pt x="22" y="7"/>
                      </a:lnTo>
                      <a:lnTo>
                        <a:pt x="40" y="27"/>
                      </a:lnTo>
                      <a:lnTo>
                        <a:pt x="0" y="20"/>
                      </a:lnTo>
                      <a:lnTo>
                        <a:pt x="2"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82" name="Freeform 98">
                  <a:extLst>
                    <a:ext uri="{FF2B5EF4-FFF2-40B4-BE49-F238E27FC236}">
                      <a16:creationId xmlns:a16="http://schemas.microsoft.com/office/drawing/2014/main" id="{C9CDF4B7-F742-8E47-91C5-801533B8E18D}"/>
                    </a:ext>
                  </a:extLst>
                </p:cNvPr>
                <p:cNvSpPr>
                  <a:spLocks/>
                </p:cNvSpPr>
                <p:nvPr/>
              </p:nvSpPr>
              <p:spPr bwMode="auto">
                <a:xfrm>
                  <a:off x="6518274" y="2289175"/>
                  <a:ext cx="76200" cy="401638"/>
                </a:xfrm>
                <a:custGeom>
                  <a:avLst/>
                  <a:gdLst/>
                  <a:ahLst/>
                  <a:cxnLst>
                    <a:cxn ang="0">
                      <a:pos x="0" y="0"/>
                    </a:cxn>
                    <a:cxn ang="0">
                      <a:pos x="2" y="1"/>
                    </a:cxn>
                    <a:cxn ang="0">
                      <a:pos x="4" y="5"/>
                    </a:cxn>
                    <a:cxn ang="0">
                      <a:pos x="8" y="12"/>
                    </a:cxn>
                    <a:cxn ang="0">
                      <a:pos x="14" y="22"/>
                    </a:cxn>
                    <a:cxn ang="0">
                      <a:pos x="20" y="34"/>
                    </a:cxn>
                    <a:cxn ang="0">
                      <a:pos x="26" y="49"/>
                    </a:cxn>
                    <a:cxn ang="0">
                      <a:pos x="33" y="66"/>
                    </a:cxn>
                    <a:cxn ang="0">
                      <a:pos x="38" y="86"/>
                    </a:cxn>
                    <a:cxn ang="0">
                      <a:pos x="43" y="108"/>
                    </a:cxn>
                    <a:cxn ang="0">
                      <a:pos x="46" y="132"/>
                    </a:cxn>
                    <a:cxn ang="0">
                      <a:pos x="48" y="159"/>
                    </a:cxn>
                    <a:cxn ang="0">
                      <a:pos x="47" y="188"/>
                    </a:cxn>
                    <a:cxn ang="0">
                      <a:pos x="44" y="219"/>
                    </a:cxn>
                    <a:cxn ang="0">
                      <a:pos x="37" y="253"/>
                    </a:cxn>
                    <a:cxn ang="0">
                      <a:pos x="37" y="250"/>
                    </a:cxn>
                    <a:cxn ang="0">
                      <a:pos x="39" y="244"/>
                    </a:cxn>
                    <a:cxn ang="0">
                      <a:pos x="40" y="234"/>
                    </a:cxn>
                    <a:cxn ang="0">
                      <a:pos x="40" y="220"/>
                    </a:cxn>
                    <a:cxn ang="0">
                      <a:pos x="41" y="203"/>
                    </a:cxn>
                    <a:cxn ang="0">
                      <a:pos x="41" y="183"/>
                    </a:cxn>
                    <a:cxn ang="0">
                      <a:pos x="40" y="161"/>
                    </a:cxn>
                    <a:cxn ang="0">
                      <a:pos x="38" y="137"/>
                    </a:cxn>
                    <a:cxn ang="0">
                      <a:pos x="34" y="112"/>
                    </a:cxn>
                    <a:cxn ang="0">
                      <a:pos x="29" y="85"/>
                    </a:cxn>
                    <a:cxn ang="0">
                      <a:pos x="22" y="56"/>
                    </a:cxn>
                    <a:cxn ang="0">
                      <a:pos x="12" y="28"/>
                    </a:cxn>
                    <a:cxn ang="0">
                      <a:pos x="0" y="0"/>
                    </a:cxn>
                  </a:cxnLst>
                  <a:rect l="0" t="0" r="r" b="b"/>
                  <a:pathLst>
                    <a:path w="48" h="253">
                      <a:moveTo>
                        <a:pt x="0" y="0"/>
                      </a:moveTo>
                      <a:lnTo>
                        <a:pt x="2" y="1"/>
                      </a:lnTo>
                      <a:lnTo>
                        <a:pt x="4" y="5"/>
                      </a:lnTo>
                      <a:lnTo>
                        <a:pt x="8" y="12"/>
                      </a:lnTo>
                      <a:lnTo>
                        <a:pt x="14" y="22"/>
                      </a:lnTo>
                      <a:lnTo>
                        <a:pt x="20" y="34"/>
                      </a:lnTo>
                      <a:lnTo>
                        <a:pt x="26" y="49"/>
                      </a:lnTo>
                      <a:lnTo>
                        <a:pt x="33" y="66"/>
                      </a:lnTo>
                      <a:lnTo>
                        <a:pt x="38" y="86"/>
                      </a:lnTo>
                      <a:lnTo>
                        <a:pt x="43" y="108"/>
                      </a:lnTo>
                      <a:lnTo>
                        <a:pt x="46" y="132"/>
                      </a:lnTo>
                      <a:lnTo>
                        <a:pt x="48" y="159"/>
                      </a:lnTo>
                      <a:lnTo>
                        <a:pt x="47" y="188"/>
                      </a:lnTo>
                      <a:lnTo>
                        <a:pt x="44" y="219"/>
                      </a:lnTo>
                      <a:lnTo>
                        <a:pt x="37" y="253"/>
                      </a:lnTo>
                      <a:lnTo>
                        <a:pt x="37" y="250"/>
                      </a:lnTo>
                      <a:lnTo>
                        <a:pt x="39" y="244"/>
                      </a:lnTo>
                      <a:lnTo>
                        <a:pt x="40" y="234"/>
                      </a:lnTo>
                      <a:lnTo>
                        <a:pt x="40" y="220"/>
                      </a:lnTo>
                      <a:lnTo>
                        <a:pt x="41" y="203"/>
                      </a:lnTo>
                      <a:lnTo>
                        <a:pt x="41" y="183"/>
                      </a:lnTo>
                      <a:lnTo>
                        <a:pt x="40" y="161"/>
                      </a:lnTo>
                      <a:lnTo>
                        <a:pt x="38" y="137"/>
                      </a:lnTo>
                      <a:lnTo>
                        <a:pt x="34" y="112"/>
                      </a:lnTo>
                      <a:lnTo>
                        <a:pt x="29" y="85"/>
                      </a:lnTo>
                      <a:lnTo>
                        <a:pt x="22" y="56"/>
                      </a:lnTo>
                      <a:lnTo>
                        <a:pt x="12" y="28"/>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83" name="Freeform 99">
                  <a:extLst>
                    <a:ext uri="{FF2B5EF4-FFF2-40B4-BE49-F238E27FC236}">
                      <a16:creationId xmlns:a16="http://schemas.microsoft.com/office/drawing/2014/main" id="{F2BA7C3B-F83B-CE41-87FE-2B6EDD1D8A5F}"/>
                    </a:ext>
                  </a:extLst>
                </p:cNvPr>
                <p:cNvSpPr>
                  <a:spLocks/>
                </p:cNvSpPr>
                <p:nvPr/>
              </p:nvSpPr>
              <p:spPr bwMode="auto">
                <a:xfrm>
                  <a:off x="6542087" y="3509963"/>
                  <a:ext cx="34925" cy="214313"/>
                </a:xfrm>
                <a:custGeom>
                  <a:avLst/>
                  <a:gdLst/>
                  <a:ahLst/>
                  <a:cxnLst>
                    <a:cxn ang="0">
                      <a:pos x="0" y="0"/>
                    </a:cxn>
                    <a:cxn ang="0">
                      <a:pos x="22" y="135"/>
                    </a:cxn>
                    <a:cxn ang="0">
                      <a:pos x="2" y="95"/>
                    </a:cxn>
                    <a:cxn ang="0">
                      <a:pos x="0" y="0"/>
                    </a:cxn>
                  </a:cxnLst>
                  <a:rect l="0" t="0" r="r" b="b"/>
                  <a:pathLst>
                    <a:path w="22" h="135">
                      <a:moveTo>
                        <a:pt x="0" y="0"/>
                      </a:moveTo>
                      <a:lnTo>
                        <a:pt x="22" y="135"/>
                      </a:lnTo>
                      <a:lnTo>
                        <a:pt x="2" y="95"/>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84" name="Freeform 104">
                  <a:extLst>
                    <a:ext uri="{FF2B5EF4-FFF2-40B4-BE49-F238E27FC236}">
                      <a16:creationId xmlns:a16="http://schemas.microsoft.com/office/drawing/2014/main" id="{93D85250-E7AD-7D43-A560-755229B6B009}"/>
                    </a:ext>
                  </a:extLst>
                </p:cNvPr>
                <p:cNvSpPr>
                  <a:spLocks/>
                </p:cNvSpPr>
                <p:nvPr/>
              </p:nvSpPr>
              <p:spPr bwMode="auto">
                <a:xfrm>
                  <a:off x="5983287" y="3636963"/>
                  <a:ext cx="19050" cy="23813"/>
                </a:xfrm>
                <a:custGeom>
                  <a:avLst/>
                  <a:gdLst/>
                  <a:ahLst/>
                  <a:cxnLst>
                    <a:cxn ang="0">
                      <a:pos x="8" y="0"/>
                    </a:cxn>
                    <a:cxn ang="0">
                      <a:pos x="12" y="5"/>
                    </a:cxn>
                    <a:cxn ang="0">
                      <a:pos x="10" y="8"/>
                    </a:cxn>
                    <a:cxn ang="0">
                      <a:pos x="7" y="12"/>
                    </a:cxn>
                    <a:cxn ang="0">
                      <a:pos x="5" y="15"/>
                    </a:cxn>
                    <a:cxn ang="0">
                      <a:pos x="2" y="12"/>
                    </a:cxn>
                    <a:cxn ang="0">
                      <a:pos x="0" y="9"/>
                    </a:cxn>
                    <a:cxn ang="0">
                      <a:pos x="4" y="5"/>
                    </a:cxn>
                    <a:cxn ang="0">
                      <a:pos x="8" y="0"/>
                    </a:cxn>
                  </a:cxnLst>
                  <a:rect l="0" t="0" r="r" b="b"/>
                  <a:pathLst>
                    <a:path w="12" h="15">
                      <a:moveTo>
                        <a:pt x="8" y="0"/>
                      </a:moveTo>
                      <a:lnTo>
                        <a:pt x="12" y="5"/>
                      </a:lnTo>
                      <a:lnTo>
                        <a:pt x="10" y="8"/>
                      </a:lnTo>
                      <a:lnTo>
                        <a:pt x="7" y="12"/>
                      </a:lnTo>
                      <a:lnTo>
                        <a:pt x="5" y="15"/>
                      </a:lnTo>
                      <a:lnTo>
                        <a:pt x="2" y="12"/>
                      </a:lnTo>
                      <a:lnTo>
                        <a:pt x="0" y="9"/>
                      </a:lnTo>
                      <a:lnTo>
                        <a:pt x="4" y="5"/>
                      </a:lnTo>
                      <a:lnTo>
                        <a:pt x="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85" name="Freeform 105">
                  <a:extLst>
                    <a:ext uri="{FF2B5EF4-FFF2-40B4-BE49-F238E27FC236}">
                      <a16:creationId xmlns:a16="http://schemas.microsoft.com/office/drawing/2014/main" id="{7B96BA0B-2691-6440-8E8E-FD80CAA29F05}"/>
                    </a:ext>
                  </a:extLst>
                </p:cNvPr>
                <p:cNvSpPr>
                  <a:spLocks/>
                </p:cNvSpPr>
                <p:nvPr/>
              </p:nvSpPr>
              <p:spPr bwMode="auto">
                <a:xfrm>
                  <a:off x="6080124" y="4102100"/>
                  <a:ext cx="9525" cy="14288"/>
                </a:xfrm>
                <a:custGeom>
                  <a:avLst/>
                  <a:gdLst/>
                  <a:ahLst/>
                  <a:cxnLst>
                    <a:cxn ang="0">
                      <a:pos x="5" y="0"/>
                    </a:cxn>
                    <a:cxn ang="0">
                      <a:pos x="6" y="0"/>
                    </a:cxn>
                    <a:cxn ang="0">
                      <a:pos x="6" y="1"/>
                    </a:cxn>
                    <a:cxn ang="0">
                      <a:pos x="3" y="5"/>
                    </a:cxn>
                    <a:cxn ang="0">
                      <a:pos x="0" y="9"/>
                    </a:cxn>
                    <a:cxn ang="0">
                      <a:pos x="2" y="5"/>
                    </a:cxn>
                    <a:cxn ang="0">
                      <a:pos x="5" y="0"/>
                    </a:cxn>
                  </a:cxnLst>
                  <a:rect l="0" t="0" r="r" b="b"/>
                  <a:pathLst>
                    <a:path w="6" h="9">
                      <a:moveTo>
                        <a:pt x="5" y="0"/>
                      </a:moveTo>
                      <a:lnTo>
                        <a:pt x="6" y="0"/>
                      </a:lnTo>
                      <a:lnTo>
                        <a:pt x="6" y="1"/>
                      </a:lnTo>
                      <a:lnTo>
                        <a:pt x="3" y="5"/>
                      </a:lnTo>
                      <a:lnTo>
                        <a:pt x="0" y="9"/>
                      </a:lnTo>
                      <a:lnTo>
                        <a:pt x="2" y="5"/>
                      </a:lnTo>
                      <a:lnTo>
                        <a:pt x="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86" name="Freeform 111">
                  <a:extLst>
                    <a:ext uri="{FF2B5EF4-FFF2-40B4-BE49-F238E27FC236}">
                      <a16:creationId xmlns:a16="http://schemas.microsoft.com/office/drawing/2014/main" id="{F192E496-7A8C-8047-9241-961422AD4127}"/>
                    </a:ext>
                  </a:extLst>
                </p:cNvPr>
                <p:cNvSpPr>
                  <a:spLocks/>
                </p:cNvSpPr>
                <p:nvPr/>
              </p:nvSpPr>
              <p:spPr bwMode="auto">
                <a:xfrm>
                  <a:off x="6200774" y="3873500"/>
                  <a:ext cx="206375" cy="247650"/>
                </a:xfrm>
                <a:custGeom>
                  <a:avLst/>
                  <a:gdLst/>
                  <a:ahLst/>
                  <a:cxnLst>
                    <a:cxn ang="0">
                      <a:pos x="81" y="0"/>
                    </a:cxn>
                    <a:cxn ang="0">
                      <a:pos x="130" y="114"/>
                    </a:cxn>
                    <a:cxn ang="0">
                      <a:pos x="117" y="129"/>
                    </a:cxn>
                    <a:cxn ang="0">
                      <a:pos x="101" y="141"/>
                    </a:cxn>
                    <a:cxn ang="0">
                      <a:pos x="84" y="150"/>
                    </a:cxn>
                    <a:cxn ang="0">
                      <a:pos x="63" y="156"/>
                    </a:cxn>
                    <a:cxn ang="0">
                      <a:pos x="48" y="152"/>
                    </a:cxn>
                    <a:cxn ang="0">
                      <a:pos x="36" y="145"/>
                    </a:cxn>
                    <a:cxn ang="0">
                      <a:pos x="25" y="137"/>
                    </a:cxn>
                    <a:cxn ang="0">
                      <a:pos x="16" y="127"/>
                    </a:cxn>
                    <a:cxn ang="0">
                      <a:pos x="9" y="115"/>
                    </a:cxn>
                    <a:cxn ang="0">
                      <a:pos x="4" y="102"/>
                    </a:cxn>
                    <a:cxn ang="0">
                      <a:pos x="1" y="88"/>
                    </a:cxn>
                    <a:cxn ang="0">
                      <a:pos x="0" y="75"/>
                    </a:cxn>
                    <a:cxn ang="0">
                      <a:pos x="3" y="62"/>
                    </a:cxn>
                    <a:cxn ang="0">
                      <a:pos x="9" y="51"/>
                    </a:cxn>
                    <a:cxn ang="0">
                      <a:pos x="17" y="41"/>
                    </a:cxn>
                    <a:cxn ang="0">
                      <a:pos x="27" y="31"/>
                    </a:cxn>
                    <a:cxn ang="0">
                      <a:pos x="48" y="16"/>
                    </a:cxn>
                    <a:cxn ang="0">
                      <a:pos x="58" y="10"/>
                    </a:cxn>
                    <a:cxn ang="0">
                      <a:pos x="67" y="6"/>
                    </a:cxn>
                    <a:cxn ang="0">
                      <a:pos x="74" y="3"/>
                    </a:cxn>
                    <a:cxn ang="0">
                      <a:pos x="79" y="1"/>
                    </a:cxn>
                    <a:cxn ang="0">
                      <a:pos x="81" y="0"/>
                    </a:cxn>
                  </a:cxnLst>
                  <a:rect l="0" t="0" r="r" b="b"/>
                  <a:pathLst>
                    <a:path w="130" h="156">
                      <a:moveTo>
                        <a:pt x="81" y="0"/>
                      </a:moveTo>
                      <a:lnTo>
                        <a:pt x="130" y="114"/>
                      </a:lnTo>
                      <a:lnTo>
                        <a:pt x="117" y="129"/>
                      </a:lnTo>
                      <a:lnTo>
                        <a:pt x="101" y="141"/>
                      </a:lnTo>
                      <a:lnTo>
                        <a:pt x="84" y="150"/>
                      </a:lnTo>
                      <a:lnTo>
                        <a:pt x="63" y="156"/>
                      </a:lnTo>
                      <a:lnTo>
                        <a:pt x="48" y="152"/>
                      </a:lnTo>
                      <a:lnTo>
                        <a:pt x="36" y="145"/>
                      </a:lnTo>
                      <a:lnTo>
                        <a:pt x="25" y="137"/>
                      </a:lnTo>
                      <a:lnTo>
                        <a:pt x="16" y="127"/>
                      </a:lnTo>
                      <a:lnTo>
                        <a:pt x="9" y="115"/>
                      </a:lnTo>
                      <a:lnTo>
                        <a:pt x="4" y="102"/>
                      </a:lnTo>
                      <a:lnTo>
                        <a:pt x="1" y="88"/>
                      </a:lnTo>
                      <a:lnTo>
                        <a:pt x="0" y="75"/>
                      </a:lnTo>
                      <a:lnTo>
                        <a:pt x="3" y="62"/>
                      </a:lnTo>
                      <a:lnTo>
                        <a:pt x="9" y="51"/>
                      </a:lnTo>
                      <a:lnTo>
                        <a:pt x="17" y="41"/>
                      </a:lnTo>
                      <a:lnTo>
                        <a:pt x="27" y="31"/>
                      </a:lnTo>
                      <a:lnTo>
                        <a:pt x="48" y="16"/>
                      </a:lnTo>
                      <a:lnTo>
                        <a:pt x="58" y="10"/>
                      </a:lnTo>
                      <a:lnTo>
                        <a:pt x="67" y="6"/>
                      </a:lnTo>
                      <a:lnTo>
                        <a:pt x="74" y="3"/>
                      </a:lnTo>
                      <a:lnTo>
                        <a:pt x="79" y="1"/>
                      </a:lnTo>
                      <a:lnTo>
                        <a:pt x="81" y="0"/>
                      </a:lnTo>
                      <a:close/>
                    </a:path>
                  </a:pathLst>
                </a:custGeom>
                <a:solidFill>
                  <a:srgbClr val="CF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87" name="Freeform 113">
                  <a:extLst>
                    <a:ext uri="{FF2B5EF4-FFF2-40B4-BE49-F238E27FC236}">
                      <a16:creationId xmlns:a16="http://schemas.microsoft.com/office/drawing/2014/main" id="{D0A55EFF-A49C-E84B-9384-2D92E995E2D2}"/>
                    </a:ext>
                  </a:extLst>
                </p:cNvPr>
                <p:cNvSpPr>
                  <a:spLocks/>
                </p:cNvSpPr>
                <p:nvPr/>
              </p:nvSpPr>
              <p:spPr bwMode="auto">
                <a:xfrm>
                  <a:off x="6208712" y="3857625"/>
                  <a:ext cx="231775" cy="250825"/>
                </a:xfrm>
                <a:custGeom>
                  <a:avLst/>
                  <a:gdLst/>
                  <a:ahLst/>
                  <a:cxnLst>
                    <a:cxn ang="0">
                      <a:pos x="81" y="0"/>
                    </a:cxn>
                    <a:cxn ang="0">
                      <a:pos x="146" y="147"/>
                    </a:cxn>
                    <a:cxn ang="0">
                      <a:pos x="123" y="154"/>
                    </a:cxn>
                    <a:cxn ang="0">
                      <a:pos x="102" y="157"/>
                    </a:cxn>
                    <a:cxn ang="0">
                      <a:pos x="83" y="158"/>
                    </a:cxn>
                    <a:cxn ang="0">
                      <a:pos x="66" y="156"/>
                    </a:cxn>
                    <a:cxn ang="0">
                      <a:pos x="51" y="152"/>
                    </a:cxn>
                    <a:cxn ang="0">
                      <a:pos x="38" y="145"/>
                    </a:cxn>
                    <a:cxn ang="0">
                      <a:pos x="27" y="137"/>
                    </a:cxn>
                    <a:cxn ang="0">
                      <a:pos x="18" y="127"/>
                    </a:cxn>
                    <a:cxn ang="0">
                      <a:pos x="10" y="114"/>
                    </a:cxn>
                    <a:cxn ang="0">
                      <a:pos x="5" y="101"/>
                    </a:cxn>
                    <a:cxn ang="0">
                      <a:pos x="1" y="87"/>
                    </a:cxn>
                    <a:cxn ang="0">
                      <a:pos x="0" y="74"/>
                    </a:cxn>
                    <a:cxn ang="0">
                      <a:pos x="4" y="61"/>
                    </a:cxn>
                    <a:cxn ang="0">
                      <a:pos x="9" y="50"/>
                    </a:cxn>
                    <a:cxn ang="0">
                      <a:pos x="18" y="40"/>
                    </a:cxn>
                    <a:cxn ang="0">
                      <a:pos x="27" y="31"/>
                    </a:cxn>
                    <a:cxn ang="0">
                      <a:pos x="38" y="23"/>
                    </a:cxn>
                    <a:cxn ang="0">
                      <a:pos x="48" y="16"/>
                    </a:cxn>
                    <a:cxn ang="0">
                      <a:pos x="58" y="10"/>
                    </a:cxn>
                    <a:cxn ang="0">
                      <a:pos x="67" y="6"/>
                    </a:cxn>
                    <a:cxn ang="0">
                      <a:pos x="74" y="2"/>
                    </a:cxn>
                    <a:cxn ang="0">
                      <a:pos x="79" y="0"/>
                    </a:cxn>
                    <a:cxn ang="0">
                      <a:pos x="81" y="0"/>
                    </a:cxn>
                  </a:cxnLst>
                  <a:rect l="0" t="0" r="r" b="b"/>
                  <a:pathLst>
                    <a:path w="146" h="158">
                      <a:moveTo>
                        <a:pt x="81" y="0"/>
                      </a:moveTo>
                      <a:lnTo>
                        <a:pt x="146" y="147"/>
                      </a:lnTo>
                      <a:lnTo>
                        <a:pt x="123" y="154"/>
                      </a:lnTo>
                      <a:lnTo>
                        <a:pt x="102" y="157"/>
                      </a:lnTo>
                      <a:lnTo>
                        <a:pt x="83" y="158"/>
                      </a:lnTo>
                      <a:lnTo>
                        <a:pt x="66" y="156"/>
                      </a:lnTo>
                      <a:lnTo>
                        <a:pt x="51" y="152"/>
                      </a:lnTo>
                      <a:lnTo>
                        <a:pt x="38" y="145"/>
                      </a:lnTo>
                      <a:lnTo>
                        <a:pt x="27" y="137"/>
                      </a:lnTo>
                      <a:lnTo>
                        <a:pt x="18" y="127"/>
                      </a:lnTo>
                      <a:lnTo>
                        <a:pt x="10" y="114"/>
                      </a:lnTo>
                      <a:lnTo>
                        <a:pt x="5" y="101"/>
                      </a:lnTo>
                      <a:lnTo>
                        <a:pt x="1" y="87"/>
                      </a:lnTo>
                      <a:lnTo>
                        <a:pt x="0" y="74"/>
                      </a:lnTo>
                      <a:lnTo>
                        <a:pt x="4" y="61"/>
                      </a:lnTo>
                      <a:lnTo>
                        <a:pt x="9" y="50"/>
                      </a:lnTo>
                      <a:lnTo>
                        <a:pt x="18" y="40"/>
                      </a:lnTo>
                      <a:lnTo>
                        <a:pt x="27" y="31"/>
                      </a:lnTo>
                      <a:lnTo>
                        <a:pt x="38" y="23"/>
                      </a:lnTo>
                      <a:lnTo>
                        <a:pt x="48" y="16"/>
                      </a:lnTo>
                      <a:lnTo>
                        <a:pt x="58" y="10"/>
                      </a:lnTo>
                      <a:lnTo>
                        <a:pt x="67" y="6"/>
                      </a:lnTo>
                      <a:lnTo>
                        <a:pt x="74" y="2"/>
                      </a:lnTo>
                      <a:lnTo>
                        <a:pt x="79" y="0"/>
                      </a:lnTo>
                      <a:lnTo>
                        <a:pt x="8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88" name="Freeform 114">
                  <a:extLst>
                    <a:ext uri="{FF2B5EF4-FFF2-40B4-BE49-F238E27FC236}">
                      <a16:creationId xmlns:a16="http://schemas.microsoft.com/office/drawing/2014/main" id="{7B7FD418-FA3B-B344-AF28-328FB766C930}"/>
                    </a:ext>
                  </a:extLst>
                </p:cNvPr>
                <p:cNvSpPr>
                  <a:spLocks/>
                </p:cNvSpPr>
                <p:nvPr/>
              </p:nvSpPr>
              <p:spPr bwMode="auto">
                <a:xfrm>
                  <a:off x="6375399" y="3744913"/>
                  <a:ext cx="227013" cy="406400"/>
                </a:xfrm>
                <a:custGeom>
                  <a:avLst/>
                  <a:gdLst/>
                  <a:ahLst/>
                  <a:cxnLst>
                    <a:cxn ang="0">
                      <a:pos x="131" y="0"/>
                    </a:cxn>
                    <a:cxn ang="0">
                      <a:pos x="136" y="161"/>
                    </a:cxn>
                    <a:cxn ang="0">
                      <a:pos x="143" y="212"/>
                    </a:cxn>
                    <a:cxn ang="0">
                      <a:pos x="125" y="220"/>
                    </a:cxn>
                    <a:cxn ang="0">
                      <a:pos x="107" y="227"/>
                    </a:cxn>
                    <a:cxn ang="0">
                      <a:pos x="91" y="233"/>
                    </a:cxn>
                    <a:cxn ang="0">
                      <a:pos x="75" y="239"/>
                    </a:cxn>
                    <a:cxn ang="0">
                      <a:pos x="61" y="244"/>
                    </a:cxn>
                    <a:cxn ang="0">
                      <a:pos x="38" y="252"/>
                    </a:cxn>
                    <a:cxn ang="0">
                      <a:pos x="31" y="254"/>
                    </a:cxn>
                    <a:cxn ang="0">
                      <a:pos x="26" y="255"/>
                    </a:cxn>
                    <a:cxn ang="0">
                      <a:pos x="25" y="256"/>
                    </a:cxn>
                    <a:cxn ang="0">
                      <a:pos x="24" y="255"/>
                    </a:cxn>
                    <a:cxn ang="0">
                      <a:pos x="23" y="252"/>
                    </a:cxn>
                    <a:cxn ang="0">
                      <a:pos x="19" y="248"/>
                    </a:cxn>
                    <a:cxn ang="0">
                      <a:pos x="16" y="243"/>
                    </a:cxn>
                    <a:cxn ang="0">
                      <a:pos x="9" y="192"/>
                    </a:cxn>
                    <a:cxn ang="0">
                      <a:pos x="4" y="135"/>
                    </a:cxn>
                    <a:cxn ang="0">
                      <a:pos x="0" y="76"/>
                    </a:cxn>
                    <a:cxn ang="0">
                      <a:pos x="15" y="69"/>
                    </a:cxn>
                    <a:cxn ang="0">
                      <a:pos x="32" y="60"/>
                    </a:cxn>
                    <a:cxn ang="0">
                      <a:pos x="51" y="52"/>
                    </a:cxn>
                    <a:cxn ang="0">
                      <a:pos x="70" y="44"/>
                    </a:cxn>
                    <a:cxn ang="0">
                      <a:pos x="89" y="35"/>
                    </a:cxn>
                    <a:cxn ang="0">
                      <a:pos x="107" y="28"/>
                    </a:cxn>
                    <a:cxn ang="0">
                      <a:pos x="122" y="22"/>
                    </a:cxn>
                    <a:cxn ang="0">
                      <a:pos x="131" y="0"/>
                    </a:cxn>
                  </a:cxnLst>
                  <a:rect l="0" t="0" r="r" b="b"/>
                  <a:pathLst>
                    <a:path w="143" h="256">
                      <a:moveTo>
                        <a:pt x="131" y="0"/>
                      </a:moveTo>
                      <a:lnTo>
                        <a:pt x="136" y="161"/>
                      </a:lnTo>
                      <a:lnTo>
                        <a:pt x="143" y="212"/>
                      </a:lnTo>
                      <a:lnTo>
                        <a:pt x="125" y="220"/>
                      </a:lnTo>
                      <a:lnTo>
                        <a:pt x="107" y="227"/>
                      </a:lnTo>
                      <a:lnTo>
                        <a:pt x="91" y="233"/>
                      </a:lnTo>
                      <a:lnTo>
                        <a:pt x="75" y="239"/>
                      </a:lnTo>
                      <a:lnTo>
                        <a:pt x="61" y="244"/>
                      </a:lnTo>
                      <a:lnTo>
                        <a:pt x="38" y="252"/>
                      </a:lnTo>
                      <a:lnTo>
                        <a:pt x="31" y="254"/>
                      </a:lnTo>
                      <a:lnTo>
                        <a:pt x="26" y="255"/>
                      </a:lnTo>
                      <a:lnTo>
                        <a:pt x="25" y="256"/>
                      </a:lnTo>
                      <a:lnTo>
                        <a:pt x="24" y="255"/>
                      </a:lnTo>
                      <a:lnTo>
                        <a:pt x="23" y="252"/>
                      </a:lnTo>
                      <a:lnTo>
                        <a:pt x="19" y="248"/>
                      </a:lnTo>
                      <a:lnTo>
                        <a:pt x="16" y="243"/>
                      </a:lnTo>
                      <a:lnTo>
                        <a:pt x="9" y="192"/>
                      </a:lnTo>
                      <a:lnTo>
                        <a:pt x="4" y="135"/>
                      </a:lnTo>
                      <a:lnTo>
                        <a:pt x="0" y="76"/>
                      </a:lnTo>
                      <a:lnTo>
                        <a:pt x="15" y="69"/>
                      </a:lnTo>
                      <a:lnTo>
                        <a:pt x="32" y="60"/>
                      </a:lnTo>
                      <a:lnTo>
                        <a:pt x="51" y="52"/>
                      </a:lnTo>
                      <a:lnTo>
                        <a:pt x="70" y="44"/>
                      </a:lnTo>
                      <a:lnTo>
                        <a:pt x="89" y="35"/>
                      </a:lnTo>
                      <a:lnTo>
                        <a:pt x="107" y="28"/>
                      </a:lnTo>
                      <a:lnTo>
                        <a:pt x="122" y="22"/>
                      </a:lnTo>
                      <a:lnTo>
                        <a:pt x="131"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89" name="Freeform 115">
                  <a:extLst>
                    <a:ext uri="{FF2B5EF4-FFF2-40B4-BE49-F238E27FC236}">
                      <a16:creationId xmlns:a16="http://schemas.microsoft.com/office/drawing/2014/main" id="{E69F5483-01B2-9844-8ABB-8B5D2463B226}"/>
                    </a:ext>
                  </a:extLst>
                </p:cNvPr>
                <p:cNvSpPr>
                  <a:spLocks/>
                </p:cNvSpPr>
                <p:nvPr/>
              </p:nvSpPr>
              <p:spPr bwMode="auto">
                <a:xfrm>
                  <a:off x="6237287" y="3857625"/>
                  <a:ext cx="203200" cy="250825"/>
                </a:xfrm>
                <a:custGeom>
                  <a:avLst/>
                  <a:gdLst/>
                  <a:ahLst/>
                  <a:cxnLst>
                    <a:cxn ang="0">
                      <a:pos x="63" y="0"/>
                    </a:cxn>
                    <a:cxn ang="0">
                      <a:pos x="128" y="147"/>
                    </a:cxn>
                    <a:cxn ang="0">
                      <a:pos x="105" y="154"/>
                    </a:cxn>
                    <a:cxn ang="0">
                      <a:pos x="85" y="157"/>
                    </a:cxn>
                    <a:cxn ang="0">
                      <a:pos x="66" y="158"/>
                    </a:cxn>
                    <a:cxn ang="0">
                      <a:pos x="49" y="157"/>
                    </a:cxn>
                    <a:cxn ang="0">
                      <a:pos x="34" y="152"/>
                    </a:cxn>
                    <a:cxn ang="0">
                      <a:pos x="21" y="146"/>
                    </a:cxn>
                    <a:cxn ang="0">
                      <a:pos x="10" y="138"/>
                    </a:cxn>
                    <a:cxn ang="0">
                      <a:pos x="0" y="128"/>
                    </a:cxn>
                    <a:cxn ang="0">
                      <a:pos x="16" y="135"/>
                    </a:cxn>
                    <a:cxn ang="0">
                      <a:pos x="31" y="140"/>
                    </a:cxn>
                    <a:cxn ang="0">
                      <a:pos x="44" y="142"/>
                    </a:cxn>
                    <a:cxn ang="0">
                      <a:pos x="56" y="142"/>
                    </a:cxn>
                    <a:cxn ang="0">
                      <a:pos x="66" y="141"/>
                    </a:cxn>
                    <a:cxn ang="0">
                      <a:pos x="74" y="140"/>
                    </a:cxn>
                    <a:cxn ang="0">
                      <a:pos x="78" y="139"/>
                    </a:cxn>
                    <a:cxn ang="0">
                      <a:pos x="80" y="139"/>
                    </a:cxn>
                    <a:cxn ang="0">
                      <a:pos x="69" y="128"/>
                    </a:cxn>
                    <a:cxn ang="0">
                      <a:pos x="61" y="114"/>
                    </a:cxn>
                    <a:cxn ang="0">
                      <a:pos x="54" y="99"/>
                    </a:cxn>
                    <a:cxn ang="0">
                      <a:pos x="49" y="83"/>
                    </a:cxn>
                    <a:cxn ang="0">
                      <a:pos x="47" y="67"/>
                    </a:cxn>
                    <a:cxn ang="0">
                      <a:pos x="45" y="52"/>
                    </a:cxn>
                    <a:cxn ang="0">
                      <a:pos x="45" y="38"/>
                    </a:cxn>
                    <a:cxn ang="0">
                      <a:pos x="45" y="25"/>
                    </a:cxn>
                    <a:cxn ang="0">
                      <a:pos x="45" y="14"/>
                    </a:cxn>
                    <a:cxn ang="0">
                      <a:pos x="46" y="7"/>
                    </a:cxn>
                    <a:cxn ang="0">
                      <a:pos x="53" y="3"/>
                    </a:cxn>
                    <a:cxn ang="0">
                      <a:pos x="58" y="1"/>
                    </a:cxn>
                    <a:cxn ang="0">
                      <a:pos x="62" y="0"/>
                    </a:cxn>
                    <a:cxn ang="0">
                      <a:pos x="63" y="0"/>
                    </a:cxn>
                  </a:cxnLst>
                  <a:rect l="0" t="0" r="r" b="b"/>
                  <a:pathLst>
                    <a:path w="128" h="158">
                      <a:moveTo>
                        <a:pt x="63" y="0"/>
                      </a:moveTo>
                      <a:lnTo>
                        <a:pt x="128" y="147"/>
                      </a:lnTo>
                      <a:lnTo>
                        <a:pt x="105" y="154"/>
                      </a:lnTo>
                      <a:lnTo>
                        <a:pt x="85" y="157"/>
                      </a:lnTo>
                      <a:lnTo>
                        <a:pt x="66" y="158"/>
                      </a:lnTo>
                      <a:lnTo>
                        <a:pt x="49" y="157"/>
                      </a:lnTo>
                      <a:lnTo>
                        <a:pt x="34" y="152"/>
                      </a:lnTo>
                      <a:lnTo>
                        <a:pt x="21" y="146"/>
                      </a:lnTo>
                      <a:lnTo>
                        <a:pt x="10" y="138"/>
                      </a:lnTo>
                      <a:lnTo>
                        <a:pt x="0" y="128"/>
                      </a:lnTo>
                      <a:lnTo>
                        <a:pt x="16" y="135"/>
                      </a:lnTo>
                      <a:lnTo>
                        <a:pt x="31" y="140"/>
                      </a:lnTo>
                      <a:lnTo>
                        <a:pt x="44" y="142"/>
                      </a:lnTo>
                      <a:lnTo>
                        <a:pt x="56" y="142"/>
                      </a:lnTo>
                      <a:lnTo>
                        <a:pt x="66" y="141"/>
                      </a:lnTo>
                      <a:lnTo>
                        <a:pt x="74" y="140"/>
                      </a:lnTo>
                      <a:lnTo>
                        <a:pt x="78" y="139"/>
                      </a:lnTo>
                      <a:lnTo>
                        <a:pt x="80" y="139"/>
                      </a:lnTo>
                      <a:lnTo>
                        <a:pt x="69" y="128"/>
                      </a:lnTo>
                      <a:lnTo>
                        <a:pt x="61" y="114"/>
                      </a:lnTo>
                      <a:lnTo>
                        <a:pt x="54" y="99"/>
                      </a:lnTo>
                      <a:lnTo>
                        <a:pt x="49" y="83"/>
                      </a:lnTo>
                      <a:lnTo>
                        <a:pt x="47" y="67"/>
                      </a:lnTo>
                      <a:lnTo>
                        <a:pt x="45" y="52"/>
                      </a:lnTo>
                      <a:lnTo>
                        <a:pt x="45" y="38"/>
                      </a:lnTo>
                      <a:lnTo>
                        <a:pt x="45" y="25"/>
                      </a:lnTo>
                      <a:lnTo>
                        <a:pt x="45" y="14"/>
                      </a:lnTo>
                      <a:lnTo>
                        <a:pt x="46" y="7"/>
                      </a:lnTo>
                      <a:lnTo>
                        <a:pt x="53" y="3"/>
                      </a:lnTo>
                      <a:lnTo>
                        <a:pt x="58" y="1"/>
                      </a:lnTo>
                      <a:lnTo>
                        <a:pt x="62" y="0"/>
                      </a:lnTo>
                      <a:lnTo>
                        <a:pt x="63"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90" name="Freeform 116">
                  <a:extLst>
                    <a:ext uri="{FF2B5EF4-FFF2-40B4-BE49-F238E27FC236}">
                      <a16:creationId xmlns:a16="http://schemas.microsoft.com/office/drawing/2014/main" id="{D70592B2-DE27-BA40-9088-4600A035EFC7}"/>
                    </a:ext>
                  </a:extLst>
                </p:cNvPr>
                <p:cNvSpPr>
                  <a:spLocks/>
                </p:cNvSpPr>
                <p:nvPr/>
              </p:nvSpPr>
              <p:spPr bwMode="auto">
                <a:xfrm>
                  <a:off x="6323012" y="3173413"/>
                  <a:ext cx="495300" cy="942975"/>
                </a:xfrm>
                <a:custGeom>
                  <a:avLst/>
                  <a:gdLst/>
                  <a:ahLst/>
                  <a:cxnLst>
                    <a:cxn ang="0">
                      <a:pos x="159" y="1"/>
                    </a:cxn>
                    <a:cxn ang="0">
                      <a:pos x="167" y="11"/>
                    </a:cxn>
                    <a:cxn ang="0">
                      <a:pos x="182" y="33"/>
                    </a:cxn>
                    <a:cxn ang="0">
                      <a:pos x="202" y="69"/>
                    </a:cxn>
                    <a:cxn ang="0">
                      <a:pos x="225" y="118"/>
                    </a:cxn>
                    <a:cxn ang="0">
                      <a:pos x="251" y="183"/>
                    </a:cxn>
                    <a:cxn ang="0">
                      <a:pos x="277" y="264"/>
                    </a:cxn>
                    <a:cxn ang="0">
                      <a:pos x="293" y="325"/>
                    </a:cxn>
                    <a:cxn ang="0">
                      <a:pos x="304" y="375"/>
                    </a:cxn>
                    <a:cxn ang="0">
                      <a:pos x="310" y="414"/>
                    </a:cxn>
                    <a:cxn ang="0">
                      <a:pos x="312" y="438"/>
                    </a:cxn>
                    <a:cxn ang="0">
                      <a:pos x="303" y="459"/>
                    </a:cxn>
                    <a:cxn ang="0">
                      <a:pos x="281" y="485"/>
                    </a:cxn>
                    <a:cxn ang="0">
                      <a:pos x="250" y="509"/>
                    </a:cxn>
                    <a:cxn ang="0">
                      <a:pos x="212" y="532"/>
                    </a:cxn>
                    <a:cxn ang="0">
                      <a:pos x="173" y="551"/>
                    </a:cxn>
                    <a:cxn ang="0">
                      <a:pos x="134" y="567"/>
                    </a:cxn>
                    <a:cxn ang="0">
                      <a:pos x="100" y="580"/>
                    </a:cxn>
                    <a:cxn ang="0">
                      <a:pos x="74" y="588"/>
                    </a:cxn>
                    <a:cxn ang="0">
                      <a:pos x="60" y="593"/>
                    </a:cxn>
                    <a:cxn ang="0">
                      <a:pos x="56" y="592"/>
                    </a:cxn>
                    <a:cxn ang="0">
                      <a:pos x="49" y="581"/>
                    </a:cxn>
                    <a:cxn ang="0">
                      <a:pos x="36" y="562"/>
                    </a:cxn>
                    <a:cxn ang="0">
                      <a:pos x="22" y="536"/>
                    </a:cxn>
                    <a:cxn ang="0">
                      <a:pos x="9" y="506"/>
                    </a:cxn>
                    <a:cxn ang="0">
                      <a:pos x="1" y="474"/>
                    </a:cxn>
                    <a:cxn ang="0">
                      <a:pos x="2" y="442"/>
                    </a:cxn>
                    <a:cxn ang="0">
                      <a:pos x="8" y="427"/>
                    </a:cxn>
                    <a:cxn ang="0">
                      <a:pos x="20" y="420"/>
                    </a:cxn>
                    <a:cxn ang="0">
                      <a:pos x="42" y="410"/>
                    </a:cxn>
                    <a:cxn ang="0">
                      <a:pos x="69" y="397"/>
                    </a:cxn>
                    <a:cxn ang="0">
                      <a:pos x="100" y="383"/>
                    </a:cxn>
                    <a:cxn ang="0">
                      <a:pos x="129" y="370"/>
                    </a:cxn>
                    <a:cxn ang="0">
                      <a:pos x="155" y="360"/>
                    </a:cxn>
                    <a:cxn ang="0">
                      <a:pos x="153" y="126"/>
                    </a:cxn>
                  </a:cxnLst>
                  <a:rect l="0" t="0" r="r" b="b"/>
                  <a:pathLst>
                    <a:path w="312" h="594">
                      <a:moveTo>
                        <a:pt x="158" y="0"/>
                      </a:moveTo>
                      <a:lnTo>
                        <a:pt x="159" y="1"/>
                      </a:lnTo>
                      <a:lnTo>
                        <a:pt x="162" y="4"/>
                      </a:lnTo>
                      <a:lnTo>
                        <a:pt x="167" y="11"/>
                      </a:lnTo>
                      <a:lnTo>
                        <a:pt x="174" y="21"/>
                      </a:lnTo>
                      <a:lnTo>
                        <a:pt x="182" y="33"/>
                      </a:lnTo>
                      <a:lnTo>
                        <a:pt x="192" y="49"/>
                      </a:lnTo>
                      <a:lnTo>
                        <a:pt x="202" y="69"/>
                      </a:lnTo>
                      <a:lnTo>
                        <a:pt x="214" y="91"/>
                      </a:lnTo>
                      <a:lnTo>
                        <a:pt x="225" y="118"/>
                      </a:lnTo>
                      <a:lnTo>
                        <a:pt x="238" y="148"/>
                      </a:lnTo>
                      <a:lnTo>
                        <a:pt x="251" y="183"/>
                      </a:lnTo>
                      <a:lnTo>
                        <a:pt x="264" y="221"/>
                      </a:lnTo>
                      <a:lnTo>
                        <a:pt x="277" y="264"/>
                      </a:lnTo>
                      <a:lnTo>
                        <a:pt x="286" y="295"/>
                      </a:lnTo>
                      <a:lnTo>
                        <a:pt x="293" y="325"/>
                      </a:lnTo>
                      <a:lnTo>
                        <a:pt x="299" y="351"/>
                      </a:lnTo>
                      <a:lnTo>
                        <a:pt x="304" y="375"/>
                      </a:lnTo>
                      <a:lnTo>
                        <a:pt x="308" y="396"/>
                      </a:lnTo>
                      <a:lnTo>
                        <a:pt x="310" y="414"/>
                      </a:lnTo>
                      <a:lnTo>
                        <a:pt x="311" y="428"/>
                      </a:lnTo>
                      <a:lnTo>
                        <a:pt x="312" y="438"/>
                      </a:lnTo>
                      <a:lnTo>
                        <a:pt x="310" y="445"/>
                      </a:lnTo>
                      <a:lnTo>
                        <a:pt x="303" y="459"/>
                      </a:lnTo>
                      <a:lnTo>
                        <a:pt x="294" y="472"/>
                      </a:lnTo>
                      <a:lnTo>
                        <a:pt x="281" y="485"/>
                      </a:lnTo>
                      <a:lnTo>
                        <a:pt x="266" y="498"/>
                      </a:lnTo>
                      <a:lnTo>
                        <a:pt x="250" y="509"/>
                      </a:lnTo>
                      <a:lnTo>
                        <a:pt x="232" y="521"/>
                      </a:lnTo>
                      <a:lnTo>
                        <a:pt x="212" y="532"/>
                      </a:lnTo>
                      <a:lnTo>
                        <a:pt x="193" y="541"/>
                      </a:lnTo>
                      <a:lnTo>
                        <a:pt x="173" y="551"/>
                      </a:lnTo>
                      <a:lnTo>
                        <a:pt x="153" y="559"/>
                      </a:lnTo>
                      <a:lnTo>
                        <a:pt x="134" y="567"/>
                      </a:lnTo>
                      <a:lnTo>
                        <a:pt x="116" y="574"/>
                      </a:lnTo>
                      <a:lnTo>
                        <a:pt x="100" y="580"/>
                      </a:lnTo>
                      <a:lnTo>
                        <a:pt x="86" y="585"/>
                      </a:lnTo>
                      <a:lnTo>
                        <a:pt x="74" y="588"/>
                      </a:lnTo>
                      <a:lnTo>
                        <a:pt x="65" y="592"/>
                      </a:lnTo>
                      <a:lnTo>
                        <a:pt x="60" y="593"/>
                      </a:lnTo>
                      <a:lnTo>
                        <a:pt x="58" y="594"/>
                      </a:lnTo>
                      <a:lnTo>
                        <a:pt x="56" y="592"/>
                      </a:lnTo>
                      <a:lnTo>
                        <a:pt x="53" y="588"/>
                      </a:lnTo>
                      <a:lnTo>
                        <a:pt x="49" y="581"/>
                      </a:lnTo>
                      <a:lnTo>
                        <a:pt x="42" y="572"/>
                      </a:lnTo>
                      <a:lnTo>
                        <a:pt x="36" y="562"/>
                      </a:lnTo>
                      <a:lnTo>
                        <a:pt x="29" y="550"/>
                      </a:lnTo>
                      <a:lnTo>
                        <a:pt x="22" y="536"/>
                      </a:lnTo>
                      <a:lnTo>
                        <a:pt x="15" y="521"/>
                      </a:lnTo>
                      <a:lnTo>
                        <a:pt x="9" y="506"/>
                      </a:lnTo>
                      <a:lnTo>
                        <a:pt x="4" y="490"/>
                      </a:lnTo>
                      <a:lnTo>
                        <a:pt x="1" y="474"/>
                      </a:lnTo>
                      <a:lnTo>
                        <a:pt x="0" y="458"/>
                      </a:lnTo>
                      <a:lnTo>
                        <a:pt x="2" y="442"/>
                      </a:lnTo>
                      <a:lnTo>
                        <a:pt x="7" y="427"/>
                      </a:lnTo>
                      <a:lnTo>
                        <a:pt x="8" y="427"/>
                      </a:lnTo>
                      <a:lnTo>
                        <a:pt x="13" y="424"/>
                      </a:lnTo>
                      <a:lnTo>
                        <a:pt x="20" y="420"/>
                      </a:lnTo>
                      <a:lnTo>
                        <a:pt x="30" y="416"/>
                      </a:lnTo>
                      <a:lnTo>
                        <a:pt x="42" y="410"/>
                      </a:lnTo>
                      <a:lnTo>
                        <a:pt x="55" y="403"/>
                      </a:lnTo>
                      <a:lnTo>
                        <a:pt x="69" y="397"/>
                      </a:lnTo>
                      <a:lnTo>
                        <a:pt x="85" y="389"/>
                      </a:lnTo>
                      <a:lnTo>
                        <a:pt x="100" y="383"/>
                      </a:lnTo>
                      <a:lnTo>
                        <a:pt x="114" y="376"/>
                      </a:lnTo>
                      <a:lnTo>
                        <a:pt x="129" y="370"/>
                      </a:lnTo>
                      <a:lnTo>
                        <a:pt x="143" y="364"/>
                      </a:lnTo>
                      <a:lnTo>
                        <a:pt x="155" y="360"/>
                      </a:lnTo>
                      <a:lnTo>
                        <a:pt x="164" y="337"/>
                      </a:lnTo>
                      <a:lnTo>
                        <a:pt x="153" y="126"/>
                      </a:lnTo>
                      <a:lnTo>
                        <a:pt x="158"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91" name="Freeform 118">
                  <a:extLst>
                    <a:ext uri="{FF2B5EF4-FFF2-40B4-BE49-F238E27FC236}">
                      <a16:creationId xmlns:a16="http://schemas.microsoft.com/office/drawing/2014/main" id="{A6838AA0-9876-0047-8CF9-BD7B542FC777}"/>
                    </a:ext>
                  </a:extLst>
                </p:cNvPr>
                <p:cNvSpPr>
                  <a:spLocks/>
                </p:cNvSpPr>
                <p:nvPr/>
              </p:nvSpPr>
              <p:spPr bwMode="auto">
                <a:xfrm>
                  <a:off x="5919787" y="3970338"/>
                  <a:ext cx="130175" cy="136525"/>
                </a:xfrm>
                <a:custGeom>
                  <a:avLst/>
                  <a:gdLst/>
                  <a:ahLst/>
                  <a:cxnLst>
                    <a:cxn ang="0">
                      <a:pos x="16" y="0"/>
                    </a:cxn>
                    <a:cxn ang="0">
                      <a:pos x="28" y="21"/>
                    </a:cxn>
                    <a:cxn ang="0">
                      <a:pos x="42" y="41"/>
                    </a:cxn>
                    <a:cxn ang="0">
                      <a:pos x="61" y="57"/>
                    </a:cxn>
                    <a:cxn ang="0">
                      <a:pos x="82" y="72"/>
                    </a:cxn>
                    <a:cxn ang="0">
                      <a:pos x="71" y="86"/>
                    </a:cxn>
                    <a:cxn ang="0">
                      <a:pos x="53" y="75"/>
                    </a:cxn>
                    <a:cxn ang="0">
                      <a:pos x="37" y="62"/>
                    </a:cxn>
                    <a:cxn ang="0">
                      <a:pos x="23" y="48"/>
                    </a:cxn>
                    <a:cxn ang="0">
                      <a:pos x="11" y="32"/>
                    </a:cxn>
                    <a:cxn ang="0">
                      <a:pos x="0" y="14"/>
                    </a:cxn>
                    <a:cxn ang="0">
                      <a:pos x="9" y="7"/>
                    </a:cxn>
                    <a:cxn ang="0">
                      <a:pos x="16" y="0"/>
                    </a:cxn>
                  </a:cxnLst>
                  <a:rect l="0" t="0" r="r" b="b"/>
                  <a:pathLst>
                    <a:path w="82" h="86">
                      <a:moveTo>
                        <a:pt x="16" y="0"/>
                      </a:moveTo>
                      <a:lnTo>
                        <a:pt x="28" y="21"/>
                      </a:lnTo>
                      <a:lnTo>
                        <a:pt x="42" y="41"/>
                      </a:lnTo>
                      <a:lnTo>
                        <a:pt x="61" y="57"/>
                      </a:lnTo>
                      <a:lnTo>
                        <a:pt x="82" y="72"/>
                      </a:lnTo>
                      <a:lnTo>
                        <a:pt x="71" y="86"/>
                      </a:lnTo>
                      <a:lnTo>
                        <a:pt x="53" y="75"/>
                      </a:lnTo>
                      <a:lnTo>
                        <a:pt x="37" y="62"/>
                      </a:lnTo>
                      <a:lnTo>
                        <a:pt x="23" y="48"/>
                      </a:lnTo>
                      <a:lnTo>
                        <a:pt x="11" y="32"/>
                      </a:lnTo>
                      <a:lnTo>
                        <a:pt x="0" y="14"/>
                      </a:lnTo>
                      <a:lnTo>
                        <a:pt x="9" y="7"/>
                      </a:lnTo>
                      <a:lnTo>
                        <a:pt x="16" y="0"/>
                      </a:lnTo>
                      <a:close/>
                    </a:path>
                  </a:pathLst>
                </a:custGeom>
                <a:solidFill>
                  <a:srgbClr val="9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92" name="Freeform 119">
                  <a:extLst>
                    <a:ext uri="{FF2B5EF4-FFF2-40B4-BE49-F238E27FC236}">
                      <a16:creationId xmlns:a16="http://schemas.microsoft.com/office/drawing/2014/main" id="{029F5F11-7B48-3244-939B-E93E7D3F6639}"/>
                    </a:ext>
                  </a:extLst>
                </p:cNvPr>
                <p:cNvSpPr>
                  <a:spLocks/>
                </p:cNvSpPr>
                <p:nvPr/>
              </p:nvSpPr>
              <p:spPr bwMode="auto">
                <a:xfrm>
                  <a:off x="5778499" y="3863975"/>
                  <a:ext cx="166688" cy="180975"/>
                </a:xfrm>
                <a:custGeom>
                  <a:avLst/>
                  <a:gdLst/>
                  <a:ahLst/>
                  <a:cxnLst>
                    <a:cxn ang="0">
                      <a:pos x="10" y="0"/>
                    </a:cxn>
                    <a:cxn ang="0">
                      <a:pos x="33" y="5"/>
                    </a:cxn>
                    <a:cxn ang="0">
                      <a:pos x="61" y="10"/>
                    </a:cxn>
                    <a:cxn ang="0">
                      <a:pos x="92" y="16"/>
                    </a:cxn>
                    <a:cxn ang="0">
                      <a:pos x="95" y="34"/>
                    </a:cxn>
                    <a:cxn ang="0">
                      <a:pos x="99" y="50"/>
                    </a:cxn>
                    <a:cxn ang="0">
                      <a:pos x="105" y="67"/>
                    </a:cxn>
                    <a:cxn ang="0">
                      <a:pos x="98" y="74"/>
                    </a:cxn>
                    <a:cxn ang="0">
                      <a:pos x="89" y="81"/>
                    </a:cxn>
                    <a:cxn ang="0">
                      <a:pos x="80" y="85"/>
                    </a:cxn>
                    <a:cxn ang="0">
                      <a:pos x="69" y="88"/>
                    </a:cxn>
                    <a:cxn ang="0">
                      <a:pos x="69" y="114"/>
                    </a:cxn>
                    <a:cxn ang="0">
                      <a:pos x="44" y="114"/>
                    </a:cxn>
                    <a:cxn ang="0">
                      <a:pos x="44" y="90"/>
                    </a:cxn>
                    <a:cxn ang="0">
                      <a:pos x="27" y="88"/>
                    </a:cxn>
                    <a:cxn ang="0">
                      <a:pos x="12" y="83"/>
                    </a:cxn>
                    <a:cxn ang="0">
                      <a:pos x="0" y="79"/>
                    </a:cxn>
                    <a:cxn ang="0">
                      <a:pos x="8" y="49"/>
                    </a:cxn>
                    <a:cxn ang="0">
                      <a:pos x="19" y="54"/>
                    </a:cxn>
                    <a:cxn ang="0">
                      <a:pos x="34" y="59"/>
                    </a:cxn>
                    <a:cxn ang="0">
                      <a:pos x="50" y="60"/>
                    </a:cxn>
                    <a:cxn ang="0">
                      <a:pos x="58" y="59"/>
                    </a:cxn>
                    <a:cxn ang="0">
                      <a:pos x="65" y="57"/>
                    </a:cxn>
                    <a:cxn ang="0">
                      <a:pos x="70" y="54"/>
                    </a:cxn>
                    <a:cxn ang="0">
                      <a:pos x="73" y="50"/>
                    </a:cxn>
                    <a:cxn ang="0">
                      <a:pos x="75" y="44"/>
                    </a:cxn>
                    <a:cxn ang="0">
                      <a:pos x="73" y="37"/>
                    </a:cxn>
                    <a:cxn ang="0">
                      <a:pos x="68" y="32"/>
                    </a:cxn>
                    <a:cxn ang="0">
                      <a:pos x="60" y="27"/>
                    </a:cxn>
                    <a:cxn ang="0">
                      <a:pos x="47" y="22"/>
                    </a:cxn>
                    <a:cxn ang="0">
                      <a:pos x="32" y="16"/>
                    </a:cxn>
                    <a:cxn ang="0">
                      <a:pos x="19" y="9"/>
                    </a:cxn>
                    <a:cxn ang="0">
                      <a:pos x="10" y="0"/>
                    </a:cxn>
                  </a:cxnLst>
                  <a:rect l="0" t="0" r="r" b="b"/>
                  <a:pathLst>
                    <a:path w="105" h="114">
                      <a:moveTo>
                        <a:pt x="10" y="0"/>
                      </a:moveTo>
                      <a:lnTo>
                        <a:pt x="33" y="5"/>
                      </a:lnTo>
                      <a:lnTo>
                        <a:pt x="61" y="10"/>
                      </a:lnTo>
                      <a:lnTo>
                        <a:pt x="92" y="16"/>
                      </a:lnTo>
                      <a:lnTo>
                        <a:pt x="95" y="34"/>
                      </a:lnTo>
                      <a:lnTo>
                        <a:pt x="99" y="50"/>
                      </a:lnTo>
                      <a:lnTo>
                        <a:pt x="105" y="67"/>
                      </a:lnTo>
                      <a:lnTo>
                        <a:pt x="98" y="74"/>
                      </a:lnTo>
                      <a:lnTo>
                        <a:pt x="89" y="81"/>
                      </a:lnTo>
                      <a:lnTo>
                        <a:pt x="80" y="85"/>
                      </a:lnTo>
                      <a:lnTo>
                        <a:pt x="69" y="88"/>
                      </a:lnTo>
                      <a:lnTo>
                        <a:pt x="69" y="114"/>
                      </a:lnTo>
                      <a:lnTo>
                        <a:pt x="44" y="114"/>
                      </a:lnTo>
                      <a:lnTo>
                        <a:pt x="44" y="90"/>
                      </a:lnTo>
                      <a:lnTo>
                        <a:pt x="27" y="88"/>
                      </a:lnTo>
                      <a:lnTo>
                        <a:pt x="12" y="83"/>
                      </a:lnTo>
                      <a:lnTo>
                        <a:pt x="0" y="79"/>
                      </a:lnTo>
                      <a:lnTo>
                        <a:pt x="8" y="49"/>
                      </a:lnTo>
                      <a:lnTo>
                        <a:pt x="19" y="54"/>
                      </a:lnTo>
                      <a:lnTo>
                        <a:pt x="34" y="59"/>
                      </a:lnTo>
                      <a:lnTo>
                        <a:pt x="50" y="60"/>
                      </a:lnTo>
                      <a:lnTo>
                        <a:pt x="58" y="59"/>
                      </a:lnTo>
                      <a:lnTo>
                        <a:pt x="65" y="57"/>
                      </a:lnTo>
                      <a:lnTo>
                        <a:pt x="70" y="54"/>
                      </a:lnTo>
                      <a:lnTo>
                        <a:pt x="73" y="50"/>
                      </a:lnTo>
                      <a:lnTo>
                        <a:pt x="75" y="44"/>
                      </a:lnTo>
                      <a:lnTo>
                        <a:pt x="73" y="37"/>
                      </a:lnTo>
                      <a:lnTo>
                        <a:pt x="68" y="32"/>
                      </a:lnTo>
                      <a:lnTo>
                        <a:pt x="60" y="27"/>
                      </a:lnTo>
                      <a:lnTo>
                        <a:pt x="47" y="22"/>
                      </a:lnTo>
                      <a:lnTo>
                        <a:pt x="32" y="16"/>
                      </a:lnTo>
                      <a:lnTo>
                        <a:pt x="19" y="9"/>
                      </a:lnTo>
                      <a:lnTo>
                        <a:pt x="10" y="0"/>
                      </a:lnTo>
                      <a:close/>
                    </a:path>
                  </a:pathLst>
                </a:custGeom>
                <a:solidFill>
                  <a:srgbClr val="95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93" name="Freeform 120">
                  <a:extLst>
                    <a:ext uri="{FF2B5EF4-FFF2-40B4-BE49-F238E27FC236}">
                      <a16:creationId xmlns:a16="http://schemas.microsoft.com/office/drawing/2014/main" id="{985806D0-B69C-4B40-B0D0-010354B393B5}"/>
                    </a:ext>
                  </a:extLst>
                </p:cNvPr>
                <p:cNvSpPr>
                  <a:spLocks/>
                </p:cNvSpPr>
                <p:nvPr/>
              </p:nvSpPr>
              <p:spPr bwMode="auto">
                <a:xfrm>
                  <a:off x="5924549" y="3889375"/>
                  <a:ext cx="142875" cy="195263"/>
                </a:xfrm>
                <a:custGeom>
                  <a:avLst/>
                  <a:gdLst/>
                  <a:ahLst/>
                  <a:cxnLst>
                    <a:cxn ang="0">
                      <a:pos x="0" y="0"/>
                    </a:cxn>
                    <a:cxn ang="0">
                      <a:pos x="3" y="0"/>
                    </a:cxn>
                    <a:cxn ang="0">
                      <a:pos x="6" y="0"/>
                    </a:cxn>
                    <a:cxn ang="0">
                      <a:pos x="9" y="1"/>
                    </a:cxn>
                    <a:cxn ang="0">
                      <a:pos x="9" y="3"/>
                    </a:cxn>
                    <a:cxn ang="0">
                      <a:pos x="8" y="6"/>
                    </a:cxn>
                    <a:cxn ang="0">
                      <a:pos x="8" y="12"/>
                    </a:cxn>
                    <a:cxn ang="0">
                      <a:pos x="14" y="14"/>
                    </a:cxn>
                    <a:cxn ang="0">
                      <a:pos x="21" y="17"/>
                    </a:cxn>
                    <a:cxn ang="0">
                      <a:pos x="31" y="21"/>
                    </a:cxn>
                    <a:cxn ang="0">
                      <a:pos x="41" y="26"/>
                    </a:cxn>
                    <a:cxn ang="0">
                      <a:pos x="52" y="32"/>
                    </a:cxn>
                    <a:cxn ang="0">
                      <a:pos x="61" y="39"/>
                    </a:cxn>
                    <a:cxn ang="0">
                      <a:pos x="71" y="47"/>
                    </a:cxn>
                    <a:cxn ang="0">
                      <a:pos x="79" y="56"/>
                    </a:cxn>
                    <a:cxn ang="0">
                      <a:pos x="86" y="66"/>
                    </a:cxn>
                    <a:cxn ang="0">
                      <a:pos x="89" y="78"/>
                    </a:cxn>
                    <a:cxn ang="0">
                      <a:pos x="90" y="90"/>
                    </a:cxn>
                    <a:cxn ang="0">
                      <a:pos x="87" y="104"/>
                    </a:cxn>
                    <a:cxn ang="0">
                      <a:pos x="79" y="123"/>
                    </a:cxn>
                    <a:cxn ang="0">
                      <a:pos x="58" y="108"/>
                    </a:cxn>
                    <a:cxn ang="0">
                      <a:pos x="39" y="92"/>
                    </a:cxn>
                    <a:cxn ang="0">
                      <a:pos x="25" y="72"/>
                    </a:cxn>
                    <a:cxn ang="0">
                      <a:pos x="13" y="51"/>
                    </a:cxn>
                    <a:cxn ang="0">
                      <a:pos x="7" y="34"/>
                    </a:cxn>
                    <a:cxn ang="0">
                      <a:pos x="3" y="18"/>
                    </a:cxn>
                    <a:cxn ang="0">
                      <a:pos x="0" y="0"/>
                    </a:cxn>
                  </a:cxnLst>
                  <a:rect l="0" t="0" r="r" b="b"/>
                  <a:pathLst>
                    <a:path w="90" h="123">
                      <a:moveTo>
                        <a:pt x="0" y="0"/>
                      </a:moveTo>
                      <a:lnTo>
                        <a:pt x="3" y="0"/>
                      </a:lnTo>
                      <a:lnTo>
                        <a:pt x="6" y="0"/>
                      </a:lnTo>
                      <a:lnTo>
                        <a:pt x="9" y="1"/>
                      </a:lnTo>
                      <a:lnTo>
                        <a:pt x="9" y="3"/>
                      </a:lnTo>
                      <a:lnTo>
                        <a:pt x="8" y="6"/>
                      </a:lnTo>
                      <a:lnTo>
                        <a:pt x="8" y="12"/>
                      </a:lnTo>
                      <a:lnTo>
                        <a:pt x="14" y="14"/>
                      </a:lnTo>
                      <a:lnTo>
                        <a:pt x="21" y="17"/>
                      </a:lnTo>
                      <a:lnTo>
                        <a:pt x="31" y="21"/>
                      </a:lnTo>
                      <a:lnTo>
                        <a:pt x="41" y="26"/>
                      </a:lnTo>
                      <a:lnTo>
                        <a:pt x="52" y="32"/>
                      </a:lnTo>
                      <a:lnTo>
                        <a:pt x="61" y="39"/>
                      </a:lnTo>
                      <a:lnTo>
                        <a:pt x="71" y="47"/>
                      </a:lnTo>
                      <a:lnTo>
                        <a:pt x="79" y="56"/>
                      </a:lnTo>
                      <a:lnTo>
                        <a:pt x="86" y="66"/>
                      </a:lnTo>
                      <a:lnTo>
                        <a:pt x="89" y="78"/>
                      </a:lnTo>
                      <a:lnTo>
                        <a:pt x="90" y="90"/>
                      </a:lnTo>
                      <a:lnTo>
                        <a:pt x="87" y="104"/>
                      </a:lnTo>
                      <a:lnTo>
                        <a:pt x="79" y="123"/>
                      </a:lnTo>
                      <a:lnTo>
                        <a:pt x="58" y="108"/>
                      </a:lnTo>
                      <a:lnTo>
                        <a:pt x="39" y="92"/>
                      </a:lnTo>
                      <a:lnTo>
                        <a:pt x="25" y="72"/>
                      </a:lnTo>
                      <a:lnTo>
                        <a:pt x="13" y="51"/>
                      </a:lnTo>
                      <a:lnTo>
                        <a:pt x="7" y="34"/>
                      </a:lnTo>
                      <a:lnTo>
                        <a:pt x="3" y="18"/>
                      </a:lnTo>
                      <a:lnTo>
                        <a:pt x="0" y="0"/>
                      </a:lnTo>
                      <a:close/>
                    </a:path>
                  </a:pathLst>
                </a:custGeom>
                <a:solidFill>
                  <a:srgbClr val="D0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94" name="Freeform 121">
                  <a:extLst>
                    <a:ext uri="{FF2B5EF4-FFF2-40B4-BE49-F238E27FC236}">
                      <a16:creationId xmlns:a16="http://schemas.microsoft.com/office/drawing/2014/main" id="{22ADE55F-A9CD-474F-BB6C-2BDCEB11CD76}"/>
                    </a:ext>
                  </a:extLst>
                </p:cNvPr>
                <p:cNvSpPr>
                  <a:spLocks/>
                </p:cNvSpPr>
                <p:nvPr/>
              </p:nvSpPr>
              <p:spPr bwMode="auto">
                <a:xfrm>
                  <a:off x="5864224" y="3886200"/>
                  <a:ext cx="209550" cy="255588"/>
                </a:xfrm>
                <a:custGeom>
                  <a:avLst/>
                  <a:gdLst/>
                  <a:ahLst/>
                  <a:cxnLst>
                    <a:cxn ang="0">
                      <a:pos x="46" y="0"/>
                    </a:cxn>
                    <a:cxn ang="0">
                      <a:pos x="47" y="0"/>
                    </a:cxn>
                    <a:cxn ang="0">
                      <a:pos x="51" y="2"/>
                    </a:cxn>
                    <a:cxn ang="0">
                      <a:pos x="58" y="4"/>
                    </a:cxn>
                    <a:cxn ang="0">
                      <a:pos x="66" y="7"/>
                    </a:cxn>
                    <a:cxn ang="0">
                      <a:pos x="75" y="11"/>
                    </a:cxn>
                    <a:cxn ang="0">
                      <a:pos x="86" y="16"/>
                    </a:cxn>
                    <a:cxn ang="0">
                      <a:pos x="95" y="22"/>
                    </a:cxn>
                    <a:cxn ang="0">
                      <a:pos x="106" y="29"/>
                    </a:cxn>
                    <a:cxn ang="0">
                      <a:pos x="115" y="37"/>
                    </a:cxn>
                    <a:cxn ang="0">
                      <a:pos x="122" y="46"/>
                    </a:cxn>
                    <a:cxn ang="0">
                      <a:pos x="128" y="56"/>
                    </a:cxn>
                    <a:cxn ang="0">
                      <a:pos x="131" y="67"/>
                    </a:cxn>
                    <a:cxn ang="0">
                      <a:pos x="132" y="79"/>
                    </a:cxn>
                    <a:cxn ang="0">
                      <a:pos x="129" y="92"/>
                    </a:cxn>
                    <a:cxn ang="0">
                      <a:pos x="122" y="109"/>
                    </a:cxn>
                    <a:cxn ang="0">
                      <a:pos x="113" y="123"/>
                    </a:cxn>
                    <a:cxn ang="0">
                      <a:pos x="103" y="134"/>
                    </a:cxn>
                    <a:cxn ang="0">
                      <a:pos x="92" y="143"/>
                    </a:cxn>
                    <a:cxn ang="0">
                      <a:pos x="80" y="150"/>
                    </a:cxn>
                    <a:cxn ang="0">
                      <a:pos x="68" y="154"/>
                    </a:cxn>
                    <a:cxn ang="0">
                      <a:pos x="55" y="157"/>
                    </a:cxn>
                    <a:cxn ang="0">
                      <a:pos x="43" y="159"/>
                    </a:cxn>
                    <a:cxn ang="0">
                      <a:pos x="31" y="161"/>
                    </a:cxn>
                    <a:cxn ang="0">
                      <a:pos x="9" y="161"/>
                    </a:cxn>
                    <a:cxn ang="0">
                      <a:pos x="0" y="160"/>
                    </a:cxn>
                    <a:cxn ang="0">
                      <a:pos x="46" y="0"/>
                    </a:cxn>
                  </a:cxnLst>
                  <a:rect l="0" t="0" r="r" b="b"/>
                  <a:pathLst>
                    <a:path w="132" h="161">
                      <a:moveTo>
                        <a:pt x="46" y="0"/>
                      </a:moveTo>
                      <a:lnTo>
                        <a:pt x="47" y="0"/>
                      </a:lnTo>
                      <a:lnTo>
                        <a:pt x="51" y="2"/>
                      </a:lnTo>
                      <a:lnTo>
                        <a:pt x="58" y="4"/>
                      </a:lnTo>
                      <a:lnTo>
                        <a:pt x="66" y="7"/>
                      </a:lnTo>
                      <a:lnTo>
                        <a:pt x="75" y="11"/>
                      </a:lnTo>
                      <a:lnTo>
                        <a:pt x="86" y="16"/>
                      </a:lnTo>
                      <a:lnTo>
                        <a:pt x="95" y="22"/>
                      </a:lnTo>
                      <a:lnTo>
                        <a:pt x="106" y="29"/>
                      </a:lnTo>
                      <a:lnTo>
                        <a:pt x="115" y="37"/>
                      </a:lnTo>
                      <a:lnTo>
                        <a:pt x="122" y="46"/>
                      </a:lnTo>
                      <a:lnTo>
                        <a:pt x="128" y="56"/>
                      </a:lnTo>
                      <a:lnTo>
                        <a:pt x="131" y="67"/>
                      </a:lnTo>
                      <a:lnTo>
                        <a:pt x="132" y="79"/>
                      </a:lnTo>
                      <a:lnTo>
                        <a:pt x="129" y="92"/>
                      </a:lnTo>
                      <a:lnTo>
                        <a:pt x="122" y="109"/>
                      </a:lnTo>
                      <a:lnTo>
                        <a:pt x="113" y="123"/>
                      </a:lnTo>
                      <a:lnTo>
                        <a:pt x="103" y="134"/>
                      </a:lnTo>
                      <a:lnTo>
                        <a:pt x="92" y="143"/>
                      </a:lnTo>
                      <a:lnTo>
                        <a:pt x="80" y="150"/>
                      </a:lnTo>
                      <a:lnTo>
                        <a:pt x="68" y="154"/>
                      </a:lnTo>
                      <a:lnTo>
                        <a:pt x="55" y="157"/>
                      </a:lnTo>
                      <a:lnTo>
                        <a:pt x="43" y="159"/>
                      </a:lnTo>
                      <a:lnTo>
                        <a:pt x="31" y="161"/>
                      </a:lnTo>
                      <a:lnTo>
                        <a:pt x="9" y="161"/>
                      </a:lnTo>
                      <a:lnTo>
                        <a:pt x="0" y="160"/>
                      </a:lnTo>
                      <a:lnTo>
                        <a:pt x="46"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95" name="Freeform 122">
                  <a:extLst>
                    <a:ext uri="{FF2B5EF4-FFF2-40B4-BE49-F238E27FC236}">
                      <a16:creationId xmlns:a16="http://schemas.microsoft.com/office/drawing/2014/main" id="{3827B22D-D3CC-9240-824B-8D2E3661D92C}"/>
                    </a:ext>
                  </a:extLst>
                </p:cNvPr>
                <p:cNvSpPr>
                  <a:spLocks/>
                </p:cNvSpPr>
                <p:nvPr/>
              </p:nvSpPr>
              <p:spPr bwMode="auto">
                <a:xfrm>
                  <a:off x="5864224" y="3886200"/>
                  <a:ext cx="196850" cy="255588"/>
                </a:xfrm>
                <a:custGeom>
                  <a:avLst/>
                  <a:gdLst/>
                  <a:ahLst/>
                  <a:cxnLst>
                    <a:cxn ang="0">
                      <a:pos x="46" y="0"/>
                    </a:cxn>
                    <a:cxn ang="0">
                      <a:pos x="47" y="0"/>
                    </a:cxn>
                    <a:cxn ang="0">
                      <a:pos x="51" y="2"/>
                    </a:cxn>
                    <a:cxn ang="0">
                      <a:pos x="58" y="4"/>
                    </a:cxn>
                    <a:cxn ang="0">
                      <a:pos x="58" y="13"/>
                    </a:cxn>
                    <a:cxn ang="0">
                      <a:pos x="57" y="27"/>
                    </a:cxn>
                    <a:cxn ang="0">
                      <a:pos x="57" y="43"/>
                    </a:cxn>
                    <a:cxn ang="0">
                      <a:pos x="55" y="60"/>
                    </a:cxn>
                    <a:cxn ang="0">
                      <a:pos x="53" y="78"/>
                    </a:cxn>
                    <a:cxn ang="0">
                      <a:pos x="50" y="96"/>
                    </a:cxn>
                    <a:cxn ang="0">
                      <a:pos x="46" y="113"/>
                    </a:cxn>
                    <a:cxn ang="0">
                      <a:pos x="41" y="130"/>
                    </a:cxn>
                    <a:cxn ang="0">
                      <a:pos x="34" y="143"/>
                    </a:cxn>
                    <a:cxn ang="0">
                      <a:pos x="41" y="143"/>
                    </a:cxn>
                    <a:cxn ang="0">
                      <a:pos x="51" y="143"/>
                    </a:cxn>
                    <a:cxn ang="0">
                      <a:pos x="62" y="141"/>
                    </a:cxn>
                    <a:cxn ang="0">
                      <a:pos x="76" y="137"/>
                    </a:cxn>
                    <a:cxn ang="0">
                      <a:pos x="91" y="130"/>
                    </a:cxn>
                    <a:cxn ang="0">
                      <a:pos x="107" y="121"/>
                    </a:cxn>
                    <a:cxn ang="0">
                      <a:pos x="124" y="107"/>
                    </a:cxn>
                    <a:cxn ang="0">
                      <a:pos x="115" y="121"/>
                    </a:cxn>
                    <a:cxn ang="0">
                      <a:pos x="105" y="133"/>
                    </a:cxn>
                    <a:cxn ang="0">
                      <a:pos x="94" y="142"/>
                    </a:cxn>
                    <a:cxn ang="0">
                      <a:pos x="82" y="149"/>
                    </a:cxn>
                    <a:cxn ang="0">
                      <a:pos x="70" y="154"/>
                    </a:cxn>
                    <a:cxn ang="0">
                      <a:pos x="57" y="157"/>
                    </a:cxn>
                    <a:cxn ang="0">
                      <a:pos x="44" y="159"/>
                    </a:cxn>
                    <a:cxn ang="0">
                      <a:pos x="32" y="161"/>
                    </a:cxn>
                    <a:cxn ang="0">
                      <a:pos x="10" y="161"/>
                    </a:cxn>
                    <a:cxn ang="0">
                      <a:pos x="0" y="160"/>
                    </a:cxn>
                    <a:cxn ang="0">
                      <a:pos x="46" y="0"/>
                    </a:cxn>
                  </a:cxnLst>
                  <a:rect l="0" t="0" r="r" b="b"/>
                  <a:pathLst>
                    <a:path w="124" h="161">
                      <a:moveTo>
                        <a:pt x="46" y="0"/>
                      </a:moveTo>
                      <a:lnTo>
                        <a:pt x="47" y="0"/>
                      </a:lnTo>
                      <a:lnTo>
                        <a:pt x="51" y="2"/>
                      </a:lnTo>
                      <a:lnTo>
                        <a:pt x="58" y="4"/>
                      </a:lnTo>
                      <a:lnTo>
                        <a:pt x="58" y="13"/>
                      </a:lnTo>
                      <a:lnTo>
                        <a:pt x="57" y="27"/>
                      </a:lnTo>
                      <a:lnTo>
                        <a:pt x="57" y="43"/>
                      </a:lnTo>
                      <a:lnTo>
                        <a:pt x="55" y="60"/>
                      </a:lnTo>
                      <a:lnTo>
                        <a:pt x="53" y="78"/>
                      </a:lnTo>
                      <a:lnTo>
                        <a:pt x="50" y="96"/>
                      </a:lnTo>
                      <a:lnTo>
                        <a:pt x="46" y="113"/>
                      </a:lnTo>
                      <a:lnTo>
                        <a:pt x="41" y="130"/>
                      </a:lnTo>
                      <a:lnTo>
                        <a:pt x="34" y="143"/>
                      </a:lnTo>
                      <a:lnTo>
                        <a:pt x="41" y="143"/>
                      </a:lnTo>
                      <a:lnTo>
                        <a:pt x="51" y="143"/>
                      </a:lnTo>
                      <a:lnTo>
                        <a:pt x="62" y="141"/>
                      </a:lnTo>
                      <a:lnTo>
                        <a:pt x="76" y="137"/>
                      </a:lnTo>
                      <a:lnTo>
                        <a:pt x="91" y="130"/>
                      </a:lnTo>
                      <a:lnTo>
                        <a:pt x="107" y="121"/>
                      </a:lnTo>
                      <a:lnTo>
                        <a:pt x="124" y="107"/>
                      </a:lnTo>
                      <a:lnTo>
                        <a:pt x="115" y="121"/>
                      </a:lnTo>
                      <a:lnTo>
                        <a:pt x="105" y="133"/>
                      </a:lnTo>
                      <a:lnTo>
                        <a:pt x="94" y="142"/>
                      </a:lnTo>
                      <a:lnTo>
                        <a:pt x="82" y="149"/>
                      </a:lnTo>
                      <a:lnTo>
                        <a:pt x="70" y="154"/>
                      </a:lnTo>
                      <a:lnTo>
                        <a:pt x="57" y="157"/>
                      </a:lnTo>
                      <a:lnTo>
                        <a:pt x="44" y="159"/>
                      </a:lnTo>
                      <a:lnTo>
                        <a:pt x="32" y="161"/>
                      </a:lnTo>
                      <a:lnTo>
                        <a:pt x="10" y="161"/>
                      </a:lnTo>
                      <a:lnTo>
                        <a:pt x="0" y="160"/>
                      </a:lnTo>
                      <a:lnTo>
                        <a:pt x="46"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96" name="Freeform 123">
                  <a:extLst>
                    <a:ext uri="{FF2B5EF4-FFF2-40B4-BE49-F238E27FC236}">
                      <a16:creationId xmlns:a16="http://schemas.microsoft.com/office/drawing/2014/main" id="{DC413CCC-E211-5544-A10E-E479E748F33E}"/>
                    </a:ext>
                  </a:extLst>
                </p:cNvPr>
                <p:cNvSpPr>
                  <a:spLocks/>
                </p:cNvSpPr>
                <p:nvPr/>
              </p:nvSpPr>
              <p:spPr bwMode="auto">
                <a:xfrm>
                  <a:off x="5370512" y="3213100"/>
                  <a:ext cx="576263" cy="944563"/>
                </a:xfrm>
                <a:custGeom>
                  <a:avLst/>
                  <a:gdLst/>
                  <a:ahLst/>
                  <a:cxnLst>
                    <a:cxn ang="0">
                      <a:pos x="221" y="150"/>
                    </a:cxn>
                    <a:cxn ang="0">
                      <a:pos x="187" y="373"/>
                    </a:cxn>
                    <a:cxn ang="0">
                      <a:pos x="191" y="374"/>
                    </a:cxn>
                    <a:cxn ang="0">
                      <a:pos x="202" y="378"/>
                    </a:cxn>
                    <a:cxn ang="0">
                      <a:pos x="222" y="384"/>
                    </a:cxn>
                    <a:cxn ang="0">
                      <a:pos x="254" y="393"/>
                    </a:cxn>
                    <a:cxn ang="0">
                      <a:pos x="301" y="403"/>
                    </a:cxn>
                    <a:cxn ang="0">
                      <a:pos x="363" y="414"/>
                    </a:cxn>
                    <a:cxn ang="0">
                      <a:pos x="361" y="422"/>
                    </a:cxn>
                    <a:cxn ang="0">
                      <a:pos x="358" y="444"/>
                    </a:cxn>
                    <a:cxn ang="0">
                      <a:pos x="352" y="475"/>
                    </a:cxn>
                    <a:cxn ang="0">
                      <a:pos x="345" y="511"/>
                    </a:cxn>
                    <a:cxn ang="0">
                      <a:pos x="335" y="548"/>
                    </a:cxn>
                    <a:cxn ang="0">
                      <a:pos x="323" y="581"/>
                    </a:cxn>
                    <a:cxn ang="0">
                      <a:pos x="315" y="594"/>
                    </a:cxn>
                    <a:cxn ang="0">
                      <a:pos x="299" y="592"/>
                    </a:cxn>
                    <a:cxn ang="0">
                      <a:pos x="270" y="585"/>
                    </a:cxn>
                    <a:cxn ang="0">
                      <a:pos x="231" y="578"/>
                    </a:cxn>
                    <a:cxn ang="0">
                      <a:pos x="188" y="568"/>
                    </a:cxn>
                    <a:cxn ang="0">
                      <a:pos x="145" y="557"/>
                    </a:cxn>
                    <a:cxn ang="0">
                      <a:pos x="89" y="540"/>
                    </a:cxn>
                    <a:cxn ang="0">
                      <a:pos x="49" y="522"/>
                    </a:cxn>
                    <a:cxn ang="0">
                      <a:pos x="24" y="506"/>
                    </a:cxn>
                    <a:cxn ang="0">
                      <a:pos x="9" y="494"/>
                    </a:cxn>
                    <a:cxn ang="0">
                      <a:pos x="3" y="487"/>
                    </a:cxn>
                    <a:cxn ang="0">
                      <a:pos x="1" y="481"/>
                    </a:cxn>
                    <a:cxn ang="0">
                      <a:pos x="1" y="461"/>
                    </a:cxn>
                    <a:cxn ang="0">
                      <a:pos x="5" y="427"/>
                    </a:cxn>
                    <a:cxn ang="0">
                      <a:pos x="20" y="356"/>
                    </a:cxn>
                    <a:cxn ang="0">
                      <a:pos x="38" y="296"/>
                    </a:cxn>
                    <a:cxn ang="0">
                      <a:pos x="62" y="226"/>
                    </a:cxn>
                    <a:cxn ang="0">
                      <a:pos x="87" y="171"/>
                    </a:cxn>
                    <a:cxn ang="0">
                      <a:pos x="111" y="129"/>
                    </a:cxn>
                    <a:cxn ang="0">
                      <a:pos x="134" y="93"/>
                    </a:cxn>
                    <a:cxn ang="0">
                      <a:pos x="164" y="41"/>
                    </a:cxn>
                    <a:cxn ang="0">
                      <a:pos x="181" y="0"/>
                    </a:cxn>
                  </a:cxnLst>
                  <a:rect l="0" t="0" r="r" b="b"/>
                  <a:pathLst>
                    <a:path w="363" h="595">
                      <a:moveTo>
                        <a:pt x="181" y="0"/>
                      </a:moveTo>
                      <a:lnTo>
                        <a:pt x="221" y="150"/>
                      </a:lnTo>
                      <a:lnTo>
                        <a:pt x="207" y="296"/>
                      </a:lnTo>
                      <a:lnTo>
                        <a:pt x="187" y="373"/>
                      </a:lnTo>
                      <a:lnTo>
                        <a:pt x="188" y="373"/>
                      </a:lnTo>
                      <a:lnTo>
                        <a:pt x="191" y="374"/>
                      </a:lnTo>
                      <a:lnTo>
                        <a:pt x="195" y="376"/>
                      </a:lnTo>
                      <a:lnTo>
                        <a:pt x="202" y="378"/>
                      </a:lnTo>
                      <a:lnTo>
                        <a:pt x="211" y="381"/>
                      </a:lnTo>
                      <a:lnTo>
                        <a:pt x="222" y="384"/>
                      </a:lnTo>
                      <a:lnTo>
                        <a:pt x="237" y="388"/>
                      </a:lnTo>
                      <a:lnTo>
                        <a:pt x="254" y="393"/>
                      </a:lnTo>
                      <a:lnTo>
                        <a:pt x="276" y="397"/>
                      </a:lnTo>
                      <a:lnTo>
                        <a:pt x="301" y="403"/>
                      </a:lnTo>
                      <a:lnTo>
                        <a:pt x="330" y="408"/>
                      </a:lnTo>
                      <a:lnTo>
                        <a:pt x="363" y="414"/>
                      </a:lnTo>
                      <a:lnTo>
                        <a:pt x="363" y="416"/>
                      </a:lnTo>
                      <a:lnTo>
                        <a:pt x="361" y="422"/>
                      </a:lnTo>
                      <a:lnTo>
                        <a:pt x="360" y="432"/>
                      </a:lnTo>
                      <a:lnTo>
                        <a:pt x="358" y="444"/>
                      </a:lnTo>
                      <a:lnTo>
                        <a:pt x="355" y="459"/>
                      </a:lnTo>
                      <a:lnTo>
                        <a:pt x="352" y="475"/>
                      </a:lnTo>
                      <a:lnTo>
                        <a:pt x="349" y="493"/>
                      </a:lnTo>
                      <a:lnTo>
                        <a:pt x="345" y="511"/>
                      </a:lnTo>
                      <a:lnTo>
                        <a:pt x="340" y="530"/>
                      </a:lnTo>
                      <a:lnTo>
                        <a:pt x="335" y="548"/>
                      </a:lnTo>
                      <a:lnTo>
                        <a:pt x="330" y="565"/>
                      </a:lnTo>
                      <a:lnTo>
                        <a:pt x="323" y="581"/>
                      </a:lnTo>
                      <a:lnTo>
                        <a:pt x="317" y="595"/>
                      </a:lnTo>
                      <a:lnTo>
                        <a:pt x="315" y="594"/>
                      </a:lnTo>
                      <a:lnTo>
                        <a:pt x="308" y="594"/>
                      </a:lnTo>
                      <a:lnTo>
                        <a:pt x="299" y="592"/>
                      </a:lnTo>
                      <a:lnTo>
                        <a:pt x="285" y="589"/>
                      </a:lnTo>
                      <a:lnTo>
                        <a:pt x="270" y="585"/>
                      </a:lnTo>
                      <a:lnTo>
                        <a:pt x="251" y="582"/>
                      </a:lnTo>
                      <a:lnTo>
                        <a:pt x="231" y="578"/>
                      </a:lnTo>
                      <a:lnTo>
                        <a:pt x="210" y="573"/>
                      </a:lnTo>
                      <a:lnTo>
                        <a:pt x="188" y="568"/>
                      </a:lnTo>
                      <a:lnTo>
                        <a:pt x="167" y="563"/>
                      </a:lnTo>
                      <a:lnTo>
                        <a:pt x="145" y="557"/>
                      </a:lnTo>
                      <a:lnTo>
                        <a:pt x="114" y="548"/>
                      </a:lnTo>
                      <a:lnTo>
                        <a:pt x="89" y="540"/>
                      </a:lnTo>
                      <a:lnTo>
                        <a:pt x="67" y="531"/>
                      </a:lnTo>
                      <a:lnTo>
                        <a:pt x="49" y="522"/>
                      </a:lnTo>
                      <a:lnTo>
                        <a:pt x="35" y="513"/>
                      </a:lnTo>
                      <a:lnTo>
                        <a:pt x="24" y="506"/>
                      </a:lnTo>
                      <a:lnTo>
                        <a:pt x="15" y="500"/>
                      </a:lnTo>
                      <a:lnTo>
                        <a:pt x="9" y="494"/>
                      </a:lnTo>
                      <a:lnTo>
                        <a:pt x="5" y="489"/>
                      </a:lnTo>
                      <a:lnTo>
                        <a:pt x="3" y="487"/>
                      </a:lnTo>
                      <a:lnTo>
                        <a:pt x="2" y="486"/>
                      </a:lnTo>
                      <a:lnTo>
                        <a:pt x="1" y="481"/>
                      </a:lnTo>
                      <a:lnTo>
                        <a:pt x="0" y="473"/>
                      </a:lnTo>
                      <a:lnTo>
                        <a:pt x="1" y="461"/>
                      </a:lnTo>
                      <a:lnTo>
                        <a:pt x="2" y="446"/>
                      </a:lnTo>
                      <a:lnTo>
                        <a:pt x="5" y="427"/>
                      </a:lnTo>
                      <a:lnTo>
                        <a:pt x="14" y="382"/>
                      </a:lnTo>
                      <a:lnTo>
                        <a:pt x="20" y="356"/>
                      </a:lnTo>
                      <a:lnTo>
                        <a:pt x="29" y="327"/>
                      </a:lnTo>
                      <a:lnTo>
                        <a:pt x="38" y="296"/>
                      </a:lnTo>
                      <a:lnTo>
                        <a:pt x="50" y="259"/>
                      </a:lnTo>
                      <a:lnTo>
                        <a:pt x="62" y="226"/>
                      </a:lnTo>
                      <a:lnTo>
                        <a:pt x="75" y="197"/>
                      </a:lnTo>
                      <a:lnTo>
                        <a:pt x="87" y="171"/>
                      </a:lnTo>
                      <a:lnTo>
                        <a:pt x="99" y="149"/>
                      </a:lnTo>
                      <a:lnTo>
                        <a:pt x="111" y="129"/>
                      </a:lnTo>
                      <a:lnTo>
                        <a:pt x="123" y="111"/>
                      </a:lnTo>
                      <a:lnTo>
                        <a:pt x="134" y="93"/>
                      </a:lnTo>
                      <a:lnTo>
                        <a:pt x="154" y="58"/>
                      </a:lnTo>
                      <a:lnTo>
                        <a:pt x="164" y="41"/>
                      </a:lnTo>
                      <a:lnTo>
                        <a:pt x="172" y="22"/>
                      </a:lnTo>
                      <a:lnTo>
                        <a:pt x="18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97" name="Oval 126">
                  <a:extLst>
                    <a:ext uri="{FF2B5EF4-FFF2-40B4-BE49-F238E27FC236}">
                      <a16:creationId xmlns:a16="http://schemas.microsoft.com/office/drawing/2014/main" id="{4B26B55D-3A44-0342-A9D5-0AB12691E98C}"/>
                    </a:ext>
                  </a:extLst>
                </p:cNvPr>
                <p:cNvSpPr/>
                <p:nvPr/>
              </p:nvSpPr>
              <p:spPr>
                <a:xfrm>
                  <a:off x="5180529" y="5499469"/>
                  <a:ext cx="1827766" cy="152401"/>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200" kern="0">
                    <a:solidFill>
                      <a:sysClr val="window" lastClr="FFFFFF"/>
                    </a:solidFill>
                    <a:latin typeface="Chalkboard" panose="03050602040202020205" pitchFamily="66" charset="77"/>
                  </a:endParaRPr>
                </a:p>
              </p:txBody>
            </p:sp>
          </p:grpSp>
          <p:grpSp>
            <p:nvGrpSpPr>
              <p:cNvPr id="182" name="276 Grupo">
                <a:extLst>
                  <a:ext uri="{FF2B5EF4-FFF2-40B4-BE49-F238E27FC236}">
                    <a16:creationId xmlns:a16="http://schemas.microsoft.com/office/drawing/2014/main" id="{E7F08A31-42E7-644E-B5AC-14A60F4AB83C}"/>
                  </a:ext>
                </a:extLst>
              </p:cNvPr>
              <p:cNvGrpSpPr/>
              <p:nvPr/>
            </p:nvGrpSpPr>
            <p:grpSpPr>
              <a:xfrm>
                <a:off x="6624637" y="2232634"/>
                <a:ext cx="1827766" cy="3704007"/>
                <a:chOff x="5180529" y="1947863"/>
                <a:chExt cx="1827766" cy="3704007"/>
              </a:xfrm>
            </p:grpSpPr>
            <p:sp>
              <p:nvSpPr>
                <p:cNvPr id="222" name="Freeform 74">
                  <a:extLst>
                    <a:ext uri="{FF2B5EF4-FFF2-40B4-BE49-F238E27FC236}">
                      <a16:creationId xmlns:a16="http://schemas.microsoft.com/office/drawing/2014/main" id="{BB4EFA57-8304-4147-8243-9D514C370420}"/>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23" name="Freeform 75">
                  <a:extLst>
                    <a:ext uri="{FF2B5EF4-FFF2-40B4-BE49-F238E27FC236}">
                      <a16:creationId xmlns:a16="http://schemas.microsoft.com/office/drawing/2014/main" id="{9EB309BC-9BE0-9743-94E2-F9E5DC2E0D0B}"/>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CFD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24" name="Freeform 76">
                  <a:extLst>
                    <a:ext uri="{FF2B5EF4-FFF2-40B4-BE49-F238E27FC236}">
                      <a16:creationId xmlns:a16="http://schemas.microsoft.com/office/drawing/2014/main" id="{A4660286-A727-784C-9E4C-E73D3AE8B09E}"/>
                    </a:ext>
                  </a:extLst>
                </p:cNvPr>
                <p:cNvSpPr>
                  <a:spLocks/>
                </p:cNvSpPr>
                <p:nvPr/>
              </p:nvSpPr>
              <p:spPr bwMode="auto">
                <a:xfrm>
                  <a:off x="5695949" y="4233863"/>
                  <a:ext cx="871538" cy="1296988"/>
                </a:xfrm>
                <a:custGeom>
                  <a:avLst/>
                  <a:gdLst/>
                  <a:ahLst/>
                  <a:cxnLst>
                    <a:cxn ang="0">
                      <a:pos x="549" y="2"/>
                    </a:cxn>
                    <a:cxn ang="0">
                      <a:pos x="547" y="20"/>
                    </a:cxn>
                    <a:cxn ang="0">
                      <a:pos x="546" y="54"/>
                    </a:cxn>
                    <a:cxn ang="0">
                      <a:pos x="542" y="101"/>
                    </a:cxn>
                    <a:cxn ang="0">
                      <a:pos x="539" y="156"/>
                    </a:cxn>
                    <a:cxn ang="0">
                      <a:pos x="534" y="219"/>
                    </a:cxn>
                    <a:cxn ang="0">
                      <a:pos x="529" y="284"/>
                    </a:cxn>
                    <a:cxn ang="0">
                      <a:pos x="518" y="383"/>
                    </a:cxn>
                    <a:cxn ang="0">
                      <a:pos x="509" y="447"/>
                    </a:cxn>
                    <a:cxn ang="0">
                      <a:pos x="500" y="512"/>
                    </a:cxn>
                    <a:cxn ang="0">
                      <a:pos x="489" y="575"/>
                    </a:cxn>
                    <a:cxn ang="0">
                      <a:pos x="477" y="631"/>
                    </a:cxn>
                    <a:cxn ang="0">
                      <a:pos x="467" y="681"/>
                    </a:cxn>
                    <a:cxn ang="0">
                      <a:pos x="458" y="722"/>
                    </a:cxn>
                    <a:cxn ang="0">
                      <a:pos x="451" y="751"/>
                    </a:cxn>
                    <a:cxn ang="0">
                      <a:pos x="448" y="767"/>
                    </a:cxn>
                    <a:cxn ang="0">
                      <a:pos x="293" y="817"/>
                    </a:cxn>
                    <a:cxn ang="0">
                      <a:pos x="124" y="775"/>
                    </a:cxn>
                    <a:cxn ang="0">
                      <a:pos x="121" y="767"/>
                    </a:cxn>
                    <a:cxn ang="0">
                      <a:pos x="116" y="751"/>
                    </a:cxn>
                    <a:cxn ang="0">
                      <a:pos x="108" y="724"/>
                    </a:cxn>
                    <a:cxn ang="0">
                      <a:pos x="98" y="685"/>
                    </a:cxn>
                    <a:cxn ang="0">
                      <a:pos x="86" y="634"/>
                    </a:cxn>
                    <a:cxn ang="0">
                      <a:pos x="72" y="568"/>
                    </a:cxn>
                    <a:cxn ang="0">
                      <a:pos x="58" y="487"/>
                    </a:cxn>
                    <a:cxn ang="0">
                      <a:pos x="42" y="389"/>
                    </a:cxn>
                    <a:cxn ang="0">
                      <a:pos x="25" y="273"/>
                    </a:cxn>
                    <a:cxn ang="0">
                      <a:pos x="8" y="137"/>
                    </a:cxn>
                    <a:cxn ang="0">
                      <a:pos x="2" y="62"/>
                    </a:cxn>
                    <a:cxn ang="0">
                      <a:pos x="21" y="63"/>
                    </a:cxn>
                    <a:cxn ang="0">
                      <a:pos x="56" y="64"/>
                    </a:cxn>
                    <a:cxn ang="0">
                      <a:pos x="161" y="65"/>
                    </a:cxn>
                    <a:cxn ang="0">
                      <a:pos x="225" y="63"/>
                    </a:cxn>
                    <a:cxn ang="0">
                      <a:pos x="294" y="58"/>
                    </a:cxn>
                    <a:cxn ang="0">
                      <a:pos x="364" y="50"/>
                    </a:cxn>
                    <a:cxn ang="0">
                      <a:pos x="431" y="38"/>
                    </a:cxn>
                    <a:cxn ang="0">
                      <a:pos x="494" y="22"/>
                    </a:cxn>
                    <a:cxn ang="0">
                      <a:pos x="549" y="0"/>
                    </a:cxn>
                  </a:cxnLst>
                  <a:rect l="0" t="0" r="r" b="b"/>
                  <a:pathLst>
                    <a:path w="549" h="817">
                      <a:moveTo>
                        <a:pt x="549" y="0"/>
                      </a:moveTo>
                      <a:lnTo>
                        <a:pt x="549" y="2"/>
                      </a:lnTo>
                      <a:lnTo>
                        <a:pt x="548" y="9"/>
                      </a:lnTo>
                      <a:lnTo>
                        <a:pt x="547" y="20"/>
                      </a:lnTo>
                      <a:lnTo>
                        <a:pt x="547" y="36"/>
                      </a:lnTo>
                      <a:lnTo>
                        <a:pt x="546" y="54"/>
                      </a:lnTo>
                      <a:lnTo>
                        <a:pt x="544" y="76"/>
                      </a:lnTo>
                      <a:lnTo>
                        <a:pt x="542" y="101"/>
                      </a:lnTo>
                      <a:lnTo>
                        <a:pt x="541" y="128"/>
                      </a:lnTo>
                      <a:lnTo>
                        <a:pt x="539" y="156"/>
                      </a:lnTo>
                      <a:lnTo>
                        <a:pt x="537" y="187"/>
                      </a:lnTo>
                      <a:lnTo>
                        <a:pt x="534" y="219"/>
                      </a:lnTo>
                      <a:lnTo>
                        <a:pt x="531" y="251"/>
                      </a:lnTo>
                      <a:lnTo>
                        <a:pt x="529" y="284"/>
                      </a:lnTo>
                      <a:lnTo>
                        <a:pt x="522" y="351"/>
                      </a:lnTo>
                      <a:lnTo>
                        <a:pt x="518" y="383"/>
                      </a:lnTo>
                      <a:lnTo>
                        <a:pt x="514" y="415"/>
                      </a:lnTo>
                      <a:lnTo>
                        <a:pt x="509" y="447"/>
                      </a:lnTo>
                      <a:lnTo>
                        <a:pt x="504" y="481"/>
                      </a:lnTo>
                      <a:lnTo>
                        <a:pt x="500" y="512"/>
                      </a:lnTo>
                      <a:lnTo>
                        <a:pt x="494" y="544"/>
                      </a:lnTo>
                      <a:lnTo>
                        <a:pt x="489" y="575"/>
                      </a:lnTo>
                      <a:lnTo>
                        <a:pt x="483" y="604"/>
                      </a:lnTo>
                      <a:lnTo>
                        <a:pt x="477" y="631"/>
                      </a:lnTo>
                      <a:lnTo>
                        <a:pt x="472" y="657"/>
                      </a:lnTo>
                      <a:lnTo>
                        <a:pt x="467" y="681"/>
                      </a:lnTo>
                      <a:lnTo>
                        <a:pt x="462" y="703"/>
                      </a:lnTo>
                      <a:lnTo>
                        <a:pt x="458" y="722"/>
                      </a:lnTo>
                      <a:lnTo>
                        <a:pt x="455" y="738"/>
                      </a:lnTo>
                      <a:lnTo>
                        <a:pt x="451" y="751"/>
                      </a:lnTo>
                      <a:lnTo>
                        <a:pt x="449" y="760"/>
                      </a:lnTo>
                      <a:lnTo>
                        <a:pt x="448" y="767"/>
                      </a:lnTo>
                      <a:lnTo>
                        <a:pt x="447" y="769"/>
                      </a:lnTo>
                      <a:lnTo>
                        <a:pt x="293" y="817"/>
                      </a:lnTo>
                      <a:lnTo>
                        <a:pt x="125" y="776"/>
                      </a:lnTo>
                      <a:lnTo>
                        <a:pt x="124" y="775"/>
                      </a:lnTo>
                      <a:lnTo>
                        <a:pt x="123" y="772"/>
                      </a:lnTo>
                      <a:lnTo>
                        <a:pt x="121" y="767"/>
                      </a:lnTo>
                      <a:lnTo>
                        <a:pt x="119" y="760"/>
                      </a:lnTo>
                      <a:lnTo>
                        <a:pt x="116" y="751"/>
                      </a:lnTo>
                      <a:lnTo>
                        <a:pt x="112" y="738"/>
                      </a:lnTo>
                      <a:lnTo>
                        <a:pt x="108" y="724"/>
                      </a:lnTo>
                      <a:lnTo>
                        <a:pt x="103" y="706"/>
                      </a:lnTo>
                      <a:lnTo>
                        <a:pt x="98" y="685"/>
                      </a:lnTo>
                      <a:lnTo>
                        <a:pt x="92" y="662"/>
                      </a:lnTo>
                      <a:lnTo>
                        <a:pt x="86" y="634"/>
                      </a:lnTo>
                      <a:lnTo>
                        <a:pt x="79" y="603"/>
                      </a:lnTo>
                      <a:lnTo>
                        <a:pt x="72" y="568"/>
                      </a:lnTo>
                      <a:lnTo>
                        <a:pt x="65" y="530"/>
                      </a:lnTo>
                      <a:lnTo>
                        <a:pt x="58" y="487"/>
                      </a:lnTo>
                      <a:lnTo>
                        <a:pt x="49" y="441"/>
                      </a:lnTo>
                      <a:lnTo>
                        <a:pt x="42" y="389"/>
                      </a:lnTo>
                      <a:lnTo>
                        <a:pt x="34" y="333"/>
                      </a:lnTo>
                      <a:lnTo>
                        <a:pt x="25" y="273"/>
                      </a:lnTo>
                      <a:lnTo>
                        <a:pt x="17" y="208"/>
                      </a:lnTo>
                      <a:lnTo>
                        <a:pt x="8" y="137"/>
                      </a:lnTo>
                      <a:lnTo>
                        <a:pt x="0" y="62"/>
                      </a:lnTo>
                      <a:lnTo>
                        <a:pt x="2" y="62"/>
                      </a:lnTo>
                      <a:lnTo>
                        <a:pt x="9" y="63"/>
                      </a:lnTo>
                      <a:lnTo>
                        <a:pt x="21" y="63"/>
                      </a:lnTo>
                      <a:lnTo>
                        <a:pt x="36" y="63"/>
                      </a:lnTo>
                      <a:lnTo>
                        <a:pt x="56" y="64"/>
                      </a:lnTo>
                      <a:lnTo>
                        <a:pt x="78" y="65"/>
                      </a:lnTo>
                      <a:lnTo>
                        <a:pt x="161" y="65"/>
                      </a:lnTo>
                      <a:lnTo>
                        <a:pt x="192" y="64"/>
                      </a:lnTo>
                      <a:lnTo>
                        <a:pt x="225" y="63"/>
                      </a:lnTo>
                      <a:lnTo>
                        <a:pt x="259" y="60"/>
                      </a:lnTo>
                      <a:lnTo>
                        <a:pt x="294" y="58"/>
                      </a:lnTo>
                      <a:lnTo>
                        <a:pt x="328" y="54"/>
                      </a:lnTo>
                      <a:lnTo>
                        <a:pt x="364" y="50"/>
                      </a:lnTo>
                      <a:lnTo>
                        <a:pt x="397" y="45"/>
                      </a:lnTo>
                      <a:lnTo>
                        <a:pt x="431" y="38"/>
                      </a:lnTo>
                      <a:lnTo>
                        <a:pt x="463" y="30"/>
                      </a:lnTo>
                      <a:lnTo>
                        <a:pt x="494" y="22"/>
                      </a:lnTo>
                      <a:lnTo>
                        <a:pt x="522" y="11"/>
                      </a:lnTo>
                      <a:lnTo>
                        <a:pt x="549"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25" name="Freeform 77">
                  <a:extLst>
                    <a:ext uri="{FF2B5EF4-FFF2-40B4-BE49-F238E27FC236}">
                      <a16:creationId xmlns:a16="http://schemas.microsoft.com/office/drawing/2014/main" id="{D4F24183-208D-5B4F-865F-106C0F706A8C}"/>
                    </a:ext>
                  </a:extLst>
                </p:cNvPr>
                <p:cNvSpPr>
                  <a:spLocks/>
                </p:cNvSpPr>
                <p:nvPr/>
              </p:nvSpPr>
              <p:spPr bwMode="auto">
                <a:xfrm>
                  <a:off x="6083299" y="4606925"/>
                  <a:ext cx="211138" cy="922338"/>
                </a:xfrm>
                <a:custGeom>
                  <a:avLst/>
                  <a:gdLst/>
                  <a:ahLst/>
                  <a:cxnLst>
                    <a:cxn ang="0">
                      <a:pos x="133" y="0"/>
                    </a:cxn>
                    <a:cxn ang="0">
                      <a:pos x="133" y="1"/>
                    </a:cxn>
                    <a:cxn ang="0">
                      <a:pos x="130" y="4"/>
                    </a:cxn>
                    <a:cxn ang="0">
                      <a:pos x="125" y="9"/>
                    </a:cxn>
                    <a:cxn ang="0">
                      <a:pos x="118" y="15"/>
                    </a:cxn>
                    <a:cxn ang="0">
                      <a:pos x="109" y="22"/>
                    </a:cxn>
                    <a:cxn ang="0">
                      <a:pos x="97" y="29"/>
                    </a:cxn>
                    <a:cxn ang="0">
                      <a:pos x="82" y="35"/>
                    </a:cxn>
                    <a:cxn ang="0">
                      <a:pos x="59" y="581"/>
                    </a:cxn>
                    <a:cxn ang="0">
                      <a:pos x="38" y="579"/>
                    </a:cxn>
                    <a:cxn ang="0">
                      <a:pos x="55" y="39"/>
                    </a:cxn>
                    <a:cxn ang="0">
                      <a:pos x="53" y="39"/>
                    </a:cxn>
                    <a:cxn ang="0">
                      <a:pos x="48" y="38"/>
                    </a:cxn>
                    <a:cxn ang="0">
                      <a:pos x="41" y="36"/>
                    </a:cxn>
                    <a:cxn ang="0">
                      <a:pos x="31" y="33"/>
                    </a:cxn>
                    <a:cxn ang="0">
                      <a:pos x="21" y="29"/>
                    </a:cxn>
                    <a:cxn ang="0">
                      <a:pos x="10" y="24"/>
                    </a:cxn>
                    <a:cxn ang="0">
                      <a:pos x="0" y="18"/>
                    </a:cxn>
                    <a:cxn ang="0">
                      <a:pos x="3" y="18"/>
                    </a:cxn>
                    <a:cxn ang="0">
                      <a:pos x="10" y="18"/>
                    </a:cxn>
                    <a:cxn ang="0">
                      <a:pos x="20" y="18"/>
                    </a:cxn>
                    <a:cxn ang="0">
                      <a:pos x="34" y="16"/>
                    </a:cxn>
                    <a:cxn ang="0">
                      <a:pos x="50" y="15"/>
                    </a:cxn>
                    <a:cxn ang="0">
                      <a:pos x="67" y="13"/>
                    </a:cxn>
                    <a:cxn ang="0">
                      <a:pos x="84" y="11"/>
                    </a:cxn>
                    <a:cxn ang="0">
                      <a:pos x="102" y="8"/>
                    </a:cxn>
                    <a:cxn ang="0">
                      <a:pos x="119" y="4"/>
                    </a:cxn>
                    <a:cxn ang="0">
                      <a:pos x="133" y="0"/>
                    </a:cxn>
                  </a:cxnLst>
                  <a:rect l="0" t="0" r="r" b="b"/>
                  <a:pathLst>
                    <a:path w="133" h="581">
                      <a:moveTo>
                        <a:pt x="133" y="0"/>
                      </a:moveTo>
                      <a:lnTo>
                        <a:pt x="133" y="1"/>
                      </a:lnTo>
                      <a:lnTo>
                        <a:pt x="130" y="4"/>
                      </a:lnTo>
                      <a:lnTo>
                        <a:pt x="125" y="9"/>
                      </a:lnTo>
                      <a:lnTo>
                        <a:pt x="118" y="15"/>
                      </a:lnTo>
                      <a:lnTo>
                        <a:pt x="109" y="22"/>
                      </a:lnTo>
                      <a:lnTo>
                        <a:pt x="97" y="29"/>
                      </a:lnTo>
                      <a:lnTo>
                        <a:pt x="82" y="35"/>
                      </a:lnTo>
                      <a:lnTo>
                        <a:pt x="59" y="581"/>
                      </a:lnTo>
                      <a:lnTo>
                        <a:pt x="38" y="579"/>
                      </a:lnTo>
                      <a:lnTo>
                        <a:pt x="55" y="39"/>
                      </a:lnTo>
                      <a:lnTo>
                        <a:pt x="53" y="39"/>
                      </a:lnTo>
                      <a:lnTo>
                        <a:pt x="48" y="38"/>
                      </a:lnTo>
                      <a:lnTo>
                        <a:pt x="41" y="36"/>
                      </a:lnTo>
                      <a:lnTo>
                        <a:pt x="31" y="33"/>
                      </a:lnTo>
                      <a:lnTo>
                        <a:pt x="21" y="29"/>
                      </a:lnTo>
                      <a:lnTo>
                        <a:pt x="10" y="24"/>
                      </a:lnTo>
                      <a:lnTo>
                        <a:pt x="0" y="18"/>
                      </a:lnTo>
                      <a:lnTo>
                        <a:pt x="3" y="18"/>
                      </a:lnTo>
                      <a:lnTo>
                        <a:pt x="10" y="18"/>
                      </a:lnTo>
                      <a:lnTo>
                        <a:pt x="20" y="18"/>
                      </a:lnTo>
                      <a:lnTo>
                        <a:pt x="34" y="16"/>
                      </a:lnTo>
                      <a:lnTo>
                        <a:pt x="50" y="15"/>
                      </a:lnTo>
                      <a:lnTo>
                        <a:pt x="67" y="13"/>
                      </a:lnTo>
                      <a:lnTo>
                        <a:pt x="84" y="11"/>
                      </a:lnTo>
                      <a:lnTo>
                        <a:pt x="102" y="8"/>
                      </a:lnTo>
                      <a:lnTo>
                        <a:pt x="119" y="4"/>
                      </a:lnTo>
                      <a:lnTo>
                        <a:pt x="133"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26" name="Freeform 78">
                  <a:extLst>
                    <a:ext uri="{FF2B5EF4-FFF2-40B4-BE49-F238E27FC236}">
                      <a16:creationId xmlns:a16="http://schemas.microsoft.com/office/drawing/2014/main" id="{AB067CFB-99F6-CD4E-9F40-B6985D7C4D06}"/>
                    </a:ext>
                  </a:extLst>
                </p:cNvPr>
                <p:cNvSpPr>
                  <a:spLocks/>
                </p:cNvSpPr>
                <p:nvPr/>
              </p:nvSpPr>
              <p:spPr bwMode="auto">
                <a:xfrm>
                  <a:off x="6149974" y="3328988"/>
                  <a:ext cx="193675" cy="822325"/>
                </a:xfrm>
                <a:custGeom>
                  <a:avLst/>
                  <a:gdLst/>
                  <a:ahLst/>
                  <a:cxnLst>
                    <a:cxn ang="0">
                      <a:pos x="35" y="0"/>
                    </a:cxn>
                    <a:cxn ang="0">
                      <a:pos x="44" y="31"/>
                    </a:cxn>
                    <a:cxn ang="0">
                      <a:pos x="53" y="64"/>
                    </a:cxn>
                    <a:cxn ang="0">
                      <a:pos x="62" y="97"/>
                    </a:cxn>
                    <a:cxn ang="0">
                      <a:pos x="69" y="130"/>
                    </a:cxn>
                    <a:cxn ang="0">
                      <a:pos x="76" y="164"/>
                    </a:cxn>
                    <a:cxn ang="0">
                      <a:pos x="83" y="197"/>
                    </a:cxn>
                    <a:cxn ang="0">
                      <a:pos x="89" y="230"/>
                    </a:cxn>
                    <a:cxn ang="0">
                      <a:pos x="95" y="261"/>
                    </a:cxn>
                    <a:cxn ang="0">
                      <a:pos x="100" y="291"/>
                    </a:cxn>
                    <a:cxn ang="0">
                      <a:pos x="105" y="320"/>
                    </a:cxn>
                    <a:cxn ang="0">
                      <a:pos x="109" y="346"/>
                    </a:cxn>
                    <a:cxn ang="0">
                      <a:pos x="113" y="370"/>
                    </a:cxn>
                    <a:cxn ang="0">
                      <a:pos x="116" y="391"/>
                    </a:cxn>
                    <a:cxn ang="0">
                      <a:pos x="118" y="409"/>
                    </a:cxn>
                    <a:cxn ang="0">
                      <a:pos x="120" y="424"/>
                    </a:cxn>
                    <a:cxn ang="0">
                      <a:pos x="121" y="435"/>
                    </a:cxn>
                    <a:cxn ang="0">
                      <a:pos x="122" y="442"/>
                    </a:cxn>
                    <a:cxn ang="0">
                      <a:pos x="122" y="444"/>
                    </a:cxn>
                    <a:cxn ang="0">
                      <a:pos x="62" y="518"/>
                    </a:cxn>
                    <a:cxn ang="0">
                      <a:pos x="0" y="448"/>
                    </a:cxn>
                    <a:cxn ang="0">
                      <a:pos x="2" y="423"/>
                    </a:cxn>
                    <a:cxn ang="0">
                      <a:pos x="3" y="396"/>
                    </a:cxn>
                    <a:cxn ang="0">
                      <a:pos x="4" y="367"/>
                    </a:cxn>
                    <a:cxn ang="0">
                      <a:pos x="4" y="337"/>
                    </a:cxn>
                    <a:cxn ang="0">
                      <a:pos x="5" y="306"/>
                    </a:cxn>
                    <a:cxn ang="0">
                      <a:pos x="5" y="213"/>
                    </a:cxn>
                    <a:cxn ang="0">
                      <a:pos x="4" y="183"/>
                    </a:cxn>
                    <a:cxn ang="0">
                      <a:pos x="4" y="154"/>
                    </a:cxn>
                    <a:cxn ang="0">
                      <a:pos x="4" y="127"/>
                    </a:cxn>
                    <a:cxn ang="0">
                      <a:pos x="3" y="101"/>
                    </a:cxn>
                    <a:cxn ang="0">
                      <a:pos x="2" y="78"/>
                    </a:cxn>
                    <a:cxn ang="0">
                      <a:pos x="2" y="57"/>
                    </a:cxn>
                    <a:cxn ang="0">
                      <a:pos x="2" y="39"/>
                    </a:cxn>
                    <a:cxn ang="0">
                      <a:pos x="1" y="25"/>
                    </a:cxn>
                    <a:cxn ang="0">
                      <a:pos x="0" y="13"/>
                    </a:cxn>
                    <a:cxn ang="0">
                      <a:pos x="0" y="5"/>
                    </a:cxn>
                    <a:cxn ang="0">
                      <a:pos x="35" y="0"/>
                    </a:cxn>
                  </a:cxnLst>
                  <a:rect l="0" t="0" r="r" b="b"/>
                  <a:pathLst>
                    <a:path w="122" h="518">
                      <a:moveTo>
                        <a:pt x="35" y="0"/>
                      </a:moveTo>
                      <a:lnTo>
                        <a:pt x="44" y="31"/>
                      </a:lnTo>
                      <a:lnTo>
                        <a:pt x="53" y="64"/>
                      </a:lnTo>
                      <a:lnTo>
                        <a:pt x="62" y="97"/>
                      </a:lnTo>
                      <a:lnTo>
                        <a:pt x="69" y="130"/>
                      </a:lnTo>
                      <a:lnTo>
                        <a:pt x="76" y="164"/>
                      </a:lnTo>
                      <a:lnTo>
                        <a:pt x="83" y="197"/>
                      </a:lnTo>
                      <a:lnTo>
                        <a:pt x="89" y="230"/>
                      </a:lnTo>
                      <a:lnTo>
                        <a:pt x="95" y="261"/>
                      </a:lnTo>
                      <a:lnTo>
                        <a:pt x="100" y="291"/>
                      </a:lnTo>
                      <a:lnTo>
                        <a:pt x="105" y="320"/>
                      </a:lnTo>
                      <a:lnTo>
                        <a:pt x="109" y="346"/>
                      </a:lnTo>
                      <a:lnTo>
                        <a:pt x="113" y="370"/>
                      </a:lnTo>
                      <a:lnTo>
                        <a:pt x="116" y="391"/>
                      </a:lnTo>
                      <a:lnTo>
                        <a:pt x="118" y="409"/>
                      </a:lnTo>
                      <a:lnTo>
                        <a:pt x="120" y="424"/>
                      </a:lnTo>
                      <a:lnTo>
                        <a:pt x="121" y="435"/>
                      </a:lnTo>
                      <a:lnTo>
                        <a:pt x="122" y="442"/>
                      </a:lnTo>
                      <a:lnTo>
                        <a:pt x="122" y="444"/>
                      </a:lnTo>
                      <a:lnTo>
                        <a:pt x="62" y="518"/>
                      </a:lnTo>
                      <a:lnTo>
                        <a:pt x="0" y="448"/>
                      </a:lnTo>
                      <a:lnTo>
                        <a:pt x="2" y="423"/>
                      </a:lnTo>
                      <a:lnTo>
                        <a:pt x="3" y="396"/>
                      </a:lnTo>
                      <a:lnTo>
                        <a:pt x="4" y="367"/>
                      </a:lnTo>
                      <a:lnTo>
                        <a:pt x="4" y="337"/>
                      </a:lnTo>
                      <a:lnTo>
                        <a:pt x="5" y="306"/>
                      </a:lnTo>
                      <a:lnTo>
                        <a:pt x="5" y="213"/>
                      </a:lnTo>
                      <a:lnTo>
                        <a:pt x="4" y="183"/>
                      </a:lnTo>
                      <a:lnTo>
                        <a:pt x="4" y="154"/>
                      </a:lnTo>
                      <a:lnTo>
                        <a:pt x="4" y="127"/>
                      </a:lnTo>
                      <a:lnTo>
                        <a:pt x="3" y="101"/>
                      </a:lnTo>
                      <a:lnTo>
                        <a:pt x="2" y="78"/>
                      </a:lnTo>
                      <a:lnTo>
                        <a:pt x="2" y="57"/>
                      </a:lnTo>
                      <a:lnTo>
                        <a:pt x="2" y="39"/>
                      </a:lnTo>
                      <a:lnTo>
                        <a:pt x="1" y="25"/>
                      </a:lnTo>
                      <a:lnTo>
                        <a:pt x="0" y="13"/>
                      </a:lnTo>
                      <a:lnTo>
                        <a:pt x="0" y="5"/>
                      </a:lnTo>
                      <a:lnTo>
                        <a:pt x="35"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27" name="Freeform 79">
                  <a:extLst>
                    <a:ext uri="{FF2B5EF4-FFF2-40B4-BE49-F238E27FC236}">
                      <a16:creationId xmlns:a16="http://schemas.microsoft.com/office/drawing/2014/main" id="{8E997CB4-A6F5-8D41-A4A1-30F3781AFD6C}"/>
                    </a:ext>
                  </a:extLst>
                </p:cNvPr>
                <p:cNvSpPr>
                  <a:spLocks/>
                </p:cNvSpPr>
                <p:nvPr/>
              </p:nvSpPr>
              <p:spPr bwMode="auto">
                <a:xfrm>
                  <a:off x="5783262" y="5395913"/>
                  <a:ext cx="754063" cy="166688"/>
                </a:xfrm>
                <a:custGeom>
                  <a:avLst/>
                  <a:gdLst/>
                  <a:ahLst/>
                  <a:cxnLst>
                    <a:cxn ang="0">
                      <a:pos x="115" y="0"/>
                    </a:cxn>
                    <a:cxn ang="0">
                      <a:pos x="132" y="1"/>
                    </a:cxn>
                    <a:cxn ang="0">
                      <a:pos x="152" y="5"/>
                    </a:cxn>
                    <a:cxn ang="0">
                      <a:pos x="173" y="10"/>
                    </a:cxn>
                    <a:cxn ang="0">
                      <a:pos x="195" y="19"/>
                    </a:cxn>
                    <a:cxn ang="0">
                      <a:pos x="219" y="30"/>
                    </a:cxn>
                    <a:cxn ang="0">
                      <a:pos x="246" y="44"/>
                    </a:cxn>
                    <a:cxn ang="0">
                      <a:pos x="246" y="44"/>
                    </a:cxn>
                    <a:cxn ang="0">
                      <a:pos x="250" y="42"/>
                    </a:cxn>
                    <a:cxn ang="0">
                      <a:pos x="255" y="39"/>
                    </a:cxn>
                    <a:cxn ang="0">
                      <a:pos x="261" y="35"/>
                    </a:cxn>
                    <a:cxn ang="0">
                      <a:pos x="268" y="30"/>
                    </a:cxn>
                    <a:cxn ang="0">
                      <a:pos x="278" y="26"/>
                    </a:cxn>
                    <a:cxn ang="0">
                      <a:pos x="289" y="21"/>
                    </a:cxn>
                    <a:cxn ang="0">
                      <a:pos x="300" y="16"/>
                    </a:cxn>
                    <a:cxn ang="0">
                      <a:pos x="312" y="11"/>
                    </a:cxn>
                    <a:cxn ang="0">
                      <a:pos x="324" y="7"/>
                    </a:cxn>
                    <a:cxn ang="0">
                      <a:pos x="338" y="4"/>
                    </a:cxn>
                    <a:cxn ang="0">
                      <a:pos x="351" y="1"/>
                    </a:cxn>
                    <a:cxn ang="0">
                      <a:pos x="365" y="1"/>
                    </a:cxn>
                    <a:cxn ang="0">
                      <a:pos x="379" y="1"/>
                    </a:cxn>
                    <a:cxn ang="0">
                      <a:pos x="392" y="3"/>
                    </a:cxn>
                    <a:cxn ang="0">
                      <a:pos x="406" y="7"/>
                    </a:cxn>
                    <a:cxn ang="0">
                      <a:pos x="418" y="13"/>
                    </a:cxn>
                    <a:cxn ang="0">
                      <a:pos x="430" y="21"/>
                    </a:cxn>
                    <a:cxn ang="0">
                      <a:pos x="442" y="32"/>
                    </a:cxn>
                    <a:cxn ang="0">
                      <a:pos x="451" y="46"/>
                    </a:cxn>
                    <a:cxn ang="0">
                      <a:pos x="461" y="62"/>
                    </a:cxn>
                    <a:cxn ang="0">
                      <a:pos x="469" y="82"/>
                    </a:cxn>
                    <a:cxn ang="0">
                      <a:pos x="475" y="105"/>
                    </a:cxn>
                    <a:cxn ang="0">
                      <a:pos x="0" y="105"/>
                    </a:cxn>
                    <a:cxn ang="0">
                      <a:pos x="0" y="104"/>
                    </a:cxn>
                    <a:cxn ang="0">
                      <a:pos x="1" y="102"/>
                    </a:cxn>
                    <a:cxn ang="0">
                      <a:pos x="1" y="97"/>
                    </a:cxn>
                    <a:cxn ang="0">
                      <a:pos x="3" y="92"/>
                    </a:cxn>
                    <a:cxn ang="0">
                      <a:pos x="5" y="85"/>
                    </a:cxn>
                    <a:cxn ang="0">
                      <a:pos x="8" y="77"/>
                    </a:cxn>
                    <a:cxn ang="0">
                      <a:pos x="11" y="70"/>
                    </a:cxn>
                    <a:cxn ang="0">
                      <a:pos x="15" y="61"/>
                    </a:cxn>
                    <a:cxn ang="0">
                      <a:pos x="20" y="53"/>
                    </a:cxn>
                    <a:cxn ang="0">
                      <a:pos x="26" y="44"/>
                    </a:cxn>
                    <a:cxn ang="0">
                      <a:pos x="33" y="35"/>
                    </a:cxn>
                    <a:cxn ang="0">
                      <a:pos x="41" y="27"/>
                    </a:cxn>
                    <a:cxn ang="0">
                      <a:pos x="50" y="19"/>
                    </a:cxn>
                    <a:cxn ang="0">
                      <a:pos x="60" y="13"/>
                    </a:cxn>
                    <a:cxn ang="0">
                      <a:pos x="72" y="8"/>
                    </a:cxn>
                    <a:cxn ang="0">
                      <a:pos x="85" y="4"/>
                    </a:cxn>
                    <a:cxn ang="0">
                      <a:pos x="99" y="1"/>
                    </a:cxn>
                    <a:cxn ang="0">
                      <a:pos x="115" y="0"/>
                    </a:cxn>
                  </a:cxnLst>
                  <a:rect l="0" t="0" r="r" b="b"/>
                  <a:pathLst>
                    <a:path w="475" h="105">
                      <a:moveTo>
                        <a:pt x="115" y="0"/>
                      </a:moveTo>
                      <a:lnTo>
                        <a:pt x="132" y="1"/>
                      </a:lnTo>
                      <a:lnTo>
                        <a:pt x="152" y="5"/>
                      </a:lnTo>
                      <a:lnTo>
                        <a:pt x="173" y="10"/>
                      </a:lnTo>
                      <a:lnTo>
                        <a:pt x="195" y="19"/>
                      </a:lnTo>
                      <a:lnTo>
                        <a:pt x="219" y="30"/>
                      </a:lnTo>
                      <a:lnTo>
                        <a:pt x="246" y="44"/>
                      </a:lnTo>
                      <a:lnTo>
                        <a:pt x="246" y="44"/>
                      </a:lnTo>
                      <a:lnTo>
                        <a:pt x="250" y="42"/>
                      </a:lnTo>
                      <a:lnTo>
                        <a:pt x="255" y="39"/>
                      </a:lnTo>
                      <a:lnTo>
                        <a:pt x="261" y="35"/>
                      </a:lnTo>
                      <a:lnTo>
                        <a:pt x="268" y="30"/>
                      </a:lnTo>
                      <a:lnTo>
                        <a:pt x="278" y="26"/>
                      </a:lnTo>
                      <a:lnTo>
                        <a:pt x="289" y="21"/>
                      </a:lnTo>
                      <a:lnTo>
                        <a:pt x="300" y="16"/>
                      </a:lnTo>
                      <a:lnTo>
                        <a:pt x="312" y="11"/>
                      </a:lnTo>
                      <a:lnTo>
                        <a:pt x="324" y="7"/>
                      </a:lnTo>
                      <a:lnTo>
                        <a:pt x="338" y="4"/>
                      </a:lnTo>
                      <a:lnTo>
                        <a:pt x="351" y="1"/>
                      </a:lnTo>
                      <a:lnTo>
                        <a:pt x="365" y="1"/>
                      </a:lnTo>
                      <a:lnTo>
                        <a:pt x="379" y="1"/>
                      </a:lnTo>
                      <a:lnTo>
                        <a:pt x="392" y="3"/>
                      </a:lnTo>
                      <a:lnTo>
                        <a:pt x="406" y="7"/>
                      </a:lnTo>
                      <a:lnTo>
                        <a:pt x="418" y="13"/>
                      </a:lnTo>
                      <a:lnTo>
                        <a:pt x="430" y="21"/>
                      </a:lnTo>
                      <a:lnTo>
                        <a:pt x="442" y="32"/>
                      </a:lnTo>
                      <a:lnTo>
                        <a:pt x="451" y="46"/>
                      </a:lnTo>
                      <a:lnTo>
                        <a:pt x="461" y="62"/>
                      </a:lnTo>
                      <a:lnTo>
                        <a:pt x="469" y="82"/>
                      </a:lnTo>
                      <a:lnTo>
                        <a:pt x="475" y="105"/>
                      </a:lnTo>
                      <a:lnTo>
                        <a:pt x="0" y="105"/>
                      </a:lnTo>
                      <a:lnTo>
                        <a:pt x="0" y="104"/>
                      </a:lnTo>
                      <a:lnTo>
                        <a:pt x="1" y="102"/>
                      </a:lnTo>
                      <a:lnTo>
                        <a:pt x="1" y="97"/>
                      </a:lnTo>
                      <a:lnTo>
                        <a:pt x="3" y="92"/>
                      </a:lnTo>
                      <a:lnTo>
                        <a:pt x="5" y="85"/>
                      </a:lnTo>
                      <a:lnTo>
                        <a:pt x="8" y="77"/>
                      </a:lnTo>
                      <a:lnTo>
                        <a:pt x="11" y="70"/>
                      </a:lnTo>
                      <a:lnTo>
                        <a:pt x="15" y="61"/>
                      </a:lnTo>
                      <a:lnTo>
                        <a:pt x="20" y="53"/>
                      </a:lnTo>
                      <a:lnTo>
                        <a:pt x="26" y="44"/>
                      </a:lnTo>
                      <a:lnTo>
                        <a:pt x="33" y="35"/>
                      </a:lnTo>
                      <a:lnTo>
                        <a:pt x="41" y="27"/>
                      </a:lnTo>
                      <a:lnTo>
                        <a:pt x="50" y="19"/>
                      </a:lnTo>
                      <a:lnTo>
                        <a:pt x="60" y="13"/>
                      </a:lnTo>
                      <a:lnTo>
                        <a:pt x="72" y="8"/>
                      </a:lnTo>
                      <a:lnTo>
                        <a:pt x="85" y="4"/>
                      </a:lnTo>
                      <a:lnTo>
                        <a:pt x="99" y="1"/>
                      </a:lnTo>
                      <a:lnTo>
                        <a:pt x="11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28" name="Freeform 80">
                  <a:extLst>
                    <a:ext uri="{FF2B5EF4-FFF2-40B4-BE49-F238E27FC236}">
                      <a16:creationId xmlns:a16="http://schemas.microsoft.com/office/drawing/2014/main" id="{52900214-F88C-DA4B-8E5F-27027116B3E0}"/>
                    </a:ext>
                  </a:extLst>
                </p:cNvPr>
                <p:cNvSpPr>
                  <a:spLocks noEditPoints="1"/>
                </p:cNvSpPr>
                <p:nvPr/>
              </p:nvSpPr>
              <p:spPr bwMode="auto">
                <a:xfrm>
                  <a:off x="6354762" y="3203575"/>
                  <a:ext cx="66675" cy="1085850"/>
                </a:xfrm>
                <a:custGeom>
                  <a:avLst/>
                  <a:gdLst/>
                  <a:ahLst/>
                  <a:cxnLst>
                    <a:cxn ang="0">
                      <a:pos x="18" y="582"/>
                    </a:cxn>
                    <a:cxn ang="0">
                      <a:pos x="24" y="582"/>
                    </a:cxn>
                    <a:cxn ang="0">
                      <a:pos x="29" y="583"/>
                    </a:cxn>
                    <a:cxn ang="0">
                      <a:pos x="33" y="619"/>
                    </a:cxn>
                    <a:cxn ang="0">
                      <a:pos x="38" y="652"/>
                    </a:cxn>
                    <a:cxn ang="0">
                      <a:pos x="42" y="681"/>
                    </a:cxn>
                    <a:cxn ang="0">
                      <a:pos x="29" y="684"/>
                    </a:cxn>
                    <a:cxn ang="0">
                      <a:pos x="26" y="654"/>
                    </a:cxn>
                    <a:cxn ang="0">
                      <a:pos x="22" y="619"/>
                    </a:cxn>
                    <a:cxn ang="0">
                      <a:pos x="18" y="582"/>
                    </a:cxn>
                    <a:cxn ang="0">
                      <a:pos x="19" y="0"/>
                    </a:cxn>
                    <a:cxn ang="0">
                      <a:pos x="19" y="2"/>
                    </a:cxn>
                    <a:cxn ang="0">
                      <a:pos x="18" y="8"/>
                    </a:cxn>
                    <a:cxn ang="0">
                      <a:pos x="17" y="17"/>
                    </a:cxn>
                    <a:cxn ang="0">
                      <a:pos x="16" y="30"/>
                    </a:cxn>
                    <a:cxn ang="0">
                      <a:pos x="14" y="48"/>
                    </a:cxn>
                    <a:cxn ang="0">
                      <a:pos x="12" y="70"/>
                    </a:cxn>
                    <a:cxn ang="0">
                      <a:pos x="11" y="96"/>
                    </a:cxn>
                    <a:cxn ang="0">
                      <a:pos x="9" y="126"/>
                    </a:cxn>
                    <a:cxn ang="0">
                      <a:pos x="9" y="161"/>
                    </a:cxn>
                    <a:cxn ang="0">
                      <a:pos x="8" y="200"/>
                    </a:cxn>
                    <a:cxn ang="0">
                      <a:pos x="4" y="202"/>
                    </a:cxn>
                    <a:cxn ang="0">
                      <a:pos x="0" y="204"/>
                    </a:cxn>
                    <a:cxn ang="0">
                      <a:pos x="1" y="166"/>
                    </a:cxn>
                    <a:cxn ang="0">
                      <a:pos x="4" y="132"/>
                    </a:cxn>
                    <a:cxn ang="0">
                      <a:pos x="6" y="101"/>
                    </a:cxn>
                    <a:cxn ang="0">
                      <a:pos x="9" y="75"/>
                    </a:cxn>
                    <a:cxn ang="0">
                      <a:pos x="11" y="52"/>
                    </a:cxn>
                    <a:cxn ang="0">
                      <a:pos x="13" y="34"/>
                    </a:cxn>
                    <a:cxn ang="0">
                      <a:pos x="16" y="19"/>
                    </a:cxn>
                    <a:cxn ang="0">
                      <a:pos x="18" y="8"/>
                    </a:cxn>
                    <a:cxn ang="0">
                      <a:pos x="18" y="2"/>
                    </a:cxn>
                    <a:cxn ang="0">
                      <a:pos x="19" y="0"/>
                    </a:cxn>
                  </a:cxnLst>
                  <a:rect l="0" t="0" r="r" b="b"/>
                  <a:pathLst>
                    <a:path w="42" h="684">
                      <a:moveTo>
                        <a:pt x="18" y="582"/>
                      </a:moveTo>
                      <a:lnTo>
                        <a:pt x="24" y="582"/>
                      </a:lnTo>
                      <a:lnTo>
                        <a:pt x="29" y="583"/>
                      </a:lnTo>
                      <a:lnTo>
                        <a:pt x="33" y="619"/>
                      </a:lnTo>
                      <a:lnTo>
                        <a:pt x="38" y="652"/>
                      </a:lnTo>
                      <a:lnTo>
                        <a:pt x="42" y="681"/>
                      </a:lnTo>
                      <a:lnTo>
                        <a:pt x="29" y="684"/>
                      </a:lnTo>
                      <a:lnTo>
                        <a:pt x="26" y="654"/>
                      </a:lnTo>
                      <a:lnTo>
                        <a:pt x="22" y="619"/>
                      </a:lnTo>
                      <a:lnTo>
                        <a:pt x="18" y="582"/>
                      </a:lnTo>
                      <a:close/>
                      <a:moveTo>
                        <a:pt x="19" y="0"/>
                      </a:moveTo>
                      <a:lnTo>
                        <a:pt x="19" y="2"/>
                      </a:lnTo>
                      <a:lnTo>
                        <a:pt x="18" y="8"/>
                      </a:lnTo>
                      <a:lnTo>
                        <a:pt x="17" y="17"/>
                      </a:lnTo>
                      <a:lnTo>
                        <a:pt x="16" y="30"/>
                      </a:lnTo>
                      <a:lnTo>
                        <a:pt x="14" y="48"/>
                      </a:lnTo>
                      <a:lnTo>
                        <a:pt x="12" y="70"/>
                      </a:lnTo>
                      <a:lnTo>
                        <a:pt x="11" y="96"/>
                      </a:lnTo>
                      <a:lnTo>
                        <a:pt x="9" y="126"/>
                      </a:lnTo>
                      <a:lnTo>
                        <a:pt x="9" y="161"/>
                      </a:lnTo>
                      <a:lnTo>
                        <a:pt x="8" y="200"/>
                      </a:lnTo>
                      <a:lnTo>
                        <a:pt x="4" y="202"/>
                      </a:lnTo>
                      <a:lnTo>
                        <a:pt x="0" y="204"/>
                      </a:lnTo>
                      <a:lnTo>
                        <a:pt x="1" y="166"/>
                      </a:lnTo>
                      <a:lnTo>
                        <a:pt x="4" y="132"/>
                      </a:lnTo>
                      <a:lnTo>
                        <a:pt x="6" y="101"/>
                      </a:lnTo>
                      <a:lnTo>
                        <a:pt x="9" y="75"/>
                      </a:lnTo>
                      <a:lnTo>
                        <a:pt x="11" y="52"/>
                      </a:lnTo>
                      <a:lnTo>
                        <a:pt x="13" y="34"/>
                      </a:lnTo>
                      <a:lnTo>
                        <a:pt x="16" y="19"/>
                      </a:lnTo>
                      <a:lnTo>
                        <a:pt x="18" y="8"/>
                      </a:lnTo>
                      <a:lnTo>
                        <a:pt x="18" y="2"/>
                      </a:lnTo>
                      <a:lnTo>
                        <a:pt x="19" y="0"/>
                      </a:lnTo>
                      <a:close/>
                    </a:path>
                  </a:pathLst>
                </a:custGeom>
                <a:solidFill>
                  <a:srgbClr val="8DB5C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29" name="Freeform 81">
                  <a:extLst>
                    <a:ext uri="{FF2B5EF4-FFF2-40B4-BE49-F238E27FC236}">
                      <a16:creationId xmlns:a16="http://schemas.microsoft.com/office/drawing/2014/main" id="{994CD85A-629E-B141-825D-FAA17DE33794}"/>
                    </a:ext>
                  </a:extLst>
                </p:cNvPr>
                <p:cNvSpPr>
                  <a:spLocks/>
                </p:cNvSpPr>
                <p:nvPr/>
              </p:nvSpPr>
              <p:spPr bwMode="auto">
                <a:xfrm>
                  <a:off x="6400799" y="4284663"/>
                  <a:ext cx="34925" cy="87313"/>
                </a:xfrm>
                <a:custGeom>
                  <a:avLst/>
                  <a:gdLst/>
                  <a:ahLst/>
                  <a:cxnLst>
                    <a:cxn ang="0">
                      <a:pos x="13" y="0"/>
                    </a:cxn>
                    <a:cxn ang="0">
                      <a:pos x="16" y="21"/>
                    </a:cxn>
                    <a:cxn ang="0">
                      <a:pos x="20" y="38"/>
                    </a:cxn>
                    <a:cxn ang="0">
                      <a:pos x="22" y="52"/>
                    </a:cxn>
                    <a:cxn ang="0">
                      <a:pos x="7" y="55"/>
                    </a:cxn>
                    <a:cxn ang="0">
                      <a:pos x="5" y="46"/>
                    </a:cxn>
                    <a:cxn ang="0">
                      <a:pos x="4" y="35"/>
                    </a:cxn>
                    <a:cxn ang="0">
                      <a:pos x="2" y="20"/>
                    </a:cxn>
                    <a:cxn ang="0">
                      <a:pos x="0" y="3"/>
                    </a:cxn>
                    <a:cxn ang="0">
                      <a:pos x="13" y="0"/>
                    </a:cxn>
                  </a:cxnLst>
                  <a:rect l="0" t="0" r="r" b="b"/>
                  <a:pathLst>
                    <a:path w="22" h="55">
                      <a:moveTo>
                        <a:pt x="13" y="0"/>
                      </a:moveTo>
                      <a:lnTo>
                        <a:pt x="16" y="21"/>
                      </a:lnTo>
                      <a:lnTo>
                        <a:pt x="20" y="38"/>
                      </a:lnTo>
                      <a:lnTo>
                        <a:pt x="22" y="52"/>
                      </a:lnTo>
                      <a:lnTo>
                        <a:pt x="7" y="55"/>
                      </a:lnTo>
                      <a:lnTo>
                        <a:pt x="5" y="46"/>
                      </a:lnTo>
                      <a:lnTo>
                        <a:pt x="4" y="35"/>
                      </a:lnTo>
                      <a:lnTo>
                        <a:pt x="2" y="20"/>
                      </a:lnTo>
                      <a:lnTo>
                        <a:pt x="0" y="3"/>
                      </a:lnTo>
                      <a:lnTo>
                        <a:pt x="13" y="0"/>
                      </a:lnTo>
                      <a:close/>
                    </a:path>
                  </a:pathLst>
                </a:custGeom>
                <a:solidFill>
                  <a:srgbClr val="00003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30" name="Freeform 82">
                  <a:extLst>
                    <a:ext uri="{FF2B5EF4-FFF2-40B4-BE49-F238E27FC236}">
                      <a16:creationId xmlns:a16="http://schemas.microsoft.com/office/drawing/2014/main" id="{01D71532-1109-9C41-8AD2-463CB0E5F4F6}"/>
                    </a:ext>
                  </a:extLst>
                </p:cNvPr>
                <p:cNvSpPr>
                  <a:spLocks/>
                </p:cNvSpPr>
                <p:nvPr/>
              </p:nvSpPr>
              <p:spPr bwMode="auto">
                <a:xfrm>
                  <a:off x="5472112" y="1947863"/>
                  <a:ext cx="1163638" cy="1125538"/>
                </a:xfrm>
                <a:custGeom>
                  <a:avLst/>
                  <a:gdLst/>
                  <a:ahLst/>
                  <a:cxnLst>
                    <a:cxn ang="0">
                      <a:pos x="364" y="0"/>
                    </a:cxn>
                    <a:cxn ang="0">
                      <a:pos x="432" y="9"/>
                    </a:cxn>
                    <a:cxn ang="0">
                      <a:pos x="500" y="32"/>
                    </a:cxn>
                    <a:cxn ang="0">
                      <a:pos x="559" y="64"/>
                    </a:cxn>
                    <a:cxn ang="0">
                      <a:pos x="611" y="108"/>
                    </a:cxn>
                    <a:cxn ang="0">
                      <a:pos x="654" y="160"/>
                    </a:cxn>
                    <a:cxn ang="0">
                      <a:pos x="688" y="218"/>
                    </a:cxn>
                    <a:cxn ang="0">
                      <a:pos x="712" y="280"/>
                    </a:cxn>
                    <a:cxn ang="0">
                      <a:pos x="728" y="344"/>
                    </a:cxn>
                    <a:cxn ang="0">
                      <a:pos x="733" y="407"/>
                    </a:cxn>
                    <a:cxn ang="0">
                      <a:pos x="728" y="465"/>
                    </a:cxn>
                    <a:cxn ang="0">
                      <a:pos x="712" y="519"/>
                    </a:cxn>
                    <a:cxn ang="0">
                      <a:pos x="682" y="575"/>
                    </a:cxn>
                    <a:cxn ang="0">
                      <a:pos x="641" y="622"/>
                    </a:cxn>
                    <a:cxn ang="0">
                      <a:pos x="593" y="660"/>
                    </a:cxn>
                    <a:cxn ang="0">
                      <a:pos x="537" y="686"/>
                    </a:cxn>
                    <a:cxn ang="0">
                      <a:pos x="476" y="702"/>
                    </a:cxn>
                    <a:cxn ang="0">
                      <a:pos x="412" y="709"/>
                    </a:cxn>
                    <a:cxn ang="0">
                      <a:pos x="345" y="703"/>
                    </a:cxn>
                    <a:cxn ang="0">
                      <a:pos x="277" y="687"/>
                    </a:cxn>
                    <a:cxn ang="0">
                      <a:pos x="209" y="658"/>
                    </a:cxn>
                    <a:cxn ang="0">
                      <a:pos x="146" y="617"/>
                    </a:cxn>
                    <a:cxn ang="0">
                      <a:pos x="93" y="567"/>
                    </a:cxn>
                    <a:cxn ang="0">
                      <a:pos x="51" y="510"/>
                    </a:cxn>
                    <a:cxn ang="0">
                      <a:pos x="21" y="447"/>
                    </a:cxn>
                    <a:cxn ang="0">
                      <a:pos x="3" y="380"/>
                    </a:cxn>
                    <a:cxn ang="0">
                      <a:pos x="1" y="311"/>
                    </a:cxn>
                    <a:cxn ang="0">
                      <a:pos x="12" y="242"/>
                    </a:cxn>
                    <a:cxn ang="0">
                      <a:pos x="39" y="176"/>
                    </a:cxn>
                    <a:cxn ang="0">
                      <a:pos x="76" y="121"/>
                    </a:cxn>
                    <a:cxn ang="0">
                      <a:pos x="122" y="76"/>
                    </a:cxn>
                    <a:cxn ang="0">
                      <a:pos x="175" y="41"/>
                    </a:cxn>
                    <a:cxn ang="0">
                      <a:pos x="234" y="16"/>
                    </a:cxn>
                    <a:cxn ang="0">
                      <a:pos x="297" y="3"/>
                    </a:cxn>
                  </a:cxnLst>
                  <a:rect l="0" t="0" r="r" b="b"/>
                  <a:pathLst>
                    <a:path w="733" h="709">
                      <a:moveTo>
                        <a:pt x="331" y="0"/>
                      </a:moveTo>
                      <a:lnTo>
                        <a:pt x="364" y="0"/>
                      </a:lnTo>
                      <a:lnTo>
                        <a:pt x="398" y="3"/>
                      </a:lnTo>
                      <a:lnTo>
                        <a:pt x="432" y="9"/>
                      </a:lnTo>
                      <a:lnTo>
                        <a:pt x="466" y="19"/>
                      </a:lnTo>
                      <a:lnTo>
                        <a:pt x="500" y="32"/>
                      </a:lnTo>
                      <a:lnTo>
                        <a:pt x="531" y="46"/>
                      </a:lnTo>
                      <a:lnTo>
                        <a:pt x="559" y="64"/>
                      </a:lnTo>
                      <a:lnTo>
                        <a:pt x="586" y="85"/>
                      </a:lnTo>
                      <a:lnTo>
                        <a:pt x="611" y="108"/>
                      </a:lnTo>
                      <a:lnTo>
                        <a:pt x="633" y="133"/>
                      </a:lnTo>
                      <a:lnTo>
                        <a:pt x="654" y="160"/>
                      </a:lnTo>
                      <a:lnTo>
                        <a:pt x="672" y="188"/>
                      </a:lnTo>
                      <a:lnTo>
                        <a:pt x="688" y="218"/>
                      </a:lnTo>
                      <a:lnTo>
                        <a:pt x="701" y="249"/>
                      </a:lnTo>
                      <a:lnTo>
                        <a:pt x="712" y="280"/>
                      </a:lnTo>
                      <a:lnTo>
                        <a:pt x="721" y="312"/>
                      </a:lnTo>
                      <a:lnTo>
                        <a:pt x="728" y="344"/>
                      </a:lnTo>
                      <a:lnTo>
                        <a:pt x="732" y="376"/>
                      </a:lnTo>
                      <a:lnTo>
                        <a:pt x="733" y="407"/>
                      </a:lnTo>
                      <a:lnTo>
                        <a:pt x="732" y="436"/>
                      </a:lnTo>
                      <a:lnTo>
                        <a:pt x="728" y="465"/>
                      </a:lnTo>
                      <a:lnTo>
                        <a:pt x="721" y="493"/>
                      </a:lnTo>
                      <a:lnTo>
                        <a:pt x="712" y="519"/>
                      </a:lnTo>
                      <a:lnTo>
                        <a:pt x="699" y="548"/>
                      </a:lnTo>
                      <a:lnTo>
                        <a:pt x="682" y="575"/>
                      </a:lnTo>
                      <a:lnTo>
                        <a:pt x="663" y="600"/>
                      </a:lnTo>
                      <a:lnTo>
                        <a:pt x="641" y="622"/>
                      </a:lnTo>
                      <a:lnTo>
                        <a:pt x="618" y="642"/>
                      </a:lnTo>
                      <a:lnTo>
                        <a:pt x="593" y="660"/>
                      </a:lnTo>
                      <a:lnTo>
                        <a:pt x="566" y="674"/>
                      </a:lnTo>
                      <a:lnTo>
                        <a:pt x="537" y="686"/>
                      </a:lnTo>
                      <a:lnTo>
                        <a:pt x="507" y="696"/>
                      </a:lnTo>
                      <a:lnTo>
                        <a:pt x="476" y="702"/>
                      </a:lnTo>
                      <a:lnTo>
                        <a:pt x="444" y="707"/>
                      </a:lnTo>
                      <a:lnTo>
                        <a:pt x="412" y="709"/>
                      </a:lnTo>
                      <a:lnTo>
                        <a:pt x="379" y="707"/>
                      </a:lnTo>
                      <a:lnTo>
                        <a:pt x="345" y="703"/>
                      </a:lnTo>
                      <a:lnTo>
                        <a:pt x="311" y="696"/>
                      </a:lnTo>
                      <a:lnTo>
                        <a:pt x="277" y="687"/>
                      </a:lnTo>
                      <a:lnTo>
                        <a:pt x="244" y="674"/>
                      </a:lnTo>
                      <a:lnTo>
                        <a:pt x="209" y="658"/>
                      </a:lnTo>
                      <a:lnTo>
                        <a:pt x="177" y="638"/>
                      </a:lnTo>
                      <a:lnTo>
                        <a:pt x="146" y="617"/>
                      </a:lnTo>
                      <a:lnTo>
                        <a:pt x="119" y="593"/>
                      </a:lnTo>
                      <a:lnTo>
                        <a:pt x="93" y="567"/>
                      </a:lnTo>
                      <a:lnTo>
                        <a:pt x="70" y="539"/>
                      </a:lnTo>
                      <a:lnTo>
                        <a:pt x="51" y="510"/>
                      </a:lnTo>
                      <a:lnTo>
                        <a:pt x="34" y="479"/>
                      </a:lnTo>
                      <a:lnTo>
                        <a:pt x="21" y="447"/>
                      </a:lnTo>
                      <a:lnTo>
                        <a:pt x="10" y="414"/>
                      </a:lnTo>
                      <a:lnTo>
                        <a:pt x="3" y="380"/>
                      </a:lnTo>
                      <a:lnTo>
                        <a:pt x="0" y="345"/>
                      </a:lnTo>
                      <a:lnTo>
                        <a:pt x="1" y="311"/>
                      </a:lnTo>
                      <a:lnTo>
                        <a:pt x="5" y="276"/>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31" name="Freeform 83">
                  <a:extLst>
                    <a:ext uri="{FF2B5EF4-FFF2-40B4-BE49-F238E27FC236}">
                      <a16:creationId xmlns:a16="http://schemas.microsoft.com/office/drawing/2014/main" id="{55FE58E7-C384-B741-9C59-FB9AB3DF5F4B}"/>
                    </a:ext>
                  </a:extLst>
                </p:cNvPr>
                <p:cNvSpPr>
                  <a:spLocks/>
                </p:cNvSpPr>
                <p:nvPr/>
              </p:nvSpPr>
              <p:spPr bwMode="auto">
                <a:xfrm>
                  <a:off x="5580062" y="2012950"/>
                  <a:ext cx="1016000" cy="979488"/>
                </a:xfrm>
                <a:custGeom>
                  <a:avLst/>
                  <a:gdLst/>
                  <a:ahLst/>
                  <a:cxnLst>
                    <a:cxn ang="0">
                      <a:pos x="311" y="0"/>
                    </a:cxn>
                    <a:cxn ang="0">
                      <a:pos x="374" y="8"/>
                    </a:cxn>
                    <a:cxn ang="0">
                      <a:pos x="437" y="28"/>
                    </a:cxn>
                    <a:cxn ang="0">
                      <a:pos x="491" y="58"/>
                    </a:cxn>
                    <a:cxn ang="0">
                      <a:pos x="538" y="99"/>
                    </a:cxn>
                    <a:cxn ang="0">
                      <a:pos x="577" y="148"/>
                    </a:cxn>
                    <a:cxn ang="0">
                      <a:pos x="606" y="203"/>
                    </a:cxn>
                    <a:cxn ang="0">
                      <a:pos x="626" y="261"/>
                    </a:cxn>
                    <a:cxn ang="0">
                      <a:pos x="637" y="319"/>
                    </a:cxn>
                    <a:cxn ang="0">
                      <a:pos x="639" y="376"/>
                    </a:cxn>
                    <a:cxn ang="0">
                      <a:pos x="630" y="429"/>
                    </a:cxn>
                    <a:cxn ang="0">
                      <a:pos x="608" y="480"/>
                    </a:cxn>
                    <a:cxn ang="0">
                      <a:pos x="575" y="527"/>
                    </a:cxn>
                    <a:cxn ang="0">
                      <a:pos x="533" y="565"/>
                    </a:cxn>
                    <a:cxn ang="0">
                      <a:pos x="483" y="592"/>
                    </a:cxn>
                    <a:cxn ang="0">
                      <a:pos x="428" y="610"/>
                    </a:cxn>
                    <a:cxn ang="0">
                      <a:pos x="369" y="617"/>
                    </a:cxn>
                    <a:cxn ang="0">
                      <a:pos x="307" y="614"/>
                    </a:cxn>
                    <a:cxn ang="0">
                      <a:pos x="244" y="599"/>
                    </a:cxn>
                    <a:cxn ang="0">
                      <a:pos x="180" y="572"/>
                    </a:cxn>
                    <a:cxn ang="0">
                      <a:pos x="123" y="534"/>
                    </a:cxn>
                    <a:cxn ang="0">
                      <a:pos x="75" y="487"/>
                    </a:cxn>
                    <a:cxn ang="0">
                      <a:pos x="37" y="432"/>
                    </a:cxn>
                    <a:cxn ang="0">
                      <a:pos x="13" y="372"/>
                    </a:cxn>
                    <a:cxn ang="0">
                      <a:pos x="1" y="309"/>
                    </a:cxn>
                    <a:cxn ang="0">
                      <a:pos x="4" y="245"/>
                    </a:cxn>
                    <a:cxn ang="0">
                      <a:pos x="22" y="181"/>
                    </a:cxn>
                    <a:cxn ang="0">
                      <a:pos x="52" y="125"/>
                    </a:cxn>
                    <a:cxn ang="0">
                      <a:pos x="91" y="80"/>
                    </a:cxn>
                    <a:cxn ang="0">
                      <a:pos x="138" y="44"/>
                    </a:cxn>
                    <a:cxn ang="0">
                      <a:pos x="191" y="18"/>
                    </a:cxn>
                    <a:cxn ang="0">
                      <a:pos x="249" y="4"/>
                    </a:cxn>
                  </a:cxnLst>
                  <a:rect l="0" t="0" r="r" b="b"/>
                  <a:pathLst>
                    <a:path w="640" h="617">
                      <a:moveTo>
                        <a:pt x="280" y="0"/>
                      </a:moveTo>
                      <a:lnTo>
                        <a:pt x="311" y="0"/>
                      </a:lnTo>
                      <a:lnTo>
                        <a:pt x="342" y="2"/>
                      </a:lnTo>
                      <a:lnTo>
                        <a:pt x="374" y="8"/>
                      </a:lnTo>
                      <a:lnTo>
                        <a:pt x="405" y="16"/>
                      </a:lnTo>
                      <a:lnTo>
                        <a:pt x="437" y="28"/>
                      </a:lnTo>
                      <a:lnTo>
                        <a:pt x="465" y="42"/>
                      </a:lnTo>
                      <a:lnTo>
                        <a:pt x="491" y="58"/>
                      </a:lnTo>
                      <a:lnTo>
                        <a:pt x="516" y="78"/>
                      </a:lnTo>
                      <a:lnTo>
                        <a:pt x="538" y="99"/>
                      </a:lnTo>
                      <a:lnTo>
                        <a:pt x="558" y="123"/>
                      </a:lnTo>
                      <a:lnTo>
                        <a:pt x="577" y="148"/>
                      </a:lnTo>
                      <a:lnTo>
                        <a:pt x="593" y="175"/>
                      </a:lnTo>
                      <a:lnTo>
                        <a:pt x="606" y="203"/>
                      </a:lnTo>
                      <a:lnTo>
                        <a:pt x="617" y="232"/>
                      </a:lnTo>
                      <a:lnTo>
                        <a:pt x="626" y="261"/>
                      </a:lnTo>
                      <a:lnTo>
                        <a:pt x="633" y="290"/>
                      </a:lnTo>
                      <a:lnTo>
                        <a:pt x="637" y="319"/>
                      </a:lnTo>
                      <a:lnTo>
                        <a:pt x="640" y="348"/>
                      </a:lnTo>
                      <a:lnTo>
                        <a:pt x="639" y="376"/>
                      </a:lnTo>
                      <a:lnTo>
                        <a:pt x="635" y="403"/>
                      </a:lnTo>
                      <a:lnTo>
                        <a:pt x="630" y="429"/>
                      </a:lnTo>
                      <a:lnTo>
                        <a:pt x="622" y="453"/>
                      </a:lnTo>
                      <a:lnTo>
                        <a:pt x="608" y="480"/>
                      </a:lnTo>
                      <a:lnTo>
                        <a:pt x="593" y="505"/>
                      </a:lnTo>
                      <a:lnTo>
                        <a:pt x="575" y="527"/>
                      </a:lnTo>
                      <a:lnTo>
                        <a:pt x="555" y="547"/>
                      </a:lnTo>
                      <a:lnTo>
                        <a:pt x="533" y="565"/>
                      </a:lnTo>
                      <a:lnTo>
                        <a:pt x="509" y="580"/>
                      </a:lnTo>
                      <a:lnTo>
                        <a:pt x="483" y="592"/>
                      </a:lnTo>
                      <a:lnTo>
                        <a:pt x="457" y="603"/>
                      </a:lnTo>
                      <a:lnTo>
                        <a:pt x="428" y="610"/>
                      </a:lnTo>
                      <a:lnTo>
                        <a:pt x="399" y="615"/>
                      </a:lnTo>
                      <a:lnTo>
                        <a:pt x="369" y="617"/>
                      </a:lnTo>
                      <a:lnTo>
                        <a:pt x="338" y="617"/>
                      </a:lnTo>
                      <a:lnTo>
                        <a:pt x="307" y="614"/>
                      </a:lnTo>
                      <a:lnTo>
                        <a:pt x="276" y="608"/>
                      </a:lnTo>
                      <a:lnTo>
                        <a:pt x="244" y="599"/>
                      </a:lnTo>
                      <a:lnTo>
                        <a:pt x="213" y="588"/>
                      </a:lnTo>
                      <a:lnTo>
                        <a:pt x="180" y="572"/>
                      </a:lnTo>
                      <a:lnTo>
                        <a:pt x="151" y="554"/>
                      </a:lnTo>
                      <a:lnTo>
                        <a:pt x="123" y="534"/>
                      </a:lnTo>
                      <a:lnTo>
                        <a:pt x="98" y="511"/>
                      </a:lnTo>
                      <a:lnTo>
                        <a:pt x="75" y="487"/>
                      </a:lnTo>
                      <a:lnTo>
                        <a:pt x="55" y="460"/>
                      </a:lnTo>
                      <a:lnTo>
                        <a:pt x="37" y="432"/>
                      </a:lnTo>
                      <a:lnTo>
                        <a:pt x="24" y="402"/>
                      </a:lnTo>
                      <a:lnTo>
                        <a:pt x="13" y="372"/>
                      </a:lnTo>
                      <a:lnTo>
                        <a:pt x="5" y="341"/>
                      </a:lnTo>
                      <a:lnTo>
                        <a:pt x="1" y="309"/>
                      </a:lnTo>
                      <a:lnTo>
                        <a:pt x="0" y="277"/>
                      </a:lnTo>
                      <a:lnTo>
                        <a:pt x="4" y="245"/>
                      </a:lnTo>
                      <a:lnTo>
                        <a:pt x="11" y="212"/>
                      </a:lnTo>
                      <a:lnTo>
                        <a:pt x="22" y="181"/>
                      </a:lnTo>
                      <a:lnTo>
                        <a:pt x="35" y="152"/>
                      </a:lnTo>
                      <a:lnTo>
                        <a:pt x="52" y="125"/>
                      </a:lnTo>
                      <a:lnTo>
                        <a:pt x="70" y="102"/>
                      </a:lnTo>
                      <a:lnTo>
                        <a:pt x="91" y="80"/>
                      </a:lnTo>
                      <a:lnTo>
                        <a:pt x="113" y="60"/>
                      </a:lnTo>
                      <a:lnTo>
                        <a:pt x="138" y="44"/>
                      </a:lnTo>
                      <a:lnTo>
                        <a:pt x="164" y="30"/>
                      </a:lnTo>
                      <a:lnTo>
                        <a:pt x="191" y="18"/>
                      </a:lnTo>
                      <a:lnTo>
                        <a:pt x="220" y="10"/>
                      </a:lnTo>
                      <a:lnTo>
                        <a:pt x="249" y="4"/>
                      </a:lnTo>
                      <a:lnTo>
                        <a:pt x="280" y="0"/>
                      </a:lnTo>
                      <a:close/>
                    </a:path>
                  </a:pathLst>
                </a:custGeom>
                <a:solidFill>
                  <a:srgbClr val="FFD9A5"/>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32" name="Freeform 84">
                  <a:extLst>
                    <a:ext uri="{FF2B5EF4-FFF2-40B4-BE49-F238E27FC236}">
                      <a16:creationId xmlns:a16="http://schemas.microsoft.com/office/drawing/2014/main" id="{537EF6C9-E946-C14C-835F-9A7C1DA1444B}"/>
                    </a:ext>
                  </a:extLst>
                </p:cNvPr>
                <p:cNvSpPr>
                  <a:spLocks/>
                </p:cNvSpPr>
                <p:nvPr/>
              </p:nvSpPr>
              <p:spPr bwMode="auto">
                <a:xfrm>
                  <a:off x="5472112" y="1971675"/>
                  <a:ext cx="1000125" cy="906463"/>
                </a:xfrm>
                <a:custGeom>
                  <a:avLst/>
                  <a:gdLst/>
                  <a:ahLst/>
                  <a:cxnLst>
                    <a:cxn ang="0">
                      <a:pos x="362" y="1"/>
                    </a:cxn>
                    <a:cxn ang="0">
                      <a:pos x="429" y="10"/>
                    </a:cxn>
                    <a:cxn ang="0">
                      <a:pos x="497" y="32"/>
                    </a:cxn>
                    <a:cxn ang="0">
                      <a:pos x="547" y="57"/>
                    </a:cxn>
                    <a:cxn ang="0">
                      <a:pos x="586" y="86"/>
                    </a:cxn>
                    <a:cxn ang="0">
                      <a:pos x="616" y="118"/>
                    </a:cxn>
                    <a:cxn ang="0">
                      <a:pos x="628" y="160"/>
                    </a:cxn>
                    <a:cxn ang="0">
                      <a:pos x="618" y="201"/>
                    </a:cxn>
                    <a:cxn ang="0">
                      <a:pos x="598" y="234"/>
                    </a:cxn>
                    <a:cxn ang="0">
                      <a:pos x="570" y="259"/>
                    </a:cxn>
                    <a:cxn ang="0">
                      <a:pos x="536" y="277"/>
                    </a:cxn>
                    <a:cxn ang="0">
                      <a:pos x="496" y="289"/>
                    </a:cxn>
                    <a:cxn ang="0">
                      <a:pos x="454" y="297"/>
                    </a:cxn>
                    <a:cxn ang="0">
                      <a:pos x="411" y="301"/>
                    </a:cxn>
                    <a:cxn ang="0">
                      <a:pos x="324" y="298"/>
                    </a:cxn>
                    <a:cxn ang="0">
                      <a:pos x="285" y="293"/>
                    </a:cxn>
                    <a:cxn ang="0">
                      <a:pos x="250" y="288"/>
                    </a:cxn>
                    <a:cxn ang="0">
                      <a:pos x="222" y="283"/>
                    </a:cxn>
                    <a:cxn ang="0">
                      <a:pos x="201" y="278"/>
                    </a:cxn>
                    <a:cxn ang="0">
                      <a:pos x="190" y="276"/>
                    </a:cxn>
                    <a:cxn ang="0">
                      <a:pos x="196" y="309"/>
                    </a:cxn>
                    <a:cxn ang="0">
                      <a:pos x="203" y="369"/>
                    </a:cxn>
                    <a:cxn ang="0">
                      <a:pos x="199" y="421"/>
                    </a:cxn>
                    <a:cxn ang="0">
                      <a:pos x="189" y="466"/>
                    </a:cxn>
                    <a:cxn ang="0">
                      <a:pos x="174" y="504"/>
                    </a:cxn>
                    <a:cxn ang="0">
                      <a:pos x="154" y="533"/>
                    </a:cxn>
                    <a:cxn ang="0">
                      <a:pos x="133" y="556"/>
                    </a:cxn>
                    <a:cxn ang="0">
                      <a:pos x="112" y="571"/>
                    </a:cxn>
                    <a:cxn ang="0">
                      <a:pos x="65" y="517"/>
                    </a:cxn>
                    <a:cxn ang="0">
                      <a:pos x="30" y="455"/>
                    </a:cxn>
                    <a:cxn ang="0">
                      <a:pos x="9" y="389"/>
                    </a:cxn>
                    <a:cxn ang="0">
                      <a:pos x="0" y="320"/>
                    </a:cxn>
                    <a:cxn ang="0">
                      <a:pos x="5" y="259"/>
                    </a:cxn>
                    <a:cxn ang="0">
                      <a:pos x="22" y="207"/>
                    </a:cxn>
                    <a:cxn ang="0">
                      <a:pos x="54" y="148"/>
                    </a:cxn>
                    <a:cxn ang="0">
                      <a:pos x="95" y="97"/>
                    </a:cxn>
                    <a:cxn ang="0">
                      <a:pos x="145" y="57"/>
                    </a:cxn>
                    <a:cxn ang="0">
                      <a:pos x="201" y="28"/>
                    </a:cxn>
                    <a:cxn ang="0">
                      <a:pos x="263" y="8"/>
                    </a:cxn>
                    <a:cxn ang="0">
                      <a:pos x="328" y="0"/>
                    </a:cxn>
                  </a:cxnLst>
                  <a:rect l="0" t="0" r="r" b="b"/>
                  <a:pathLst>
                    <a:path w="630" h="571">
                      <a:moveTo>
                        <a:pt x="328" y="0"/>
                      </a:moveTo>
                      <a:lnTo>
                        <a:pt x="362" y="1"/>
                      </a:lnTo>
                      <a:lnTo>
                        <a:pt x="395" y="3"/>
                      </a:lnTo>
                      <a:lnTo>
                        <a:pt x="429" y="10"/>
                      </a:lnTo>
                      <a:lnTo>
                        <a:pt x="463" y="19"/>
                      </a:lnTo>
                      <a:lnTo>
                        <a:pt x="497" y="32"/>
                      </a:lnTo>
                      <a:lnTo>
                        <a:pt x="524" y="44"/>
                      </a:lnTo>
                      <a:lnTo>
                        <a:pt x="547" y="57"/>
                      </a:lnTo>
                      <a:lnTo>
                        <a:pt x="567" y="71"/>
                      </a:lnTo>
                      <a:lnTo>
                        <a:pt x="586" y="86"/>
                      </a:lnTo>
                      <a:lnTo>
                        <a:pt x="602" y="102"/>
                      </a:lnTo>
                      <a:lnTo>
                        <a:pt x="616" y="118"/>
                      </a:lnTo>
                      <a:lnTo>
                        <a:pt x="630" y="135"/>
                      </a:lnTo>
                      <a:lnTo>
                        <a:pt x="628" y="160"/>
                      </a:lnTo>
                      <a:lnTo>
                        <a:pt x="625" y="181"/>
                      </a:lnTo>
                      <a:lnTo>
                        <a:pt x="618" y="201"/>
                      </a:lnTo>
                      <a:lnTo>
                        <a:pt x="609" y="218"/>
                      </a:lnTo>
                      <a:lnTo>
                        <a:pt x="598" y="234"/>
                      </a:lnTo>
                      <a:lnTo>
                        <a:pt x="585" y="247"/>
                      </a:lnTo>
                      <a:lnTo>
                        <a:pt x="570" y="259"/>
                      </a:lnTo>
                      <a:lnTo>
                        <a:pt x="554" y="269"/>
                      </a:lnTo>
                      <a:lnTo>
                        <a:pt x="536" y="277"/>
                      </a:lnTo>
                      <a:lnTo>
                        <a:pt x="516" y="284"/>
                      </a:lnTo>
                      <a:lnTo>
                        <a:pt x="496" y="289"/>
                      </a:lnTo>
                      <a:lnTo>
                        <a:pt x="476" y="294"/>
                      </a:lnTo>
                      <a:lnTo>
                        <a:pt x="454" y="297"/>
                      </a:lnTo>
                      <a:lnTo>
                        <a:pt x="432" y="299"/>
                      </a:lnTo>
                      <a:lnTo>
                        <a:pt x="411" y="301"/>
                      </a:lnTo>
                      <a:lnTo>
                        <a:pt x="366" y="301"/>
                      </a:lnTo>
                      <a:lnTo>
                        <a:pt x="324" y="298"/>
                      </a:lnTo>
                      <a:lnTo>
                        <a:pt x="304" y="296"/>
                      </a:lnTo>
                      <a:lnTo>
                        <a:pt x="285" y="293"/>
                      </a:lnTo>
                      <a:lnTo>
                        <a:pt x="267" y="291"/>
                      </a:lnTo>
                      <a:lnTo>
                        <a:pt x="250" y="288"/>
                      </a:lnTo>
                      <a:lnTo>
                        <a:pt x="235" y="285"/>
                      </a:lnTo>
                      <a:lnTo>
                        <a:pt x="222" y="283"/>
                      </a:lnTo>
                      <a:lnTo>
                        <a:pt x="210" y="281"/>
                      </a:lnTo>
                      <a:lnTo>
                        <a:pt x="201" y="278"/>
                      </a:lnTo>
                      <a:lnTo>
                        <a:pt x="195" y="277"/>
                      </a:lnTo>
                      <a:lnTo>
                        <a:pt x="190" y="276"/>
                      </a:lnTo>
                      <a:lnTo>
                        <a:pt x="189" y="276"/>
                      </a:lnTo>
                      <a:lnTo>
                        <a:pt x="196" y="309"/>
                      </a:lnTo>
                      <a:lnTo>
                        <a:pt x="201" y="340"/>
                      </a:lnTo>
                      <a:lnTo>
                        <a:pt x="203" y="369"/>
                      </a:lnTo>
                      <a:lnTo>
                        <a:pt x="202" y="397"/>
                      </a:lnTo>
                      <a:lnTo>
                        <a:pt x="199" y="421"/>
                      </a:lnTo>
                      <a:lnTo>
                        <a:pt x="195" y="445"/>
                      </a:lnTo>
                      <a:lnTo>
                        <a:pt x="189" y="466"/>
                      </a:lnTo>
                      <a:lnTo>
                        <a:pt x="182" y="486"/>
                      </a:lnTo>
                      <a:lnTo>
                        <a:pt x="174" y="504"/>
                      </a:lnTo>
                      <a:lnTo>
                        <a:pt x="164" y="520"/>
                      </a:lnTo>
                      <a:lnTo>
                        <a:pt x="154" y="533"/>
                      </a:lnTo>
                      <a:lnTo>
                        <a:pt x="143" y="546"/>
                      </a:lnTo>
                      <a:lnTo>
                        <a:pt x="133" y="556"/>
                      </a:lnTo>
                      <a:lnTo>
                        <a:pt x="122" y="564"/>
                      </a:lnTo>
                      <a:lnTo>
                        <a:pt x="112" y="571"/>
                      </a:lnTo>
                      <a:lnTo>
                        <a:pt x="87" y="544"/>
                      </a:lnTo>
                      <a:lnTo>
                        <a:pt x="65" y="517"/>
                      </a:lnTo>
                      <a:lnTo>
                        <a:pt x="46" y="486"/>
                      </a:lnTo>
                      <a:lnTo>
                        <a:pt x="30" y="455"/>
                      </a:lnTo>
                      <a:lnTo>
                        <a:pt x="18" y="423"/>
                      </a:lnTo>
                      <a:lnTo>
                        <a:pt x="9" y="389"/>
                      </a:lnTo>
                      <a:lnTo>
                        <a:pt x="3" y="355"/>
                      </a:lnTo>
                      <a:lnTo>
                        <a:pt x="0" y="320"/>
                      </a:lnTo>
                      <a:lnTo>
                        <a:pt x="0" y="285"/>
                      </a:lnTo>
                      <a:lnTo>
                        <a:pt x="5" y="259"/>
                      </a:lnTo>
                      <a:lnTo>
                        <a:pt x="12" y="233"/>
                      </a:lnTo>
                      <a:lnTo>
                        <a:pt x="22" y="207"/>
                      </a:lnTo>
                      <a:lnTo>
                        <a:pt x="36" y="176"/>
                      </a:lnTo>
                      <a:lnTo>
                        <a:pt x="54" y="148"/>
                      </a:lnTo>
                      <a:lnTo>
                        <a:pt x="74" y="122"/>
                      </a:lnTo>
                      <a:lnTo>
                        <a:pt x="95" y="97"/>
                      </a:lnTo>
                      <a:lnTo>
                        <a:pt x="119" y="76"/>
                      </a:lnTo>
                      <a:lnTo>
                        <a:pt x="145" y="57"/>
                      </a:lnTo>
                      <a:lnTo>
                        <a:pt x="172" y="41"/>
                      </a:lnTo>
                      <a:lnTo>
                        <a:pt x="201" y="28"/>
                      </a:lnTo>
                      <a:lnTo>
                        <a:pt x="231" y="17"/>
                      </a:lnTo>
                      <a:lnTo>
                        <a:pt x="263" y="8"/>
                      </a:lnTo>
                      <a:lnTo>
                        <a:pt x="295" y="3"/>
                      </a:lnTo>
                      <a:lnTo>
                        <a:pt x="328"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33" name="Freeform 85">
                  <a:extLst>
                    <a:ext uri="{FF2B5EF4-FFF2-40B4-BE49-F238E27FC236}">
                      <a16:creationId xmlns:a16="http://schemas.microsoft.com/office/drawing/2014/main" id="{D5C0D604-6263-A341-9500-5BE01F22CF81}"/>
                    </a:ext>
                  </a:extLst>
                </p:cNvPr>
                <p:cNvSpPr>
                  <a:spLocks/>
                </p:cNvSpPr>
                <p:nvPr/>
              </p:nvSpPr>
              <p:spPr bwMode="auto">
                <a:xfrm>
                  <a:off x="5472112" y="1947863"/>
                  <a:ext cx="1003300" cy="912813"/>
                </a:xfrm>
                <a:custGeom>
                  <a:avLst/>
                  <a:gdLst/>
                  <a:ahLst/>
                  <a:cxnLst>
                    <a:cxn ang="0">
                      <a:pos x="364" y="0"/>
                    </a:cxn>
                    <a:cxn ang="0">
                      <a:pos x="432" y="9"/>
                    </a:cxn>
                    <a:cxn ang="0">
                      <a:pos x="500" y="32"/>
                    </a:cxn>
                    <a:cxn ang="0">
                      <a:pos x="550" y="57"/>
                    </a:cxn>
                    <a:cxn ang="0">
                      <a:pos x="589" y="86"/>
                    </a:cxn>
                    <a:cxn ang="0">
                      <a:pos x="619" y="118"/>
                    </a:cxn>
                    <a:cxn ang="0">
                      <a:pos x="631" y="159"/>
                    </a:cxn>
                    <a:cxn ang="0">
                      <a:pos x="621" y="201"/>
                    </a:cxn>
                    <a:cxn ang="0">
                      <a:pos x="601" y="233"/>
                    </a:cxn>
                    <a:cxn ang="0">
                      <a:pos x="573" y="259"/>
                    </a:cxn>
                    <a:cxn ang="0">
                      <a:pos x="538" y="277"/>
                    </a:cxn>
                    <a:cxn ang="0">
                      <a:pos x="499" y="289"/>
                    </a:cxn>
                    <a:cxn ang="0">
                      <a:pos x="457" y="297"/>
                    </a:cxn>
                    <a:cxn ang="0">
                      <a:pos x="413" y="300"/>
                    </a:cxn>
                    <a:cxn ang="0">
                      <a:pos x="326" y="298"/>
                    </a:cxn>
                    <a:cxn ang="0">
                      <a:pos x="288" y="293"/>
                    </a:cxn>
                    <a:cxn ang="0">
                      <a:pos x="253" y="288"/>
                    </a:cxn>
                    <a:cxn ang="0">
                      <a:pos x="225" y="282"/>
                    </a:cxn>
                    <a:cxn ang="0">
                      <a:pos x="204" y="278"/>
                    </a:cxn>
                    <a:cxn ang="0">
                      <a:pos x="193" y="276"/>
                    </a:cxn>
                    <a:cxn ang="0">
                      <a:pos x="199" y="309"/>
                    </a:cxn>
                    <a:cxn ang="0">
                      <a:pos x="206" y="369"/>
                    </a:cxn>
                    <a:cxn ang="0">
                      <a:pos x="204" y="422"/>
                    </a:cxn>
                    <a:cxn ang="0">
                      <a:pos x="195" y="466"/>
                    </a:cxn>
                    <a:cxn ang="0">
                      <a:pos x="180" y="503"/>
                    </a:cxn>
                    <a:cxn ang="0">
                      <a:pos x="161" y="532"/>
                    </a:cxn>
                    <a:cxn ang="0">
                      <a:pos x="141" y="553"/>
                    </a:cxn>
                    <a:cxn ang="0">
                      <a:pos x="119" y="567"/>
                    </a:cxn>
                    <a:cxn ang="0">
                      <a:pos x="100" y="575"/>
                    </a:cxn>
                    <a:cxn ang="0">
                      <a:pos x="55" y="517"/>
                    </a:cxn>
                    <a:cxn ang="0">
                      <a:pos x="23" y="452"/>
                    </a:cxn>
                    <a:cxn ang="0">
                      <a:pos x="4" y="384"/>
                    </a:cxn>
                    <a:cxn ang="0">
                      <a:pos x="0" y="313"/>
                    </a:cxn>
                    <a:cxn ang="0">
                      <a:pos x="12" y="242"/>
                    </a:cxn>
                    <a:cxn ang="0">
                      <a:pos x="39" y="176"/>
                    </a:cxn>
                    <a:cxn ang="0">
                      <a:pos x="76" y="121"/>
                    </a:cxn>
                    <a:cxn ang="0">
                      <a:pos x="122" y="76"/>
                    </a:cxn>
                    <a:cxn ang="0">
                      <a:pos x="175" y="41"/>
                    </a:cxn>
                    <a:cxn ang="0">
                      <a:pos x="234" y="16"/>
                    </a:cxn>
                    <a:cxn ang="0">
                      <a:pos x="297" y="3"/>
                    </a:cxn>
                  </a:cxnLst>
                  <a:rect l="0" t="0" r="r" b="b"/>
                  <a:pathLst>
                    <a:path w="632" h="575">
                      <a:moveTo>
                        <a:pt x="331" y="0"/>
                      </a:moveTo>
                      <a:lnTo>
                        <a:pt x="364" y="0"/>
                      </a:lnTo>
                      <a:lnTo>
                        <a:pt x="398" y="3"/>
                      </a:lnTo>
                      <a:lnTo>
                        <a:pt x="432" y="9"/>
                      </a:lnTo>
                      <a:lnTo>
                        <a:pt x="466" y="19"/>
                      </a:lnTo>
                      <a:lnTo>
                        <a:pt x="500" y="32"/>
                      </a:lnTo>
                      <a:lnTo>
                        <a:pt x="527" y="44"/>
                      </a:lnTo>
                      <a:lnTo>
                        <a:pt x="550" y="57"/>
                      </a:lnTo>
                      <a:lnTo>
                        <a:pt x="570" y="71"/>
                      </a:lnTo>
                      <a:lnTo>
                        <a:pt x="589" y="86"/>
                      </a:lnTo>
                      <a:lnTo>
                        <a:pt x="605" y="101"/>
                      </a:lnTo>
                      <a:lnTo>
                        <a:pt x="619" y="118"/>
                      </a:lnTo>
                      <a:lnTo>
                        <a:pt x="632" y="135"/>
                      </a:lnTo>
                      <a:lnTo>
                        <a:pt x="631" y="159"/>
                      </a:lnTo>
                      <a:lnTo>
                        <a:pt x="627" y="181"/>
                      </a:lnTo>
                      <a:lnTo>
                        <a:pt x="621" y="201"/>
                      </a:lnTo>
                      <a:lnTo>
                        <a:pt x="612" y="218"/>
                      </a:lnTo>
                      <a:lnTo>
                        <a:pt x="601" y="233"/>
                      </a:lnTo>
                      <a:lnTo>
                        <a:pt x="587" y="247"/>
                      </a:lnTo>
                      <a:lnTo>
                        <a:pt x="573" y="259"/>
                      </a:lnTo>
                      <a:lnTo>
                        <a:pt x="556" y="269"/>
                      </a:lnTo>
                      <a:lnTo>
                        <a:pt x="538" y="277"/>
                      </a:lnTo>
                      <a:lnTo>
                        <a:pt x="519" y="284"/>
                      </a:lnTo>
                      <a:lnTo>
                        <a:pt x="499" y="289"/>
                      </a:lnTo>
                      <a:lnTo>
                        <a:pt x="478" y="294"/>
                      </a:lnTo>
                      <a:lnTo>
                        <a:pt x="457" y="297"/>
                      </a:lnTo>
                      <a:lnTo>
                        <a:pt x="435" y="299"/>
                      </a:lnTo>
                      <a:lnTo>
                        <a:pt x="413" y="300"/>
                      </a:lnTo>
                      <a:lnTo>
                        <a:pt x="369" y="300"/>
                      </a:lnTo>
                      <a:lnTo>
                        <a:pt x="326" y="298"/>
                      </a:lnTo>
                      <a:lnTo>
                        <a:pt x="306" y="296"/>
                      </a:lnTo>
                      <a:lnTo>
                        <a:pt x="288" y="293"/>
                      </a:lnTo>
                      <a:lnTo>
                        <a:pt x="270" y="291"/>
                      </a:lnTo>
                      <a:lnTo>
                        <a:pt x="253" y="288"/>
                      </a:lnTo>
                      <a:lnTo>
                        <a:pt x="238" y="285"/>
                      </a:lnTo>
                      <a:lnTo>
                        <a:pt x="225" y="282"/>
                      </a:lnTo>
                      <a:lnTo>
                        <a:pt x="213" y="280"/>
                      </a:lnTo>
                      <a:lnTo>
                        <a:pt x="204" y="278"/>
                      </a:lnTo>
                      <a:lnTo>
                        <a:pt x="197" y="277"/>
                      </a:lnTo>
                      <a:lnTo>
                        <a:pt x="193" y="276"/>
                      </a:lnTo>
                      <a:lnTo>
                        <a:pt x="192" y="275"/>
                      </a:lnTo>
                      <a:lnTo>
                        <a:pt x="199" y="309"/>
                      </a:lnTo>
                      <a:lnTo>
                        <a:pt x="204" y="340"/>
                      </a:lnTo>
                      <a:lnTo>
                        <a:pt x="206" y="369"/>
                      </a:lnTo>
                      <a:lnTo>
                        <a:pt x="206" y="397"/>
                      </a:lnTo>
                      <a:lnTo>
                        <a:pt x="204" y="422"/>
                      </a:lnTo>
                      <a:lnTo>
                        <a:pt x="200" y="445"/>
                      </a:lnTo>
                      <a:lnTo>
                        <a:pt x="195" y="466"/>
                      </a:lnTo>
                      <a:lnTo>
                        <a:pt x="188" y="486"/>
                      </a:lnTo>
                      <a:lnTo>
                        <a:pt x="180" y="503"/>
                      </a:lnTo>
                      <a:lnTo>
                        <a:pt x="171" y="518"/>
                      </a:lnTo>
                      <a:lnTo>
                        <a:pt x="161" y="532"/>
                      </a:lnTo>
                      <a:lnTo>
                        <a:pt x="151" y="544"/>
                      </a:lnTo>
                      <a:lnTo>
                        <a:pt x="141" y="553"/>
                      </a:lnTo>
                      <a:lnTo>
                        <a:pt x="130" y="561"/>
                      </a:lnTo>
                      <a:lnTo>
                        <a:pt x="119" y="567"/>
                      </a:lnTo>
                      <a:lnTo>
                        <a:pt x="110" y="572"/>
                      </a:lnTo>
                      <a:lnTo>
                        <a:pt x="100" y="575"/>
                      </a:lnTo>
                      <a:lnTo>
                        <a:pt x="76" y="546"/>
                      </a:lnTo>
                      <a:lnTo>
                        <a:pt x="55" y="517"/>
                      </a:lnTo>
                      <a:lnTo>
                        <a:pt x="37" y="486"/>
                      </a:lnTo>
                      <a:lnTo>
                        <a:pt x="23" y="452"/>
                      </a:lnTo>
                      <a:lnTo>
                        <a:pt x="12" y="418"/>
                      </a:lnTo>
                      <a:lnTo>
                        <a:pt x="4" y="384"/>
                      </a:lnTo>
                      <a:lnTo>
                        <a:pt x="0" y="349"/>
                      </a:lnTo>
                      <a:lnTo>
                        <a:pt x="0" y="313"/>
                      </a:lnTo>
                      <a:lnTo>
                        <a:pt x="4" y="278"/>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34" name="Freeform 86">
                  <a:extLst>
                    <a:ext uri="{FF2B5EF4-FFF2-40B4-BE49-F238E27FC236}">
                      <a16:creationId xmlns:a16="http://schemas.microsoft.com/office/drawing/2014/main" id="{48A78D19-9969-7A4A-AE67-41E521EDDF6F}"/>
                    </a:ext>
                  </a:extLst>
                </p:cNvPr>
                <p:cNvSpPr>
                  <a:spLocks/>
                </p:cNvSpPr>
                <p:nvPr/>
              </p:nvSpPr>
              <p:spPr bwMode="auto">
                <a:xfrm>
                  <a:off x="5695949" y="4327525"/>
                  <a:ext cx="439738" cy="171450"/>
                </a:xfrm>
                <a:custGeom>
                  <a:avLst/>
                  <a:gdLst/>
                  <a:ahLst/>
                  <a:cxnLst>
                    <a:cxn ang="0">
                      <a:pos x="265" y="0"/>
                    </a:cxn>
                    <a:cxn ang="0">
                      <a:pos x="267" y="14"/>
                    </a:cxn>
                    <a:cxn ang="0">
                      <a:pos x="269" y="26"/>
                    </a:cxn>
                    <a:cxn ang="0">
                      <a:pos x="271" y="37"/>
                    </a:cxn>
                    <a:cxn ang="0">
                      <a:pos x="274" y="48"/>
                    </a:cxn>
                    <a:cxn ang="0">
                      <a:pos x="276" y="59"/>
                    </a:cxn>
                    <a:cxn ang="0">
                      <a:pos x="277" y="71"/>
                    </a:cxn>
                    <a:cxn ang="0">
                      <a:pos x="277" y="84"/>
                    </a:cxn>
                    <a:cxn ang="0">
                      <a:pos x="275" y="85"/>
                    </a:cxn>
                    <a:cxn ang="0">
                      <a:pos x="270" y="86"/>
                    </a:cxn>
                    <a:cxn ang="0">
                      <a:pos x="261" y="89"/>
                    </a:cxn>
                    <a:cxn ang="0">
                      <a:pos x="248" y="91"/>
                    </a:cxn>
                    <a:cxn ang="0">
                      <a:pos x="233" y="95"/>
                    </a:cxn>
                    <a:cxn ang="0">
                      <a:pos x="215" y="98"/>
                    </a:cxn>
                    <a:cxn ang="0">
                      <a:pos x="195" y="101"/>
                    </a:cxn>
                    <a:cxn ang="0">
                      <a:pos x="172" y="104"/>
                    </a:cxn>
                    <a:cxn ang="0">
                      <a:pos x="149" y="106"/>
                    </a:cxn>
                    <a:cxn ang="0">
                      <a:pos x="123" y="107"/>
                    </a:cxn>
                    <a:cxn ang="0">
                      <a:pos x="96" y="108"/>
                    </a:cxn>
                    <a:cxn ang="0">
                      <a:pos x="69" y="107"/>
                    </a:cxn>
                    <a:cxn ang="0">
                      <a:pos x="40" y="105"/>
                    </a:cxn>
                    <a:cxn ang="0">
                      <a:pos x="11" y="102"/>
                    </a:cxn>
                    <a:cxn ang="0">
                      <a:pos x="9" y="87"/>
                    </a:cxn>
                    <a:cxn ang="0">
                      <a:pos x="8" y="75"/>
                    </a:cxn>
                    <a:cxn ang="0">
                      <a:pos x="7" y="64"/>
                    </a:cxn>
                    <a:cxn ang="0">
                      <a:pos x="5" y="44"/>
                    </a:cxn>
                    <a:cxn ang="0">
                      <a:pos x="4" y="33"/>
                    </a:cxn>
                    <a:cxn ang="0">
                      <a:pos x="2" y="19"/>
                    </a:cxn>
                    <a:cxn ang="0">
                      <a:pos x="0" y="2"/>
                    </a:cxn>
                    <a:cxn ang="0">
                      <a:pos x="2" y="2"/>
                    </a:cxn>
                    <a:cxn ang="0">
                      <a:pos x="9" y="3"/>
                    </a:cxn>
                    <a:cxn ang="0">
                      <a:pos x="19" y="3"/>
                    </a:cxn>
                    <a:cxn ang="0">
                      <a:pos x="33" y="4"/>
                    </a:cxn>
                    <a:cxn ang="0">
                      <a:pos x="50" y="4"/>
                    </a:cxn>
                    <a:cxn ang="0">
                      <a:pos x="69" y="4"/>
                    </a:cxn>
                    <a:cxn ang="0">
                      <a:pos x="92" y="5"/>
                    </a:cxn>
                    <a:cxn ang="0">
                      <a:pos x="144" y="5"/>
                    </a:cxn>
                    <a:cxn ang="0">
                      <a:pos x="172" y="4"/>
                    </a:cxn>
                    <a:cxn ang="0">
                      <a:pos x="203" y="4"/>
                    </a:cxn>
                    <a:cxn ang="0">
                      <a:pos x="234" y="2"/>
                    </a:cxn>
                    <a:cxn ang="0">
                      <a:pos x="265" y="0"/>
                    </a:cxn>
                  </a:cxnLst>
                  <a:rect l="0" t="0" r="r" b="b"/>
                  <a:pathLst>
                    <a:path w="277" h="108">
                      <a:moveTo>
                        <a:pt x="265" y="0"/>
                      </a:moveTo>
                      <a:lnTo>
                        <a:pt x="267" y="14"/>
                      </a:lnTo>
                      <a:lnTo>
                        <a:pt x="269" y="26"/>
                      </a:lnTo>
                      <a:lnTo>
                        <a:pt x="271" y="37"/>
                      </a:lnTo>
                      <a:lnTo>
                        <a:pt x="274" y="48"/>
                      </a:lnTo>
                      <a:lnTo>
                        <a:pt x="276" y="59"/>
                      </a:lnTo>
                      <a:lnTo>
                        <a:pt x="277" y="71"/>
                      </a:lnTo>
                      <a:lnTo>
                        <a:pt x="277" y="84"/>
                      </a:lnTo>
                      <a:lnTo>
                        <a:pt x="275" y="85"/>
                      </a:lnTo>
                      <a:lnTo>
                        <a:pt x="270" y="86"/>
                      </a:lnTo>
                      <a:lnTo>
                        <a:pt x="261" y="89"/>
                      </a:lnTo>
                      <a:lnTo>
                        <a:pt x="248" y="91"/>
                      </a:lnTo>
                      <a:lnTo>
                        <a:pt x="233" y="95"/>
                      </a:lnTo>
                      <a:lnTo>
                        <a:pt x="215" y="98"/>
                      </a:lnTo>
                      <a:lnTo>
                        <a:pt x="195" y="101"/>
                      </a:lnTo>
                      <a:lnTo>
                        <a:pt x="172" y="104"/>
                      </a:lnTo>
                      <a:lnTo>
                        <a:pt x="149" y="106"/>
                      </a:lnTo>
                      <a:lnTo>
                        <a:pt x="123" y="107"/>
                      </a:lnTo>
                      <a:lnTo>
                        <a:pt x="96" y="108"/>
                      </a:lnTo>
                      <a:lnTo>
                        <a:pt x="69" y="107"/>
                      </a:lnTo>
                      <a:lnTo>
                        <a:pt x="40" y="105"/>
                      </a:lnTo>
                      <a:lnTo>
                        <a:pt x="11" y="102"/>
                      </a:lnTo>
                      <a:lnTo>
                        <a:pt x="9" y="87"/>
                      </a:lnTo>
                      <a:lnTo>
                        <a:pt x="8" y="75"/>
                      </a:lnTo>
                      <a:lnTo>
                        <a:pt x="7" y="64"/>
                      </a:lnTo>
                      <a:lnTo>
                        <a:pt x="5" y="44"/>
                      </a:lnTo>
                      <a:lnTo>
                        <a:pt x="4" y="33"/>
                      </a:lnTo>
                      <a:lnTo>
                        <a:pt x="2" y="19"/>
                      </a:lnTo>
                      <a:lnTo>
                        <a:pt x="0" y="2"/>
                      </a:lnTo>
                      <a:lnTo>
                        <a:pt x="2" y="2"/>
                      </a:lnTo>
                      <a:lnTo>
                        <a:pt x="9" y="3"/>
                      </a:lnTo>
                      <a:lnTo>
                        <a:pt x="19" y="3"/>
                      </a:lnTo>
                      <a:lnTo>
                        <a:pt x="33" y="4"/>
                      </a:lnTo>
                      <a:lnTo>
                        <a:pt x="50" y="4"/>
                      </a:lnTo>
                      <a:lnTo>
                        <a:pt x="69" y="4"/>
                      </a:lnTo>
                      <a:lnTo>
                        <a:pt x="92" y="5"/>
                      </a:lnTo>
                      <a:lnTo>
                        <a:pt x="144" y="5"/>
                      </a:lnTo>
                      <a:lnTo>
                        <a:pt x="172" y="4"/>
                      </a:lnTo>
                      <a:lnTo>
                        <a:pt x="203" y="4"/>
                      </a:lnTo>
                      <a:lnTo>
                        <a:pt x="234" y="2"/>
                      </a:lnTo>
                      <a:lnTo>
                        <a:pt x="265"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35" name="Freeform 87">
                  <a:extLst>
                    <a:ext uri="{FF2B5EF4-FFF2-40B4-BE49-F238E27FC236}">
                      <a16:creationId xmlns:a16="http://schemas.microsoft.com/office/drawing/2014/main" id="{D0C9510B-098A-B246-8685-FDEFF6D5749B}"/>
                    </a:ext>
                  </a:extLst>
                </p:cNvPr>
                <p:cNvSpPr>
                  <a:spLocks/>
                </p:cNvSpPr>
                <p:nvPr/>
              </p:nvSpPr>
              <p:spPr bwMode="auto">
                <a:xfrm>
                  <a:off x="6399212" y="4232275"/>
                  <a:ext cx="169863" cy="198438"/>
                </a:xfrm>
                <a:custGeom>
                  <a:avLst/>
                  <a:gdLst/>
                  <a:ahLst/>
                  <a:cxnLst>
                    <a:cxn ang="0">
                      <a:pos x="107" y="0"/>
                    </a:cxn>
                    <a:cxn ang="0">
                      <a:pos x="107" y="2"/>
                    </a:cxn>
                    <a:cxn ang="0">
                      <a:pos x="106" y="9"/>
                    </a:cxn>
                    <a:cxn ang="0">
                      <a:pos x="105" y="19"/>
                    </a:cxn>
                    <a:cxn ang="0">
                      <a:pos x="104" y="35"/>
                    </a:cxn>
                    <a:cxn ang="0">
                      <a:pos x="102" y="54"/>
                    </a:cxn>
                    <a:cxn ang="0">
                      <a:pos x="100" y="78"/>
                    </a:cxn>
                    <a:cxn ang="0">
                      <a:pos x="98" y="106"/>
                    </a:cxn>
                    <a:cxn ang="0">
                      <a:pos x="75" y="113"/>
                    </a:cxn>
                    <a:cxn ang="0">
                      <a:pos x="53" y="118"/>
                    </a:cxn>
                    <a:cxn ang="0">
                      <a:pos x="34" y="122"/>
                    </a:cxn>
                    <a:cxn ang="0">
                      <a:pos x="17" y="125"/>
                    </a:cxn>
                    <a:cxn ang="0">
                      <a:pos x="16" y="123"/>
                    </a:cxn>
                    <a:cxn ang="0">
                      <a:pos x="14" y="118"/>
                    </a:cxn>
                    <a:cxn ang="0">
                      <a:pos x="12" y="109"/>
                    </a:cxn>
                    <a:cxn ang="0">
                      <a:pos x="10" y="96"/>
                    </a:cxn>
                    <a:cxn ang="0">
                      <a:pos x="7" y="80"/>
                    </a:cxn>
                    <a:cxn ang="0">
                      <a:pos x="3" y="60"/>
                    </a:cxn>
                    <a:cxn ang="0">
                      <a:pos x="0" y="36"/>
                    </a:cxn>
                    <a:cxn ang="0">
                      <a:pos x="29" y="28"/>
                    </a:cxn>
                    <a:cxn ang="0">
                      <a:pos x="57" y="20"/>
                    </a:cxn>
                    <a:cxn ang="0">
                      <a:pos x="83" y="11"/>
                    </a:cxn>
                    <a:cxn ang="0">
                      <a:pos x="107" y="0"/>
                    </a:cxn>
                  </a:cxnLst>
                  <a:rect l="0" t="0" r="r" b="b"/>
                  <a:pathLst>
                    <a:path w="107" h="125">
                      <a:moveTo>
                        <a:pt x="107" y="0"/>
                      </a:moveTo>
                      <a:lnTo>
                        <a:pt x="107" y="2"/>
                      </a:lnTo>
                      <a:lnTo>
                        <a:pt x="106" y="9"/>
                      </a:lnTo>
                      <a:lnTo>
                        <a:pt x="105" y="19"/>
                      </a:lnTo>
                      <a:lnTo>
                        <a:pt x="104" y="35"/>
                      </a:lnTo>
                      <a:lnTo>
                        <a:pt x="102" y="54"/>
                      </a:lnTo>
                      <a:lnTo>
                        <a:pt x="100" y="78"/>
                      </a:lnTo>
                      <a:lnTo>
                        <a:pt x="98" y="106"/>
                      </a:lnTo>
                      <a:lnTo>
                        <a:pt x="75" y="113"/>
                      </a:lnTo>
                      <a:lnTo>
                        <a:pt x="53" y="118"/>
                      </a:lnTo>
                      <a:lnTo>
                        <a:pt x="34" y="122"/>
                      </a:lnTo>
                      <a:lnTo>
                        <a:pt x="17" y="125"/>
                      </a:lnTo>
                      <a:lnTo>
                        <a:pt x="16" y="123"/>
                      </a:lnTo>
                      <a:lnTo>
                        <a:pt x="14" y="118"/>
                      </a:lnTo>
                      <a:lnTo>
                        <a:pt x="12" y="109"/>
                      </a:lnTo>
                      <a:lnTo>
                        <a:pt x="10" y="96"/>
                      </a:lnTo>
                      <a:lnTo>
                        <a:pt x="7" y="80"/>
                      </a:lnTo>
                      <a:lnTo>
                        <a:pt x="3" y="60"/>
                      </a:lnTo>
                      <a:lnTo>
                        <a:pt x="0" y="36"/>
                      </a:lnTo>
                      <a:lnTo>
                        <a:pt x="29" y="28"/>
                      </a:lnTo>
                      <a:lnTo>
                        <a:pt x="57" y="20"/>
                      </a:lnTo>
                      <a:lnTo>
                        <a:pt x="83" y="11"/>
                      </a:lnTo>
                      <a:lnTo>
                        <a:pt x="107"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36" name="Freeform 88">
                  <a:extLst>
                    <a:ext uri="{FF2B5EF4-FFF2-40B4-BE49-F238E27FC236}">
                      <a16:creationId xmlns:a16="http://schemas.microsoft.com/office/drawing/2014/main" id="{8359C81F-5225-B147-83CE-8367D23E8CA9}"/>
                    </a:ext>
                  </a:extLst>
                </p:cNvPr>
                <p:cNvSpPr>
                  <a:spLocks/>
                </p:cNvSpPr>
                <p:nvPr/>
              </p:nvSpPr>
              <p:spPr bwMode="auto">
                <a:xfrm>
                  <a:off x="5624512" y="3213100"/>
                  <a:ext cx="511175" cy="1257300"/>
                </a:xfrm>
                <a:custGeom>
                  <a:avLst/>
                  <a:gdLst/>
                  <a:ahLst/>
                  <a:cxnLst>
                    <a:cxn ang="0">
                      <a:pos x="23" y="0"/>
                    </a:cxn>
                    <a:cxn ang="0">
                      <a:pos x="37" y="2"/>
                    </a:cxn>
                    <a:cxn ang="0">
                      <a:pos x="62" y="4"/>
                    </a:cxn>
                    <a:cxn ang="0">
                      <a:pos x="93" y="6"/>
                    </a:cxn>
                    <a:cxn ang="0">
                      <a:pos x="125" y="8"/>
                    </a:cxn>
                    <a:cxn ang="0">
                      <a:pos x="155" y="8"/>
                    </a:cxn>
                    <a:cxn ang="0">
                      <a:pos x="158" y="15"/>
                    </a:cxn>
                    <a:cxn ang="0">
                      <a:pos x="167" y="35"/>
                    </a:cxn>
                    <a:cxn ang="0">
                      <a:pos x="180" y="66"/>
                    </a:cxn>
                    <a:cxn ang="0">
                      <a:pos x="196" y="109"/>
                    </a:cxn>
                    <a:cxn ang="0">
                      <a:pos x="215" y="161"/>
                    </a:cxn>
                    <a:cxn ang="0">
                      <a:pos x="235" y="221"/>
                    </a:cxn>
                    <a:cxn ang="0">
                      <a:pos x="255" y="288"/>
                    </a:cxn>
                    <a:cxn ang="0">
                      <a:pos x="275" y="361"/>
                    </a:cxn>
                    <a:cxn ang="0">
                      <a:pos x="292" y="440"/>
                    </a:cxn>
                    <a:cxn ang="0">
                      <a:pos x="306" y="522"/>
                    </a:cxn>
                    <a:cxn ang="0">
                      <a:pos x="317" y="606"/>
                    </a:cxn>
                    <a:cxn ang="0">
                      <a:pos x="322" y="692"/>
                    </a:cxn>
                    <a:cxn ang="0">
                      <a:pos x="321" y="777"/>
                    </a:cxn>
                    <a:cxn ang="0">
                      <a:pos x="313" y="779"/>
                    </a:cxn>
                    <a:cxn ang="0">
                      <a:pos x="290" y="782"/>
                    </a:cxn>
                    <a:cxn ang="0">
                      <a:pos x="257" y="786"/>
                    </a:cxn>
                    <a:cxn ang="0">
                      <a:pos x="217" y="789"/>
                    </a:cxn>
                    <a:cxn ang="0">
                      <a:pos x="170" y="792"/>
                    </a:cxn>
                    <a:cxn ang="0">
                      <a:pos x="99" y="791"/>
                    </a:cxn>
                    <a:cxn ang="0">
                      <a:pos x="55" y="787"/>
                    </a:cxn>
                    <a:cxn ang="0">
                      <a:pos x="16" y="779"/>
                    </a:cxn>
                    <a:cxn ang="0">
                      <a:pos x="25" y="502"/>
                    </a:cxn>
                    <a:cxn ang="0">
                      <a:pos x="35" y="451"/>
                    </a:cxn>
                    <a:cxn ang="0">
                      <a:pos x="41" y="393"/>
                    </a:cxn>
                    <a:cxn ang="0">
                      <a:pos x="43" y="330"/>
                    </a:cxn>
                    <a:cxn ang="0">
                      <a:pos x="42" y="267"/>
                    </a:cxn>
                    <a:cxn ang="0">
                      <a:pos x="38" y="175"/>
                    </a:cxn>
                    <a:cxn ang="0">
                      <a:pos x="33" y="119"/>
                    </a:cxn>
                    <a:cxn ang="0">
                      <a:pos x="29" y="71"/>
                    </a:cxn>
                    <a:cxn ang="0">
                      <a:pos x="25" y="33"/>
                    </a:cxn>
                    <a:cxn ang="0">
                      <a:pos x="22" y="9"/>
                    </a:cxn>
                    <a:cxn ang="0">
                      <a:pos x="21" y="0"/>
                    </a:cxn>
                  </a:cxnLst>
                  <a:rect l="0" t="0" r="r" b="b"/>
                  <a:pathLst>
                    <a:path w="322" h="792">
                      <a:moveTo>
                        <a:pt x="21" y="0"/>
                      </a:moveTo>
                      <a:lnTo>
                        <a:pt x="23" y="0"/>
                      </a:lnTo>
                      <a:lnTo>
                        <a:pt x="28" y="1"/>
                      </a:lnTo>
                      <a:lnTo>
                        <a:pt x="37" y="2"/>
                      </a:lnTo>
                      <a:lnTo>
                        <a:pt x="48" y="3"/>
                      </a:lnTo>
                      <a:lnTo>
                        <a:pt x="62" y="4"/>
                      </a:lnTo>
                      <a:lnTo>
                        <a:pt x="77" y="5"/>
                      </a:lnTo>
                      <a:lnTo>
                        <a:pt x="93" y="6"/>
                      </a:lnTo>
                      <a:lnTo>
                        <a:pt x="109" y="7"/>
                      </a:lnTo>
                      <a:lnTo>
                        <a:pt x="125" y="8"/>
                      </a:lnTo>
                      <a:lnTo>
                        <a:pt x="141" y="8"/>
                      </a:lnTo>
                      <a:lnTo>
                        <a:pt x="155" y="8"/>
                      </a:lnTo>
                      <a:lnTo>
                        <a:pt x="156" y="10"/>
                      </a:lnTo>
                      <a:lnTo>
                        <a:pt x="158" y="15"/>
                      </a:lnTo>
                      <a:lnTo>
                        <a:pt x="162" y="24"/>
                      </a:lnTo>
                      <a:lnTo>
                        <a:pt x="167" y="35"/>
                      </a:lnTo>
                      <a:lnTo>
                        <a:pt x="173" y="50"/>
                      </a:lnTo>
                      <a:lnTo>
                        <a:pt x="180" y="66"/>
                      </a:lnTo>
                      <a:lnTo>
                        <a:pt x="188" y="86"/>
                      </a:lnTo>
                      <a:lnTo>
                        <a:pt x="196" y="109"/>
                      </a:lnTo>
                      <a:lnTo>
                        <a:pt x="206" y="134"/>
                      </a:lnTo>
                      <a:lnTo>
                        <a:pt x="215" y="161"/>
                      </a:lnTo>
                      <a:lnTo>
                        <a:pt x="225" y="190"/>
                      </a:lnTo>
                      <a:lnTo>
                        <a:pt x="235" y="221"/>
                      </a:lnTo>
                      <a:lnTo>
                        <a:pt x="245" y="254"/>
                      </a:lnTo>
                      <a:lnTo>
                        <a:pt x="255" y="288"/>
                      </a:lnTo>
                      <a:lnTo>
                        <a:pt x="265" y="324"/>
                      </a:lnTo>
                      <a:lnTo>
                        <a:pt x="275" y="361"/>
                      </a:lnTo>
                      <a:lnTo>
                        <a:pt x="284" y="400"/>
                      </a:lnTo>
                      <a:lnTo>
                        <a:pt x="292" y="440"/>
                      </a:lnTo>
                      <a:lnTo>
                        <a:pt x="299" y="480"/>
                      </a:lnTo>
                      <a:lnTo>
                        <a:pt x="306" y="522"/>
                      </a:lnTo>
                      <a:lnTo>
                        <a:pt x="312" y="563"/>
                      </a:lnTo>
                      <a:lnTo>
                        <a:pt x="317" y="606"/>
                      </a:lnTo>
                      <a:lnTo>
                        <a:pt x="319" y="649"/>
                      </a:lnTo>
                      <a:lnTo>
                        <a:pt x="322" y="692"/>
                      </a:lnTo>
                      <a:lnTo>
                        <a:pt x="322" y="735"/>
                      </a:lnTo>
                      <a:lnTo>
                        <a:pt x="321" y="777"/>
                      </a:lnTo>
                      <a:lnTo>
                        <a:pt x="319" y="777"/>
                      </a:lnTo>
                      <a:lnTo>
                        <a:pt x="313" y="779"/>
                      </a:lnTo>
                      <a:lnTo>
                        <a:pt x="304" y="780"/>
                      </a:lnTo>
                      <a:lnTo>
                        <a:pt x="290" y="782"/>
                      </a:lnTo>
                      <a:lnTo>
                        <a:pt x="275" y="784"/>
                      </a:lnTo>
                      <a:lnTo>
                        <a:pt x="257" y="786"/>
                      </a:lnTo>
                      <a:lnTo>
                        <a:pt x="238" y="787"/>
                      </a:lnTo>
                      <a:lnTo>
                        <a:pt x="217" y="789"/>
                      </a:lnTo>
                      <a:lnTo>
                        <a:pt x="194" y="791"/>
                      </a:lnTo>
                      <a:lnTo>
                        <a:pt x="170" y="792"/>
                      </a:lnTo>
                      <a:lnTo>
                        <a:pt x="123" y="792"/>
                      </a:lnTo>
                      <a:lnTo>
                        <a:pt x="99" y="791"/>
                      </a:lnTo>
                      <a:lnTo>
                        <a:pt x="76" y="790"/>
                      </a:lnTo>
                      <a:lnTo>
                        <a:pt x="55" y="787"/>
                      </a:lnTo>
                      <a:lnTo>
                        <a:pt x="34" y="784"/>
                      </a:lnTo>
                      <a:lnTo>
                        <a:pt x="16" y="779"/>
                      </a:lnTo>
                      <a:lnTo>
                        <a:pt x="0" y="773"/>
                      </a:lnTo>
                      <a:lnTo>
                        <a:pt x="25" y="502"/>
                      </a:lnTo>
                      <a:lnTo>
                        <a:pt x="31" y="478"/>
                      </a:lnTo>
                      <a:lnTo>
                        <a:pt x="35" y="451"/>
                      </a:lnTo>
                      <a:lnTo>
                        <a:pt x="38" y="422"/>
                      </a:lnTo>
                      <a:lnTo>
                        <a:pt x="41" y="393"/>
                      </a:lnTo>
                      <a:lnTo>
                        <a:pt x="42" y="362"/>
                      </a:lnTo>
                      <a:lnTo>
                        <a:pt x="43" y="330"/>
                      </a:lnTo>
                      <a:lnTo>
                        <a:pt x="43" y="299"/>
                      </a:lnTo>
                      <a:lnTo>
                        <a:pt x="42" y="267"/>
                      </a:lnTo>
                      <a:lnTo>
                        <a:pt x="39" y="205"/>
                      </a:lnTo>
                      <a:lnTo>
                        <a:pt x="38" y="175"/>
                      </a:lnTo>
                      <a:lnTo>
                        <a:pt x="36" y="146"/>
                      </a:lnTo>
                      <a:lnTo>
                        <a:pt x="33" y="119"/>
                      </a:lnTo>
                      <a:lnTo>
                        <a:pt x="31" y="94"/>
                      </a:lnTo>
                      <a:lnTo>
                        <a:pt x="29" y="71"/>
                      </a:lnTo>
                      <a:lnTo>
                        <a:pt x="27" y="51"/>
                      </a:lnTo>
                      <a:lnTo>
                        <a:pt x="25" y="33"/>
                      </a:lnTo>
                      <a:lnTo>
                        <a:pt x="23" y="19"/>
                      </a:lnTo>
                      <a:lnTo>
                        <a:pt x="22" y="9"/>
                      </a:lnTo>
                      <a:lnTo>
                        <a:pt x="21" y="2"/>
                      </a:lnTo>
                      <a:lnTo>
                        <a:pt x="2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37" name="Freeform 89">
                  <a:extLst>
                    <a:ext uri="{FF2B5EF4-FFF2-40B4-BE49-F238E27FC236}">
                      <a16:creationId xmlns:a16="http://schemas.microsoft.com/office/drawing/2014/main" id="{B20C78CD-E331-AA42-926C-FD58126BE25C}"/>
                    </a:ext>
                  </a:extLst>
                </p:cNvPr>
                <p:cNvSpPr>
                  <a:spLocks/>
                </p:cNvSpPr>
                <p:nvPr/>
              </p:nvSpPr>
              <p:spPr bwMode="auto">
                <a:xfrm>
                  <a:off x="6367462" y="3173413"/>
                  <a:ext cx="266700" cy="1223963"/>
                </a:xfrm>
                <a:custGeom>
                  <a:avLst/>
                  <a:gdLst/>
                  <a:ahLst/>
                  <a:cxnLst>
                    <a:cxn ang="0">
                      <a:pos x="130" y="0"/>
                    </a:cxn>
                    <a:cxn ang="0">
                      <a:pos x="141" y="521"/>
                    </a:cxn>
                    <a:cxn ang="0">
                      <a:pos x="168" y="742"/>
                    </a:cxn>
                    <a:cxn ang="0">
                      <a:pos x="166" y="742"/>
                    </a:cxn>
                    <a:cxn ang="0">
                      <a:pos x="161" y="744"/>
                    </a:cxn>
                    <a:cxn ang="0">
                      <a:pos x="154" y="746"/>
                    </a:cxn>
                    <a:cxn ang="0">
                      <a:pos x="144" y="749"/>
                    </a:cxn>
                    <a:cxn ang="0">
                      <a:pos x="132" y="753"/>
                    </a:cxn>
                    <a:cxn ang="0">
                      <a:pos x="120" y="757"/>
                    </a:cxn>
                    <a:cxn ang="0">
                      <a:pos x="92" y="764"/>
                    </a:cxn>
                    <a:cxn ang="0">
                      <a:pos x="79" y="766"/>
                    </a:cxn>
                    <a:cxn ang="0">
                      <a:pos x="67" y="769"/>
                    </a:cxn>
                    <a:cxn ang="0">
                      <a:pos x="56" y="771"/>
                    </a:cxn>
                    <a:cxn ang="0">
                      <a:pos x="46" y="771"/>
                    </a:cxn>
                    <a:cxn ang="0">
                      <a:pos x="45" y="769"/>
                    </a:cxn>
                    <a:cxn ang="0">
                      <a:pos x="45" y="763"/>
                    </a:cxn>
                    <a:cxn ang="0">
                      <a:pos x="43" y="753"/>
                    </a:cxn>
                    <a:cxn ang="0">
                      <a:pos x="41" y="739"/>
                    </a:cxn>
                    <a:cxn ang="0">
                      <a:pos x="37" y="722"/>
                    </a:cxn>
                    <a:cxn ang="0">
                      <a:pos x="34" y="701"/>
                    </a:cxn>
                    <a:cxn ang="0">
                      <a:pos x="30" y="677"/>
                    </a:cxn>
                    <a:cxn ang="0">
                      <a:pos x="27" y="651"/>
                    </a:cxn>
                    <a:cxn ang="0">
                      <a:pos x="23" y="623"/>
                    </a:cxn>
                    <a:cxn ang="0">
                      <a:pos x="19" y="592"/>
                    </a:cxn>
                    <a:cxn ang="0">
                      <a:pos x="16" y="559"/>
                    </a:cxn>
                    <a:cxn ang="0">
                      <a:pos x="12" y="525"/>
                    </a:cxn>
                    <a:cxn ang="0">
                      <a:pos x="9" y="489"/>
                    </a:cxn>
                    <a:cxn ang="0">
                      <a:pos x="6" y="453"/>
                    </a:cxn>
                    <a:cxn ang="0">
                      <a:pos x="3" y="415"/>
                    </a:cxn>
                    <a:cxn ang="0">
                      <a:pos x="1" y="337"/>
                    </a:cxn>
                    <a:cxn ang="0">
                      <a:pos x="0" y="288"/>
                    </a:cxn>
                    <a:cxn ang="0">
                      <a:pos x="0" y="244"/>
                    </a:cxn>
                    <a:cxn ang="0">
                      <a:pos x="1" y="204"/>
                    </a:cxn>
                    <a:cxn ang="0">
                      <a:pos x="1" y="167"/>
                    </a:cxn>
                    <a:cxn ang="0">
                      <a:pos x="2" y="136"/>
                    </a:cxn>
                    <a:cxn ang="0">
                      <a:pos x="3" y="108"/>
                    </a:cxn>
                    <a:cxn ang="0">
                      <a:pos x="5" y="84"/>
                    </a:cxn>
                    <a:cxn ang="0">
                      <a:pos x="6" y="64"/>
                    </a:cxn>
                    <a:cxn ang="0">
                      <a:pos x="8" y="47"/>
                    </a:cxn>
                    <a:cxn ang="0">
                      <a:pos x="9" y="35"/>
                    </a:cxn>
                    <a:cxn ang="0">
                      <a:pos x="10" y="26"/>
                    </a:cxn>
                    <a:cxn ang="0">
                      <a:pos x="11" y="21"/>
                    </a:cxn>
                    <a:cxn ang="0">
                      <a:pos x="11" y="19"/>
                    </a:cxn>
                    <a:cxn ang="0">
                      <a:pos x="130" y="0"/>
                    </a:cxn>
                  </a:cxnLst>
                  <a:rect l="0" t="0" r="r" b="b"/>
                  <a:pathLst>
                    <a:path w="168" h="771">
                      <a:moveTo>
                        <a:pt x="130" y="0"/>
                      </a:moveTo>
                      <a:lnTo>
                        <a:pt x="141" y="521"/>
                      </a:lnTo>
                      <a:lnTo>
                        <a:pt x="168" y="742"/>
                      </a:lnTo>
                      <a:lnTo>
                        <a:pt x="166" y="742"/>
                      </a:lnTo>
                      <a:lnTo>
                        <a:pt x="161" y="744"/>
                      </a:lnTo>
                      <a:lnTo>
                        <a:pt x="154" y="746"/>
                      </a:lnTo>
                      <a:lnTo>
                        <a:pt x="144" y="749"/>
                      </a:lnTo>
                      <a:lnTo>
                        <a:pt x="132" y="753"/>
                      </a:lnTo>
                      <a:lnTo>
                        <a:pt x="120" y="757"/>
                      </a:lnTo>
                      <a:lnTo>
                        <a:pt x="92" y="764"/>
                      </a:lnTo>
                      <a:lnTo>
                        <a:pt x="79" y="766"/>
                      </a:lnTo>
                      <a:lnTo>
                        <a:pt x="67" y="769"/>
                      </a:lnTo>
                      <a:lnTo>
                        <a:pt x="56" y="771"/>
                      </a:lnTo>
                      <a:lnTo>
                        <a:pt x="46" y="771"/>
                      </a:lnTo>
                      <a:lnTo>
                        <a:pt x="45" y="769"/>
                      </a:lnTo>
                      <a:lnTo>
                        <a:pt x="45" y="763"/>
                      </a:lnTo>
                      <a:lnTo>
                        <a:pt x="43" y="753"/>
                      </a:lnTo>
                      <a:lnTo>
                        <a:pt x="41" y="739"/>
                      </a:lnTo>
                      <a:lnTo>
                        <a:pt x="37" y="722"/>
                      </a:lnTo>
                      <a:lnTo>
                        <a:pt x="34" y="701"/>
                      </a:lnTo>
                      <a:lnTo>
                        <a:pt x="30" y="677"/>
                      </a:lnTo>
                      <a:lnTo>
                        <a:pt x="27" y="651"/>
                      </a:lnTo>
                      <a:lnTo>
                        <a:pt x="23" y="623"/>
                      </a:lnTo>
                      <a:lnTo>
                        <a:pt x="19" y="592"/>
                      </a:lnTo>
                      <a:lnTo>
                        <a:pt x="16" y="559"/>
                      </a:lnTo>
                      <a:lnTo>
                        <a:pt x="12" y="525"/>
                      </a:lnTo>
                      <a:lnTo>
                        <a:pt x="9" y="489"/>
                      </a:lnTo>
                      <a:lnTo>
                        <a:pt x="6" y="453"/>
                      </a:lnTo>
                      <a:lnTo>
                        <a:pt x="3" y="415"/>
                      </a:lnTo>
                      <a:lnTo>
                        <a:pt x="1" y="337"/>
                      </a:lnTo>
                      <a:lnTo>
                        <a:pt x="0" y="288"/>
                      </a:lnTo>
                      <a:lnTo>
                        <a:pt x="0" y="244"/>
                      </a:lnTo>
                      <a:lnTo>
                        <a:pt x="1" y="204"/>
                      </a:lnTo>
                      <a:lnTo>
                        <a:pt x="1" y="167"/>
                      </a:lnTo>
                      <a:lnTo>
                        <a:pt x="2" y="136"/>
                      </a:lnTo>
                      <a:lnTo>
                        <a:pt x="3" y="108"/>
                      </a:lnTo>
                      <a:lnTo>
                        <a:pt x="5" y="84"/>
                      </a:lnTo>
                      <a:lnTo>
                        <a:pt x="6" y="64"/>
                      </a:lnTo>
                      <a:lnTo>
                        <a:pt x="8" y="47"/>
                      </a:lnTo>
                      <a:lnTo>
                        <a:pt x="9" y="35"/>
                      </a:lnTo>
                      <a:lnTo>
                        <a:pt x="10" y="26"/>
                      </a:lnTo>
                      <a:lnTo>
                        <a:pt x="11" y="21"/>
                      </a:lnTo>
                      <a:lnTo>
                        <a:pt x="11" y="19"/>
                      </a:lnTo>
                      <a:lnTo>
                        <a:pt x="130"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38" name="Freeform 90">
                  <a:extLst>
                    <a:ext uri="{FF2B5EF4-FFF2-40B4-BE49-F238E27FC236}">
                      <a16:creationId xmlns:a16="http://schemas.microsoft.com/office/drawing/2014/main" id="{6F567C6E-EC43-0645-99BA-46D28B02663B}"/>
                    </a:ext>
                  </a:extLst>
                </p:cNvPr>
                <p:cNvSpPr>
                  <a:spLocks/>
                </p:cNvSpPr>
                <p:nvPr/>
              </p:nvSpPr>
              <p:spPr bwMode="auto">
                <a:xfrm>
                  <a:off x="6030912" y="3216275"/>
                  <a:ext cx="228600" cy="139700"/>
                </a:xfrm>
                <a:custGeom>
                  <a:avLst/>
                  <a:gdLst/>
                  <a:ahLst/>
                  <a:cxnLst>
                    <a:cxn ang="0">
                      <a:pos x="144" y="0"/>
                    </a:cxn>
                    <a:cxn ang="0">
                      <a:pos x="114" y="85"/>
                    </a:cxn>
                    <a:cxn ang="0">
                      <a:pos x="75" y="88"/>
                    </a:cxn>
                    <a:cxn ang="0">
                      <a:pos x="0" y="6"/>
                    </a:cxn>
                    <a:cxn ang="0">
                      <a:pos x="33" y="5"/>
                    </a:cxn>
                    <a:cxn ang="0">
                      <a:pos x="69" y="4"/>
                    </a:cxn>
                    <a:cxn ang="0">
                      <a:pos x="106" y="2"/>
                    </a:cxn>
                    <a:cxn ang="0">
                      <a:pos x="144" y="0"/>
                    </a:cxn>
                  </a:cxnLst>
                  <a:rect l="0" t="0" r="r" b="b"/>
                  <a:pathLst>
                    <a:path w="144" h="88">
                      <a:moveTo>
                        <a:pt x="144" y="0"/>
                      </a:moveTo>
                      <a:lnTo>
                        <a:pt x="114" y="85"/>
                      </a:lnTo>
                      <a:lnTo>
                        <a:pt x="75" y="88"/>
                      </a:lnTo>
                      <a:lnTo>
                        <a:pt x="0" y="6"/>
                      </a:lnTo>
                      <a:lnTo>
                        <a:pt x="33" y="5"/>
                      </a:lnTo>
                      <a:lnTo>
                        <a:pt x="69" y="4"/>
                      </a:lnTo>
                      <a:lnTo>
                        <a:pt x="106" y="2"/>
                      </a:lnTo>
                      <a:lnTo>
                        <a:pt x="144"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39" name="Freeform 91">
                  <a:extLst>
                    <a:ext uri="{FF2B5EF4-FFF2-40B4-BE49-F238E27FC236}">
                      <a16:creationId xmlns:a16="http://schemas.microsoft.com/office/drawing/2014/main" id="{E4D07DA5-0147-4D42-8763-73A7BE255A8A}"/>
                    </a:ext>
                  </a:extLst>
                </p:cNvPr>
                <p:cNvSpPr>
                  <a:spLocks/>
                </p:cNvSpPr>
                <p:nvPr/>
              </p:nvSpPr>
              <p:spPr bwMode="auto">
                <a:xfrm>
                  <a:off x="5735637" y="3562350"/>
                  <a:ext cx="158750" cy="36513"/>
                </a:xfrm>
                <a:custGeom>
                  <a:avLst/>
                  <a:gdLst/>
                  <a:ahLst/>
                  <a:cxnLst>
                    <a:cxn ang="0">
                      <a:pos x="0" y="0"/>
                    </a:cxn>
                    <a:cxn ang="0">
                      <a:pos x="97" y="1"/>
                    </a:cxn>
                    <a:cxn ang="0">
                      <a:pos x="100" y="23"/>
                    </a:cxn>
                    <a:cxn ang="0">
                      <a:pos x="1" y="23"/>
                    </a:cxn>
                    <a:cxn ang="0">
                      <a:pos x="0" y="0"/>
                    </a:cxn>
                  </a:cxnLst>
                  <a:rect l="0" t="0" r="r" b="b"/>
                  <a:pathLst>
                    <a:path w="100" h="23">
                      <a:moveTo>
                        <a:pt x="0" y="0"/>
                      </a:moveTo>
                      <a:lnTo>
                        <a:pt x="97" y="1"/>
                      </a:lnTo>
                      <a:lnTo>
                        <a:pt x="100" y="23"/>
                      </a:lnTo>
                      <a:lnTo>
                        <a:pt x="1" y="23"/>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40" name="Freeform 94">
                  <a:extLst>
                    <a:ext uri="{FF2B5EF4-FFF2-40B4-BE49-F238E27FC236}">
                      <a16:creationId xmlns:a16="http://schemas.microsoft.com/office/drawing/2014/main" id="{3BB57D40-7175-2A40-A1B3-19B44C3890C3}"/>
                    </a:ext>
                  </a:extLst>
                </p:cNvPr>
                <p:cNvSpPr>
                  <a:spLocks/>
                </p:cNvSpPr>
                <p:nvPr/>
              </p:nvSpPr>
              <p:spPr bwMode="auto">
                <a:xfrm>
                  <a:off x="6081712" y="4106863"/>
                  <a:ext cx="41275" cy="36513"/>
                </a:xfrm>
                <a:custGeom>
                  <a:avLst/>
                  <a:gdLst/>
                  <a:ahLst/>
                  <a:cxnLst>
                    <a:cxn ang="0">
                      <a:pos x="9" y="0"/>
                    </a:cxn>
                    <a:cxn ang="0">
                      <a:pos x="24" y="4"/>
                    </a:cxn>
                    <a:cxn ang="0">
                      <a:pos x="26" y="23"/>
                    </a:cxn>
                    <a:cxn ang="0">
                      <a:pos x="13" y="19"/>
                    </a:cxn>
                    <a:cxn ang="0">
                      <a:pos x="0" y="14"/>
                    </a:cxn>
                    <a:cxn ang="0">
                      <a:pos x="9" y="0"/>
                    </a:cxn>
                  </a:cxnLst>
                  <a:rect l="0" t="0" r="r" b="b"/>
                  <a:pathLst>
                    <a:path w="26" h="23">
                      <a:moveTo>
                        <a:pt x="9" y="0"/>
                      </a:moveTo>
                      <a:lnTo>
                        <a:pt x="24" y="4"/>
                      </a:lnTo>
                      <a:lnTo>
                        <a:pt x="26" y="23"/>
                      </a:lnTo>
                      <a:lnTo>
                        <a:pt x="13" y="19"/>
                      </a:lnTo>
                      <a:lnTo>
                        <a:pt x="0" y="14"/>
                      </a:lnTo>
                      <a:lnTo>
                        <a:pt x="9" y="0"/>
                      </a:lnTo>
                      <a:close/>
                    </a:path>
                  </a:pathLst>
                </a:custGeom>
                <a:solidFill>
                  <a:srgbClr val="00002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41" name="Freeform 95">
                  <a:extLst>
                    <a:ext uri="{FF2B5EF4-FFF2-40B4-BE49-F238E27FC236}">
                      <a16:creationId xmlns:a16="http://schemas.microsoft.com/office/drawing/2014/main" id="{247CCC85-85B9-2A4C-9504-3CF299E90B83}"/>
                    </a:ext>
                  </a:extLst>
                </p:cNvPr>
                <p:cNvSpPr>
                  <a:spLocks/>
                </p:cNvSpPr>
                <p:nvPr/>
              </p:nvSpPr>
              <p:spPr bwMode="auto">
                <a:xfrm>
                  <a:off x="5643562" y="2016125"/>
                  <a:ext cx="736600" cy="346075"/>
                </a:xfrm>
                <a:custGeom>
                  <a:avLst/>
                  <a:gdLst/>
                  <a:ahLst/>
                  <a:cxnLst>
                    <a:cxn ang="0">
                      <a:pos x="341" y="1"/>
                    </a:cxn>
                    <a:cxn ang="0">
                      <a:pos x="355" y="4"/>
                    </a:cxn>
                    <a:cxn ang="0">
                      <a:pos x="379" y="12"/>
                    </a:cxn>
                    <a:cxn ang="0">
                      <a:pos x="407" y="24"/>
                    </a:cxn>
                    <a:cxn ang="0">
                      <a:pos x="434" y="41"/>
                    </a:cxn>
                    <a:cxn ang="0">
                      <a:pos x="455" y="65"/>
                    </a:cxn>
                    <a:cxn ang="0">
                      <a:pos x="464" y="88"/>
                    </a:cxn>
                    <a:cxn ang="0">
                      <a:pos x="464" y="109"/>
                    </a:cxn>
                    <a:cxn ang="0">
                      <a:pos x="459" y="133"/>
                    </a:cxn>
                    <a:cxn ang="0">
                      <a:pos x="447" y="156"/>
                    </a:cxn>
                    <a:cxn ang="0">
                      <a:pos x="426" y="179"/>
                    </a:cxn>
                    <a:cxn ang="0">
                      <a:pos x="397" y="197"/>
                    </a:cxn>
                    <a:cxn ang="0">
                      <a:pos x="356" y="210"/>
                    </a:cxn>
                    <a:cxn ang="0">
                      <a:pos x="305" y="217"/>
                    </a:cxn>
                    <a:cxn ang="0">
                      <a:pos x="231" y="217"/>
                    </a:cxn>
                    <a:cxn ang="0">
                      <a:pos x="167" y="210"/>
                    </a:cxn>
                    <a:cxn ang="0">
                      <a:pos x="112" y="199"/>
                    </a:cxn>
                    <a:cxn ang="0">
                      <a:pos x="68" y="184"/>
                    </a:cxn>
                    <a:cxn ang="0">
                      <a:pos x="35" y="170"/>
                    </a:cxn>
                    <a:cxn ang="0">
                      <a:pos x="13" y="159"/>
                    </a:cxn>
                    <a:cxn ang="0">
                      <a:pos x="1" y="152"/>
                    </a:cxn>
                    <a:cxn ang="0">
                      <a:pos x="34" y="156"/>
                    </a:cxn>
                    <a:cxn ang="0">
                      <a:pos x="96" y="158"/>
                    </a:cxn>
                    <a:cxn ang="0">
                      <a:pos x="149" y="152"/>
                    </a:cxn>
                    <a:cxn ang="0">
                      <a:pos x="195" y="139"/>
                    </a:cxn>
                    <a:cxn ang="0">
                      <a:pos x="233" y="121"/>
                    </a:cxn>
                    <a:cxn ang="0">
                      <a:pos x="264" y="99"/>
                    </a:cxn>
                    <a:cxn ang="0">
                      <a:pos x="290" y="76"/>
                    </a:cxn>
                    <a:cxn ang="0">
                      <a:pos x="308" y="54"/>
                    </a:cxn>
                    <a:cxn ang="0">
                      <a:pos x="323" y="33"/>
                    </a:cxn>
                    <a:cxn ang="0">
                      <a:pos x="332" y="16"/>
                    </a:cxn>
                    <a:cxn ang="0">
                      <a:pos x="337" y="4"/>
                    </a:cxn>
                    <a:cxn ang="0">
                      <a:pos x="339" y="0"/>
                    </a:cxn>
                  </a:cxnLst>
                  <a:rect l="0" t="0" r="r" b="b"/>
                  <a:pathLst>
                    <a:path w="464" h="218">
                      <a:moveTo>
                        <a:pt x="339" y="0"/>
                      </a:moveTo>
                      <a:lnTo>
                        <a:pt x="341" y="1"/>
                      </a:lnTo>
                      <a:lnTo>
                        <a:pt x="346" y="2"/>
                      </a:lnTo>
                      <a:lnTo>
                        <a:pt x="355" y="4"/>
                      </a:lnTo>
                      <a:lnTo>
                        <a:pt x="366" y="7"/>
                      </a:lnTo>
                      <a:lnTo>
                        <a:pt x="379" y="12"/>
                      </a:lnTo>
                      <a:lnTo>
                        <a:pt x="392" y="18"/>
                      </a:lnTo>
                      <a:lnTo>
                        <a:pt x="407" y="24"/>
                      </a:lnTo>
                      <a:lnTo>
                        <a:pt x="421" y="32"/>
                      </a:lnTo>
                      <a:lnTo>
                        <a:pt x="434" y="41"/>
                      </a:lnTo>
                      <a:lnTo>
                        <a:pt x="445" y="52"/>
                      </a:lnTo>
                      <a:lnTo>
                        <a:pt x="455" y="65"/>
                      </a:lnTo>
                      <a:lnTo>
                        <a:pt x="461" y="78"/>
                      </a:lnTo>
                      <a:lnTo>
                        <a:pt x="464" y="88"/>
                      </a:lnTo>
                      <a:lnTo>
                        <a:pt x="464" y="98"/>
                      </a:lnTo>
                      <a:lnTo>
                        <a:pt x="464" y="109"/>
                      </a:lnTo>
                      <a:lnTo>
                        <a:pt x="462" y="121"/>
                      </a:lnTo>
                      <a:lnTo>
                        <a:pt x="459" y="133"/>
                      </a:lnTo>
                      <a:lnTo>
                        <a:pt x="454" y="145"/>
                      </a:lnTo>
                      <a:lnTo>
                        <a:pt x="447" y="156"/>
                      </a:lnTo>
                      <a:lnTo>
                        <a:pt x="437" y="168"/>
                      </a:lnTo>
                      <a:lnTo>
                        <a:pt x="426" y="179"/>
                      </a:lnTo>
                      <a:lnTo>
                        <a:pt x="412" y="188"/>
                      </a:lnTo>
                      <a:lnTo>
                        <a:pt x="397" y="197"/>
                      </a:lnTo>
                      <a:lnTo>
                        <a:pt x="378" y="204"/>
                      </a:lnTo>
                      <a:lnTo>
                        <a:pt x="356" y="210"/>
                      </a:lnTo>
                      <a:lnTo>
                        <a:pt x="332" y="215"/>
                      </a:lnTo>
                      <a:lnTo>
                        <a:pt x="305" y="217"/>
                      </a:lnTo>
                      <a:lnTo>
                        <a:pt x="267" y="218"/>
                      </a:lnTo>
                      <a:lnTo>
                        <a:pt x="231" y="217"/>
                      </a:lnTo>
                      <a:lnTo>
                        <a:pt x="198" y="215"/>
                      </a:lnTo>
                      <a:lnTo>
                        <a:pt x="167" y="210"/>
                      </a:lnTo>
                      <a:lnTo>
                        <a:pt x="138" y="205"/>
                      </a:lnTo>
                      <a:lnTo>
                        <a:pt x="112" y="199"/>
                      </a:lnTo>
                      <a:lnTo>
                        <a:pt x="89" y="192"/>
                      </a:lnTo>
                      <a:lnTo>
                        <a:pt x="68" y="184"/>
                      </a:lnTo>
                      <a:lnTo>
                        <a:pt x="50" y="177"/>
                      </a:lnTo>
                      <a:lnTo>
                        <a:pt x="35" y="170"/>
                      </a:lnTo>
                      <a:lnTo>
                        <a:pt x="22" y="164"/>
                      </a:lnTo>
                      <a:lnTo>
                        <a:pt x="13" y="159"/>
                      </a:lnTo>
                      <a:lnTo>
                        <a:pt x="5" y="154"/>
                      </a:lnTo>
                      <a:lnTo>
                        <a:pt x="1" y="152"/>
                      </a:lnTo>
                      <a:lnTo>
                        <a:pt x="0" y="151"/>
                      </a:lnTo>
                      <a:lnTo>
                        <a:pt x="34" y="156"/>
                      </a:lnTo>
                      <a:lnTo>
                        <a:pt x="66" y="158"/>
                      </a:lnTo>
                      <a:lnTo>
                        <a:pt x="96" y="158"/>
                      </a:lnTo>
                      <a:lnTo>
                        <a:pt x="124" y="156"/>
                      </a:lnTo>
                      <a:lnTo>
                        <a:pt x="149" y="152"/>
                      </a:lnTo>
                      <a:lnTo>
                        <a:pt x="173" y="145"/>
                      </a:lnTo>
                      <a:lnTo>
                        <a:pt x="195" y="139"/>
                      </a:lnTo>
                      <a:lnTo>
                        <a:pt x="215" y="130"/>
                      </a:lnTo>
                      <a:lnTo>
                        <a:pt x="233" y="121"/>
                      </a:lnTo>
                      <a:lnTo>
                        <a:pt x="249" y="110"/>
                      </a:lnTo>
                      <a:lnTo>
                        <a:pt x="264" y="99"/>
                      </a:lnTo>
                      <a:lnTo>
                        <a:pt x="278" y="87"/>
                      </a:lnTo>
                      <a:lnTo>
                        <a:pt x="290" y="76"/>
                      </a:lnTo>
                      <a:lnTo>
                        <a:pt x="299" y="65"/>
                      </a:lnTo>
                      <a:lnTo>
                        <a:pt x="308" y="54"/>
                      </a:lnTo>
                      <a:lnTo>
                        <a:pt x="316" y="42"/>
                      </a:lnTo>
                      <a:lnTo>
                        <a:pt x="323" y="33"/>
                      </a:lnTo>
                      <a:lnTo>
                        <a:pt x="327" y="24"/>
                      </a:lnTo>
                      <a:lnTo>
                        <a:pt x="332" y="16"/>
                      </a:lnTo>
                      <a:lnTo>
                        <a:pt x="335" y="9"/>
                      </a:lnTo>
                      <a:lnTo>
                        <a:pt x="337" y="4"/>
                      </a:lnTo>
                      <a:lnTo>
                        <a:pt x="338" y="2"/>
                      </a:lnTo>
                      <a:lnTo>
                        <a:pt x="33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42" name="Freeform 96">
                  <a:extLst>
                    <a:ext uri="{FF2B5EF4-FFF2-40B4-BE49-F238E27FC236}">
                      <a16:creationId xmlns:a16="http://schemas.microsoft.com/office/drawing/2014/main" id="{3CBAF2C0-F383-3B41-B969-EAC0D605D2CD}"/>
                    </a:ext>
                  </a:extLst>
                </p:cNvPr>
                <p:cNvSpPr>
                  <a:spLocks noEditPoints="1"/>
                </p:cNvSpPr>
                <p:nvPr/>
              </p:nvSpPr>
              <p:spPr bwMode="auto">
                <a:xfrm>
                  <a:off x="6099174" y="2165350"/>
                  <a:ext cx="280988" cy="200025"/>
                </a:xfrm>
                <a:custGeom>
                  <a:avLst/>
                  <a:gdLst/>
                  <a:ahLst/>
                  <a:cxnLst>
                    <a:cxn ang="0">
                      <a:pos x="1" y="126"/>
                    </a:cxn>
                    <a:cxn ang="0">
                      <a:pos x="0" y="126"/>
                    </a:cxn>
                    <a:cxn ang="0">
                      <a:pos x="1" y="126"/>
                    </a:cxn>
                    <a:cxn ang="0">
                      <a:pos x="175" y="0"/>
                    </a:cxn>
                    <a:cxn ang="0">
                      <a:pos x="175" y="0"/>
                    </a:cxn>
                    <a:cxn ang="0">
                      <a:pos x="176" y="3"/>
                    </a:cxn>
                    <a:cxn ang="0">
                      <a:pos x="177" y="7"/>
                    </a:cxn>
                    <a:cxn ang="0">
                      <a:pos x="177" y="12"/>
                    </a:cxn>
                    <a:cxn ang="0">
                      <a:pos x="177" y="25"/>
                    </a:cxn>
                    <a:cxn ang="0">
                      <a:pos x="177" y="33"/>
                    </a:cxn>
                    <a:cxn ang="0">
                      <a:pos x="174" y="42"/>
                    </a:cxn>
                    <a:cxn ang="0">
                      <a:pos x="172" y="50"/>
                    </a:cxn>
                    <a:cxn ang="0">
                      <a:pos x="168" y="59"/>
                    </a:cxn>
                    <a:cxn ang="0">
                      <a:pos x="163" y="69"/>
                    </a:cxn>
                    <a:cxn ang="0">
                      <a:pos x="157" y="78"/>
                    </a:cxn>
                    <a:cxn ang="0">
                      <a:pos x="149" y="86"/>
                    </a:cxn>
                    <a:cxn ang="0">
                      <a:pos x="139" y="94"/>
                    </a:cxn>
                    <a:cxn ang="0">
                      <a:pos x="126" y="102"/>
                    </a:cxn>
                    <a:cxn ang="0">
                      <a:pos x="112" y="109"/>
                    </a:cxn>
                    <a:cxn ang="0">
                      <a:pos x="95" y="115"/>
                    </a:cxn>
                    <a:cxn ang="0">
                      <a:pos x="76" y="120"/>
                    </a:cxn>
                    <a:cxn ang="0">
                      <a:pos x="54" y="123"/>
                    </a:cxn>
                    <a:cxn ang="0">
                      <a:pos x="28" y="125"/>
                    </a:cxn>
                    <a:cxn ang="0">
                      <a:pos x="1" y="126"/>
                    </a:cxn>
                    <a:cxn ang="0">
                      <a:pos x="6" y="125"/>
                    </a:cxn>
                    <a:cxn ang="0">
                      <a:pos x="13" y="125"/>
                    </a:cxn>
                    <a:cxn ang="0">
                      <a:pos x="23" y="124"/>
                    </a:cxn>
                    <a:cxn ang="0">
                      <a:pos x="34" y="122"/>
                    </a:cxn>
                    <a:cxn ang="0">
                      <a:pos x="47" y="120"/>
                    </a:cxn>
                    <a:cxn ang="0">
                      <a:pos x="61" y="116"/>
                    </a:cxn>
                    <a:cxn ang="0">
                      <a:pos x="75" y="112"/>
                    </a:cxn>
                    <a:cxn ang="0">
                      <a:pos x="90" y="107"/>
                    </a:cxn>
                    <a:cxn ang="0">
                      <a:pos x="104" y="101"/>
                    </a:cxn>
                    <a:cxn ang="0">
                      <a:pos x="119" y="94"/>
                    </a:cxn>
                    <a:cxn ang="0">
                      <a:pos x="132" y="85"/>
                    </a:cxn>
                    <a:cxn ang="0">
                      <a:pos x="145" y="75"/>
                    </a:cxn>
                    <a:cxn ang="0">
                      <a:pos x="155" y="63"/>
                    </a:cxn>
                    <a:cxn ang="0">
                      <a:pos x="164" y="50"/>
                    </a:cxn>
                    <a:cxn ang="0">
                      <a:pos x="170" y="35"/>
                    </a:cxn>
                    <a:cxn ang="0">
                      <a:pos x="174" y="18"/>
                    </a:cxn>
                    <a:cxn ang="0">
                      <a:pos x="175" y="0"/>
                    </a:cxn>
                  </a:cxnLst>
                  <a:rect l="0" t="0" r="r" b="b"/>
                  <a:pathLst>
                    <a:path w="177" h="126">
                      <a:moveTo>
                        <a:pt x="1" y="126"/>
                      </a:moveTo>
                      <a:lnTo>
                        <a:pt x="0" y="126"/>
                      </a:lnTo>
                      <a:lnTo>
                        <a:pt x="1" y="126"/>
                      </a:lnTo>
                      <a:close/>
                      <a:moveTo>
                        <a:pt x="175" y="0"/>
                      </a:moveTo>
                      <a:lnTo>
                        <a:pt x="175" y="0"/>
                      </a:lnTo>
                      <a:lnTo>
                        <a:pt x="176" y="3"/>
                      </a:lnTo>
                      <a:lnTo>
                        <a:pt x="177" y="7"/>
                      </a:lnTo>
                      <a:lnTo>
                        <a:pt x="177" y="12"/>
                      </a:lnTo>
                      <a:lnTo>
                        <a:pt x="177" y="25"/>
                      </a:lnTo>
                      <a:lnTo>
                        <a:pt x="177" y="33"/>
                      </a:lnTo>
                      <a:lnTo>
                        <a:pt x="174" y="42"/>
                      </a:lnTo>
                      <a:lnTo>
                        <a:pt x="172" y="50"/>
                      </a:lnTo>
                      <a:lnTo>
                        <a:pt x="168" y="59"/>
                      </a:lnTo>
                      <a:lnTo>
                        <a:pt x="163" y="69"/>
                      </a:lnTo>
                      <a:lnTo>
                        <a:pt x="157" y="78"/>
                      </a:lnTo>
                      <a:lnTo>
                        <a:pt x="149" y="86"/>
                      </a:lnTo>
                      <a:lnTo>
                        <a:pt x="139" y="94"/>
                      </a:lnTo>
                      <a:lnTo>
                        <a:pt x="126" y="102"/>
                      </a:lnTo>
                      <a:lnTo>
                        <a:pt x="112" y="109"/>
                      </a:lnTo>
                      <a:lnTo>
                        <a:pt x="95" y="115"/>
                      </a:lnTo>
                      <a:lnTo>
                        <a:pt x="76" y="120"/>
                      </a:lnTo>
                      <a:lnTo>
                        <a:pt x="54" y="123"/>
                      </a:lnTo>
                      <a:lnTo>
                        <a:pt x="28" y="125"/>
                      </a:lnTo>
                      <a:lnTo>
                        <a:pt x="1" y="126"/>
                      </a:lnTo>
                      <a:lnTo>
                        <a:pt x="6" y="125"/>
                      </a:lnTo>
                      <a:lnTo>
                        <a:pt x="13" y="125"/>
                      </a:lnTo>
                      <a:lnTo>
                        <a:pt x="23" y="124"/>
                      </a:lnTo>
                      <a:lnTo>
                        <a:pt x="34" y="122"/>
                      </a:lnTo>
                      <a:lnTo>
                        <a:pt x="47" y="120"/>
                      </a:lnTo>
                      <a:lnTo>
                        <a:pt x="61" y="116"/>
                      </a:lnTo>
                      <a:lnTo>
                        <a:pt x="75" y="112"/>
                      </a:lnTo>
                      <a:lnTo>
                        <a:pt x="90" y="107"/>
                      </a:lnTo>
                      <a:lnTo>
                        <a:pt x="104" y="101"/>
                      </a:lnTo>
                      <a:lnTo>
                        <a:pt x="119" y="94"/>
                      </a:lnTo>
                      <a:lnTo>
                        <a:pt x="132" y="85"/>
                      </a:lnTo>
                      <a:lnTo>
                        <a:pt x="145" y="75"/>
                      </a:lnTo>
                      <a:lnTo>
                        <a:pt x="155" y="63"/>
                      </a:lnTo>
                      <a:lnTo>
                        <a:pt x="164" y="50"/>
                      </a:lnTo>
                      <a:lnTo>
                        <a:pt x="170" y="35"/>
                      </a:lnTo>
                      <a:lnTo>
                        <a:pt x="174" y="18"/>
                      </a:lnTo>
                      <a:lnTo>
                        <a:pt x="175" y="0"/>
                      </a:lnTo>
                      <a:close/>
                    </a:path>
                  </a:pathLst>
                </a:custGeom>
                <a:solidFill>
                  <a:srgbClr val="A6B8B7"/>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43" name="Freeform 97">
                  <a:extLst>
                    <a:ext uri="{FF2B5EF4-FFF2-40B4-BE49-F238E27FC236}">
                      <a16:creationId xmlns:a16="http://schemas.microsoft.com/office/drawing/2014/main" id="{0AF21EDD-E373-354D-88D9-0C88FA3F23A0}"/>
                    </a:ext>
                  </a:extLst>
                </p:cNvPr>
                <p:cNvSpPr>
                  <a:spLocks/>
                </p:cNvSpPr>
                <p:nvPr/>
              </p:nvSpPr>
              <p:spPr bwMode="auto">
                <a:xfrm>
                  <a:off x="5653087" y="4102100"/>
                  <a:ext cx="63500" cy="42863"/>
                </a:xfrm>
                <a:custGeom>
                  <a:avLst/>
                  <a:gdLst/>
                  <a:ahLst/>
                  <a:cxnLst>
                    <a:cxn ang="0">
                      <a:pos x="2" y="0"/>
                    </a:cxn>
                    <a:cxn ang="0">
                      <a:pos x="22" y="7"/>
                    </a:cxn>
                    <a:cxn ang="0">
                      <a:pos x="40" y="27"/>
                    </a:cxn>
                    <a:cxn ang="0">
                      <a:pos x="0" y="20"/>
                    </a:cxn>
                    <a:cxn ang="0">
                      <a:pos x="2" y="0"/>
                    </a:cxn>
                  </a:cxnLst>
                  <a:rect l="0" t="0" r="r" b="b"/>
                  <a:pathLst>
                    <a:path w="40" h="27">
                      <a:moveTo>
                        <a:pt x="2" y="0"/>
                      </a:moveTo>
                      <a:lnTo>
                        <a:pt x="22" y="7"/>
                      </a:lnTo>
                      <a:lnTo>
                        <a:pt x="40" y="27"/>
                      </a:lnTo>
                      <a:lnTo>
                        <a:pt x="0" y="20"/>
                      </a:lnTo>
                      <a:lnTo>
                        <a:pt x="2"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44" name="Freeform 98">
                  <a:extLst>
                    <a:ext uri="{FF2B5EF4-FFF2-40B4-BE49-F238E27FC236}">
                      <a16:creationId xmlns:a16="http://schemas.microsoft.com/office/drawing/2014/main" id="{5717F1F8-BA83-DD47-8DFA-729A83705E9F}"/>
                    </a:ext>
                  </a:extLst>
                </p:cNvPr>
                <p:cNvSpPr>
                  <a:spLocks/>
                </p:cNvSpPr>
                <p:nvPr/>
              </p:nvSpPr>
              <p:spPr bwMode="auto">
                <a:xfrm>
                  <a:off x="6518274" y="2289175"/>
                  <a:ext cx="76200" cy="401638"/>
                </a:xfrm>
                <a:custGeom>
                  <a:avLst/>
                  <a:gdLst/>
                  <a:ahLst/>
                  <a:cxnLst>
                    <a:cxn ang="0">
                      <a:pos x="0" y="0"/>
                    </a:cxn>
                    <a:cxn ang="0">
                      <a:pos x="2" y="1"/>
                    </a:cxn>
                    <a:cxn ang="0">
                      <a:pos x="4" y="5"/>
                    </a:cxn>
                    <a:cxn ang="0">
                      <a:pos x="8" y="12"/>
                    </a:cxn>
                    <a:cxn ang="0">
                      <a:pos x="14" y="22"/>
                    </a:cxn>
                    <a:cxn ang="0">
                      <a:pos x="20" y="34"/>
                    </a:cxn>
                    <a:cxn ang="0">
                      <a:pos x="26" y="49"/>
                    </a:cxn>
                    <a:cxn ang="0">
                      <a:pos x="33" y="66"/>
                    </a:cxn>
                    <a:cxn ang="0">
                      <a:pos x="38" y="86"/>
                    </a:cxn>
                    <a:cxn ang="0">
                      <a:pos x="43" y="108"/>
                    </a:cxn>
                    <a:cxn ang="0">
                      <a:pos x="46" y="132"/>
                    </a:cxn>
                    <a:cxn ang="0">
                      <a:pos x="48" y="159"/>
                    </a:cxn>
                    <a:cxn ang="0">
                      <a:pos x="47" y="188"/>
                    </a:cxn>
                    <a:cxn ang="0">
                      <a:pos x="44" y="219"/>
                    </a:cxn>
                    <a:cxn ang="0">
                      <a:pos x="37" y="253"/>
                    </a:cxn>
                    <a:cxn ang="0">
                      <a:pos x="37" y="250"/>
                    </a:cxn>
                    <a:cxn ang="0">
                      <a:pos x="39" y="244"/>
                    </a:cxn>
                    <a:cxn ang="0">
                      <a:pos x="40" y="234"/>
                    </a:cxn>
                    <a:cxn ang="0">
                      <a:pos x="40" y="220"/>
                    </a:cxn>
                    <a:cxn ang="0">
                      <a:pos x="41" y="203"/>
                    </a:cxn>
                    <a:cxn ang="0">
                      <a:pos x="41" y="183"/>
                    </a:cxn>
                    <a:cxn ang="0">
                      <a:pos x="40" y="161"/>
                    </a:cxn>
                    <a:cxn ang="0">
                      <a:pos x="38" y="137"/>
                    </a:cxn>
                    <a:cxn ang="0">
                      <a:pos x="34" y="112"/>
                    </a:cxn>
                    <a:cxn ang="0">
                      <a:pos x="29" y="85"/>
                    </a:cxn>
                    <a:cxn ang="0">
                      <a:pos x="22" y="56"/>
                    </a:cxn>
                    <a:cxn ang="0">
                      <a:pos x="12" y="28"/>
                    </a:cxn>
                    <a:cxn ang="0">
                      <a:pos x="0" y="0"/>
                    </a:cxn>
                  </a:cxnLst>
                  <a:rect l="0" t="0" r="r" b="b"/>
                  <a:pathLst>
                    <a:path w="48" h="253">
                      <a:moveTo>
                        <a:pt x="0" y="0"/>
                      </a:moveTo>
                      <a:lnTo>
                        <a:pt x="2" y="1"/>
                      </a:lnTo>
                      <a:lnTo>
                        <a:pt x="4" y="5"/>
                      </a:lnTo>
                      <a:lnTo>
                        <a:pt x="8" y="12"/>
                      </a:lnTo>
                      <a:lnTo>
                        <a:pt x="14" y="22"/>
                      </a:lnTo>
                      <a:lnTo>
                        <a:pt x="20" y="34"/>
                      </a:lnTo>
                      <a:lnTo>
                        <a:pt x="26" y="49"/>
                      </a:lnTo>
                      <a:lnTo>
                        <a:pt x="33" y="66"/>
                      </a:lnTo>
                      <a:lnTo>
                        <a:pt x="38" y="86"/>
                      </a:lnTo>
                      <a:lnTo>
                        <a:pt x="43" y="108"/>
                      </a:lnTo>
                      <a:lnTo>
                        <a:pt x="46" y="132"/>
                      </a:lnTo>
                      <a:lnTo>
                        <a:pt x="48" y="159"/>
                      </a:lnTo>
                      <a:lnTo>
                        <a:pt x="47" y="188"/>
                      </a:lnTo>
                      <a:lnTo>
                        <a:pt x="44" y="219"/>
                      </a:lnTo>
                      <a:lnTo>
                        <a:pt x="37" y="253"/>
                      </a:lnTo>
                      <a:lnTo>
                        <a:pt x="37" y="250"/>
                      </a:lnTo>
                      <a:lnTo>
                        <a:pt x="39" y="244"/>
                      </a:lnTo>
                      <a:lnTo>
                        <a:pt x="40" y="234"/>
                      </a:lnTo>
                      <a:lnTo>
                        <a:pt x="40" y="220"/>
                      </a:lnTo>
                      <a:lnTo>
                        <a:pt x="41" y="203"/>
                      </a:lnTo>
                      <a:lnTo>
                        <a:pt x="41" y="183"/>
                      </a:lnTo>
                      <a:lnTo>
                        <a:pt x="40" y="161"/>
                      </a:lnTo>
                      <a:lnTo>
                        <a:pt x="38" y="137"/>
                      </a:lnTo>
                      <a:lnTo>
                        <a:pt x="34" y="112"/>
                      </a:lnTo>
                      <a:lnTo>
                        <a:pt x="29" y="85"/>
                      </a:lnTo>
                      <a:lnTo>
                        <a:pt x="22" y="56"/>
                      </a:lnTo>
                      <a:lnTo>
                        <a:pt x="12" y="28"/>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45" name="Freeform 99">
                  <a:extLst>
                    <a:ext uri="{FF2B5EF4-FFF2-40B4-BE49-F238E27FC236}">
                      <a16:creationId xmlns:a16="http://schemas.microsoft.com/office/drawing/2014/main" id="{9ACF1600-9666-8C46-B362-012774F5C4BC}"/>
                    </a:ext>
                  </a:extLst>
                </p:cNvPr>
                <p:cNvSpPr>
                  <a:spLocks/>
                </p:cNvSpPr>
                <p:nvPr/>
              </p:nvSpPr>
              <p:spPr bwMode="auto">
                <a:xfrm>
                  <a:off x="6542087" y="3509963"/>
                  <a:ext cx="34925" cy="214313"/>
                </a:xfrm>
                <a:custGeom>
                  <a:avLst/>
                  <a:gdLst/>
                  <a:ahLst/>
                  <a:cxnLst>
                    <a:cxn ang="0">
                      <a:pos x="0" y="0"/>
                    </a:cxn>
                    <a:cxn ang="0">
                      <a:pos x="22" y="135"/>
                    </a:cxn>
                    <a:cxn ang="0">
                      <a:pos x="2" y="95"/>
                    </a:cxn>
                    <a:cxn ang="0">
                      <a:pos x="0" y="0"/>
                    </a:cxn>
                  </a:cxnLst>
                  <a:rect l="0" t="0" r="r" b="b"/>
                  <a:pathLst>
                    <a:path w="22" h="135">
                      <a:moveTo>
                        <a:pt x="0" y="0"/>
                      </a:moveTo>
                      <a:lnTo>
                        <a:pt x="22" y="135"/>
                      </a:lnTo>
                      <a:lnTo>
                        <a:pt x="2" y="95"/>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46" name="Freeform 104">
                  <a:extLst>
                    <a:ext uri="{FF2B5EF4-FFF2-40B4-BE49-F238E27FC236}">
                      <a16:creationId xmlns:a16="http://schemas.microsoft.com/office/drawing/2014/main" id="{047B2E77-AAC8-704E-84A8-421C53CEE1FF}"/>
                    </a:ext>
                  </a:extLst>
                </p:cNvPr>
                <p:cNvSpPr>
                  <a:spLocks/>
                </p:cNvSpPr>
                <p:nvPr/>
              </p:nvSpPr>
              <p:spPr bwMode="auto">
                <a:xfrm>
                  <a:off x="5983287" y="3636963"/>
                  <a:ext cx="19050" cy="23813"/>
                </a:xfrm>
                <a:custGeom>
                  <a:avLst/>
                  <a:gdLst/>
                  <a:ahLst/>
                  <a:cxnLst>
                    <a:cxn ang="0">
                      <a:pos x="8" y="0"/>
                    </a:cxn>
                    <a:cxn ang="0">
                      <a:pos x="12" y="5"/>
                    </a:cxn>
                    <a:cxn ang="0">
                      <a:pos x="10" y="8"/>
                    </a:cxn>
                    <a:cxn ang="0">
                      <a:pos x="7" y="12"/>
                    </a:cxn>
                    <a:cxn ang="0">
                      <a:pos x="5" y="15"/>
                    </a:cxn>
                    <a:cxn ang="0">
                      <a:pos x="2" y="12"/>
                    </a:cxn>
                    <a:cxn ang="0">
                      <a:pos x="0" y="9"/>
                    </a:cxn>
                    <a:cxn ang="0">
                      <a:pos x="4" y="5"/>
                    </a:cxn>
                    <a:cxn ang="0">
                      <a:pos x="8" y="0"/>
                    </a:cxn>
                  </a:cxnLst>
                  <a:rect l="0" t="0" r="r" b="b"/>
                  <a:pathLst>
                    <a:path w="12" h="15">
                      <a:moveTo>
                        <a:pt x="8" y="0"/>
                      </a:moveTo>
                      <a:lnTo>
                        <a:pt x="12" y="5"/>
                      </a:lnTo>
                      <a:lnTo>
                        <a:pt x="10" y="8"/>
                      </a:lnTo>
                      <a:lnTo>
                        <a:pt x="7" y="12"/>
                      </a:lnTo>
                      <a:lnTo>
                        <a:pt x="5" y="15"/>
                      </a:lnTo>
                      <a:lnTo>
                        <a:pt x="2" y="12"/>
                      </a:lnTo>
                      <a:lnTo>
                        <a:pt x="0" y="9"/>
                      </a:lnTo>
                      <a:lnTo>
                        <a:pt x="4" y="5"/>
                      </a:lnTo>
                      <a:lnTo>
                        <a:pt x="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47" name="Freeform 105">
                  <a:extLst>
                    <a:ext uri="{FF2B5EF4-FFF2-40B4-BE49-F238E27FC236}">
                      <a16:creationId xmlns:a16="http://schemas.microsoft.com/office/drawing/2014/main" id="{0A38CE28-B7F2-CB40-8571-465147056DEC}"/>
                    </a:ext>
                  </a:extLst>
                </p:cNvPr>
                <p:cNvSpPr>
                  <a:spLocks/>
                </p:cNvSpPr>
                <p:nvPr/>
              </p:nvSpPr>
              <p:spPr bwMode="auto">
                <a:xfrm>
                  <a:off x="6080124" y="4102100"/>
                  <a:ext cx="9525" cy="14288"/>
                </a:xfrm>
                <a:custGeom>
                  <a:avLst/>
                  <a:gdLst/>
                  <a:ahLst/>
                  <a:cxnLst>
                    <a:cxn ang="0">
                      <a:pos x="5" y="0"/>
                    </a:cxn>
                    <a:cxn ang="0">
                      <a:pos x="6" y="0"/>
                    </a:cxn>
                    <a:cxn ang="0">
                      <a:pos x="6" y="1"/>
                    </a:cxn>
                    <a:cxn ang="0">
                      <a:pos x="3" y="5"/>
                    </a:cxn>
                    <a:cxn ang="0">
                      <a:pos x="0" y="9"/>
                    </a:cxn>
                    <a:cxn ang="0">
                      <a:pos x="2" y="5"/>
                    </a:cxn>
                    <a:cxn ang="0">
                      <a:pos x="5" y="0"/>
                    </a:cxn>
                  </a:cxnLst>
                  <a:rect l="0" t="0" r="r" b="b"/>
                  <a:pathLst>
                    <a:path w="6" h="9">
                      <a:moveTo>
                        <a:pt x="5" y="0"/>
                      </a:moveTo>
                      <a:lnTo>
                        <a:pt x="6" y="0"/>
                      </a:lnTo>
                      <a:lnTo>
                        <a:pt x="6" y="1"/>
                      </a:lnTo>
                      <a:lnTo>
                        <a:pt x="3" y="5"/>
                      </a:lnTo>
                      <a:lnTo>
                        <a:pt x="0" y="9"/>
                      </a:lnTo>
                      <a:lnTo>
                        <a:pt x="2" y="5"/>
                      </a:lnTo>
                      <a:lnTo>
                        <a:pt x="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48" name="Freeform 111">
                  <a:extLst>
                    <a:ext uri="{FF2B5EF4-FFF2-40B4-BE49-F238E27FC236}">
                      <a16:creationId xmlns:a16="http://schemas.microsoft.com/office/drawing/2014/main" id="{6A7AA932-778D-EC42-B4F7-F6D134178E75}"/>
                    </a:ext>
                  </a:extLst>
                </p:cNvPr>
                <p:cNvSpPr>
                  <a:spLocks/>
                </p:cNvSpPr>
                <p:nvPr/>
              </p:nvSpPr>
              <p:spPr bwMode="auto">
                <a:xfrm>
                  <a:off x="6200774" y="3873500"/>
                  <a:ext cx="206375" cy="247650"/>
                </a:xfrm>
                <a:custGeom>
                  <a:avLst/>
                  <a:gdLst/>
                  <a:ahLst/>
                  <a:cxnLst>
                    <a:cxn ang="0">
                      <a:pos x="81" y="0"/>
                    </a:cxn>
                    <a:cxn ang="0">
                      <a:pos x="130" y="114"/>
                    </a:cxn>
                    <a:cxn ang="0">
                      <a:pos x="117" y="129"/>
                    </a:cxn>
                    <a:cxn ang="0">
                      <a:pos x="101" y="141"/>
                    </a:cxn>
                    <a:cxn ang="0">
                      <a:pos x="84" y="150"/>
                    </a:cxn>
                    <a:cxn ang="0">
                      <a:pos x="63" y="156"/>
                    </a:cxn>
                    <a:cxn ang="0">
                      <a:pos x="48" y="152"/>
                    </a:cxn>
                    <a:cxn ang="0">
                      <a:pos x="36" y="145"/>
                    </a:cxn>
                    <a:cxn ang="0">
                      <a:pos x="25" y="137"/>
                    </a:cxn>
                    <a:cxn ang="0">
                      <a:pos x="16" y="127"/>
                    </a:cxn>
                    <a:cxn ang="0">
                      <a:pos x="9" y="115"/>
                    </a:cxn>
                    <a:cxn ang="0">
                      <a:pos x="4" y="102"/>
                    </a:cxn>
                    <a:cxn ang="0">
                      <a:pos x="1" y="88"/>
                    </a:cxn>
                    <a:cxn ang="0">
                      <a:pos x="0" y="75"/>
                    </a:cxn>
                    <a:cxn ang="0">
                      <a:pos x="3" y="62"/>
                    </a:cxn>
                    <a:cxn ang="0">
                      <a:pos x="9" y="51"/>
                    </a:cxn>
                    <a:cxn ang="0">
                      <a:pos x="17" y="41"/>
                    </a:cxn>
                    <a:cxn ang="0">
                      <a:pos x="27" y="31"/>
                    </a:cxn>
                    <a:cxn ang="0">
                      <a:pos x="48" y="16"/>
                    </a:cxn>
                    <a:cxn ang="0">
                      <a:pos x="58" y="10"/>
                    </a:cxn>
                    <a:cxn ang="0">
                      <a:pos x="67" y="6"/>
                    </a:cxn>
                    <a:cxn ang="0">
                      <a:pos x="74" y="3"/>
                    </a:cxn>
                    <a:cxn ang="0">
                      <a:pos x="79" y="1"/>
                    </a:cxn>
                    <a:cxn ang="0">
                      <a:pos x="81" y="0"/>
                    </a:cxn>
                  </a:cxnLst>
                  <a:rect l="0" t="0" r="r" b="b"/>
                  <a:pathLst>
                    <a:path w="130" h="156">
                      <a:moveTo>
                        <a:pt x="81" y="0"/>
                      </a:moveTo>
                      <a:lnTo>
                        <a:pt x="130" y="114"/>
                      </a:lnTo>
                      <a:lnTo>
                        <a:pt x="117" y="129"/>
                      </a:lnTo>
                      <a:lnTo>
                        <a:pt x="101" y="141"/>
                      </a:lnTo>
                      <a:lnTo>
                        <a:pt x="84" y="150"/>
                      </a:lnTo>
                      <a:lnTo>
                        <a:pt x="63" y="156"/>
                      </a:lnTo>
                      <a:lnTo>
                        <a:pt x="48" y="152"/>
                      </a:lnTo>
                      <a:lnTo>
                        <a:pt x="36" y="145"/>
                      </a:lnTo>
                      <a:lnTo>
                        <a:pt x="25" y="137"/>
                      </a:lnTo>
                      <a:lnTo>
                        <a:pt x="16" y="127"/>
                      </a:lnTo>
                      <a:lnTo>
                        <a:pt x="9" y="115"/>
                      </a:lnTo>
                      <a:lnTo>
                        <a:pt x="4" y="102"/>
                      </a:lnTo>
                      <a:lnTo>
                        <a:pt x="1" y="88"/>
                      </a:lnTo>
                      <a:lnTo>
                        <a:pt x="0" y="75"/>
                      </a:lnTo>
                      <a:lnTo>
                        <a:pt x="3" y="62"/>
                      </a:lnTo>
                      <a:lnTo>
                        <a:pt x="9" y="51"/>
                      </a:lnTo>
                      <a:lnTo>
                        <a:pt x="17" y="41"/>
                      </a:lnTo>
                      <a:lnTo>
                        <a:pt x="27" y="31"/>
                      </a:lnTo>
                      <a:lnTo>
                        <a:pt x="48" y="16"/>
                      </a:lnTo>
                      <a:lnTo>
                        <a:pt x="58" y="10"/>
                      </a:lnTo>
                      <a:lnTo>
                        <a:pt x="67" y="6"/>
                      </a:lnTo>
                      <a:lnTo>
                        <a:pt x="74" y="3"/>
                      </a:lnTo>
                      <a:lnTo>
                        <a:pt x="79" y="1"/>
                      </a:lnTo>
                      <a:lnTo>
                        <a:pt x="81" y="0"/>
                      </a:lnTo>
                      <a:close/>
                    </a:path>
                  </a:pathLst>
                </a:custGeom>
                <a:solidFill>
                  <a:srgbClr val="CF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49" name="Freeform 113">
                  <a:extLst>
                    <a:ext uri="{FF2B5EF4-FFF2-40B4-BE49-F238E27FC236}">
                      <a16:creationId xmlns:a16="http://schemas.microsoft.com/office/drawing/2014/main" id="{4255A7A7-4DE0-B845-9A54-379C19CA2850}"/>
                    </a:ext>
                  </a:extLst>
                </p:cNvPr>
                <p:cNvSpPr>
                  <a:spLocks/>
                </p:cNvSpPr>
                <p:nvPr/>
              </p:nvSpPr>
              <p:spPr bwMode="auto">
                <a:xfrm>
                  <a:off x="6208712" y="3857625"/>
                  <a:ext cx="231775" cy="250825"/>
                </a:xfrm>
                <a:custGeom>
                  <a:avLst/>
                  <a:gdLst/>
                  <a:ahLst/>
                  <a:cxnLst>
                    <a:cxn ang="0">
                      <a:pos x="81" y="0"/>
                    </a:cxn>
                    <a:cxn ang="0">
                      <a:pos x="146" y="147"/>
                    </a:cxn>
                    <a:cxn ang="0">
                      <a:pos x="123" y="154"/>
                    </a:cxn>
                    <a:cxn ang="0">
                      <a:pos x="102" y="157"/>
                    </a:cxn>
                    <a:cxn ang="0">
                      <a:pos x="83" y="158"/>
                    </a:cxn>
                    <a:cxn ang="0">
                      <a:pos x="66" y="156"/>
                    </a:cxn>
                    <a:cxn ang="0">
                      <a:pos x="51" y="152"/>
                    </a:cxn>
                    <a:cxn ang="0">
                      <a:pos x="38" y="145"/>
                    </a:cxn>
                    <a:cxn ang="0">
                      <a:pos x="27" y="137"/>
                    </a:cxn>
                    <a:cxn ang="0">
                      <a:pos x="18" y="127"/>
                    </a:cxn>
                    <a:cxn ang="0">
                      <a:pos x="10" y="114"/>
                    </a:cxn>
                    <a:cxn ang="0">
                      <a:pos x="5" y="101"/>
                    </a:cxn>
                    <a:cxn ang="0">
                      <a:pos x="1" y="87"/>
                    </a:cxn>
                    <a:cxn ang="0">
                      <a:pos x="0" y="74"/>
                    </a:cxn>
                    <a:cxn ang="0">
                      <a:pos x="4" y="61"/>
                    </a:cxn>
                    <a:cxn ang="0">
                      <a:pos x="9" y="50"/>
                    </a:cxn>
                    <a:cxn ang="0">
                      <a:pos x="18" y="40"/>
                    </a:cxn>
                    <a:cxn ang="0">
                      <a:pos x="27" y="31"/>
                    </a:cxn>
                    <a:cxn ang="0">
                      <a:pos x="38" y="23"/>
                    </a:cxn>
                    <a:cxn ang="0">
                      <a:pos x="48" y="16"/>
                    </a:cxn>
                    <a:cxn ang="0">
                      <a:pos x="58" y="10"/>
                    </a:cxn>
                    <a:cxn ang="0">
                      <a:pos x="67" y="6"/>
                    </a:cxn>
                    <a:cxn ang="0">
                      <a:pos x="74" y="2"/>
                    </a:cxn>
                    <a:cxn ang="0">
                      <a:pos x="79" y="0"/>
                    </a:cxn>
                    <a:cxn ang="0">
                      <a:pos x="81" y="0"/>
                    </a:cxn>
                  </a:cxnLst>
                  <a:rect l="0" t="0" r="r" b="b"/>
                  <a:pathLst>
                    <a:path w="146" h="158">
                      <a:moveTo>
                        <a:pt x="81" y="0"/>
                      </a:moveTo>
                      <a:lnTo>
                        <a:pt x="146" y="147"/>
                      </a:lnTo>
                      <a:lnTo>
                        <a:pt x="123" y="154"/>
                      </a:lnTo>
                      <a:lnTo>
                        <a:pt x="102" y="157"/>
                      </a:lnTo>
                      <a:lnTo>
                        <a:pt x="83" y="158"/>
                      </a:lnTo>
                      <a:lnTo>
                        <a:pt x="66" y="156"/>
                      </a:lnTo>
                      <a:lnTo>
                        <a:pt x="51" y="152"/>
                      </a:lnTo>
                      <a:lnTo>
                        <a:pt x="38" y="145"/>
                      </a:lnTo>
                      <a:lnTo>
                        <a:pt x="27" y="137"/>
                      </a:lnTo>
                      <a:lnTo>
                        <a:pt x="18" y="127"/>
                      </a:lnTo>
                      <a:lnTo>
                        <a:pt x="10" y="114"/>
                      </a:lnTo>
                      <a:lnTo>
                        <a:pt x="5" y="101"/>
                      </a:lnTo>
                      <a:lnTo>
                        <a:pt x="1" y="87"/>
                      </a:lnTo>
                      <a:lnTo>
                        <a:pt x="0" y="74"/>
                      </a:lnTo>
                      <a:lnTo>
                        <a:pt x="4" y="61"/>
                      </a:lnTo>
                      <a:lnTo>
                        <a:pt x="9" y="50"/>
                      </a:lnTo>
                      <a:lnTo>
                        <a:pt x="18" y="40"/>
                      </a:lnTo>
                      <a:lnTo>
                        <a:pt x="27" y="31"/>
                      </a:lnTo>
                      <a:lnTo>
                        <a:pt x="38" y="23"/>
                      </a:lnTo>
                      <a:lnTo>
                        <a:pt x="48" y="16"/>
                      </a:lnTo>
                      <a:lnTo>
                        <a:pt x="58" y="10"/>
                      </a:lnTo>
                      <a:lnTo>
                        <a:pt x="67" y="6"/>
                      </a:lnTo>
                      <a:lnTo>
                        <a:pt x="74" y="2"/>
                      </a:lnTo>
                      <a:lnTo>
                        <a:pt x="79" y="0"/>
                      </a:lnTo>
                      <a:lnTo>
                        <a:pt x="8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50" name="Freeform 114">
                  <a:extLst>
                    <a:ext uri="{FF2B5EF4-FFF2-40B4-BE49-F238E27FC236}">
                      <a16:creationId xmlns:a16="http://schemas.microsoft.com/office/drawing/2014/main" id="{B770B381-B33C-5342-B605-0E85EE6A8845}"/>
                    </a:ext>
                  </a:extLst>
                </p:cNvPr>
                <p:cNvSpPr>
                  <a:spLocks/>
                </p:cNvSpPr>
                <p:nvPr/>
              </p:nvSpPr>
              <p:spPr bwMode="auto">
                <a:xfrm>
                  <a:off x="6375399" y="3744913"/>
                  <a:ext cx="227013" cy="406400"/>
                </a:xfrm>
                <a:custGeom>
                  <a:avLst/>
                  <a:gdLst/>
                  <a:ahLst/>
                  <a:cxnLst>
                    <a:cxn ang="0">
                      <a:pos x="131" y="0"/>
                    </a:cxn>
                    <a:cxn ang="0">
                      <a:pos x="136" y="161"/>
                    </a:cxn>
                    <a:cxn ang="0">
                      <a:pos x="143" y="212"/>
                    </a:cxn>
                    <a:cxn ang="0">
                      <a:pos x="125" y="220"/>
                    </a:cxn>
                    <a:cxn ang="0">
                      <a:pos x="107" y="227"/>
                    </a:cxn>
                    <a:cxn ang="0">
                      <a:pos x="91" y="233"/>
                    </a:cxn>
                    <a:cxn ang="0">
                      <a:pos x="75" y="239"/>
                    </a:cxn>
                    <a:cxn ang="0">
                      <a:pos x="61" y="244"/>
                    </a:cxn>
                    <a:cxn ang="0">
                      <a:pos x="38" y="252"/>
                    </a:cxn>
                    <a:cxn ang="0">
                      <a:pos x="31" y="254"/>
                    </a:cxn>
                    <a:cxn ang="0">
                      <a:pos x="26" y="255"/>
                    </a:cxn>
                    <a:cxn ang="0">
                      <a:pos x="25" y="256"/>
                    </a:cxn>
                    <a:cxn ang="0">
                      <a:pos x="24" y="255"/>
                    </a:cxn>
                    <a:cxn ang="0">
                      <a:pos x="23" y="252"/>
                    </a:cxn>
                    <a:cxn ang="0">
                      <a:pos x="19" y="248"/>
                    </a:cxn>
                    <a:cxn ang="0">
                      <a:pos x="16" y="243"/>
                    </a:cxn>
                    <a:cxn ang="0">
                      <a:pos x="9" y="192"/>
                    </a:cxn>
                    <a:cxn ang="0">
                      <a:pos x="4" y="135"/>
                    </a:cxn>
                    <a:cxn ang="0">
                      <a:pos x="0" y="76"/>
                    </a:cxn>
                    <a:cxn ang="0">
                      <a:pos x="15" y="69"/>
                    </a:cxn>
                    <a:cxn ang="0">
                      <a:pos x="32" y="60"/>
                    </a:cxn>
                    <a:cxn ang="0">
                      <a:pos x="51" y="52"/>
                    </a:cxn>
                    <a:cxn ang="0">
                      <a:pos x="70" y="44"/>
                    </a:cxn>
                    <a:cxn ang="0">
                      <a:pos x="89" y="35"/>
                    </a:cxn>
                    <a:cxn ang="0">
                      <a:pos x="107" y="28"/>
                    </a:cxn>
                    <a:cxn ang="0">
                      <a:pos x="122" y="22"/>
                    </a:cxn>
                    <a:cxn ang="0">
                      <a:pos x="131" y="0"/>
                    </a:cxn>
                  </a:cxnLst>
                  <a:rect l="0" t="0" r="r" b="b"/>
                  <a:pathLst>
                    <a:path w="143" h="256">
                      <a:moveTo>
                        <a:pt x="131" y="0"/>
                      </a:moveTo>
                      <a:lnTo>
                        <a:pt x="136" y="161"/>
                      </a:lnTo>
                      <a:lnTo>
                        <a:pt x="143" y="212"/>
                      </a:lnTo>
                      <a:lnTo>
                        <a:pt x="125" y="220"/>
                      </a:lnTo>
                      <a:lnTo>
                        <a:pt x="107" y="227"/>
                      </a:lnTo>
                      <a:lnTo>
                        <a:pt x="91" y="233"/>
                      </a:lnTo>
                      <a:lnTo>
                        <a:pt x="75" y="239"/>
                      </a:lnTo>
                      <a:lnTo>
                        <a:pt x="61" y="244"/>
                      </a:lnTo>
                      <a:lnTo>
                        <a:pt x="38" y="252"/>
                      </a:lnTo>
                      <a:lnTo>
                        <a:pt x="31" y="254"/>
                      </a:lnTo>
                      <a:lnTo>
                        <a:pt x="26" y="255"/>
                      </a:lnTo>
                      <a:lnTo>
                        <a:pt x="25" y="256"/>
                      </a:lnTo>
                      <a:lnTo>
                        <a:pt x="24" y="255"/>
                      </a:lnTo>
                      <a:lnTo>
                        <a:pt x="23" y="252"/>
                      </a:lnTo>
                      <a:lnTo>
                        <a:pt x="19" y="248"/>
                      </a:lnTo>
                      <a:lnTo>
                        <a:pt x="16" y="243"/>
                      </a:lnTo>
                      <a:lnTo>
                        <a:pt x="9" y="192"/>
                      </a:lnTo>
                      <a:lnTo>
                        <a:pt x="4" y="135"/>
                      </a:lnTo>
                      <a:lnTo>
                        <a:pt x="0" y="76"/>
                      </a:lnTo>
                      <a:lnTo>
                        <a:pt x="15" y="69"/>
                      </a:lnTo>
                      <a:lnTo>
                        <a:pt x="32" y="60"/>
                      </a:lnTo>
                      <a:lnTo>
                        <a:pt x="51" y="52"/>
                      </a:lnTo>
                      <a:lnTo>
                        <a:pt x="70" y="44"/>
                      </a:lnTo>
                      <a:lnTo>
                        <a:pt x="89" y="35"/>
                      </a:lnTo>
                      <a:lnTo>
                        <a:pt x="107" y="28"/>
                      </a:lnTo>
                      <a:lnTo>
                        <a:pt x="122" y="22"/>
                      </a:lnTo>
                      <a:lnTo>
                        <a:pt x="131"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51" name="Freeform 115">
                  <a:extLst>
                    <a:ext uri="{FF2B5EF4-FFF2-40B4-BE49-F238E27FC236}">
                      <a16:creationId xmlns:a16="http://schemas.microsoft.com/office/drawing/2014/main" id="{241C39BA-3B4D-0A4F-BD0C-D1F4EBDB55FE}"/>
                    </a:ext>
                  </a:extLst>
                </p:cNvPr>
                <p:cNvSpPr>
                  <a:spLocks/>
                </p:cNvSpPr>
                <p:nvPr/>
              </p:nvSpPr>
              <p:spPr bwMode="auto">
                <a:xfrm>
                  <a:off x="6237287" y="3857625"/>
                  <a:ext cx="203200" cy="250825"/>
                </a:xfrm>
                <a:custGeom>
                  <a:avLst/>
                  <a:gdLst/>
                  <a:ahLst/>
                  <a:cxnLst>
                    <a:cxn ang="0">
                      <a:pos x="63" y="0"/>
                    </a:cxn>
                    <a:cxn ang="0">
                      <a:pos x="128" y="147"/>
                    </a:cxn>
                    <a:cxn ang="0">
                      <a:pos x="105" y="154"/>
                    </a:cxn>
                    <a:cxn ang="0">
                      <a:pos x="85" y="157"/>
                    </a:cxn>
                    <a:cxn ang="0">
                      <a:pos x="66" y="158"/>
                    </a:cxn>
                    <a:cxn ang="0">
                      <a:pos x="49" y="157"/>
                    </a:cxn>
                    <a:cxn ang="0">
                      <a:pos x="34" y="152"/>
                    </a:cxn>
                    <a:cxn ang="0">
                      <a:pos x="21" y="146"/>
                    </a:cxn>
                    <a:cxn ang="0">
                      <a:pos x="10" y="138"/>
                    </a:cxn>
                    <a:cxn ang="0">
                      <a:pos x="0" y="128"/>
                    </a:cxn>
                    <a:cxn ang="0">
                      <a:pos x="16" y="135"/>
                    </a:cxn>
                    <a:cxn ang="0">
                      <a:pos x="31" y="140"/>
                    </a:cxn>
                    <a:cxn ang="0">
                      <a:pos x="44" y="142"/>
                    </a:cxn>
                    <a:cxn ang="0">
                      <a:pos x="56" y="142"/>
                    </a:cxn>
                    <a:cxn ang="0">
                      <a:pos x="66" y="141"/>
                    </a:cxn>
                    <a:cxn ang="0">
                      <a:pos x="74" y="140"/>
                    </a:cxn>
                    <a:cxn ang="0">
                      <a:pos x="78" y="139"/>
                    </a:cxn>
                    <a:cxn ang="0">
                      <a:pos x="80" y="139"/>
                    </a:cxn>
                    <a:cxn ang="0">
                      <a:pos x="69" y="128"/>
                    </a:cxn>
                    <a:cxn ang="0">
                      <a:pos x="61" y="114"/>
                    </a:cxn>
                    <a:cxn ang="0">
                      <a:pos x="54" y="99"/>
                    </a:cxn>
                    <a:cxn ang="0">
                      <a:pos x="49" y="83"/>
                    </a:cxn>
                    <a:cxn ang="0">
                      <a:pos x="47" y="67"/>
                    </a:cxn>
                    <a:cxn ang="0">
                      <a:pos x="45" y="52"/>
                    </a:cxn>
                    <a:cxn ang="0">
                      <a:pos x="45" y="38"/>
                    </a:cxn>
                    <a:cxn ang="0">
                      <a:pos x="45" y="25"/>
                    </a:cxn>
                    <a:cxn ang="0">
                      <a:pos x="45" y="14"/>
                    </a:cxn>
                    <a:cxn ang="0">
                      <a:pos x="46" y="7"/>
                    </a:cxn>
                    <a:cxn ang="0">
                      <a:pos x="53" y="3"/>
                    </a:cxn>
                    <a:cxn ang="0">
                      <a:pos x="58" y="1"/>
                    </a:cxn>
                    <a:cxn ang="0">
                      <a:pos x="62" y="0"/>
                    </a:cxn>
                    <a:cxn ang="0">
                      <a:pos x="63" y="0"/>
                    </a:cxn>
                  </a:cxnLst>
                  <a:rect l="0" t="0" r="r" b="b"/>
                  <a:pathLst>
                    <a:path w="128" h="158">
                      <a:moveTo>
                        <a:pt x="63" y="0"/>
                      </a:moveTo>
                      <a:lnTo>
                        <a:pt x="128" y="147"/>
                      </a:lnTo>
                      <a:lnTo>
                        <a:pt x="105" y="154"/>
                      </a:lnTo>
                      <a:lnTo>
                        <a:pt x="85" y="157"/>
                      </a:lnTo>
                      <a:lnTo>
                        <a:pt x="66" y="158"/>
                      </a:lnTo>
                      <a:lnTo>
                        <a:pt x="49" y="157"/>
                      </a:lnTo>
                      <a:lnTo>
                        <a:pt x="34" y="152"/>
                      </a:lnTo>
                      <a:lnTo>
                        <a:pt x="21" y="146"/>
                      </a:lnTo>
                      <a:lnTo>
                        <a:pt x="10" y="138"/>
                      </a:lnTo>
                      <a:lnTo>
                        <a:pt x="0" y="128"/>
                      </a:lnTo>
                      <a:lnTo>
                        <a:pt x="16" y="135"/>
                      </a:lnTo>
                      <a:lnTo>
                        <a:pt x="31" y="140"/>
                      </a:lnTo>
                      <a:lnTo>
                        <a:pt x="44" y="142"/>
                      </a:lnTo>
                      <a:lnTo>
                        <a:pt x="56" y="142"/>
                      </a:lnTo>
                      <a:lnTo>
                        <a:pt x="66" y="141"/>
                      </a:lnTo>
                      <a:lnTo>
                        <a:pt x="74" y="140"/>
                      </a:lnTo>
                      <a:lnTo>
                        <a:pt x="78" y="139"/>
                      </a:lnTo>
                      <a:lnTo>
                        <a:pt x="80" y="139"/>
                      </a:lnTo>
                      <a:lnTo>
                        <a:pt x="69" y="128"/>
                      </a:lnTo>
                      <a:lnTo>
                        <a:pt x="61" y="114"/>
                      </a:lnTo>
                      <a:lnTo>
                        <a:pt x="54" y="99"/>
                      </a:lnTo>
                      <a:lnTo>
                        <a:pt x="49" y="83"/>
                      </a:lnTo>
                      <a:lnTo>
                        <a:pt x="47" y="67"/>
                      </a:lnTo>
                      <a:lnTo>
                        <a:pt x="45" y="52"/>
                      </a:lnTo>
                      <a:lnTo>
                        <a:pt x="45" y="38"/>
                      </a:lnTo>
                      <a:lnTo>
                        <a:pt x="45" y="25"/>
                      </a:lnTo>
                      <a:lnTo>
                        <a:pt x="45" y="14"/>
                      </a:lnTo>
                      <a:lnTo>
                        <a:pt x="46" y="7"/>
                      </a:lnTo>
                      <a:lnTo>
                        <a:pt x="53" y="3"/>
                      </a:lnTo>
                      <a:lnTo>
                        <a:pt x="58" y="1"/>
                      </a:lnTo>
                      <a:lnTo>
                        <a:pt x="62" y="0"/>
                      </a:lnTo>
                      <a:lnTo>
                        <a:pt x="63"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52" name="Freeform 116">
                  <a:extLst>
                    <a:ext uri="{FF2B5EF4-FFF2-40B4-BE49-F238E27FC236}">
                      <a16:creationId xmlns:a16="http://schemas.microsoft.com/office/drawing/2014/main" id="{F78ED6EF-A174-2742-9ED9-8BE288F98AD6}"/>
                    </a:ext>
                  </a:extLst>
                </p:cNvPr>
                <p:cNvSpPr>
                  <a:spLocks/>
                </p:cNvSpPr>
                <p:nvPr/>
              </p:nvSpPr>
              <p:spPr bwMode="auto">
                <a:xfrm>
                  <a:off x="6323012" y="3173413"/>
                  <a:ext cx="495300" cy="942975"/>
                </a:xfrm>
                <a:custGeom>
                  <a:avLst/>
                  <a:gdLst/>
                  <a:ahLst/>
                  <a:cxnLst>
                    <a:cxn ang="0">
                      <a:pos x="159" y="1"/>
                    </a:cxn>
                    <a:cxn ang="0">
                      <a:pos x="167" y="11"/>
                    </a:cxn>
                    <a:cxn ang="0">
                      <a:pos x="182" y="33"/>
                    </a:cxn>
                    <a:cxn ang="0">
                      <a:pos x="202" y="69"/>
                    </a:cxn>
                    <a:cxn ang="0">
                      <a:pos x="225" y="118"/>
                    </a:cxn>
                    <a:cxn ang="0">
                      <a:pos x="251" y="183"/>
                    </a:cxn>
                    <a:cxn ang="0">
                      <a:pos x="277" y="264"/>
                    </a:cxn>
                    <a:cxn ang="0">
                      <a:pos x="293" y="325"/>
                    </a:cxn>
                    <a:cxn ang="0">
                      <a:pos x="304" y="375"/>
                    </a:cxn>
                    <a:cxn ang="0">
                      <a:pos x="310" y="414"/>
                    </a:cxn>
                    <a:cxn ang="0">
                      <a:pos x="312" y="438"/>
                    </a:cxn>
                    <a:cxn ang="0">
                      <a:pos x="303" y="459"/>
                    </a:cxn>
                    <a:cxn ang="0">
                      <a:pos x="281" y="485"/>
                    </a:cxn>
                    <a:cxn ang="0">
                      <a:pos x="250" y="509"/>
                    </a:cxn>
                    <a:cxn ang="0">
                      <a:pos x="212" y="532"/>
                    </a:cxn>
                    <a:cxn ang="0">
                      <a:pos x="173" y="551"/>
                    </a:cxn>
                    <a:cxn ang="0">
                      <a:pos x="134" y="567"/>
                    </a:cxn>
                    <a:cxn ang="0">
                      <a:pos x="100" y="580"/>
                    </a:cxn>
                    <a:cxn ang="0">
                      <a:pos x="74" y="588"/>
                    </a:cxn>
                    <a:cxn ang="0">
                      <a:pos x="60" y="593"/>
                    </a:cxn>
                    <a:cxn ang="0">
                      <a:pos x="56" y="592"/>
                    </a:cxn>
                    <a:cxn ang="0">
                      <a:pos x="49" y="581"/>
                    </a:cxn>
                    <a:cxn ang="0">
                      <a:pos x="36" y="562"/>
                    </a:cxn>
                    <a:cxn ang="0">
                      <a:pos x="22" y="536"/>
                    </a:cxn>
                    <a:cxn ang="0">
                      <a:pos x="9" y="506"/>
                    </a:cxn>
                    <a:cxn ang="0">
                      <a:pos x="1" y="474"/>
                    </a:cxn>
                    <a:cxn ang="0">
                      <a:pos x="2" y="442"/>
                    </a:cxn>
                    <a:cxn ang="0">
                      <a:pos x="8" y="427"/>
                    </a:cxn>
                    <a:cxn ang="0">
                      <a:pos x="20" y="420"/>
                    </a:cxn>
                    <a:cxn ang="0">
                      <a:pos x="42" y="410"/>
                    </a:cxn>
                    <a:cxn ang="0">
                      <a:pos x="69" y="397"/>
                    </a:cxn>
                    <a:cxn ang="0">
                      <a:pos x="100" y="383"/>
                    </a:cxn>
                    <a:cxn ang="0">
                      <a:pos x="129" y="370"/>
                    </a:cxn>
                    <a:cxn ang="0">
                      <a:pos x="155" y="360"/>
                    </a:cxn>
                    <a:cxn ang="0">
                      <a:pos x="153" y="126"/>
                    </a:cxn>
                  </a:cxnLst>
                  <a:rect l="0" t="0" r="r" b="b"/>
                  <a:pathLst>
                    <a:path w="312" h="594">
                      <a:moveTo>
                        <a:pt x="158" y="0"/>
                      </a:moveTo>
                      <a:lnTo>
                        <a:pt x="159" y="1"/>
                      </a:lnTo>
                      <a:lnTo>
                        <a:pt x="162" y="4"/>
                      </a:lnTo>
                      <a:lnTo>
                        <a:pt x="167" y="11"/>
                      </a:lnTo>
                      <a:lnTo>
                        <a:pt x="174" y="21"/>
                      </a:lnTo>
                      <a:lnTo>
                        <a:pt x="182" y="33"/>
                      </a:lnTo>
                      <a:lnTo>
                        <a:pt x="192" y="49"/>
                      </a:lnTo>
                      <a:lnTo>
                        <a:pt x="202" y="69"/>
                      </a:lnTo>
                      <a:lnTo>
                        <a:pt x="214" y="91"/>
                      </a:lnTo>
                      <a:lnTo>
                        <a:pt x="225" y="118"/>
                      </a:lnTo>
                      <a:lnTo>
                        <a:pt x="238" y="148"/>
                      </a:lnTo>
                      <a:lnTo>
                        <a:pt x="251" y="183"/>
                      </a:lnTo>
                      <a:lnTo>
                        <a:pt x="264" y="221"/>
                      </a:lnTo>
                      <a:lnTo>
                        <a:pt x="277" y="264"/>
                      </a:lnTo>
                      <a:lnTo>
                        <a:pt x="286" y="295"/>
                      </a:lnTo>
                      <a:lnTo>
                        <a:pt x="293" y="325"/>
                      </a:lnTo>
                      <a:lnTo>
                        <a:pt x="299" y="351"/>
                      </a:lnTo>
                      <a:lnTo>
                        <a:pt x="304" y="375"/>
                      </a:lnTo>
                      <a:lnTo>
                        <a:pt x="308" y="396"/>
                      </a:lnTo>
                      <a:lnTo>
                        <a:pt x="310" y="414"/>
                      </a:lnTo>
                      <a:lnTo>
                        <a:pt x="311" y="428"/>
                      </a:lnTo>
                      <a:lnTo>
                        <a:pt x="312" y="438"/>
                      </a:lnTo>
                      <a:lnTo>
                        <a:pt x="310" y="445"/>
                      </a:lnTo>
                      <a:lnTo>
                        <a:pt x="303" y="459"/>
                      </a:lnTo>
                      <a:lnTo>
                        <a:pt x="294" y="472"/>
                      </a:lnTo>
                      <a:lnTo>
                        <a:pt x="281" y="485"/>
                      </a:lnTo>
                      <a:lnTo>
                        <a:pt x="266" y="498"/>
                      </a:lnTo>
                      <a:lnTo>
                        <a:pt x="250" y="509"/>
                      </a:lnTo>
                      <a:lnTo>
                        <a:pt x="232" y="521"/>
                      </a:lnTo>
                      <a:lnTo>
                        <a:pt x="212" y="532"/>
                      </a:lnTo>
                      <a:lnTo>
                        <a:pt x="193" y="541"/>
                      </a:lnTo>
                      <a:lnTo>
                        <a:pt x="173" y="551"/>
                      </a:lnTo>
                      <a:lnTo>
                        <a:pt x="153" y="559"/>
                      </a:lnTo>
                      <a:lnTo>
                        <a:pt x="134" y="567"/>
                      </a:lnTo>
                      <a:lnTo>
                        <a:pt x="116" y="574"/>
                      </a:lnTo>
                      <a:lnTo>
                        <a:pt x="100" y="580"/>
                      </a:lnTo>
                      <a:lnTo>
                        <a:pt x="86" y="585"/>
                      </a:lnTo>
                      <a:lnTo>
                        <a:pt x="74" y="588"/>
                      </a:lnTo>
                      <a:lnTo>
                        <a:pt x="65" y="592"/>
                      </a:lnTo>
                      <a:lnTo>
                        <a:pt x="60" y="593"/>
                      </a:lnTo>
                      <a:lnTo>
                        <a:pt x="58" y="594"/>
                      </a:lnTo>
                      <a:lnTo>
                        <a:pt x="56" y="592"/>
                      </a:lnTo>
                      <a:lnTo>
                        <a:pt x="53" y="588"/>
                      </a:lnTo>
                      <a:lnTo>
                        <a:pt x="49" y="581"/>
                      </a:lnTo>
                      <a:lnTo>
                        <a:pt x="42" y="572"/>
                      </a:lnTo>
                      <a:lnTo>
                        <a:pt x="36" y="562"/>
                      </a:lnTo>
                      <a:lnTo>
                        <a:pt x="29" y="550"/>
                      </a:lnTo>
                      <a:lnTo>
                        <a:pt x="22" y="536"/>
                      </a:lnTo>
                      <a:lnTo>
                        <a:pt x="15" y="521"/>
                      </a:lnTo>
                      <a:lnTo>
                        <a:pt x="9" y="506"/>
                      </a:lnTo>
                      <a:lnTo>
                        <a:pt x="4" y="490"/>
                      </a:lnTo>
                      <a:lnTo>
                        <a:pt x="1" y="474"/>
                      </a:lnTo>
                      <a:lnTo>
                        <a:pt x="0" y="458"/>
                      </a:lnTo>
                      <a:lnTo>
                        <a:pt x="2" y="442"/>
                      </a:lnTo>
                      <a:lnTo>
                        <a:pt x="7" y="427"/>
                      </a:lnTo>
                      <a:lnTo>
                        <a:pt x="8" y="427"/>
                      </a:lnTo>
                      <a:lnTo>
                        <a:pt x="13" y="424"/>
                      </a:lnTo>
                      <a:lnTo>
                        <a:pt x="20" y="420"/>
                      </a:lnTo>
                      <a:lnTo>
                        <a:pt x="30" y="416"/>
                      </a:lnTo>
                      <a:lnTo>
                        <a:pt x="42" y="410"/>
                      </a:lnTo>
                      <a:lnTo>
                        <a:pt x="55" y="403"/>
                      </a:lnTo>
                      <a:lnTo>
                        <a:pt x="69" y="397"/>
                      </a:lnTo>
                      <a:lnTo>
                        <a:pt x="85" y="389"/>
                      </a:lnTo>
                      <a:lnTo>
                        <a:pt x="100" y="383"/>
                      </a:lnTo>
                      <a:lnTo>
                        <a:pt x="114" y="376"/>
                      </a:lnTo>
                      <a:lnTo>
                        <a:pt x="129" y="370"/>
                      </a:lnTo>
                      <a:lnTo>
                        <a:pt x="143" y="364"/>
                      </a:lnTo>
                      <a:lnTo>
                        <a:pt x="155" y="360"/>
                      </a:lnTo>
                      <a:lnTo>
                        <a:pt x="164" y="337"/>
                      </a:lnTo>
                      <a:lnTo>
                        <a:pt x="153" y="126"/>
                      </a:lnTo>
                      <a:lnTo>
                        <a:pt x="158"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53" name="Freeform 118">
                  <a:extLst>
                    <a:ext uri="{FF2B5EF4-FFF2-40B4-BE49-F238E27FC236}">
                      <a16:creationId xmlns:a16="http://schemas.microsoft.com/office/drawing/2014/main" id="{E5BEF686-E066-DA42-BF11-E79FC3E05BC2}"/>
                    </a:ext>
                  </a:extLst>
                </p:cNvPr>
                <p:cNvSpPr>
                  <a:spLocks/>
                </p:cNvSpPr>
                <p:nvPr/>
              </p:nvSpPr>
              <p:spPr bwMode="auto">
                <a:xfrm>
                  <a:off x="5919787" y="3970338"/>
                  <a:ext cx="130175" cy="136525"/>
                </a:xfrm>
                <a:custGeom>
                  <a:avLst/>
                  <a:gdLst/>
                  <a:ahLst/>
                  <a:cxnLst>
                    <a:cxn ang="0">
                      <a:pos x="16" y="0"/>
                    </a:cxn>
                    <a:cxn ang="0">
                      <a:pos x="28" y="21"/>
                    </a:cxn>
                    <a:cxn ang="0">
                      <a:pos x="42" y="41"/>
                    </a:cxn>
                    <a:cxn ang="0">
                      <a:pos x="61" y="57"/>
                    </a:cxn>
                    <a:cxn ang="0">
                      <a:pos x="82" y="72"/>
                    </a:cxn>
                    <a:cxn ang="0">
                      <a:pos x="71" y="86"/>
                    </a:cxn>
                    <a:cxn ang="0">
                      <a:pos x="53" y="75"/>
                    </a:cxn>
                    <a:cxn ang="0">
                      <a:pos x="37" y="62"/>
                    </a:cxn>
                    <a:cxn ang="0">
                      <a:pos x="23" y="48"/>
                    </a:cxn>
                    <a:cxn ang="0">
                      <a:pos x="11" y="32"/>
                    </a:cxn>
                    <a:cxn ang="0">
                      <a:pos x="0" y="14"/>
                    </a:cxn>
                    <a:cxn ang="0">
                      <a:pos x="9" y="7"/>
                    </a:cxn>
                    <a:cxn ang="0">
                      <a:pos x="16" y="0"/>
                    </a:cxn>
                  </a:cxnLst>
                  <a:rect l="0" t="0" r="r" b="b"/>
                  <a:pathLst>
                    <a:path w="82" h="86">
                      <a:moveTo>
                        <a:pt x="16" y="0"/>
                      </a:moveTo>
                      <a:lnTo>
                        <a:pt x="28" y="21"/>
                      </a:lnTo>
                      <a:lnTo>
                        <a:pt x="42" y="41"/>
                      </a:lnTo>
                      <a:lnTo>
                        <a:pt x="61" y="57"/>
                      </a:lnTo>
                      <a:lnTo>
                        <a:pt x="82" y="72"/>
                      </a:lnTo>
                      <a:lnTo>
                        <a:pt x="71" y="86"/>
                      </a:lnTo>
                      <a:lnTo>
                        <a:pt x="53" y="75"/>
                      </a:lnTo>
                      <a:lnTo>
                        <a:pt x="37" y="62"/>
                      </a:lnTo>
                      <a:lnTo>
                        <a:pt x="23" y="48"/>
                      </a:lnTo>
                      <a:lnTo>
                        <a:pt x="11" y="32"/>
                      </a:lnTo>
                      <a:lnTo>
                        <a:pt x="0" y="14"/>
                      </a:lnTo>
                      <a:lnTo>
                        <a:pt x="9" y="7"/>
                      </a:lnTo>
                      <a:lnTo>
                        <a:pt x="16" y="0"/>
                      </a:lnTo>
                      <a:close/>
                    </a:path>
                  </a:pathLst>
                </a:custGeom>
                <a:solidFill>
                  <a:srgbClr val="9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54" name="Freeform 119">
                  <a:extLst>
                    <a:ext uri="{FF2B5EF4-FFF2-40B4-BE49-F238E27FC236}">
                      <a16:creationId xmlns:a16="http://schemas.microsoft.com/office/drawing/2014/main" id="{4E666B82-D6FF-5541-8F4D-46C911E386F6}"/>
                    </a:ext>
                  </a:extLst>
                </p:cNvPr>
                <p:cNvSpPr>
                  <a:spLocks/>
                </p:cNvSpPr>
                <p:nvPr/>
              </p:nvSpPr>
              <p:spPr bwMode="auto">
                <a:xfrm>
                  <a:off x="5778499" y="3863975"/>
                  <a:ext cx="166688" cy="180975"/>
                </a:xfrm>
                <a:custGeom>
                  <a:avLst/>
                  <a:gdLst/>
                  <a:ahLst/>
                  <a:cxnLst>
                    <a:cxn ang="0">
                      <a:pos x="10" y="0"/>
                    </a:cxn>
                    <a:cxn ang="0">
                      <a:pos x="33" y="5"/>
                    </a:cxn>
                    <a:cxn ang="0">
                      <a:pos x="61" y="10"/>
                    </a:cxn>
                    <a:cxn ang="0">
                      <a:pos x="92" y="16"/>
                    </a:cxn>
                    <a:cxn ang="0">
                      <a:pos x="95" y="34"/>
                    </a:cxn>
                    <a:cxn ang="0">
                      <a:pos x="99" y="50"/>
                    </a:cxn>
                    <a:cxn ang="0">
                      <a:pos x="105" y="67"/>
                    </a:cxn>
                    <a:cxn ang="0">
                      <a:pos x="98" y="74"/>
                    </a:cxn>
                    <a:cxn ang="0">
                      <a:pos x="89" y="81"/>
                    </a:cxn>
                    <a:cxn ang="0">
                      <a:pos x="80" y="85"/>
                    </a:cxn>
                    <a:cxn ang="0">
                      <a:pos x="69" y="88"/>
                    </a:cxn>
                    <a:cxn ang="0">
                      <a:pos x="69" y="114"/>
                    </a:cxn>
                    <a:cxn ang="0">
                      <a:pos x="44" y="114"/>
                    </a:cxn>
                    <a:cxn ang="0">
                      <a:pos x="44" y="90"/>
                    </a:cxn>
                    <a:cxn ang="0">
                      <a:pos x="27" y="88"/>
                    </a:cxn>
                    <a:cxn ang="0">
                      <a:pos x="12" y="83"/>
                    </a:cxn>
                    <a:cxn ang="0">
                      <a:pos x="0" y="79"/>
                    </a:cxn>
                    <a:cxn ang="0">
                      <a:pos x="8" y="49"/>
                    </a:cxn>
                    <a:cxn ang="0">
                      <a:pos x="19" y="54"/>
                    </a:cxn>
                    <a:cxn ang="0">
                      <a:pos x="34" y="59"/>
                    </a:cxn>
                    <a:cxn ang="0">
                      <a:pos x="50" y="60"/>
                    </a:cxn>
                    <a:cxn ang="0">
                      <a:pos x="58" y="59"/>
                    </a:cxn>
                    <a:cxn ang="0">
                      <a:pos x="65" y="57"/>
                    </a:cxn>
                    <a:cxn ang="0">
                      <a:pos x="70" y="54"/>
                    </a:cxn>
                    <a:cxn ang="0">
                      <a:pos x="73" y="50"/>
                    </a:cxn>
                    <a:cxn ang="0">
                      <a:pos x="75" y="44"/>
                    </a:cxn>
                    <a:cxn ang="0">
                      <a:pos x="73" y="37"/>
                    </a:cxn>
                    <a:cxn ang="0">
                      <a:pos x="68" y="32"/>
                    </a:cxn>
                    <a:cxn ang="0">
                      <a:pos x="60" y="27"/>
                    </a:cxn>
                    <a:cxn ang="0">
                      <a:pos x="47" y="22"/>
                    </a:cxn>
                    <a:cxn ang="0">
                      <a:pos x="32" y="16"/>
                    </a:cxn>
                    <a:cxn ang="0">
                      <a:pos x="19" y="9"/>
                    </a:cxn>
                    <a:cxn ang="0">
                      <a:pos x="10" y="0"/>
                    </a:cxn>
                  </a:cxnLst>
                  <a:rect l="0" t="0" r="r" b="b"/>
                  <a:pathLst>
                    <a:path w="105" h="114">
                      <a:moveTo>
                        <a:pt x="10" y="0"/>
                      </a:moveTo>
                      <a:lnTo>
                        <a:pt x="33" y="5"/>
                      </a:lnTo>
                      <a:lnTo>
                        <a:pt x="61" y="10"/>
                      </a:lnTo>
                      <a:lnTo>
                        <a:pt x="92" y="16"/>
                      </a:lnTo>
                      <a:lnTo>
                        <a:pt x="95" y="34"/>
                      </a:lnTo>
                      <a:lnTo>
                        <a:pt x="99" y="50"/>
                      </a:lnTo>
                      <a:lnTo>
                        <a:pt x="105" y="67"/>
                      </a:lnTo>
                      <a:lnTo>
                        <a:pt x="98" y="74"/>
                      </a:lnTo>
                      <a:lnTo>
                        <a:pt x="89" y="81"/>
                      </a:lnTo>
                      <a:lnTo>
                        <a:pt x="80" y="85"/>
                      </a:lnTo>
                      <a:lnTo>
                        <a:pt x="69" y="88"/>
                      </a:lnTo>
                      <a:lnTo>
                        <a:pt x="69" y="114"/>
                      </a:lnTo>
                      <a:lnTo>
                        <a:pt x="44" y="114"/>
                      </a:lnTo>
                      <a:lnTo>
                        <a:pt x="44" y="90"/>
                      </a:lnTo>
                      <a:lnTo>
                        <a:pt x="27" y="88"/>
                      </a:lnTo>
                      <a:lnTo>
                        <a:pt x="12" y="83"/>
                      </a:lnTo>
                      <a:lnTo>
                        <a:pt x="0" y="79"/>
                      </a:lnTo>
                      <a:lnTo>
                        <a:pt x="8" y="49"/>
                      </a:lnTo>
                      <a:lnTo>
                        <a:pt x="19" y="54"/>
                      </a:lnTo>
                      <a:lnTo>
                        <a:pt x="34" y="59"/>
                      </a:lnTo>
                      <a:lnTo>
                        <a:pt x="50" y="60"/>
                      </a:lnTo>
                      <a:lnTo>
                        <a:pt x="58" y="59"/>
                      </a:lnTo>
                      <a:lnTo>
                        <a:pt x="65" y="57"/>
                      </a:lnTo>
                      <a:lnTo>
                        <a:pt x="70" y="54"/>
                      </a:lnTo>
                      <a:lnTo>
                        <a:pt x="73" y="50"/>
                      </a:lnTo>
                      <a:lnTo>
                        <a:pt x="75" y="44"/>
                      </a:lnTo>
                      <a:lnTo>
                        <a:pt x="73" y="37"/>
                      </a:lnTo>
                      <a:lnTo>
                        <a:pt x="68" y="32"/>
                      </a:lnTo>
                      <a:lnTo>
                        <a:pt x="60" y="27"/>
                      </a:lnTo>
                      <a:lnTo>
                        <a:pt x="47" y="22"/>
                      </a:lnTo>
                      <a:lnTo>
                        <a:pt x="32" y="16"/>
                      </a:lnTo>
                      <a:lnTo>
                        <a:pt x="19" y="9"/>
                      </a:lnTo>
                      <a:lnTo>
                        <a:pt x="10" y="0"/>
                      </a:lnTo>
                      <a:close/>
                    </a:path>
                  </a:pathLst>
                </a:custGeom>
                <a:solidFill>
                  <a:srgbClr val="95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55" name="Freeform 120">
                  <a:extLst>
                    <a:ext uri="{FF2B5EF4-FFF2-40B4-BE49-F238E27FC236}">
                      <a16:creationId xmlns:a16="http://schemas.microsoft.com/office/drawing/2014/main" id="{44AC131E-FB99-DB47-9460-725B2D308D7D}"/>
                    </a:ext>
                  </a:extLst>
                </p:cNvPr>
                <p:cNvSpPr>
                  <a:spLocks/>
                </p:cNvSpPr>
                <p:nvPr/>
              </p:nvSpPr>
              <p:spPr bwMode="auto">
                <a:xfrm>
                  <a:off x="5924549" y="3889375"/>
                  <a:ext cx="142875" cy="195263"/>
                </a:xfrm>
                <a:custGeom>
                  <a:avLst/>
                  <a:gdLst/>
                  <a:ahLst/>
                  <a:cxnLst>
                    <a:cxn ang="0">
                      <a:pos x="0" y="0"/>
                    </a:cxn>
                    <a:cxn ang="0">
                      <a:pos x="3" y="0"/>
                    </a:cxn>
                    <a:cxn ang="0">
                      <a:pos x="6" y="0"/>
                    </a:cxn>
                    <a:cxn ang="0">
                      <a:pos x="9" y="1"/>
                    </a:cxn>
                    <a:cxn ang="0">
                      <a:pos x="9" y="3"/>
                    </a:cxn>
                    <a:cxn ang="0">
                      <a:pos x="8" y="6"/>
                    </a:cxn>
                    <a:cxn ang="0">
                      <a:pos x="8" y="12"/>
                    </a:cxn>
                    <a:cxn ang="0">
                      <a:pos x="14" y="14"/>
                    </a:cxn>
                    <a:cxn ang="0">
                      <a:pos x="21" y="17"/>
                    </a:cxn>
                    <a:cxn ang="0">
                      <a:pos x="31" y="21"/>
                    </a:cxn>
                    <a:cxn ang="0">
                      <a:pos x="41" y="26"/>
                    </a:cxn>
                    <a:cxn ang="0">
                      <a:pos x="52" y="32"/>
                    </a:cxn>
                    <a:cxn ang="0">
                      <a:pos x="61" y="39"/>
                    </a:cxn>
                    <a:cxn ang="0">
                      <a:pos x="71" y="47"/>
                    </a:cxn>
                    <a:cxn ang="0">
                      <a:pos x="79" y="56"/>
                    </a:cxn>
                    <a:cxn ang="0">
                      <a:pos x="86" y="66"/>
                    </a:cxn>
                    <a:cxn ang="0">
                      <a:pos x="89" y="78"/>
                    </a:cxn>
                    <a:cxn ang="0">
                      <a:pos x="90" y="90"/>
                    </a:cxn>
                    <a:cxn ang="0">
                      <a:pos x="87" y="104"/>
                    </a:cxn>
                    <a:cxn ang="0">
                      <a:pos x="79" y="123"/>
                    </a:cxn>
                    <a:cxn ang="0">
                      <a:pos x="58" y="108"/>
                    </a:cxn>
                    <a:cxn ang="0">
                      <a:pos x="39" y="92"/>
                    </a:cxn>
                    <a:cxn ang="0">
                      <a:pos x="25" y="72"/>
                    </a:cxn>
                    <a:cxn ang="0">
                      <a:pos x="13" y="51"/>
                    </a:cxn>
                    <a:cxn ang="0">
                      <a:pos x="7" y="34"/>
                    </a:cxn>
                    <a:cxn ang="0">
                      <a:pos x="3" y="18"/>
                    </a:cxn>
                    <a:cxn ang="0">
                      <a:pos x="0" y="0"/>
                    </a:cxn>
                  </a:cxnLst>
                  <a:rect l="0" t="0" r="r" b="b"/>
                  <a:pathLst>
                    <a:path w="90" h="123">
                      <a:moveTo>
                        <a:pt x="0" y="0"/>
                      </a:moveTo>
                      <a:lnTo>
                        <a:pt x="3" y="0"/>
                      </a:lnTo>
                      <a:lnTo>
                        <a:pt x="6" y="0"/>
                      </a:lnTo>
                      <a:lnTo>
                        <a:pt x="9" y="1"/>
                      </a:lnTo>
                      <a:lnTo>
                        <a:pt x="9" y="3"/>
                      </a:lnTo>
                      <a:lnTo>
                        <a:pt x="8" y="6"/>
                      </a:lnTo>
                      <a:lnTo>
                        <a:pt x="8" y="12"/>
                      </a:lnTo>
                      <a:lnTo>
                        <a:pt x="14" y="14"/>
                      </a:lnTo>
                      <a:lnTo>
                        <a:pt x="21" y="17"/>
                      </a:lnTo>
                      <a:lnTo>
                        <a:pt x="31" y="21"/>
                      </a:lnTo>
                      <a:lnTo>
                        <a:pt x="41" y="26"/>
                      </a:lnTo>
                      <a:lnTo>
                        <a:pt x="52" y="32"/>
                      </a:lnTo>
                      <a:lnTo>
                        <a:pt x="61" y="39"/>
                      </a:lnTo>
                      <a:lnTo>
                        <a:pt x="71" y="47"/>
                      </a:lnTo>
                      <a:lnTo>
                        <a:pt x="79" y="56"/>
                      </a:lnTo>
                      <a:lnTo>
                        <a:pt x="86" y="66"/>
                      </a:lnTo>
                      <a:lnTo>
                        <a:pt x="89" y="78"/>
                      </a:lnTo>
                      <a:lnTo>
                        <a:pt x="90" y="90"/>
                      </a:lnTo>
                      <a:lnTo>
                        <a:pt x="87" y="104"/>
                      </a:lnTo>
                      <a:lnTo>
                        <a:pt x="79" y="123"/>
                      </a:lnTo>
                      <a:lnTo>
                        <a:pt x="58" y="108"/>
                      </a:lnTo>
                      <a:lnTo>
                        <a:pt x="39" y="92"/>
                      </a:lnTo>
                      <a:lnTo>
                        <a:pt x="25" y="72"/>
                      </a:lnTo>
                      <a:lnTo>
                        <a:pt x="13" y="51"/>
                      </a:lnTo>
                      <a:lnTo>
                        <a:pt x="7" y="34"/>
                      </a:lnTo>
                      <a:lnTo>
                        <a:pt x="3" y="18"/>
                      </a:lnTo>
                      <a:lnTo>
                        <a:pt x="0" y="0"/>
                      </a:lnTo>
                      <a:close/>
                    </a:path>
                  </a:pathLst>
                </a:custGeom>
                <a:solidFill>
                  <a:srgbClr val="D0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56" name="Freeform 121">
                  <a:extLst>
                    <a:ext uri="{FF2B5EF4-FFF2-40B4-BE49-F238E27FC236}">
                      <a16:creationId xmlns:a16="http://schemas.microsoft.com/office/drawing/2014/main" id="{115248B9-40AF-5F48-A9B7-919534B1E0E8}"/>
                    </a:ext>
                  </a:extLst>
                </p:cNvPr>
                <p:cNvSpPr>
                  <a:spLocks/>
                </p:cNvSpPr>
                <p:nvPr/>
              </p:nvSpPr>
              <p:spPr bwMode="auto">
                <a:xfrm>
                  <a:off x="5864224" y="3886200"/>
                  <a:ext cx="209550" cy="255588"/>
                </a:xfrm>
                <a:custGeom>
                  <a:avLst/>
                  <a:gdLst/>
                  <a:ahLst/>
                  <a:cxnLst>
                    <a:cxn ang="0">
                      <a:pos x="46" y="0"/>
                    </a:cxn>
                    <a:cxn ang="0">
                      <a:pos x="47" y="0"/>
                    </a:cxn>
                    <a:cxn ang="0">
                      <a:pos x="51" y="2"/>
                    </a:cxn>
                    <a:cxn ang="0">
                      <a:pos x="58" y="4"/>
                    </a:cxn>
                    <a:cxn ang="0">
                      <a:pos x="66" y="7"/>
                    </a:cxn>
                    <a:cxn ang="0">
                      <a:pos x="75" y="11"/>
                    </a:cxn>
                    <a:cxn ang="0">
                      <a:pos x="86" y="16"/>
                    </a:cxn>
                    <a:cxn ang="0">
                      <a:pos x="95" y="22"/>
                    </a:cxn>
                    <a:cxn ang="0">
                      <a:pos x="106" y="29"/>
                    </a:cxn>
                    <a:cxn ang="0">
                      <a:pos x="115" y="37"/>
                    </a:cxn>
                    <a:cxn ang="0">
                      <a:pos x="122" y="46"/>
                    </a:cxn>
                    <a:cxn ang="0">
                      <a:pos x="128" y="56"/>
                    </a:cxn>
                    <a:cxn ang="0">
                      <a:pos x="131" y="67"/>
                    </a:cxn>
                    <a:cxn ang="0">
                      <a:pos x="132" y="79"/>
                    </a:cxn>
                    <a:cxn ang="0">
                      <a:pos x="129" y="92"/>
                    </a:cxn>
                    <a:cxn ang="0">
                      <a:pos x="122" y="109"/>
                    </a:cxn>
                    <a:cxn ang="0">
                      <a:pos x="113" y="123"/>
                    </a:cxn>
                    <a:cxn ang="0">
                      <a:pos x="103" y="134"/>
                    </a:cxn>
                    <a:cxn ang="0">
                      <a:pos x="92" y="143"/>
                    </a:cxn>
                    <a:cxn ang="0">
                      <a:pos x="80" y="150"/>
                    </a:cxn>
                    <a:cxn ang="0">
                      <a:pos x="68" y="154"/>
                    </a:cxn>
                    <a:cxn ang="0">
                      <a:pos x="55" y="157"/>
                    </a:cxn>
                    <a:cxn ang="0">
                      <a:pos x="43" y="159"/>
                    </a:cxn>
                    <a:cxn ang="0">
                      <a:pos x="31" y="161"/>
                    </a:cxn>
                    <a:cxn ang="0">
                      <a:pos x="9" y="161"/>
                    </a:cxn>
                    <a:cxn ang="0">
                      <a:pos x="0" y="160"/>
                    </a:cxn>
                    <a:cxn ang="0">
                      <a:pos x="46" y="0"/>
                    </a:cxn>
                  </a:cxnLst>
                  <a:rect l="0" t="0" r="r" b="b"/>
                  <a:pathLst>
                    <a:path w="132" h="161">
                      <a:moveTo>
                        <a:pt x="46" y="0"/>
                      </a:moveTo>
                      <a:lnTo>
                        <a:pt x="47" y="0"/>
                      </a:lnTo>
                      <a:lnTo>
                        <a:pt x="51" y="2"/>
                      </a:lnTo>
                      <a:lnTo>
                        <a:pt x="58" y="4"/>
                      </a:lnTo>
                      <a:lnTo>
                        <a:pt x="66" y="7"/>
                      </a:lnTo>
                      <a:lnTo>
                        <a:pt x="75" y="11"/>
                      </a:lnTo>
                      <a:lnTo>
                        <a:pt x="86" y="16"/>
                      </a:lnTo>
                      <a:lnTo>
                        <a:pt x="95" y="22"/>
                      </a:lnTo>
                      <a:lnTo>
                        <a:pt x="106" y="29"/>
                      </a:lnTo>
                      <a:lnTo>
                        <a:pt x="115" y="37"/>
                      </a:lnTo>
                      <a:lnTo>
                        <a:pt x="122" y="46"/>
                      </a:lnTo>
                      <a:lnTo>
                        <a:pt x="128" y="56"/>
                      </a:lnTo>
                      <a:lnTo>
                        <a:pt x="131" y="67"/>
                      </a:lnTo>
                      <a:lnTo>
                        <a:pt x="132" y="79"/>
                      </a:lnTo>
                      <a:lnTo>
                        <a:pt x="129" y="92"/>
                      </a:lnTo>
                      <a:lnTo>
                        <a:pt x="122" y="109"/>
                      </a:lnTo>
                      <a:lnTo>
                        <a:pt x="113" y="123"/>
                      </a:lnTo>
                      <a:lnTo>
                        <a:pt x="103" y="134"/>
                      </a:lnTo>
                      <a:lnTo>
                        <a:pt x="92" y="143"/>
                      </a:lnTo>
                      <a:lnTo>
                        <a:pt x="80" y="150"/>
                      </a:lnTo>
                      <a:lnTo>
                        <a:pt x="68" y="154"/>
                      </a:lnTo>
                      <a:lnTo>
                        <a:pt x="55" y="157"/>
                      </a:lnTo>
                      <a:lnTo>
                        <a:pt x="43" y="159"/>
                      </a:lnTo>
                      <a:lnTo>
                        <a:pt x="31" y="161"/>
                      </a:lnTo>
                      <a:lnTo>
                        <a:pt x="9" y="161"/>
                      </a:lnTo>
                      <a:lnTo>
                        <a:pt x="0" y="160"/>
                      </a:lnTo>
                      <a:lnTo>
                        <a:pt x="46"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57" name="Freeform 122">
                  <a:extLst>
                    <a:ext uri="{FF2B5EF4-FFF2-40B4-BE49-F238E27FC236}">
                      <a16:creationId xmlns:a16="http://schemas.microsoft.com/office/drawing/2014/main" id="{4341FF46-0D0E-204E-BE91-2CE83F9532A9}"/>
                    </a:ext>
                  </a:extLst>
                </p:cNvPr>
                <p:cNvSpPr>
                  <a:spLocks/>
                </p:cNvSpPr>
                <p:nvPr/>
              </p:nvSpPr>
              <p:spPr bwMode="auto">
                <a:xfrm>
                  <a:off x="5864224" y="3886200"/>
                  <a:ext cx="196850" cy="255588"/>
                </a:xfrm>
                <a:custGeom>
                  <a:avLst/>
                  <a:gdLst/>
                  <a:ahLst/>
                  <a:cxnLst>
                    <a:cxn ang="0">
                      <a:pos x="46" y="0"/>
                    </a:cxn>
                    <a:cxn ang="0">
                      <a:pos x="47" y="0"/>
                    </a:cxn>
                    <a:cxn ang="0">
                      <a:pos x="51" y="2"/>
                    </a:cxn>
                    <a:cxn ang="0">
                      <a:pos x="58" y="4"/>
                    </a:cxn>
                    <a:cxn ang="0">
                      <a:pos x="58" y="13"/>
                    </a:cxn>
                    <a:cxn ang="0">
                      <a:pos x="57" y="27"/>
                    </a:cxn>
                    <a:cxn ang="0">
                      <a:pos x="57" y="43"/>
                    </a:cxn>
                    <a:cxn ang="0">
                      <a:pos x="55" y="60"/>
                    </a:cxn>
                    <a:cxn ang="0">
                      <a:pos x="53" y="78"/>
                    </a:cxn>
                    <a:cxn ang="0">
                      <a:pos x="50" y="96"/>
                    </a:cxn>
                    <a:cxn ang="0">
                      <a:pos x="46" y="113"/>
                    </a:cxn>
                    <a:cxn ang="0">
                      <a:pos x="41" y="130"/>
                    </a:cxn>
                    <a:cxn ang="0">
                      <a:pos x="34" y="143"/>
                    </a:cxn>
                    <a:cxn ang="0">
                      <a:pos x="41" y="143"/>
                    </a:cxn>
                    <a:cxn ang="0">
                      <a:pos x="51" y="143"/>
                    </a:cxn>
                    <a:cxn ang="0">
                      <a:pos x="62" y="141"/>
                    </a:cxn>
                    <a:cxn ang="0">
                      <a:pos x="76" y="137"/>
                    </a:cxn>
                    <a:cxn ang="0">
                      <a:pos x="91" y="130"/>
                    </a:cxn>
                    <a:cxn ang="0">
                      <a:pos x="107" y="121"/>
                    </a:cxn>
                    <a:cxn ang="0">
                      <a:pos x="124" y="107"/>
                    </a:cxn>
                    <a:cxn ang="0">
                      <a:pos x="115" y="121"/>
                    </a:cxn>
                    <a:cxn ang="0">
                      <a:pos x="105" y="133"/>
                    </a:cxn>
                    <a:cxn ang="0">
                      <a:pos x="94" y="142"/>
                    </a:cxn>
                    <a:cxn ang="0">
                      <a:pos x="82" y="149"/>
                    </a:cxn>
                    <a:cxn ang="0">
                      <a:pos x="70" y="154"/>
                    </a:cxn>
                    <a:cxn ang="0">
                      <a:pos x="57" y="157"/>
                    </a:cxn>
                    <a:cxn ang="0">
                      <a:pos x="44" y="159"/>
                    </a:cxn>
                    <a:cxn ang="0">
                      <a:pos x="32" y="161"/>
                    </a:cxn>
                    <a:cxn ang="0">
                      <a:pos x="10" y="161"/>
                    </a:cxn>
                    <a:cxn ang="0">
                      <a:pos x="0" y="160"/>
                    </a:cxn>
                    <a:cxn ang="0">
                      <a:pos x="46" y="0"/>
                    </a:cxn>
                  </a:cxnLst>
                  <a:rect l="0" t="0" r="r" b="b"/>
                  <a:pathLst>
                    <a:path w="124" h="161">
                      <a:moveTo>
                        <a:pt x="46" y="0"/>
                      </a:moveTo>
                      <a:lnTo>
                        <a:pt x="47" y="0"/>
                      </a:lnTo>
                      <a:lnTo>
                        <a:pt x="51" y="2"/>
                      </a:lnTo>
                      <a:lnTo>
                        <a:pt x="58" y="4"/>
                      </a:lnTo>
                      <a:lnTo>
                        <a:pt x="58" y="13"/>
                      </a:lnTo>
                      <a:lnTo>
                        <a:pt x="57" y="27"/>
                      </a:lnTo>
                      <a:lnTo>
                        <a:pt x="57" y="43"/>
                      </a:lnTo>
                      <a:lnTo>
                        <a:pt x="55" y="60"/>
                      </a:lnTo>
                      <a:lnTo>
                        <a:pt x="53" y="78"/>
                      </a:lnTo>
                      <a:lnTo>
                        <a:pt x="50" y="96"/>
                      </a:lnTo>
                      <a:lnTo>
                        <a:pt x="46" y="113"/>
                      </a:lnTo>
                      <a:lnTo>
                        <a:pt x="41" y="130"/>
                      </a:lnTo>
                      <a:lnTo>
                        <a:pt x="34" y="143"/>
                      </a:lnTo>
                      <a:lnTo>
                        <a:pt x="41" y="143"/>
                      </a:lnTo>
                      <a:lnTo>
                        <a:pt x="51" y="143"/>
                      </a:lnTo>
                      <a:lnTo>
                        <a:pt x="62" y="141"/>
                      </a:lnTo>
                      <a:lnTo>
                        <a:pt x="76" y="137"/>
                      </a:lnTo>
                      <a:lnTo>
                        <a:pt x="91" y="130"/>
                      </a:lnTo>
                      <a:lnTo>
                        <a:pt x="107" y="121"/>
                      </a:lnTo>
                      <a:lnTo>
                        <a:pt x="124" y="107"/>
                      </a:lnTo>
                      <a:lnTo>
                        <a:pt x="115" y="121"/>
                      </a:lnTo>
                      <a:lnTo>
                        <a:pt x="105" y="133"/>
                      </a:lnTo>
                      <a:lnTo>
                        <a:pt x="94" y="142"/>
                      </a:lnTo>
                      <a:lnTo>
                        <a:pt x="82" y="149"/>
                      </a:lnTo>
                      <a:lnTo>
                        <a:pt x="70" y="154"/>
                      </a:lnTo>
                      <a:lnTo>
                        <a:pt x="57" y="157"/>
                      </a:lnTo>
                      <a:lnTo>
                        <a:pt x="44" y="159"/>
                      </a:lnTo>
                      <a:lnTo>
                        <a:pt x="32" y="161"/>
                      </a:lnTo>
                      <a:lnTo>
                        <a:pt x="10" y="161"/>
                      </a:lnTo>
                      <a:lnTo>
                        <a:pt x="0" y="160"/>
                      </a:lnTo>
                      <a:lnTo>
                        <a:pt x="46"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58" name="Freeform 123">
                  <a:extLst>
                    <a:ext uri="{FF2B5EF4-FFF2-40B4-BE49-F238E27FC236}">
                      <a16:creationId xmlns:a16="http://schemas.microsoft.com/office/drawing/2014/main" id="{FF247B0A-9D0E-4444-B22D-28505828CAEC}"/>
                    </a:ext>
                  </a:extLst>
                </p:cNvPr>
                <p:cNvSpPr>
                  <a:spLocks/>
                </p:cNvSpPr>
                <p:nvPr/>
              </p:nvSpPr>
              <p:spPr bwMode="auto">
                <a:xfrm>
                  <a:off x="5370512" y="3213100"/>
                  <a:ext cx="576263" cy="944563"/>
                </a:xfrm>
                <a:custGeom>
                  <a:avLst/>
                  <a:gdLst/>
                  <a:ahLst/>
                  <a:cxnLst>
                    <a:cxn ang="0">
                      <a:pos x="221" y="150"/>
                    </a:cxn>
                    <a:cxn ang="0">
                      <a:pos x="187" y="373"/>
                    </a:cxn>
                    <a:cxn ang="0">
                      <a:pos x="191" y="374"/>
                    </a:cxn>
                    <a:cxn ang="0">
                      <a:pos x="202" y="378"/>
                    </a:cxn>
                    <a:cxn ang="0">
                      <a:pos x="222" y="384"/>
                    </a:cxn>
                    <a:cxn ang="0">
                      <a:pos x="254" y="393"/>
                    </a:cxn>
                    <a:cxn ang="0">
                      <a:pos x="301" y="403"/>
                    </a:cxn>
                    <a:cxn ang="0">
                      <a:pos x="363" y="414"/>
                    </a:cxn>
                    <a:cxn ang="0">
                      <a:pos x="361" y="422"/>
                    </a:cxn>
                    <a:cxn ang="0">
                      <a:pos x="358" y="444"/>
                    </a:cxn>
                    <a:cxn ang="0">
                      <a:pos x="352" y="475"/>
                    </a:cxn>
                    <a:cxn ang="0">
                      <a:pos x="345" y="511"/>
                    </a:cxn>
                    <a:cxn ang="0">
                      <a:pos x="335" y="548"/>
                    </a:cxn>
                    <a:cxn ang="0">
                      <a:pos x="323" y="581"/>
                    </a:cxn>
                    <a:cxn ang="0">
                      <a:pos x="315" y="594"/>
                    </a:cxn>
                    <a:cxn ang="0">
                      <a:pos x="299" y="592"/>
                    </a:cxn>
                    <a:cxn ang="0">
                      <a:pos x="270" y="585"/>
                    </a:cxn>
                    <a:cxn ang="0">
                      <a:pos x="231" y="578"/>
                    </a:cxn>
                    <a:cxn ang="0">
                      <a:pos x="188" y="568"/>
                    </a:cxn>
                    <a:cxn ang="0">
                      <a:pos x="145" y="557"/>
                    </a:cxn>
                    <a:cxn ang="0">
                      <a:pos x="89" y="540"/>
                    </a:cxn>
                    <a:cxn ang="0">
                      <a:pos x="49" y="522"/>
                    </a:cxn>
                    <a:cxn ang="0">
                      <a:pos x="24" y="506"/>
                    </a:cxn>
                    <a:cxn ang="0">
                      <a:pos x="9" y="494"/>
                    </a:cxn>
                    <a:cxn ang="0">
                      <a:pos x="3" y="487"/>
                    </a:cxn>
                    <a:cxn ang="0">
                      <a:pos x="1" y="481"/>
                    </a:cxn>
                    <a:cxn ang="0">
                      <a:pos x="1" y="461"/>
                    </a:cxn>
                    <a:cxn ang="0">
                      <a:pos x="5" y="427"/>
                    </a:cxn>
                    <a:cxn ang="0">
                      <a:pos x="20" y="356"/>
                    </a:cxn>
                    <a:cxn ang="0">
                      <a:pos x="38" y="296"/>
                    </a:cxn>
                    <a:cxn ang="0">
                      <a:pos x="62" y="226"/>
                    </a:cxn>
                    <a:cxn ang="0">
                      <a:pos x="87" y="171"/>
                    </a:cxn>
                    <a:cxn ang="0">
                      <a:pos x="111" y="129"/>
                    </a:cxn>
                    <a:cxn ang="0">
                      <a:pos x="134" y="93"/>
                    </a:cxn>
                    <a:cxn ang="0">
                      <a:pos x="164" y="41"/>
                    </a:cxn>
                    <a:cxn ang="0">
                      <a:pos x="181" y="0"/>
                    </a:cxn>
                  </a:cxnLst>
                  <a:rect l="0" t="0" r="r" b="b"/>
                  <a:pathLst>
                    <a:path w="363" h="595">
                      <a:moveTo>
                        <a:pt x="181" y="0"/>
                      </a:moveTo>
                      <a:lnTo>
                        <a:pt x="221" y="150"/>
                      </a:lnTo>
                      <a:lnTo>
                        <a:pt x="207" y="296"/>
                      </a:lnTo>
                      <a:lnTo>
                        <a:pt x="187" y="373"/>
                      </a:lnTo>
                      <a:lnTo>
                        <a:pt x="188" y="373"/>
                      </a:lnTo>
                      <a:lnTo>
                        <a:pt x="191" y="374"/>
                      </a:lnTo>
                      <a:lnTo>
                        <a:pt x="195" y="376"/>
                      </a:lnTo>
                      <a:lnTo>
                        <a:pt x="202" y="378"/>
                      </a:lnTo>
                      <a:lnTo>
                        <a:pt x="211" y="381"/>
                      </a:lnTo>
                      <a:lnTo>
                        <a:pt x="222" y="384"/>
                      </a:lnTo>
                      <a:lnTo>
                        <a:pt x="237" y="388"/>
                      </a:lnTo>
                      <a:lnTo>
                        <a:pt x="254" y="393"/>
                      </a:lnTo>
                      <a:lnTo>
                        <a:pt x="276" y="397"/>
                      </a:lnTo>
                      <a:lnTo>
                        <a:pt x="301" y="403"/>
                      </a:lnTo>
                      <a:lnTo>
                        <a:pt x="330" y="408"/>
                      </a:lnTo>
                      <a:lnTo>
                        <a:pt x="363" y="414"/>
                      </a:lnTo>
                      <a:lnTo>
                        <a:pt x="363" y="416"/>
                      </a:lnTo>
                      <a:lnTo>
                        <a:pt x="361" y="422"/>
                      </a:lnTo>
                      <a:lnTo>
                        <a:pt x="360" y="432"/>
                      </a:lnTo>
                      <a:lnTo>
                        <a:pt x="358" y="444"/>
                      </a:lnTo>
                      <a:lnTo>
                        <a:pt x="355" y="459"/>
                      </a:lnTo>
                      <a:lnTo>
                        <a:pt x="352" y="475"/>
                      </a:lnTo>
                      <a:lnTo>
                        <a:pt x="349" y="493"/>
                      </a:lnTo>
                      <a:lnTo>
                        <a:pt x="345" y="511"/>
                      </a:lnTo>
                      <a:lnTo>
                        <a:pt x="340" y="530"/>
                      </a:lnTo>
                      <a:lnTo>
                        <a:pt x="335" y="548"/>
                      </a:lnTo>
                      <a:lnTo>
                        <a:pt x="330" y="565"/>
                      </a:lnTo>
                      <a:lnTo>
                        <a:pt x="323" y="581"/>
                      </a:lnTo>
                      <a:lnTo>
                        <a:pt x="317" y="595"/>
                      </a:lnTo>
                      <a:lnTo>
                        <a:pt x="315" y="594"/>
                      </a:lnTo>
                      <a:lnTo>
                        <a:pt x="308" y="594"/>
                      </a:lnTo>
                      <a:lnTo>
                        <a:pt x="299" y="592"/>
                      </a:lnTo>
                      <a:lnTo>
                        <a:pt x="285" y="589"/>
                      </a:lnTo>
                      <a:lnTo>
                        <a:pt x="270" y="585"/>
                      </a:lnTo>
                      <a:lnTo>
                        <a:pt x="251" y="582"/>
                      </a:lnTo>
                      <a:lnTo>
                        <a:pt x="231" y="578"/>
                      </a:lnTo>
                      <a:lnTo>
                        <a:pt x="210" y="573"/>
                      </a:lnTo>
                      <a:lnTo>
                        <a:pt x="188" y="568"/>
                      </a:lnTo>
                      <a:lnTo>
                        <a:pt x="167" y="563"/>
                      </a:lnTo>
                      <a:lnTo>
                        <a:pt x="145" y="557"/>
                      </a:lnTo>
                      <a:lnTo>
                        <a:pt x="114" y="548"/>
                      </a:lnTo>
                      <a:lnTo>
                        <a:pt x="89" y="540"/>
                      </a:lnTo>
                      <a:lnTo>
                        <a:pt x="67" y="531"/>
                      </a:lnTo>
                      <a:lnTo>
                        <a:pt x="49" y="522"/>
                      </a:lnTo>
                      <a:lnTo>
                        <a:pt x="35" y="513"/>
                      </a:lnTo>
                      <a:lnTo>
                        <a:pt x="24" y="506"/>
                      </a:lnTo>
                      <a:lnTo>
                        <a:pt x="15" y="500"/>
                      </a:lnTo>
                      <a:lnTo>
                        <a:pt x="9" y="494"/>
                      </a:lnTo>
                      <a:lnTo>
                        <a:pt x="5" y="489"/>
                      </a:lnTo>
                      <a:lnTo>
                        <a:pt x="3" y="487"/>
                      </a:lnTo>
                      <a:lnTo>
                        <a:pt x="2" y="486"/>
                      </a:lnTo>
                      <a:lnTo>
                        <a:pt x="1" y="481"/>
                      </a:lnTo>
                      <a:lnTo>
                        <a:pt x="0" y="473"/>
                      </a:lnTo>
                      <a:lnTo>
                        <a:pt x="1" y="461"/>
                      </a:lnTo>
                      <a:lnTo>
                        <a:pt x="2" y="446"/>
                      </a:lnTo>
                      <a:lnTo>
                        <a:pt x="5" y="427"/>
                      </a:lnTo>
                      <a:lnTo>
                        <a:pt x="14" y="382"/>
                      </a:lnTo>
                      <a:lnTo>
                        <a:pt x="20" y="356"/>
                      </a:lnTo>
                      <a:lnTo>
                        <a:pt x="29" y="327"/>
                      </a:lnTo>
                      <a:lnTo>
                        <a:pt x="38" y="296"/>
                      </a:lnTo>
                      <a:lnTo>
                        <a:pt x="50" y="259"/>
                      </a:lnTo>
                      <a:lnTo>
                        <a:pt x="62" y="226"/>
                      </a:lnTo>
                      <a:lnTo>
                        <a:pt x="75" y="197"/>
                      </a:lnTo>
                      <a:lnTo>
                        <a:pt x="87" y="171"/>
                      </a:lnTo>
                      <a:lnTo>
                        <a:pt x="99" y="149"/>
                      </a:lnTo>
                      <a:lnTo>
                        <a:pt x="111" y="129"/>
                      </a:lnTo>
                      <a:lnTo>
                        <a:pt x="123" y="111"/>
                      </a:lnTo>
                      <a:lnTo>
                        <a:pt x="134" y="93"/>
                      </a:lnTo>
                      <a:lnTo>
                        <a:pt x="154" y="58"/>
                      </a:lnTo>
                      <a:lnTo>
                        <a:pt x="164" y="41"/>
                      </a:lnTo>
                      <a:lnTo>
                        <a:pt x="172" y="22"/>
                      </a:lnTo>
                      <a:lnTo>
                        <a:pt x="18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59" name="Oval 126">
                  <a:extLst>
                    <a:ext uri="{FF2B5EF4-FFF2-40B4-BE49-F238E27FC236}">
                      <a16:creationId xmlns:a16="http://schemas.microsoft.com/office/drawing/2014/main" id="{9025E589-13E3-AB43-BA35-8685E8090DF0}"/>
                    </a:ext>
                  </a:extLst>
                </p:cNvPr>
                <p:cNvSpPr/>
                <p:nvPr/>
              </p:nvSpPr>
              <p:spPr>
                <a:xfrm>
                  <a:off x="5180529" y="5499469"/>
                  <a:ext cx="1827766" cy="152401"/>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200" kern="0">
                    <a:solidFill>
                      <a:sysClr val="window" lastClr="FFFFFF"/>
                    </a:solidFill>
                    <a:latin typeface="Chalkboard" panose="03050602040202020205" pitchFamily="66" charset="77"/>
                  </a:endParaRPr>
                </a:p>
              </p:txBody>
            </p:sp>
          </p:grpSp>
          <p:grpSp>
            <p:nvGrpSpPr>
              <p:cNvPr id="183" name="277 Grupo">
                <a:extLst>
                  <a:ext uri="{FF2B5EF4-FFF2-40B4-BE49-F238E27FC236}">
                    <a16:creationId xmlns:a16="http://schemas.microsoft.com/office/drawing/2014/main" id="{1357A4F3-E3C1-594D-A68C-FAB5F6E3E8F4}"/>
                  </a:ext>
                </a:extLst>
              </p:cNvPr>
              <p:cNvGrpSpPr/>
              <p:nvPr/>
            </p:nvGrpSpPr>
            <p:grpSpPr>
              <a:xfrm>
                <a:off x="3889419" y="2192946"/>
                <a:ext cx="1827766" cy="3704007"/>
                <a:chOff x="5180529" y="1947863"/>
                <a:chExt cx="1827766" cy="3704007"/>
              </a:xfrm>
            </p:grpSpPr>
            <p:sp>
              <p:nvSpPr>
                <p:cNvPr id="184" name="Freeform 74">
                  <a:extLst>
                    <a:ext uri="{FF2B5EF4-FFF2-40B4-BE49-F238E27FC236}">
                      <a16:creationId xmlns:a16="http://schemas.microsoft.com/office/drawing/2014/main" id="{42229DA1-3D1E-A843-9F55-E063B0DDECC0}"/>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85" name="Freeform 75">
                  <a:extLst>
                    <a:ext uri="{FF2B5EF4-FFF2-40B4-BE49-F238E27FC236}">
                      <a16:creationId xmlns:a16="http://schemas.microsoft.com/office/drawing/2014/main" id="{DDAB9020-A9EC-2941-85B7-8A79EBE26550}"/>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CFD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86" name="Freeform 76">
                  <a:extLst>
                    <a:ext uri="{FF2B5EF4-FFF2-40B4-BE49-F238E27FC236}">
                      <a16:creationId xmlns:a16="http://schemas.microsoft.com/office/drawing/2014/main" id="{3C5095F1-FCCD-6841-8477-29074E16D34A}"/>
                    </a:ext>
                  </a:extLst>
                </p:cNvPr>
                <p:cNvSpPr>
                  <a:spLocks/>
                </p:cNvSpPr>
                <p:nvPr/>
              </p:nvSpPr>
              <p:spPr bwMode="auto">
                <a:xfrm>
                  <a:off x="5695949" y="4233863"/>
                  <a:ext cx="871538" cy="1296988"/>
                </a:xfrm>
                <a:custGeom>
                  <a:avLst/>
                  <a:gdLst/>
                  <a:ahLst/>
                  <a:cxnLst>
                    <a:cxn ang="0">
                      <a:pos x="549" y="2"/>
                    </a:cxn>
                    <a:cxn ang="0">
                      <a:pos x="547" y="20"/>
                    </a:cxn>
                    <a:cxn ang="0">
                      <a:pos x="546" y="54"/>
                    </a:cxn>
                    <a:cxn ang="0">
                      <a:pos x="542" y="101"/>
                    </a:cxn>
                    <a:cxn ang="0">
                      <a:pos x="539" y="156"/>
                    </a:cxn>
                    <a:cxn ang="0">
                      <a:pos x="534" y="219"/>
                    </a:cxn>
                    <a:cxn ang="0">
                      <a:pos x="529" y="284"/>
                    </a:cxn>
                    <a:cxn ang="0">
                      <a:pos x="518" y="383"/>
                    </a:cxn>
                    <a:cxn ang="0">
                      <a:pos x="509" y="447"/>
                    </a:cxn>
                    <a:cxn ang="0">
                      <a:pos x="500" y="512"/>
                    </a:cxn>
                    <a:cxn ang="0">
                      <a:pos x="489" y="575"/>
                    </a:cxn>
                    <a:cxn ang="0">
                      <a:pos x="477" y="631"/>
                    </a:cxn>
                    <a:cxn ang="0">
                      <a:pos x="467" y="681"/>
                    </a:cxn>
                    <a:cxn ang="0">
                      <a:pos x="458" y="722"/>
                    </a:cxn>
                    <a:cxn ang="0">
                      <a:pos x="451" y="751"/>
                    </a:cxn>
                    <a:cxn ang="0">
                      <a:pos x="448" y="767"/>
                    </a:cxn>
                    <a:cxn ang="0">
                      <a:pos x="293" y="817"/>
                    </a:cxn>
                    <a:cxn ang="0">
                      <a:pos x="124" y="775"/>
                    </a:cxn>
                    <a:cxn ang="0">
                      <a:pos x="121" y="767"/>
                    </a:cxn>
                    <a:cxn ang="0">
                      <a:pos x="116" y="751"/>
                    </a:cxn>
                    <a:cxn ang="0">
                      <a:pos x="108" y="724"/>
                    </a:cxn>
                    <a:cxn ang="0">
                      <a:pos x="98" y="685"/>
                    </a:cxn>
                    <a:cxn ang="0">
                      <a:pos x="86" y="634"/>
                    </a:cxn>
                    <a:cxn ang="0">
                      <a:pos x="72" y="568"/>
                    </a:cxn>
                    <a:cxn ang="0">
                      <a:pos x="58" y="487"/>
                    </a:cxn>
                    <a:cxn ang="0">
                      <a:pos x="42" y="389"/>
                    </a:cxn>
                    <a:cxn ang="0">
                      <a:pos x="25" y="273"/>
                    </a:cxn>
                    <a:cxn ang="0">
                      <a:pos x="8" y="137"/>
                    </a:cxn>
                    <a:cxn ang="0">
                      <a:pos x="2" y="62"/>
                    </a:cxn>
                    <a:cxn ang="0">
                      <a:pos x="21" y="63"/>
                    </a:cxn>
                    <a:cxn ang="0">
                      <a:pos x="56" y="64"/>
                    </a:cxn>
                    <a:cxn ang="0">
                      <a:pos x="161" y="65"/>
                    </a:cxn>
                    <a:cxn ang="0">
                      <a:pos x="225" y="63"/>
                    </a:cxn>
                    <a:cxn ang="0">
                      <a:pos x="294" y="58"/>
                    </a:cxn>
                    <a:cxn ang="0">
                      <a:pos x="364" y="50"/>
                    </a:cxn>
                    <a:cxn ang="0">
                      <a:pos x="431" y="38"/>
                    </a:cxn>
                    <a:cxn ang="0">
                      <a:pos x="494" y="22"/>
                    </a:cxn>
                    <a:cxn ang="0">
                      <a:pos x="549" y="0"/>
                    </a:cxn>
                  </a:cxnLst>
                  <a:rect l="0" t="0" r="r" b="b"/>
                  <a:pathLst>
                    <a:path w="549" h="817">
                      <a:moveTo>
                        <a:pt x="549" y="0"/>
                      </a:moveTo>
                      <a:lnTo>
                        <a:pt x="549" y="2"/>
                      </a:lnTo>
                      <a:lnTo>
                        <a:pt x="548" y="9"/>
                      </a:lnTo>
                      <a:lnTo>
                        <a:pt x="547" y="20"/>
                      </a:lnTo>
                      <a:lnTo>
                        <a:pt x="547" y="36"/>
                      </a:lnTo>
                      <a:lnTo>
                        <a:pt x="546" y="54"/>
                      </a:lnTo>
                      <a:lnTo>
                        <a:pt x="544" y="76"/>
                      </a:lnTo>
                      <a:lnTo>
                        <a:pt x="542" y="101"/>
                      </a:lnTo>
                      <a:lnTo>
                        <a:pt x="541" y="128"/>
                      </a:lnTo>
                      <a:lnTo>
                        <a:pt x="539" y="156"/>
                      </a:lnTo>
                      <a:lnTo>
                        <a:pt x="537" y="187"/>
                      </a:lnTo>
                      <a:lnTo>
                        <a:pt x="534" y="219"/>
                      </a:lnTo>
                      <a:lnTo>
                        <a:pt x="531" y="251"/>
                      </a:lnTo>
                      <a:lnTo>
                        <a:pt x="529" y="284"/>
                      </a:lnTo>
                      <a:lnTo>
                        <a:pt x="522" y="351"/>
                      </a:lnTo>
                      <a:lnTo>
                        <a:pt x="518" y="383"/>
                      </a:lnTo>
                      <a:lnTo>
                        <a:pt x="514" y="415"/>
                      </a:lnTo>
                      <a:lnTo>
                        <a:pt x="509" y="447"/>
                      </a:lnTo>
                      <a:lnTo>
                        <a:pt x="504" y="481"/>
                      </a:lnTo>
                      <a:lnTo>
                        <a:pt x="500" y="512"/>
                      </a:lnTo>
                      <a:lnTo>
                        <a:pt x="494" y="544"/>
                      </a:lnTo>
                      <a:lnTo>
                        <a:pt x="489" y="575"/>
                      </a:lnTo>
                      <a:lnTo>
                        <a:pt x="483" y="604"/>
                      </a:lnTo>
                      <a:lnTo>
                        <a:pt x="477" y="631"/>
                      </a:lnTo>
                      <a:lnTo>
                        <a:pt x="472" y="657"/>
                      </a:lnTo>
                      <a:lnTo>
                        <a:pt x="467" y="681"/>
                      </a:lnTo>
                      <a:lnTo>
                        <a:pt x="462" y="703"/>
                      </a:lnTo>
                      <a:lnTo>
                        <a:pt x="458" y="722"/>
                      </a:lnTo>
                      <a:lnTo>
                        <a:pt x="455" y="738"/>
                      </a:lnTo>
                      <a:lnTo>
                        <a:pt x="451" y="751"/>
                      </a:lnTo>
                      <a:lnTo>
                        <a:pt x="449" y="760"/>
                      </a:lnTo>
                      <a:lnTo>
                        <a:pt x="448" y="767"/>
                      </a:lnTo>
                      <a:lnTo>
                        <a:pt x="447" y="769"/>
                      </a:lnTo>
                      <a:lnTo>
                        <a:pt x="293" y="817"/>
                      </a:lnTo>
                      <a:lnTo>
                        <a:pt x="125" y="776"/>
                      </a:lnTo>
                      <a:lnTo>
                        <a:pt x="124" y="775"/>
                      </a:lnTo>
                      <a:lnTo>
                        <a:pt x="123" y="772"/>
                      </a:lnTo>
                      <a:lnTo>
                        <a:pt x="121" y="767"/>
                      </a:lnTo>
                      <a:lnTo>
                        <a:pt x="119" y="760"/>
                      </a:lnTo>
                      <a:lnTo>
                        <a:pt x="116" y="751"/>
                      </a:lnTo>
                      <a:lnTo>
                        <a:pt x="112" y="738"/>
                      </a:lnTo>
                      <a:lnTo>
                        <a:pt x="108" y="724"/>
                      </a:lnTo>
                      <a:lnTo>
                        <a:pt x="103" y="706"/>
                      </a:lnTo>
                      <a:lnTo>
                        <a:pt x="98" y="685"/>
                      </a:lnTo>
                      <a:lnTo>
                        <a:pt x="92" y="662"/>
                      </a:lnTo>
                      <a:lnTo>
                        <a:pt x="86" y="634"/>
                      </a:lnTo>
                      <a:lnTo>
                        <a:pt x="79" y="603"/>
                      </a:lnTo>
                      <a:lnTo>
                        <a:pt x="72" y="568"/>
                      </a:lnTo>
                      <a:lnTo>
                        <a:pt x="65" y="530"/>
                      </a:lnTo>
                      <a:lnTo>
                        <a:pt x="58" y="487"/>
                      </a:lnTo>
                      <a:lnTo>
                        <a:pt x="49" y="441"/>
                      </a:lnTo>
                      <a:lnTo>
                        <a:pt x="42" y="389"/>
                      </a:lnTo>
                      <a:lnTo>
                        <a:pt x="34" y="333"/>
                      </a:lnTo>
                      <a:lnTo>
                        <a:pt x="25" y="273"/>
                      </a:lnTo>
                      <a:lnTo>
                        <a:pt x="17" y="208"/>
                      </a:lnTo>
                      <a:lnTo>
                        <a:pt x="8" y="137"/>
                      </a:lnTo>
                      <a:lnTo>
                        <a:pt x="0" y="62"/>
                      </a:lnTo>
                      <a:lnTo>
                        <a:pt x="2" y="62"/>
                      </a:lnTo>
                      <a:lnTo>
                        <a:pt x="9" y="63"/>
                      </a:lnTo>
                      <a:lnTo>
                        <a:pt x="21" y="63"/>
                      </a:lnTo>
                      <a:lnTo>
                        <a:pt x="36" y="63"/>
                      </a:lnTo>
                      <a:lnTo>
                        <a:pt x="56" y="64"/>
                      </a:lnTo>
                      <a:lnTo>
                        <a:pt x="78" y="65"/>
                      </a:lnTo>
                      <a:lnTo>
                        <a:pt x="161" y="65"/>
                      </a:lnTo>
                      <a:lnTo>
                        <a:pt x="192" y="64"/>
                      </a:lnTo>
                      <a:lnTo>
                        <a:pt x="225" y="63"/>
                      </a:lnTo>
                      <a:lnTo>
                        <a:pt x="259" y="60"/>
                      </a:lnTo>
                      <a:lnTo>
                        <a:pt x="294" y="58"/>
                      </a:lnTo>
                      <a:lnTo>
                        <a:pt x="328" y="54"/>
                      </a:lnTo>
                      <a:lnTo>
                        <a:pt x="364" y="50"/>
                      </a:lnTo>
                      <a:lnTo>
                        <a:pt x="397" y="45"/>
                      </a:lnTo>
                      <a:lnTo>
                        <a:pt x="431" y="38"/>
                      </a:lnTo>
                      <a:lnTo>
                        <a:pt x="463" y="30"/>
                      </a:lnTo>
                      <a:lnTo>
                        <a:pt x="494" y="22"/>
                      </a:lnTo>
                      <a:lnTo>
                        <a:pt x="522" y="11"/>
                      </a:lnTo>
                      <a:lnTo>
                        <a:pt x="549"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87" name="Freeform 77">
                  <a:extLst>
                    <a:ext uri="{FF2B5EF4-FFF2-40B4-BE49-F238E27FC236}">
                      <a16:creationId xmlns:a16="http://schemas.microsoft.com/office/drawing/2014/main" id="{6DB20A97-A1AC-CA4F-A826-1FA855489D1D}"/>
                    </a:ext>
                  </a:extLst>
                </p:cNvPr>
                <p:cNvSpPr>
                  <a:spLocks/>
                </p:cNvSpPr>
                <p:nvPr/>
              </p:nvSpPr>
              <p:spPr bwMode="auto">
                <a:xfrm>
                  <a:off x="6083299" y="4606925"/>
                  <a:ext cx="211138" cy="922338"/>
                </a:xfrm>
                <a:custGeom>
                  <a:avLst/>
                  <a:gdLst/>
                  <a:ahLst/>
                  <a:cxnLst>
                    <a:cxn ang="0">
                      <a:pos x="133" y="0"/>
                    </a:cxn>
                    <a:cxn ang="0">
                      <a:pos x="133" y="1"/>
                    </a:cxn>
                    <a:cxn ang="0">
                      <a:pos x="130" y="4"/>
                    </a:cxn>
                    <a:cxn ang="0">
                      <a:pos x="125" y="9"/>
                    </a:cxn>
                    <a:cxn ang="0">
                      <a:pos x="118" y="15"/>
                    </a:cxn>
                    <a:cxn ang="0">
                      <a:pos x="109" y="22"/>
                    </a:cxn>
                    <a:cxn ang="0">
                      <a:pos x="97" y="29"/>
                    </a:cxn>
                    <a:cxn ang="0">
                      <a:pos x="82" y="35"/>
                    </a:cxn>
                    <a:cxn ang="0">
                      <a:pos x="59" y="581"/>
                    </a:cxn>
                    <a:cxn ang="0">
                      <a:pos x="38" y="579"/>
                    </a:cxn>
                    <a:cxn ang="0">
                      <a:pos x="55" y="39"/>
                    </a:cxn>
                    <a:cxn ang="0">
                      <a:pos x="53" y="39"/>
                    </a:cxn>
                    <a:cxn ang="0">
                      <a:pos x="48" y="38"/>
                    </a:cxn>
                    <a:cxn ang="0">
                      <a:pos x="41" y="36"/>
                    </a:cxn>
                    <a:cxn ang="0">
                      <a:pos x="31" y="33"/>
                    </a:cxn>
                    <a:cxn ang="0">
                      <a:pos x="21" y="29"/>
                    </a:cxn>
                    <a:cxn ang="0">
                      <a:pos x="10" y="24"/>
                    </a:cxn>
                    <a:cxn ang="0">
                      <a:pos x="0" y="18"/>
                    </a:cxn>
                    <a:cxn ang="0">
                      <a:pos x="3" y="18"/>
                    </a:cxn>
                    <a:cxn ang="0">
                      <a:pos x="10" y="18"/>
                    </a:cxn>
                    <a:cxn ang="0">
                      <a:pos x="20" y="18"/>
                    </a:cxn>
                    <a:cxn ang="0">
                      <a:pos x="34" y="16"/>
                    </a:cxn>
                    <a:cxn ang="0">
                      <a:pos x="50" y="15"/>
                    </a:cxn>
                    <a:cxn ang="0">
                      <a:pos x="67" y="13"/>
                    </a:cxn>
                    <a:cxn ang="0">
                      <a:pos x="84" y="11"/>
                    </a:cxn>
                    <a:cxn ang="0">
                      <a:pos x="102" y="8"/>
                    </a:cxn>
                    <a:cxn ang="0">
                      <a:pos x="119" y="4"/>
                    </a:cxn>
                    <a:cxn ang="0">
                      <a:pos x="133" y="0"/>
                    </a:cxn>
                  </a:cxnLst>
                  <a:rect l="0" t="0" r="r" b="b"/>
                  <a:pathLst>
                    <a:path w="133" h="581">
                      <a:moveTo>
                        <a:pt x="133" y="0"/>
                      </a:moveTo>
                      <a:lnTo>
                        <a:pt x="133" y="1"/>
                      </a:lnTo>
                      <a:lnTo>
                        <a:pt x="130" y="4"/>
                      </a:lnTo>
                      <a:lnTo>
                        <a:pt x="125" y="9"/>
                      </a:lnTo>
                      <a:lnTo>
                        <a:pt x="118" y="15"/>
                      </a:lnTo>
                      <a:lnTo>
                        <a:pt x="109" y="22"/>
                      </a:lnTo>
                      <a:lnTo>
                        <a:pt x="97" y="29"/>
                      </a:lnTo>
                      <a:lnTo>
                        <a:pt x="82" y="35"/>
                      </a:lnTo>
                      <a:lnTo>
                        <a:pt x="59" y="581"/>
                      </a:lnTo>
                      <a:lnTo>
                        <a:pt x="38" y="579"/>
                      </a:lnTo>
                      <a:lnTo>
                        <a:pt x="55" y="39"/>
                      </a:lnTo>
                      <a:lnTo>
                        <a:pt x="53" y="39"/>
                      </a:lnTo>
                      <a:lnTo>
                        <a:pt x="48" y="38"/>
                      </a:lnTo>
                      <a:lnTo>
                        <a:pt x="41" y="36"/>
                      </a:lnTo>
                      <a:lnTo>
                        <a:pt x="31" y="33"/>
                      </a:lnTo>
                      <a:lnTo>
                        <a:pt x="21" y="29"/>
                      </a:lnTo>
                      <a:lnTo>
                        <a:pt x="10" y="24"/>
                      </a:lnTo>
                      <a:lnTo>
                        <a:pt x="0" y="18"/>
                      </a:lnTo>
                      <a:lnTo>
                        <a:pt x="3" y="18"/>
                      </a:lnTo>
                      <a:lnTo>
                        <a:pt x="10" y="18"/>
                      </a:lnTo>
                      <a:lnTo>
                        <a:pt x="20" y="18"/>
                      </a:lnTo>
                      <a:lnTo>
                        <a:pt x="34" y="16"/>
                      </a:lnTo>
                      <a:lnTo>
                        <a:pt x="50" y="15"/>
                      </a:lnTo>
                      <a:lnTo>
                        <a:pt x="67" y="13"/>
                      </a:lnTo>
                      <a:lnTo>
                        <a:pt x="84" y="11"/>
                      </a:lnTo>
                      <a:lnTo>
                        <a:pt x="102" y="8"/>
                      </a:lnTo>
                      <a:lnTo>
                        <a:pt x="119" y="4"/>
                      </a:lnTo>
                      <a:lnTo>
                        <a:pt x="133"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88" name="Freeform 78">
                  <a:extLst>
                    <a:ext uri="{FF2B5EF4-FFF2-40B4-BE49-F238E27FC236}">
                      <a16:creationId xmlns:a16="http://schemas.microsoft.com/office/drawing/2014/main" id="{3B796DBF-553E-F941-94E4-92349C7F317C}"/>
                    </a:ext>
                  </a:extLst>
                </p:cNvPr>
                <p:cNvSpPr>
                  <a:spLocks/>
                </p:cNvSpPr>
                <p:nvPr/>
              </p:nvSpPr>
              <p:spPr bwMode="auto">
                <a:xfrm>
                  <a:off x="6149974" y="3328988"/>
                  <a:ext cx="193675" cy="822325"/>
                </a:xfrm>
                <a:custGeom>
                  <a:avLst/>
                  <a:gdLst/>
                  <a:ahLst/>
                  <a:cxnLst>
                    <a:cxn ang="0">
                      <a:pos x="35" y="0"/>
                    </a:cxn>
                    <a:cxn ang="0">
                      <a:pos x="44" y="31"/>
                    </a:cxn>
                    <a:cxn ang="0">
                      <a:pos x="53" y="64"/>
                    </a:cxn>
                    <a:cxn ang="0">
                      <a:pos x="62" y="97"/>
                    </a:cxn>
                    <a:cxn ang="0">
                      <a:pos x="69" y="130"/>
                    </a:cxn>
                    <a:cxn ang="0">
                      <a:pos x="76" y="164"/>
                    </a:cxn>
                    <a:cxn ang="0">
                      <a:pos x="83" y="197"/>
                    </a:cxn>
                    <a:cxn ang="0">
                      <a:pos x="89" y="230"/>
                    </a:cxn>
                    <a:cxn ang="0">
                      <a:pos x="95" y="261"/>
                    </a:cxn>
                    <a:cxn ang="0">
                      <a:pos x="100" y="291"/>
                    </a:cxn>
                    <a:cxn ang="0">
                      <a:pos x="105" y="320"/>
                    </a:cxn>
                    <a:cxn ang="0">
                      <a:pos x="109" y="346"/>
                    </a:cxn>
                    <a:cxn ang="0">
                      <a:pos x="113" y="370"/>
                    </a:cxn>
                    <a:cxn ang="0">
                      <a:pos x="116" y="391"/>
                    </a:cxn>
                    <a:cxn ang="0">
                      <a:pos x="118" y="409"/>
                    </a:cxn>
                    <a:cxn ang="0">
                      <a:pos x="120" y="424"/>
                    </a:cxn>
                    <a:cxn ang="0">
                      <a:pos x="121" y="435"/>
                    </a:cxn>
                    <a:cxn ang="0">
                      <a:pos x="122" y="442"/>
                    </a:cxn>
                    <a:cxn ang="0">
                      <a:pos x="122" y="444"/>
                    </a:cxn>
                    <a:cxn ang="0">
                      <a:pos x="62" y="518"/>
                    </a:cxn>
                    <a:cxn ang="0">
                      <a:pos x="0" y="448"/>
                    </a:cxn>
                    <a:cxn ang="0">
                      <a:pos x="2" y="423"/>
                    </a:cxn>
                    <a:cxn ang="0">
                      <a:pos x="3" y="396"/>
                    </a:cxn>
                    <a:cxn ang="0">
                      <a:pos x="4" y="367"/>
                    </a:cxn>
                    <a:cxn ang="0">
                      <a:pos x="4" y="337"/>
                    </a:cxn>
                    <a:cxn ang="0">
                      <a:pos x="5" y="306"/>
                    </a:cxn>
                    <a:cxn ang="0">
                      <a:pos x="5" y="213"/>
                    </a:cxn>
                    <a:cxn ang="0">
                      <a:pos x="4" y="183"/>
                    </a:cxn>
                    <a:cxn ang="0">
                      <a:pos x="4" y="154"/>
                    </a:cxn>
                    <a:cxn ang="0">
                      <a:pos x="4" y="127"/>
                    </a:cxn>
                    <a:cxn ang="0">
                      <a:pos x="3" y="101"/>
                    </a:cxn>
                    <a:cxn ang="0">
                      <a:pos x="2" y="78"/>
                    </a:cxn>
                    <a:cxn ang="0">
                      <a:pos x="2" y="57"/>
                    </a:cxn>
                    <a:cxn ang="0">
                      <a:pos x="2" y="39"/>
                    </a:cxn>
                    <a:cxn ang="0">
                      <a:pos x="1" y="25"/>
                    </a:cxn>
                    <a:cxn ang="0">
                      <a:pos x="0" y="13"/>
                    </a:cxn>
                    <a:cxn ang="0">
                      <a:pos x="0" y="5"/>
                    </a:cxn>
                    <a:cxn ang="0">
                      <a:pos x="35" y="0"/>
                    </a:cxn>
                  </a:cxnLst>
                  <a:rect l="0" t="0" r="r" b="b"/>
                  <a:pathLst>
                    <a:path w="122" h="518">
                      <a:moveTo>
                        <a:pt x="35" y="0"/>
                      </a:moveTo>
                      <a:lnTo>
                        <a:pt x="44" y="31"/>
                      </a:lnTo>
                      <a:lnTo>
                        <a:pt x="53" y="64"/>
                      </a:lnTo>
                      <a:lnTo>
                        <a:pt x="62" y="97"/>
                      </a:lnTo>
                      <a:lnTo>
                        <a:pt x="69" y="130"/>
                      </a:lnTo>
                      <a:lnTo>
                        <a:pt x="76" y="164"/>
                      </a:lnTo>
                      <a:lnTo>
                        <a:pt x="83" y="197"/>
                      </a:lnTo>
                      <a:lnTo>
                        <a:pt x="89" y="230"/>
                      </a:lnTo>
                      <a:lnTo>
                        <a:pt x="95" y="261"/>
                      </a:lnTo>
                      <a:lnTo>
                        <a:pt x="100" y="291"/>
                      </a:lnTo>
                      <a:lnTo>
                        <a:pt x="105" y="320"/>
                      </a:lnTo>
                      <a:lnTo>
                        <a:pt x="109" y="346"/>
                      </a:lnTo>
                      <a:lnTo>
                        <a:pt x="113" y="370"/>
                      </a:lnTo>
                      <a:lnTo>
                        <a:pt x="116" y="391"/>
                      </a:lnTo>
                      <a:lnTo>
                        <a:pt x="118" y="409"/>
                      </a:lnTo>
                      <a:lnTo>
                        <a:pt x="120" y="424"/>
                      </a:lnTo>
                      <a:lnTo>
                        <a:pt x="121" y="435"/>
                      </a:lnTo>
                      <a:lnTo>
                        <a:pt x="122" y="442"/>
                      </a:lnTo>
                      <a:lnTo>
                        <a:pt x="122" y="444"/>
                      </a:lnTo>
                      <a:lnTo>
                        <a:pt x="62" y="518"/>
                      </a:lnTo>
                      <a:lnTo>
                        <a:pt x="0" y="448"/>
                      </a:lnTo>
                      <a:lnTo>
                        <a:pt x="2" y="423"/>
                      </a:lnTo>
                      <a:lnTo>
                        <a:pt x="3" y="396"/>
                      </a:lnTo>
                      <a:lnTo>
                        <a:pt x="4" y="367"/>
                      </a:lnTo>
                      <a:lnTo>
                        <a:pt x="4" y="337"/>
                      </a:lnTo>
                      <a:lnTo>
                        <a:pt x="5" y="306"/>
                      </a:lnTo>
                      <a:lnTo>
                        <a:pt x="5" y="213"/>
                      </a:lnTo>
                      <a:lnTo>
                        <a:pt x="4" y="183"/>
                      </a:lnTo>
                      <a:lnTo>
                        <a:pt x="4" y="154"/>
                      </a:lnTo>
                      <a:lnTo>
                        <a:pt x="4" y="127"/>
                      </a:lnTo>
                      <a:lnTo>
                        <a:pt x="3" y="101"/>
                      </a:lnTo>
                      <a:lnTo>
                        <a:pt x="2" y="78"/>
                      </a:lnTo>
                      <a:lnTo>
                        <a:pt x="2" y="57"/>
                      </a:lnTo>
                      <a:lnTo>
                        <a:pt x="2" y="39"/>
                      </a:lnTo>
                      <a:lnTo>
                        <a:pt x="1" y="25"/>
                      </a:lnTo>
                      <a:lnTo>
                        <a:pt x="0" y="13"/>
                      </a:lnTo>
                      <a:lnTo>
                        <a:pt x="0" y="5"/>
                      </a:lnTo>
                      <a:lnTo>
                        <a:pt x="35"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89" name="Freeform 79">
                  <a:extLst>
                    <a:ext uri="{FF2B5EF4-FFF2-40B4-BE49-F238E27FC236}">
                      <a16:creationId xmlns:a16="http://schemas.microsoft.com/office/drawing/2014/main" id="{E36B50E2-AB83-AD43-960F-E272BBAFC10F}"/>
                    </a:ext>
                  </a:extLst>
                </p:cNvPr>
                <p:cNvSpPr>
                  <a:spLocks/>
                </p:cNvSpPr>
                <p:nvPr/>
              </p:nvSpPr>
              <p:spPr bwMode="auto">
                <a:xfrm>
                  <a:off x="5783262" y="5395913"/>
                  <a:ext cx="754063" cy="166688"/>
                </a:xfrm>
                <a:custGeom>
                  <a:avLst/>
                  <a:gdLst/>
                  <a:ahLst/>
                  <a:cxnLst>
                    <a:cxn ang="0">
                      <a:pos x="115" y="0"/>
                    </a:cxn>
                    <a:cxn ang="0">
                      <a:pos x="132" y="1"/>
                    </a:cxn>
                    <a:cxn ang="0">
                      <a:pos x="152" y="5"/>
                    </a:cxn>
                    <a:cxn ang="0">
                      <a:pos x="173" y="10"/>
                    </a:cxn>
                    <a:cxn ang="0">
                      <a:pos x="195" y="19"/>
                    </a:cxn>
                    <a:cxn ang="0">
                      <a:pos x="219" y="30"/>
                    </a:cxn>
                    <a:cxn ang="0">
                      <a:pos x="246" y="44"/>
                    </a:cxn>
                    <a:cxn ang="0">
                      <a:pos x="246" y="44"/>
                    </a:cxn>
                    <a:cxn ang="0">
                      <a:pos x="250" y="42"/>
                    </a:cxn>
                    <a:cxn ang="0">
                      <a:pos x="255" y="39"/>
                    </a:cxn>
                    <a:cxn ang="0">
                      <a:pos x="261" y="35"/>
                    </a:cxn>
                    <a:cxn ang="0">
                      <a:pos x="268" y="30"/>
                    </a:cxn>
                    <a:cxn ang="0">
                      <a:pos x="278" y="26"/>
                    </a:cxn>
                    <a:cxn ang="0">
                      <a:pos x="289" y="21"/>
                    </a:cxn>
                    <a:cxn ang="0">
                      <a:pos x="300" y="16"/>
                    </a:cxn>
                    <a:cxn ang="0">
                      <a:pos x="312" y="11"/>
                    </a:cxn>
                    <a:cxn ang="0">
                      <a:pos x="324" y="7"/>
                    </a:cxn>
                    <a:cxn ang="0">
                      <a:pos x="338" y="4"/>
                    </a:cxn>
                    <a:cxn ang="0">
                      <a:pos x="351" y="1"/>
                    </a:cxn>
                    <a:cxn ang="0">
                      <a:pos x="365" y="1"/>
                    </a:cxn>
                    <a:cxn ang="0">
                      <a:pos x="379" y="1"/>
                    </a:cxn>
                    <a:cxn ang="0">
                      <a:pos x="392" y="3"/>
                    </a:cxn>
                    <a:cxn ang="0">
                      <a:pos x="406" y="7"/>
                    </a:cxn>
                    <a:cxn ang="0">
                      <a:pos x="418" y="13"/>
                    </a:cxn>
                    <a:cxn ang="0">
                      <a:pos x="430" y="21"/>
                    </a:cxn>
                    <a:cxn ang="0">
                      <a:pos x="442" y="32"/>
                    </a:cxn>
                    <a:cxn ang="0">
                      <a:pos x="451" y="46"/>
                    </a:cxn>
                    <a:cxn ang="0">
                      <a:pos x="461" y="62"/>
                    </a:cxn>
                    <a:cxn ang="0">
                      <a:pos x="469" y="82"/>
                    </a:cxn>
                    <a:cxn ang="0">
                      <a:pos x="475" y="105"/>
                    </a:cxn>
                    <a:cxn ang="0">
                      <a:pos x="0" y="105"/>
                    </a:cxn>
                    <a:cxn ang="0">
                      <a:pos x="0" y="104"/>
                    </a:cxn>
                    <a:cxn ang="0">
                      <a:pos x="1" y="102"/>
                    </a:cxn>
                    <a:cxn ang="0">
                      <a:pos x="1" y="97"/>
                    </a:cxn>
                    <a:cxn ang="0">
                      <a:pos x="3" y="92"/>
                    </a:cxn>
                    <a:cxn ang="0">
                      <a:pos x="5" y="85"/>
                    </a:cxn>
                    <a:cxn ang="0">
                      <a:pos x="8" y="77"/>
                    </a:cxn>
                    <a:cxn ang="0">
                      <a:pos x="11" y="70"/>
                    </a:cxn>
                    <a:cxn ang="0">
                      <a:pos x="15" y="61"/>
                    </a:cxn>
                    <a:cxn ang="0">
                      <a:pos x="20" y="53"/>
                    </a:cxn>
                    <a:cxn ang="0">
                      <a:pos x="26" y="44"/>
                    </a:cxn>
                    <a:cxn ang="0">
                      <a:pos x="33" y="35"/>
                    </a:cxn>
                    <a:cxn ang="0">
                      <a:pos x="41" y="27"/>
                    </a:cxn>
                    <a:cxn ang="0">
                      <a:pos x="50" y="19"/>
                    </a:cxn>
                    <a:cxn ang="0">
                      <a:pos x="60" y="13"/>
                    </a:cxn>
                    <a:cxn ang="0">
                      <a:pos x="72" y="8"/>
                    </a:cxn>
                    <a:cxn ang="0">
                      <a:pos x="85" y="4"/>
                    </a:cxn>
                    <a:cxn ang="0">
                      <a:pos x="99" y="1"/>
                    </a:cxn>
                    <a:cxn ang="0">
                      <a:pos x="115" y="0"/>
                    </a:cxn>
                  </a:cxnLst>
                  <a:rect l="0" t="0" r="r" b="b"/>
                  <a:pathLst>
                    <a:path w="475" h="105">
                      <a:moveTo>
                        <a:pt x="115" y="0"/>
                      </a:moveTo>
                      <a:lnTo>
                        <a:pt x="132" y="1"/>
                      </a:lnTo>
                      <a:lnTo>
                        <a:pt x="152" y="5"/>
                      </a:lnTo>
                      <a:lnTo>
                        <a:pt x="173" y="10"/>
                      </a:lnTo>
                      <a:lnTo>
                        <a:pt x="195" y="19"/>
                      </a:lnTo>
                      <a:lnTo>
                        <a:pt x="219" y="30"/>
                      </a:lnTo>
                      <a:lnTo>
                        <a:pt x="246" y="44"/>
                      </a:lnTo>
                      <a:lnTo>
                        <a:pt x="246" y="44"/>
                      </a:lnTo>
                      <a:lnTo>
                        <a:pt x="250" y="42"/>
                      </a:lnTo>
                      <a:lnTo>
                        <a:pt x="255" y="39"/>
                      </a:lnTo>
                      <a:lnTo>
                        <a:pt x="261" y="35"/>
                      </a:lnTo>
                      <a:lnTo>
                        <a:pt x="268" y="30"/>
                      </a:lnTo>
                      <a:lnTo>
                        <a:pt x="278" y="26"/>
                      </a:lnTo>
                      <a:lnTo>
                        <a:pt x="289" y="21"/>
                      </a:lnTo>
                      <a:lnTo>
                        <a:pt x="300" y="16"/>
                      </a:lnTo>
                      <a:lnTo>
                        <a:pt x="312" y="11"/>
                      </a:lnTo>
                      <a:lnTo>
                        <a:pt x="324" y="7"/>
                      </a:lnTo>
                      <a:lnTo>
                        <a:pt x="338" y="4"/>
                      </a:lnTo>
                      <a:lnTo>
                        <a:pt x="351" y="1"/>
                      </a:lnTo>
                      <a:lnTo>
                        <a:pt x="365" y="1"/>
                      </a:lnTo>
                      <a:lnTo>
                        <a:pt x="379" y="1"/>
                      </a:lnTo>
                      <a:lnTo>
                        <a:pt x="392" y="3"/>
                      </a:lnTo>
                      <a:lnTo>
                        <a:pt x="406" y="7"/>
                      </a:lnTo>
                      <a:lnTo>
                        <a:pt x="418" y="13"/>
                      </a:lnTo>
                      <a:lnTo>
                        <a:pt x="430" y="21"/>
                      </a:lnTo>
                      <a:lnTo>
                        <a:pt x="442" y="32"/>
                      </a:lnTo>
                      <a:lnTo>
                        <a:pt x="451" y="46"/>
                      </a:lnTo>
                      <a:lnTo>
                        <a:pt x="461" y="62"/>
                      </a:lnTo>
                      <a:lnTo>
                        <a:pt x="469" y="82"/>
                      </a:lnTo>
                      <a:lnTo>
                        <a:pt x="475" y="105"/>
                      </a:lnTo>
                      <a:lnTo>
                        <a:pt x="0" y="105"/>
                      </a:lnTo>
                      <a:lnTo>
                        <a:pt x="0" y="104"/>
                      </a:lnTo>
                      <a:lnTo>
                        <a:pt x="1" y="102"/>
                      </a:lnTo>
                      <a:lnTo>
                        <a:pt x="1" y="97"/>
                      </a:lnTo>
                      <a:lnTo>
                        <a:pt x="3" y="92"/>
                      </a:lnTo>
                      <a:lnTo>
                        <a:pt x="5" y="85"/>
                      </a:lnTo>
                      <a:lnTo>
                        <a:pt x="8" y="77"/>
                      </a:lnTo>
                      <a:lnTo>
                        <a:pt x="11" y="70"/>
                      </a:lnTo>
                      <a:lnTo>
                        <a:pt x="15" y="61"/>
                      </a:lnTo>
                      <a:lnTo>
                        <a:pt x="20" y="53"/>
                      </a:lnTo>
                      <a:lnTo>
                        <a:pt x="26" y="44"/>
                      </a:lnTo>
                      <a:lnTo>
                        <a:pt x="33" y="35"/>
                      </a:lnTo>
                      <a:lnTo>
                        <a:pt x="41" y="27"/>
                      </a:lnTo>
                      <a:lnTo>
                        <a:pt x="50" y="19"/>
                      </a:lnTo>
                      <a:lnTo>
                        <a:pt x="60" y="13"/>
                      </a:lnTo>
                      <a:lnTo>
                        <a:pt x="72" y="8"/>
                      </a:lnTo>
                      <a:lnTo>
                        <a:pt x="85" y="4"/>
                      </a:lnTo>
                      <a:lnTo>
                        <a:pt x="99" y="1"/>
                      </a:lnTo>
                      <a:lnTo>
                        <a:pt x="11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90" name="Freeform 80">
                  <a:extLst>
                    <a:ext uri="{FF2B5EF4-FFF2-40B4-BE49-F238E27FC236}">
                      <a16:creationId xmlns:a16="http://schemas.microsoft.com/office/drawing/2014/main" id="{AF07CD43-B3D5-8748-A459-7C2EF909F75B}"/>
                    </a:ext>
                  </a:extLst>
                </p:cNvPr>
                <p:cNvSpPr>
                  <a:spLocks noEditPoints="1"/>
                </p:cNvSpPr>
                <p:nvPr/>
              </p:nvSpPr>
              <p:spPr bwMode="auto">
                <a:xfrm>
                  <a:off x="6354762" y="3203575"/>
                  <a:ext cx="66675" cy="1085850"/>
                </a:xfrm>
                <a:custGeom>
                  <a:avLst/>
                  <a:gdLst/>
                  <a:ahLst/>
                  <a:cxnLst>
                    <a:cxn ang="0">
                      <a:pos x="18" y="582"/>
                    </a:cxn>
                    <a:cxn ang="0">
                      <a:pos x="24" y="582"/>
                    </a:cxn>
                    <a:cxn ang="0">
                      <a:pos x="29" y="583"/>
                    </a:cxn>
                    <a:cxn ang="0">
                      <a:pos x="33" y="619"/>
                    </a:cxn>
                    <a:cxn ang="0">
                      <a:pos x="38" y="652"/>
                    </a:cxn>
                    <a:cxn ang="0">
                      <a:pos x="42" y="681"/>
                    </a:cxn>
                    <a:cxn ang="0">
                      <a:pos x="29" y="684"/>
                    </a:cxn>
                    <a:cxn ang="0">
                      <a:pos x="26" y="654"/>
                    </a:cxn>
                    <a:cxn ang="0">
                      <a:pos x="22" y="619"/>
                    </a:cxn>
                    <a:cxn ang="0">
                      <a:pos x="18" y="582"/>
                    </a:cxn>
                    <a:cxn ang="0">
                      <a:pos x="19" y="0"/>
                    </a:cxn>
                    <a:cxn ang="0">
                      <a:pos x="19" y="2"/>
                    </a:cxn>
                    <a:cxn ang="0">
                      <a:pos x="18" y="8"/>
                    </a:cxn>
                    <a:cxn ang="0">
                      <a:pos x="17" y="17"/>
                    </a:cxn>
                    <a:cxn ang="0">
                      <a:pos x="16" y="30"/>
                    </a:cxn>
                    <a:cxn ang="0">
                      <a:pos x="14" y="48"/>
                    </a:cxn>
                    <a:cxn ang="0">
                      <a:pos x="12" y="70"/>
                    </a:cxn>
                    <a:cxn ang="0">
                      <a:pos x="11" y="96"/>
                    </a:cxn>
                    <a:cxn ang="0">
                      <a:pos x="9" y="126"/>
                    </a:cxn>
                    <a:cxn ang="0">
                      <a:pos x="9" y="161"/>
                    </a:cxn>
                    <a:cxn ang="0">
                      <a:pos x="8" y="200"/>
                    </a:cxn>
                    <a:cxn ang="0">
                      <a:pos x="4" y="202"/>
                    </a:cxn>
                    <a:cxn ang="0">
                      <a:pos x="0" y="204"/>
                    </a:cxn>
                    <a:cxn ang="0">
                      <a:pos x="1" y="166"/>
                    </a:cxn>
                    <a:cxn ang="0">
                      <a:pos x="4" y="132"/>
                    </a:cxn>
                    <a:cxn ang="0">
                      <a:pos x="6" y="101"/>
                    </a:cxn>
                    <a:cxn ang="0">
                      <a:pos x="9" y="75"/>
                    </a:cxn>
                    <a:cxn ang="0">
                      <a:pos x="11" y="52"/>
                    </a:cxn>
                    <a:cxn ang="0">
                      <a:pos x="13" y="34"/>
                    </a:cxn>
                    <a:cxn ang="0">
                      <a:pos x="16" y="19"/>
                    </a:cxn>
                    <a:cxn ang="0">
                      <a:pos x="18" y="8"/>
                    </a:cxn>
                    <a:cxn ang="0">
                      <a:pos x="18" y="2"/>
                    </a:cxn>
                    <a:cxn ang="0">
                      <a:pos x="19" y="0"/>
                    </a:cxn>
                  </a:cxnLst>
                  <a:rect l="0" t="0" r="r" b="b"/>
                  <a:pathLst>
                    <a:path w="42" h="684">
                      <a:moveTo>
                        <a:pt x="18" y="582"/>
                      </a:moveTo>
                      <a:lnTo>
                        <a:pt x="24" y="582"/>
                      </a:lnTo>
                      <a:lnTo>
                        <a:pt x="29" y="583"/>
                      </a:lnTo>
                      <a:lnTo>
                        <a:pt x="33" y="619"/>
                      </a:lnTo>
                      <a:lnTo>
                        <a:pt x="38" y="652"/>
                      </a:lnTo>
                      <a:lnTo>
                        <a:pt x="42" y="681"/>
                      </a:lnTo>
                      <a:lnTo>
                        <a:pt x="29" y="684"/>
                      </a:lnTo>
                      <a:lnTo>
                        <a:pt x="26" y="654"/>
                      </a:lnTo>
                      <a:lnTo>
                        <a:pt x="22" y="619"/>
                      </a:lnTo>
                      <a:lnTo>
                        <a:pt x="18" y="582"/>
                      </a:lnTo>
                      <a:close/>
                      <a:moveTo>
                        <a:pt x="19" y="0"/>
                      </a:moveTo>
                      <a:lnTo>
                        <a:pt x="19" y="2"/>
                      </a:lnTo>
                      <a:lnTo>
                        <a:pt x="18" y="8"/>
                      </a:lnTo>
                      <a:lnTo>
                        <a:pt x="17" y="17"/>
                      </a:lnTo>
                      <a:lnTo>
                        <a:pt x="16" y="30"/>
                      </a:lnTo>
                      <a:lnTo>
                        <a:pt x="14" y="48"/>
                      </a:lnTo>
                      <a:lnTo>
                        <a:pt x="12" y="70"/>
                      </a:lnTo>
                      <a:lnTo>
                        <a:pt x="11" y="96"/>
                      </a:lnTo>
                      <a:lnTo>
                        <a:pt x="9" y="126"/>
                      </a:lnTo>
                      <a:lnTo>
                        <a:pt x="9" y="161"/>
                      </a:lnTo>
                      <a:lnTo>
                        <a:pt x="8" y="200"/>
                      </a:lnTo>
                      <a:lnTo>
                        <a:pt x="4" y="202"/>
                      </a:lnTo>
                      <a:lnTo>
                        <a:pt x="0" y="204"/>
                      </a:lnTo>
                      <a:lnTo>
                        <a:pt x="1" y="166"/>
                      </a:lnTo>
                      <a:lnTo>
                        <a:pt x="4" y="132"/>
                      </a:lnTo>
                      <a:lnTo>
                        <a:pt x="6" y="101"/>
                      </a:lnTo>
                      <a:lnTo>
                        <a:pt x="9" y="75"/>
                      </a:lnTo>
                      <a:lnTo>
                        <a:pt x="11" y="52"/>
                      </a:lnTo>
                      <a:lnTo>
                        <a:pt x="13" y="34"/>
                      </a:lnTo>
                      <a:lnTo>
                        <a:pt x="16" y="19"/>
                      </a:lnTo>
                      <a:lnTo>
                        <a:pt x="18" y="8"/>
                      </a:lnTo>
                      <a:lnTo>
                        <a:pt x="18" y="2"/>
                      </a:lnTo>
                      <a:lnTo>
                        <a:pt x="19" y="0"/>
                      </a:lnTo>
                      <a:close/>
                    </a:path>
                  </a:pathLst>
                </a:custGeom>
                <a:solidFill>
                  <a:srgbClr val="8DB5C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91" name="Freeform 81">
                  <a:extLst>
                    <a:ext uri="{FF2B5EF4-FFF2-40B4-BE49-F238E27FC236}">
                      <a16:creationId xmlns:a16="http://schemas.microsoft.com/office/drawing/2014/main" id="{9E44EC36-A110-CE48-AA2A-445EC5FF7C1D}"/>
                    </a:ext>
                  </a:extLst>
                </p:cNvPr>
                <p:cNvSpPr>
                  <a:spLocks/>
                </p:cNvSpPr>
                <p:nvPr/>
              </p:nvSpPr>
              <p:spPr bwMode="auto">
                <a:xfrm>
                  <a:off x="6400799" y="4284663"/>
                  <a:ext cx="34925" cy="87313"/>
                </a:xfrm>
                <a:custGeom>
                  <a:avLst/>
                  <a:gdLst/>
                  <a:ahLst/>
                  <a:cxnLst>
                    <a:cxn ang="0">
                      <a:pos x="13" y="0"/>
                    </a:cxn>
                    <a:cxn ang="0">
                      <a:pos x="16" y="21"/>
                    </a:cxn>
                    <a:cxn ang="0">
                      <a:pos x="20" y="38"/>
                    </a:cxn>
                    <a:cxn ang="0">
                      <a:pos x="22" y="52"/>
                    </a:cxn>
                    <a:cxn ang="0">
                      <a:pos x="7" y="55"/>
                    </a:cxn>
                    <a:cxn ang="0">
                      <a:pos x="5" y="46"/>
                    </a:cxn>
                    <a:cxn ang="0">
                      <a:pos x="4" y="35"/>
                    </a:cxn>
                    <a:cxn ang="0">
                      <a:pos x="2" y="20"/>
                    </a:cxn>
                    <a:cxn ang="0">
                      <a:pos x="0" y="3"/>
                    </a:cxn>
                    <a:cxn ang="0">
                      <a:pos x="13" y="0"/>
                    </a:cxn>
                  </a:cxnLst>
                  <a:rect l="0" t="0" r="r" b="b"/>
                  <a:pathLst>
                    <a:path w="22" h="55">
                      <a:moveTo>
                        <a:pt x="13" y="0"/>
                      </a:moveTo>
                      <a:lnTo>
                        <a:pt x="16" y="21"/>
                      </a:lnTo>
                      <a:lnTo>
                        <a:pt x="20" y="38"/>
                      </a:lnTo>
                      <a:lnTo>
                        <a:pt x="22" y="52"/>
                      </a:lnTo>
                      <a:lnTo>
                        <a:pt x="7" y="55"/>
                      </a:lnTo>
                      <a:lnTo>
                        <a:pt x="5" y="46"/>
                      </a:lnTo>
                      <a:lnTo>
                        <a:pt x="4" y="35"/>
                      </a:lnTo>
                      <a:lnTo>
                        <a:pt x="2" y="20"/>
                      </a:lnTo>
                      <a:lnTo>
                        <a:pt x="0" y="3"/>
                      </a:lnTo>
                      <a:lnTo>
                        <a:pt x="13" y="0"/>
                      </a:lnTo>
                      <a:close/>
                    </a:path>
                  </a:pathLst>
                </a:custGeom>
                <a:solidFill>
                  <a:srgbClr val="00003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92" name="Freeform 82">
                  <a:extLst>
                    <a:ext uri="{FF2B5EF4-FFF2-40B4-BE49-F238E27FC236}">
                      <a16:creationId xmlns:a16="http://schemas.microsoft.com/office/drawing/2014/main" id="{4FC8BECE-4721-C040-B8ED-CBBD935AA4C1}"/>
                    </a:ext>
                  </a:extLst>
                </p:cNvPr>
                <p:cNvSpPr>
                  <a:spLocks/>
                </p:cNvSpPr>
                <p:nvPr/>
              </p:nvSpPr>
              <p:spPr bwMode="auto">
                <a:xfrm>
                  <a:off x="5472112" y="1947863"/>
                  <a:ext cx="1163638" cy="1125538"/>
                </a:xfrm>
                <a:custGeom>
                  <a:avLst/>
                  <a:gdLst/>
                  <a:ahLst/>
                  <a:cxnLst>
                    <a:cxn ang="0">
                      <a:pos x="364" y="0"/>
                    </a:cxn>
                    <a:cxn ang="0">
                      <a:pos x="432" y="9"/>
                    </a:cxn>
                    <a:cxn ang="0">
                      <a:pos x="500" y="32"/>
                    </a:cxn>
                    <a:cxn ang="0">
                      <a:pos x="559" y="64"/>
                    </a:cxn>
                    <a:cxn ang="0">
                      <a:pos x="611" y="108"/>
                    </a:cxn>
                    <a:cxn ang="0">
                      <a:pos x="654" y="160"/>
                    </a:cxn>
                    <a:cxn ang="0">
                      <a:pos x="688" y="218"/>
                    </a:cxn>
                    <a:cxn ang="0">
                      <a:pos x="712" y="280"/>
                    </a:cxn>
                    <a:cxn ang="0">
                      <a:pos x="728" y="344"/>
                    </a:cxn>
                    <a:cxn ang="0">
                      <a:pos x="733" y="407"/>
                    </a:cxn>
                    <a:cxn ang="0">
                      <a:pos x="728" y="465"/>
                    </a:cxn>
                    <a:cxn ang="0">
                      <a:pos x="712" y="519"/>
                    </a:cxn>
                    <a:cxn ang="0">
                      <a:pos x="682" y="575"/>
                    </a:cxn>
                    <a:cxn ang="0">
                      <a:pos x="641" y="622"/>
                    </a:cxn>
                    <a:cxn ang="0">
                      <a:pos x="593" y="660"/>
                    </a:cxn>
                    <a:cxn ang="0">
                      <a:pos x="537" y="686"/>
                    </a:cxn>
                    <a:cxn ang="0">
                      <a:pos x="476" y="702"/>
                    </a:cxn>
                    <a:cxn ang="0">
                      <a:pos x="412" y="709"/>
                    </a:cxn>
                    <a:cxn ang="0">
                      <a:pos x="345" y="703"/>
                    </a:cxn>
                    <a:cxn ang="0">
                      <a:pos x="277" y="687"/>
                    </a:cxn>
                    <a:cxn ang="0">
                      <a:pos x="209" y="658"/>
                    </a:cxn>
                    <a:cxn ang="0">
                      <a:pos x="146" y="617"/>
                    </a:cxn>
                    <a:cxn ang="0">
                      <a:pos x="93" y="567"/>
                    </a:cxn>
                    <a:cxn ang="0">
                      <a:pos x="51" y="510"/>
                    </a:cxn>
                    <a:cxn ang="0">
                      <a:pos x="21" y="447"/>
                    </a:cxn>
                    <a:cxn ang="0">
                      <a:pos x="3" y="380"/>
                    </a:cxn>
                    <a:cxn ang="0">
                      <a:pos x="1" y="311"/>
                    </a:cxn>
                    <a:cxn ang="0">
                      <a:pos x="12" y="242"/>
                    </a:cxn>
                    <a:cxn ang="0">
                      <a:pos x="39" y="176"/>
                    </a:cxn>
                    <a:cxn ang="0">
                      <a:pos x="76" y="121"/>
                    </a:cxn>
                    <a:cxn ang="0">
                      <a:pos x="122" y="76"/>
                    </a:cxn>
                    <a:cxn ang="0">
                      <a:pos x="175" y="41"/>
                    </a:cxn>
                    <a:cxn ang="0">
                      <a:pos x="234" y="16"/>
                    </a:cxn>
                    <a:cxn ang="0">
                      <a:pos x="297" y="3"/>
                    </a:cxn>
                  </a:cxnLst>
                  <a:rect l="0" t="0" r="r" b="b"/>
                  <a:pathLst>
                    <a:path w="733" h="709">
                      <a:moveTo>
                        <a:pt x="331" y="0"/>
                      </a:moveTo>
                      <a:lnTo>
                        <a:pt x="364" y="0"/>
                      </a:lnTo>
                      <a:lnTo>
                        <a:pt x="398" y="3"/>
                      </a:lnTo>
                      <a:lnTo>
                        <a:pt x="432" y="9"/>
                      </a:lnTo>
                      <a:lnTo>
                        <a:pt x="466" y="19"/>
                      </a:lnTo>
                      <a:lnTo>
                        <a:pt x="500" y="32"/>
                      </a:lnTo>
                      <a:lnTo>
                        <a:pt x="531" y="46"/>
                      </a:lnTo>
                      <a:lnTo>
                        <a:pt x="559" y="64"/>
                      </a:lnTo>
                      <a:lnTo>
                        <a:pt x="586" y="85"/>
                      </a:lnTo>
                      <a:lnTo>
                        <a:pt x="611" y="108"/>
                      </a:lnTo>
                      <a:lnTo>
                        <a:pt x="633" y="133"/>
                      </a:lnTo>
                      <a:lnTo>
                        <a:pt x="654" y="160"/>
                      </a:lnTo>
                      <a:lnTo>
                        <a:pt x="672" y="188"/>
                      </a:lnTo>
                      <a:lnTo>
                        <a:pt x="688" y="218"/>
                      </a:lnTo>
                      <a:lnTo>
                        <a:pt x="701" y="249"/>
                      </a:lnTo>
                      <a:lnTo>
                        <a:pt x="712" y="280"/>
                      </a:lnTo>
                      <a:lnTo>
                        <a:pt x="721" y="312"/>
                      </a:lnTo>
                      <a:lnTo>
                        <a:pt x="728" y="344"/>
                      </a:lnTo>
                      <a:lnTo>
                        <a:pt x="732" y="376"/>
                      </a:lnTo>
                      <a:lnTo>
                        <a:pt x="733" y="407"/>
                      </a:lnTo>
                      <a:lnTo>
                        <a:pt x="732" y="436"/>
                      </a:lnTo>
                      <a:lnTo>
                        <a:pt x="728" y="465"/>
                      </a:lnTo>
                      <a:lnTo>
                        <a:pt x="721" y="493"/>
                      </a:lnTo>
                      <a:lnTo>
                        <a:pt x="712" y="519"/>
                      </a:lnTo>
                      <a:lnTo>
                        <a:pt x="699" y="548"/>
                      </a:lnTo>
                      <a:lnTo>
                        <a:pt x="682" y="575"/>
                      </a:lnTo>
                      <a:lnTo>
                        <a:pt x="663" y="600"/>
                      </a:lnTo>
                      <a:lnTo>
                        <a:pt x="641" y="622"/>
                      </a:lnTo>
                      <a:lnTo>
                        <a:pt x="618" y="642"/>
                      </a:lnTo>
                      <a:lnTo>
                        <a:pt x="593" y="660"/>
                      </a:lnTo>
                      <a:lnTo>
                        <a:pt x="566" y="674"/>
                      </a:lnTo>
                      <a:lnTo>
                        <a:pt x="537" y="686"/>
                      </a:lnTo>
                      <a:lnTo>
                        <a:pt x="507" y="696"/>
                      </a:lnTo>
                      <a:lnTo>
                        <a:pt x="476" y="702"/>
                      </a:lnTo>
                      <a:lnTo>
                        <a:pt x="444" y="707"/>
                      </a:lnTo>
                      <a:lnTo>
                        <a:pt x="412" y="709"/>
                      </a:lnTo>
                      <a:lnTo>
                        <a:pt x="379" y="707"/>
                      </a:lnTo>
                      <a:lnTo>
                        <a:pt x="345" y="703"/>
                      </a:lnTo>
                      <a:lnTo>
                        <a:pt x="311" y="696"/>
                      </a:lnTo>
                      <a:lnTo>
                        <a:pt x="277" y="687"/>
                      </a:lnTo>
                      <a:lnTo>
                        <a:pt x="244" y="674"/>
                      </a:lnTo>
                      <a:lnTo>
                        <a:pt x="209" y="658"/>
                      </a:lnTo>
                      <a:lnTo>
                        <a:pt x="177" y="638"/>
                      </a:lnTo>
                      <a:lnTo>
                        <a:pt x="146" y="617"/>
                      </a:lnTo>
                      <a:lnTo>
                        <a:pt x="119" y="593"/>
                      </a:lnTo>
                      <a:lnTo>
                        <a:pt x="93" y="567"/>
                      </a:lnTo>
                      <a:lnTo>
                        <a:pt x="70" y="539"/>
                      </a:lnTo>
                      <a:lnTo>
                        <a:pt x="51" y="510"/>
                      </a:lnTo>
                      <a:lnTo>
                        <a:pt x="34" y="479"/>
                      </a:lnTo>
                      <a:lnTo>
                        <a:pt x="21" y="447"/>
                      </a:lnTo>
                      <a:lnTo>
                        <a:pt x="10" y="414"/>
                      </a:lnTo>
                      <a:lnTo>
                        <a:pt x="3" y="380"/>
                      </a:lnTo>
                      <a:lnTo>
                        <a:pt x="0" y="345"/>
                      </a:lnTo>
                      <a:lnTo>
                        <a:pt x="1" y="311"/>
                      </a:lnTo>
                      <a:lnTo>
                        <a:pt x="5" y="276"/>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93" name="Freeform 83">
                  <a:extLst>
                    <a:ext uri="{FF2B5EF4-FFF2-40B4-BE49-F238E27FC236}">
                      <a16:creationId xmlns:a16="http://schemas.microsoft.com/office/drawing/2014/main" id="{30FBA973-38B7-A340-B0D1-4C84F94D236C}"/>
                    </a:ext>
                  </a:extLst>
                </p:cNvPr>
                <p:cNvSpPr>
                  <a:spLocks/>
                </p:cNvSpPr>
                <p:nvPr/>
              </p:nvSpPr>
              <p:spPr bwMode="auto">
                <a:xfrm>
                  <a:off x="5580062" y="2012950"/>
                  <a:ext cx="1016000" cy="979488"/>
                </a:xfrm>
                <a:custGeom>
                  <a:avLst/>
                  <a:gdLst/>
                  <a:ahLst/>
                  <a:cxnLst>
                    <a:cxn ang="0">
                      <a:pos x="311" y="0"/>
                    </a:cxn>
                    <a:cxn ang="0">
                      <a:pos x="374" y="8"/>
                    </a:cxn>
                    <a:cxn ang="0">
                      <a:pos x="437" y="28"/>
                    </a:cxn>
                    <a:cxn ang="0">
                      <a:pos x="491" y="58"/>
                    </a:cxn>
                    <a:cxn ang="0">
                      <a:pos x="538" y="99"/>
                    </a:cxn>
                    <a:cxn ang="0">
                      <a:pos x="577" y="148"/>
                    </a:cxn>
                    <a:cxn ang="0">
                      <a:pos x="606" y="203"/>
                    </a:cxn>
                    <a:cxn ang="0">
                      <a:pos x="626" y="261"/>
                    </a:cxn>
                    <a:cxn ang="0">
                      <a:pos x="637" y="319"/>
                    </a:cxn>
                    <a:cxn ang="0">
                      <a:pos x="639" y="376"/>
                    </a:cxn>
                    <a:cxn ang="0">
                      <a:pos x="630" y="429"/>
                    </a:cxn>
                    <a:cxn ang="0">
                      <a:pos x="608" y="480"/>
                    </a:cxn>
                    <a:cxn ang="0">
                      <a:pos x="575" y="527"/>
                    </a:cxn>
                    <a:cxn ang="0">
                      <a:pos x="533" y="565"/>
                    </a:cxn>
                    <a:cxn ang="0">
                      <a:pos x="483" y="592"/>
                    </a:cxn>
                    <a:cxn ang="0">
                      <a:pos x="428" y="610"/>
                    </a:cxn>
                    <a:cxn ang="0">
                      <a:pos x="369" y="617"/>
                    </a:cxn>
                    <a:cxn ang="0">
                      <a:pos x="307" y="614"/>
                    </a:cxn>
                    <a:cxn ang="0">
                      <a:pos x="244" y="599"/>
                    </a:cxn>
                    <a:cxn ang="0">
                      <a:pos x="180" y="572"/>
                    </a:cxn>
                    <a:cxn ang="0">
                      <a:pos x="123" y="534"/>
                    </a:cxn>
                    <a:cxn ang="0">
                      <a:pos x="75" y="487"/>
                    </a:cxn>
                    <a:cxn ang="0">
                      <a:pos x="37" y="432"/>
                    </a:cxn>
                    <a:cxn ang="0">
                      <a:pos x="13" y="372"/>
                    </a:cxn>
                    <a:cxn ang="0">
                      <a:pos x="1" y="309"/>
                    </a:cxn>
                    <a:cxn ang="0">
                      <a:pos x="4" y="245"/>
                    </a:cxn>
                    <a:cxn ang="0">
                      <a:pos x="22" y="181"/>
                    </a:cxn>
                    <a:cxn ang="0">
                      <a:pos x="52" y="125"/>
                    </a:cxn>
                    <a:cxn ang="0">
                      <a:pos x="91" y="80"/>
                    </a:cxn>
                    <a:cxn ang="0">
                      <a:pos x="138" y="44"/>
                    </a:cxn>
                    <a:cxn ang="0">
                      <a:pos x="191" y="18"/>
                    </a:cxn>
                    <a:cxn ang="0">
                      <a:pos x="249" y="4"/>
                    </a:cxn>
                  </a:cxnLst>
                  <a:rect l="0" t="0" r="r" b="b"/>
                  <a:pathLst>
                    <a:path w="640" h="617">
                      <a:moveTo>
                        <a:pt x="280" y="0"/>
                      </a:moveTo>
                      <a:lnTo>
                        <a:pt x="311" y="0"/>
                      </a:lnTo>
                      <a:lnTo>
                        <a:pt x="342" y="2"/>
                      </a:lnTo>
                      <a:lnTo>
                        <a:pt x="374" y="8"/>
                      </a:lnTo>
                      <a:lnTo>
                        <a:pt x="405" y="16"/>
                      </a:lnTo>
                      <a:lnTo>
                        <a:pt x="437" y="28"/>
                      </a:lnTo>
                      <a:lnTo>
                        <a:pt x="465" y="42"/>
                      </a:lnTo>
                      <a:lnTo>
                        <a:pt x="491" y="58"/>
                      </a:lnTo>
                      <a:lnTo>
                        <a:pt x="516" y="78"/>
                      </a:lnTo>
                      <a:lnTo>
                        <a:pt x="538" y="99"/>
                      </a:lnTo>
                      <a:lnTo>
                        <a:pt x="558" y="123"/>
                      </a:lnTo>
                      <a:lnTo>
                        <a:pt x="577" y="148"/>
                      </a:lnTo>
                      <a:lnTo>
                        <a:pt x="593" y="175"/>
                      </a:lnTo>
                      <a:lnTo>
                        <a:pt x="606" y="203"/>
                      </a:lnTo>
                      <a:lnTo>
                        <a:pt x="617" y="232"/>
                      </a:lnTo>
                      <a:lnTo>
                        <a:pt x="626" y="261"/>
                      </a:lnTo>
                      <a:lnTo>
                        <a:pt x="633" y="290"/>
                      </a:lnTo>
                      <a:lnTo>
                        <a:pt x="637" y="319"/>
                      </a:lnTo>
                      <a:lnTo>
                        <a:pt x="640" y="348"/>
                      </a:lnTo>
                      <a:lnTo>
                        <a:pt x="639" y="376"/>
                      </a:lnTo>
                      <a:lnTo>
                        <a:pt x="635" y="403"/>
                      </a:lnTo>
                      <a:lnTo>
                        <a:pt x="630" y="429"/>
                      </a:lnTo>
                      <a:lnTo>
                        <a:pt x="622" y="453"/>
                      </a:lnTo>
                      <a:lnTo>
                        <a:pt x="608" y="480"/>
                      </a:lnTo>
                      <a:lnTo>
                        <a:pt x="593" y="505"/>
                      </a:lnTo>
                      <a:lnTo>
                        <a:pt x="575" y="527"/>
                      </a:lnTo>
                      <a:lnTo>
                        <a:pt x="555" y="547"/>
                      </a:lnTo>
                      <a:lnTo>
                        <a:pt x="533" y="565"/>
                      </a:lnTo>
                      <a:lnTo>
                        <a:pt x="509" y="580"/>
                      </a:lnTo>
                      <a:lnTo>
                        <a:pt x="483" y="592"/>
                      </a:lnTo>
                      <a:lnTo>
                        <a:pt x="457" y="603"/>
                      </a:lnTo>
                      <a:lnTo>
                        <a:pt x="428" y="610"/>
                      </a:lnTo>
                      <a:lnTo>
                        <a:pt x="399" y="615"/>
                      </a:lnTo>
                      <a:lnTo>
                        <a:pt x="369" y="617"/>
                      </a:lnTo>
                      <a:lnTo>
                        <a:pt x="338" y="617"/>
                      </a:lnTo>
                      <a:lnTo>
                        <a:pt x="307" y="614"/>
                      </a:lnTo>
                      <a:lnTo>
                        <a:pt x="276" y="608"/>
                      </a:lnTo>
                      <a:lnTo>
                        <a:pt x="244" y="599"/>
                      </a:lnTo>
                      <a:lnTo>
                        <a:pt x="213" y="588"/>
                      </a:lnTo>
                      <a:lnTo>
                        <a:pt x="180" y="572"/>
                      </a:lnTo>
                      <a:lnTo>
                        <a:pt x="151" y="554"/>
                      </a:lnTo>
                      <a:lnTo>
                        <a:pt x="123" y="534"/>
                      </a:lnTo>
                      <a:lnTo>
                        <a:pt x="98" y="511"/>
                      </a:lnTo>
                      <a:lnTo>
                        <a:pt x="75" y="487"/>
                      </a:lnTo>
                      <a:lnTo>
                        <a:pt x="55" y="460"/>
                      </a:lnTo>
                      <a:lnTo>
                        <a:pt x="37" y="432"/>
                      </a:lnTo>
                      <a:lnTo>
                        <a:pt x="24" y="402"/>
                      </a:lnTo>
                      <a:lnTo>
                        <a:pt x="13" y="372"/>
                      </a:lnTo>
                      <a:lnTo>
                        <a:pt x="5" y="341"/>
                      </a:lnTo>
                      <a:lnTo>
                        <a:pt x="1" y="309"/>
                      </a:lnTo>
                      <a:lnTo>
                        <a:pt x="0" y="277"/>
                      </a:lnTo>
                      <a:lnTo>
                        <a:pt x="4" y="245"/>
                      </a:lnTo>
                      <a:lnTo>
                        <a:pt x="11" y="212"/>
                      </a:lnTo>
                      <a:lnTo>
                        <a:pt x="22" y="181"/>
                      </a:lnTo>
                      <a:lnTo>
                        <a:pt x="35" y="152"/>
                      </a:lnTo>
                      <a:lnTo>
                        <a:pt x="52" y="125"/>
                      </a:lnTo>
                      <a:lnTo>
                        <a:pt x="70" y="102"/>
                      </a:lnTo>
                      <a:lnTo>
                        <a:pt x="91" y="80"/>
                      </a:lnTo>
                      <a:lnTo>
                        <a:pt x="113" y="60"/>
                      </a:lnTo>
                      <a:lnTo>
                        <a:pt x="138" y="44"/>
                      </a:lnTo>
                      <a:lnTo>
                        <a:pt x="164" y="30"/>
                      </a:lnTo>
                      <a:lnTo>
                        <a:pt x="191" y="18"/>
                      </a:lnTo>
                      <a:lnTo>
                        <a:pt x="220" y="10"/>
                      </a:lnTo>
                      <a:lnTo>
                        <a:pt x="249" y="4"/>
                      </a:lnTo>
                      <a:lnTo>
                        <a:pt x="280" y="0"/>
                      </a:lnTo>
                      <a:close/>
                    </a:path>
                  </a:pathLst>
                </a:custGeom>
                <a:solidFill>
                  <a:srgbClr val="FFD9A5"/>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94" name="Freeform 84">
                  <a:extLst>
                    <a:ext uri="{FF2B5EF4-FFF2-40B4-BE49-F238E27FC236}">
                      <a16:creationId xmlns:a16="http://schemas.microsoft.com/office/drawing/2014/main" id="{7B0C352B-6344-7644-B537-2CB4D1B7BFA8}"/>
                    </a:ext>
                  </a:extLst>
                </p:cNvPr>
                <p:cNvSpPr>
                  <a:spLocks/>
                </p:cNvSpPr>
                <p:nvPr/>
              </p:nvSpPr>
              <p:spPr bwMode="auto">
                <a:xfrm>
                  <a:off x="5472112" y="1971675"/>
                  <a:ext cx="1000125" cy="906463"/>
                </a:xfrm>
                <a:custGeom>
                  <a:avLst/>
                  <a:gdLst/>
                  <a:ahLst/>
                  <a:cxnLst>
                    <a:cxn ang="0">
                      <a:pos x="362" y="1"/>
                    </a:cxn>
                    <a:cxn ang="0">
                      <a:pos x="429" y="10"/>
                    </a:cxn>
                    <a:cxn ang="0">
                      <a:pos x="497" y="32"/>
                    </a:cxn>
                    <a:cxn ang="0">
                      <a:pos x="547" y="57"/>
                    </a:cxn>
                    <a:cxn ang="0">
                      <a:pos x="586" y="86"/>
                    </a:cxn>
                    <a:cxn ang="0">
                      <a:pos x="616" y="118"/>
                    </a:cxn>
                    <a:cxn ang="0">
                      <a:pos x="628" y="160"/>
                    </a:cxn>
                    <a:cxn ang="0">
                      <a:pos x="618" y="201"/>
                    </a:cxn>
                    <a:cxn ang="0">
                      <a:pos x="598" y="234"/>
                    </a:cxn>
                    <a:cxn ang="0">
                      <a:pos x="570" y="259"/>
                    </a:cxn>
                    <a:cxn ang="0">
                      <a:pos x="536" y="277"/>
                    </a:cxn>
                    <a:cxn ang="0">
                      <a:pos x="496" y="289"/>
                    </a:cxn>
                    <a:cxn ang="0">
                      <a:pos x="454" y="297"/>
                    </a:cxn>
                    <a:cxn ang="0">
                      <a:pos x="411" y="301"/>
                    </a:cxn>
                    <a:cxn ang="0">
                      <a:pos x="324" y="298"/>
                    </a:cxn>
                    <a:cxn ang="0">
                      <a:pos x="285" y="293"/>
                    </a:cxn>
                    <a:cxn ang="0">
                      <a:pos x="250" y="288"/>
                    </a:cxn>
                    <a:cxn ang="0">
                      <a:pos x="222" y="283"/>
                    </a:cxn>
                    <a:cxn ang="0">
                      <a:pos x="201" y="278"/>
                    </a:cxn>
                    <a:cxn ang="0">
                      <a:pos x="190" y="276"/>
                    </a:cxn>
                    <a:cxn ang="0">
                      <a:pos x="196" y="309"/>
                    </a:cxn>
                    <a:cxn ang="0">
                      <a:pos x="203" y="369"/>
                    </a:cxn>
                    <a:cxn ang="0">
                      <a:pos x="199" y="421"/>
                    </a:cxn>
                    <a:cxn ang="0">
                      <a:pos x="189" y="466"/>
                    </a:cxn>
                    <a:cxn ang="0">
                      <a:pos x="174" y="504"/>
                    </a:cxn>
                    <a:cxn ang="0">
                      <a:pos x="154" y="533"/>
                    </a:cxn>
                    <a:cxn ang="0">
                      <a:pos x="133" y="556"/>
                    </a:cxn>
                    <a:cxn ang="0">
                      <a:pos x="112" y="571"/>
                    </a:cxn>
                    <a:cxn ang="0">
                      <a:pos x="65" y="517"/>
                    </a:cxn>
                    <a:cxn ang="0">
                      <a:pos x="30" y="455"/>
                    </a:cxn>
                    <a:cxn ang="0">
                      <a:pos x="9" y="389"/>
                    </a:cxn>
                    <a:cxn ang="0">
                      <a:pos x="0" y="320"/>
                    </a:cxn>
                    <a:cxn ang="0">
                      <a:pos x="5" y="259"/>
                    </a:cxn>
                    <a:cxn ang="0">
                      <a:pos x="22" y="207"/>
                    </a:cxn>
                    <a:cxn ang="0">
                      <a:pos x="54" y="148"/>
                    </a:cxn>
                    <a:cxn ang="0">
                      <a:pos x="95" y="97"/>
                    </a:cxn>
                    <a:cxn ang="0">
                      <a:pos x="145" y="57"/>
                    </a:cxn>
                    <a:cxn ang="0">
                      <a:pos x="201" y="28"/>
                    </a:cxn>
                    <a:cxn ang="0">
                      <a:pos x="263" y="8"/>
                    </a:cxn>
                    <a:cxn ang="0">
                      <a:pos x="328" y="0"/>
                    </a:cxn>
                  </a:cxnLst>
                  <a:rect l="0" t="0" r="r" b="b"/>
                  <a:pathLst>
                    <a:path w="630" h="571">
                      <a:moveTo>
                        <a:pt x="328" y="0"/>
                      </a:moveTo>
                      <a:lnTo>
                        <a:pt x="362" y="1"/>
                      </a:lnTo>
                      <a:lnTo>
                        <a:pt x="395" y="3"/>
                      </a:lnTo>
                      <a:lnTo>
                        <a:pt x="429" y="10"/>
                      </a:lnTo>
                      <a:lnTo>
                        <a:pt x="463" y="19"/>
                      </a:lnTo>
                      <a:lnTo>
                        <a:pt x="497" y="32"/>
                      </a:lnTo>
                      <a:lnTo>
                        <a:pt x="524" y="44"/>
                      </a:lnTo>
                      <a:lnTo>
                        <a:pt x="547" y="57"/>
                      </a:lnTo>
                      <a:lnTo>
                        <a:pt x="567" y="71"/>
                      </a:lnTo>
                      <a:lnTo>
                        <a:pt x="586" y="86"/>
                      </a:lnTo>
                      <a:lnTo>
                        <a:pt x="602" y="102"/>
                      </a:lnTo>
                      <a:lnTo>
                        <a:pt x="616" y="118"/>
                      </a:lnTo>
                      <a:lnTo>
                        <a:pt x="630" y="135"/>
                      </a:lnTo>
                      <a:lnTo>
                        <a:pt x="628" y="160"/>
                      </a:lnTo>
                      <a:lnTo>
                        <a:pt x="625" y="181"/>
                      </a:lnTo>
                      <a:lnTo>
                        <a:pt x="618" y="201"/>
                      </a:lnTo>
                      <a:lnTo>
                        <a:pt x="609" y="218"/>
                      </a:lnTo>
                      <a:lnTo>
                        <a:pt x="598" y="234"/>
                      </a:lnTo>
                      <a:lnTo>
                        <a:pt x="585" y="247"/>
                      </a:lnTo>
                      <a:lnTo>
                        <a:pt x="570" y="259"/>
                      </a:lnTo>
                      <a:lnTo>
                        <a:pt x="554" y="269"/>
                      </a:lnTo>
                      <a:lnTo>
                        <a:pt x="536" y="277"/>
                      </a:lnTo>
                      <a:lnTo>
                        <a:pt x="516" y="284"/>
                      </a:lnTo>
                      <a:lnTo>
                        <a:pt x="496" y="289"/>
                      </a:lnTo>
                      <a:lnTo>
                        <a:pt x="476" y="294"/>
                      </a:lnTo>
                      <a:lnTo>
                        <a:pt x="454" y="297"/>
                      </a:lnTo>
                      <a:lnTo>
                        <a:pt x="432" y="299"/>
                      </a:lnTo>
                      <a:lnTo>
                        <a:pt x="411" y="301"/>
                      </a:lnTo>
                      <a:lnTo>
                        <a:pt x="366" y="301"/>
                      </a:lnTo>
                      <a:lnTo>
                        <a:pt x="324" y="298"/>
                      </a:lnTo>
                      <a:lnTo>
                        <a:pt x="304" y="296"/>
                      </a:lnTo>
                      <a:lnTo>
                        <a:pt x="285" y="293"/>
                      </a:lnTo>
                      <a:lnTo>
                        <a:pt x="267" y="291"/>
                      </a:lnTo>
                      <a:lnTo>
                        <a:pt x="250" y="288"/>
                      </a:lnTo>
                      <a:lnTo>
                        <a:pt x="235" y="285"/>
                      </a:lnTo>
                      <a:lnTo>
                        <a:pt x="222" y="283"/>
                      </a:lnTo>
                      <a:lnTo>
                        <a:pt x="210" y="281"/>
                      </a:lnTo>
                      <a:lnTo>
                        <a:pt x="201" y="278"/>
                      </a:lnTo>
                      <a:lnTo>
                        <a:pt x="195" y="277"/>
                      </a:lnTo>
                      <a:lnTo>
                        <a:pt x="190" y="276"/>
                      </a:lnTo>
                      <a:lnTo>
                        <a:pt x="189" y="276"/>
                      </a:lnTo>
                      <a:lnTo>
                        <a:pt x="196" y="309"/>
                      </a:lnTo>
                      <a:lnTo>
                        <a:pt x="201" y="340"/>
                      </a:lnTo>
                      <a:lnTo>
                        <a:pt x="203" y="369"/>
                      </a:lnTo>
                      <a:lnTo>
                        <a:pt x="202" y="397"/>
                      </a:lnTo>
                      <a:lnTo>
                        <a:pt x="199" y="421"/>
                      </a:lnTo>
                      <a:lnTo>
                        <a:pt x="195" y="445"/>
                      </a:lnTo>
                      <a:lnTo>
                        <a:pt x="189" y="466"/>
                      </a:lnTo>
                      <a:lnTo>
                        <a:pt x="182" y="486"/>
                      </a:lnTo>
                      <a:lnTo>
                        <a:pt x="174" y="504"/>
                      </a:lnTo>
                      <a:lnTo>
                        <a:pt x="164" y="520"/>
                      </a:lnTo>
                      <a:lnTo>
                        <a:pt x="154" y="533"/>
                      </a:lnTo>
                      <a:lnTo>
                        <a:pt x="143" y="546"/>
                      </a:lnTo>
                      <a:lnTo>
                        <a:pt x="133" y="556"/>
                      </a:lnTo>
                      <a:lnTo>
                        <a:pt x="122" y="564"/>
                      </a:lnTo>
                      <a:lnTo>
                        <a:pt x="112" y="571"/>
                      </a:lnTo>
                      <a:lnTo>
                        <a:pt x="87" y="544"/>
                      </a:lnTo>
                      <a:lnTo>
                        <a:pt x="65" y="517"/>
                      </a:lnTo>
                      <a:lnTo>
                        <a:pt x="46" y="486"/>
                      </a:lnTo>
                      <a:lnTo>
                        <a:pt x="30" y="455"/>
                      </a:lnTo>
                      <a:lnTo>
                        <a:pt x="18" y="423"/>
                      </a:lnTo>
                      <a:lnTo>
                        <a:pt x="9" y="389"/>
                      </a:lnTo>
                      <a:lnTo>
                        <a:pt x="3" y="355"/>
                      </a:lnTo>
                      <a:lnTo>
                        <a:pt x="0" y="320"/>
                      </a:lnTo>
                      <a:lnTo>
                        <a:pt x="0" y="285"/>
                      </a:lnTo>
                      <a:lnTo>
                        <a:pt x="5" y="259"/>
                      </a:lnTo>
                      <a:lnTo>
                        <a:pt x="12" y="233"/>
                      </a:lnTo>
                      <a:lnTo>
                        <a:pt x="22" y="207"/>
                      </a:lnTo>
                      <a:lnTo>
                        <a:pt x="36" y="176"/>
                      </a:lnTo>
                      <a:lnTo>
                        <a:pt x="54" y="148"/>
                      </a:lnTo>
                      <a:lnTo>
                        <a:pt x="74" y="122"/>
                      </a:lnTo>
                      <a:lnTo>
                        <a:pt x="95" y="97"/>
                      </a:lnTo>
                      <a:lnTo>
                        <a:pt x="119" y="76"/>
                      </a:lnTo>
                      <a:lnTo>
                        <a:pt x="145" y="57"/>
                      </a:lnTo>
                      <a:lnTo>
                        <a:pt x="172" y="41"/>
                      </a:lnTo>
                      <a:lnTo>
                        <a:pt x="201" y="28"/>
                      </a:lnTo>
                      <a:lnTo>
                        <a:pt x="231" y="17"/>
                      </a:lnTo>
                      <a:lnTo>
                        <a:pt x="263" y="8"/>
                      </a:lnTo>
                      <a:lnTo>
                        <a:pt x="295" y="3"/>
                      </a:lnTo>
                      <a:lnTo>
                        <a:pt x="328"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95" name="Freeform 85">
                  <a:extLst>
                    <a:ext uri="{FF2B5EF4-FFF2-40B4-BE49-F238E27FC236}">
                      <a16:creationId xmlns:a16="http://schemas.microsoft.com/office/drawing/2014/main" id="{7DBCC587-8A53-464B-A738-EC02965AF07A}"/>
                    </a:ext>
                  </a:extLst>
                </p:cNvPr>
                <p:cNvSpPr>
                  <a:spLocks/>
                </p:cNvSpPr>
                <p:nvPr/>
              </p:nvSpPr>
              <p:spPr bwMode="auto">
                <a:xfrm>
                  <a:off x="5472112" y="1947863"/>
                  <a:ext cx="1003300" cy="912813"/>
                </a:xfrm>
                <a:custGeom>
                  <a:avLst/>
                  <a:gdLst/>
                  <a:ahLst/>
                  <a:cxnLst>
                    <a:cxn ang="0">
                      <a:pos x="364" y="0"/>
                    </a:cxn>
                    <a:cxn ang="0">
                      <a:pos x="432" y="9"/>
                    </a:cxn>
                    <a:cxn ang="0">
                      <a:pos x="500" y="32"/>
                    </a:cxn>
                    <a:cxn ang="0">
                      <a:pos x="550" y="57"/>
                    </a:cxn>
                    <a:cxn ang="0">
                      <a:pos x="589" y="86"/>
                    </a:cxn>
                    <a:cxn ang="0">
                      <a:pos x="619" y="118"/>
                    </a:cxn>
                    <a:cxn ang="0">
                      <a:pos x="631" y="159"/>
                    </a:cxn>
                    <a:cxn ang="0">
                      <a:pos x="621" y="201"/>
                    </a:cxn>
                    <a:cxn ang="0">
                      <a:pos x="601" y="233"/>
                    </a:cxn>
                    <a:cxn ang="0">
                      <a:pos x="573" y="259"/>
                    </a:cxn>
                    <a:cxn ang="0">
                      <a:pos x="538" y="277"/>
                    </a:cxn>
                    <a:cxn ang="0">
                      <a:pos x="499" y="289"/>
                    </a:cxn>
                    <a:cxn ang="0">
                      <a:pos x="457" y="297"/>
                    </a:cxn>
                    <a:cxn ang="0">
                      <a:pos x="413" y="300"/>
                    </a:cxn>
                    <a:cxn ang="0">
                      <a:pos x="326" y="298"/>
                    </a:cxn>
                    <a:cxn ang="0">
                      <a:pos x="288" y="293"/>
                    </a:cxn>
                    <a:cxn ang="0">
                      <a:pos x="253" y="288"/>
                    </a:cxn>
                    <a:cxn ang="0">
                      <a:pos x="225" y="282"/>
                    </a:cxn>
                    <a:cxn ang="0">
                      <a:pos x="204" y="278"/>
                    </a:cxn>
                    <a:cxn ang="0">
                      <a:pos x="193" y="276"/>
                    </a:cxn>
                    <a:cxn ang="0">
                      <a:pos x="199" y="309"/>
                    </a:cxn>
                    <a:cxn ang="0">
                      <a:pos x="206" y="369"/>
                    </a:cxn>
                    <a:cxn ang="0">
                      <a:pos x="204" y="422"/>
                    </a:cxn>
                    <a:cxn ang="0">
                      <a:pos x="195" y="466"/>
                    </a:cxn>
                    <a:cxn ang="0">
                      <a:pos x="180" y="503"/>
                    </a:cxn>
                    <a:cxn ang="0">
                      <a:pos x="161" y="532"/>
                    </a:cxn>
                    <a:cxn ang="0">
                      <a:pos x="141" y="553"/>
                    </a:cxn>
                    <a:cxn ang="0">
                      <a:pos x="119" y="567"/>
                    </a:cxn>
                    <a:cxn ang="0">
                      <a:pos x="100" y="575"/>
                    </a:cxn>
                    <a:cxn ang="0">
                      <a:pos x="55" y="517"/>
                    </a:cxn>
                    <a:cxn ang="0">
                      <a:pos x="23" y="452"/>
                    </a:cxn>
                    <a:cxn ang="0">
                      <a:pos x="4" y="384"/>
                    </a:cxn>
                    <a:cxn ang="0">
                      <a:pos x="0" y="313"/>
                    </a:cxn>
                    <a:cxn ang="0">
                      <a:pos x="12" y="242"/>
                    </a:cxn>
                    <a:cxn ang="0">
                      <a:pos x="39" y="176"/>
                    </a:cxn>
                    <a:cxn ang="0">
                      <a:pos x="76" y="121"/>
                    </a:cxn>
                    <a:cxn ang="0">
                      <a:pos x="122" y="76"/>
                    </a:cxn>
                    <a:cxn ang="0">
                      <a:pos x="175" y="41"/>
                    </a:cxn>
                    <a:cxn ang="0">
                      <a:pos x="234" y="16"/>
                    </a:cxn>
                    <a:cxn ang="0">
                      <a:pos x="297" y="3"/>
                    </a:cxn>
                  </a:cxnLst>
                  <a:rect l="0" t="0" r="r" b="b"/>
                  <a:pathLst>
                    <a:path w="632" h="575">
                      <a:moveTo>
                        <a:pt x="331" y="0"/>
                      </a:moveTo>
                      <a:lnTo>
                        <a:pt x="364" y="0"/>
                      </a:lnTo>
                      <a:lnTo>
                        <a:pt x="398" y="3"/>
                      </a:lnTo>
                      <a:lnTo>
                        <a:pt x="432" y="9"/>
                      </a:lnTo>
                      <a:lnTo>
                        <a:pt x="466" y="19"/>
                      </a:lnTo>
                      <a:lnTo>
                        <a:pt x="500" y="32"/>
                      </a:lnTo>
                      <a:lnTo>
                        <a:pt x="527" y="44"/>
                      </a:lnTo>
                      <a:lnTo>
                        <a:pt x="550" y="57"/>
                      </a:lnTo>
                      <a:lnTo>
                        <a:pt x="570" y="71"/>
                      </a:lnTo>
                      <a:lnTo>
                        <a:pt x="589" y="86"/>
                      </a:lnTo>
                      <a:lnTo>
                        <a:pt x="605" y="101"/>
                      </a:lnTo>
                      <a:lnTo>
                        <a:pt x="619" y="118"/>
                      </a:lnTo>
                      <a:lnTo>
                        <a:pt x="632" y="135"/>
                      </a:lnTo>
                      <a:lnTo>
                        <a:pt x="631" y="159"/>
                      </a:lnTo>
                      <a:lnTo>
                        <a:pt x="627" y="181"/>
                      </a:lnTo>
                      <a:lnTo>
                        <a:pt x="621" y="201"/>
                      </a:lnTo>
                      <a:lnTo>
                        <a:pt x="612" y="218"/>
                      </a:lnTo>
                      <a:lnTo>
                        <a:pt x="601" y="233"/>
                      </a:lnTo>
                      <a:lnTo>
                        <a:pt x="587" y="247"/>
                      </a:lnTo>
                      <a:lnTo>
                        <a:pt x="573" y="259"/>
                      </a:lnTo>
                      <a:lnTo>
                        <a:pt x="556" y="269"/>
                      </a:lnTo>
                      <a:lnTo>
                        <a:pt x="538" y="277"/>
                      </a:lnTo>
                      <a:lnTo>
                        <a:pt x="519" y="284"/>
                      </a:lnTo>
                      <a:lnTo>
                        <a:pt x="499" y="289"/>
                      </a:lnTo>
                      <a:lnTo>
                        <a:pt x="478" y="294"/>
                      </a:lnTo>
                      <a:lnTo>
                        <a:pt x="457" y="297"/>
                      </a:lnTo>
                      <a:lnTo>
                        <a:pt x="435" y="299"/>
                      </a:lnTo>
                      <a:lnTo>
                        <a:pt x="413" y="300"/>
                      </a:lnTo>
                      <a:lnTo>
                        <a:pt x="369" y="300"/>
                      </a:lnTo>
                      <a:lnTo>
                        <a:pt x="326" y="298"/>
                      </a:lnTo>
                      <a:lnTo>
                        <a:pt x="306" y="296"/>
                      </a:lnTo>
                      <a:lnTo>
                        <a:pt x="288" y="293"/>
                      </a:lnTo>
                      <a:lnTo>
                        <a:pt x="270" y="291"/>
                      </a:lnTo>
                      <a:lnTo>
                        <a:pt x="253" y="288"/>
                      </a:lnTo>
                      <a:lnTo>
                        <a:pt x="238" y="285"/>
                      </a:lnTo>
                      <a:lnTo>
                        <a:pt x="225" y="282"/>
                      </a:lnTo>
                      <a:lnTo>
                        <a:pt x="213" y="280"/>
                      </a:lnTo>
                      <a:lnTo>
                        <a:pt x="204" y="278"/>
                      </a:lnTo>
                      <a:lnTo>
                        <a:pt x="197" y="277"/>
                      </a:lnTo>
                      <a:lnTo>
                        <a:pt x="193" y="276"/>
                      </a:lnTo>
                      <a:lnTo>
                        <a:pt x="192" y="275"/>
                      </a:lnTo>
                      <a:lnTo>
                        <a:pt x="199" y="309"/>
                      </a:lnTo>
                      <a:lnTo>
                        <a:pt x="204" y="340"/>
                      </a:lnTo>
                      <a:lnTo>
                        <a:pt x="206" y="369"/>
                      </a:lnTo>
                      <a:lnTo>
                        <a:pt x="206" y="397"/>
                      </a:lnTo>
                      <a:lnTo>
                        <a:pt x="204" y="422"/>
                      </a:lnTo>
                      <a:lnTo>
                        <a:pt x="200" y="445"/>
                      </a:lnTo>
                      <a:lnTo>
                        <a:pt x="195" y="466"/>
                      </a:lnTo>
                      <a:lnTo>
                        <a:pt x="188" y="486"/>
                      </a:lnTo>
                      <a:lnTo>
                        <a:pt x="180" y="503"/>
                      </a:lnTo>
                      <a:lnTo>
                        <a:pt x="171" y="518"/>
                      </a:lnTo>
                      <a:lnTo>
                        <a:pt x="161" y="532"/>
                      </a:lnTo>
                      <a:lnTo>
                        <a:pt x="151" y="544"/>
                      </a:lnTo>
                      <a:lnTo>
                        <a:pt x="141" y="553"/>
                      </a:lnTo>
                      <a:lnTo>
                        <a:pt x="130" y="561"/>
                      </a:lnTo>
                      <a:lnTo>
                        <a:pt x="119" y="567"/>
                      </a:lnTo>
                      <a:lnTo>
                        <a:pt x="110" y="572"/>
                      </a:lnTo>
                      <a:lnTo>
                        <a:pt x="100" y="575"/>
                      </a:lnTo>
                      <a:lnTo>
                        <a:pt x="76" y="546"/>
                      </a:lnTo>
                      <a:lnTo>
                        <a:pt x="55" y="517"/>
                      </a:lnTo>
                      <a:lnTo>
                        <a:pt x="37" y="486"/>
                      </a:lnTo>
                      <a:lnTo>
                        <a:pt x="23" y="452"/>
                      </a:lnTo>
                      <a:lnTo>
                        <a:pt x="12" y="418"/>
                      </a:lnTo>
                      <a:lnTo>
                        <a:pt x="4" y="384"/>
                      </a:lnTo>
                      <a:lnTo>
                        <a:pt x="0" y="349"/>
                      </a:lnTo>
                      <a:lnTo>
                        <a:pt x="0" y="313"/>
                      </a:lnTo>
                      <a:lnTo>
                        <a:pt x="4" y="278"/>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96" name="Freeform 86">
                  <a:extLst>
                    <a:ext uri="{FF2B5EF4-FFF2-40B4-BE49-F238E27FC236}">
                      <a16:creationId xmlns:a16="http://schemas.microsoft.com/office/drawing/2014/main" id="{E2D88D63-88F6-F24E-B568-4CCF53230E21}"/>
                    </a:ext>
                  </a:extLst>
                </p:cNvPr>
                <p:cNvSpPr>
                  <a:spLocks/>
                </p:cNvSpPr>
                <p:nvPr/>
              </p:nvSpPr>
              <p:spPr bwMode="auto">
                <a:xfrm>
                  <a:off x="5695949" y="4327525"/>
                  <a:ext cx="439738" cy="171450"/>
                </a:xfrm>
                <a:custGeom>
                  <a:avLst/>
                  <a:gdLst/>
                  <a:ahLst/>
                  <a:cxnLst>
                    <a:cxn ang="0">
                      <a:pos x="265" y="0"/>
                    </a:cxn>
                    <a:cxn ang="0">
                      <a:pos x="267" y="14"/>
                    </a:cxn>
                    <a:cxn ang="0">
                      <a:pos x="269" y="26"/>
                    </a:cxn>
                    <a:cxn ang="0">
                      <a:pos x="271" y="37"/>
                    </a:cxn>
                    <a:cxn ang="0">
                      <a:pos x="274" y="48"/>
                    </a:cxn>
                    <a:cxn ang="0">
                      <a:pos x="276" y="59"/>
                    </a:cxn>
                    <a:cxn ang="0">
                      <a:pos x="277" y="71"/>
                    </a:cxn>
                    <a:cxn ang="0">
                      <a:pos x="277" y="84"/>
                    </a:cxn>
                    <a:cxn ang="0">
                      <a:pos x="275" y="85"/>
                    </a:cxn>
                    <a:cxn ang="0">
                      <a:pos x="270" y="86"/>
                    </a:cxn>
                    <a:cxn ang="0">
                      <a:pos x="261" y="89"/>
                    </a:cxn>
                    <a:cxn ang="0">
                      <a:pos x="248" y="91"/>
                    </a:cxn>
                    <a:cxn ang="0">
                      <a:pos x="233" y="95"/>
                    </a:cxn>
                    <a:cxn ang="0">
                      <a:pos x="215" y="98"/>
                    </a:cxn>
                    <a:cxn ang="0">
                      <a:pos x="195" y="101"/>
                    </a:cxn>
                    <a:cxn ang="0">
                      <a:pos x="172" y="104"/>
                    </a:cxn>
                    <a:cxn ang="0">
                      <a:pos x="149" y="106"/>
                    </a:cxn>
                    <a:cxn ang="0">
                      <a:pos x="123" y="107"/>
                    </a:cxn>
                    <a:cxn ang="0">
                      <a:pos x="96" y="108"/>
                    </a:cxn>
                    <a:cxn ang="0">
                      <a:pos x="69" y="107"/>
                    </a:cxn>
                    <a:cxn ang="0">
                      <a:pos x="40" y="105"/>
                    </a:cxn>
                    <a:cxn ang="0">
                      <a:pos x="11" y="102"/>
                    </a:cxn>
                    <a:cxn ang="0">
                      <a:pos x="9" y="87"/>
                    </a:cxn>
                    <a:cxn ang="0">
                      <a:pos x="8" y="75"/>
                    </a:cxn>
                    <a:cxn ang="0">
                      <a:pos x="7" y="64"/>
                    </a:cxn>
                    <a:cxn ang="0">
                      <a:pos x="5" y="44"/>
                    </a:cxn>
                    <a:cxn ang="0">
                      <a:pos x="4" y="33"/>
                    </a:cxn>
                    <a:cxn ang="0">
                      <a:pos x="2" y="19"/>
                    </a:cxn>
                    <a:cxn ang="0">
                      <a:pos x="0" y="2"/>
                    </a:cxn>
                    <a:cxn ang="0">
                      <a:pos x="2" y="2"/>
                    </a:cxn>
                    <a:cxn ang="0">
                      <a:pos x="9" y="3"/>
                    </a:cxn>
                    <a:cxn ang="0">
                      <a:pos x="19" y="3"/>
                    </a:cxn>
                    <a:cxn ang="0">
                      <a:pos x="33" y="4"/>
                    </a:cxn>
                    <a:cxn ang="0">
                      <a:pos x="50" y="4"/>
                    </a:cxn>
                    <a:cxn ang="0">
                      <a:pos x="69" y="4"/>
                    </a:cxn>
                    <a:cxn ang="0">
                      <a:pos x="92" y="5"/>
                    </a:cxn>
                    <a:cxn ang="0">
                      <a:pos x="144" y="5"/>
                    </a:cxn>
                    <a:cxn ang="0">
                      <a:pos x="172" y="4"/>
                    </a:cxn>
                    <a:cxn ang="0">
                      <a:pos x="203" y="4"/>
                    </a:cxn>
                    <a:cxn ang="0">
                      <a:pos x="234" y="2"/>
                    </a:cxn>
                    <a:cxn ang="0">
                      <a:pos x="265" y="0"/>
                    </a:cxn>
                  </a:cxnLst>
                  <a:rect l="0" t="0" r="r" b="b"/>
                  <a:pathLst>
                    <a:path w="277" h="108">
                      <a:moveTo>
                        <a:pt x="265" y="0"/>
                      </a:moveTo>
                      <a:lnTo>
                        <a:pt x="267" y="14"/>
                      </a:lnTo>
                      <a:lnTo>
                        <a:pt x="269" y="26"/>
                      </a:lnTo>
                      <a:lnTo>
                        <a:pt x="271" y="37"/>
                      </a:lnTo>
                      <a:lnTo>
                        <a:pt x="274" y="48"/>
                      </a:lnTo>
                      <a:lnTo>
                        <a:pt x="276" y="59"/>
                      </a:lnTo>
                      <a:lnTo>
                        <a:pt x="277" y="71"/>
                      </a:lnTo>
                      <a:lnTo>
                        <a:pt x="277" y="84"/>
                      </a:lnTo>
                      <a:lnTo>
                        <a:pt x="275" y="85"/>
                      </a:lnTo>
                      <a:lnTo>
                        <a:pt x="270" y="86"/>
                      </a:lnTo>
                      <a:lnTo>
                        <a:pt x="261" y="89"/>
                      </a:lnTo>
                      <a:lnTo>
                        <a:pt x="248" y="91"/>
                      </a:lnTo>
                      <a:lnTo>
                        <a:pt x="233" y="95"/>
                      </a:lnTo>
                      <a:lnTo>
                        <a:pt x="215" y="98"/>
                      </a:lnTo>
                      <a:lnTo>
                        <a:pt x="195" y="101"/>
                      </a:lnTo>
                      <a:lnTo>
                        <a:pt x="172" y="104"/>
                      </a:lnTo>
                      <a:lnTo>
                        <a:pt x="149" y="106"/>
                      </a:lnTo>
                      <a:lnTo>
                        <a:pt x="123" y="107"/>
                      </a:lnTo>
                      <a:lnTo>
                        <a:pt x="96" y="108"/>
                      </a:lnTo>
                      <a:lnTo>
                        <a:pt x="69" y="107"/>
                      </a:lnTo>
                      <a:lnTo>
                        <a:pt x="40" y="105"/>
                      </a:lnTo>
                      <a:lnTo>
                        <a:pt x="11" y="102"/>
                      </a:lnTo>
                      <a:lnTo>
                        <a:pt x="9" y="87"/>
                      </a:lnTo>
                      <a:lnTo>
                        <a:pt x="8" y="75"/>
                      </a:lnTo>
                      <a:lnTo>
                        <a:pt x="7" y="64"/>
                      </a:lnTo>
                      <a:lnTo>
                        <a:pt x="5" y="44"/>
                      </a:lnTo>
                      <a:lnTo>
                        <a:pt x="4" y="33"/>
                      </a:lnTo>
                      <a:lnTo>
                        <a:pt x="2" y="19"/>
                      </a:lnTo>
                      <a:lnTo>
                        <a:pt x="0" y="2"/>
                      </a:lnTo>
                      <a:lnTo>
                        <a:pt x="2" y="2"/>
                      </a:lnTo>
                      <a:lnTo>
                        <a:pt x="9" y="3"/>
                      </a:lnTo>
                      <a:lnTo>
                        <a:pt x="19" y="3"/>
                      </a:lnTo>
                      <a:lnTo>
                        <a:pt x="33" y="4"/>
                      </a:lnTo>
                      <a:lnTo>
                        <a:pt x="50" y="4"/>
                      </a:lnTo>
                      <a:lnTo>
                        <a:pt x="69" y="4"/>
                      </a:lnTo>
                      <a:lnTo>
                        <a:pt x="92" y="5"/>
                      </a:lnTo>
                      <a:lnTo>
                        <a:pt x="144" y="5"/>
                      </a:lnTo>
                      <a:lnTo>
                        <a:pt x="172" y="4"/>
                      </a:lnTo>
                      <a:lnTo>
                        <a:pt x="203" y="4"/>
                      </a:lnTo>
                      <a:lnTo>
                        <a:pt x="234" y="2"/>
                      </a:lnTo>
                      <a:lnTo>
                        <a:pt x="265"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97" name="Freeform 87">
                  <a:extLst>
                    <a:ext uri="{FF2B5EF4-FFF2-40B4-BE49-F238E27FC236}">
                      <a16:creationId xmlns:a16="http://schemas.microsoft.com/office/drawing/2014/main" id="{0EDC0403-99B3-7E45-96B9-E3F6D64D8EA1}"/>
                    </a:ext>
                  </a:extLst>
                </p:cNvPr>
                <p:cNvSpPr>
                  <a:spLocks/>
                </p:cNvSpPr>
                <p:nvPr/>
              </p:nvSpPr>
              <p:spPr bwMode="auto">
                <a:xfrm>
                  <a:off x="6399212" y="4232275"/>
                  <a:ext cx="169863" cy="198438"/>
                </a:xfrm>
                <a:custGeom>
                  <a:avLst/>
                  <a:gdLst/>
                  <a:ahLst/>
                  <a:cxnLst>
                    <a:cxn ang="0">
                      <a:pos x="107" y="0"/>
                    </a:cxn>
                    <a:cxn ang="0">
                      <a:pos x="107" y="2"/>
                    </a:cxn>
                    <a:cxn ang="0">
                      <a:pos x="106" y="9"/>
                    </a:cxn>
                    <a:cxn ang="0">
                      <a:pos x="105" y="19"/>
                    </a:cxn>
                    <a:cxn ang="0">
                      <a:pos x="104" y="35"/>
                    </a:cxn>
                    <a:cxn ang="0">
                      <a:pos x="102" y="54"/>
                    </a:cxn>
                    <a:cxn ang="0">
                      <a:pos x="100" y="78"/>
                    </a:cxn>
                    <a:cxn ang="0">
                      <a:pos x="98" y="106"/>
                    </a:cxn>
                    <a:cxn ang="0">
                      <a:pos x="75" y="113"/>
                    </a:cxn>
                    <a:cxn ang="0">
                      <a:pos x="53" y="118"/>
                    </a:cxn>
                    <a:cxn ang="0">
                      <a:pos x="34" y="122"/>
                    </a:cxn>
                    <a:cxn ang="0">
                      <a:pos x="17" y="125"/>
                    </a:cxn>
                    <a:cxn ang="0">
                      <a:pos x="16" y="123"/>
                    </a:cxn>
                    <a:cxn ang="0">
                      <a:pos x="14" y="118"/>
                    </a:cxn>
                    <a:cxn ang="0">
                      <a:pos x="12" y="109"/>
                    </a:cxn>
                    <a:cxn ang="0">
                      <a:pos x="10" y="96"/>
                    </a:cxn>
                    <a:cxn ang="0">
                      <a:pos x="7" y="80"/>
                    </a:cxn>
                    <a:cxn ang="0">
                      <a:pos x="3" y="60"/>
                    </a:cxn>
                    <a:cxn ang="0">
                      <a:pos x="0" y="36"/>
                    </a:cxn>
                    <a:cxn ang="0">
                      <a:pos x="29" y="28"/>
                    </a:cxn>
                    <a:cxn ang="0">
                      <a:pos x="57" y="20"/>
                    </a:cxn>
                    <a:cxn ang="0">
                      <a:pos x="83" y="11"/>
                    </a:cxn>
                    <a:cxn ang="0">
                      <a:pos x="107" y="0"/>
                    </a:cxn>
                  </a:cxnLst>
                  <a:rect l="0" t="0" r="r" b="b"/>
                  <a:pathLst>
                    <a:path w="107" h="125">
                      <a:moveTo>
                        <a:pt x="107" y="0"/>
                      </a:moveTo>
                      <a:lnTo>
                        <a:pt x="107" y="2"/>
                      </a:lnTo>
                      <a:lnTo>
                        <a:pt x="106" y="9"/>
                      </a:lnTo>
                      <a:lnTo>
                        <a:pt x="105" y="19"/>
                      </a:lnTo>
                      <a:lnTo>
                        <a:pt x="104" y="35"/>
                      </a:lnTo>
                      <a:lnTo>
                        <a:pt x="102" y="54"/>
                      </a:lnTo>
                      <a:lnTo>
                        <a:pt x="100" y="78"/>
                      </a:lnTo>
                      <a:lnTo>
                        <a:pt x="98" y="106"/>
                      </a:lnTo>
                      <a:lnTo>
                        <a:pt x="75" y="113"/>
                      </a:lnTo>
                      <a:lnTo>
                        <a:pt x="53" y="118"/>
                      </a:lnTo>
                      <a:lnTo>
                        <a:pt x="34" y="122"/>
                      </a:lnTo>
                      <a:lnTo>
                        <a:pt x="17" y="125"/>
                      </a:lnTo>
                      <a:lnTo>
                        <a:pt x="16" y="123"/>
                      </a:lnTo>
                      <a:lnTo>
                        <a:pt x="14" y="118"/>
                      </a:lnTo>
                      <a:lnTo>
                        <a:pt x="12" y="109"/>
                      </a:lnTo>
                      <a:lnTo>
                        <a:pt x="10" y="96"/>
                      </a:lnTo>
                      <a:lnTo>
                        <a:pt x="7" y="80"/>
                      </a:lnTo>
                      <a:lnTo>
                        <a:pt x="3" y="60"/>
                      </a:lnTo>
                      <a:lnTo>
                        <a:pt x="0" y="36"/>
                      </a:lnTo>
                      <a:lnTo>
                        <a:pt x="29" y="28"/>
                      </a:lnTo>
                      <a:lnTo>
                        <a:pt x="57" y="20"/>
                      </a:lnTo>
                      <a:lnTo>
                        <a:pt x="83" y="11"/>
                      </a:lnTo>
                      <a:lnTo>
                        <a:pt x="107"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98" name="Freeform 88">
                  <a:extLst>
                    <a:ext uri="{FF2B5EF4-FFF2-40B4-BE49-F238E27FC236}">
                      <a16:creationId xmlns:a16="http://schemas.microsoft.com/office/drawing/2014/main" id="{FE7B5552-040F-E347-8A03-9AD318BB58D1}"/>
                    </a:ext>
                  </a:extLst>
                </p:cNvPr>
                <p:cNvSpPr>
                  <a:spLocks/>
                </p:cNvSpPr>
                <p:nvPr/>
              </p:nvSpPr>
              <p:spPr bwMode="auto">
                <a:xfrm>
                  <a:off x="5624512" y="3213100"/>
                  <a:ext cx="511175" cy="1257300"/>
                </a:xfrm>
                <a:custGeom>
                  <a:avLst/>
                  <a:gdLst/>
                  <a:ahLst/>
                  <a:cxnLst>
                    <a:cxn ang="0">
                      <a:pos x="23" y="0"/>
                    </a:cxn>
                    <a:cxn ang="0">
                      <a:pos x="37" y="2"/>
                    </a:cxn>
                    <a:cxn ang="0">
                      <a:pos x="62" y="4"/>
                    </a:cxn>
                    <a:cxn ang="0">
                      <a:pos x="93" y="6"/>
                    </a:cxn>
                    <a:cxn ang="0">
                      <a:pos x="125" y="8"/>
                    </a:cxn>
                    <a:cxn ang="0">
                      <a:pos x="155" y="8"/>
                    </a:cxn>
                    <a:cxn ang="0">
                      <a:pos x="158" y="15"/>
                    </a:cxn>
                    <a:cxn ang="0">
                      <a:pos x="167" y="35"/>
                    </a:cxn>
                    <a:cxn ang="0">
                      <a:pos x="180" y="66"/>
                    </a:cxn>
                    <a:cxn ang="0">
                      <a:pos x="196" y="109"/>
                    </a:cxn>
                    <a:cxn ang="0">
                      <a:pos x="215" y="161"/>
                    </a:cxn>
                    <a:cxn ang="0">
                      <a:pos x="235" y="221"/>
                    </a:cxn>
                    <a:cxn ang="0">
                      <a:pos x="255" y="288"/>
                    </a:cxn>
                    <a:cxn ang="0">
                      <a:pos x="275" y="361"/>
                    </a:cxn>
                    <a:cxn ang="0">
                      <a:pos x="292" y="440"/>
                    </a:cxn>
                    <a:cxn ang="0">
                      <a:pos x="306" y="522"/>
                    </a:cxn>
                    <a:cxn ang="0">
                      <a:pos x="317" y="606"/>
                    </a:cxn>
                    <a:cxn ang="0">
                      <a:pos x="322" y="692"/>
                    </a:cxn>
                    <a:cxn ang="0">
                      <a:pos x="321" y="777"/>
                    </a:cxn>
                    <a:cxn ang="0">
                      <a:pos x="313" y="779"/>
                    </a:cxn>
                    <a:cxn ang="0">
                      <a:pos x="290" y="782"/>
                    </a:cxn>
                    <a:cxn ang="0">
                      <a:pos x="257" y="786"/>
                    </a:cxn>
                    <a:cxn ang="0">
                      <a:pos x="217" y="789"/>
                    </a:cxn>
                    <a:cxn ang="0">
                      <a:pos x="170" y="792"/>
                    </a:cxn>
                    <a:cxn ang="0">
                      <a:pos x="99" y="791"/>
                    </a:cxn>
                    <a:cxn ang="0">
                      <a:pos x="55" y="787"/>
                    </a:cxn>
                    <a:cxn ang="0">
                      <a:pos x="16" y="779"/>
                    </a:cxn>
                    <a:cxn ang="0">
                      <a:pos x="25" y="502"/>
                    </a:cxn>
                    <a:cxn ang="0">
                      <a:pos x="35" y="451"/>
                    </a:cxn>
                    <a:cxn ang="0">
                      <a:pos x="41" y="393"/>
                    </a:cxn>
                    <a:cxn ang="0">
                      <a:pos x="43" y="330"/>
                    </a:cxn>
                    <a:cxn ang="0">
                      <a:pos x="42" y="267"/>
                    </a:cxn>
                    <a:cxn ang="0">
                      <a:pos x="38" y="175"/>
                    </a:cxn>
                    <a:cxn ang="0">
                      <a:pos x="33" y="119"/>
                    </a:cxn>
                    <a:cxn ang="0">
                      <a:pos x="29" y="71"/>
                    </a:cxn>
                    <a:cxn ang="0">
                      <a:pos x="25" y="33"/>
                    </a:cxn>
                    <a:cxn ang="0">
                      <a:pos x="22" y="9"/>
                    </a:cxn>
                    <a:cxn ang="0">
                      <a:pos x="21" y="0"/>
                    </a:cxn>
                  </a:cxnLst>
                  <a:rect l="0" t="0" r="r" b="b"/>
                  <a:pathLst>
                    <a:path w="322" h="792">
                      <a:moveTo>
                        <a:pt x="21" y="0"/>
                      </a:moveTo>
                      <a:lnTo>
                        <a:pt x="23" y="0"/>
                      </a:lnTo>
                      <a:lnTo>
                        <a:pt x="28" y="1"/>
                      </a:lnTo>
                      <a:lnTo>
                        <a:pt x="37" y="2"/>
                      </a:lnTo>
                      <a:lnTo>
                        <a:pt x="48" y="3"/>
                      </a:lnTo>
                      <a:lnTo>
                        <a:pt x="62" y="4"/>
                      </a:lnTo>
                      <a:lnTo>
                        <a:pt x="77" y="5"/>
                      </a:lnTo>
                      <a:lnTo>
                        <a:pt x="93" y="6"/>
                      </a:lnTo>
                      <a:lnTo>
                        <a:pt x="109" y="7"/>
                      </a:lnTo>
                      <a:lnTo>
                        <a:pt x="125" y="8"/>
                      </a:lnTo>
                      <a:lnTo>
                        <a:pt x="141" y="8"/>
                      </a:lnTo>
                      <a:lnTo>
                        <a:pt x="155" y="8"/>
                      </a:lnTo>
                      <a:lnTo>
                        <a:pt x="156" y="10"/>
                      </a:lnTo>
                      <a:lnTo>
                        <a:pt x="158" y="15"/>
                      </a:lnTo>
                      <a:lnTo>
                        <a:pt x="162" y="24"/>
                      </a:lnTo>
                      <a:lnTo>
                        <a:pt x="167" y="35"/>
                      </a:lnTo>
                      <a:lnTo>
                        <a:pt x="173" y="50"/>
                      </a:lnTo>
                      <a:lnTo>
                        <a:pt x="180" y="66"/>
                      </a:lnTo>
                      <a:lnTo>
                        <a:pt x="188" y="86"/>
                      </a:lnTo>
                      <a:lnTo>
                        <a:pt x="196" y="109"/>
                      </a:lnTo>
                      <a:lnTo>
                        <a:pt x="206" y="134"/>
                      </a:lnTo>
                      <a:lnTo>
                        <a:pt x="215" y="161"/>
                      </a:lnTo>
                      <a:lnTo>
                        <a:pt x="225" y="190"/>
                      </a:lnTo>
                      <a:lnTo>
                        <a:pt x="235" y="221"/>
                      </a:lnTo>
                      <a:lnTo>
                        <a:pt x="245" y="254"/>
                      </a:lnTo>
                      <a:lnTo>
                        <a:pt x="255" y="288"/>
                      </a:lnTo>
                      <a:lnTo>
                        <a:pt x="265" y="324"/>
                      </a:lnTo>
                      <a:lnTo>
                        <a:pt x="275" y="361"/>
                      </a:lnTo>
                      <a:lnTo>
                        <a:pt x="284" y="400"/>
                      </a:lnTo>
                      <a:lnTo>
                        <a:pt x="292" y="440"/>
                      </a:lnTo>
                      <a:lnTo>
                        <a:pt x="299" y="480"/>
                      </a:lnTo>
                      <a:lnTo>
                        <a:pt x="306" y="522"/>
                      </a:lnTo>
                      <a:lnTo>
                        <a:pt x="312" y="563"/>
                      </a:lnTo>
                      <a:lnTo>
                        <a:pt x="317" y="606"/>
                      </a:lnTo>
                      <a:lnTo>
                        <a:pt x="319" y="649"/>
                      </a:lnTo>
                      <a:lnTo>
                        <a:pt x="322" y="692"/>
                      </a:lnTo>
                      <a:lnTo>
                        <a:pt x="322" y="735"/>
                      </a:lnTo>
                      <a:lnTo>
                        <a:pt x="321" y="777"/>
                      </a:lnTo>
                      <a:lnTo>
                        <a:pt x="319" y="777"/>
                      </a:lnTo>
                      <a:lnTo>
                        <a:pt x="313" y="779"/>
                      </a:lnTo>
                      <a:lnTo>
                        <a:pt x="304" y="780"/>
                      </a:lnTo>
                      <a:lnTo>
                        <a:pt x="290" y="782"/>
                      </a:lnTo>
                      <a:lnTo>
                        <a:pt x="275" y="784"/>
                      </a:lnTo>
                      <a:lnTo>
                        <a:pt x="257" y="786"/>
                      </a:lnTo>
                      <a:lnTo>
                        <a:pt x="238" y="787"/>
                      </a:lnTo>
                      <a:lnTo>
                        <a:pt x="217" y="789"/>
                      </a:lnTo>
                      <a:lnTo>
                        <a:pt x="194" y="791"/>
                      </a:lnTo>
                      <a:lnTo>
                        <a:pt x="170" y="792"/>
                      </a:lnTo>
                      <a:lnTo>
                        <a:pt x="123" y="792"/>
                      </a:lnTo>
                      <a:lnTo>
                        <a:pt x="99" y="791"/>
                      </a:lnTo>
                      <a:lnTo>
                        <a:pt x="76" y="790"/>
                      </a:lnTo>
                      <a:lnTo>
                        <a:pt x="55" y="787"/>
                      </a:lnTo>
                      <a:lnTo>
                        <a:pt x="34" y="784"/>
                      </a:lnTo>
                      <a:lnTo>
                        <a:pt x="16" y="779"/>
                      </a:lnTo>
                      <a:lnTo>
                        <a:pt x="0" y="773"/>
                      </a:lnTo>
                      <a:lnTo>
                        <a:pt x="25" y="502"/>
                      </a:lnTo>
                      <a:lnTo>
                        <a:pt x="31" y="478"/>
                      </a:lnTo>
                      <a:lnTo>
                        <a:pt x="35" y="451"/>
                      </a:lnTo>
                      <a:lnTo>
                        <a:pt x="38" y="422"/>
                      </a:lnTo>
                      <a:lnTo>
                        <a:pt x="41" y="393"/>
                      </a:lnTo>
                      <a:lnTo>
                        <a:pt x="42" y="362"/>
                      </a:lnTo>
                      <a:lnTo>
                        <a:pt x="43" y="330"/>
                      </a:lnTo>
                      <a:lnTo>
                        <a:pt x="43" y="299"/>
                      </a:lnTo>
                      <a:lnTo>
                        <a:pt x="42" y="267"/>
                      </a:lnTo>
                      <a:lnTo>
                        <a:pt x="39" y="205"/>
                      </a:lnTo>
                      <a:lnTo>
                        <a:pt x="38" y="175"/>
                      </a:lnTo>
                      <a:lnTo>
                        <a:pt x="36" y="146"/>
                      </a:lnTo>
                      <a:lnTo>
                        <a:pt x="33" y="119"/>
                      </a:lnTo>
                      <a:lnTo>
                        <a:pt x="31" y="94"/>
                      </a:lnTo>
                      <a:lnTo>
                        <a:pt x="29" y="71"/>
                      </a:lnTo>
                      <a:lnTo>
                        <a:pt x="27" y="51"/>
                      </a:lnTo>
                      <a:lnTo>
                        <a:pt x="25" y="33"/>
                      </a:lnTo>
                      <a:lnTo>
                        <a:pt x="23" y="19"/>
                      </a:lnTo>
                      <a:lnTo>
                        <a:pt x="22" y="9"/>
                      </a:lnTo>
                      <a:lnTo>
                        <a:pt x="21" y="2"/>
                      </a:lnTo>
                      <a:lnTo>
                        <a:pt x="2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99" name="Freeform 89">
                  <a:extLst>
                    <a:ext uri="{FF2B5EF4-FFF2-40B4-BE49-F238E27FC236}">
                      <a16:creationId xmlns:a16="http://schemas.microsoft.com/office/drawing/2014/main" id="{BD32DA3A-0D3E-1245-BCA1-1CC24372FC9D}"/>
                    </a:ext>
                  </a:extLst>
                </p:cNvPr>
                <p:cNvSpPr>
                  <a:spLocks/>
                </p:cNvSpPr>
                <p:nvPr/>
              </p:nvSpPr>
              <p:spPr bwMode="auto">
                <a:xfrm>
                  <a:off x="6367462" y="3173413"/>
                  <a:ext cx="266700" cy="1223963"/>
                </a:xfrm>
                <a:custGeom>
                  <a:avLst/>
                  <a:gdLst/>
                  <a:ahLst/>
                  <a:cxnLst>
                    <a:cxn ang="0">
                      <a:pos x="130" y="0"/>
                    </a:cxn>
                    <a:cxn ang="0">
                      <a:pos x="141" y="521"/>
                    </a:cxn>
                    <a:cxn ang="0">
                      <a:pos x="168" y="742"/>
                    </a:cxn>
                    <a:cxn ang="0">
                      <a:pos x="166" y="742"/>
                    </a:cxn>
                    <a:cxn ang="0">
                      <a:pos x="161" y="744"/>
                    </a:cxn>
                    <a:cxn ang="0">
                      <a:pos x="154" y="746"/>
                    </a:cxn>
                    <a:cxn ang="0">
                      <a:pos x="144" y="749"/>
                    </a:cxn>
                    <a:cxn ang="0">
                      <a:pos x="132" y="753"/>
                    </a:cxn>
                    <a:cxn ang="0">
                      <a:pos x="120" y="757"/>
                    </a:cxn>
                    <a:cxn ang="0">
                      <a:pos x="92" y="764"/>
                    </a:cxn>
                    <a:cxn ang="0">
                      <a:pos x="79" y="766"/>
                    </a:cxn>
                    <a:cxn ang="0">
                      <a:pos x="67" y="769"/>
                    </a:cxn>
                    <a:cxn ang="0">
                      <a:pos x="56" y="771"/>
                    </a:cxn>
                    <a:cxn ang="0">
                      <a:pos x="46" y="771"/>
                    </a:cxn>
                    <a:cxn ang="0">
                      <a:pos x="45" y="769"/>
                    </a:cxn>
                    <a:cxn ang="0">
                      <a:pos x="45" y="763"/>
                    </a:cxn>
                    <a:cxn ang="0">
                      <a:pos x="43" y="753"/>
                    </a:cxn>
                    <a:cxn ang="0">
                      <a:pos x="41" y="739"/>
                    </a:cxn>
                    <a:cxn ang="0">
                      <a:pos x="37" y="722"/>
                    </a:cxn>
                    <a:cxn ang="0">
                      <a:pos x="34" y="701"/>
                    </a:cxn>
                    <a:cxn ang="0">
                      <a:pos x="30" y="677"/>
                    </a:cxn>
                    <a:cxn ang="0">
                      <a:pos x="27" y="651"/>
                    </a:cxn>
                    <a:cxn ang="0">
                      <a:pos x="23" y="623"/>
                    </a:cxn>
                    <a:cxn ang="0">
                      <a:pos x="19" y="592"/>
                    </a:cxn>
                    <a:cxn ang="0">
                      <a:pos x="16" y="559"/>
                    </a:cxn>
                    <a:cxn ang="0">
                      <a:pos x="12" y="525"/>
                    </a:cxn>
                    <a:cxn ang="0">
                      <a:pos x="9" y="489"/>
                    </a:cxn>
                    <a:cxn ang="0">
                      <a:pos x="6" y="453"/>
                    </a:cxn>
                    <a:cxn ang="0">
                      <a:pos x="3" y="415"/>
                    </a:cxn>
                    <a:cxn ang="0">
                      <a:pos x="1" y="337"/>
                    </a:cxn>
                    <a:cxn ang="0">
                      <a:pos x="0" y="288"/>
                    </a:cxn>
                    <a:cxn ang="0">
                      <a:pos x="0" y="244"/>
                    </a:cxn>
                    <a:cxn ang="0">
                      <a:pos x="1" y="204"/>
                    </a:cxn>
                    <a:cxn ang="0">
                      <a:pos x="1" y="167"/>
                    </a:cxn>
                    <a:cxn ang="0">
                      <a:pos x="2" y="136"/>
                    </a:cxn>
                    <a:cxn ang="0">
                      <a:pos x="3" y="108"/>
                    </a:cxn>
                    <a:cxn ang="0">
                      <a:pos x="5" y="84"/>
                    </a:cxn>
                    <a:cxn ang="0">
                      <a:pos x="6" y="64"/>
                    </a:cxn>
                    <a:cxn ang="0">
                      <a:pos x="8" y="47"/>
                    </a:cxn>
                    <a:cxn ang="0">
                      <a:pos x="9" y="35"/>
                    </a:cxn>
                    <a:cxn ang="0">
                      <a:pos x="10" y="26"/>
                    </a:cxn>
                    <a:cxn ang="0">
                      <a:pos x="11" y="21"/>
                    </a:cxn>
                    <a:cxn ang="0">
                      <a:pos x="11" y="19"/>
                    </a:cxn>
                    <a:cxn ang="0">
                      <a:pos x="130" y="0"/>
                    </a:cxn>
                  </a:cxnLst>
                  <a:rect l="0" t="0" r="r" b="b"/>
                  <a:pathLst>
                    <a:path w="168" h="771">
                      <a:moveTo>
                        <a:pt x="130" y="0"/>
                      </a:moveTo>
                      <a:lnTo>
                        <a:pt x="141" y="521"/>
                      </a:lnTo>
                      <a:lnTo>
                        <a:pt x="168" y="742"/>
                      </a:lnTo>
                      <a:lnTo>
                        <a:pt x="166" y="742"/>
                      </a:lnTo>
                      <a:lnTo>
                        <a:pt x="161" y="744"/>
                      </a:lnTo>
                      <a:lnTo>
                        <a:pt x="154" y="746"/>
                      </a:lnTo>
                      <a:lnTo>
                        <a:pt x="144" y="749"/>
                      </a:lnTo>
                      <a:lnTo>
                        <a:pt x="132" y="753"/>
                      </a:lnTo>
                      <a:lnTo>
                        <a:pt x="120" y="757"/>
                      </a:lnTo>
                      <a:lnTo>
                        <a:pt x="92" y="764"/>
                      </a:lnTo>
                      <a:lnTo>
                        <a:pt x="79" y="766"/>
                      </a:lnTo>
                      <a:lnTo>
                        <a:pt x="67" y="769"/>
                      </a:lnTo>
                      <a:lnTo>
                        <a:pt x="56" y="771"/>
                      </a:lnTo>
                      <a:lnTo>
                        <a:pt x="46" y="771"/>
                      </a:lnTo>
                      <a:lnTo>
                        <a:pt x="45" y="769"/>
                      </a:lnTo>
                      <a:lnTo>
                        <a:pt x="45" y="763"/>
                      </a:lnTo>
                      <a:lnTo>
                        <a:pt x="43" y="753"/>
                      </a:lnTo>
                      <a:lnTo>
                        <a:pt x="41" y="739"/>
                      </a:lnTo>
                      <a:lnTo>
                        <a:pt x="37" y="722"/>
                      </a:lnTo>
                      <a:lnTo>
                        <a:pt x="34" y="701"/>
                      </a:lnTo>
                      <a:lnTo>
                        <a:pt x="30" y="677"/>
                      </a:lnTo>
                      <a:lnTo>
                        <a:pt x="27" y="651"/>
                      </a:lnTo>
                      <a:lnTo>
                        <a:pt x="23" y="623"/>
                      </a:lnTo>
                      <a:lnTo>
                        <a:pt x="19" y="592"/>
                      </a:lnTo>
                      <a:lnTo>
                        <a:pt x="16" y="559"/>
                      </a:lnTo>
                      <a:lnTo>
                        <a:pt x="12" y="525"/>
                      </a:lnTo>
                      <a:lnTo>
                        <a:pt x="9" y="489"/>
                      </a:lnTo>
                      <a:lnTo>
                        <a:pt x="6" y="453"/>
                      </a:lnTo>
                      <a:lnTo>
                        <a:pt x="3" y="415"/>
                      </a:lnTo>
                      <a:lnTo>
                        <a:pt x="1" y="337"/>
                      </a:lnTo>
                      <a:lnTo>
                        <a:pt x="0" y="288"/>
                      </a:lnTo>
                      <a:lnTo>
                        <a:pt x="0" y="244"/>
                      </a:lnTo>
                      <a:lnTo>
                        <a:pt x="1" y="204"/>
                      </a:lnTo>
                      <a:lnTo>
                        <a:pt x="1" y="167"/>
                      </a:lnTo>
                      <a:lnTo>
                        <a:pt x="2" y="136"/>
                      </a:lnTo>
                      <a:lnTo>
                        <a:pt x="3" y="108"/>
                      </a:lnTo>
                      <a:lnTo>
                        <a:pt x="5" y="84"/>
                      </a:lnTo>
                      <a:lnTo>
                        <a:pt x="6" y="64"/>
                      </a:lnTo>
                      <a:lnTo>
                        <a:pt x="8" y="47"/>
                      </a:lnTo>
                      <a:lnTo>
                        <a:pt x="9" y="35"/>
                      </a:lnTo>
                      <a:lnTo>
                        <a:pt x="10" y="26"/>
                      </a:lnTo>
                      <a:lnTo>
                        <a:pt x="11" y="21"/>
                      </a:lnTo>
                      <a:lnTo>
                        <a:pt x="11" y="19"/>
                      </a:lnTo>
                      <a:lnTo>
                        <a:pt x="130"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00" name="Freeform 90">
                  <a:extLst>
                    <a:ext uri="{FF2B5EF4-FFF2-40B4-BE49-F238E27FC236}">
                      <a16:creationId xmlns:a16="http://schemas.microsoft.com/office/drawing/2014/main" id="{147311A4-FDFD-EE4D-8D47-7287E29FE8F7}"/>
                    </a:ext>
                  </a:extLst>
                </p:cNvPr>
                <p:cNvSpPr>
                  <a:spLocks/>
                </p:cNvSpPr>
                <p:nvPr/>
              </p:nvSpPr>
              <p:spPr bwMode="auto">
                <a:xfrm>
                  <a:off x="6030912" y="3216275"/>
                  <a:ext cx="228600" cy="139700"/>
                </a:xfrm>
                <a:custGeom>
                  <a:avLst/>
                  <a:gdLst/>
                  <a:ahLst/>
                  <a:cxnLst>
                    <a:cxn ang="0">
                      <a:pos x="144" y="0"/>
                    </a:cxn>
                    <a:cxn ang="0">
                      <a:pos x="114" y="85"/>
                    </a:cxn>
                    <a:cxn ang="0">
                      <a:pos x="75" y="88"/>
                    </a:cxn>
                    <a:cxn ang="0">
                      <a:pos x="0" y="6"/>
                    </a:cxn>
                    <a:cxn ang="0">
                      <a:pos x="33" y="5"/>
                    </a:cxn>
                    <a:cxn ang="0">
                      <a:pos x="69" y="4"/>
                    </a:cxn>
                    <a:cxn ang="0">
                      <a:pos x="106" y="2"/>
                    </a:cxn>
                    <a:cxn ang="0">
                      <a:pos x="144" y="0"/>
                    </a:cxn>
                  </a:cxnLst>
                  <a:rect l="0" t="0" r="r" b="b"/>
                  <a:pathLst>
                    <a:path w="144" h="88">
                      <a:moveTo>
                        <a:pt x="144" y="0"/>
                      </a:moveTo>
                      <a:lnTo>
                        <a:pt x="114" y="85"/>
                      </a:lnTo>
                      <a:lnTo>
                        <a:pt x="75" y="88"/>
                      </a:lnTo>
                      <a:lnTo>
                        <a:pt x="0" y="6"/>
                      </a:lnTo>
                      <a:lnTo>
                        <a:pt x="33" y="5"/>
                      </a:lnTo>
                      <a:lnTo>
                        <a:pt x="69" y="4"/>
                      </a:lnTo>
                      <a:lnTo>
                        <a:pt x="106" y="2"/>
                      </a:lnTo>
                      <a:lnTo>
                        <a:pt x="144"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01" name="Freeform 91">
                  <a:extLst>
                    <a:ext uri="{FF2B5EF4-FFF2-40B4-BE49-F238E27FC236}">
                      <a16:creationId xmlns:a16="http://schemas.microsoft.com/office/drawing/2014/main" id="{5A858C89-6C19-6A4A-9A4D-02196C3EE239}"/>
                    </a:ext>
                  </a:extLst>
                </p:cNvPr>
                <p:cNvSpPr>
                  <a:spLocks/>
                </p:cNvSpPr>
                <p:nvPr/>
              </p:nvSpPr>
              <p:spPr bwMode="auto">
                <a:xfrm>
                  <a:off x="5735637" y="3562350"/>
                  <a:ext cx="158750" cy="36513"/>
                </a:xfrm>
                <a:custGeom>
                  <a:avLst/>
                  <a:gdLst/>
                  <a:ahLst/>
                  <a:cxnLst>
                    <a:cxn ang="0">
                      <a:pos x="0" y="0"/>
                    </a:cxn>
                    <a:cxn ang="0">
                      <a:pos x="97" y="1"/>
                    </a:cxn>
                    <a:cxn ang="0">
                      <a:pos x="100" y="23"/>
                    </a:cxn>
                    <a:cxn ang="0">
                      <a:pos x="1" y="23"/>
                    </a:cxn>
                    <a:cxn ang="0">
                      <a:pos x="0" y="0"/>
                    </a:cxn>
                  </a:cxnLst>
                  <a:rect l="0" t="0" r="r" b="b"/>
                  <a:pathLst>
                    <a:path w="100" h="23">
                      <a:moveTo>
                        <a:pt x="0" y="0"/>
                      </a:moveTo>
                      <a:lnTo>
                        <a:pt x="97" y="1"/>
                      </a:lnTo>
                      <a:lnTo>
                        <a:pt x="100" y="23"/>
                      </a:lnTo>
                      <a:lnTo>
                        <a:pt x="1" y="23"/>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02" name="Freeform 94">
                  <a:extLst>
                    <a:ext uri="{FF2B5EF4-FFF2-40B4-BE49-F238E27FC236}">
                      <a16:creationId xmlns:a16="http://schemas.microsoft.com/office/drawing/2014/main" id="{12B99F3A-11EE-254E-963D-6EAED679819C}"/>
                    </a:ext>
                  </a:extLst>
                </p:cNvPr>
                <p:cNvSpPr>
                  <a:spLocks/>
                </p:cNvSpPr>
                <p:nvPr/>
              </p:nvSpPr>
              <p:spPr bwMode="auto">
                <a:xfrm>
                  <a:off x="6081712" y="4106863"/>
                  <a:ext cx="41275" cy="36513"/>
                </a:xfrm>
                <a:custGeom>
                  <a:avLst/>
                  <a:gdLst/>
                  <a:ahLst/>
                  <a:cxnLst>
                    <a:cxn ang="0">
                      <a:pos x="9" y="0"/>
                    </a:cxn>
                    <a:cxn ang="0">
                      <a:pos x="24" y="4"/>
                    </a:cxn>
                    <a:cxn ang="0">
                      <a:pos x="26" y="23"/>
                    </a:cxn>
                    <a:cxn ang="0">
                      <a:pos x="13" y="19"/>
                    </a:cxn>
                    <a:cxn ang="0">
                      <a:pos x="0" y="14"/>
                    </a:cxn>
                    <a:cxn ang="0">
                      <a:pos x="9" y="0"/>
                    </a:cxn>
                  </a:cxnLst>
                  <a:rect l="0" t="0" r="r" b="b"/>
                  <a:pathLst>
                    <a:path w="26" h="23">
                      <a:moveTo>
                        <a:pt x="9" y="0"/>
                      </a:moveTo>
                      <a:lnTo>
                        <a:pt x="24" y="4"/>
                      </a:lnTo>
                      <a:lnTo>
                        <a:pt x="26" y="23"/>
                      </a:lnTo>
                      <a:lnTo>
                        <a:pt x="13" y="19"/>
                      </a:lnTo>
                      <a:lnTo>
                        <a:pt x="0" y="14"/>
                      </a:lnTo>
                      <a:lnTo>
                        <a:pt x="9" y="0"/>
                      </a:lnTo>
                      <a:close/>
                    </a:path>
                  </a:pathLst>
                </a:custGeom>
                <a:solidFill>
                  <a:srgbClr val="00002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03" name="Freeform 95">
                  <a:extLst>
                    <a:ext uri="{FF2B5EF4-FFF2-40B4-BE49-F238E27FC236}">
                      <a16:creationId xmlns:a16="http://schemas.microsoft.com/office/drawing/2014/main" id="{3EB4B984-B86B-344D-83BF-9B3C935DE3DB}"/>
                    </a:ext>
                  </a:extLst>
                </p:cNvPr>
                <p:cNvSpPr>
                  <a:spLocks/>
                </p:cNvSpPr>
                <p:nvPr/>
              </p:nvSpPr>
              <p:spPr bwMode="auto">
                <a:xfrm>
                  <a:off x="5643562" y="2016125"/>
                  <a:ext cx="736600" cy="346075"/>
                </a:xfrm>
                <a:custGeom>
                  <a:avLst/>
                  <a:gdLst/>
                  <a:ahLst/>
                  <a:cxnLst>
                    <a:cxn ang="0">
                      <a:pos x="341" y="1"/>
                    </a:cxn>
                    <a:cxn ang="0">
                      <a:pos x="355" y="4"/>
                    </a:cxn>
                    <a:cxn ang="0">
                      <a:pos x="379" y="12"/>
                    </a:cxn>
                    <a:cxn ang="0">
                      <a:pos x="407" y="24"/>
                    </a:cxn>
                    <a:cxn ang="0">
                      <a:pos x="434" y="41"/>
                    </a:cxn>
                    <a:cxn ang="0">
                      <a:pos x="455" y="65"/>
                    </a:cxn>
                    <a:cxn ang="0">
                      <a:pos x="464" y="88"/>
                    </a:cxn>
                    <a:cxn ang="0">
                      <a:pos x="464" y="109"/>
                    </a:cxn>
                    <a:cxn ang="0">
                      <a:pos x="459" y="133"/>
                    </a:cxn>
                    <a:cxn ang="0">
                      <a:pos x="447" y="156"/>
                    </a:cxn>
                    <a:cxn ang="0">
                      <a:pos x="426" y="179"/>
                    </a:cxn>
                    <a:cxn ang="0">
                      <a:pos x="397" y="197"/>
                    </a:cxn>
                    <a:cxn ang="0">
                      <a:pos x="356" y="210"/>
                    </a:cxn>
                    <a:cxn ang="0">
                      <a:pos x="305" y="217"/>
                    </a:cxn>
                    <a:cxn ang="0">
                      <a:pos x="231" y="217"/>
                    </a:cxn>
                    <a:cxn ang="0">
                      <a:pos x="167" y="210"/>
                    </a:cxn>
                    <a:cxn ang="0">
                      <a:pos x="112" y="199"/>
                    </a:cxn>
                    <a:cxn ang="0">
                      <a:pos x="68" y="184"/>
                    </a:cxn>
                    <a:cxn ang="0">
                      <a:pos x="35" y="170"/>
                    </a:cxn>
                    <a:cxn ang="0">
                      <a:pos x="13" y="159"/>
                    </a:cxn>
                    <a:cxn ang="0">
                      <a:pos x="1" y="152"/>
                    </a:cxn>
                    <a:cxn ang="0">
                      <a:pos x="34" y="156"/>
                    </a:cxn>
                    <a:cxn ang="0">
                      <a:pos x="96" y="158"/>
                    </a:cxn>
                    <a:cxn ang="0">
                      <a:pos x="149" y="152"/>
                    </a:cxn>
                    <a:cxn ang="0">
                      <a:pos x="195" y="139"/>
                    </a:cxn>
                    <a:cxn ang="0">
                      <a:pos x="233" y="121"/>
                    </a:cxn>
                    <a:cxn ang="0">
                      <a:pos x="264" y="99"/>
                    </a:cxn>
                    <a:cxn ang="0">
                      <a:pos x="290" y="76"/>
                    </a:cxn>
                    <a:cxn ang="0">
                      <a:pos x="308" y="54"/>
                    </a:cxn>
                    <a:cxn ang="0">
                      <a:pos x="323" y="33"/>
                    </a:cxn>
                    <a:cxn ang="0">
                      <a:pos x="332" y="16"/>
                    </a:cxn>
                    <a:cxn ang="0">
                      <a:pos x="337" y="4"/>
                    </a:cxn>
                    <a:cxn ang="0">
                      <a:pos x="339" y="0"/>
                    </a:cxn>
                  </a:cxnLst>
                  <a:rect l="0" t="0" r="r" b="b"/>
                  <a:pathLst>
                    <a:path w="464" h="218">
                      <a:moveTo>
                        <a:pt x="339" y="0"/>
                      </a:moveTo>
                      <a:lnTo>
                        <a:pt x="341" y="1"/>
                      </a:lnTo>
                      <a:lnTo>
                        <a:pt x="346" y="2"/>
                      </a:lnTo>
                      <a:lnTo>
                        <a:pt x="355" y="4"/>
                      </a:lnTo>
                      <a:lnTo>
                        <a:pt x="366" y="7"/>
                      </a:lnTo>
                      <a:lnTo>
                        <a:pt x="379" y="12"/>
                      </a:lnTo>
                      <a:lnTo>
                        <a:pt x="392" y="18"/>
                      </a:lnTo>
                      <a:lnTo>
                        <a:pt x="407" y="24"/>
                      </a:lnTo>
                      <a:lnTo>
                        <a:pt x="421" y="32"/>
                      </a:lnTo>
                      <a:lnTo>
                        <a:pt x="434" y="41"/>
                      </a:lnTo>
                      <a:lnTo>
                        <a:pt x="445" y="52"/>
                      </a:lnTo>
                      <a:lnTo>
                        <a:pt x="455" y="65"/>
                      </a:lnTo>
                      <a:lnTo>
                        <a:pt x="461" y="78"/>
                      </a:lnTo>
                      <a:lnTo>
                        <a:pt x="464" y="88"/>
                      </a:lnTo>
                      <a:lnTo>
                        <a:pt x="464" y="98"/>
                      </a:lnTo>
                      <a:lnTo>
                        <a:pt x="464" y="109"/>
                      </a:lnTo>
                      <a:lnTo>
                        <a:pt x="462" y="121"/>
                      </a:lnTo>
                      <a:lnTo>
                        <a:pt x="459" y="133"/>
                      </a:lnTo>
                      <a:lnTo>
                        <a:pt x="454" y="145"/>
                      </a:lnTo>
                      <a:lnTo>
                        <a:pt x="447" y="156"/>
                      </a:lnTo>
                      <a:lnTo>
                        <a:pt x="437" y="168"/>
                      </a:lnTo>
                      <a:lnTo>
                        <a:pt x="426" y="179"/>
                      </a:lnTo>
                      <a:lnTo>
                        <a:pt x="412" y="188"/>
                      </a:lnTo>
                      <a:lnTo>
                        <a:pt x="397" y="197"/>
                      </a:lnTo>
                      <a:lnTo>
                        <a:pt x="378" y="204"/>
                      </a:lnTo>
                      <a:lnTo>
                        <a:pt x="356" y="210"/>
                      </a:lnTo>
                      <a:lnTo>
                        <a:pt x="332" y="215"/>
                      </a:lnTo>
                      <a:lnTo>
                        <a:pt x="305" y="217"/>
                      </a:lnTo>
                      <a:lnTo>
                        <a:pt x="267" y="218"/>
                      </a:lnTo>
                      <a:lnTo>
                        <a:pt x="231" y="217"/>
                      </a:lnTo>
                      <a:lnTo>
                        <a:pt x="198" y="215"/>
                      </a:lnTo>
                      <a:lnTo>
                        <a:pt x="167" y="210"/>
                      </a:lnTo>
                      <a:lnTo>
                        <a:pt x="138" y="205"/>
                      </a:lnTo>
                      <a:lnTo>
                        <a:pt x="112" y="199"/>
                      </a:lnTo>
                      <a:lnTo>
                        <a:pt x="89" y="192"/>
                      </a:lnTo>
                      <a:lnTo>
                        <a:pt x="68" y="184"/>
                      </a:lnTo>
                      <a:lnTo>
                        <a:pt x="50" y="177"/>
                      </a:lnTo>
                      <a:lnTo>
                        <a:pt x="35" y="170"/>
                      </a:lnTo>
                      <a:lnTo>
                        <a:pt x="22" y="164"/>
                      </a:lnTo>
                      <a:lnTo>
                        <a:pt x="13" y="159"/>
                      </a:lnTo>
                      <a:lnTo>
                        <a:pt x="5" y="154"/>
                      </a:lnTo>
                      <a:lnTo>
                        <a:pt x="1" y="152"/>
                      </a:lnTo>
                      <a:lnTo>
                        <a:pt x="0" y="151"/>
                      </a:lnTo>
                      <a:lnTo>
                        <a:pt x="34" y="156"/>
                      </a:lnTo>
                      <a:lnTo>
                        <a:pt x="66" y="158"/>
                      </a:lnTo>
                      <a:lnTo>
                        <a:pt x="96" y="158"/>
                      </a:lnTo>
                      <a:lnTo>
                        <a:pt x="124" y="156"/>
                      </a:lnTo>
                      <a:lnTo>
                        <a:pt x="149" y="152"/>
                      </a:lnTo>
                      <a:lnTo>
                        <a:pt x="173" y="145"/>
                      </a:lnTo>
                      <a:lnTo>
                        <a:pt x="195" y="139"/>
                      </a:lnTo>
                      <a:lnTo>
                        <a:pt x="215" y="130"/>
                      </a:lnTo>
                      <a:lnTo>
                        <a:pt x="233" y="121"/>
                      </a:lnTo>
                      <a:lnTo>
                        <a:pt x="249" y="110"/>
                      </a:lnTo>
                      <a:lnTo>
                        <a:pt x="264" y="99"/>
                      </a:lnTo>
                      <a:lnTo>
                        <a:pt x="278" y="87"/>
                      </a:lnTo>
                      <a:lnTo>
                        <a:pt x="290" y="76"/>
                      </a:lnTo>
                      <a:lnTo>
                        <a:pt x="299" y="65"/>
                      </a:lnTo>
                      <a:lnTo>
                        <a:pt x="308" y="54"/>
                      </a:lnTo>
                      <a:lnTo>
                        <a:pt x="316" y="42"/>
                      </a:lnTo>
                      <a:lnTo>
                        <a:pt x="323" y="33"/>
                      </a:lnTo>
                      <a:lnTo>
                        <a:pt x="327" y="24"/>
                      </a:lnTo>
                      <a:lnTo>
                        <a:pt x="332" y="16"/>
                      </a:lnTo>
                      <a:lnTo>
                        <a:pt x="335" y="9"/>
                      </a:lnTo>
                      <a:lnTo>
                        <a:pt x="337" y="4"/>
                      </a:lnTo>
                      <a:lnTo>
                        <a:pt x="338" y="2"/>
                      </a:lnTo>
                      <a:lnTo>
                        <a:pt x="33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04" name="Freeform 96">
                  <a:extLst>
                    <a:ext uri="{FF2B5EF4-FFF2-40B4-BE49-F238E27FC236}">
                      <a16:creationId xmlns:a16="http://schemas.microsoft.com/office/drawing/2014/main" id="{D3A5A60D-E813-E94E-9276-C10B6DEB1487}"/>
                    </a:ext>
                  </a:extLst>
                </p:cNvPr>
                <p:cNvSpPr>
                  <a:spLocks noEditPoints="1"/>
                </p:cNvSpPr>
                <p:nvPr/>
              </p:nvSpPr>
              <p:spPr bwMode="auto">
                <a:xfrm>
                  <a:off x="6099174" y="2165350"/>
                  <a:ext cx="280988" cy="200025"/>
                </a:xfrm>
                <a:custGeom>
                  <a:avLst/>
                  <a:gdLst/>
                  <a:ahLst/>
                  <a:cxnLst>
                    <a:cxn ang="0">
                      <a:pos x="1" y="126"/>
                    </a:cxn>
                    <a:cxn ang="0">
                      <a:pos x="0" y="126"/>
                    </a:cxn>
                    <a:cxn ang="0">
                      <a:pos x="1" y="126"/>
                    </a:cxn>
                    <a:cxn ang="0">
                      <a:pos x="175" y="0"/>
                    </a:cxn>
                    <a:cxn ang="0">
                      <a:pos x="175" y="0"/>
                    </a:cxn>
                    <a:cxn ang="0">
                      <a:pos x="176" y="3"/>
                    </a:cxn>
                    <a:cxn ang="0">
                      <a:pos x="177" y="7"/>
                    </a:cxn>
                    <a:cxn ang="0">
                      <a:pos x="177" y="12"/>
                    </a:cxn>
                    <a:cxn ang="0">
                      <a:pos x="177" y="25"/>
                    </a:cxn>
                    <a:cxn ang="0">
                      <a:pos x="177" y="33"/>
                    </a:cxn>
                    <a:cxn ang="0">
                      <a:pos x="174" y="42"/>
                    </a:cxn>
                    <a:cxn ang="0">
                      <a:pos x="172" y="50"/>
                    </a:cxn>
                    <a:cxn ang="0">
                      <a:pos x="168" y="59"/>
                    </a:cxn>
                    <a:cxn ang="0">
                      <a:pos x="163" y="69"/>
                    </a:cxn>
                    <a:cxn ang="0">
                      <a:pos x="157" y="78"/>
                    </a:cxn>
                    <a:cxn ang="0">
                      <a:pos x="149" y="86"/>
                    </a:cxn>
                    <a:cxn ang="0">
                      <a:pos x="139" y="94"/>
                    </a:cxn>
                    <a:cxn ang="0">
                      <a:pos x="126" y="102"/>
                    </a:cxn>
                    <a:cxn ang="0">
                      <a:pos x="112" y="109"/>
                    </a:cxn>
                    <a:cxn ang="0">
                      <a:pos x="95" y="115"/>
                    </a:cxn>
                    <a:cxn ang="0">
                      <a:pos x="76" y="120"/>
                    </a:cxn>
                    <a:cxn ang="0">
                      <a:pos x="54" y="123"/>
                    </a:cxn>
                    <a:cxn ang="0">
                      <a:pos x="28" y="125"/>
                    </a:cxn>
                    <a:cxn ang="0">
                      <a:pos x="1" y="126"/>
                    </a:cxn>
                    <a:cxn ang="0">
                      <a:pos x="6" y="125"/>
                    </a:cxn>
                    <a:cxn ang="0">
                      <a:pos x="13" y="125"/>
                    </a:cxn>
                    <a:cxn ang="0">
                      <a:pos x="23" y="124"/>
                    </a:cxn>
                    <a:cxn ang="0">
                      <a:pos x="34" y="122"/>
                    </a:cxn>
                    <a:cxn ang="0">
                      <a:pos x="47" y="120"/>
                    </a:cxn>
                    <a:cxn ang="0">
                      <a:pos x="61" y="116"/>
                    </a:cxn>
                    <a:cxn ang="0">
                      <a:pos x="75" y="112"/>
                    </a:cxn>
                    <a:cxn ang="0">
                      <a:pos x="90" y="107"/>
                    </a:cxn>
                    <a:cxn ang="0">
                      <a:pos x="104" y="101"/>
                    </a:cxn>
                    <a:cxn ang="0">
                      <a:pos x="119" y="94"/>
                    </a:cxn>
                    <a:cxn ang="0">
                      <a:pos x="132" y="85"/>
                    </a:cxn>
                    <a:cxn ang="0">
                      <a:pos x="145" y="75"/>
                    </a:cxn>
                    <a:cxn ang="0">
                      <a:pos x="155" y="63"/>
                    </a:cxn>
                    <a:cxn ang="0">
                      <a:pos x="164" y="50"/>
                    </a:cxn>
                    <a:cxn ang="0">
                      <a:pos x="170" y="35"/>
                    </a:cxn>
                    <a:cxn ang="0">
                      <a:pos x="174" y="18"/>
                    </a:cxn>
                    <a:cxn ang="0">
                      <a:pos x="175" y="0"/>
                    </a:cxn>
                  </a:cxnLst>
                  <a:rect l="0" t="0" r="r" b="b"/>
                  <a:pathLst>
                    <a:path w="177" h="126">
                      <a:moveTo>
                        <a:pt x="1" y="126"/>
                      </a:moveTo>
                      <a:lnTo>
                        <a:pt x="0" y="126"/>
                      </a:lnTo>
                      <a:lnTo>
                        <a:pt x="1" y="126"/>
                      </a:lnTo>
                      <a:close/>
                      <a:moveTo>
                        <a:pt x="175" y="0"/>
                      </a:moveTo>
                      <a:lnTo>
                        <a:pt x="175" y="0"/>
                      </a:lnTo>
                      <a:lnTo>
                        <a:pt x="176" y="3"/>
                      </a:lnTo>
                      <a:lnTo>
                        <a:pt x="177" y="7"/>
                      </a:lnTo>
                      <a:lnTo>
                        <a:pt x="177" y="12"/>
                      </a:lnTo>
                      <a:lnTo>
                        <a:pt x="177" y="25"/>
                      </a:lnTo>
                      <a:lnTo>
                        <a:pt x="177" y="33"/>
                      </a:lnTo>
                      <a:lnTo>
                        <a:pt x="174" y="42"/>
                      </a:lnTo>
                      <a:lnTo>
                        <a:pt x="172" y="50"/>
                      </a:lnTo>
                      <a:lnTo>
                        <a:pt x="168" y="59"/>
                      </a:lnTo>
                      <a:lnTo>
                        <a:pt x="163" y="69"/>
                      </a:lnTo>
                      <a:lnTo>
                        <a:pt x="157" y="78"/>
                      </a:lnTo>
                      <a:lnTo>
                        <a:pt x="149" y="86"/>
                      </a:lnTo>
                      <a:lnTo>
                        <a:pt x="139" y="94"/>
                      </a:lnTo>
                      <a:lnTo>
                        <a:pt x="126" y="102"/>
                      </a:lnTo>
                      <a:lnTo>
                        <a:pt x="112" y="109"/>
                      </a:lnTo>
                      <a:lnTo>
                        <a:pt x="95" y="115"/>
                      </a:lnTo>
                      <a:lnTo>
                        <a:pt x="76" y="120"/>
                      </a:lnTo>
                      <a:lnTo>
                        <a:pt x="54" y="123"/>
                      </a:lnTo>
                      <a:lnTo>
                        <a:pt x="28" y="125"/>
                      </a:lnTo>
                      <a:lnTo>
                        <a:pt x="1" y="126"/>
                      </a:lnTo>
                      <a:lnTo>
                        <a:pt x="6" y="125"/>
                      </a:lnTo>
                      <a:lnTo>
                        <a:pt x="13" y="125"/>
                      </a:lnTo>
                      <a:lnTo>
                        <a:pt x="23" y="124"/>
                      </a:lnTo>
                      <a:lnTo>
                        <a:pt x="34" y="122"/>
                      </a:lnTo>
                      <a:lnTo>
                        <a:pt x="47" y="120"/>
                      </a:lnTo>
                      <a:lnTo>
                        <a:pt x="61" y="116"/>
                      </a:lnTo>
                      <a:lnTo>
                        <a:pt x="75" y="112"/>
                      </a:lnTo>
                      <a:lnTo>
                        <a:pt x="90" y="107"/>
                      </a:lnTo>
                      <a:lnTo>
                        <a:pt x="104" y="101"/>
                      </a:lnTo>
                      <a:lnTo>
                        <a:pt x="119" y="94"/>
                      </a:lnTo>
                      <a:lnTo>
                        <a:pt x="132" y="85"/>
                      </a:lnTo>
                      <a:lnTo>
                        <a:pt x="145" y="75"/>
                      </a:lnTo>
                      <a:lnTo>
                        <a:pt x="155" y="63"/>
                      </a:lnTo>
                      <a:lnTo>
                        <a:pt x="164" y="50"/>
                      </a:lnTo>
                      <a:lnTo>
                        <a:pt x="170" y="35"/>
                      </a:lnTo>
                      <a:lnTo>
                        <a:pt x="174" y="18"/>
                      </a:lnTo>
                      <a:lnTo>
                        <a:pt x="175" y="0"/>
                      </a:lnTo>
                      <a:close/>
                    </a:path>
                  </a:pathLst>
                </a:custGeom>
                <a:solidFill>
                  <a:srgbClr val="A6B8B7"/>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05" name="Freeform 97">
                  <a:extLst>
                    <a:ext uri="{FF2B5EF4-FFF2-40B4-BE49-F238E27FC236}">
                      <a16:creationId xmlns:a16="http://schemas.microsoft.com/office/drawing/2014/main" id="{59541AF0-BBDE-D549-A416-DFD1B1E2FB9C}"/>
                    </a:ext>
                  </a:extLst>
                </p:cNvPr>
                <p:cNvSpPr>
                  <a:spLocks/>
                </p:cNvSpPr>
                <p:nvPr/>
              </p:nvSpPr>
              <p:spPr bwMode="auto">
                <a:xfrm>
                  <a:off x="5653087" y="4102100"/>
                  <a:ext cx="63500" cy="42863"/>
                </a:xfrm>
                <a:custGeom>
                  <a:avLst/>
                  <a:gdLst/>
                  <a:ahLst/>
                  <a:cxnLst>
                    <a:cxn ang="0">
                      <a:pos x="2" y="0"/>
                    </a:cxn>
                    <a:cxn ang="0">
                      <a:pos x="22" y="7"/>
                    </a:cxn>
                    <a:cxn ang="0">
                      <a:pos x="40" y="27"/>
                    </a:cxn>
                    <a:cxn ang="0">
                      <a:pos x="0" y="20"/>
                    </a:cxn>
                    <a:cxn ang="0">
                      <a:pos x="2" y="0"/>
                    </a:cxn>
                  </a:cxnLst>
                  <a:rect l="0" t="0" r="r" b="b"/>
                  <a:pathLst>
                    <a:path w="40" h="27">
                      <a:moveTo>
                        <a:pt x="2" y="0"/>
                      </a:moveTo>
                      <a:lnTo>
                        <a:pt x="22" y="7"/>
                      </a:lnTo>
                      <a:lnTo>
                        <a:pt x="40" y="27"/>
                      </a:lnTo>
                      <a:lnTo>
                        <a:pt x="0" y="20"/>
                      </a:lnTo>
                      <a:lnTo>
                        <a:pt x="2"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06" name="Freeform 98">
                  <a:extLst>
                    <a:ext uri="{FF2B5EF4-FFF2-40B4-BE49-F238E27FC236}">
                      <a16:creationId xmlns:a16="http://schemas.microsoft.com/office/drawing/2014/main" id="{645E5186-9CDD-5A4C-8BDB-9F8193B6D8F9}"/>
                    </a:ext>
                  </a:extLst>
                </p:cNvPr>
                <p:cNvSpPr>
                  <a:spLocks/>
                </p:cNvSpPr>
                <p:nvPr/>
              </p:nvSpPr>
              <p:spPr bwMode="auto">
                <a:xfrm>
                  <a:off x="6518274" y="2289175"/>
                  <a:ext cx="76200" cy="401638"/>
                </a:xfrm>
                <a:custGeom>
                  <a:avLst/>
                  <a:gdLst/>
                  <a:ahLst/>
                  <a:cxnLst>
                    <a:cxn ang="0">
                      <a:pos x="0" y="0"/>
                    </a:cxn>
                    <a:cxn ang="0">
                      <a:pos x="2" y="1"/>
                    </a:cxn>
                    <a:cxn ang="0">
                      <a:pos x="4" y="5"/>
                    </a:cxn>
                    <a:cxn ang="0">
                      <a:pos x="8" y="12"/>
                    </a:cxn>
                    <a:cxn ang="0">
                      <a:pos x="14" y="22"/>
                    </a:cxn>
                    <a:cxn ang="0">
                      <a:pos x="20" y="34"/>
                    </a:cxn>
                    <a:cxn ang="0">
                      <a:pos x="26" y="49"/>
                    </a:cxn>
                    <a:cxn ang="0">
                      <a:pos x="33" y="66"/>
                    </a:cxn>
                    <a:cxn ang="0">
                      <a:pos x="38" y="86"/>
                    </a:cxn>
                    <a:cxn ang="0">
                      <a:pos x="43" y="108"/>
                    </a:cxn>
                    <a:cxn ang="0">
                      <a:pos x="46" y="132"/>
                    </a:cxn>
                    <a:cxn ang="0">
                      <a:pos x="48" y="159"/>
                    </a:cxn>
                    <a:cxn ang="0">
                      <a:pos x="47" y="188"/>
                    </a:cxn>
                    <a:cxn ang="0">
                      <a:pos x="44" y="219"/>
                    </a:cxn>
                    <a:cxn ang="0">
                      <a:pos x="37" y="253"/>
                    </a:cxn>
                    <a:cxn ang="0">
                      <a:pos x="37" y="250"/>
                    </a:cxn>
                    <a:cxn ang="0">
                      <a:pos x="39" y="244"/>
                    </a:cxn>
                    <a:cxn ang="0">
                      <a:pos x="40" y="234"/>
                    </a:cxn>
                    <a:cxn ang="0">
                      <a:pos x="40" y="220"/>
                    </a:cxn>
                    <a:cxn ang="0">
                      <a:pos x="41" y="203"/>
                    </a:cxn>
                    <a:cxn ang="0">
                      <a:pos x="41" y="183"/>
                    </a:cxn>
                    <a:cxn ang="0">
                      <a:pos x="40" y="161"/>
                    </a:cxn>
                    <a:cxn ang="0">
                      <a:pos x="38" y="137"/>
                    </a:cxn>
                    <a:cxn ang="0">
                      <a:pos x="34" y="112"/>
                    </a:cxn>
                    <a:cxn ang="0">
                      <a:pos x="29" y="85"/>
                    </a:cxn>
                    <a:cxn ang="0">
                      <a:pos x="22" y="56"/>
                    </a:cxn>
                    <a:cxn ang="0">
                      <a:pos x="12" y="28"/>
                    </a:cxn>
                    <a:cxn ang="0">
                      <a:pos x="0" y="0"/>
                    </a:cxn>
                  </a:cxnLst>
                  <a:rect l="0" t="0" r="r" b="b"/>
                  <a:pathLst>
                    <a:path w="48" h="253">
                      <a:moveTo>
                        <a:pt x="0" y="0"/>
                      </a:moveTo>
                      <a:lnTo>
                        <a:pt x="2" y="1"/>
                      </a:lnTo>
                      <a:lnTo>
                        <a:pt x="4" y="5"/>
                      </a:lnTo>
                      <a:lnTo>
                        <a:pt x="8" y="12"/>
                      </a:lnTo>
                      <a:lnTo>
                        <a:pt x="14" y="22"/>
                      </a:lnTo>
                      <a:lnTo>
                        <a:pt x="20" y="34"/>
                      </a:lnTo>
                      <a:lnTo>
                        <a:pt x="26" y="49"/>
                      </a:lnTo>
                      <a:lnTo>
                        <a:pt x="33" y="66"/>
                      </a:lnTo>
                      <a:lnTo>
                        <a:pt x="38" y="86"/>
                      </a:lnTo>
                      <a:lnTo>
                        <a:pt x="43" y="108"/>
                      </a:lnTo>
                      <a:lnTo>
                        <a:pt x="46" y="132"/>
                      </a:lnTo>
                      <a:lnTo>
                        <a:pt x="48" y="159"/>
                      </a:lnTo>
                      <a:lnTo>
                        <a:pt x="47" y="188"/>
                      </a:lnTo>
                      <a:lnTo>
                        <a:pt x="44" y="219"/>
                      </a:lnTo>
                      <a:lnTo>
                        <a:pt x="37" y="253"/>
                      </a:lnTo>
                      <a:lnTo>
                        <a:pt x="37" y="250"/>
                      </a:lnTo>
                      <a:lnTo>
                        <a:pt x="39" y="244"/>
                      </a:lnTo>
                      <a:lnTo>
                        <a:pt x="40" y="234"/>
                      </a:lnTo>
                      <a:lnTo>
                        <a:pt x="40" y="220"/>
                      </a:lnTo>
                      <a:lnTo>
                        <a:pt x="41" y="203"/>
                      </a:lnTo>
                      <a:lnTo>
                        <a:pt x="41" y="183"/>
                      </a:lnTo>
                      <a:lnTo>
                        <a:pt x="40" y="161"/>
                      </a:lnTo>
                      <a:lnTo>
                        <a:pt x="38" y="137"/>
                      </a:lnTo>
                      <a:lnTo>
                        <a:pt x="34" y="112"/>
                      </a:lnTo>
                      <a:lnTo>
                        <a:pt x="29" y="85"/>
                      </a:lnTo>
                      <a:lnTo>
                        <a:pt x="22" y="56"/>
                      </a:lnTo>
                      <a:lnTo>
                        <a:pt x="12" y="28"/>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07" name="Freeform 99">
                  <a:extLst>
                    <a:ext uri="{FF2B5EF4-FFF2-40B4-BE49-F238E27FC236}">
                      <a16:creationId xmlns:a16="http://schemas.microsoft.com/office/drawing/2014/main" id="{253FDA1D-BC9D-1B4D-B8CD-50382BD074FD}"/>
                    </a:ext>
                  </a:extLst>
                </p:cNvPr>
                <p:cNvSpPr>
                  <a:spLocks/>
                </p:cNvSpPr>
                <p:nvPr/>
              </p:nvSpPr>
              <p:spPr bwMode="auto">
                <a:xfrm>
                  <a:off x="6542087" y="3509963"/>
                  <a:ext cx="34925" cy="214313"/>
                </a:xfrm>
                <a:custGeom>
                  <a:avLst/>
                  <a:gdLst/>
                  <a:ahLst/>
                  <a:cxnLst>
                    <a:cxn ang="0">
                      <a:pos x="0" y="0"/>
                    </a:cxn>
                    <a:cxn ang="0">
                      <a:pos x="22" y="135"/>
                    </a:cxn>
                    <a:cxn ang="0">
                      <a:pos x="2" y="95"/>
                    </a:cxn>
                    <a:cxn ang="0">
                      <a:pos x="0" y="0"/>
                    </a:cxn>
                  </a:cxnLst>
                  <a:rect l="0" t="0" r="r" b="b"/>
                  <a:pathLst>
                    <a:path w="22" h="135">
                      <a:moveTo>
                        <a:pt x="0" y="0"/>
                      </a:moveTo>
                      <a:lnTo>
                        <a:pt x="22" y="135"/>
                      </a:lnTo>
                      <a:lnTo>
                        <a:pt x="2" y="95"/>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08" name="Freeform 104">
                  <a:extLst>
                    <a:ext uri="{FF2B5EF4-FFF2-40B4-BE49-F238E27FC236}">
                      <a16:creationId xmlns:a16="http://schemas.microsoft.com/office/drawing/2014/main" id="{08A2249B-E294-C244-8B34-7B78F53DA758}"/>
                    </a:ext>
                  </a:extLst>
                </p:cNvPr>
                <p:cNvSpPr>
                  <a:spLocks/>
                </p:cNvSpPr>
                <p:nvPr/>
              </p:nvSpPr>
              <p:spPr bwMode="auto">
                <a:xfrm>
                  <a:off x="5983287" y="3636963"/>
                  <a:ext cx="19050" cy="23813"/>
                </a:xfrm>
                <a:custGeom>
                  <a:avLst/>
                  <a:gdLst/>
                  <a:ahLst/>
                  <a:cxnLst>
                    <a:cxn ang="0">
                      <a:pos x="8" y="0"/>
                    </a:cxn>
                    <a:cxn ang="0">
                      <a:pos x="12" y="5"/>
                    </a:cxn>
                    <a:cxn ang="0">
                      <a:pos x="10" y="8"/>
                    </a:cxn>
                    <a:cxn ang="0">
                      <a:pos x="7" y="12"/>
                    </a:cxn>
                    <a:cxn ang="0">
                      <a:pos x="5" y="15"/>
                    </a:cxn>
                    <a:cxn ang="0">
                      <a:pos x="2" y="12"/>
                    </a:cxn>
                    <a:cxn ang="0">
                      <a:pos x="0" y="9"/>
                    </a:cxn>
                    <a:cxn ang="0">
                      <a:pos x="4" y="5"/>
                    </a:cxn>
                    <a:cxn ang="0">
                      <a:pos x="8" y="0"/>
                    </a:cxn>
                  </a:cxnLst>
                  <a:rect l="0" t="0" r="r" b="b"/>
                  <a:pathLst>
                    <a:path w="12" h="15">
                      <a:moveTo>
                        <a:pt x="8" y="0"/>
                      </a:moveTo>
                      <a:lnTo>
                        <a:pt x="12" y="5"/>
                      </a:lnTo>
                      <a:lnTo>
                        <a:pt x="10" y="8"/>
                      </a:lnTo>
                      <a:lnTo>
                        <a:pt x="7" y="12"/>
                      </a:lnTo>
                      <a:lnTo>
                        <a:pt x="5" y="15"/>
                      </a:lnTo>
                      <a:lnTo>
                        <a:pt x="2" y="12"/>
                      </a:lnTo>
                      <a:lnTo>
                        <a:pt x="0" y="9"/>
                      </a:lnTo>
                      <a:lnTo>
                        <a:pt x="4" y="5"/>
                      </a:lnTo>
                      <a:lnTo>
                        <a:pt x="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09" name="Freeform 105">
                  <a:extLst>
                    <a:ext uri="{FF2B5EF4-FFF2-40B4-BE49-F238E27FC236}">
                      <a16:creationId xmlns:a16="http://schemas.microsoft.com/office/drawing/2014/main" id="{1799D530-19C8-A84B-A2AD-CF46523EAC5A}"/>
                    </a:ext>
                  </a:extLst>
                </p:cNvPr>
                <p:cNvSpPr>
                  <a:spLocks/>
                </p:cNvSpPr>
                <p:nvPr/>
              </p:nvSpPr>
              <p:spPr bwMode="auto">
                <a:xfrm>
                  <a:off x="6080124" y="4102100"/>
                  <a:ext cx="9525" cy="14288"/>
                </a:xfrm>
                <a:custGeom>
                  <a:avLst/>
                  <a:gdLst/>
                  <a:ahLst/>
                  <a:cxnLst>
                    <a:cxn ang="0">
                      <a:pos x="5" y="0"/>
                    </a:cxn>
                    <a:cxn ang="0">
                      <a:pos x="6" y="0"/>
                    </a:cxn>
                    <a:cxn ang="0">
                      <a:pos x="6" y="1"/>
                    </a:cxn>
                    <a:cxn ang="0">
                      <a:pos x="3" y="5"/>
                    </a:cxn>
                    <a:cxn ang="0">
                      <a:pos x="0" y="9"/>
                    </a:cxn>
                    <a:cxn ang="0">
                      <a:pos x="2" y="5"/>
                    </a:cxn>
                    <a:cxn ang="0">
                      <a:pos x="5" y="0"/>
                    </a:cxn>
                  </a:cxnLst>
                  <a:rect l="0" t="0" r="r" b="b"/>
                  <a:pathLst>
                    <a:path w="6" h="9">
                      <a:moveTo>
                        <a:pt x="5" y="0"/>
                      </a:moveTo>
                      <a:lnTo>
                        <a:pt x="6" y="0"/>
                      </a:lnTo>
                      <a:lnTo>
                        <a:pt x="6" y="1"/>
                      </a:lnTo>
                      <a:lnTo>
                        <a:pt x="3" y="5"/>
                      </a:lnTo>
                      <a:lnTo>
                        <a:pt x="0" y="9"/>
                      </a:lnTo>
                      <a:lnTo>
                        <a:pt x="2" y="5"/>
                      </a:lnTo>
                      <a:lnTo>
                        <a:pt x="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10" name="Freeform 111">
                  <a:extLst>
                    <a:ext uri="{FF2B5EF4-FFF2-40B4-BE49-F238E27FC236}">
                      <a16:creationId xmlns:a16="http://schemas.microsoft.com/office/drawing/2014/main" id="{2D2456EC-7730-814B-B1AF-74ED8E8C9835}"/>
                    </a:ext>
                  </a:extLst>
                </p:cNvPr>
                <p:cNvSpPr>
                  <a:spLocks/>
                </p:cNvSpPr>
                <p:nvPr/>
              </p:nvSpPr>
              <p:spPr bwMode="auto">
                <a:xfrm>
                  <a:off x="6200774" y="3873500"/>
                  <a:ext cx="206375" cy="247650"/>
                </a:xfrm>
                <a:custGeom>
                  <a:avLst/>
                  <a:gdLst/>
                  <a:ahLst/>
                  <a:cxnLst>
                    <a:cxn ang="0">
                      <a:pos x="81" y="0"/>
                    </a:cxn>
                    <a:cxn ang="0">
                      <a:pos x="130" y="114"/>
                    </a:cxn>
                    <a:cxn ang="0">
                      <a:pos x="117" y="129"/>
                    </a:cxn>
                    <a:cxn ang="0">
                      <a:pos x="101" y="141"/>
                    </a:cxn>
                    <a:cxn ang="0">
                      <a:pos x="84" y="150"/>
                    </a:cxn>
                    <a:cxn ang="0">
                      <a:pos x="63" y="156"/>
                    </a:cxn>
                    <a:cxn ang="0">
                      <a:pos x="48" y="152"/>
                    </a:cxn>
                    <a:cxn ang="0">
                      <a:pos x="36" y="145"/>
                    </a:cxn>
                    <a:cxn ang="0">
                      <a:pos x="25" y="137"/>
                    </a:cxn>
                    <a:cxn ang="0">
                      <a:pos x="16" y="127"/>
                    </a:cxn>
                    <a:cxn ang="0">
                      <a:pos x="9" y="115"/>
                    </a:cxn>
                    <a:cxn ang="0">
                      <a:pos x="4" y="102"/>
                    </a:cxn>
                    <a:cxn ang="0">
                      <a:pos x="1" y="88"/>
                    </a:cxn>
                    <a:cxn ang="0">
                      <a:pos x="0" y="75"/>
                    </a:cxn>
                    <a:cxn ang="0">
                      <a:pos x="3" y="62"/>
                    </a:cxn>
                    <a:cxn ang="0">
                      <a:pos x="9" y="51"/>
                    </a:cxn>
                    <a:cxn ang="0">
                      <a:pos x="17" y="41"/>
                    </a:cxn>
                    <a:cxn ang="0">
                      <a:pos x="27" y="31"/>
                    </a:cxn>
                    <a:cxn ang="0">
                      <a:pos x="48" y="16"/>
                    </a:cxn>
                    <a:cxn ang="0">
                      <a:pos x="58" y="10"/>
                    </a:cxn>
                    <a:cxn ang="0">
                      <a:pos x="67" y="6"/>
                    </a:cxn>
                    <a:cxn ang="0">
                      <a:pos x="74" y="3"/>
                    </a:cxn>
                    <a:cxn ang="0">
                      <a:pos x="79" y="1"/>
                    </a:cxn>
                    <a:cxn ang="0">
                      <a:pos x="81" y="0"/>
                    </a:cxn>
                  </a:cxnLst>
                  <a:rect l="0" t="0" r="r" b="b"/>
                  <a:pathLst>
                    <a:path w="130" h="156">
                      <a:moveTo>
                        <a:pt x="81" y="0"/>
                      </a:moveTo>
                      <a:lnTo>
                        <a:pt x="130" y="114"/>
                      </a:lnTo>
                      <a:lnTo>
                        <a:pt x="117" y="129"/>
                      </a:lnTo>
                      <a:lnTo>
                        <a:pt x="101" y="141"/>
                      </a:lnTo>
                      <a:lnTo>
                        <a:pt x="84" y="150"/>
                      </a:lnTo>
                      <a:lnTo>
                        <a:pt x="63" y="156"/>
                      </a:lnTo>
                      <a:lnTo>
                        <a:pt x="48" y="152"/>
                      </a:lnTo>
                      <a:lnTo>
                        <a:pt x="36" y="145"/>
                      </a:lnTo>
                      <a:lnTo>
                        <a:pt x="25" y="137"/>
                      </a:lnTo>
                      <a:lnTo>
                        <a:pt x="16" y="127"/>
                      </a:lnTo>
                      <a:lnTo>
                        <a:pt x="9" y="115"/>
                      </a:lnTo>
                      <a:lnTo>
                        <a:pt x="4" y="102"/>
                      </a:lnTo>
                      <a:lnTo>
                        <a:pt x="1" y="88"/>
                      </a:lnTo>
                      <a:lnTo>
                        <a:pt x="0" y="75"/>
                      </a:lnTo>
                      <a:lnTo>
                        <a:pt x="3" y="62"/>
                      </a:lnTo>
                      <a:lnTo>
                        <a:pt x="9" y="51"/>
                      </a:lnTo>
                      <a:lnTo>
                        <a:pt x="17" y="41"/>
                      </a:lnTo>
                      <a:lnTo>
                        <a:pt x="27" y="31"/>
                      </a:lnTo>
                      <a:lnTo>
                        <a:pt x="48" y="16"/>
                      </a:lnTo>
                      <a:lnTo>
                        <a:pt x="58" y="10"/>
                      </a:lnTo>
                      <a:lnTo>
                        <a:pt x="67" y="6"/>
                      </a:lnTo>
                      <a:lnTo>
                        <a:pt x="74" y="3"/>
                      </a:lnTo>
                      <a:lnTo>
                        <a:pt x="79" y="1"/>
                      </a:lnTo>
                      <a:lnTo>
                        <a:pt x="81" y="0"/>
                      </a:lnTo>
                      <a:close/>
                    </a:path>
                  </a:pathLst>
                </a:custGeom>
                <a:solidFill>
                  <a:srgbClr val="CF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11" name="Freeform 113">
                  <a:extLst>
                    <a:ext uri="{FF2B5EF4-FFF2-40B4-BE49-F238E27FC236}">
                      <a16:creationId xmlns:a16="http://schemas.microsoft.com/office/drawing/2014/main" id="{17CADF51-01F3-2A4D-A7E1-79EAB2783DB4}"/>
                    </a:ext>
                  </a:extLst>
                </p:cNvPr>
                <p:cNvSpPr>
                  <a:spLocks/>
                </p:cNvSpPr>
                <p:nvPr/>
              </p:nvSpPr>
              <p:spPr bwMode="auto">
                <a:xfrm>
                  <a:off x="6208712" y="3857625"/>
                  <a:ext cx="231775" cy="250825"/>
                </a:xfrm>
                <a:custGeom>
                  <a:avLst/>
                  <a:gdLst/>
                  <a:ahLst/>
                  <a:cxnLst>
                    <a:cxn ang="0">
                      <a:pos x="81" y="0"/>
                    </a:cxn>
                    <a:cxn ang="0">
                      <a:pos x="146" y="147"/>
                    </a:cxn>
                    <a:cxn ang="0">
                      <a:pos x="123" y="154"/>
                    </a:cxn>
                    <a:cxn ang="0">
                      <a:pos x="102" y="157"/>
                    </a:cxn>
                    <a:cxn ang="0">
                      <a:pos x="83" y="158"/>
                    </a:cxn>
                    <a:cxn ang="0">
                      <a:pos x="66" y="156"/>
                    </a:cxn>
                    <a:cxn ang="0">
                      <a:pos x="51" y="152"/>
                    </a:cxn>
                    <a:cxn ang="0">
                      <a:pos x="38" y="145"/>
                    </a:cxn>
                    <a:cxn ang="0">
                      <a:pos x="27" y="137"/>
                    </a:cxn>
                    <a:cxn ang="0">
                      <a:pos x="18" y="127"/>
                    </a:cxn>
                    <a:cxn ang="0">
                      <a:pos x="10" y="114"/>
                    </a:cxn>
                    <a:cxn ang="0">
                      <a:pos x="5" y="101"/>
                    </a:cxn>
                    <a:cxn ang="0">
                      <a:pos x="1" y="87"/>
                    </a:cxn>
                    <a:cxn ang="0">
                      <a:pos x="0" y="74"/>
                    </a:cxn>
                    <a:cxn ang="0">
                      <a:pos x="4" y="61"/>
                    </a:cxn>
                    <a:cxn ang="0">
                      <a:pos x="9" y="50"/>
                    </a:cxn>
                    <a:cxn ang="0">
                      <a:pos x="18" y="40"/>
                    </a:cxn>
                    <a:cxn ang="0">
                      <a:pos x="27" y="31"/>
                    </a:cxn>
                    <a:cxn ang="0">
                      <a:pos x="38" y="23"/>
                    </a:cxn>
                    <a:cxn ang="0">
                      <a:pos x="48" y="16"/>
                    </a:cxn>
                    <a:cxn ang="0">
                      <a:pos x="58" y="10"/>
                    </a:cxn>
                    <a:cxn ang="0">
                      <a:pos x="67" y="6"/>
                    </a:cxn>
                    <a:cxn ang="0">
                      <a:pos x="74" y="2"/>
                    </a:cxn>
                    <a:cxn ang="0">
                      <a:pos x="79" y="0"/>
                    </a:cxn>
                    <a:cxn ang="0">
                      <a:pos x="81" y="0"/>
                    </a:cxn>
                  </a:cxnLst>
                  <a:rect l="0" t="0" r="r" b="b"/>
                  <a:pathLst>
                    <a:path w="146" h="158">
                      <a:moveTo>
                        <a:pt x="81" y="0"/>
                      </a:moveTo>
                      <a:lnTo>
                        <a:pt x="146" y="147"/>
                      </a:lnTo>
                      <a:lnTo>
                        <a:pt x="123" y="154"/>
                      </a:lnTo>
                      <a:lnTo>
                        <a:pt x="102" y="157"/>
                      </a:lnTo>
                      <a:lnTo>
                        <a:pt x="83" y="158"/>
                      </a:lnTo>
                      <a:lnTo>
                        <a:pt x="66" y="156"/>
                      </a:lnTo>
                      <a:lnTo>
                        <a:pt x="51" y="152"/>
                      </a:lnTo>
                      <a:lnTo>
                        <a:pt x="38" y="145"/>
                      </a:lnTo>
                      <a:lnTo>
                        <a:pt x="27" y="137"/>
                      </a:lnTo>
                      <a:lnTo>
                        <a:pt x="18" y="127"/>
                      </a:lnTo>
                      <a:lnTo>
                        <a:pt x="10" y="114"/>
                      </a:lnTo>
                      <a:lnTo>
                        <a:pt x="5" y="101"/>
                      </a:lnTo>
                      <a:lnTo>
                        <a:pt x="1" y="87"/>
                      </a:lnTo>
                      <a:lnTo>
                        <a:pt x="0" y="74"/>
                      </a:lnTo>
                      <a:lnTo>
                        <a:pt x="4" y="61"/>
                      </a:lnTo>
                      <a:lnTo>
                        <a:pt x="9" y="50"/>
                      </a:lnTo>
                      <a:lnTo>
                        <a:pt x="18" y="40"/>
                      </a:lnTo>
                      <a:lnTo>
                        <a:pt x="27" y="31"/>
                      </a:lnTo>
                      <a:lnTo>
                        <a:pt x="38" y="23"/>
                      </a:lnTo>
                      <a:lnTo>
                        <a:pt x="48" y="16"/>
                      </a:lnTo>
                      <a:lnTo>
                        <a:pt x="58" y="10"/>
                      </a:lnTo>
                      <a:lnTo>
                        <a:pt x="67" y="6"/>
                      </a:lnTo>
                      <a:lnTo>
                        <a:pt x="74" y="2"/>
                      </a:lnTo>
                      <a:lnTo>
                        <a:pt x="79" y="0"/>
                      </a:lnTo>
                      <a:lnTo>
                        <a:pt x="8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12" name="Freeform 114">
                  <a:extLst>
                    <a:ext uri="{FF2B5EF4-FFF2-40B4-BE49-F238E27FC236}">
                      <a16:creationId xmlns:a16="http://schemas.microsoft.com/office/drawing/2014/main" id="{751646B4-143F-C142-8684-1BCB5F08F95B}"/>
                    </a:ext>
                  </a:extLst>
                </p:cNvPr>
                <p:cNvSpPr>
                  <a:spLocks/>
                </p:cNvSpPr>
                <p:nvPr/>
              </p:nvSpPr>
              <p:spPr bwMode="auto">
                <a:xfrm>
                  <a:off x="6375399" y="3744913"/>
                  <a:ext cx="227013" cy="406400"/>
                </a:xfrm>
                <a:custGeom>
                  <a:avLst/>
                  <a:gdLst/>
                  <a:ahLst/>
                  <a:cxnLst>
                    <a:cxn ang="0">
                      <a:pos x="131" y="0"/>
                    </a:cxn>
                    <a:cxn ang="0">
                      <a:pos x="136" y="161"/>
                    </a:cxn>
                    <a:cxn ang="0">
                      <a:pos x="143" y="212"/>
                    </a:cxn>
                    <a:cxn ang="0">
                      <a:pos x="125" y="220"/>
                    </a:cxn>
                    <a:cxn ang="0">
                      <a:pos x="107" y="227"/>
                    </a:cxn>
                    <a:cxn ang="0">
                      <a:pos x="91" y="233"/>
                    </a:cxn>
                    <a:cxn ang="0">
                      <a:pos x="75" y="239"/>
                    </a:cxn>
                    <a:cxn ang="0">
                      <a:pos x="61" y="244"/>
                    </a:cxn>
                    <a:cxn ang="0">
                      <a:pos x="38" y="252"/>
                    </a:cxn>
                    <a:cxn ang="0">
                      <a:pos x="31" y="254"/>
                    </a:cxn>
                    <a:cxn ang="0">
                      <a:pos x="26" y="255"/>
                    </a:cxn>
                    <a:cxn ang="0">
                      <a:pos x="25" y="256"/>
                    </a:cxn>
                    <a:cxn ang="0">
                      <a:pos x="24" y="255"/>
                    </a:cxn>
                    <a:cxn ang="0">
                      <a:pos x="23" y="252"/>
                    </a:cxn>
                    <a:cxn ang="0">
                      <a:pos x="19" y="248"/>
                    </a:cxn>
                    <a:cxn ang="0">
                      <a:pos x="16" y="243"/>
                    </a:cxn>
                    <a:cxn ang="0">
                      <a:pos x="9" y="192"/>
                    </a:cxn>
                    <a:cxn ang="0">
                      <a:pos x="4" y="135"/>
                    </a:cxn>
                    <a:cxn ang="0">
                      <a:pos x="0" y="76"/>
                    </a:cxn>
                    <a:cxn ang="0">
                      <a:pos x="15" y="69"/>
                    </a:cxn>
                    <a:cxn ang="0">
                      <a:pos x="32" y="60"/>
                    </a:cxn>
                    <a:cxn ang="0">
                      <a:pos x="51" y="52"/>
                    </a:cxn>
                    <a:cxn ang="0">
                      <a:pos x="70" y="44"/>
                    </a:cxn>
                    <a:cxn ang="0">
                      <a:pos x="89" y="35"/>
                    </a:cxn>
                    <a:cxn ang="0">
                      <a:pos x="107" y="28"/>
                    </a:cxn>
                    <a:cxn ang="0">
                      <a:pos x="122" y="22"/>
                    </a:cxn>
                    <a:cxn ang="0">
                      <a:pos x="131" y="0"/>
                    </a:cxn>
                  </a:cxnLst>
                  <a:rect l="0" t="0" r="r" b="b"/>
                  <a:pathLst>
                    <a:path w="143" h="256">
                      <a:moveTo>
                        <a:pt x="131" y="0"/>
                      </a:moveTo>
                      <a:lnTo>
                        <a:pt x="136" y="161"/>
                      </a:lnTo>
                      <a:lnTo>
                        <a:pt x="143" y="212"/>
                      </a:lnTo>
                      <a:lnTo>
                        <a:pt x="125" y="220"/>
                      </a:lnTo>
                      <a:lnTo>
                        <a:pt x="107" y="227"/>
                      </a:lnTo>
                      <a:lnTo>
                        <a:pt x="91" y="233"/>
                      </a:lnTo>
                      <a:lnTo>
                        <a:pt x="75" y="239"/>
                      </a:lnTo>
                      <a:lnTo>
                        <a:pt x="61" y="244"/>
                      </a:lnTo>
                      <a:lnTo>
                        <a:pt x="38" y="252"/>
                      </a:lnTo>
                      <a:lnTo>
                        <a:pt x="31" y="254"/>
                      </a:lnTo>
                      <a:lnTo>
                        <a:pt x="26" y="255"/>
                      </a:lnTo>
                      <a:lnTo>
                        <a:pt x="25" y="256"/>
                      </a:lnTo>
                      <a:lnTo>
                        <a:pt x="24" y="255"/>
                      </a:lnTo>
                      <a:lnTo>
                        <a:pt x="23" y="252"/>
                      </a:lnTo>
                      <a:lnTo>
                        <a:pt x="19" y="248"/>
                      </a:lnTo>
                      <a:lnTo>
                        <a:pt x="16" y="243"/>
                      </a:lnTo>
                      <a:lnTo>
                        <a:pt x="9" y="192"/>
                      </a:lnTo>
                      <a:lnTo>
                        <a:pt x="4" y="135"/>
                      </a:lnTo>
                      <a:lnTo>
                        <a:pt x="0" y="76"/>
                      </a:lnTo>
                      <a:lnTo>
                        <a:pt x="15" y="69"/>
                      </a:lnTo>
                      <a:lnTo>
                        <a:pt x="32" y="60"/>
                      </a:lnTo>
                      <a:lnTo>
                        <a:pt x="51" y="52"/>
                      </a:lnTo>
                      <a:lnTo>
                        <a:pt x="70" y="44"/>
                      </a:lnTo>
                      <a:lnTo>
                        <a:pt x="89" y="35"/>
                      </a:lnTo>
                      <a:lnTo>
                        <a:pt x="107" y="28"/>
                      </a:lnTo>
                      <a:lnTo>
                        <a:pt x="122" y="22"/>
                      </a:lnTo>
                      <a:lnTo>
                        <a:pt x="131"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13" name="Freeform 115">
                  <a:extLst>
                    <a:ext uri="{FF2B5EF4-FFF2-40B4-BE49-F238E27FC236}">
                      <a16:creationId xmlns:a16="http://schemas.microsoft.com/office/drawing/2014/main" id="{E2FCDC02-323D-064A-99B4-1DE07981D80A}"/>
                    </a:ext>
                  </a:extLst>
                </p:cNvPr>
                <p:cNvSpPr>
                  <a:spLocks/>
                </p:cNvSpPr>
                <p:nvPr/>
              </p:nvSpPr>
              <p:spPr bwMode="auto">
                <a:xfrm>
                  <a:off x="6237287" y="3857625"/>
                  <a:ext cx="203200" cy="250825"/>
                </a:xfrm>
                <a:custGeom>
                  <a:avLst/>
                  <a:gdLst/>
                  <a:ahLst/>
                  <a:cxnLst>
                    <a:cxn ang="0">
                      <a:pos x="63" y="0"/>
                    </a:cxn>
                    <a:cxn ang="0">
                      <a:pos x="128" y="147"/>
                    </a:cxn>
                    <a:cxn ang="0">
                      <a:pos x="105" y="154"/>
                    </a:cxn>
                    <a:cxn ang="0">
                      <a:pos x="85" y="157"/>
                    </a:cxn>
                    <a:cxn ang="0">
                      <a:pos x="66" y="158"/>
                    </a:cxn>
                    <a:cxn ang="0">
                      <a:pos x="49" y="157"/>
                    </a:cxn>
                    <a:cxn ang="0">
                      <a:pos x="34" y="152"/>
                    </a:cxn>
                    <a:cxn ang="0">
                      <a:pos x="21" y="146"/>
                    </a:cxn>
                    <a:cxn ang="0">
                      <a:pos x="10" y="138"/>
                    </a:cxn>
                    <a:cxn ang="0">
                      <a:pos x="0" y="128"/>
                    </a:cxn>
                    <a:cxn ang="0">
                      <a:pos x="16" y="135"/>
                    </a:cxn>
                    <a:cxn ang="0">
                      <a:pos x="31" y="140"/>
                    </a:cxn>
                    <a:cxn ang="0">
                      <a:pos x="44" y="142"/>
                    </a:cxn>
                    <a:cxn ang="0">
                      <a:pos x="56" y="142"/>
                    </a:cxn>
                    <a:cxn ang="0">
                      <a:pos x="66" y="141"/>
                    </a:cxn>
                    <a:cxn ang="0">
                      <a:pos x="74" y="140"/>
                    </a:cxn>
                    <a:cxn ang="0">
                      <a:pos x="78" y="139"/>
                    </a:cxn>
                    <a:cxn ang="0">
                      <a:pos x="80" y="139"/>
                    </a:cxn>
                    <a:cxn ang="0">
                      <a:pos x="69" y="128"/>
                    </a:cxn>
                    <a:cxn ang="0">
                      <a:pos x="61" y="114"/>
                    </a:cxn>
                    <a:cxn ang="0">
                      <a:pos x="54" y="99"/>
                    </a:cxn>
                    <a:cxn ang="0">
                      <a:pos x="49" y="83"/>
                    </a:cxn>
                    <a:cxn ang="0">
                      <a:pos x="47" y="67"/>
                    </a:cxn>
                    <a:cxn ang="0">
                      <a:pos x="45" y="52"/>
                    </a:cxn>
                    <a:cxn ang="0">
                      <a:pos x="45" y="38"/>
                    </a:cxn>
                    <a:cxn ang="0">
                      <a:pos x="45" y="25"/>
                    </a:cxn>
                    <a:cxn ang="0">
                      <a:pos x="45" y="14"/>
                    </a:cxn>
                    <a:cxn ang="0">
                      <a:pos x="46" y="7"/>
                    </a:cxn>
                    <a:cxn ang="0">
                      <a:pos x="53" y="3"/>
                    </a:cxn>
                    <a:cxn ang="0">
                      <a:pos x="58" y="1"/>
                    </a:cxn>
                    <a:cxn ang="0">
                      <a:pos x="62" y="0"/>
                    </a:cxn>
                    <a:cxn ang="0">
                      <a:pos x="63" y="0"/>
                    </a:cxn>
                  </a:cxnLst>
                  <a:rect l="0" t="0" r="r" b="b"/>
                  <a:pathLst>
                    <a:path w="128" h="158">
                      <a:moveTo>
                        <a:pt x="63" y="0"/>
                      </a:moveTo>
                      <a:lnTo>
                        <a:pt x="128" y="147"/>
                      </a:lnTo>
                      <a:lnTo>
                        <a:pt x="105" y="154"/>
                      </a:lnTo>
                      <a:lnTo>
                        <a:pt x="85" y="157"/>
                      </a:lnTo>
                      <a:lnTo>
                        <a:pt x="66" y="158"/>
                      </a:lnTo>
                      <a:lnTo>
                        <a:pt x="49" y="157"/>
                      </a:lnTo>
                      <a:lnTo>
                        <a:pt x="34" y="152"/>
                      </a:lnTo>
                      <a:lnTo>
                        <a:pt x="21" y="146"/>
                      </a:lnTo>
                      <a:lnTo>
                        <a:pt x="10" y="138"/>
                      </a:lnTo>
                      <a:lnTo>
                        <a:pt x="0" y="128"/>
                      </a:lnTo>
                      <a:lnTo>
                        <a:pt x="16" y="135"/>
                      </a:lnTo>
                      <a:lnTo>
                        <a:pt x="31" y="140"/>
                      </a:lnTo>
                      <a:lnTo>
                        <a:pt x="44" y="142"/>
                      </a:lnTo>
                      <a:lnTo>
                        <a:pt x="56" y="142"/>
                      </a:lnTo>
                      <a:lnTo>
                        <a:pt x="66" y="141"/>
                      </a:lnTo>
                      <a:lnTo>
                        <a:pt x="74" y="140"/>
                      </a:lnTo>
                      <a:lnTo>
                        <a:pt x="78" y="139"/>
                      </a:lnTo>
                      <a:lnTo>
                        <a:pt x="80" y="139"/>
                      </a:lnTo>
                      <a:lnTo>
                        <a:pt x="69" y="128"/>
                      </a:lnTo>
                      <a:lnTo>
                        <a:pt x="61" y="114"/>
                      </a:lnTo>
                      <a:lnTo>
                        <a:pt x="54" y="99"/>
                      </a:lnTo>
                      <a:lnTo>
                        <a:pt x="49" y="83"/>
                      </a:lnTo>
                      <a:lnTo>
                        <a:pt x="47" y="67"/>
                      </a:lnTo>
                      <a:lnTo>
                        <a:pt x="45" y="52"/>
                      </a:lnTo>
                      <a:lnTo>
                        <a:pt x="45" y="38"/>
                      </a:lnTo>
                      <a:lnTo>
                        <a:pt x="45" y="25"/>
                      </a:lnTo>
                      <a:lnTo>
                        <a:pt x="45" y="14"/>
                      </a:lnTo>
                      <a:lnTo>
                        <a:pt x="46" y="7"/>
                      </a:lnTo>
                      <a:lnTo>
                        <a:pt x="53" y="3"/>
                      </a:lnTo>
                      <a:lnTo>
                        <a:pt x="58" y="1"/>
                      </a:lnTo>
                      <a:lnTo>
                        <a:pt x="62" y="0"/>
                      </a:lnTo>
                      <a:lnTo>
                        <a:pt x="63"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14" name="Freeform 116">
                  <a:extLst>
                    <a:ext uri="{FF2B5EF4-FFF2-40B4-BE49-F238E27FC236}">
                      <a16:creationId xmlns:a16="http://schemas.microsoft.com/office/drawing/2014/main" id="{38C5A725-4ED3-6D41-A33F-C8D4F2ACB974}"/>
                    </a:ext>
                  </a:extLst>
                </p:cNvPr>
                <p:cNvSpPr>
                  <a:spLocks/>
                </p:cNvSpPr>
                <p:nvPr/>
              </p:nvSpPr>
              <p:spPr bwMode="auto">
                <a:xfrm>
                  <a:off x="6323012" y="3173413"/>
                  <a:ext cx="495300" cy="942975"/>
                </a:xfrm>
                <a:custGeom>
                  <a:avLst/>
                  <a:gdLst/>
                  <a:ahLst/>
                  <a:cxnLst>
                    <a:cxn ang="0">
                      <a:pos x="159" y="1"/>
                    </a:cxn>
                    <a:cxn ang="0">
                      <a:pos x="167" y="11"/>
                    </a:cxn>
                    <a:cxn ang="0">
                      <a:pos x="182" y="33"/>
                    </a:cxn>
                    <a:cxn ang="0">
                      <a:pos x="202" y="69"/>
                    </a:cxn>
                    <a:cxn ang="0">
                      <a:pos x="225" y="118"/>
                    </a:cxn>
                    <a:cxn ang="0">
                      <a:pos x="251" y="183"/>
                    </a:cxn>
                    <a:cxn ang="0">
                      <a:pos x="277" y="264"/>
                    </a:cxn>
                    <a:cxn ang="0">
                      <a:pos x="293" y="325"/>
                    </a:cxn>
                    <a:cxn ang="0">
                      <a:pos x="304" y="375"/>
                    </a:cxn>
                    <a:cxn ang="0">
                      <a:pos x="310" y="414"/>
                    </a:cxn>
                    <a:cxn ang="0">
                      <a:pos x="312" y="438"/>
                    </a:cxn>
                    <a:cxn ang="0">
                      <a:pos x="303" y="459"/>
                    </a:cxn>
                    <a:cxn ang="0">
                      <a:pos x="281" y="485"/>
                    </a:cxn>
                    <a:cxn ang="0">
                      <a:pos x="250" y="509"/>
                    </a:cxn>
                    <a:cxn ang="0">
                      <a:pos x="212" y="532"/>
                    </a:cxn>
                    <a:cxn ang="0">
                      <a:pos x="173" y="551"/>
                    </a:cxn>
                    <a:cxn ang="0">
                      <a:pos x="134" y="567"/>
                    </a:cxn>
                    <a:cxn ang="0">
                      <a:pos x="100" y="580"/>
                    </a:cxn>
                    <a:cxn ang="0">
                      <a:pos x="74" y="588"/>
                    </a:cxn>
                    <a:cxn ang="0">
                      <a:pos x="60" y="593"/>
                    </a:cxn>
                    <a:cxn ang="0">
                      <a:pos x="56" y="592"/>
                    </a:cxn>
                    <a:cxn ang="0">
                      <a:pos x="49" y="581"/>
                    </a:cxn>
                    <a:cxn ang="0">
                      <a:pos x="36" y="562"/>
                    </a:cxn>
                    <a:cxn ang="0">
                      <a:pos x="22" y="536"/>
                    </a:cxn>
                    <a:cxn ang="0">
                      <a:pos x="9" y="506"/>
                    </a:cxn>
                    <a:cxn ang="0">
                      <a:pos x="1" y="474"/>
                    </a:cxn>
                    <a:cxn ang="0">
                      <a:pos x="2" y="442"/>
                    </a:cxn>
                    <a:cxn ang="0">
                      <a:pos x="8" y="427"/>
                    </a:cxn>
                    <a:cxn ang="0">
                      <a:pos x="20" y="420"/>
                    </a:cxn>
                    <a:cxn ang="0">
                      <a:pos x="42" y="410"/>
                    </a:cxn>
                    <a:cxn ang="0">
                      <a:pos x="69" y="397"/>
                    </a:cxn>
                    <a:cxn ang="0">
                      <a:pos x="100" y="383"/>
                    </a:cxn>
                    <a:cxn ang="0">
                      <a:pos x="129" y="370"/>
                    </a:cxn>
                    <a:cxn ang="0">
                      <a:pos x="155" y="360"/>
                    </a:cxn>
                    <a:cxn ang="0">
                      <a:pos x="153" y="126"/>
                    </a:cxn>
                  </a:cxnLst>
                  <a:rect l="0" t="0" r="r" b="b"/>
                  <a:pathLst>
                    <a:path w="312" h="594">
                      <a:moveTo>
                        <a:pt x="158" y="0"/>
                      </a:moveTo>
                      <a:lnTo>
                        <a:pt x="159" y="1"/>
                      </a:lnTo>
                      <a:lnTo>
                        <a:pt x="162" y="4"/>
                      </a:lnTo>
                      <a:lnTo>
                        <a:pt x="167" y="11"/>
                      </a:lnTo>
                      <a:lnTo>
                        <a:pt x="174" y="21"/>
                      </a:lnTo>
                      <a:lnTo>
                        <a:pt x="182" y="33"/>
                      </a:lnTo>
                      <a:lnTo>
                        <a:pt x="192" y="49"/>
                      </a:lnTo>
                      <a:lnTo>
                        <a:pt x="202" y="69"/>
                      </a:lnTo>
                      <a:lnTo>
                        <a:pt x="214" y="91"/>
                      </a:lnTo>
                      <a:lnTo>
                        <a:pt x="225" y="118"/>
                      </a:lnTo>
                      <a:lnTo>
                        <a:pt x="238" y="148"/>
                      </a:lnTo>
                      <a:lnTo>
                        <a:pt x="251" y="183"/>
                      </a:lnTo>
                      <a:lnTo>
                        <a:pt x="264" y="221"/>
                      </a:lnTo>
                      <a:lnTo>
                        <a:pt x="277" y="264"/>
                      </a:lnTo>
                      <a:lnTo>
                        <a:pt x="286" y="295"/>
                      </a:lnTo>
                      <a:lnTo>
                        <a:pt x="293" y="325"/>
                      </a:lnTo>
                      <a:lnTo>
                        <a:pt x="299" y="351"/>
                      </a:lnTo>
                      <a:lnTo>
                        <a:pt x="304" y="375"/>
                      </a:lnTo>
                      <a:lnTo>
                        <a:pt x="308" y="396"/>
                      </a:lnTo>
                      <a:lnTo>
                        <a:pt x="310" y="414"/>
                      </a:lnTo>
                      <a:lnTo>
                        <a:pt x="311" y="428"/>
                      </a:lnTo>
                      <a:lnTo>
                        <a:pt x="312" y="438"/>
                      </a:lnTo>
                      <a:lnTo>
                        <a:pt x="310" y="445"/>
                      </a:lnTo>
                      <a:lnTo>
                        <a:pt x="303" y="459"/>
                      </a:lnTo>
                      <a:lnTo>
                        <a:pt x="294" y="472"/>
                      </a:lnTo>
                      <a:lnTo>
                        <a:pt x="281" y="485"/>
                      </a:lnTo>
                      <a:lnTo>
                        <a:pt x="266" y="498"/>
                      </a:lnTo>
                      <a:lnTo>
                        <a:pt x="250" y="509"/>
                      </a:lnTo>
                      <a:lnTo>
                        <a:pt x="232" y="521"/>
                      </a:lnTo>
                      <a:lnTo>
                        <a:pt x="212" y="532"/>
                      </a:lnTo>
                      <a:lnTo>
                        <a:pt x="193" y="541"/>
                      </a:lnTo>
                      <a:lnTo>
                        <a:pt x="173" y="551"/>
                      </a:lnTo>
                      <a:lnTo>
                        <a:pt x="153" y="559"/>
                      </a:lnTo>
                      <a:lnTo>
                        <a:pt x="134" y="567"/>
                      </a:lnTo>
                      <a:lnTo>
                        <a:pt x="116" y="574"/>
                      </a:lnTo>
                      <a:lnTo>
                        <a:pt x="100" y="580"/>
                      </a:lnTo>
                      <a:lnTo>
                        <a:pt x="86" y="585"/>
                      </a:lnTo>
                      <a:lnTo>
                        <a:pt x="74" y="588"/>
                      </a:lnTo>
                      <a:lnTo>
                        <a:pt x="65" y="592"/>
                      </a:lnTo>
                      <a:lnTo>
                        <a:pt x="60" y="593"/>
                      </a:lnTo>
                      <a:lnTo>
                        <a:pt x="58" y="594"/>
                      </a:lnTo>
                      <a:lnTo>
                        <a:pt x="56" y="592"/>
                      </a:lnTo>
                      <a:lnTo>
                        <a:pt x="53" y="588"/>
                      </a:lnTo>
                      <a:lnTo>
                        <a:pt x="49" y="581"/>
                      </a:lnTo>
                      <a:lnTo>
                        <a:pt x="42" y="572"/>
                      </a:lnTo>
                      <a:lnTo>
                        <a:pt x="36" y="562"/>
                      </a:lnTo>
                      <a:lnTo>
                        <a:pt x="29" y="550"/>
                      </a:lnTo>
                      <a:lnTo>
                        <a:pt x="22" y="536"/>
                      </a:lnTo>
                      <a:lnTo>
                        <a:pt x="15" y="521"/>
                      </a:lnTo>
                      <a:lnTo>
                        <a:pt x="9" y="506"/>
                      </a:lnTo>
                      <a:lnTo>
                        <a:pt x="4" y="490"/>
                      </a:lnTo>
                      <a:lnTo>
                        <a:pt x="1" y="474"/>
                      </a:lnTo>
                      <a:lnTo>
                        <a:pt x="0" y="458"/>
                      </a:lnTo>
                      <a:lnTo>
                        <a:pt x="2" y="442"/>
                      </a:lnTo>
                      <a:lnTo>
                        <a:pt x="7" y="427"/>
                      </a:lnTo>
                      <a:lnTo>
                        <a:pt x="8" y="427"/>
                      </a:lnTo>
                      <a:lnTo>
                        <a:pt x="13" y="424"/>
                      </a:lnTo>
                      <a:lnTo>
                        <a:pt x="20" y="420"/>
                      </a:lnTo>
                      <a:lnTo>
                        <a:pt x="30" y="416"/>
                      </a:lnTo>
                      <a:lnTo>
                        <a:pt x="42" y="410"/>
                      </a:lnTo>
                      <a:lnTo>
                        <a:pt x="55" y="403"/>
                      </a:lnTo>
                      <a:lnTo>
                        <a:pt x="69" y="397"/>
                      </a:lnTo>
                      <a:lnTo>
                        <a:pt x="85" y="389"/>
                      </a:lnTo>
                      <a:lnTo>
                        <a:pt x="100" y="383"/>
                      </a:lnTo>
                      <a:lnTo>
                        <a:pt x="114" y="376"/>
                      </a:lnTo>
                      <a:lnTo>
                        <a:pt x="129" y="370"/>
                      </a:lnTo>
                      <a:lnTo>
                        <a:pt x="143" y="364"/>
                      </a:lnTo>
                      <a:lnTo>
                        <a:pt x="155" y="360"/>
                      </a:lnTo>
                      <a:lnTo>
                        <a:pt x="164" y="337"/>
                      </a:lnTo>
                      <a:lnTo>
                        <a:pt x="153" y="126"/>
                      </a:lnTo>
                      <a:lnTo>
                        <a:pt x="158"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15" name="Freeform 118">
                  <a:extLst>
                    <a:ext uri="{FF2B5EF4-FFF2-40B4-BE49-F238E27FC236}">
                      <a16:creationId xmlns:a16="http://schemas.microsoft.com/office/drawing/2014/main" id="{F4335154-29CA-344E-8F2C-30CBE917EEAB}"/>
                    </a:ext>
                  </a:extLst>
                </p:cNvPr>
                <p:cNvSpPr>
                  <a:spLocks/>
                </p:cNvSpPr>
                <p:nvPr/>
              </p:nvSpPr>
              <p:spPr bwMode="auto">
                <a:xfrm>
                  <a:off x="5919787" y="3970338"/>
                  <a:ext cx="130175" cy="136525"/>
                </a:xfrm>
                <a:custGeom>
                  <a:avLst/>
                  <a:gdLst/>
                  <a:ahLst/>
                  <a:cxnLst>
                    <a:cxn ang="0">
                      <a:pos x="16" y="0"/>
                    </a:cxn>
                    <a:cxn ang="0">
                      <a:pos x="28" y="21"/>
                    </a:cxn>
                    <a:cxn ang="0">
                      <a:pos x="42" y="41"/>
                    </a:cxn>
                    <a:cxn ang="0">
                      <a:pos x="61" y="57"/>
                    </a:cxn>
                    <a:cxn ang="0">
                      <a:pos x="82" y="72"/>
                    </a:cxn>
                    <a:cxn ang="0">
                      <a:pos x="71" y="86"/>
                    </a:cxn>
                    <a:cxn ang="0">
                      <a:pos x="53" y="75"/>
                    </a:cxn>
                    <a:cxn ang="0">
                      <a:pos x="37" y="62"/>
                    </a:cxn>
                    <a:cxn ang="0">
                      <a:pos x="23" y="48"/>
                    </a:cxn>
                    <a:cxn ang="0">
                      <a:pos x="11" y="32"/>
                    </a:cxn>
                    <a:cxn ang="0">
                      <a:pos x="0" y="14"/>
                    </a:cxn>
                    <a:cxn ang="0">
                      <a:pos x="9" y="7"/>
                    </a:cxn>
                    <a:cxn ang="0">
                      <a:pos x="16" y="0"/>
                    </a:cxn>
                  </a:cxnLst>
                  <a:rect l="0" t="0" r="r" b="b"/>
                  <a:pathLst>
                    <a:path w="82" h="86">
                      <a:moveTo>
                        <a:pt x="16" y="0"/>
                      </a:moveTo>
                      <a:lnTo>
                        <a:pt x="28" y="21"/>
                      </a:lnTo>
                      <a:lnTo>
                        <a:pt x="42" y="41"/>
                      </a:lnTo>
                      <a:lnTo>
                        <a:pt x="61" y="57"/>
                      </a:lnTo>
                      <a:lnTo>
                        <a:pt x="82" y="72"/>
                      </a:lnTo>
                      <a:lnTo>
                        <a:pt x="71" y="86"/>
                      </a:lnTo>
                      <a:lnTo>
                        <a:pt x="53" y="75"/>
                      </a:lnTo>
                      <a:lnTo>
                        <a:pt x="37" y="62"/>
                      </a:lnTo>
                      <a:lnTo>
                        <a:pt x="23" y="48"/>
                      </a:lnTo>
                      <a:lnTo>
                        <a:pt x="11" y="32"/>
                      </a:lnTo>
                      <a:lnTo>
                        <a:pt x="0" y="14"/>
                      </a:lnTo>
                      <a:lnTo>
                        <a:pt x="9" y="7"/>
                      </a:lnTo>
                      <a:lnTo>
                        <a:pt x="16" y="0"/>
                      </a:lnTo>
                      <a:close/>
                    </a:path>
                  </a:pathLst>
                </a:custGeom>
                <a:solidFill>
                  <a:srgbClr val="9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16" name="Freeform 119">
                  <a:extLst>
                    <a:ext uri="{FF2B5EF4-FFF2-40B4-BE49-F238E27FC236}">
                      <a16:creationId xmlns:a16="http://schemas.microsoft.com/office/drawing/2014/main" id="{343D5ABD-B229-1643-AAB7-F9963653BBD0}"/>
                    </a:ext>
                  </a:extLst>
                </p:cNvPr>
                <p:cNvSpPr>
                  <a:spLocks/>
                </p:cNvSpPr>
                <p:nvPr/>
              </p:nvSpPr>
              <p:spPr bwMode="auto">
                <a:xfrm>
                  <a:off x="5778499" y="3863975"/>
                  <a:ext cx="166688" cy="180975"/>
                </a:xfrm>
                <a:custGeom>
                  <a:avLst/>
                  <a:gdLst/>
                  <a:ahLst/>
                  <a:cxnLst>
                    <a:cxn ang="0">
                      <a:pos x="10" y="0"/>
                    </a:cxn>
                    <a:cxn ang="0">
                      <a:pos x="33" y="5"/>
                    </a:cxn>
                    <a:cxn ang="0">
                      <a:pos x="61" y="10"/>
                    </a:cxn>
                    <a:cxn ang="0">
                      <a:pos x="92" y="16"/>
                    </a:cxn>
                    <a:cxn ang="0">
                      <a:pos x="95" y="34"/>
                    </a:cxn>
                    <a:cxn ang="0">
                      <a:pos x="99" y="50"/>
                    </a:cxn>
                    <a:cxn ang="0">
                      <a:pos x="105" y="67"/>
                    </a:cxn>
                    <a:cxn ang="0">
                      <a:pos x="98" y="74"/>
                    </a:cxn>
                    <a:cxn ang="0">
                      <a:pos x="89" y="81"/>
                    </a:cxn>
                    <a:cxn ang="0">
                      <a:pos x="80" y="85"/>
                    </a:cxn>
                    <a:cxn ang="0">
                      <a:pos x="69" y="88"/>
                    </a:cxn>
                    <a:cxn ang="0">
                      <a:pos x="69" y="114"/>
                    </a:cxn>
                    <a:cxn ang="0">
                      <a:pos x="44" y="114"/>
                    </a:cxn>
                    <a:cxn ang="0">
                      <a:pos x="44" y="90"/>
                    </a:cxn>
                    <a:cxn ang="0">
                      <a:pos x="27" y="88"/>
                    </a:cxn>
                    <a:cxn ang="0">
                      <a:pos x="12" y="83"/>
                    </a:cxn>
                    <a:cxn ang="0">
                      <a:pos x="0" y="79"/>
                    </a:cxn>
                    <a:cxn ang="0">
                      <a:pos x="8" y="49"/>
                    </a:cxn>
                    <a:cxn ang="0">
                      <a:pos x="19" y="54"/>
                    </a:cxn>
                    <a:cxn ang="0">
                      <a:pos x="34" y="59"/>
                    </a:cxn>
                    <a:cxn ang="0">
                      <a:pos x="50" y="60"/>
                    </a:cxn>
                    <a:cxn ang="0">
                      <a:pos x="58" y="59"/>
                    </a:cxn>
                    <a:cxn ang="0">
                      <a:pos x="65" y="57"/>
                    </a:cxn>
                    <a:cxn ang="0">
                      <a:pos x="70" y="54"/>
                    </a:cxn>
                    <a:cxn ang="0">
                      <a:pos x="73" y="50"/>
                    </a:cxn>
                    <a:cxn ang="0">
                      <a:pos x="75" y="44"/>
                    </a:cxn>
                    <a:cxn ang="0">
                      <a:pos x="73" y="37"/>
                    </a:cxn>
                    <a:cxn ang="0">
                      <a:pos x="68" y="32"/>
                    </a:cxn>
                    <a:cxn ang="0">
                      <a:pos x="60" y="27"/>
                    </a:cxn>
                    <a:cxn ang="0">
                      <a:pos x="47" y="22"/>
                    </a:cxn>
                    <a:cxn ang="0">
                      <a:pos x="32" y="16"/>
                    </a:cxn>
                    <a:cxn ang="0">
                      <a:pos x="19" y="9"/>
                    </a:cxn>
                    <a:cxn ang="0">
                      <a:pos x="10" y="0"/>
                    </a:cxn>
                  </a:cxnLst>
                  <a:rect l="0" t="0" r="r" b="b"/>
                  <a:pathLst>
                    <a:path w="105" h="114">
                      <a:moveTo>
                        <a:pt x="10" y="0"/>
                      </a:moveTo>
                      <a:lnTo>
                        <a:pt x="33" y="5"/>
                      </a:lnTo>
                      <a:lnTo>
                        <a:pt x="61" y="10"/>
                      </a:lnTo>
                      <a:lnTo>
                        <a:pt x="92" y="16"/>
                      </a:lnTo>
                      <a:lnTo>
                        <a:pt x="95" y="34"/>
                      </a:lnTo>
                      <a:lnTo>
                        <a:pt x="99" y="50"/>
                      </a:lnTo>
                      <a:lnTo>
                        <a:pt x="105" y="67"/>
                      </a:lnTo>
                      <a:lnTo>
                        <a:pt x="98" y="74"/>
                      </a:lnTo>
                      <a:lnTo>
                        <a:pt x="89" y="81"/>
                      </a:lnTo>
                      <a:lnTo>
                        <a:pt x="80" y="85"/>
                      </a:lnTo>
                      <a:lnTo>
                        <a:pt x="69" y="88"/>
                      </a:lnTo>
                      <a:lnTo>
                        <a:pt x="69" y="114"/>
                      </a:lnTo>
                      <a:lnTo>
                        <a:pt x="44" y="114"/>
                      </a:lnTo>
                      <a:lnTo>
                        <a:pt x="44" y="90"/>
                      </a:lnTo>
                      <a:lnTo>
                        <a:pt x="27" y="88"/>
                      </a:lnTo>
                      <a:lnTo>
                        <a:pt x="12" y="83"/>
                      </a:lnTo>
                      <a:lnTo>
                        <a:pt x="0" y="79"/>
                      </a:lnTo>
                      <a:lnTo>
                        <a:pt x="8" y="49"/>
                      </a:lnTo>
                      <a:lnTo>
                        <a:pt x="19" y="54"/>
                      </a:lnTo>
                      <a:lnTo>
                        <a:pt x="34" y="59"/>
                      </a:lnTo>
                      <a:lnTo>
                        <a:pt x="50" y="60"/>
                      </a:lnTo>
                      <a:lnTo>
                        <a:pt x="58" y="59"/>
                      </a:lnTo>
                      <a:lnTo>
                        <a:pt x="65" y="57"/>
                      </a:lnTo>
                      <a:lnTo>
                        <a:pt x="70" y="54"/>
                      </a:lnTo>
                      <a:lnTo>
                        <a:pt x="73" y="50"/>
                      </a:lnTo>
                      <a:lnTo>
                        <a:pt x="75" y="44"/>
                      </a:lnTo>
                      <a:lnTo>
                        <a:pt x="73" y="37"/>
                      </a:lnTo>
                      <a:lnTo>
                        <a:pt x="68" y="32"/>
                      </a:lnTo>
                      <a:lnTo>
                        <a:pt x="60" y="27"/>
                      </a:lnTo>
                      <a:lnTo>
                        <a:pt x="47" y="22"/>
                      </a:lnTo>
                      <a:lnTo>
                        <a:pt x="32" y="16"/>
                      </a:lnTo>
                      <a:lnTo>
                        <a:pt x="19" y="9"/>
                      </a:lnTo>
                      <a:lnTo>
                        <a:pt x="10" y="0"/>
                      </a:lnTo>
                      <a:close/>
                    </a:path>
                  </a:pathLst>
                </a:custGeom>
                <a:solidFill>
                  <a:srgbClr val="95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17" name="Freeform 120">
                  <a:extLst>
                    <a:ext uri="{FF2B5EF4-FFF2-40B4-BE49-F238E27FC236}">
                      <a16:creationId xmlns:a16="http://schemas.microsoft.com/office/drawing/2014/main" id="{DFB20448-DB44-9A44-A887-134336427CE7}"/>
                    </a:ext>
                  </a:extLst>
                </p:cNvPr>
                <p:cNvSpPr>
                  <a:spLocks/>
                </p:cNvSpPr>
                <p:nvPr/>
              </p:nvSpPr>
              <p:spPr bwMode="auto">
                <a:xfrm>
                  <a:off x="5924549" y="3889375"/>
                  <a:ext cx="142875" cy="195263"/>
                </a:xfrm>
                <a:custGeom>
                  <a:avLst/>
                  <a:gdLst/>
                  <a:ahLst/>
                  <a:cxnLst>
                    <a:cxn ang="0">
                      <a:pos x="0" y="0"/>
                    </a:cxn>
                    <a:cxn ang="0">
                      <a:pos x="3" y="0"/>
                    </a:cxn>
                    <a:cxn ang="0">
                      <a:pos x="6" y="0"/>
                    </a:cxn>
                    <a:cxn ang="0">
                      <a:pos x="9" y="1"/>
                    </a:cxn>
                    <a:cxn ang="0">
                      <a:pos x="9" y="3"/>
                    </a:cxn>
                    <a:cxn ang="0">
                      <a:pos x="8" y="6"/>
                    </a:cxn>
                    <a:cxn ang="0">
                      <a:pos x="8" y="12"/>
                    </a:cxn>
                    <a:cxn ang="0">
                      <a:pos x="14" y="14"/>
                    </a:cxn>
                    <a:cxn ang="0">
                      <a:pos x="21" y="17"/>
                    </a:cxn>
                    <a:cxn ang="0">
                      <a:pos x="31" y="21"/>
                    </a:cxn>
                    <a:cxn ang="0">
                      <a:pos x="41" y="26"/>
                    </a:cxn>
                    <a:cxn ang="0">
                      <a:pos x="52" y="32"/>
                    </a:cxn>
                    <a:cxn ang="0">
                      <a:pos x="61" y="39"/>
                    </a:cxn>
                    <a:cxn ang="0">
                      <a:pos x="71" y="47"/>
                    </a:cxn>
                    <a:cxn ang="0">
                      <a:pos x="79" y="56"/>
                    </a:cxn>
                    <a:cxn ang="0">
                      <a:pos x="86" y="66"/>
                    </a:cxn>
                    <a:cxn ang="0">
                      <a:pos x="89" y="78"/>
                    </a:cxn>
                    <a:cxn ang="0">
                      <a:pos x="90" y="90"/>
                    </a:cxn>
                    <a:cxn ang="0">
                      <a:pos x="87" y="104"/>
                    </a:cxn>
                    <a:cxn ang="0">
                      <a:pos x="79" y="123"/>
                    </a:cxn>
                    <a:cxn ang="0">
                      <a:pos x="58" y="108"/>
                    </a:cxn>
                    <a:cxn ang="0">
                      <a:pos x="39" y="92"/>
                    </a:cxn>
                    <a:cxn ang="0">
                      <a:pos x="25" y="72"/>
                    </a:cxn>
                    <a:cxn ang="0">
                      <a:pos x="13" y="51"/>
                    </a:cxn>
                    <a:cxn ang="0">
                      <a:pos x="7" y="34"/>
                    </a:cxn>
                    <a:cxn ang="0">
                      <a:pos x="3" y="18"/>
                    </a:cxn>
                    <a:cxn ang="0">
                      <a:pos x="0" y="0"/>
                    </a:cxn>
                  </a:cxnLst>
                  <a:rect l="0" t="0" r="r" b="b"/>
                  <a:pathLst>
                    <a:path w="90" h="123">
                      <a:moveTo>
                        <a:pt x="0" y="0"/>
                      </a:moveTo>
                      <a:lnTo>
                        <a:pt x="3" y="0"/>
                      </a:lnTo>
                      <a:lnTo>
                        <a:pt x="6" y="0"/>
                      </a:lnTo>
                      <a:lnTo>
                        <a:pt x="9" y="1"/>
                      </a:lnTo>
                      <a:lnTo>
                        <a:pt x="9" y="3"/>
                      </a:lnTo>
                      <a:lnTo>
                        <a:pt x="8" y="6"/>
                      </a:lnTo>
                      <a:lnTo>
                        <a:pt x="8" y="12"/>
                      </a:lnTo>
                      <a:lnTo>
                        <a:pt x="14" y="14"/>
                      </a:lnTo>
                      <a:lnTo>
                        <a:pt x="21" y="17"/>
                      </a:lnTo>
                      <a:lnTo>
                        <a:pt x="31" y="21"/>
                      </a:lnTo>
                      <a:lnTo>
                        <a:pt x="41" y="26"/>
                      </a:lnTo>
                      <a:lnTo>
                        <a:pt x="52" y="32"/>
                      </a:lnTo>
                      <a:lnTo>
                        <a:pt x="61" y="39"/>
                      </a:lnTo>
                      <a:lnTo>
                        <a:pt x="71" y="47"/>
                      </a:lnTo>
                      <a:lnTo>
                        <a:pt x="79" y="56"/>
                      </a:lnTo>
                      <a:lnTo>
                        <a:pt x="86" y="66"/>
                      </a:lnTo>
                      <a:lnTo>
                        <a:pt x="89" y="78"/>
                      </a:lnTo>
                      <a:lnTo>
                        <a:pt x="90" y="90"/>
                      </a:lnTo>
                      <a:lnTo>
                        <a:pt x="87" y="104"/>
                      </a:lnTo>
                      <a:lnTo>
                        <a:pt x="79" y="123"/>
                      </a:lnTo>
                      <a:lnTo>
                        <a:pt x="58" y="108"/>
                      </a:lnTo>
                      <a:lnTo>
                        <a:pt x="39" y="92"/>
                      </a:lnTo>
                      <a:lnTo>
                        <a:pt x="25" y="72"/>
                      </a:lnTo>
                      <a:lnTo>
                        <a:pt x="13" y="51"/>
                      </a:lnTo>
                      <a:lnTo>
                        <a:pt x="7" y="34"/>
                      </a:lnTo>
                      <a:lnTo>
                        <a:pt x="3" y="18"/>
                      </a:lnTo>
                      <a:lnTo>
                        <a:pt x="0" y="0"/>
                      </a:lnTo>
                      <a:close/>
                    </a:path>
                  </a:pathLst>
                </a:custGeom>
                <a:solidFill>
                  <a:srgbClr val="D0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18" name="Freeform 121">
                  <a:extLst>
                    <a:ext uri="{FF2B5EF4-FFF2-40B4-BE49-F238E27FC236}">
                      <a16:creationId xmlns:a16="http://schemas.microsoft.com/office/drawing/2014/main" id="{41E3320C-8CE1-8A4E-8934-FA4C9A3D21C8}"/>
                    </a:ext>
                  </a:extLst>
                </p:cNvPr>
                <p:cNvSpPr>
                  <a:spLocks/>
                </p:cNvSpPr>
                <p:nvPr/>
              </p:nvSpPr>
              <p:spPr bwMode="auto">
                <a:xfrm>
                  <a:off x="5864224" y="3886200"/>
                  <a:ext cx="209550" cy="255588"/>
                </a:xfrm>
                <a:custGeom>
                  <a:avLst/>
                  <a:gdLst/>
                  <a:ahLst/>
                  <a:cxnLst>
                    <a:cxn ang="0">
                      <a:pos x="46" y="0"/>
                    </a:cxn>
                    <a:cxn ang="0">
                      <a:pos x="47" y="0"/>
                    </a:cxn>
                    <a:cxn ang="0">
                      <a:pos x="51" y="2"/>
                    </a:cxn>
                    <a:cxn ang="0">
                      <a:pos x="58" y="4"/>
                    </a:cxn>
                    <a:cxn ang="0">
                      <a:pos x="66" y="7"/>
                    </a:cxn>
                    <a:cxn ang="0">
                      <a:pos x="75" y="11"/>
                    </a:cxn>
                    <a:cxn ang="0">
                      <a:pos x="86" y="16"/>
                    </a:cxn>
                    <a:cxn ang="0">
                      <a:pos x="95" y="22"/>
                    </a:cxn>
                    <a:cxn ang="0">
                      <a:pos x="106" y="29"/>
                    </a:cxn>
                    <a:cxn ang="0">
                      <a:pos x="115" y="37"/>
                    </a:cxn>
                    <a:cxn ang="0">
                      <a:pos x="122" y="46"/>
                    </a:cxn>
                    <a:cxn ang="0">
                      <a:pos x="128" y="56"/>
                    </a:cxn>
                    <a:cxn ang="0">
                      <a:pos x="131" y="67"/>
                    </a:cxn>
                    <a:cxn ang="0">
                      <a:pos x="132" y="79"/>
                    </a:cxn>
                    <a:cxn ang="0">
                      <a:pos x="129" y="92"/>
                    </a:cxn>
                    <a:cxn ang="0">
                      <a:pos x="122" y="109"/>
                    </a:cxn>
                    <a:cxn ang="0">
                      <a:pos x="113" y="123"/>
                    </a:cxn>
                    <a:cxn ang="0">
                      <a:pos x="103" y="134"/>
                    </a:cxn>
                    <a:cxn ang="0">
                      <a:pos x="92" y="143"/>
                    </a:cxn>
                    <a:cxn ang="0">
                      <a:pos x="80" y="150"/>
                    </a:cxn>
                    <a:cxn ang="0">
                      <a:pos x="68" y="154"/>
                    </a:cxn>
                    <a:cxn ang="0">
                      <a:pos x="55" y="157"/>
                    </a:cxn>
                    <a:cxn ang="0">
                      <a:pos x="43" y="159"/>
                    </a:cxn>
                    <a:cxn ang="0">
                      <a:pos x="31" y="161"/>
                    </a:cxn>
                    <a:cxn ang="0">
                      <a:pos x="9" y="161"/>
                    </a:cxn>
                    <a:cxn ang="0">
                      <a:pos x="0" y="160"/>
                    </a:cxn>
                    <a:cxn ang="0">
                      <a:pos x="46" y="0"/>
                    </a:cxn>
                  </a:cxnLst>
                  <a:rect l="0" t="0" r="r" b="b"/>
                  <a:pathLst>
                    <a:path w="132" h="161">
                      <a:moveTo>
                        <a:pt x="46" y="0"/>
                      </a:moveTo>
                      <a:lnTo>
                        <a:pt x="47" y="0"/>
                      </a:lnTo>
                      <a:lnTo>
                        <a:pt x="51" y="2"/>
                      </a:lnTo>
                      <a:lnTo>
                        <a:pt x="58" y="4"/>
                      </a:lnTo>
                      <a:lnTo>
                        <a:pt x="66" y="7"/>
                      </a:lnTo>
                      <a:lnTo>
                        <a:pt x="75" y="11"/>
                      </a:lnTo>
                      <a:lnTo>
                        <a:pt x="86" y="16"/>
                      </a:lnTo>
                      <a:lnTo>
                        <a:pt x="95" y="22"/>
                      </a:lnTo>
                      <a:lnTo>
                        <a:pt x="106" y="29"/>
                      </a:lnTo>
                      <a:lnTo>
                        <a:pt x="115" y="37"/>
                      </a:lnTo>
                      <a:lnTo>
                        <a:pt x="122" y="46"/>
                      </a:lnTo>
                      <a:lnTo>
                        <a:pt x="128" y="56"/>
                      </a:lnTo>
                      <a:lnTo>
                        <a:pt x="131" y="67"/>
                      </a:lnTo>
                      <a:lnTo>
                        <a:pt x="132" y="79"/>
                      </a:lnTo>
                      <a:lnTo>
                        <a:pt x="129" y="92"/>
                      </a:lnTo>
                      <a:lnTo>
                        <a:pt x="122" y="109"/>
                      </a:lnTo>
                      <a:lnTo>
                        <a:pt x="113" y="123"/>
                      </a:lnTo>
                      <a:lnTo>
                        <a:pt x="103" y="134"/>
                      </a:lnTo>
                      <a:lnTo>
                        <a:pt x="92" y="143"/>
                      </a:lnTo>
                      <a:lnTo>
                        <a:pt x="80" y="150"/>
                      </a:lnTo>
                      <a:lnTo>
                        <a:pt x="68" y="154"/>
                      </a:lnTo>
                      <a:lnTo>
                        <a:pt x="55" y="157"/>
                      </a:lnTo>
                      <a:lnTo>
                        <a:pt x="43" y="159"/>
                      </a:lnTo>
                      <a:lnTo>
                        <a:pt x="31" y="161"/>
                      </a:lnTo>
                      <a:lnTo>
                        <a:pt x="9" y="161"/>
                      </a:lnTo>
                      <a:lnTo>
                        <a:pt x="0" y="160"/>
                      </a:lnTo>
                      <a:lnTo>
                        <a:pt x="46"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19" name="Freeform 122">
                  <a:extLst>
                    <a:ext uri="{FF2B5EF4-FFF2-40B4-BE49-F238E27FC236}">
                      <a16:creationId xmlns:a16="http://schemas.microsoft.com/office/drawing/2014/main" id="{9C516F1A-6429-0B49-A011-AB3F74AF551E}"/>
                    </a:ext>
                  </a:extLst>
                </p:cNvPr>
                <p:cNvSpPr>
                  <a:spLocks/>
                </p:cNvSpPr>
                <p:nvPr/>
              </p:nvSpPr>
              <p:spPr bwMode="auto">
                <a:xfrm>
                  <a:off x="5864224" y="3886200"/>
                  <a:ext cx="196850" cy="255588"/>
                </a:xfrm>
                <a:custGeom>
                  <a:avLst/>
                  <a:gdLst/>
                  <a:ahLst/>
                  <a:cxnLst>
                    <a:cxn ang="0">
                      <a:pos x="46" y="0"/>
                    </a:cxn>
                    <a:cxn ang="0">
                      <a:pos x="47" y="0"/>
                    </a:cxn>
                    <a:cxn ang="0">
                      <a:pos x="51" y="2"/>
                    </a:cxn>
                    <a:cxn ang="0">
                      <a:pos x="58" y="4"/>
                    </a:cxn>
                    <a:cxn ang="0">
                      <a:pos x="58" y="13"/>
                    </a:cxn>
                    <a:cxn ang="0">
                      <a:pos x="57" y="27"/>
                    </a:cxn>
                    <a:cxn ang="0">
                      <a:pos x="57" y="43"/>
                    </a:cxn>
                    <a:cxn ang="0">
                      <a:pos x="55" y="60"/>
                    </a:cxn>
                    <a:cxn ang="0">
                      <a:pos x="53" y="78"/>
                    </a:cxn>
                    <a:cxn ang="0">
                      <a:pos x="50" y="96"/>
                    </a:cxn>
                    <a:cxn ang="0">
                      <a:pos x="46" y="113"/>
                    </a:cxn>
                    <a:cxn ang="0">
                      <a:pos x="41" y="130"/>
                    </a:cxn>
                    <a:cxn ang="0">
                      <a:pos x="34" y="143"/>
                    </a:cxn>
                    <a:cxn ang="0">
                      <a:pos x="41" y="143"/>
                    </a:cxn>
                    <a:cxn ang="0">
                      <a:pos x="51" y="143"/>
                    </a:cxn>
                    <a:cxn ang="0">
                      <a:pos x="62" y="141"/>
                    </a:cxn>
                    <a:cxn ang="0">
                      <a:pos x="76" y="137"/>
                    </a:cxn>
                    <a:cxn ang="0">
                      <a:pos x="91" y="130"/>
                    </a:cxn>
                    <a:cxn ang="0">
                      <a:pos x="107" y="121"/>
                    </a:cxn>
                    <a:cxn ang="0">
                      <a:pos x="124" y="107"/>
                    </a:cxn>
                    <a:cxn ang="0">
                      <a:pos x="115" y="121"/>
                    </a:cxn>
                    <a:cxn ang="0">
                      <a:pos x="105" y="133"/>
                    </a:cxn>
                    <a:cxn ang="0">
                      <a:pos x="94" y="142"/>
                    </a:cxn>
                    <a:cxn ang="0">
                      <a:pos x="82" y="149"/>
                    </a:cxn>
                    <a:cxn ang="0">
                      <a:pos x="70" y="154"/>
                    </a:cxn>
                    <a:cxn ang="0">
                      <a:pos x="57" y="157"/>
                    </a:cxn>
                    <a:cxn ang="0">
                      <a:pos x="44" y="159"/>
                    </a:cxn>
                    <a:cxn ang="0">
                      <a:pos x="32" y="161"/>
                    </a:cxn>
                    <a:cxn ang="0">
                      <a:pos x="10" y="161"/>
                    </a:cxn>
                    <a:cxn ang="0">
                      <a:pos x="0" y="160"/>
                    </a:cxn>
                    <a:cxn ang="0">
                      <a:pos x="46" y="0"/>
                    </a:cxn>
                  </a:cxnLst>
                  <a:rect l="0" t="0" r="r" b="b"/>
                  <a:pathLst>
                    <a:path w="124" h="161">
                      <a:moveTo>
                        <a:pt x="46" y="0"/>
                      </a:moveTo>
                      <a:lnTo>
                        <a:pt x="47" y="0"/>
                      </a:lnTo>
                      <a:lnTo>
                        <a:pt x="51" y="2"/>
                      </a:lnTo>
                      <a:lnTo>
                        <a:pt x="58" y="4"/>
                      </a:lnTo>
                      <a:lnTo>
                        <a:pt x="58" y="13"/>
                      </a:lnTo>
                      <a:lnTo>
                        <a:pt x="57" y="27"/>
                      </a:lnTo>
                      <a:lnTo>
                        <a:pt x="57" y="43"/>
                      </a:lnTo>
                      <a:lnTo>
                        <a:pt x="55" y="60"/>
                      </a:lnTo>
                      <a:lnTo>
                        <a:pt x="53" y="78"/>
                      </a:lnTo>
                      <a:lnTo>
                        <a:pt x="50" y="96"/>
                      </a:lnTo>
                      <a:lnTo>
                        <a:pt x="46" y="113"/>
                      </a:lnTo>
                      <a:lnTo>
                        <a:pt x="41" y="130"/>
                      </a:lnTo>
                      <a:lnTo>
                        <a:pt x="34" y="143"/>
                      </a:lnTo>
                      <a:lnTo>
                        <a:pt x="41" y="143"/>
                      </a:lnTo>
                      <a:lnTo>
                        <a:pt x="51" y="143"/>
                      </a:lnTo>
                      <a:lnTo>
                        <a:pt x="62" y="141"/>
                      </a:lnTo>
                      <a:lnTo>
                        <a:pt x="76" y="137"/>
                      </a:lnTo>
                      <a:lnTo>
                        <a:pt x="91" y="130"/>
                      </a:lnTo>
                      <a:lnTo>
                        <a:pt x="107" y="121"/>
                      </a:lnTo>
                      <a:lnTo>
                        <a:pt x="124" y="107"/>
                      </a:lnTo>
                      <a:lnTo>
                        <a:pt x="115" y="121"/>
                      </a:lnTo>
                      <a:lnTo>
                        <a:pt x="105" y="133"/>
                      </a:lnTo>
                      <a:lnTo>
                        <a:pt x="94" y="142"/>
                      </a:lnTo>
                      <a:lnTo>
                        <a:pt x="82" y="149"/>
                      </a:lnTo>
                      <a:lnTo>
                        <a:pt x="70" y="154"/>
                      </a:lnTo>
                      <a:lnTo>
                        <a:pt x="57" y="157"/>
                      </a:lnTo>
                      <a:lnTo>
                        <a:pt x="44" y="159"/>
                      </a:lnTo>
                      <a:lnTo>
                        <a:pt x="32" y="161"/>
                      </a:lnTo>
                      <a:lnTo>
                        <a:pt x="10" y="161"/>
                      </a:lnTo>
                      <a:lnTo>
                        <a:pt x="0" y="160"/>
                      </a:lnTo>
                      <a:lnTo>
                        <a:pt x="46"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20" name="Freeform 123">
                  <a:extLst>
                    <a:ext uri="{FF2B5EF4-FFF2-40B4-BE49-F238E27FC236}">
                      <a16:creationId xmlns:a16="http://schemas.microsoft.com/office/drawing/2014/main" id="{CB046D0E-0069-5C48-AA96-E43BD42B062D}"/>
                    </a:ext>
                  </a:extLst>
                </p:cNvPr>
                <p:cNvSpPr>
                  <a:spLocks/>
                </p:cNvSpPr>
                <p:nvPr/>
              </p:nvSpPr>
              <p:spPr bwMode="auto">
                <a:xfrm>
                  <a:off x="5370512" y="3213100"/>
                  <a:ext cx="576263" cy="944563"/>
                </a:xfrm>
                <a:custGeom>
                  <a:avLst/>
                  <a:gdLst/>
                  <a:ahLst/>
                  <a:cxnLst>
                    <a:cxn ang="0">
                      <a:pos x="221" y="150"/>
                    </a:cxn>
                    <a:cxn ang="0">
                      <a:pos x="187" y="373"/>
                    </a:cxn>
                    <a:cxn ang="0">
                      <a:pos x="191" y="374"/>
                    </a:cxn>
                    <a:cxn ang="0">
                      <a:pos x="202" y="378"/>
                    </a:cxn>
                    <a:cxn ang="0">
                      <a:pos x="222" y="384"/>
                    </a:cxn>
                    <a:cxn ang="0">
                      <a:pos x="254" y="393"/>
                    </a:cxn>
                    <a:cxn ang="0">
                      <a:pos x="301" y="403"/>
                    </a:cxn>
                    <a:cxn ang="0">
                      <a:pos x="363" y="414"/>
                    </a:cxn>
                    <a:cxn ang="0">
                      <a:pos x="361" y="422"/>
                    </a:cxn>
                    <a:cxn ang="0">
                      <a:pos x="358" y="444"/>
                    </a:cxn>
                    <a:cxn ang="0">
                      <a:pos x="352" y="475"/>
                    </a:cxn>
                    <a:cxn ang="0">
                      <a:pos x="345" y="511"/>
                    </a:cxn>
                    <a:cxn ang="0">
                      <a:pos x="335" y="548"/>
                    </a:cxn>
                    <a:cxn ang="0">
                      <a:pos x="323" y="581"/>
                    </a:cxn>
                    <a:cxn ang="0">
                      <a:pos x="315" y="594"/>
                    </a:cxn>
                    <a:cxn ang="0">
                      <a:pos x="299" y="592"/>
                    </a:cxn>
                    <a:cxn ang="0">
                      <a:pos x="270" y="585"/>
                    </a:cxn>
                    <a:cxn ang="0">
                      <a:pos x="231" y="578"/>
                    </a:cxn>
                    <a:cxn ang="0">
                      <a:pos x="188" y="568"/>
                    </a:cxn>
                    <a:cxn ang="0">
                      <a:pos x="145" y="557"/>
                    </a:cxn>
                    <a:cxn ang="0">
                      <a:pos x="89" y="540"/>
                    </a:cxn>
                    <a:cxn ang="0">
                      <a:pos x="49" y="522"/>
                    </a:cxn>
                    <a:cxn ang="0">
                      <a:pos x="24" y="506"/>
                    </a:cxn>
                    <a:cxn ang="0">
                      <a:pos x="9" y="494"/>
                    </a:cxn>
                    <a:cxn ang="0">
                      <a:pos x="3" y="487"/>
                    </a:cxn>
                    <a:cxn ang="0">
                      <a:pos x="1" y="481"/>
                    </a:cxn>
                    <a:cxn ang="0">
                      <a:pos x="1" y="461"/>
                    </a:cxn>
                    <a:cxn ang="0">
                      <a:pos x="5" y="427"/>
                    </a:cxn>
                    <a:cxn ang="0">
                      <a:pos x="20" y="356"/>
                    </a:cxn>
                    <a:cxn ang="0">
                      <a:pos x="38" y="296"/>
                    </a:cxn>
                    <a:cxn ang="0">
                      <a:pos x="62" y="226"/>
                    </a:cxn>
                    <a:cxn ang="0">
                      <a:pos x="87" y="171"/>
                    </a:cxn>
                    <a:cxn ang="0">
                      <a:pos x="111" y="129"/>
                    </a:cxn>
                    <a:cxn ang="0">
                      <a:pos x="134" y="93"/>
                    </a:cxn>
                    <a:cxn ang="0">
                      <a:pos x="164" y="41"/>
                    </a:cxn>
                    <a:cxn ang="0">
                      <a:pos x="181" y="0"/>
                    </a:cxn>
                  </a:cxnLst>
                  <a:rect l="0" t="0" r="r" b="b"/>
                  <a:pathLst>
                    <a:path w="363" h="595">
                      <a:moveTo>
                        <a:pt x="181" y="0"/>
                      </a:moveTo>
                      <a:lnTo>
                        <a:pt x="221" y="150"/>
                      </a:lnTo>
                      <a:lnTo>
                        <a:pt x="207" y="296"/>
                      </a:lnTo>
                      <a:lnTo>
                        <a:pt x="187" y="373"/>
                      </a:lnTo>
                      <a:lnTo>
                        <a:pt x="188" y="373"/>
                      </a:lnTo>
                      <a:lnTo>
                        <a:pt x="191" y="374"/>
                      </a:lnTo>
                      <a:lnTo>
                        <a:pt x="195" y="376"/>
                      </a:lnTo>
                      <a:lnTo>
                        <a:pt x="202" y="378"/>
                      </a:lnTo>
                      <a:lnTo>
                        <a:pt x="211" y="381"/>
                      </a:lnTo>
                      <a:lnTo>
                        <a:pt x="222" y="384"/>
                      </a:lnTo>
                      <a:lnTo>
                        <a:pt x="237" y="388"/>
                      </a:lnTo>
                      <a:lnTo>
                        <a:pt x="254" y="393"/>
                      </a:lnTo>
                      <a:lnTo>
                        <a:pt x="276" y="397"/>
                      </a:lnTo>
                      <a:lnTo>
                        <a:pt x="301" y="403"/>
                      </a:lnTo>
                      <a:lnTo>
                        <a:pt x="330" y="408"/>
                      </a:lnTo>
                      <a:lnTo>
                        <a:pt x="363" y="414"/>
                      </a:lnTo>
                      <a:lnTo>
                        <a:pt x="363" y="416"/>
                      </a:lnTo>
                      <a:lnTo>
                        <a:pt x="361" y="422"/>
                      </a:lnTo>
                      <a:lnTo>
                        <a:pt x="360" y="432"/>
                      </a:lnTo>
                      <a:lnTo>
                        <a:pt x="358" y="444"/>
                      </a:lnTo>
                      <a:lnTo>
                        <a:pt x="355" y="459"/>
                      </a:lnTo>
                      <a:lnTo>
                        <a:pt x="352" y="475"/>
                      </a:lnTo>
                      <a:lnTo>
                        <a:pt x="349" y="493"/>
                      </a:lnTo>
                      <a:lnTo>
                        <a:pt x="345" y="511"/>
                      </a:lnTo>
                      <a:lnTo>
                        <a:pt x="340" y="530"/>
                      </a:lnTo>
                      <a:lnTo>
                        <a:pt x="335" y="548"/>
                      </a:lnTo>
                      <a:lnTo>
                        <a:pt x="330" y="565"/>
                      </a:lnTo>
                      <a:lnTo>
                        <a:pt x="323" y="581"/>
                      </a:lnTo>
                      <a:lnTo>
                        <a:pt x="317" y="595"/>
                      </a:lnTo>
                      <a:lnTo>
                        <a:pt x="315" y="594"/>
                      </a:lnTo>
                      <a:lnTo>
                        <a:pt x="308" y="594"/>
                      </a:lnTo>
                      <a:lnTo>
                        <a:pt x="299" y="592"/>
                      </a:lnTo>
                      <a:lnTo>
                        <a:pt x="285" y="589"/>
                      </a:lnTo>
                      <a:lnTo>
                        <a:pt x="270" y="585"/>
                      </a:lnTo>
                      <a:lnTo>
                        <a:pt x="251" y="582"/>
                      </a:lnTo>
                      <a:lnTo>
                        <a:pt x="231" y="578"/>
                      </a:lnTo>
                      <a:lnTo>
                        <a:pt x="210" y="573"/>
                      </a:lnTo>
                      <a:lnTo>
                        <a:pt x="188" y="568"/>
                      </a:lnTo>
                      <a:lnTo>
                        <a:pt x="167" y="563"/>
                      </a:lnTo>
                      <a:lnTo>
                        <a:pt x="145" y="557"/>
                      </a:lnTo>
                      <a:lnTo>
                        <a:pt x="114" y="548"/>
                      </a:lnTo>
                      <a:lnTo>
                        <a:pt x="89" y="540"/>
                      </a:lnTo>
                      <a:lnTo>
                        <a:pt x="67" y="531"/>
                      </a:lnTo>
                      <a:lnTo>
                        <a:pt x="49" y="522"/>
                      </a:lnTo>
                      <a:lnTo>
                        <a:pt x="35" y="513"/>
                      </a:lnTo>
                      <a:lnTo>
                        <a:pt x="24" y="506"/>
                      </a:lnTo>
                      <a:lnTo>
                        <a:pt x="15" y="500"/>
                      </a:lnTo>
                      <a:lnTo>
                        <a:pt x="9" y="494"/>
                      </a:lnTo>
                      <a:lnTo>
                        <a:pt x="5" y="489"/>
                      </a:lnTo>
                      <a:lnTo>
                        <a:pt x="3" y="487"/>
                      </a:lnTo>
                      <a:lnTo>
                        <a:pt x="2" y="486"/>
                      </a:lnTo>
                      <a:lnTo>
                        <a:pt x="1" y="481"/>
                      </a:lnTo>
                      <a:lnTo>
                        <a:pt x="0" y="473"/>
                      </a:lnTo>
                      <a:lnTo>
                        <a:pt x="1" y="461"/>
                      </a:lnTo>
                      <a:lnTo>
                        <a:pt x="2" y="446"/>
                      </a:lnTo>
                      <a:lnTo>
                        <a:pt x="5" y="427"/>
                      </a:lnTo>
                      <a:lnTo>
                        <a:pt x="14" y="382"/>
                      </a:lnTo>
                      <a:lnTo>
                        <a:pt x="20" y="356"/>
                      </a:lnTo>
                      <a:lnTo>
                        <a:pt x="29" y="327"/>
                      </a:lnTo>
                      <a:lnTo>
                        <a:pt x="38" y="296"/>
                      </a:lnTo>
                      <a:lnTo>
                        <a:pt x="50" y="259"/>
                      </a:lnTo>
                      <a:lnTo>
                        <a:pt x="62" y="226"/>
                      </a:lnTo>
                      <a:lnTo>
                        <a:pt x="75" y="197"/>
                      </a:lnTo>
                      <a:lnTo>
                        <a:pt x="87" y="171"/>
                      </a:lnTo>
                      <a:lnTo>
                        <a:pt x="99" y="149"/>
                      </a:lnTo>
                      <a:lnTo>
                        <a:pt x="111" y="129"/>
                      </a:lnTo>
                      <a:lnTo>
                        <a:pt x="123" y="111"/>
                      </a:lnTo>
                      <a:lnTo>
                        <a:pt x="134" y="93"/>
                      </a:lnTo>
                      <a:lnTo>
                        <a:pt x="154" y="58"/>
                      </a:lnTo>
                      <a:lnTo>
                        <a:pt x="164" y="41"/>
                      </a:lnTo>
                      <a:lnTo>
                        <a:pt x="172" y="22"/>
                      </a:lnTo>
                      <a:lnTo>
                        <a:pt x="18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221" name="Oval 126">
                  <a:extLst>
                    <a:ext uri="{FF2B5EF4-FFF2-40B4-BE49-F238E27FC236}">
                      <a16:creationId xmlns:a16="http://schemas.microsoft.com/office/drawing/2014/main" id="{7146F902-18E9-AF47-A09B-EE7A9D3E7353}"/>
                    </a:ext>
                  </a:extLst>
                </p:cNvPr>
                <p:cNvSpPr/>
                <p:nvPr/>
              </p:nvSpPr>
              <p:spPr>
                <a:xfrm>
                  <a:off x="5180529" y="5499469"/>
                  <a:ext cx="1827766" cy="152401"/>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200" kern="0">
                    <a:solidFill>
                      <a:sysClr val="window" lastClr="FFFFFF"/>
                    </a:solidFill>
                    <a:latin typeface="Chalkboard" panose="03050602040202020205" pitchFamily="66" charset="77"/>
                  </a:endParaRPr>
                </a:p>
              </p:txBody>
            </p:sp>
          </p:grpSp>
        </p:grpSp>
        <p:sp>
          <p:nvSpPr>
            <p:cNvPr id="180" name="TextBox 42">
              <a:extLst>
                <a:ext uri="{FF2B5EF4-FFF2-40B4-BE49-F238E27FC236}">
                  <a16:creationId xmlns:a16="http://schemas.microsoft.com/office/drawing/2014/main" id="{FE276617-0E9F-BA41-96B1-DB6057A25181}"/>
                </a:ext>
              </a:extLst>
            </p:cNvPr>
            <p:cNvSpPr txBox="1"/>
            <p:nvPr/>
          </p:nvSpPr>
          <p:spPr>
            <a:xfrm>
              <a:off x="6291517" y="6608514"/>
              <a:ext cx="1273372" cy="430887"/>
            </a:xfrm>
            <a:prstGeom prst="rect">
              <a:avLst/>
            </a:prstGeom>
            <a:noFill/>
          </p:spPr>
          <p:txBody>
            <a:bodyPr wrap="square" rtlCol="0">
              <a:spAutoFit/>
            </a:bodyPr>
            <a:lstStyle/>
            <a:p>
              <a:pPr lvl="0" algn="ctr">
                <a:defRPr/>
              </a:pPr>
              <a:r>
                <a:rPr lang="pt-BR" sz="750" b="1" kern="0" dirty="0"/>
                <a:t>desenvolvedores</a:t>
              </a:r>
            </a:p>
          </p:txBody>
        </p:sp>
      </p:grpSp>
      <p:sp>
        <p:nvSpPr>
          <p:cNvPr id="4" name="Espaço Reservado para Texto 3">
            <a:extLst>
              <a:ext uri="{FF2B5EF4-FFF2-40B4-BE49-F238E27FC236}">
                <a16:creationId xmlns:a16="http://schemas.microsoft.com/office/drawing/2014/main" id="{F8DF492E-4350-504B-2755-DE621EED6C26}"/>
              </a:ext>
            </a:extLst>
          </p:cNvPr>
          <p:cNvSpPr>
            <a:spLocks noGrp="1"/>
          </p:cNvSpPr>
          <p:nvPr>
            <p:ph type="body" sz="quarter" idx="11"/>
          </p:nvPr>
        </p:nvSpPr>
        <p:spPr/>
        <p:txBody>
          <a:bodyPr/>
          <a:lstStyle/>
          <a:p>
            <a:r>
              <a:rPr lang="pt-BR" dirty="0"/>
              <a:t>Ciclo ágil – SCRUM</a:t>
            </a:r>
          </a:p>
        </p:txBody>
      </p:sp>
      <p:grpSp>
        <p:nvGrpSpPr>
          <p:cNvPr id="1091" name="Agrupar 1090">
            <a:extLst>
              <a:ext uri="{FF2B5EF4-FFF2-40B4-BE49-F238E27FC236}">
                <a16:creationId xmlns:a16="http://schemas.microsoft.com/office/drawing/2014/main" id="{AD23E771-A01B-2A96-A717-94FEBAE1FB31}"/>
              </a:ext>
            </a:extLst>
          </p:cNvPr>
          <p:cNvGrpSpPr/>
          <p:nvPr/>
        </p:nvGrpSpPr>
        <p:grpSpPr>
          <a:xfrm>
            <a:off x="9244732" y="3096914"/>
            <a:ext cx="1965425" cy="1411293"/>
            <a:chOff x="12326309" y="2918774"/>
            <a:chExt cx="2620567" cy="1881724"/>
          </a:xfrm>
        </p:grpSpPr>
        <p:grpSp>
          <p:nvGrpSpPr>
            <p:cNvPr id="729" name="Agrupar 728">
              <a:extLst>
                <a:ext uri="{FF2B5EF4-FFF2-40B4-BE49-F238E27FC236}">
                  <a16:creationId xmlns:a16="http://schemas.microsoft.com/office/drawing/2014/main" id="{A31F0000-4D8E-CAAE-36AC-CD7CFC9764C8}"/>
                </a:ext>
              </a:extLst>
            </p:cNvPr>
            <p:cNvGrpSpPr/>
            <p:nvPr/>
          </p:nvGrpSpPr>
          <p:grpSpPr>
            <a:xfrm>
              <a:off x="12326309" y="2918774"/>
              <a:ext cx="2620567" cy="1881724"/>
              <a:chOff x="2345816" y="3811211"/>
              <a:chExt cx="1965425" cy="1411294"/>
            </a:xfrm>
          </p:grpSpPr>
          <p:sp>
            <p:nvSpPr>
              <p:cNvPr id="730" name="Oval 353">
                <a:extLst>
                  <a:ext uri="{FF2B5EF4-FFF2-40B4-BE49-F238E27FC236}">
                    <a16:creationId xmlns:a16="http://schemas.microsoft.com/office/drawing/2014/main" id="{D9CDECBD-835D-8AF8-F7C7-27903FDF39A7}"/>
                  </a:ext>
                </a:extLst>
              </p:cNvPr>
              <p:cNvSpPr/>
              <p:nvPr/>
            </p:nvSpPr>
            <p:spPr>
              <a:xfrm>
                <a:off x="2348257" y="3811211"/>
                <a:ext cx="1962984" cy="1411294"/>
              </a:xfrm>
              <a:prstGeom prst="rect">
                <a:avLst/>
              </a:prstGeom>
              <a:noFill/>
              <a:ln w="44450">
                <a:solidFill>
                  <a:srgbClr val="DD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mj-lt"/>
                </a:endParaRPr>
              </a:p>
            </p:txBody>
          </p:sp>
          <p:sp>
            <p:nvSpPr>
              <p:cNvPr id="731" name="Retângulo 730">
                <a:extLst>
                  <a:ext uri="{FF2B5EF4-FFF2-40B4-BE49-F238E27FC236}">
                    <a16:creationId xmlns:a16="http://schemas.microsoft.com/office/drawing/2014/main" id="{697CAB75-F5FB-E42F-232E-0309B3A0E613}"/>
                  </a:ext>
                </a:extLst>
              </p:cNvPr>
              <p:cNvSpPr/>
              <p:nvPr/>
            </p:nvSpPr>
            <p:spPr>
              <a:xfrm>
                <a:off x="2345816" y="3833334"/>
                <a:ext cx="1930464" cy="434030"/>
              </a:xfrm>
              <a:prstGeom prst="rect">
                <a:avLst/>
              </a:prstGeom>
            </p:spPr>
            <p:txBody>
              <a:bodyPr wrap="square">
                <a:spAutoFit/>
              </a:bodyPr>
              <a:lstStyle/>
              <a:p>
                <a:pPr algn="ctr">
                  <a:lnSpc>
                    <a:spcPct val="110000"/>
                  </a:lnSpc>
                </a:pPr>
                <a:r>
                  <a:rPr lang="en-US" sz="1050" b="1" i="1" dirty="0"/>
                  <a:t>sprint </a:t>
                </a:r>
              </a:p>
              <a:p>
                <a:pPr algn="ctr">
                  <a:lnSpc>
                    <a:spcPct val="110000"/>
                  </a:lnSpc>
                </a:pPr>
                <a:r>
                  <a:rPr lang="en-US" sz="1050" b="1" i="1" dirty="0"/>
                  <a:t>retrospective</a:t>
                </a:r>
              </a:p>
            </p:txBody>
          </p:sp>
        </p:grpSp>
        <p:grpSp>
          <p:nvGrpSpPr>
            <p:cNvPr id="732" name="245 Grupo">
              <a:extLst>
                <a:ext uri="{FF2B5EF4-FFF2-40B4-BE49-F238E27FC236}">
                  <a16:creationId xmlns:a16="http://schemas.microsoft.com/office/drawing/2014/main" id="{D70A56A2-6C26-C2FE-BBCB-B37825E80231}"/>
                </a:ext>
              </a:extLst>
            </p:cNvPr>
            <p:cNvGrpSpPr/>
            <p:nvPr/>
          </p:nvGrpSpPr>
          <p:grpSpPr>
            <a:xfrm>
              <a:off x="12610796" y="3562657"/>
              <a:ext cx="262063" cy="706547"/>
              <a:chOff x="5456514" y="1600200"/>
              <a:chExt cx="1524000" cy="4053989"/>
            </a:xfrm>
          </p:grpSpPr>
          <p:sp>
            <p:nvSpPr>
              <p:cNvPr id="733" name="Freeform 6">
                <a:extLst>
                  <a:ext uri="{FF2B5EF4-FFF2-40B4-BE49-F238E27FC236}">
                    <a16:creationId xmlns:a16="http://schemas.microsoft.com/office/drawing/2014/main" id="{B06AB9B8-6BCE-ECC9-07B1-109E5BA2D4B8}"/>
                  </a:ext>
                </a:extLst>
              </p:cNvPr>
              <p:cNvSpPr>
                <a:spLocks/>
              </p:cNvSpPr>
              <p:nvPr/>
            </p:nvSpPr>
            <p:spPr bwMode="auto">
              <a:xfrm>
                <a:off x="5864728" y="2851118"/>
                <a:ext cx="496426" cy="778891"/>
              </a:xfrm>
              <a:custGeom>
                <a:avLst/>
                <a:gdLst/>
                <a:ahLst/>
                <a:cxnLst>
                  <a:cxn ang="0">
                    <a:pos x="444" y="0"/>
                  </a:cxn>
                  <a:cxn ang="0">
                    <a:pos x="529" y="731"/>
                  </a:cxn>
                  <a:cxn ang="0">
                    <a:pos x="144" y="830"/>
                  </a:cxn>
                  <a:cxn ang="0">
                    <a:pos x="0" y="43"/>
                  </a:cxn>
                  <a:cxn ang="0">
                    <a:pos x="4" y="43"/>
                  </a:cxn>
                  <a:cxn ang="0">
                    <a:pos x="17" y="42"/>
                  </a:cxn>
                  <a:cxn ang="0">
                    <a:pos x="38" y="42"/>
                  </a:cxn>
                  <a:cxn ang="0">
                    <a:pos x="65" y="39"/>
                  </a:cxn>
                  <a:cxn ang="0">
                    <a:pos x="99" y="38"/>
                  </a:cxn>
                  <a:cxn ang="0">
                    <a:pos x="139" y="35"/>
                  </a:cxn>
                  <a:cxn ang="0">
                    <a:pos x="182" y="32"/>
                  </a:cxn>
                  <a:cxn ang="0">
                    <a:pos x="230" y="28"/>
                  </a:cxn>
                  <a:cxn ang="0">
                    <a:pos x="280" y="22"/>
                  </a:cxn>
                  <a:cxn ang="0">
                    <a:pos x="334" y="16"/>
                  </a:cxn>
                  <a:cxn ang="0">
                    <a:pos x="444" y="0"/>
                  </a:cxn>
                </a:cxnLst>
                <a:rect l="0" t="0" r="r" b="b"/>
                <a:pathLst>
                  <a:path w="529" h="830">
                    <a:moveTo>
                      <a:pt x="444" y="0"/>
                    </a:moveTo>
                    <a:lnTo>
                      <a:pt x="529" y="731"/>
                    </a:lnTo>
                    <a:lnTo>
                      <a:pt x="144" y="830"/>
                    </a:lnTo>
                    <a:lnTo>
                      <a:pt x="0" y="43"/>
                    </a:lnTo>
                    <a:lnTo>
                      <a:pt x="4" y="43"/>
                    </a:lnTo>
                    <a:lnTo>
                      <a:pt x="17" y="42"/>
                    </a:lnTo>
                    <a:lnTo>
                      <a:pt x="38" y="42"/>
                    </a:lnTo>
                    <a:lnTo>
                      <a:pt x="65" y="39"/>
                    </a:lnTo>
                    <a:lnTo>
                      <a:pt x="99" y="38"/>
                    </a:lnTo>
                    <a:lnTo>
                      <a:pt x="139" y="35"/>
                    </a:lnTo>
                    <a:lnTo>
                      <a:pt x="182" y="32"/>
                    </a:lnTo>
                    <a:lnTo>
                      <a:pt x="230" y="28"/>
                    </a:lnTo>
                    <a:lnTo>
                      <a:pt x="280" y="22"/>
                    </a:lnTo>
                    <a:lnTo>
                      <a:pt x="334" y="16"/>
                    </a:lnTo>
                    <a:lnTo>
                      <a:pt x="444" y="0"/>
                    </a:lnTo>
                    <a:close/>
                  </a:path>
                </a:pathLst>
              </a:custGeom>
              <a:solidFill>
                <a:srgbClr val="FBFDFE"/>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34" name="Freeform 7">
                <a:extLst>
                  <a:ext uri="{FF2B5EF4-FFF2-40B4-BE49-F238E27FC236}">
                    <a16:creationId xmlns:a16="http://schemas.microsoft.com/office/drawing/2014/main" id="{7CC753D0-E87F-F688-2066-CD08843F9FAB}"/>
                  </a:ext>
                </a:extLst>
              </p:cNvPr>
              <p:cNvSpPr>
                <a:spLocks/>
              </p:cNvSpPr>
              <p:nvPr/>
            </p:nvSpPr>
            <p:spPr bwMode="auto">
              <a:xfrm>
                <a:off x="5747425" y="4085145"/>
                <a:ext cx="646574" cy="1506170"/>
              </a:xfrm>
              <a:custGeom>
                <a:avLst/>
                <a:gdLst/>
                <a:ahLst/>
                <a:cxnLst>
                  <a:cxn ang="0">
                    <a:pos x="481" y="9"/>
                  </a:cxn>
                  <a:cxn ang="0">
                    <a:pos x="689" y="111"/>
                  </a:cxn>
                  <a:cxn ang="0">
                    <a:pos x="687" y="145"/>
                  </a:cxn>
                  <a:cxn ang="0">
                    <a:pos x="681" y="207"/>
                  </a:cxn>
                  <a:cxn ang="0">
                    <a:pos x="675" y="289"/>
                  </a:cxn>
                  <a:cxn ang="0">
                    <a:pos x="667" y="386"/>
                  </a:cxn>
                  <a:cxn ang="0">
                    <a:pos x="655" y="545"/>
                  </a:cxn>
                  <a:cxn ang="0">
                    <a:pos x="649" y="649"/>
                  </a:cxn>
                  <a:cxn ang="0">
                    <a:pos x="642" y="745"/>
                  </a:cxn>
                  <a:cxn ang="0">
                    <a:pos x="638" y="826"/>
                  </a:cxn>
                  <a:cxn ang="0">
                    <a:pos x="637" y="894"/>
                  </a:cxn>
                  <a:cxn ang="0">
                    <a:pos x="636" y="1396"/>
                  </a:cxn>
                  <a:cxn ang="0">
                    <a:pos x="637" y="1494"/>
                  </a:cxn>
                  <a:cxn ang="0">
                    <a:pos x="420" y="1569"/>
                  </a:cxn>
                  <a:cxn ang="0">
                    <a:pos x="413" y="1471"/>
                  </a:cxn>
                  <a:cxn ang="0">
                    <a:pos x="410" y="1350"/>
                  </a:cxn>
                  <a:cxn ang="0">
                    <a:pos x="409" y="1144"/>
                  </a:cxn>
                  <a:cxn ang="0">
                    <a:pos x="412" y="1004"/>
                  </a:cxn>
                  <a:cxn ang="0">
                    <a:pos x="414" y="873"/>
                  </a:cxn>
                  <a:cxn ang="0">
                    <a:pos x="418" y="759"/>
                  </a:cxn>
                  <a:cxn ang="0">
                    <a:pos x="423" y="672"/>
                  </a:cxn>
                  <a:cxn ang="0">
                    <a:pos x="434" y="522"/>
                  </a:cxn>
                  <a:cxn ang="0">
                    <a:pos x="441" y="435"/>
                  </a:cxn>
                  <a:cxn ang="0">
                    <a:pos x="444" y="367"/>
                  </a:cxn>
                  <a:cxn ang="0">
                    <a:pos x="447" y="321"/>
                  </a:cxn>
                  <a:cxn ang="0">
                    <a:pos x="448" y="304"/>
                  </a:cxn>
                  <a:cxn ang="0">
                    <a:pos x="257" y="343"/>
                  </a:cxn>
                  <a:cxn ang="0">
                    <a:pos x="264" y="440"/>
                  </a:cxn>
                  <a:cxn ang="0">
                    <a:pos x="268" y="559"/>
                  </a:cxn>
                  <a:cxn ang="0">
                    <a:pos x="270" y="693"/>
                  </a:cxn>
                  <a:cxn ang="0">
                    <a:pos x="272" y="831"/>
                  </a:cxn>
                  <a:cxn ang="0">
                    <a:pos x="273" y="1029"/>
                  </a:cxn>
                  <a:cxn ang="0">
                    <a:pos x="272" y="1182"/>
                  </a:cxn>
                  <a:cxn ang="0">
                    <a:pos x="266" y="1330"/>
                  </a:cxn>
                  <a:cxn ang="0">
                    <a:pos x="261" y="1419"/>
                  </a:cxn>
                  <a:cxn ang="0">
                    <a:pos x="256" y="1494"/>
                  </a:cxn>
                  <a:cxn ang="0">
                    <a:pos x="252" y="1549"/>
                  </a:cxn>
                  <a:cxn ang="0">
                    <a:pos x="248" y="1579"/>
                  </a:cxn>
                  <a:cxn ang="0">
                    <a:pos x="29" y="1519"/>
                  </a:cxn>
                  <a:cxn ang="0">
                    <a:pos x="31" y="1502"/>
                  </a:cxn>
                  <a:cxn ang="0">
                    <a:pos x="33" y="1451"/>
                  </a:cxn>
                  <a:cxn ang="0">
                    <a:pos x="36" y="1371"/>
                  </a:cxn>
                  <a:cxn ang="0">
                    <a:pos x="40" y="1265"/>
                  </a:cxn>
                  <a:cxn ang="0">
                    <a:pos x="38" y="986"/>
                  </a:cxn>
                  <a:cxn ang="0">
                    <a:pos x="34" y="837"/>
                  </a:cxn>
                  <a:cxn ang="0">
                    <a:pos x="27" y="631"/>
                  </a:cxn>
                  <a:cxn ang="0">
                    <a:pos x="20" y="500"/>
                  </a:cxn>
                  <a:cxn ang="0">
                    <a:pos x="15" y="381"/>
                  </a:cxn>
                  <a:cxn ang="0">
                    <a:pos x="8" y="279"/>
                  </a:cxn>
                  <a:cxn ang="0">
                    <a:pos x="4" y="200"/>
                  </a:cxn>
                  <a:cxn ang="0">
                    <a:pos x="2" y="148"/>
                  </a:cxn>
                  <a:cxn ang="0">
                    <a:pos x="0" y="130"/>
                  </a:cxn>
                </a:cxnLst>
                <a:rect l="0" t="0" r="r" b="b"/>
                <a:pathLst>
                  <a:path w="689" h="1605">
                    <a:moveTo>
                      <a:pt x="396" y="0"/>
                    </a:moveTo>
                    <a:lnTo>
                      <a:pt x="481" y="9"/>
                    </a:lnTo>
                    <a:lnTo>
                      <a:pt x="689" y="107"/>
                    </a:lnTo>
                    <a:lnTo>
                      <a:pt x="689" y="111"/>
                    </a:lnTo>
                    <a:lnTo>
                      <a:pt x="688" y="124"/>
                    </a:lnTo>
                    <a:lnTo>
                      <a:pt x="687" y="145"/>
                    </a:lnTo>
                    <a:lnTo>
                      <a:pt x="684" y="173"/>
                    </a:lnTo>
                    <a:lnTo>
                      <a:pt x="681" y="207"/>
                    </a:lnTo>
                    <a:lnTo>
                      <a:pt x="678" y="246"/>
                    </a:lnTo>
                    <a:lnTo>
                      <a:pt x="675" y="289"/>
                    </a:lnTo>
                    <a:lnTo>
                      <a:pt x="671" y="336"/>
                    </a:lnTo>
                    <a:lnTo>
                      <a:pt x="667" y="386"/>
                    </a:lnTo>
                    <a:lnTo>
                      <a:pt x="659" y="491"/>
                    </a:lnTo>
                    <a:lnTo>
                      <a:pt x="655" y="545"/>
                    </a:lnTo>
                    <a:lnTo>
                      <a:pt x="651" y="597"/>
                    </a:lnTo>
                    <a:lnTo>
                      <a:pt x="649" y="649"/>
                    </a:lnTo>
                    <a:lnTo>
                      <a:pt x="645" y="698"/>
                    </a:lnTo>
                    <a:lnTo>
                      <a:pt x="642" y="745"/>
                    </a:lnTo>
                    <a:lnTo>
                      <a:pt x="640" y="788"/>
                    </a:lnTo>
                    <a:lnTo>
                      <a:pt x="638" y="826"/>
                    </a:lnTo>
                    <a:lnTo>
                      <a:pt x="637" y="859"/>
                    </a:lnTo>
                    <a:lnTo>
                      <a:pt x="637" y="894"/>
                    </a:lnTo>
                    <a:lnTo>
                      <a:pt x="636" y="935"/>
                    </a:lnTo>
                    <a:lnTo>
                      <a:pt x="636" y="1396"/>
                    </a:lnTo>
                    <a:lnTo>
                      <a:pt x="637" y="1429"/>
                    </a:lnTo>
                    <a:lnTo>
                      <a:pt x="637" y="1494"/>
                    </a:lnTo>
                    <a:lnTo>
                      <a:pt x="423" y="1605"/>
                    </a:lnTo>
                    <a:lnTo>
                      <a:pt x="420" y="1569"/>
                    </a:lnTo>
                    <a:lnTo>
                      <a:pt x="416" y="1523"/>
                    </a:lnTo>
                    <a:lnTo>
                      <a:pt x="413" y="1471"/>
                    </a:lnTo>
                    <a:lnTo>
                      <a:pt x="412" y="1413"/>
                    </a:lnTo>
                    <a:lnTo>
                      <a:pt x="410" y="1350"/>
                    </a:lnTo>
                    <a:lnTo>
                      <a:pt x="409" y="1283"/>
                    </a:lnTo>
                    <a:lnTo>
                      <a:pt x="409" y="1144"/>
                    </a:lnTo>
                    <a:lnTo>
                      <a:pt x="410" y="1074"/>
                    </a:lnTo>
                    <a:lnTo>
                      <a:pt x="412" y="1004"/>
                    </a:lnTo>
                    <a:lnTo>
                      <a:pt x="413" y="938"/>
                    </a:lnTo>
                    <a:lnTo>
                      <a:pt x="414" y="873"/>
                    </a:lnTo>
                    <a:lnTo>
                      <a:pt x="417" y="814"/>
                    </a:lnTo>
                    <a:lnTo>
                      <a:pt x="418" y="759"/>
                    </a:lnTo>
                    <a:lnTo>
                      <a:pt x="421" y="712"/>
                    </a:lnTo>
                    <a:lnTo>
                      <a:pt x="423" y="672"/>
                    </a:lnTo>
                    <a:lnTo>
                      <a:pt x="431" y="570"/>
                    </a:lnTo>
                    <a:lnTo>
                      <a:pt x="434" y="522"/>
                    </a:lnTo>
                    <a:lnTo>
                      <a:pt x="438" y="477"/>
                    </a:lnTo>
                    <a:lnTo>
                      <a:pt x="441" y="435"/>
                    </a:lnTo>
                    <a:lnTo>
                      <a:pt x="443" y="398"/>
                    </a:lnTo>
                    <a:lnTo>
                      <a:pt x="444" y="367"/>
                    </a:lnTo>
                    <a:lnTo>
                      <a:pt x="446" y="340"/>
                    </a:lnTo>
                    <a:lnTo>
                      <a:pt x="447" y="321"/>
                    </a:lnTo>
                    <a:lnTo>
                      <a:pt x="448" y="308"/>
                    </a:lnTo>
                    <a:lnTo>
                      <a:pt x="448" y="304"/>
                    </a:lnTo>
                    <a:lnTo>
                      <a:pt x="253" y="308"/>
                    </a:lnTo>
                    <a:lnTo>
                      <a:pt x="257" y="343"/>
                    </a:lnTo>
                    <a:lnTo>
                      <a:pt x="261" y="388"/>
                    </a:lnTo>
                    <a:lnTo>
                      <a:pt x="264" y="440"/>
                    </a:lnTo>
                    <a:lnTo>
                      <a:pt x="266" y="498"/>
                    </a:lnTo>
                    <a:lnTo>
                      <a:pt x="268" y="559"/>
                    </a:lnTo>
                    <a:lnTo>
                      <a:pt x="270" y="625"/>
                    </a:lnTo>
                    <a:lnTo>
                      <a:pt x="270" y="693"/>
                    </a:lnTo>
                    <a:lnTo>
                      <a:pt x="272" y="762"/>
                    </a:lnTo>
                    <a:lnTo>
                      <a:pt x="272" y="831"/>
                    </a:lnTo>
                    <a:lnTo>
                      <a:pt x="273" y="901"/>
                    </a:lnTo>
                    <a:lnTo>
                      <a:pt x="273" y="1029"/>
                    </a:lnTo>
                    <a:lnTo>
                      <a:pt x="272" y="1087"/>
                    </a:lnTo>
                    <a:lnTo>
                      <a:pt x="272" y="1182"/>
                    </a:lnTo>
                    <a:lnTo>
                      <a:pt x="269" y="1282"/>
                    </a:lnTo>
                    <a:lnTo>
                      <a:pt x="266" y="1330"/>
                    </a:lnTo>
                    <a:lnTo>
                      <a:pt x="264" y="1376"/>
                    </a:lnTo>
                    <a:lnTo>
                      <a:pt x="261" y="1419"/>
                    </a:lnTo>
                    <a:lnTo>
                      <a:pt x="258" y="1459"/>
                    </a:lnTo>
                    <a:lnTo>
                      <a:pt x="256" y="1494"/>
                    </a:lnTo>
                    <a:lnTo>
                      <a:pt x="253" y="1524"/>
                    </a:lnTo>
                    <a:lnTo>
                      <a:pt x="252" y="1549"/>
                    </a:lnTo>
                    <a:lnTo>
                      <a:pt x="249" y="1567"/>
                    </a:lnTo>
                    <a:lnTo>
                      <a:pt x="248" y="1579"/>
                    </a:lnTo>
                    <a:lnTo>
                      <a:pt x="248" y="1583"/>
                    </a:lnTo>
                    <a:lnTo>
                      <a:pt x="29" y="1519"/>
                    </a:lnTo>
                    <a:lnTo>
                      <a:pt x="29" y="1515"/>
                    </a:lnTo>
                    <a:lnTo>
                      <a:pt x="31" y="1502"/>
                    </a:lnTo>
                    <a:lnTo>
                      <a:pt x="32" y="1481"/>
                    </a:lnTo>
                    <a:lnTo>
                      <a:pt x="33" y="1451"/>
                    </a:lnTo>
                    <a:lnTo>
                      <a:pt x="34" y="1415"/>
                    </a:lnTo>
                    <a:lnTo>
                      <a:pt x="36" y="1371"/>
                    </a:lnTo>
                    <a:lnTo>
                      <a:pt x="38" y="1321"/>
                    </a:lnTo>
                    <a:lnTo>
                      <a:pt x="40" y="1265"/>
                    </a:lnTo>
                    <a:lnTo>
                      <a:pt x="40" y="1063"/>
                    </a:lnTo>
                    <a:lnTo>
                      <a:pt x="38" y="986"/>
                    </a:lnTo>
                    <a:lnTo>
                      <a:pt x="37" y="905"/>
                    </a:lnTo>
                    <a:lnTo>
                      <a:pt x="34" y="837"/>
                    </a:lnTo>
                    <a:lnTo>
                      <a:pt x="32" y="767"/>
                    </a:lnTo>
                    <a:lnTo>
                      <a:pt x="27" y="631"/>
                    </a:lnTo>
                    <a:lnTo>
                      <a:pt x="24" y="564"/>
                    </a:lnTo>
                    <a:lnTo>
                      <a:pt x="20" y="500"/>
                    </a:lnTo>
                    <a:lnTo>
                      <a:pt x="17" y="439"/>
                    </a:lnTo>
                    <a:lnTo>
                      <a:pt x="15" y="381"/>
                    </a:lnTo>
                    <a:lnTo>
                      <a:pt x="11" y="327"/>
                    </a:lnTo>
                    <a:lnTo>
                      <a:pt x="8" y="279"/>
                    </a:lnTo>
                    <a:lnTo>
                      <a:pt x="7" y="237"/>
                    </a:lnTo>
                    <a:lnTo>
                      <a:pt x="4" y="200"/>
                    </a:lnTo>
                    <a:lnTo>
                      <a:pt x="3" y="170"/>
                    </a:lnTo>
                    <a:lnTo>
                      <a:pt x="2" y="148"/>
                    </a:lnTo>
                    <a:lnTo>
                      <a:pt x="0" y="135"/>
                    </a:lnTo>
                    <a:lnTo>
                      <a:pt x="0" y="130"/>
                    </a:lnTo>
                    <a:lnTo>
                      <a:pt x="396"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35" name="Freeform 8">
                <a:extLst>
                  <a:ext uri="{FF2B5EF4-FFF2-40B4-BE49-F238E27FC236}">
                    <a16:creationId xmlns:a16="http://schemas.microsoft.com/office/drawing/2014/main" id="{157948BC-ACE5-4081-1171-29FEED4D4FA1}"/>
                  </a:ext>
                </a:extLst>
              </p:cNvPr>
              <p:cNvSpPr>
                <a:spLocks/>
              </p:cNvSpPr>
              <p:nvPr/>
            </p:nvSpPr>
            <p:spPr bwMode="auto">
              <a:xfrm>
                <a:off x="5699566" y="5448674"/>
                <a:ext cx="292788" cy="189562"/>
              </a:xfrm>
              <a:custGeom>
                <a:avLst/>
                <a:gdLst/>
                <a:ahLst/>
                <a:cxnLst>
                  <a:cxn ang="0">
                    <a:pos x="152" y="0"/>
                  </a:cxn>
                  <a:cxn ang="0">
                    <a:pos x="182" y="2"/>
                  </a:cxn>
                  <a:cxn ang="0">
                    <a:pos x="209" y="7"/>
                  </a:cxn>
                  <a:cxn ang="0">
                    <a:pos x="231" y="18"/>
                  </a:cxn>
                  <a:cxn ang="0">
                    <a:pos x="249" y="29"/>
                  </a:cxn>
                  <a:cxn ang="0">
                    <a:pos x="265" y="45"/>
                  </a:cxn>
                  <a:cxn ang="0">
                    <a:pos x="278" y="61"/>
                  </a:cxn>
                  <a:cxn ang="0">
                    <a:pos x="288" y="79"/>
                  </a:cxn>
                  <a:cxn ang="0">
                    <a:pos x="296" y="97"/>
                  </a:cxn>
                  <a:cxn ang="0">
                    <a:pos x="302" y="116"/>
                  </a:cxn>
                  <a:cxn ang="0">
                    <a:pos x="307" y="133"/>
                  </a:cxn>
                  <a:cxn ang="0">
                    <a:pos x="309" y="147"/>
                  </a:cxn>
                  <a:cxn ang="0">
                    <a:pos x="311" y="160"/>
                  </a:cxn>
                  <a:cxn ang="0">
                    <a:pos x="312" y="171"/>
                  </a:cxn>
                  <a:cxn ang="0">
                    <a:pos x="312" y="180"/>
                  </a:cxn>
                  <a:cxn ang="0">
                    <a:pos x="308" y="181"/>
                  </a:cxn>
                  <a:cxn ang="0">
                    <a:pos x="298" y="183"/>
                  </a:cxn>
                  <a:cxn ang="0">
                    <a:pos x="282" y="186"/>
                  </a:cxn>
                  <a:cxn ang="0">
                    <a:pos x="261" y="190"/>
                  </a:cxn>
                  <a:cxn ang="0">
                    <a:pos x="235" y="194"/>
                  </a:cxn>
                  <a:cxn ang="0">
                    <a:pos x="206" y="197"/>
                  </a:cxn>
                  <a:cxn ang="0">
                    <a:pos x="173" y="201"/>
                  </a:cxn>
                  <a:cxn ang="0">
                    <a:pos x="139" y="202"/>
                  </a:cxn>
                  <a:cxn ang="0">
                    <a:pos x="103" y="202"/>
                  </a:cxn>
                  <a:cxn ang="0">
                    <a:pos x="74" y="201"/>
                  </a:cxn>
                  <a:cxn ang="0">
                    <a:pos x="50" y="198"/>
                  </a:cxn>
                  <a:cxn ang="0">
                    <a:pos x="32" y="194"/>
                  </a:cxn>
                  <a:cxn ang="0">
                    <a:pos x="19" y="190"/>
                  </a:cxn>
                  <a:cxn ang="0">
                    <a:pos x="10" y="186"/>
                  </a:cxn>
                  <a:cxn ang="0">
                    <a:pos x="4" y="183"/>
                  </a:cxn>
                  <a:cxn ang="0">
                    <a:pos x="2" y="181"/>
                  </a:cxn>
                  <a:cxn ang="0">
                    <a:pos x="0" y="180"/>
                  </a:cxn>
                  <a:cxn ang="0">
                    <a:pos x="0" y="159"/>
                  </a:cxn>
                  <a:cxn ang="0">
                    <a:pos x="2" y="146"/>
                  </a:cxn>
                  <a:cxn ang="0">
                    <a:pos x="4" y="129"/>
                  </a:cxn>
                  <a:cxn ang="0">
                    <a:pos x="10" y="112"/>
                  </a:cxn>
                  <a:cxn ang="0">
                    <a:pos x="15" y="92"/>
                  </a:cxn>
                  <a:cxn ang="0">
                    <a:pos x="24" y="74"/>
                  </a:cxn>
                  <a:cxn ang="0">
                    <a:pos x="36" y="55"/>
                  </a:cxn>
                  <a:cxn ang="0">
                    <a:pos x="51" y="38"/>
                  </a:cxn>
                  <a:cxn ang="0">
                    <a:pos x="70" y="24"/>
                  </a:cxn>
                  <a:cxn ang="0">
                    <a:pos x="93" y="12"/>
                  </a:cxn>
                  <a:cxn ang="0">
                    <a:pos x="120" y="4"/>
                  </a:cxn>
                  <a:cxn ang="0">
                    <a:pos x="152" y="0"/>
                  </a:cxn>
                </a:cxnLst>
                <a:rect l="0" t="0" r="r" b="b"/>
                <a:pathLst>
                  <a:path w="312" h="202">
                    <a:moveTo>
                      <a:pt x="152" y="0"/>
                    </a:moveTo>
                    <a:lnTo>
                      <a:pt x="182" y="2"/>
                    </a:lnTo>
                    <a:lnTo>
                      <a:pt x="209" y="7"/>
                    </a:lnTo>
                    <a:lnTo>
                      <a:pt x="231" y="18"/>
                    </a:lnTo>
                    <a:lnTo>
                      <a:pt x="249" y="29"/>
                    </a:lnTo>
                    <a:lnTo>
                      <a:pt x="265" y="45"/>
                    </a:lnTo>
                    <a:lnTo>
                      <a:pt x="278" y="61"/>
                    </a:lnTo>
                    <a:lnTo>
                      <a:pt x="288" y="79"/>
                    </a:lnTo>
                    <a:lnTo>
                      <a:pt x="296" y="97"/>
                    </a:lnTo>
                    <a:lnTo>
                      <a:pt x="302" y="116"/>
                    </a:lnTo>
                    <a:lnTo>
                      <a:pt x="307" y="133"/>
                    </a:lnTo>
                    <a:lnTo>
                      <a:pt x="309" y="147"/>
                    </a:lnTo>
                    <a:lnTo>
                      <a:pt x="311" y="160"/>
                    </a:lnTo>
                    <a:lnTo>
                      <a:pt x="312" y="171"/>
                    </a:lnTo>
                    <a:lnTo>
                      <a:pt x="312" y="180"/>
                    </a:lnTo>
                    <a:lnTo>
                      <a:pt x="308" y="181"/>
                    </a:lnTo>
                    <a:lnTo>
                      <a:pt x="298" y="183"/>
                    </a:lnTo>
                    <a:lnTo>
                      <a:pt x="282" y="186"/>
                    </a:lnTo>
                    <a:lnTo>
                      <a:pt x="261" y="190"/>
                    </a:lnTo>
                    <a:lnTo>
                      <a:pt x="235" y="194"/>
                    </a:lnTo>
                    <a:lnTo>
                      <a:pt x="206" y="197"/>
                    </a:lnTo>
                    <a:lnTo>
                      <a:pt x="173" y="201"/>
                    </a:lnTo>
                    <a:lnTo>
                      <a:pt x="139" y="202"/>
                    </a:lnTo>
                    <a:lnTo>
                      <a:pt x="103" y="202"/>
                    </a:lnTo>
                    <a:lnTo>
                      <a:pt x="74" y="201"/>
                    </a:lnTo>
                    <a:lnTo>
                      <a:pt x="50" y="198"/>
                    </a:lnTo>
                    <a:lnTo>
                      <a:pt x="32" y="194"/>
                    </a:lnTo>
                    <a:lnTo>
                      <a:pt x="19" y="190"/>
                    </a:lnTo>
                    <a:lnTo>
                      <a:pt x="10" y="186"/>
                    </a:lnTo>
                    <a:lnTo>
                      <a:pt x="4" y="183"/>
                    </a:lnTo>
                    <a:lnTo>
                      <a:pt x="2" y="181"/>
                    </a:lnTo>
                    <a:lnTo>
                      <a:pt x="0" y="180"/>
                    </a:lnTo>
                    <a:lnTo>
                      <a:pt x="0" y="159"/>
                    </a:lnTo>
                    <a:lnTo>
                      <a:pt x="2" y="146"/>
                    </a:lnTo>
                    <a:lnTo>
                      <a:pt x="4" y="129"/>
                    </a:lnTo>
                    <a:lnTo>
                      <a:pt x="10" y="112"/>
                    </a:lnTo>
                    <a:lnTo>
                      <a:pt x="15" y="92"/>
                    </a:lnTo>
                    <a:lnTo>
                      <a:pt x="24" y="74"/>
                    </a:lnTo>
                    <a:lnTo>
                      <a:pt x="36" y="55"/>
                    </a:lnTo>
                    <a:lnTo>
                      <a:pt x="51" y="38"/>
                    </a:lnTo>
                    <a:lnTo>
                      <a:pt x="70" y="24"/>
                    </a:lnTo>
                    <a:lnTo>
                      <a:pt x="93" y="12"/>
                    </a:lnTo>
                    <a:lnTo>
                      <a:pt x="120" y="4"/>
                    </a:lnTo>
                    <a:lnTo>
                      <a:pt x="152"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36" name="Freeform 9">
                <a:extLst>
                  <a:ext uri="{FF2B5EF4-FFF2-40B4-BE49-F238E27FC236}">
                    <a16:creationId xmlns:a16="http://schemas.microsoft.com/office/drawing/2014/main" id="{7C2956F7-DC41-2D08-7B31-B636BEF6D317}"/>
                  </a:ext>
                </a:extLst>
              </p:cNvPr>
              <p:cNvSpPr>
                <a:spLocks/>
              </p:cNvSpPr>
              <p:nvPr/>
            </p:nvSpPr>
            <p:spPr bwMode="auto">
              <a:xfrm>
                <a:off x="6142502" y="5452428"/>
                <a:ext cx="314372" cy="201761"/>
              </a:xfrm>
              <a:custGeom>
                <a:avLst/>
                <a:gdLst/>
                <a:ahLst/>
                <a:cxnLst>
                  <a:cxn ang="0">
                    <a:pos x="183" y="0"/>
                  </a:cxn>
                  <a:cxn ang="0">
                    <a:pos x="213" y="2"/>
                  </a:cxn>
                  <a:cxn ang="0">
                    <a:pos x="240" y="7"/>
                  </a:cxn>
                  <a:cxn ang="0">
                    <a:pos x="262" y="16"/>
                  </a:cxn>
                  <a:cxn ang="0">
                    <a:pos x="280" y="29"/>
                  </a:cxn>
                  <a:cxn ang="0">
                    <a:pos x="296" y="44"/>
                  </a:cxn>
                  <a:cxn ang="0">
                    <a:pos x="308" y="61"/>
                  </a:cxn>
                  <a:cxn ang="0">
                    <a:pos x="317" y="79"/>
                  </a:cxn>
                  <a:cxn ang="0">
                    <a:pos x="323" y="97"/>
                  </a:cxn>
                  <a:cxn ang="0">
                    <a:pos x="329" y="114"/>
                  </a:cxn>
                  <a:cxn ang="0">
                    <a:pos x="333" y="131"/>
                  </a:cxn>
                  <a:cxn ang="0">
                    <a:pos x="334" y="147"/>
                  </a:cxn>
                  <a:cxn ang="0">
                    <a:pos x="335" y="160"/>
                  </a:cxn>
                  <a:cxn ang="0">
                    <a:pos x="335" y="181"/>
                  </a:cxn>
                  <a:cxn ang="0">
                    <a:pos x="334" y="182"/>
                  </a:cxn>
                  <a:cxn ang="0">
                    <a:pos x="331" y="186"/>
                  </a:cxn>
                  <a:cxn ang="0">
                    <a:pos x="325" y="190"/>
                  </a:cxn>
                  <a:cxn ang="0">
                    <a:pos x="314" y="196"/>
                  </a:cxn>
                  <a:cxn ang="0">
                    <a:pos x="300" y="201"/>
                  </a:cxn>
                  <a:cxn ang="0">
                    <a:pos x="279" y="205"/>
                  </a:cxn>
                  <a:cxn ang="0">
                    <a:pos x="251" y="210"/>
                  </a:cxn>
                  <a:cxn ang="0">
                    <a:pos x="216" y="214"/>
                  </a:cxn>
                  <a:cxn ang="0">
                    <a:pos x="183" y="215"/>
                  </a:cxn>
                  <a:cxn ang="0">
                    <a:pos x="152" y="214"/>
                  </a:cxn>
                  <a:cxn ang="0">
                    <a:pos x="122" y="210"/>
                  </a:cxn>
                  <a:cxn ang="0">
                    <a:pos x="93" y="206"/>
                  </a:cxn>
                  <a:cxn ang="0">
                    <a:pos x="67" y="201"/>
                  </a:cxn>
                  <a:cxn ang="0">
                    <a:pos x="44" y="194"/>
                  </a:cxn>
                  <a:cxn ang="0">
                    <a:pos x="26" y="189"/>
                  </a:cxn>
                  <a:cxn ang="0">
                    <a:pos x="12" y="184"/>
                  </a:cxn>
                  <a:cxn ang="0">
                    <a:pos x="2" y="181"/>
                  </a:cxn>
                  <a:cxn ang="0">
                    <a:pos x="0" y="180"/>
                  </a:cxn>
                  <a:cxn ang="0">
                    <a:pos x="0" y="172"/>
                  </a:cxn>
                  <a:cxn ang="0">
                    <a:pos x="1" y="161"/>
                  </a:cxn>
                  <a:cxn ang="0">
                    <a:pos x="2" y="150"/>
                  </a:cxn>
                  <a:cxn ang="0">
                    <a:pos x="6" y="135"/>
                  </a:cxn>
                  <a:cxn ang="0">
                    <a:pos x="12" y="120"/>
                  </a:cxn>
                  <a:cxn ang="0">
                    <a:pos x="18" y="101"/>
                  </a:cxn>
                  <a:cxn ang="0">
                    <a:pos x="27" y="84"/>
                  </a:cxn>
                  <a:cxn ang="0">
                    <a:pos x="39" y="67"/>
                  </a:cxn>
                  <a:cxn ang="0">
                    <a:pos x="54" y="50"/>
                  </a:cxn>
                  <a:cxn ang="0">
                    <a:pos x="72" y="36"/>
                  </a:cxn>
                  <a:cxn ang="0">
                    <a:pos x="93" y="23"/>
                  </a:cxn>
                  <a:cxn ang="0">
                    <a:pos x="119" y="11"/>
                  </a:cxn>
                  <a:cxn ang="0">
                    <a:pos x="149" y="4"/>
                  </a:cxn>
                  <a:cxn ang="0">
                    <a:pos x="183" y="0"/>
                  </a:cxn>
                </a:cxnLst>
                <a:rect l="0" t="0" r="r" b="b"/>
                <a:pathLst>
                  <a:path w="335" h="215">
                    <a:moveTo>
                      <a:pt x="183" y="0"/>
                    </a:moveTo>
                    <a:lnTo>
                      <a:pt x="213" y="2"/>
                    </a:lnTo>
                    <a:lnTo>
                      <a:pt x="240" y="7"/>
                    </a:lnTo>
                    <a:lnTo>
                      <a:pt x="262" y="16"/>
                    </a:lnTo>
                    <a:lnTo>
                      <a:pt x="280" y="29"/>
                    </a:lnTo>
                    <a:lnTo>
                      <a:pt x="296" y="44"/>
                    </a:lnTo>
                    <a:lnTo>
                      <a:pt x="308" y="61"/>
                    </a:lnTo>
                    <a:lnTo>
                      <a:pt x="317" y="79"/>
                    </a:lnTo>
                    <a:lnTo>
                      <a:pt x="323" y="97"/>
                    </a:lnTo>
                    <a:lnTo>
                      <a:pt x="329" y="114"/>
                    </a:lnTo>
                    <a:lnTo>
                      <a:pt x="333" y="131"/>
                    </a:lnTo>
                    <a:lnTo>
                      <a:pt x="334" y="147"/>
                    </a:lnTo>
                    <a:lnTo>
                      <a:pt x="335" y="160"/>
                    </a:lnTo>
                    <a:lnTo>
                      <a:pt x="335" y="181"/>
                    </a:lnTo>
                    <a:lnTo>
                      <a:pt x="334" y="182"/>
                    </a:lnTo>
                    <a:lnTo>
                      <a:pt x="331" y="186"/>
                    </a:lnTo>
                    <a:lnTo>
                      <a:pt x="325" y="190"/>
                    </a:lnTo>
                    <a:lnTo>
                      <a:pt x="314" y="196"/>
                    </a:lnTo>
                    <a:lnTo>
                      <a:pt x="300" y="201"/>
                    </a:lnTo>
                    <a:lnTo>
                      <a:pt x="279" y="205"/>
                    </a:lnTo>
                    <a:lnTo>
                      <a:pt x="251" y="210"/>
                    </a:lnTo>
                    <a:lnTo>
                      <a:pt x="216" y="214"/>
                    </a:lnTo>
                    <a:lnTo>
                      <a:pt x="183" y="215"/>
                    </a:lnTo>
                    <a:lnTo>
                      <a:pt x="152" y="214"/>
                    </a:lnTo>
                    <a:lnTo>
                      <a:pt x="122" y="210"/>
                    </a:lnTo>
                    <a:lnTo>
                      <a:pt x="93" y="206"/>
                    </a:lnTo>
                    <a:lnTo>
                      <a:pt x="67" y="201"/>
                    </a:lnTo>
                    <a:lnTo>
                      <a:pt x="44" y="194"/>
                    </a:lnTo>
                    <a:lnTo>
                      <a:pt x="26" y="189"/>
                    </a:lnTo>
                    <a:lnTo>
                      <a:pt x="12" y="184"/>
                    </a:lnTo>
                    <a:lnTo>
                      <a:pt x="2" y="181"/>
                    </a:lnTo>
                    <a:lnTo>
                      <a:pt x="0" y="180"/>
                    </a:lnTo>
                    <a:lnTo>
                      <a:pt x="0" y="172"/>
                    </a:lnTo>
                    <a:lnTo>
                      <a:pt x="1" y="161"/>
                    </a:lnTo>
                    <a:lnTo>
                      <a:pt x="2" y="150"/>
                    </a:lnTo>
                    <a:lnTo>
                      <a:pt x="6" y="135"/>
                    </a:lnTo>
                    <a:lnTo>
                      <a:pt x="12" y="120"/>
                    </a:lnTo>
                    <a:lnTo>
                      <a:pt x="18" y="101"/>
                    </a:lnTo>
                    <a:lnTo>
                      <a:pt x="27" y="84"/>
                    </a:lnTo>
                    <a:lnTo>
                      <a:pt x="39" y="67"/>
                    </a:lnTo>
                    <a:lnTo>
                      <a:pt x="54" y="50"/>
                    </a:lnTo>
                    <a:lnTo>
                      <a:pt x="72" y="36"/>
                    </a:lnTo>
                    <a:lnTo>
                      <a:pt x="93" y="23"/>
                    </a:lnTo>
                    <a:lnTo>
                      <a:pt x="119" y="11"/>
                    </a:lnTo>
                    <a:lnTo>
                      <a:pt x="149" y="4"/>
                    </a:lnTo>
                    <a:lnTo>
                      <a:pt x="183"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37" name="Freeform 10">
                <a:extLst>
                  <a:ext uri="{FF2B5EF4-FFF2-40B4-BE49-F238E27FC236}">
                    <a16:creationId xmlns:a16="http://schemas.microsoft.com/office/drawing/2014/main" id="{9C6F6382-0C19-4551-D0AD-0A5BA875625E}"/>
                  </a:ext>
                </a:extLst>
              </p:cNvPr>
              <p:cNvSpPr>
                <a:spLocks/>
              </p:cNvSpPr>
              <p:nvPr/>
            </p:nvSpPr>
            <p:spPr bwMode="auto">
              <a:xfrm>
                <a:off x="6005492" y="2863318"/>
                <a:ext cx="190500" cy="158594"/>
              </a:xfrm>
              <a:custGeom>
                <a:avLst/>
                <a:gdLst/>
                <a:ahLst/>
                <a:cxnLst>
                  <a:cxn ang="0">
                    <a:pos x="200" y="0"/>
                  </a:cxn>
                  <a:cxn ang="0">
                    <a:pos x="203" y="0"/>
                  </a:cxn>
                  <a:cxn ang="0">
                    <a:pos x="158" y="164"/>
                  </a:cxn>
                  <a:cxn ang="0">
                    <a:pos x="112" y="169"/>
                  </a:cxn>
                  <a:cxn ang="0">
                    <a:pos x="0" y="22"/>
                  </a:cxn>
                  <a:cxn ang="0">
                    <a:pos x="4" y="22"/>
                  </a:cxn>
                  <a:cxn ang="0">
                    <a:pos x="15" y="21"/>
                  </a:cxn>
                  <a:cxn ang="0">
                    <a:pos x="31" y="20"/>
                  </a:cxn>
                  <a:cxn ang="0">
                    <a:pos x="50" y="17"/>
                  </a:cxn>
                  <a:cxn ang="0">
                    <a:pos x="70" y="16"/>
                  </a:cxn>
                  <a:cxn ang="0">
                    <a:pos x="88" y="13"/>
                  </a:cxn>
                  <a:cxn ang="0">
                    <a:pos x="105" y="12"/>
                  </a:cxn>
                  <a:cxn ang="0">
                    <a:pos x="128" y="9"/>
                  </a:cxn>
                  <a:cxn ang="0">
                    <a:pos x="151" y="7"/>
                  </a:cxn>
                  <a:cxn ang="0">
                    <a:pos x="171" y="4"/>
                  </a:cxn>
                  <a:cxn ang="0">
                    <a:pos x="188" y="3"/>
                  </a:cxn>
                  <a:cxn ang="0">
                    <a:pos x="200" y="0"/>
                  </a:cxn>
                </a:cxnLst>
                <a:rect l="0" t="0" r="r" b="b"/>
                <a:pathLst>
                  <a:path w="203" h="169">
                    <a:moveTo>
                      <a:pt x="200" y="0"/>
                    </a:moveTo>
                    <a:lnTo>
                      <a:pt x="203" y="0"/>
                    </a:lnTo>
                    <a:lnTo>
                      <a:pt x="158" y="164"/>
                    </a:lnTo>
                    <a:lnTo>
                      <a:pt x="112" y="169"/>
                    </a:lnTo>
                    <a:lnTo>
                      <a:pt x="0" y="22"/>
                    </a:lnTo>
                    <a:lnTo>
                      <a:pt x="4" y="22"/>
                    </a:lnTo>
                    <a:lnTo>
                      <a:pt x="15" y="21"/>
                    </a:lnTo>
                    <a:lnTo>
                      <a:pt x="31" y="20"/>
                    </a:lnTo>
                    <a:lnTo>
                      <a:pt x="50" y="17"/>
                    </a:lnTo>
                    <a:lnTo>
                      <a:pt x="70" y="16"/>
                    </a:lnTo>
                    <a:lnTo>
                      <a:pt x="88" y="13"/>
                    </a:lnTo>
                    <a:lnTo>
                      <a:pt x="105" y="12"/>
                    </a:lnTo>
                    <a:lnTo>
                      <a:pt x="128" y="9"/>
                    </a:lnTo>
                    <a:lnTo>
                      <a:pt x="151" y="7"/>
                    </a:lnTo>
                    <a:lnTo>
                      <a:pt x="171" y="4"/>
                    </a:lnTo>
                    <a:lnTo>
                      <a:pt x="188" y="3"/>
                    </a:lnTo>
                    <a:lnTo>
                      <a:pt x="200" y="0"/>
                    </a:lnTo>
                    <a:close/>
                  </a:path>
                </a:pathLst>
              </a:custGeom>
              <a:solidFill>
                <a:srgbClr val="FF5E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38" name="Freeform 11">
                <a:extLst>
                  <a:ext uri="{FF2B5EF4-FFF2-40B4-BE49-F238E27FC236}">
                    <a16:creationId xmlns:a16="http://schemas.microsoft.com/office/drawing/2014/main" id="{CC53830C-4D21-5238-ED61-E42278DCD15F}"/>
                  </a:ext>
                </a:extLst>
              </p:cNvPr>
              <p:cNvSpPr>
                <a:spLocks/>
              </p:cNvSpPr>
              <p:nvPr/>
            </p:nvSpPr>
            <p:spPr bwMode="auto">
              <a:xfrm>
                <a:off x="6075874" y="2990005"/>
                <a:ext cx="178300" cy="687864"/>
              </a:xfrm>
              <a:custGeom>
                <a:avLst/>
                <a:gdLst/>
                <a:ahLst/>
                <a:cxnLst>
                  <a:cxn ang="0">
                    <a:pos x="79" y="0"/>
                  </a:cxn>
                  <a:cxn ang="0">
                    <a:pos x="80" y="4"/>
                  </a:cxn>
                  <a:cxn ang="0">
                    <a:pos x="83" y="13"/>
                  </a:cxn>
                  <a:cxn ang="0">
                    <a:pos x="88" y="30"/>
                  </a:cxn>
                  <a:cxn ang="0">
                    <a:pos x="93" y="51"/>
                  </a:cxn>
                  <a:cxn ang="0">
                    <a:pos x="101" y="77"/>
                  </a:cxn>
                  <a:cxn ang="0">
                    <a:pos x="109" y="107"/>
                  </a:cxn>
                  <a:cxn ang="0">
                    <a:pos x="118" y="142"/>
                  </a:cxn>
                  <a:cxn ang="0">
                    <a:pos x="127" y="177"/>
                  </a:cxn>
                  <a:cxn ang="0">
                    <a:pos x="138" y="216"/>
                  </a:cxn>
                  <a:cxn ang="0">
                    <a:pos x="147" y="255"/>
                  </a:cxn>
                  <a:cxn ang="0">
                    <a:pos x="156" y="296"/>
                  </a:cxn>
                  <a:cxn ang="0">
                    <a:pos x="165" y="335"/>
                  </a:cxn>
                  <a:cxn ang="0">
                    <a:pos x="173" y="376"/>
                  </a:cxn>
                  <a:cxn ang="0">
                    <a:pos x="180" y="414"/>
                  </a:cxn>
                  <a:cxn ang="0">
                    <a:pos x="186" y="451"/>
                  </a:cxn>
                  <a:cxn ang="0">
                    <a:pos x="190" y="485"/>
                  </a:cxn>
                  <a:cxn ang="0">
                    <a:pos x="113" y="733"/>
                  </a:cxn>
                  <a:cxn ang="0">
                    <a:pos x="0" y="541"/>
                  </a:cxn>
                  <a:cxn ang="0">
                    <a:pos x="0" y="537"/>
                  </a:cxn>
                  <a:cxn ang="0">
                    <a:pos x="1" y="524"/>
                  </a:cxn>
                  <a:cxn ang="0">
                    <a:pos x="4" y="503"/>
                  </a:cxn>
                  <a:cxn ang="0">
                    <a:pos x="7" y="477"/>
                  </a:cxn>
                  <a:cxn ang="0">
                    <a:pos x="9" y="444"/>
                  </a:cxn>
                  <a:cxn ang="0">
                    <a:pos x="13" y="407"/>
                  </a:cxn>
                  <a:cxn ang="0">
                    <a:pos x="16" y="367"/>
                  </a:cxn>
                  <a:cxn ang="0">
                    <a:pos x="20" y="324"/>
                  </a:cxn>
                  <a:cxn ang="0">
                    <a:pos x="24" y="279"/>
                  </a:cxn>
                  <a:cxn ang="0">
                    <a:pos x="26" y="235"/>
                  </a:cxn>
                  <a:cxn ang="0">
                    <a:pos x="29" y="189"/>
                  </a:cxn>
                  <a:cxn ang="0">
                    <a:pos x="32" y="145"/>
                  </a:cxn>
                  <a:cxn ang="0">
                    <a:pos x="33" y="104"/>
                  </a:cxn>
                  <a:cxn ang="0">
                    <a:pos x="33" y="30"/>
                  </a:cxn>
                  <a:cxn ang="0">
                    <a:pos x="32" y="1"/>
                  </a:cxn>
                  <a:cxn ang="0">
                    <a:pos x="79" y="0"/>
                  </a:cxn>
                </a:cxnLst>
                <a:rect l="0" t="0" r="r" b="b"/>
                <a:pathLst>
                  <a:path w="190" h="733">
                    <a:moveTo>
                      <a:pt x="79" y="0"/>
                    </a:moveTo>
                    <a:lnTo>
                      <a:pt x="80" y="4"/>
                    </a:lnTo>
                    <a:lnTo>
                      <a:pt x="83" y="13"/>
                    </a:lnTo>
                    <a:lnTo>
                      <a:pt x="88" y="30"/>
                    </a:lnTo>
                    <a:lnTo>
                      <a:pt x="93" y="51"/>
                    </a:lnTo>
                    <a:lnTo>
                      <a:pt x="101" y="77"/>
                    </a:lnTo>
                    <a:lnTo>
                      <a:pt x="109" y="107"/>
                    </a:lnTo>
                    <a:lnTo>
                      <a:pt x="118" y="142"/>
                    </a:lnTo>
                    <a:lnTo>
                      <a:pt x="127" y="177"/>
                    </a:lnTo>
                    <a:lnTo>
                      <a:pt x="138" y="216"/>
                    </a:lnTo>
                    <a:lnTo>
                      <a:pt x="147" y="255"/>
                    </a:lnTo>
                    <a:lnTo>
                      <a:pt x="156" y="296"/>
                    </a:lnTo>
                    <a:lnTo>
                      <a:pt x="165" y="335"/>
                    </a:lnTo>
                    <a:lnTo>
                      <a:pt x="173" y="376"/>
                    </a:lnTo>
                    <a:lnTo>
                      <a:pt x="180" y="414"/>
                    </a:lnTo>
                    <a:lnTo>
                      <a:pt x="186" y="451"/>
                    </a:lnTo>
                    <a:lnTo>
                      <a:pt x="190" y="485"/>
                    </a:lnTo>
                    <a:lnTo>
                      <a:pt x="113" y="733"/>
                    </a:lnTo>
                    <a:lnTo>
                      <a:pt x="0" y="541"/>
                    </a:lnTo>
                    <a:lnTo>
                      <a:pt x="0" y="537"/>
                    </a:lnTo>
                    <a:lnTo>
                      <a:pt x="1" y="524"/>
                    </a:lnTo>
                    <a:lnTo>
                      <a:pt x="4" y="503"/>
                    </a:lnTo>
                    <a:lnTo>
                      <a:pt x="7" y="477"/>
                    </a:lnTo>
                    <a:lnTo>
                      <a:pt x="9" y="444"/>
                    </a:lnTo>
                    <a:lnTo>
                      <a:pt x="13" y="407"/>
                    </a:lnTo>
                    <a:lnTo>
                      <a:pt x="16" y="367"/>
                    </a:lnTo>
                    <a:lnTo>
                      <a:pt x="20" y="324"/>
                    </a:lnTo>
                    <a:lnTo>
                      <a:pt x="24" y="279"/>
                    </a:lnTo>
                    <a:lnTo>
                      <a:pt x="26" y="235"/>
                    </a:lnTo>
                    <a:lnTo>
                      <a:pt x="29" y="189"/>
                    </a:lnTo>
                    <a:lnTo>
                      <a:pt x="32" y="145"/>
                    </a:lnTo>
                    <a:lnTo>
                      <a:pt x="33" y="104"/>
                    </a:lnTo>
                    <a:lnTo>
                      <a:pt x="33" y="30"/>
                    </a:lnTo>
                    <a:lnTo>
                      <a:pt x="32" y="1"/>
                    </a:lnTo>
                    <a:lnTo>
                      <a:pt x="79" y="0"/>
                    </a:lnTo>
                    <a:close/>
                  </a:path>
                </a:pathLst>
              </a:custGeom>
              <a:solidFill>
                <a:srgbClr val="FF5E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39" name="Freeform 12">
                <a:extLst>
                  <a:ext uri="{FF2B5EF4-FFF2-40B4-BE49-F238E27FC236}">
                    <a16:creationId xmlns:a16="http://schemas.microsoft.com/office/drawing/2014/main" id="{00D214C2-4654-857A-5989-3C58E879681D}"/>
                  </a:ext>
                </a:extLst>
              </p:cNvPr>
              <p:cNvSpPr>
                <a:spLocks/>
              </p:cNvSpPr>
              <p:nvPr/>
            </p:nvSpPr>
            <p:spPr bwMode="auto">
              <a:xfrm>
                <a:off x="5553172" y="1600200"/>
                <a:ext cx="965638" cy="1126108"/>
              </a:xfrm>
              <a:custGeom>
                <a:avLst/>
                <a:gdLst/>
                <a:ahLst/>
                <a:cxnLst>
                  <a:cxn ang="0">
                    <a:pos x="455" y="0"/>
                  </a:cxn>
                  <a:cxn ang="0">
                    <a:pos x="511" y="5"/>
                  </a:cxn>
                  <a:cxn ang="0">
                    <a:pos x="566" y="17"/>
                  </a:cxn>
                  <a:cxn ang="0">
                    <a:pos x="620" y="35"/>
                  </a:cxn>
                  <a:cxn ang="0">
                    <a:pos x="672" y="59"/>
                  </a:cxn>
                  <a:cxn ang="0">
                    <a:pos x="723" y="89"/>
                  </a:cxn>
                  <a:cxn ang="0">
                    <a:pos x="772" y="126"/>
                  </a:cxn>
                  <a:cxn ang="0">
                    <a:pos x="818" y="166"/>
                  </a:cxn>
                  <a:cxn ang="0">
                    <a:pos x="860" y="213"/>
                  </a:cxn>
                  <a:cxn ang="0">
                    <a:pos x="899" y="266"/>
                  </a:cxn>
                  <a:cxn ang="0">
                    <a:pos x="934" y="322"/>
                  </a:cxn>
                  <a:cxn ang="0">
                    <a:pos x="964" y="384"/>
                  </a:cxn>
                  <a:cxn ang="0">
                    <a:pos x="991" y="450"/>
                  </a:cxn>
                  <a:cxn ang="0">
                    <a:pos x="1010" y="521"/>
                  </a:cxn>
                  <a:cxn ang="0">
                    <a:pos x="1022" y="578"/>
                  </a:cxn>
                  <a:cxn ang="0">
                    <a:pos x="1027" y="635"/>
                  </a:cxn>
                  <a:cxn ang="0">
                    <a:pos x="1029" y="691"/>
                  </a:cxn>
                  <a:cxn ang="0">
                    <a:pos x="1026" y="746"/>
                  </a:cxn>
                  <a:cxn ang="0">
                    <a:pos x="1018" y="800"/>
                  </a:cxn>
                  <a:cxn ang="0">
                    <a:pos x="1006" y="853"/>
                  </a:cxn>
                  <a:cxn ang="0">
                    <a:pos x="989" y="904"/>
                  </a:cxn>
                  <a:cxn ang="0">
                    <a:pos x="968" y="951"/>
                  </a:cxn>
                  <a:cxn ang="0">
                    <a:pos x="944" y="995"/>
                  </a:cxn>
                  <a:cxn ang="0">
                    <a:pos x="915" y="1037"/>
                  </a:cxn>
                  <a:cxn ang="0">
                    <a:pos x="881" y="1074"/>
                  </a:cxn>
                  <a:cxn ang="0">
                    <a:pos x="844" y="1108"/>
                  </a:cxn>
                  <a:cxn ang="0">
                    <a:pos x="803" y="1137"/>
                  </a:cxn>
                  <a:cxn ang="0">
                    <a:pos x="760" y="1160"/>
                  </a:cxn>
                  <a:cxn ang="0">
                    <a:pos x="713" y="1179"/>
                  </a:cxn>
                  <a:cxn ang="0">
                    <a:pos x="662" y="1192"/>
                  </a:cxn>
                  <a:cxn ang="0">
                    <a:pos x="600" y="1200"/>
                  </a:cxn>
                  <a:cxn ang="0">
                    <a:pos x="540" y="1200"/>
                  </a:cxn>
                  <a:cxn ang="0">
                    <a:pos x="482" y="1192"/>
                  </a:cxn>
                  <a:cxn ang="0">
                    <a:pos x="425" y="1177"/>
                  </a:cxn>
                  <a:cxn ang="0">
                    <a:pos x="370" y="1155"/>
                  </a:cxn>
                  <a:cxn ang="0">
                    <a:pos x="317" y="1128"/>
                  </a:cxn>
                  <a:cxn ang="0">
                    <a:pos x="268" y="1093"/>
                  </a:cxn>
                  <a:cxn ang="0">
                    <a:pos x="221" y="1053"/>
                  </a:cxn>
                  <a:cxn ang="0">
                    <a:pos x="177" y="1007"/>
                  </a:cxn>
                  <a:cxn ang="0">
                    <a:pos x="137" y="956"/>
                  </a:cxn>
                  <a:cxn ang="0">
                    <a:pos x="101" y="900"/>
                  </a:cxn>
                  <a:cxn ang="0">
                    <a:pos x="70" y="839"/>
                  </a:cxn>
                  <a:cxn ang="0">
                    <a:pos x="42" y="774"/>
                  </a:cxn>
                  <a:cxn ang="0">
                    <a:pos x="25" y="720"/>
                  </a:cxn>
                  <a:cxn ang="0">
                    <a:pos x="12" y="664"/>
                  </a:cxn>
                  <a:cxn ang="0">
                    <a:pos x="4" y="608"/>
                  </a:cxn>
                  <a:cxn ang="0">
                    <a:pos x="0" y="550"/>
                  </a:cxn>
                  <a:cxn ang="0">
                    <a:pos x="2" y="494"/>
                  </a:cxn>
                  <a:cxn ang="0">
                    <a:pos x="7" y="437"/>
                  </a:cxn>
                  <a:cxn ang="0">
                    <a:pos x="16" y="382"/>
                  </a:cxn>
                  <a:cxn ang="0">
                    <a:pos x="31" y="329"/>
                  </a:cxn>
                  <a:cxn ang="0">
                    <a:pos x="49" y="278"/>
                  </a:cxn>
                  <a:cxn ang="0">
                    <a:pos x="71" y="228"/>
                  </a:cxn>
                  <a:cxn ang="0">
                    <a:pos x="97" y="183"/>
                  </a:cxn>
                  <a:cxn ang="0">
                    <a:pos x="128" y="141"/>
                  </a:cxn>
                  <a:cxn ang="0">
                    <a:pos x="162" y="105"/>
                  </a:cxn>
                  <a:cxn ang="0">
                    <a:pos x="200" y="73"/>
                  </a:cxn>
                  <a:cxn ang="0">
                    <a:pos x="243" y="47"/>
                  </a:cxn>
                  <a:cxn ang="0">
                    <a:pos x="289" y="26"/>
                  </a:cxn>
                  <a:cxn ang="0">
                    <a:pos x="344" y="10"/>
                  </a:cxn>
                  <a:cxn ang="0">
                    <a:pos x="400" y="3"/>
                  </a:cxn>
                  <a:cxn ang="0">
                    <a:pos x="455" y="0"/>
                  </a:cxn>
                </a:cxnLst>
                <a:rect l="0" t="0" r="r" b="b"/>
                <a:pathLst>
                  <a:path w="1029" h="1200">
                    <a:moveTo>
                      <a:pt x="455" y="0"/>
                    </a:moveTo>
                    <a:lnTo>
                      <a:pt x="511" y="5"/>
                    </a:lnTo>
                    <a:lnTo>
                      <a:pt x="566" y="17"/>
                    </a:lnTo>
                    <a:lnTo>
                      <a:pt x="620" y="35"/>
                    </a:lnTo>
                    <a:lnTo>
                      <a:pt x="672" y="59"/>
                    </a:lnTo>
                    <a:lnTo>
                      <a:pt x="723" y="89"/>
                    </a:lnTo>
                    <a:lnTo>
                      <a:pt x="772" y="126"/>
                    </a:lnTo>
                    <a:lnTo>
                      <a:pt x="818" y="166"/>
                    </a:lnTo>
                    <a:lnTo>
                      <a:pt x="860" y="213"/>
                    </a:lnTo>
                    <a:lnTo>
                      <a:pt x="899" y="266"/>
                    </a:lnTo>
                    <a:lnTo>
                      <a:pt x="934" y="322"/>
                    </a:lnTo>
                    <a:lnTo>
                      <a:pt x="964" y="384"/>
                    </a:lnTo>
                    <a:lnTo>
                      <a:pt x="991" y="450"/>
                    </a:lnTo>
                    <a:lnTo>
                      <a:pt x="1010" y="521"/>
                    </a:lnTo>
                    <a:lnTo>
                      <a:pt x="1022" y="578"/>
                    </a:lnTo>
                    <a:lnTo>
                      <a:pt x="1027" y="635"/>
                    </a:lnTo>
                    <a:lnTo>
                      <a:pt x="1029" y="691"/>
                    </a:lnTo>
                    <a:lnTo>
                      <a:pt x="1026" y="746"/>
                    </a:lnTo>
                    <a:lnTo>
                      <a:pt x="1018" y="800"/>
                    </a:lnTo>
                    <a:lnTo>
                      <a:pt x="1006" y="853"/>
                    </a:lnTo>
                    <a:lnTo>
                      <a:pt x="989" y="904"/>
                    </a:lnTo>
                    <a:lnTo>
                      <a:pt x="968" y="951"/>
                    </a:lnTo>
                    <a:lnTo>
                      <a:pt x="944" y="995"/>
                    </a:lnTo>
                    <a:lnTo>
                      <a:pt x="915" y="1037"/>
                    </a:lnTo>
                    <a:lnTo>
                      <a:pt x="881" y="1074"/>
                    </a:lnTo>
                    <a:lnTo>
                      <a:pt x="844" y="1108"/>
                    </a:lnTo>
                    <a:lnTo>
                      <a:pt x="803" y="1137"/>
                    </a:lnTo>
                    <a:lnTo>
                      <a:pt x="760" y="1160"/>
                    </a:lnTo>
                    <a:lnTo>
                      <a:pt x="713" y="1179"/>
                    </a:lnTo>
                    <a:lnTo>
                      <a:pt x="662" y="1192"/>
                    </a:lnTo>
                    <a:lnTo>
                      <a:pt x="600" y="1200"/>
                    </a:lnTo>
                    <a:lnTo>
                      <a:pt x="540" y="1200"/>
                    </a:lnTo>
                    <a:lnTo>
                      <a:pt x="482" y="1192"/>
                    </a:lnTo>
                    <a:lnTo>
                      <a:pt x="425" y="1177"/>
                    </a:lnTo>
                    <a:lnTo>
                      <a:pt x="370" y="1155"/>
                    </a:lnTo>
                    <a:lnTo>
                      <a:pt x="317" y="1128"/>
                    </a:lnTo>
                    <a:lnTo>
                      <a:pt x="268" y="1093"/>
                    </a:lnTo>
                    <a:lnTo>
                      <a:pt x="221" y="1053"/>
                    </a:lnTo>
                    <a:lnTo>
                      <a:pt x="177" y="1007"/>
                    </a:lnTo>
                    <a:lnTo>
                      <a:pt x="137" y="956"/>
                    </a:lnTo>
                    <a:lnTo>
                      <a:pt x="101" y="900"/>
                    </a:lnTo>
                    <a:lnTo>
                      <a:pt x="70" y="839"/>
                    </a:lnTo>
                    <a:lnTo>
                      <a:pt x="42" y="774"/>
                    </a:lnTo>
                    <a:lnTo>
                      <a:pt x="25" y="720"/>
                    </a:lnTo>
                    <a:lnTo>
                      <a:pt x="12" y="664"/>
                    </a:lnTo>
                    <a:lnTo>
                      <a:pt x="4" y="608"/>
                    </a:lnTo>
                    <a:lnTo>
                      <a:pt x="0" y="550"/>
                    </a:lnTo>
                    <a:lnTo>
                      <a:pt x="2" y="494"/>
                    </a:lnTo>
                    <a:lnTo>
                      <a:pt x="7" y="437"/>
                    </a:lnTo>
                    <a:lnTo>
                      <a:pt x="16" y="382"/>
                    </a:lnTo>
                    <a:lnTo>
                      <a:pt x="31" y="329"/>
                    </a:lnTo>
                    <a:lnTo>
                      <a:pt x="49" y="278"/>
                    </a:lnTo>
                    <a:lnTo>
                      <a:pt x="71" y="228"/>
                    </a:lnTo>
                    <a:lnTo>
                      <a:pt x="97" y="183"/>
                    </a:lnTo>
                    <a:lnTo>
                      <a:pt x="128" y="141"/>
                    </a:lnTo>
                    <a:lnTo>
                      <a:pt x="162" y="105"/>
                    </a:lnTo>
                    <a:lnTo>
                      <a:pt x="200" y="73"/>
                    </a:lnTo>
                    <a:lnTo>
                      <a:pt x="243" y="47"/>
                    </a:lnTo>
                    <a:lnTo>
                      <a:pt x="289" y="26"/>
                    </a:lnTo>
                    <a:lnTo>
                      <a:pt x="344" y="10"/>
                    </a:lnTo>
                    <a:lnTo>
                      <a:pt x="400" y="3"/>
                    </a:lnTo>
                    <a:lnTo>
                      <a:pt x="455"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40" name="Freeform 13">
                <a:extLst>
                  <a:ext uri="{FF2B5EF4-FFF2-40B4-BE49-F238E27FC236}">
                    <a16:creationId xmlns:a16="http://schemas.microsoft.com/office/drawing/2014/main" id="{469B186B-B2E6-D28E-BE9B-8D77D396DBF0}"/>
                  </a:ext>
                </a:extLst>
              </p:cNvPr>
              <p:cNvSpPr>
                <a:spLocks/>
              </p:cNvSpPr>
              <p:nvPr/>
            </p:nvSpPr>
            <p:spPr bwMode="auto">
              <a:xfrm>
                <a:off x="5618861" y="1655567"/>
                <a:ext cx="869919" cy="1015374"/>
              </a:xfrm>
              <a:custGeom>
                <a:avLst/>
                <a:gdLst/>
                <a:ahLst/>
                <a:cxnLst>
                  <a:cxn ang="0">
                    <a:pos x="419" y="0"/>
                  </a:cxn>
                  <a:cxn ang="0">
                    <a:pos x="473" y="6"/>
                  </a:cxn>
                  <a:cxn ang="0">
                    <a:pos x="525" y="20"/>
                  </a:cxn>
                  <a:cxn ang="0">
                    <a:pos x="576" y="39"/>
                  </a:cxn>
                  <a:cxn ang="0">
                    <a:pos x="627" y="65"/>
                  </a:cxn>
                  <a:cxn ang="0">
                    <a:pos x="674" y="97"/>
                  </a:cxn>
                  <a:cxn ang="0">
                    <a:pos x="720" y="135"/>
                  </a:cxn>
                  <a:cxn ang="0">
                    <a:pos x="762" y="178"/>
                  </a:cxn>
                  <a:cxn ang="0">
                    <a:pos x="800" y="226"/>
                  </a:cxn>
                  <a:cxn ang="0">
                    <a:pos x="836" y="280"/>
                  </a:cxn>
                  <a:cxn ang="0">
                    <a:pos x="866" y="339"/>
                  </a:cxn>
                  <a:cxn ang="0">
                    <a:pos x="891" y="402"/>
                  </a:cxn>
                  <a:cxn ang="0">
                    <a:pos x="910" y="470"/>
                  </a:cxn>
                  <a:cxn ang="0">
                    <a:pos x="921" y="525"/>
                  </a:cxn>
                  <a:cxn ang="0">
                    <a:pos x="927" y="580"/>
                  </a:cxn>
                  <a:cxn ang="0">
                    <a:pos x="927" y="634"/>
                  </a:cxn>
                  <a:cxn ang="0">
                    <a:pos x="923" y="686"/>
                  </a:cxn>
                  <a:cxn ang="0">
                    <a:pos x="914" y="739"/>
                  </a:cxn>
                  <a:cxn ang="0">
                    <a:pos x="901" y="788"/>
                  </a:cxn>
                  <a:cxn ang="0">
                    <a:pos x="883" y="835"/>
                  </a:cxn>
                  <a:cxn ang="0">
                    <a:pos x="860" y="880"/>
                  </a:cxn>
                  <a:cxn ang="0">
                    <a:pos x="834" y="921"/>
                  </a:cxn>
                  <a:cxn ang="0">
                    <a:pos x="804" y="959"/>
                  </a:cxn>
                  <a:cxn ang="0">
                    <a:pos x="770" y="991"/>
                  </a:cxn>
                  <a:cxn ang="0">
                    <a:pos x="732" y="1020"/>
                  </a:cxn>
                  <a:cxn ang="0">
                    <a:pos x="690" y="1044"/>
                  </a:cxn>
                  <a:cxn ang="0">
                    <a:pos x="644" y="1062"/>
                  </a:cxn>
                  <a:cxn ang="0">
                    <a:pos x="596" y="1075"/>
                  </a:cxn>
                  <a:cxn ang="0">
                    <a:pos x="536" y="1082"/>
                  </a:cxn>
                  <a:cxn ang="0">
                    <a:pos x="478" y="1080"/>
                  </a:cxn>
                  <a:cxn ang="0">
                    <a:pos x="420" y="1072"/>
                  </a:cxn>
                  <a:cxn ang="0">
                    <a:pos x="365" y="1055"/>
                  </a:cxn>
                  <a:cxn ang="0">
                    <a:pos x="313" y="1032"/>
                  </a:cxn>
                  <a:cxn ang="0">
                    <a:pos x="262" y="1002"/>
                  </a:cxn>
                  <a:cxn ang="0">
                    <a:pos x="215" y="965"/>
                  </a:cxn>
                  <a:cxn ang="0">
                    <a:pos x="171" y="923"/>
                  </a:cxn>
                  <a:cxn ang="0">
                    <a:pos x="131" y="875"/>
                  </a:cxn>
                  <a:cxn ang="0">
                    <a:pos x="96" y="820"/>
                  </a:cxn>
                  <a:cxn ang="0">
                    <a:pos x="63" y="762"/>
                  </a:cxn>
                  <a:cxn ang="0">
                    <a:pos x="37" y="698"/>
                  </a:cxn>
                  <a:cxn ang="0">
                    <a:pos x="21" y="649"/>
                  </a:cxn>
                  <a:cxn ang="0">
                    <a:pos x="10" y="598"/>
                  </a:cxn>
                  <a:cxn ang="0">
                    <a:pos x="3" y="547"/>
                  </a:cxn>
                  <a:cxn ang="0">
                    <a:pos x="0" y="496"/>
                  </a:cxn>
                  <a:cxn ang="0">
                    <a:pos x="0" y="445"/>
                  </a:cxn>
                  <a:cxn ang="0">
                    <a:pos x="5" y="394"/>
                  </a:cxn>
                  <a:cxn ang="0">
                    <a:pos x="13" y="344"/>
                  </a:cxn>
                  <a:cxn ang="0">
                    <a:pos x="26" y="296"/>
                  </a:cxn>
                  <a:cxn ang="0">
                    <a:pos x="42" y="250"/>
                  </a:cxn>
                  <a:cxn ang="0">
                    <a:pos x="61" y="206"/>
                  </a:cxn>
                  <a:cxn ang="0">
                    <a:pos x="86" y="165"/>
                  </a:cxn>
                  <a:cxn ang="0">
                    <a:pos x="113" y="128"/>
                  </a:cxn>
                  <a:cxn ang="0">
                    <a:pos x="144" y="94"/>
                  </a:cxn>
                  <a:cxn ang="0">
                    <a:pos x="178" y="65"/>
                  </a:cxn>
                  <a:cxn ang="0">
                    <a:pos x="216" y="42"/>
                  </a:cxn>
                  <a:cxn ang="0">
                    <a:pos x="258" y="24"/>
                  </a:cxn>
                  <a:cxn ang="0">
                    <a:pos x="312" y="9"/>
                  </a:cxn>
                  <a:cxn ang="0">
                    <a:pos x="365" y="1"/>
                  </a:cxn>
                  <a:cxn ang="0">
                    <a:pos x="419" y="0"/>
                  </a:cxn>
                </a:cxnLst>
                <a:rect l="0" t="0" r="r" b="b"/>
                <a:pathLst>
                  <a:path w="927" h="1082">
                    <a:moveTo>
                      <a:pt x="419" y="0"/>
                    </a:moveTo>
                    <a:lnTo>
                      <a:pt x="473" y="6"/>
                    </a:lnTo>
                    <a:lnTo>
                      <a:pt x="525" y="20"/>
                    </a:lnTo>
                    <a:lnTo>
                      <a:pt x="576" y="39"/>
                    </a:lnTo>
                    <a:lnTo>
                      <a:pt x="627" y="65"/>
                    </a:lnTo>
                    <a:lnTo>
                      <a:pt x="674" y="97"/>
                    </a:lnTo>
                    <a:lnTo>
                      <a:pt x="720" y="135"/>
                    </a:lnTo>
                    <a:lnTo>
                      <a:pt x="762" y="178"/>
                    </a:lnTo>
                    <a:lnTo>
                      <a:pt x="800" y="226"/>
                    </a:lnTo>
                    <a:lnTo>
                      <a:pt x="836" y="280"/>
                    </a:lnTo>
                    <a:lnTo>
                      <a:pt x="866" y="339"/>
                    </a:lnTo>
                    <a:lnTo>
                      <a:pt x="891" y="402"/>
                    </a:lnTo>
                    <a:lnTo>
                      <a:pt x="910" y="470"/>
                    </a:lnTo>
                    <a:lnTo>
                      <a:pt x="921" y="525"/>
                    </a:lnTo>
                    <a:lnTo>
                      <a:pt x="927" y="580"/>
                    </a:lnTo>
                    <a:lnTo>
                      <a:pt x="927" y="634"/>
                    </a:lnTo>
                    <a:lnTo>
                      <a:pt x="923" y="686"/>
                    </a:lnTo>
                    <a:lnTo>
                      <a:pt x="914" y="739"/>
                    </a:lnTo>
                    <a:lnTo>
                      <a:pt x="901" y="788"/>
                    </a:lnTo>
                    <a:lnTo>
                      <a:pt x="883" y="835"/>
                    </a:lnTo>
                    <a:lnTo>
                      <a:pt x="860" y="880"/>
                    </a:lnTo>
                    <a:lnTo>
                      <a:pt x="834" y="921"/>
                    </a:lnTo>
                    <a:lnTo>
                      <a:pt x="804" y="959"/>
                    </a:lnTo>
                    <a:lnTo>
                      <a:pt x="770" y="991"/>
                    </a:lnTo>
                    <a:lnTo>
                      <a:pt x="732" y="1020"/>
                    </a:lnTo>
                    <a:lnTo>
                      <a:pt x="690" y="1044"/>
                    </a:lnTo>
                    <a:lnTo>
                      <a:pt x="644" y="1062"/>
                    </a:lnTo>
                    <a:lnTo>
                      <a:pt x="596" y="1075"/>
                    </a:lnTo>
                    <a:lnTo>
                      <a:pt x="536" y="1082"/>
                    </a:lnTo>
                    <a:lnTo>
                      <a:pt x="478" y="1080"/>
                    </a:lnTo>
                    <a:lnTo>
                      <a:pt x="420" y="1072"/>
                    </a:lnTo>
                    <a:lnTo>
                      <a:pt x="365" y="1055"/>
                    </a:lnTo>
                    <a:lnTo>
                      <a:pt x="313" y="1032"/>
                    </a:lnTo>
                    <a:lnTo>
                      <a:pt x="262" y="1002"/>
                    </a:lnTo>
                    <a:lnTo>
                      <a:pt x="215" y="965"/>
                    </a:lnTo>
                    <a:lnTo>
                      <a:pt x="171" y="923"/>
                    </a:lnTo>
                    <a:lnTo>
                      <a:pt x="131" y="875"/>
                    </a:lnTo>
                    <a:lnTo>
                      <a:pt x="96" y="820"/>
                    </a:lnTo>
                    <a:lnTo>
                      <a:pt x="63" y="762"/>
                    </a:lnTo>
                    <a:lnTo>
                      <a:pt x="37" y="698"/>
                    </a:lnTo>
                    <a:lnTo>
                      <a:pt x="21" y="649"/>
                    </a:lnTo>
                    <a:lnTo>
                      <a:pt x="10" y="598"/>
                    </a:lnTo>
                    <a:lnTo>
                      <a:pt x="3" y="547"/>
                    </a:lnTo>
                    <a:lnTo>
                      <a:pt x="0" y="496"/>
                    </a:lnTo>
                    <a:lnTo>
                      <a:pt x="0" y="445"/>
                    </a:lnTo>
                    <a:lnTo>
                      <a:pt x="5" y="394"/>
                    </a:lnTo>
                    <a:lnTo>
                      <a:pt x="13" y="344"/>
                    </a:lnTo>
                    <a:lnTo>
                      <a:pt x="26" y="296"/>
                    </a:lnTo>
                    <a:lnTo>
                      <a:pt x="42" y="250"/>
                    </a:lnTo>
                    <a:lnTo>
                      <a:pt x="61" y="206"/>
                    </a:lnTo>
                    <a:lnTo>
                      <a:pt x="86" y="165"/>
                    </a:lnTo>
                    <a:lnTo>
                      <a:pt x="113" y="128"/>
                    </a:lnTo>
                    <a:lnTo>
                      <a:pt x="144" y="94"/>
                    </a:lnTo>
                    <a:lnTo>
                      <a:pt x="178" y="65"/>
                    </a:lnTo>
                    <a:lnTo>
                      <a:pt x="216" y="42"/>
                    </a:lnTo>
                    <a:lnTo>
                      <a:pt x="258" y="24"/>
                    </a:lnTo>
                    <a:lnTo>
                      <a:pt x="312" y="9"/>
                    </a:lnTo>
                    <a:lnTo>
                      <a:pt x="365" y="1"/>
                    </a:lnTo>
                    <a:lnTo>
                      <a:pt x="419" y="0"/>
                    </a:lnTo>
                    <a:close/>
                  </a:path>
                </a:pathLst>
              </a:custGeom>
              <a:solidFill>
                <a:srgbClr val="FED78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41" name="Freeform 14">
                <a:extLst>
                  <a:ext uri="{FF2B5EF4-FFF2-40B4-BE49-F238E27FC236}">
                    <a16:creationId xmlns:a16="http://schemas.microsoft.com/office/drawing/2014/main" id="{8AB0BFBC-75D0-577D-D8DA-D38AC0500C09}"/>
                  </a:ext>
                </a:extLst>
              </p:cNvPr>
              <p:cNvSpPr>
                <a:spLocks/>
              </p:cNvSpPr>
              <p:nvPr/>
            </p:nvSpPr>
            <p:spPr bwMode="auto">
              <a:xfrm>
                <a:off x="5747425" y="4085145"/>
                <a:ext cx="646574" cy="195192"/>
              </a:xfrm>
              <a:custGeom>
                <a:avLst/>
                <a:gdLst/>
                <a:ahLst/>
                <a:cxnLst>
                  <a:cxn ang="0">
                    <a:pos x="396" y="0"/>
                  </a:cxn>
                  <a:cxn ang="0">
                    <a:pos x="481" y="9"/>
                  </a:cxn>
                  <a:cxn ang="0">
                    <a:pos x="689" y="107"/>
                  </a:cxn>
                  <a:cxn ang="0">
                    <a:pos x="689" y="111"/>
                  </a:cxn>
                  <a:cxn ang="0">
                    <a:pos x="688" y="126"/>
                  </a:cxn>
                  <a:cxn ang="0">
                    <a:pos x="687" y="147"/>
                  </a:cxn>
                  <a:cxn ang="0">
                    <a:pos x="684" y="174"/>
                  </a:cxn>
                  <a:cxn ang="0">
                    <a:pos x="617" y="174"/>
                  </a:cxn>
                  <a:cxn ang="0">
                    <a:pos x="574" y="175"/>
                  </a:cxn>
                  <a:cxn ang="0">
                    <a:pos x="527" y="177"/>
                  </a:cxn>
                  <a:cxn ang="0">
                    <a:pos x="476" y="179"/>
                  </a:cxn>
                  <a:cxn ang="0">
                    <a:pos x="464" y="152"/>
                  </a:cxn>
                  <a:cxn ang="0">
                    <a:pos x="450" y="181"/>
                  </a:cxn>
                  <a:cxn ang="0">
                    <a:pos x="392" y="183"/>
                  </a:cxn>
                  <a:cxn ang="0">
                    <a:pos x="333" y="187"/>
                  </a:cxn>
                  <a:cxn ang="0">
                    <a:pos x="274" y="190"/>
                  </a:cxn>
                  <a:cxn ang="0">
                    <a:pos x="217" y="194"/>
                  </a:cxn>
                  <a:cxn ang="0">
                    <a:pos x="163" y="198"/>
                  </a:cxn>
                  <a:cxn ang="0">
                    <a:pos x="113" y="200"/>
                  </a:cxn>
                  <a:cxn ang="0">
                    <a:pos x="70" y="203"/>
                  </a:cxn>
                  <a:cxn ang="0">
                    <a:pos x="33" y="205"/>
                  </a:cxn>
                  <a:cxn ang="0">
                    <a:pos x="4" y="208"/>
                  </a:cxn>
                  <a:cxn ang="0">
                    <a:pos x="3" y="181"/>
                  </a:cxn>
                  <a:cxn ang="0">
                    <a:pos x="2" y="158"/>
                  </a:cxn>
                  <a:cxn ang="0">
                    <a:pos x="0" y="143"/>
                  </a:cxn>
                  <a:cxn ang="0">
                    <a:pos x="0" y="130"/>
                  </a:cxn>
                  <a:cxn ang="0">
                    <a:pos x="396" y="0"/>
                  </a:cxn>
                </a:cxnLst>
                <a:rect l="0" t="0" r="r" b="b"/>
                <a:pathLst>
                  <a:path w="689" h="208">
                    <a:moveTo>
                      <a:pt x="396" y="0"/>
                    </a:moveTo>
                    <a:lnTo>
                      <a:pt x="481" y="9"/>
                    </a:lnTo>
                    <a:lnTo>
                      <a:pt x="689" y="107"/>
                    </a:lnTo>
                    <a:lnTo>
                      <a:pt x="689" y="111"/>
                    </a:lnTo>
                    <a:lnTo>
                      <a:pt x="688" y="126"/>
                    </a:lnTo>
                    <a:lnTo>
                      <a:pt x="687" y="147"/>
                    </a:lnTo>
                    <a:lnTo>
                      <a:pt x="684" y="174"/>
                    </a:lnTo>
                    <a:lnTo>
                      <a:pt x="617" y="174"/>
                    </a:lnTo>
                    <a:lnTo>
                      <a:pt x="574" y="175"/>
                    </a:lnTo>
                    <a:lnTo>
                      <a:pt x="527" y="177"/>
                    </a:lnTo>
                    <a:lnTo>
                      <a:pt x="476" y="179"/>
                    </a:lnTo>
                    <a:lnTo>
                      <a:pt x="464" y="152"/>
                    </a:lnTo>
                    <a:lnTo>
                      <a:pt x="450" y="181"/>
                    </a:lnTo>
                    <a:lnTo>
                      <a:pt x="392" y="183"/>
                    </a:lnTo>
                    <a:lnTo>
                      <a:pt x="333" y="187"/>
                    </a:lnTo>
                    <a:lnTo>
                      <a:pt x="274" y="190"/>
                    </a:lnTo>
                    <a:lnTo>
                      <a:pt x="217" y="194"/>
                    </a:lnTo>
                    <a:lnTo>
                      <a:pt x="163" y="198"/>
                    </a:lnTo>
                    <a:lnTo>
                      <a:pt x="113" y="200"/>
                    </a:lnTo>
                    <a:lnTo>
                      <a:pt x="70" y="203"/>
                    </a:lnTo>
                    <a:lnTo>
                      <a:pt x="33" y="205"/>
                    </a:lnTo>
                    <a:lnTo>
                      <a:pt x="4" y="208"/>
                    </a:lnTo>
                    <a:lnTo>
                      <a:pt x="3" y="181"/>
                    </a:lnTo>
                    <a:lnTo>
                      <a:pt x="2" y="158"/>
                    </a:lnTo>
                    <a:lnTo>
                      <a:pt x="0" y="143"/>
                    </a:lnTo>
                    <a:lnTo>
                      <a:pt x="0" y="130"/>
                    </a:lnTo>
                    <a:lnTo>
                      <a:pt x="396" y="0"/>
                    </a:lnTo>
                    <a:close/>
                  </a:path>
                </a:pathLst>
              </a:custGeom>
              <a:solidFill>
                <a:schemeClr val="tx1">
                  <a:lumMod val="95000"/>
                  <a:lumOff val="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42" name="Freeform 15">
                <a:extLst>
                  <a:ext uri="{FF2B5EF4-FFF2-40B4-BE49-F238E27FC236}">
                    <a16:creationId xmlns:a16="http://schemas.microsoft.com/office/drawing/2014/main" id="{5FF95EAB-E424-E74B-BAD6-CAFF0F10646D}"/>
                  </a:ext>
                </a:extLst>
              </p:cNvPr>
              <p:cNvSpPr>
                <a:spLocks/>
              </p:cNvSpPr>
              <p:nvPr/>
            </p:nvSpPr>
            <p:spPr bwMode="auto">
              <a:xfrm>
                <a:off x="5553172" y="1626476"/>
                <a:ext cx="866165" cy="757308"/>
              </a:xfrm>
              <a:custGeom>
                <a:avLst/>
                <a:gdLst/>
                <a:ahLst/>
                <a:cxnLst>
                  <a:cxn ang="0">
                    <a:pos x="502" y="6"/>
                  </a:cxn>
                  <a:cxn ang="0">
                    <a:pos x="612" y="37"/>
                  </a:cxn>
                  <a:cxn ang="0">
                    <a:pos x="714" y="94"/>
                  </a:cxn>
                  <a:cxn ang="0">
                    <a:pos x="809" y="175"/>
                  </a:cxn>
                  <a:cxn ang="0">
                    <a:pos x="888" y="278"/>
                  </a:cxn>
                  <a:cxn ang="0">
                    <a:pos x="907" y="369"/>
                  </a:cxn>
                  <a:cxn ang="0">
                    <a:pos x="865" y="428"/>
                  </a:cxn>
                  <a:cxn ang="0">
                    <a:pos x="810" y="480"/>
                  </a:cxn>
                  <a:cxn ang="0">
                    <a:pos x="742" y="521"/>
                  </a:cxn>
                  <a:cxn ang="0">
                    <a:pos x="659" y="544"/>
                  </a:cxn>
                  <a:cxn ang="0">
                    <a:pos x="552" y="544"/>
                  </a:cxn>
                  <a:cxn ang="0">
                    <a:pos x="444" y="529"/>
                  </a:cxn>
                  <a:cxn ang="0">
                    <a:pos x="357" y="500"/>
                  </a:cxn>
                  <a:cxn ang="0">
                    <a:pos x="287" y="467"/>
                  </a:cxn>
                  <a:cxn ang="0">
                    <a:pos x="238" y="434"/>
                  </a:cxn>
                  <a:cxn ang="0">
                    <a:pos x="205" y="405"/>
                  </a:cxn>
                  <a:cxn ang="0">
                    <a:pos x="189" y="390"/>
                  </a:cxn>
                  <a:cxn ang="0">
                    <a:pos x="194" y="447"/>
                  </a:cxn>
                  <a:cxn ang="0">
                    <a:pos x="194" y="555"/>
                  </a:cxn>
                  <a:cxn ang="0">
                    <a:pos x="179" y="645"/>
                  </a:cxn>
                  <a:cxn ang="0">
                    <a:pos x="148" y="717"/>
                  </a:cxn>
                  <a:cxn ang="0">
                    <a:pos x="111" y="771"/>
                  </a:cxn>
                  <a:cxn ang="0">
                    <a:pos x="69" y="807"/>
                  </a:cxn>
                  <a:cxn ang="0">
                    <a:pos x="23" y="684"/>
                  </a:cxn>
                  <a:cxn ang="0">
                    <a:pos x="3" y="556"/>
                  </a:cxn>
                  <a:cxn ang="0">
                    <a:pos x="6" y="426"/>
                  </a:cxn>
                  <a:cxn ang="0">
                    <a:pos x="29" y="302"/>
                  </a:cxn>
                  <a:cxn ang="0">
                    <a:pos x="73" y="202"/>
                  </a:cxn>
                  <a:cxn ang="0">
                    <a:pos x="128" y="127"/>
                  </a:cxn>
                  <a:cxn ang="0">
                    <a:pos x="196" y="68"/>
                  </a:cxn>
                  <a:cxn ang="0">
                    <a:pos x="276" y="26"/>
                  </a:cxn>
                  <a:cxn ang="0">
                    <a:pos x="389" y="1"/>
                  </a:cxn>
                </a:cxnLst>
                <a:rect l="0" t="0" r="r" b="b"/>
                <a:pathLst>
                  <a:path w="923" h="807">
                    <a:moveTo>
                      <a:pt x="446" y="0"/>
                    </a:moveTo>
                    <a:lnTo>
                      <a:pt x="502" y="6"/>
                    </a:lnTo>
                    <a:lnTo>
                      <a:pt x="557" y="18"/>
                    </a:lnTo>
                    <a:lnTo>
                      <a:pt x="612" y="37"/>
                    </a:lnTo>
                    <a:lnTo>
                      <a:pt x="665" y="62"/>
                    </a:lnTo>
                    <a:lnTo>
                      <a:pt x="714" y="94"/>
                    </a:lnTo>
                    <a:lnTo>
                      <a:pt x="763" y="132"/>
                    </a:lnTo>
                    <a:lnTo>
                      <a:pt x="809" y="175"/>
                    </a:lnTo>
                    <a:lnTo>
                      <a:pt x="851" y="225"/>
                    </a:lnTo>
                    <a:lnTo>
                      <a:pt x="888" y="278"/>
                    </a:lnTo>
                    <a:lnTo>
                      <a:pt x="923" y="339"/>
                    </a:lnTo>
                    <a:lnTo>
                      <a:pt x="907" y="369"/>
                    </a:lnTo>
                    <a:lnTo>
                      <a:pt x="887" y="399"/>
                    </a:lnTo>
                    <a:lnTo>
                      <a:pt x="865" y="428"/>
                    </a:lnTo>
                    <a:lnTo>
                      <a:pt x="839" y="455"/>
                    </a:lnTo>
                    <a:lnTo>
                      <a:pt x="810" y="480"/>
                    </a:lnTo>
                    <a:lnTo>
                      <a:pt x="777" y="502"/>
                    </a:lnTo>
                    <a:lnTo>
                      <a:pt x="742" y="521"/>
                    </a:lnTo>
                    <a:lnTo>
                      <a:pt x="703" y="535"/>
                    </a:lnTo>
                    <a:lnTo>
                      <a:pt x="659" y="544"/>
                    </a:lnTo>
                    <a:lnTo>
                      <a:pt x="613" y="547"/>
                    </a:lnTo>
                    <a:lnTo>
                      <a:pt x="552" y="544"/>
                    </a:lnTo>
                    <a:lnTo>
                      <a:pt x="496" y="538"/>
                    </a:lnTo>
                    <a:lnTo>
                      <a:pt x="444" y="529"/>
                    </a:lnTo>
                    <a:lnTo>
                      <a:pt x="399" y="515"/>
                    </a:lnTo>
                    <a:lnTo>
                      <a:pt x="357" y="500"/>
                    </a:lnTo>
                    <a:lnTo>
                      <a:pt x="320" y="484"/>
                    </a:lnTo>
                    <a:lnTo>
                      <a:pt x="287" y="467"/>
                    </a:lnTo>
                    <a:lnTo>
                      <a:pt x="261" y="450"/>
                    </a:lnTo>
                    <a:lnTo>
                      <a:pt x="238" y="434"/>
                    </a:lnTo>
                    <a:lnTo>
                      <a:pt x="219" y="419"/>
                    </a:lnTo>
                    <a:lnTo>
                      <a:pt x="205" y="405"/>
                    </a:lnTo>
                    <a:lnTo>
                      <a:pt x="194" y="396"/>
                    </a:lnTo>
                    <a:lnTo>
                      <a:pt x="189" y="390"/>
                    </a:lnTo>
                    <a:lnTo>
                      <a:pt x="186" y="387"/>
                    </a:lnTo>
                    <a:lnTo>
                      <a:pt x="194" y="447"/>
                    </a:lnTo>
                    <a:lnTo>
                      <a:pt x="197" y="504"/>
                    </a:lnTo>
                    <a:lnTo>
                      <a:pt x="194" y="555"/>
                    </a:lnTo>
                    <a:lnTo>
                      <a:pt x="188" y="602"/>
                    </a:lnTo>
                    <a:lnTo>
                      <a:pt x="179" y="645"/>
                    </a:lnTo>
                    <a:lnTo>
                      <a:pt x="164" y="683"/>
                    </a:lnTo>
                    <a:lnTo>
                      <a:pt x="148" y="717"/>
                    </a:lnTo>
                    <a:lnTo>
                      <a:pt x="131" y="746"/>
                    </a:lnTo>
                    <a:lnTo>
                      <a:pt x="111" y="771"/>
                    </a:lnTo>
                    <a:lnTo>
                      <a:pt x="90" y="792"/>
                    </a:lnTo>
                    <a:lnTo>
                      <a:pt x="69" y="807"/>
                    </a:lnTo>
                    <a:lnTo>
                      <a:pt x="42" y="746"/>
                    </a:lnTo>
                    <a:lnTo>
                      <a:pt x="23" y="684"/>
                    </a:lnTo>
                    <a:lnTo>
                      <a:pt x="10" y="620"/>
                    </a:lnTo>
                    <a:lnTo>
                      <a:pt x="3" y="556"/>
                    </a:lnTo>
                    <a:lnTo>
                      <a:pt x="0" y="491"/>
                    </a:lnTo>
                    <a:lnTo>
                      <a:pt x="6" y="426"/>
                    </a:lnTo>
                    <a:lnTo>
                      <a:pt x="15" y="364"/>
                    </a:lnTo>
                    <a:lnTo>
                      <a:pt x="29" y="302"/>
                    </a:lnTo>
                    <a:lnTo>
                      <a:pt x="50" y="244"/>
                    </a:lnTo>
                    <a:lnTo>
                      <a:pt x="73" y="202"/>
                    </a:lnTo>
                    <a:lnTo>
                      <a:pt x="99" y="163"/>
                    </a:lnTo>
                    <a:lnTo>
                      <a:pt x="128" y="127"/>
                    </a:lnTo>
                    <a:lnTo>
                      <a:pt x="160" y="95"/>
                    </a:lnTo>
                    <a:lnTo>
                      <a:pt x="196" y="68"/>
                    </a:lnTo>
                    <a:lnTo>
                      <a:pt x="234" y="44"/>
                    </a:lnTo>
                    <a:lnTo>
                      <a:pt x="276" y="26"/>
                    </a:lnTo>
                    <a:lnTo>
                      <a:pt x="332" y="10"/>
                    </a:lnTo>
                    <a:lnTo>
                      <a:pt x="389" y="1"/>
                    </a:lnTo>
                    <a:lnTo>
                      <a:pt x="446" y="0"/>
                    </a:lnTo>
                    <a:close/>
                  </a:path>
                </a:pathLst>
              </a:custGeom>
              <a:solidFill>
                <a:srgbClr val="F97D39"/>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43" name="Freeform 16">
                <a:extLst>
                  <a:ext uri="{FF2B5EF4-FFF2-40B4-BE49-F238E27FC236}">
                    <a16:creationId xmlns:a16="http://schemas.microsoft.com/office/drawing/2014/main" id="{D60E3CC4-B29F-D211-15D6-9440D376BEE2}"/>
                  </a:ext>
                </a:extLst>
              </p:cNvPr>
              <p:cNvSpPr>
                <a:spLocks noEditPoints="1"/>
              </p:cNvSpPr>
              <p:nvPr/>
            </p:nvSpPr>
            <p:spPr bwMode="auto">
              <a:xfrm>
                <a:off x="5456514" y="2883025"/>
                <a:ext cx="757308" cy="1348514"/>
              </a:xfrm>
              <a:custGeom>
                <a:avLst/>
                <a:gdLst/>
                <a:ahLst/>
                <a:cxnLst>
                  <a:cxn ang="0">
                    <a:pos x="270" y="500"/>
                  </a:cxn>
                  <a:cxn ang="0">
                    <a:pos x="259" y="527"/>
                  </a:cxn>
                  <a:cxn ang="0">
                    <a:pos x="244" y="575"/>
                  </a:cxn>
                  <a:cxn ang="0">
                    <a:pos x="225" y="642"/>
                  </a:cxn>
                  <a:cxn ang="0">
                    <a:pos x="210" y="720"/>
                  </a:cxn>
                  <a:cxn ang="0">
                    <a:pos x="206" y="765"/>
                  </a:cxn>
                  <a:cxn ang="0">
                    <a:pos x="220" y="783"/>
                  </a:cxn>
                  <a:cxn ang="0">
                    <a:pos x="248" y="815"/>
                  </a:cxn>
                  <a:cxn ang="0">
                    <a:pos x="283" y="849"/>
                  </a:cxn>
                  <a:cxn ang="0">
                    <a:pos x="279" y="734"/>
                  </a:cxn>
                  <a:cxn ang="0">
                    <a:pos x="276" y="639"/>
                  </a:cxn>
                  <a:cxn ang="0">
                    <a:pos x="274" y="563"/>
                  </a:cxn>
                  <a:cxn ang="0">
                    <a:pos x="272" y="515"/>
                  </a:cxn>
                  <a:cxn ang="0">
                    <a:pos x="271" y="496"/>
                  </a:cxn>
                  <a:cxn ang="0">
                    <a:pos x="166" y="4"/>
                  </a:cxn>
                  <a:cxn ang="0">
                    <a:pos x="229" y="9"/>
                  </a:cxn>
                  <a:cxn ang="0">
                    <a:pos x="299" y="12"/>
                  </a:cxn>
                  <a:cxn ang="0">
                    <a:pos x="418" y="11"/>
                  </a:cxn>
                  <a:cxn ang="0">
                    <a:pos x="451" y="9"/>
                  </a:cxn>
                  <a:cxn ang="0">
                    <a:pos x="468" y="70"/>
                  </a:cxn>
                  <a:cxn ang="0">
                    <a:pos x="500" y="190"/>
                  </a:cxn>
                  <a:cxn ang="0">
                    <a:pos x="561" y="368"/>
                  </a:cxn>
                  <a:cxn ang="0">
                    <a:pos x="605" y="482"/>
                  </a:cxn>
                  <a:cxn ang="0">
                    <a:pos x="650" y="587"/>
                  </a:cxn>
                  <a:cxn ang="0">
                    <a:pos x="692" y="681"/>
                  </a:cxn>
                  <a:cxn ang="0">
                    <a:pos x="731" y="762"/>
                  </a:cxn>
                  <a:cxn ang="0">
                    <a:pos x="764" y="826"/>
                  </a:cxn>
                  <a:cxn ang="0">
                    <a:pos x="795" y="888"/>
                  </a:cxn>
                  <a:cxn ang="0">
                    <a:pos x="802" y="900"/>
                  </a:cxn>
                  <a:cxn ang="0">
                    <a:pos x="756" y="1416"/>
                  </a:cxn>
                  <a:cxn ang="0">
                    <a:pos x="291" y="1409"/>
                  </a:cxn>
                  <a:cxn ang="0">
                    <a:pos x="292" y="1239"/>
                  </a:cxn>
                  <a:cxn ang="0">
                    <a:pos x="291" y="1115"/>
                  </a:cxn>
                  <a:cxn ang="0">
                    <a:pos x="272" y="1108"/>
                  </a:cxn>
                  <a:cxn ang="0">
                    <a:pos x="229" y="1087"/>
                  </a:cxn>
                  <a:cxn ang="0">
                    <a:pos x="166" y="1046"/>
                  </a:cxn>
                  <a:cxn ang="0">
                    <a:pos x="110" y="994"/>
                  </a:cxn>
                  <a:cxn ang="0">
                    <a:pos x="66" y="939"/>
                  </a:cxn>
                  <a:cxn ang="0">
                    <a:pos x="33" y="888"/>
                  </a:cxn>
                  <a:cxn ang="0">
                    <a:pos x="12" y="847"/>
                  </a:cxn>
                  <a:cxn ang="0">
                    <a:pos x="1" y="823"/>
                  </a:cxn>
                  <a:cxn ang="0">
                    <a:pos x="5" y="754"/>
                  </a:cxn>
                  <a:cxn ang="0">
                    <a:pos x="17" y="643"/>
                  </a:cxn>
                  <a:cxn ang="0">
                    <a:pos x="30" y="549"/>
                  </a:cxn>
                  <a:cxn ang="0">
                    <a:pos x="46" y="461"/>
                  </a:cxn>
                  <a:cxn ang="0">
                    <a:pos x="62" y="371"/>
                  </a:cxn>
                  <a:cxn ang="0">
                    <a:pos x="84" y="242"/>
                  </a:cxn>
                  <a:cxn ang="0">
                    <a:pos x="103" y="146"/>
                  </a:cxn>
                  <a:cxn ang="0">
                    <a:pos x="119" y="76"/>
                  </a:cxn>
                  <a:cxn ang="0">
                    <a:pos x="131" y="32"/>
                  </a:cxn>
                  <a:cxn ang="0">
                    <a:pos x="139" y="8"/>
                  </a:cxn>
                  <a:cxn ang="0">
                    <a:pos x="141" y="0"/>
                  </a:cxn>
                </a:cxnLst>
                <a:rect l="0" t="0" r="r" b="b"/>
                <a:pathLst>
                  <a:path w="807" h="1437">
                    <a:moveTo>
                      <a:pt x="271" y="496"/>
                    </a:moveTo>
                    <a:lnTo>
                      <a:pt x="270" y="500"/>
                    </a:lnTo>
                    <a:lnTo>
                      <a:pt x="266" y="511"/>
                    </a:lnTo>
                    <a:lnTo>
                      <a:pt x="259" y="527"/>
                    </a:lnTo>
                    <a:lnTo>
                      <a:pt x="251" y="549"/>
                    </a:lnTo>
                    <a:lnTo>
                      <a:pt x="244" y="575"/>
                    </a:lnTo>
                    <a:lnTo>
                      <a:pt x="234" y="606"/>
                    </a:lnTo>
                    <a:lnTo>
                      <a:pt x="225" y="642"/>
                    </a:lnTo>
                    <a:lnTo>
                      <a:pt x="217" y="680"/>
                    </a:lnTo>
                    <a:lnTo>
                      <a:pt x="210" y="720"/>
                    </a:lnTo>
                    <a:lnTo>
                      <a:pt x="204" y="762"/>
                    </a:lnTo>
                    <a:lnTo>
                      <a:pt x="206" y="765"/>
                    </a:lnTo>
                    <a:lnTo>
                      <a:pt x="211" y="773"/>
                    </a:lnTo>
                    <a:lnTo>
                      <a:pt x="220" y="783"/>
                    </a:lnTo>
                    <a:lnTo>
                      <a:pt x="232" y="798"/>
                    </a:lnTo>
                    <a:lnTo>
                      <a:pt x="248" y="815"/>
                    </a:lnTo>
                    <a:lnTo>
                      <a:pt x="265" y="832"/>
                    </a:lnTo>
                    <a:lnTo>
                      <a:pt x="283" y="849"/>
                    </a:lnTo>
                    <a:lnTo>
                      <a:pt x="282" y="786"/>
                    </a:lnTo>
                    <a:lnTo>
                      <a:pt x="279" y="734"/>
                    </a:lnTo>
                    <a:lnTo>
                      <a:pt x="278" y="684"/>
                    </a:lnTo>
                    <a:lnTo>
                      <a:pt x="276" y="639"/>
                    </a:lnTo>
                    <a:lnTo>
                      <a:pt x="275" y="599"/>
                    </a:lnTo>
                    <a:lnTo>
                      <a:pt x="274" y="563"/>
                    </a:lnTo>
                    <a:lnTo>
                      <a:pt x="272" y="536"/>
                    </a:lnTo>
                    <a:lnTo>
                      <a:pt x="272" y="515"/>
                    </a:lnTo>
                    <a:lnTo>
                      <a:pt x="271" y="500"/>
                    </a:lnTo>
                    <a:lnTo>
                      <a:pt x="271" y="496"/>
                    </a:lnTo>
                    <a:close/>
                    <a:moveTo>
                      <a:pt x="141" y="0"/>
                    </a:moveTo>
                    <a:lnTo>
                      <a:pt x="166" y="4"/>
                    </a:lnTo>
                    <a:lnTo>
                      <a:pt x="196" y="8"/>
                    </a:lnTo>
                    <a:lnTo>
                      <a:pt x="229" y="9"/>
                    </a:lnTo>
                    <a:lnTo>
                      <a:pt x="263" y="11"/>
                    </a:lnTo>
                    <a:lnTo>
                      <a:pt x="299" y="12"/>
                    </a:lnTo>
                    <a:lnTo>
                      <a:pt x="394" y="12"/>
                    </a:lnTo>
                    <a:lnTo>
                      <a:pt x="418" y="11"/>
                    </a:lnTo>
                    <a:lnTo>
                      <a:pt x="437" y="11"/>
                    </a:lnTo>
                    <a:lnTo>
                      <a:pt x="451" y="9"/>
                    </a:lnTo>
                    <a:lnTo>
                      <a:pt x="454" y="9"/>
                    </a:lnTo>
                    <a:lnTo>
                      <a:pt x="468" y="70"/>
                    </a:lnTo>
                    <a:lnTo>
                      <a:pt x="483" y="130"/>
                    </a:lnTo>
                    <a:lnTo>
                      <a:pt x="500" y="190"/>
                    </a:lnTo>
                    <a:lnTo>
                      <a:pt x="540" y="311"/>
                    </a:lnTo>
                    <a:lnTo>
                      <a:pt x="561" y="368"/>
                    </a:lnTo>
                    <a:lnTo>
                      <a:pt x="583" y="426"/>
                    </a:lnTo>
                    <a:lnTo>
                      <a:pt x="605" y="482"/>
                    </a:lnTo>
                    <a:lnTo>
                      <a:pt x="627" y="536"/>
                    </a:lnTo>
                    <a:lnTo>
                      <a:pt x="650" y="587"/>
                    </a:lnTo>
                    <a:lnTo>
                      <a:pt x="671" y="635"/>
                    </a:lnTo>
                    <a:lnTo>
                      <a:pt x="692" y="681"/>
                    </a:lnTo>
                    <a:lnTo>
                      <a:pt x="713" y="723"/>
                    </a:lnTo>
                    <a:lnTo>
                      <a:pt x="731" y="762"/>
                    </a:lnTo>
                    <a:lnTo>
                      <a:pt x="748" y="796"/>
                    </a:lnTo>
                    <a:lnTo>
                      <a:pt x="764" y="826"/>
                    </a:lnTo>
                    <a:lnTo>
                      <a:pt x="777" y="851"/>
                    </a:lnTo>
                    <a:lnTo>
                      <a:pt x="795" y="888"/>
                    </a:lnTo>
                    <a:lnTo>
                      <a:pt x="800" y="897"/>
                    </a:lnTo>
                    <a:lnTo>
                      <a:pt x="802" y="900"/>
                    </a:lnTo>
                    <a:lnTo>
                      <a:pt x="807" y="1294"/>
                    </a:lnTo>
                    <a:lnTo>
                      <a:pt x="756" y="1416"/>
                    </a:lnTo>
                    <a:lnTo>
                      <a:pt x="289" y="1437"/>
                    </a:lnTo>
                    <a:lnTo>
                      <a:pt x="291" y="1409"/>
                    </a:lnTo>
                    <a:lnTo>
                      <a:pt x="292" y="1374"/>
                    </a:lnTo>
                    <a:lnTo>
                      <a:pt x="292" y="1239"/>
                    </a:lnTo>
                    <a:lnTo>
                      <a:pt x="291" y="1187"/>
                    </a:lnTo>
                    <a:lnTo>
                      <a:pt x="291" y="1115"/>
                    </a:lnTo>
                    <a:lnTo>
                      <a:pt x="287" y="1113"/>
                    </a:lnTo>
                    <a:lnTo>
                      <a:pt x="272" y="1108"/>
                    </a:lnTo>
                    <a:lnTo>
                      <a:pt x="253" y="1099"/>
                    </a:lnTo>
                    <a:lnTo>
                      <a:pt x="229" y="1087"/>
                    </a:lnTo>
                    <a:lnTo>
                      <a:pt x="200" y="1070"/>
                    </a:lnTo>
                    <a:lnTo>
                      <a:pt x="166" y="1046"/>
                    </a:lnTo>
                    <a:lnTo>
                      <a:pt x="136" y="1022"/>
                    </a:lnTo>
                    <a:lnTo>
                      <a:pt x="110" y="994"/>
                    </a:lnTo>
                    <a:lnTo>
                      <a:pt x="85" y="967"/>
                    </a:lnTo>
                    <a:lnTo>
                      <a:pt x="66" y="939"/>
                    </a:lnTo>
                    <a:lnTo>
                      <a:pt x="47" y="913"/>
                    </a:lnTo>
                    <a:lnTo>
                      <a:pt x="33" y="888"/>
                    </a:lnTo>
                    <a:lnTo>
                      <a:pt x="21" y="866"/>
                    </a:lnTo>
                    <a:lnTo>
                      <a:pt x="12" y="847"/>
                    </a:lnTo>
                    <a:lnTo>
                      <a:pt x="5" y="833"/>
                    </a:lnTo>
                    <a:lnTo>
                      <a:pt x="1" y="823"/>
                    </a:lnTo>
                    <a:lnTo>
                      <a:pt x="0" y="820"/>
                    </a:lnTo>
                    <a:lnTo>
                      <a:pt x="5" y="754"/>
                    </a:lnTo>
                    <a:lnTo>
                      <a:pt x="10" y="697"/>
                    </a:lnTo>
                    <a:lnTo>
                      <a:pt x="17" y="643"/>
                    </a:lnTo>
                    <a:lnTo>
                      <a:pt x="24" y="595"/>
                    </a:lnTo>
                    <a:lnTo>
                      <a:pt x="30" y="549"/>
                    </a:lnTo>
                    <a:lnTo>
                      <a:pt x="38" y="504"/>
                    </a:lnTo>
                    <a:lnTo>
                      <a:pt x="46" y="461"/>
                    </a:lnTo>
                    <a:lnTo>
                      <a:pt x="54" y="417"/>
                    </a:lnTo>
                    <a:lnTo>
                      <a:pt x="62" y="371"/>
                    </a:lnTo>
                    <a:lnTo>
                      <a:pt x="73" y="303"/>
                    </a:lnTo>
                    <a:lnTo>
                      <a:pt x="84" y="242"/>
                    </a:lnTo>
                    <a:lnTo>
                      <a:pt x="94" y="190"/>
                    </a:lnTo>
                    <a:lnTo>
                      <a:pt x="103" y="146"/>
                    </a:lnTo>
                    <a:lnTo>
                      <a:pt x="113" y="108"/>
                    </a:lnTo>
                    <a:lnTo>
                      <a:pt x="119" y="76"/>
                    </a:lnTo>
                    <a:lnTo>
                      <a:pt x="126" y="51"/>
                    </a:lnTo>
                    <a:lnTo>
                      <a:pt x="131" y="32"/>
                    </a:lnTo>
                    <a:lnTo>
                      <a:pt x="136" y="17"/>
                    </a:lnTo>
                    <a:lnTo>
                      <a:pt x="139" y="8"/>
                    </a:lnTo>
                    <a:lnTo>
                      <a:pt x="141" y="1"/>
                    </a:lnTo>
                    <a:lnTo>
                      <a:pt x="14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44" name="Freeform 17">
                <a:extLst>
                  <a:ext uri="{FF2B5EF4-FFF2-40B4-BE49-F238E27FC236}">
                    <a16:creationId xmlns:a16="http://schemas.microsoft.com/office/drawing/2014/main" id="{795FFE6E-2AAA-A2B4-18C3-B8F8FC2CF957}"/>
                  </a:ext>
                </a:extLst>
              </p:cNvPr>
              <p:cNvSpPr>
                <a:spLocks/>
              </p:cNvSpPr>
              <p:nvPr/>
            </p:nvSpPr>
            <p:spPr bwMode="auto">
              <a:xfrm>
                <a:off x="5872236" y="3288424"/>
                <a:ext cx="338771" cy="897133"/>
              </a:xfrm>
              <a:custGeom>
                <a:avLst/>
                <a:gdLst/>
                <a:ahLst/>
                <a:cxnLst>
                  <a:cxn ang="0">
                    <a:pos x="0" y="0"/>
                  </a:cxn>
                  <a:cxn ang="0">
                    <a:pos x="345" y="489"/>
                  </a:cxn>
                  <a:cxn ang="0">
                    <a:pos x="343" y="806"/>
                  </a:cxn>
                  <a:cxn ang="0">
                    <a:pos x="361" y="883"/>
                  </a:cxn>
                  <a:cxn ang="0">
                    <a:pos x="327" y="956"/>
                  </a:cxn>
                  <a:cxn ang="0">
                    <a:pos x="315" y="866"/>
                  </a:cxn>
                  <a:cxn ang="0">
                    <a:pos x="323" y="535"/>
                  </a:cxn>
                  <a:cxn ang="0">
                    <a:pos x="322" y="532"/>
                  </a:cxn>
                  <a:cxn ang="0">
                    <a:pos x="317" y="524"/>
                  </a:cxn>
                  <a:cxn ang="0">
                    <a:pos x="308" y="511"/>
                  </a:cxn>
                  <a:cxn ang="0">
                    <a:pos x="296" y="494"/>
                  </a:cxn>
                  <a:cxn ang="0">
                    <a:pos x="283" y="472"/>
                  </a:cxn>
                  <a:cxn ang="0">
                    <a:pos x="266" y="447"/>
                  </a:cxn>
                  <a:cxn ang="0">
                    <a:pos x="247" y="419"/>
                  </a:cxn>
                  <a:cxn ang="0">
                    <a:pos x="228" y="388"/>
                  </a:cxn>
                  <a:cxn ang="0">
                    <a:pos x="207" y="354"/>
                  </a:cxn>
                  <a:cxn ang="0">
                    <a:pos x="184" y="319"/>
                  </a:cxn>
                  <a:cxn ang="0">
                    <a:pos x="161" y="281"/>
                  </a:cxn>
                  <a:cxn ang="0">
                    <a:pos x="137" y="241"/>
                  </a:cxn>
                  <a:cxn ang="0">
                    <a:pos x="114" y="201"/>
                  </a:cxn>
                  <a:cxn ang="0">
                    <a:pos x="89" y="160"/>
                  </a:cxn>
                  <a:cxn ang="0">
                    <a:pos x="65" y="119"/>
                  </a:cxn>
                  <a:cxn ang="0">
                    <a:pos x="43" y="79"/>
                  </a:cxn>
                  <a:cxn ang="0">
                    <a:pos x="21" y="40"/>
                  </a:cxn>
                  <a:cxn ang="0">
                    <a:pos x="0" y="0"/>
                  </a:cxn>
                </a:cxnLst>
                <a:rect l="0" t="0" r="r" b="b"/>
                <a:pathLst>
                  <a:path w="361" h="956">
                    <a:moveTo>
                      <a:pt x="0" y="0"/>
                    </a:moveTo>
                    <a:lnTo>
                      <a:pt x="345" y="489"/>
                    </a:lnTo>
                    <a:lnTo>
                      <a:pt x="343" y="806"/>
                    </a:lnTo>
                    <a:lnTo>
                      <a:pt x="361" y="883"/>
                    </a:lnTo>
                    <a:lnTo>
                      <a:pt x="327" y="956"/>
                    </a:lnTo>
                    <a:lnTo>
                      <a:pt x="315" y="866"/>
                    </a:lnTo>
                    <a:lnTo>
                      <a:pt x="323" y="535"/>
                    </a:lnTo>
                    <a:lnTo>
                      <a:pt x="322" y="532"/>
                    </a:lnTo>
                    <a:lnTo>
                      <a:pt x="317" y="524"/>
                    </a:lnTo>
                    <a:lnTo>
                      <a:pt x="308" y="511"/>
                    </a:lnTo>
                    <a:lnTo>
                      <a:pt x="296" y="494"/>
                    </a:lnTo>
                    <a:lnTo>
                      <a:pt x="283" y="472"/>
                    </a:lnTo>
                    <a:lnTo>
                      <a:pt x="266" y="447"/>
                    </a:lnTo>
                    <a:lnTo>
                      <a:pt x="247" y="419"/>
                    </a:lnTo>
                    <a:lnTo>
                      <a:pt x="228" y="388"/>
                    </a:lnTo>
                    <a:lnTo>
                      <a:pt x="207" y="354"/>
                    </a:lnTo>
                    <a:lnTo>
                      <a:pt x="184" y="319"/>
                    </a:lnTo>
                    <a:lnTo>
                      <a:pt x="161" y="281"/>
                    </a:lnTo>
                    <a:lnTo>
                      <a:pt x="137" y="241"/>
                    </a:lnTo>
                    <a:lnTo>
                      <a:pt x="114" y="201"/>
                    </a:lnTo>
                    <a:lnTo>
                      <a:pt x="89" y="160"/>
                    </a:lnTo>
                    <a:lnTo>
                      <a:pt x="65" y="119"/>
                    </a:lnTo>
                    <a:lnTo>
                      <a:pt x="43" y="79"/>
                    </a:lnTo>
                    <a:lnTo>
                      <a:pt x="21" y="40"/>
                    </a:lnTo>
                    <a:lnTo>
                      <a:pt x="0"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45" name="Freeform 18">
                <a:extLst>
                  <a:ext uri="{FF2B5EF4-FFF2-40B4-BE49-F238E27FC236}">
                    <a16:creationId xmlns:a16="http://schemas.microsoft.com/office/drawing/2014/main" id="{2F114D05-CF7C-AC34-04C1-82C09DA09104}"/>
                  </a:ext>
                </a:extLst>
              </p:cNvPr>
              <p:cNvSpPr>
                <a:spLocks/>
              </p:cNvSpPr>
              <p:nvPr/>
            </p:nvSpPr>
            <p:spPr bwMode="auto">
              <a:xfrm>
                <a:off x="6182854" y="2822966"/>
                <a:ext cx="381000" cy="1386051"/>
              </a:xfrm>
              <a:custGeom>
                <a:avLst/>
                <a:gdLst/>
                <a:ahLst/>
                <a:cxnLst>
                  <a:cxn ang="0">
                    <a:pos x="262" y="4"/>
                  </a:cxn>
                  <a:cxn ang="0">
                    <a:pos x="270" y="29"/>
                  </a:cxn>
                  <a:cxn ang="0">
                    <a:pos x="284" y="76"/>
                  </a:cxn>
                  <a:cxn ang="0">
                    <a:pos x="307" y="139"/>
                  </a:cxn>
                  <a:cxn ang="0">
                    <a:pos x="351" y="250"/>
                  </a:cxn>
                  <a:cxn ang="0">
                    <a:pos x="388" y="329"/>
                  </a:cxn>
                  <a:cxn ang="0">
                    <a:pos x="406" y="392"/>
                  </a:cxn>
                  <a:cxn ang="0">
                    <a:pos x="403" y="465"/>
                  </a:cxn>
                  <a:cxn ang="0">
                    <a:pos x="386" y="547"/>
                  </a:cxn>
                  <a:cxn ang="0">
                    <a:pos x="360" y="634"/>
                  </a:cxn>
                  <a:cxn ang="0">
                    <a:pos x="299" y="817"/>
                  </a:cxn>
                  <a:cxn ang="0">
                    <a:pos x="274" y="909"/>
                  </a:cxn>
                  <a:cxn ang="0">
                    <a:pos x="261" y="997"/>
                  </a:cxn>
                  <a:cxn ang="0">
                    <a:pos x="262" y="1014"/>
                  </a:cxn>
                  <a:cxn ang="0">
                    <a:pos x="263" y="1057"/>
                  </a:cxn>
                  <a:cxn ang="0">
                    <a:pos x="265" y="1117"/>
                  </a:cxn>
                  <a:cxn ang="0">
                    <a:pos x="267" y="1279"/>
                  </a:cxn>
                  <a:cxn ang="0">
                    <a:pos x="266" y="1349"/>
                  </a:cxn>
                  <a:cxn ang="0">
                    <a:pos x="263" y="1410"/>
                  </a:cxn>
                  <a:cxn ang="0">
                    <a:pos x="262" y="1454"/>
                  </a:cxn>
                  <a:cxn ang="0">
                    <a:pos x="261" y="1471"/>
                  </a:cxn>
                  <a:cxn ang="0">
                    <a:pos x="0" y="1346"/>
                  </a:cxn>
                  <a:cxn ang="0">
                    <a:pos x="11" y="1002"/>
                  </a:cxn>
                  <a:cxn ang="0">
                    <a:pos x="20" y="987"/>
                  </a:cxn>
                  <a:cxn ang="0">
                    <a:pos x="35" y="959"/>
                  </a:cxn>
                  <a:cxn ang="0">
                    <a:pos x="55" y="914"/>
                  </a:cxn>
                  <a:cxn ang="0">
                    <a:pos x="76" y="850"/>
                  </a:cxn>
                  <a:cxn ang="0">
                    <a:pos x="98" y="769"/>
                  </a:cxn>
                  <a:cxn ang="0">
                    <a:pos x="117" y="667"/>
                  </a:cxn>
                  <a:cxn ang="0">
                    <a:pos x="130" y="542"/>
                  </a:cxn>
                  <a:cxn ang="0">
                    <a:pos x="136" y="395"/>
                  </a:cxn>
                  <a:cxn ang="0">
                    <a:pos x="132" y="224"/>
                  </a:cxn>
                  <a:cxn ang="0">
                    <a:pos x="117" y="28"/>
                  </a:cxn>
                </a:cxnLst>
                <a:rect l="0" t="0" r="r" b="b"/>
                <a:pathLst>
                  <a:path w="406" h="1477">
                    <a:moveTo>
                      <a:pt x="261" y="0"/>
                    </a:moveTo>
                    <a:lnTo>
                      <a:pt x="262" y="4"/>
                    </a:lnTo>
                    <a:lnTo>
                      <a:pt x="265" y="13"/>
                    </a:lnTo>
                    <a:lnTo>
                      <a:pt x="270" y="29"/>
                    </a:lnTo>
                    <a:lnTo>
                      <a:pt x="276" y="51"/>
                    </a:lnTo>
                    <a:lnTo>
                      <a:pt x="284" y="76"/>
                    </a:lnTo>
                    <a:lnTo>
                      <a:pt x="295" y="106"/>
                    </a:lnTo>
                    <a:lnTo>
                      <a:pt x="307" y="139"/>
                    </a:lnTo>
                    <a:lnTo>
                      <a:pt x="320" y="174"/>
                    </a:lnTo>
                    <a:lnTo>
                      <a:pt x="351" y="250"/>
                    </a:lnTo>
                    <a:lnTo>
                      <a:pt x="368" y="289"/>
                    </a:lnTo>
                    <a:lnTo>
                      <a:pt x="388" y="329"/>
                    </a:lnTo>
                    <a:lnTo>
                      <a:pt x="400" y="359"/>
                    </a:lnTo>
                    <a:lnTo>
                      <a:pt x="406" y="392"/>
                    </a:lnTo>
                    <a:lnTo>
                      <a:pt x="406" y="428"/>
                    </a:lnTo>
                    <a:lnTo>
                      <a:pt x="403" y="465"/>
                    </a:lnTo>
                    <a:lnTo>
                      <a:pt x="397" y="505"/>
                    </a:lnTo>
                    <a:lnTo>
                      <a:pt x="386" y="547"/>
                    </a:lnTo>
                    <a:lnTo>
                      <a:pt x="375" y="589"/>
                    </a:lnTo>
                    <a:lnTo>
                      <a:pt x="360" y="634"/>
                    </a:lnTo>
                    <a:lnTo>
                      <a:pt x="313" y="771"/>
                    </a:lnTo>
                    <a:lnTo>
                      <a:pt x="299" y="817"/>
                    </a:lnTo>
                    <a:lnTo>
                      <a:pt x="286" y="863"/>
                    </a:lnTo>
                    <a:lnTo>
                      <a:pt x="274" y="909"/>
                    </a:lnTo>
                    <a:lnTo>
                      <a:pt x="266" y="953"/>
                    </a:lnTo>
                    <a:lnTo>
                      <a:pt x="261" y="997"/>
                    </a:lnTo>
                    <a:lnTo>
                      <a:pt x="261" y="1000"/>
                    </a:lnTo>
                    <a:lnTo>
                      <a:pt x="262" y="1014"/>
                    </a:lnTo>
                    <a:lnTo>
                      <a:pt x="262" y="1032"/>
                    </a:lnTo>
                    <a:lnTo>
                      <a:pt x="263" y="1057"/>
                    </a:lnTo>
                    <a:lnTo>
                      <a:pt x="263" y="1086"/>
                    </a:lnTo>
                    <a:lnTo>
                      <a:pt x="265" y="1117"/>
                    </a:lnTo>
                    <a:lnTo>
                      <a:pt x="267" y="1185"/>
                    </a:lnTo>
                    <a:lnTo>
                      <a:pt x="267" y="1279"/>
                    </a:lnTo>
                    <a:lnTo>
                      <a:pt x="266" y="1315"/>
                    </a:lnTo>
                    <a:lnTo>
                      <a:pt x="266" y="1349"/>
                    </a:lnTo>
                    <a:lnTo>
                      <a:pt x="265" y="1380"/>
                    </a:lnTo>
                    <a:lnTo>
                      <a:pt x="263" y="1410"/>
                    </a:lnTo>
                    <a:lnTo>
                      <a:pt x="262" y="1435"/>
                    </a:lnTo>
                    <a:lnTo>
                      <a:pt x="262" y="1454"/>
                    </a:lnTo>
                    <a:lnTo>
                      <a:pt x="261" y="1467"/>
                    </a:lnTo>
                    <a:lnTo>
                      <a:pt x="261" y="1471"/>
                    </a:lnTo>
                    <a:lnTo>
                      <a:pt x="25" y="1477"/>
                    </a:lnTo>
                    <a:lnTo>
                      <a:pt x="0" y="1346"/>
                    </a:lnTo>
                    <a:lnTo>
                      <a:pt x="9" y="1003"/>
                    </a:lnTo>
                    <a:lnTo>
                      <a:pt x="11" y="1002"/>
                    </a:lnTo>
                    <a:lnTo>
                      <a:pt x="14" y="997"/>
                    </a:lnTo>
                    <a:lnTo>
                      <a:pt x="20" y="987"/>
                    </a:lnTo>
                    <a:lnTo>
                      <a:pt x="26" y="976"/>
                    </a:lnTo>
                    <a:lnTo>
                      <a:pt x="35" y="959"/>
                    </a:lnTo>
                    <a:lnTo>
                      <a:pt x="45" y="938"/>
                    </a:lnTo>
                    <a:lnTo>
                      <a:pt x="55" y="914"/>
                    </a:lnTo>
                    <a:lnTo>
                      <a:pt x="66" y="884"/>
                    </a:lnTo>
                    <a:lnTo>
                      <a:pt x="76" y="850"/>
                    </a:lnTo>
                    <a:lnTo>
                      <a:pt x="88" y="812"/>
                    </a:lnTo>
                    <a:lnTo>
                      <a:pt x="98" y="769"/>
                    </a:lnTo>
                    <a:lnTo>
                      <a:pt x="107" y="720"/>
                    </a:lnTo>
                    <a:lnTo>
                      <a:pt x="117" y="667"/>
                    </a:lnTo>
                    <a:lnTo>
                      <a:pt x="125" y="606"/>
                    </a:lnTo>
                    <a:lnTo>
                      <a:pt x="130" y="542"/>
                    </a:lnTo>
                    <a:lnTo>
                      <a:pt x="135" y="471"/>
                    </a:lnTo>
                    <a:lnTo>
                      <a:pt x="136" y="395"/>
                    </a:lnTo>
                    <a:lnTo>
                      <a:pt x="136" y="313"/>
                    </a:lnTo>
                    <a:lnTo>
                      <a:pt x="132" y="224"/>
                    </a:lnTo>
                    <a:lnTo>
                      <a:pt x="126" y="130"/>
                    </a:lnTo>
                    <a:lnTo>
                      <a:pt x="117" y="28"/>
                    </a:lnTo>
                    <a:lnTo>
                      <a:pt x="26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46" name="Freeform 19">
                <a:extLst>
                  <a:ext uri="{FF2B5EF4-FFF2-40B4-BE49-F238E27FC236}">
                    <a16:creationId xmlns:a16="http://schemas.microsoft.com/office/drawing/2014/main" id="{D6DC09E4-90D6-0F61-641C-BF607B751B31}"/>
                  </a:ext>
                </a:extLst>
              </p:cNvPr>
              <p:cNvSpPr>
                <a:spLocks/>
              </p:cNvSpPr>
              <p:nvPr/>
            </p:nvSpPr>
            <p:spPr bwMode="auto">
              <a:xfrm>
                <a:off x="6174408" y="2832350"/>
                <a:ext cx="241175" cy="931854"/>
              </a:xfrm>
              <a:custGeom>
                <a:avLst/>
                <a:gdLst/>
                <a:ahLst/>
                <a:cxnLst>
                  <a:cxn ang="0">
                    <a:pos x="241" y="0"/>
                  </a:cxn>
                  <a:cxn ang="0">
                    <a:pos x="257" y="277"/>
                  </a:cxn>
                  <a:cxn ang="0">
                    <a:pos x="190" y="312"/>
                  </a:cxn>
                  <a:cxn ang="0">
                    <a:pos x="244" y="324"/>
                  </a:cxn>
                  <a:cxn ang="0">
                    <a:pos x="242" y="328"/>
                  </a:cxn>
                  <a:cxn ang="0">
                    <a:pos x="241" y="340"/>
                  </a:cxn>
                  <a:cxn ang="0">
                    <a:pos x="237" y="359"/>
                  </a:cxn>
                  <a:cxn ang="0">
                    <a:pos x="232" y="384"/>
                  </a:cxn>
                  <a:cxn ang="0">
                    <a:pos x="224" y="414"/>
                  </a:cxn>
                  <a:cxn ang="0">
                    <a:pos x="216" y="451"/>
                  </a:cxn>
                  <a:cxn ang="0">
                    <a:pos x="207" y="490"/>
                  </a:cxn>
                  <a:cxn ang="0">
                    <a:pos x="195" y="533"/>
                  </a:cxn>
                  <a:cxn ang="0">
                    <a:pos x="183" y="579"/>
                  </a:cxn>
                  <a:cxn ang="0">
                    <a:pos x="154" y="676"/>
                  </a:cxn>
                  <a:cxn ang="0">
                    <a:pos x="139" y="726"/>
                  </a:cxn>
                  <a:cxn ang="0">
                    <a:pos x="122" y="776"/>
                  </a:cxn>
                  <a:cxn ang="0">
                    <a:pos x="102" y="824"/>
                  </a:cxn>
                  <a:cxn ang="0">
                    <a:pos x="84" y="870"/>
                  </a:cxn>
                  <a:cxn ang="0">
                    <a:pos x="63" y="915"/>
                  </a:cxn>
                  <a:cxn ang="0">
                    <a:pos x="41" y="956"/>
                  </a:cxn>
                  <a:cxn ang="0">
                    <a:pos x="18" y="993"/>
                  </a:cxn>
                  <a:cxn ang="0">
                    <a:pos x="0" y="918"/>
                  </a:cxn>
                  <a:cxn ang="0">
                    <a:pos x="1" y="915"/>
                  </a:cxn>
                  <a:cxn ang="0">
                    <a:pos x="5" y="905"/>
                  </a:cxn>
                  <a:cxn ang="0">
                    <a:pos x="10" y="888"/>
                  </a:cxn>
                  <a:cxn ang="0">
                    <a:pos x="18" y="866"/>
                  </a:cxn>
                  <a:cxn ang="0">
                    <a:pos x="26" y="839"/>
                  </a:cxn>
                  <a:cxn ang="0">
                    <a:pos x="35" y="806"/>
                  </a:cxn>
                  <a:cxn ang="0">
                    <a:pos x="46" y="768"/>
                  </a:cxn>
                  <a:cxn ang="0">
                    <a:pos x="56" y="727"/>
                  </a:cxn>
                  <a:cxn ang="0">
                    <a:pos x="65" y="681"/>
                  </a:cxn>
                  <a:cxn ang="0">
                    <a:pos x="75" y="634"/>
                  </a:cxn>
                  <a:cxn ang="0">
                    <a:pos x="84" y="583"/>
                  </a:cxn>
                  <a:cxn ang="0">
                    <a:pos x="92" y="530"/>
                  </a:cxn>
                  <a:cxn ang="0">
                    <a:pos x="97" y="475"/>
                  </a:cxn>
                  <a:cxn ang="0">
                    <a:pos x="102" y="400"/>
                  </a:cxn>
                  <a:cxn ang="0">
                    <a:pos x="106" y="332"/>
                  </a:cxn>
                  <a:cxn ang="0">
                    <a:pos x="107" y="270"/>
                  </a:cxn>
                  <a:cxn ang="0">
                    <a:pos x="107" y="214"/>
                  </a:cxn>
                  <a:cxn ang="0">
                    <a:pos x="106" y="164"/>
                  </a:cxn>
                  <a:cxn ang="0">
                    <a:pos x="103" y="122"/>
                  </a:cxn>
                  <a:cxn ang="0">
                    <a:pos x="101" y="87"/>
                  </a:cxn>
                  <a:cxn ang="0">
                    <a:pos x="98" y="59"/>
                  </a:cxn>
                  <a:cxn ang="0">
                    <a:pos x="97" y="40"/>
                  </a:cxn>
                  <a:cxn ang="0">
                    <a:pos x="94" y="27"/>
                  </a:cxn>
                  <a:cxn ang="0">
                    <a:pos x="94" y="23"/>
                  </a:cxn>
                  <a:cxn ang="0">
                    <a:pos x="241" y="0"/>
                  </a:cxn>
                </a:cxnLst>
                <a:rect l="0" t="0" r="r" b="b"/>
                <a:pathLst>
                  <a:path w="257" h="993">
                    <a:moveTo>
                      <a:pt x="241" y="0"/>
                    </a:moveTo>
                    <a:lnTo>
                      <a:pt x="257" y="277"/>
                    </a:lnTo>
                    <a:lnTo>
                      <a:pt x="190" y="312"/>
                    </a:lnTo>
                    <a:lnTo>
                      <a:pt x="244" y="324"/>
                    </a:lnTo>
                    <a:lnTo>
                      <a:pt x="242" y="328"/>
                    </a:lnTo>
                    <a:lnTo>
                      <a:pt x="241" y="340"/>
                    </a:lnTo>
                    <a:lnTo>
                      <a:pt x="237" y="359"/>
                    </a:lnTo>
                    <a:lnTo>
                      <a:pt x="232" y="384"/>
                    </a:lnTo>
                    <a:lnTo>
                      <a:pt x="224" y="414"/>
                    </a:lnTo>
                    <a:lnTo>
                      <a:pt x="216" y="451"/>
                    </a:lnTo>
                    <a:lnTo>
                      <a:pt x="207" y="490"/>
                    </a:lnTo>
                    <a:lnTo>
                      <a:pt x="195" y="533"/>
                    </a:lnTo>
                    <a:lnTo>
                      <a:pt x="183" y="579"/>
                    </a:lnTo>
                    <a:lnTo>
                      <a:pt x="154" y="676"/>
                    </a:lnTo>
                    <a:lnTo>
                      <a:pt x="139" y="726"/>
                    </a:lnTo>
                    <a:lnTo>
                      <a:pt x="122" y="776"/>
                    </a:lnTo>
                    <a:lnTo>
                      <a:pt x="102" y="824"/>
                    </a:lnTo>
                    <a:lnTo>
                      <a:pt x="84" y="870"/>
                    </a:lnTo>
                    <a:lnTo>
                      <a:pt x="63" y="915"/>
                    </a:lnTo>
                    <a:lnTo>
                      <a:pt x="41" y="956"/>
                    </a:lnTo>
                    <a:lnTo>
                      <a:pt x="18" y="993"/>
                    </a:lnTo>
                    <a:lnTo>
                      <a:pt x="0" y="918"/>
                    </a:lnTo>
                    <a:lnTo>
                      <a:pt x="1" y="915"/>
                    </a:lnTo>
                    <a:lnTo>
                      <a:pt x="5" y="905"/>
                    </a:lnTo>
                    <a:lnTo>
                      <a:pt x="10" y="888"/>
                    </a:lnTo>
                    <a:lnTo>
                      <a:pt x="18" y="866"/>
                    </a:lnTo>
                    <a:lnTo>
                      <a:pt x="26" y="839"/>
                    </a:lnTo>
                    <a:lnTo>
                      <a:pt x="35" y="806"/>
                    </a:lnTo>
                    <a:lnTo>
                      <a:pt x="46" y="768"/>
                    </a:lnTo>
                    <a:lnTo>
                      <a:pt x="56" y="727"/>
                    </a:lnTo>
                    <a:lnTo>
                      <a:pt x="65" y="681"/>
                    </a:lnTo>
                    <a:lnTo>
                      <a:pt x="75" y="634"/>
                    </a:lnTo>
                    <a:lnTo>
                      <a:pt x="84" y="583"/>
                    </a:lnTo>
                    <a:lnTo>
                      <a:pt x="92" y="530"/>
                    </a:lnTo>
                    <a:lnTo>
                      <a:pt x="97" y="475"/>
                    </a:lnTo>
                    <a:lnTo>
                      <a:pt x="102" y="400"/>
                    </a:lnTo>
                    <a:lnTo>
                      <a:pt x="106" y="332"/>
                    </a:lnTo>
                    <a:lnTo>
                      <a:pt x="107" y="270"/>
                    </a:lnTo>
                    <a:lnTo>
                      <a:pt x="107" y="214"/>
                    </a:lnTo>
                    <a:lnTo>
                      <a:pt x="106" y="164"/>
                    </a:lnTo>
                    <a:lnTo>
                      <a:pt x="103" y="122"/>
                    </a:lnTo>
                    <a:lnTo>
                      <a:pt x="101" y="87"/>
                    </a:lnTo>
                    <a:lnTo>
                      <a:pt x="98" y="59"/>
                    </a:lnTo>
                    <a:lnTo>
                      <a:pt x="97" y="40"/>
                    </a:lnTo>
                    <a:lnTo>
                      <a:pt x="94" y="27"/>
                    </a:lnTo>
                    <a:lnTo>
                      <a:pt x="94" y="23"/>
                    </a:lnTo>
                    <a:lnTo>
                      <a:pt x="241" y="0"/>
                    </a:lnTo>
                    <a:close/>
                  </a:path>
                </a:pathLst>
              </a:custGeom>
              <a:solidFill>
                <a:schemeClr val="tx1">
                  <a:lumMod val="65000"/>
                  <a:lumOff val="3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47" name="Freeform 20">
                <a:extLst>
                  <a:ext uri="{FF2B5EF4-FFF2-40B4-BE49-F238E27FC236}">
                    <a16:creationId xmlns:a16="http://schemas.microsoft.com/office/drawing/2014/main" id="{B0EFFCB6-FF34-326B-34B7-4033D26FC4F0}"/>
                  </a:ext>
                </a:extLst>
              </p:cNvPr>
              <p:cNvSpPr>
                <a:spLocks/>
              </p:cNvSpPr>
              <p:nvPr/>
            </p:nvSpPr>
            <p:spPr bwMode="auto">
              <a:xfrm>
                <a:off x="5757748" y="2890532"/>
                <a:ext cx="433552" cy="873672"/>
              </a:xfrm>
              <a:custGeom>
                <a:avLst/>
                <a:gdLst/>
                <a:ahLst/>
                <a:cxnLst>
                  <a:cxn ang="0">
                    <a:pos x="154" y="4"/>
                  </a:cxn>
                  <a:cxn ang="0">
                    <a:pos x="162" y="33"/>
                  </a:cxn>
                  <a:cxn ang="0">
                    <a:pos x="177" y="84"/>
                  </a:cxn>
                  <a:cxn ang="0">
                    <a:pos x="198" y="152"/>
                  </a:cxn>
                  <a:cxn ang="0">
                    <a:pos x="221" y="233"/>
                  </a:cxn>
                  <a:cxn ang="0">
                    <a:pos x="247" y="318"/>
                  </a:cxn>
                  <a:cxn ang="0">
                    <a:pos x="275" y="403"/>
                  </a:cxn>
                  <a:cxn ang="0">
                    <a:pos x="302" y="482"/>
                  </a:cxn>
                  <a:cxn ang="0">
                    <a:pos x="350" y="606"/>
                  </a:cxn>
                  <a:cxn ang="0">
                    <a:pos x="382" y="680"/>
                  </a:cxn>
                  <a:cxn ang="0">
                    <a:pos x="411" y="744"/>
                  </a:cxn>
                  <a:cxn ang="0">
                    <a:pos x="435" y="794"/>
                  </a:cxn>
                  <a:cxn ang="0">
                    <a:pos x="450" y="826"/>
                  </a:cxn>
                  <a:cxn ang="0">
                    <a:pos x="457" y="838"/>
                  </a:cxn>
                  <a:cxn ang="0">
                    <a:pos x="460" y="928"/>
                  </a:cxn>
                  <a:cxn ang="0">
                    <a:pos x="445" y="908"/>
                  </a:cxn>
                  <a:cxn ang="0">
                    <a:pos x="420" y="870"/>
                  </a:cxn>
                  <a:cxn ang="0">
                    <a:pos x="388" y="822"/>
                  </a:cxn>
                  <a:cxn ang="0">
                    <a:pos x="351" y="770"/>
                  </a:cxn>
                  <a:cxn ang="0">
                    <a:pos x="314" y="719"/>
                  </a:cxn>
                  <a:cxn ang="0">
                    <a:pos x="280" y="674"/>
                  </a:cxn>
                  <a:cxn ang="0">
                    <a:pos x="250" y="634"/>
                  </a:cxn>
                  <a:cxn ang="0">
                    <a:pos x="216" y="583"/>
                  </a:cxn>
                  <a:cxn ang="0">
                    <a:pos x="144" y="474"/>
                  </a:cxn>
                  <a:cxn ang="0">
                    <a:pos x="113" y="427"/>
                  </a:cxn>
                  <a:cxn ang="0">
                    <a:pos x="89" y="389"/>
                  </a:cxn>
                  <a:cxn ang="0">
                    <a:pos x="76" y="368"/>
                  </a:cxn>
                  <a:cxn ang="0">
                    <a:pos x="143" y="316"/>
                  </a:cxn>
                  <a:cxn ang="0">
                    <a:pos x="59" y="312"/>
                  </a:cxn>
                  <a:cxn ang="0">
                    <a:pos x="52" y="284"/>
                  </a:cxn>
                  <a:cxn ang="0">
                    <a:pos x="42" y="237"/>
                  </a:cxn>
                  <a:cxn ang="0">
                    <a:pos x="22" y="145"/>
                  </a:cxn>
                  <a:cxn ang="0">
                    <a:pos x="10" y="83"/>
                  </a:cxn>
                  <a:cxn ang="0">
                    <a:pos x="3" y="26"/>
                  </a:cxn>
                  <a:cxn ang="0">
                    <a:pos x="153" y="0"/>
                  </a:cxn>
                </a:cxnLst>
                <a:rect l="0" t="0" r="r" b="b"/>
                <a:pathLst>
                  <a:path w="462" h="931">
                    <a:moveTo>
                      <a:pt x="153" y="0"/>
                    </a:moveTo>
                    <a:lnTo>
                      <a:pt x="154" y="4"/>
                    </a:lnTo>
                    <a:lnTo>
                      <a:pt x="157" y="14"/>
                    </a:lnTo>
                    <a:lnTo>
                      <a:pt x="162" y="33"/>
                    </a:lnTo>
                    <a:lnTo>
                      <a:pt x="169" y="55"/>
                    </a:lnTo>
                    <a:lnTo>
                      <a:pt x="177" y="84"/>
                    </a:lnTo>
                    <a:lnTo>
                      <a:pt x="187" y="117"/>
                    </a:lnTo>
                    <a:lnTo>
                      <a:pt x="198" y="152"/>
                    </a:lnTo>
                    <a:lnTo>
                      <a:pt x="209" y="191"/>
                    </a:lnTo>
                    <a:lnTo>
                      <a:pt x="221" y="233"/>
                    </a:lnTo>
                    <a:lnTo>
                      <a:pt x="234" y="275"/>
                    </a:lnTo>
                    <a:lnTo>
                      <a:pt x="247" y="318"/>
                    </a:lnTo>
                    <a:lnTo>
                      <a:pt x="262" y="361"/>
                    </a:lnTo>
                    <a:lnTo>
                      <a:pt x="275" y="403"/>
                    </a:lnTo>
                    <a:lnTo>
                      <a:pt x="289" y="444"/>
                    </a:lnTo>
                    <a:lnTo>
                      <a:pt x="302" y="482"/>
                    </a:lnTo>
                    <a:lnTo>
                      <a:pt x="334" y="566"/>
                    </a:lnTo>
                    <a:lnTo>
                      <a:pt x="350" y="606"/>
                    </a:lnTo>
                    <a:lnTo>
                      <a:pt x="367" y="644"/>
                    </a:lnTo>
                    <a:lnTo>
                      <a:pt x="382" y="680"/>
                    </a:lnTo>
                    <a:lnTo>
                      <a:pt x="397" y="714"/>
                    </a:lnTo>
                    <a:lnTo>
                      <a:pt x="411" y="744"/>
                    </a:lnTo>
                    <a:lnTo>
                      <a:pt x="424" y="771"/>
                    </a:lnTo>
                    <a:lnTo>
                      <a:pt x="435" y="794"/>
                    </a:lnTo>
                    <a:lnTo>
                      <a:pt x="444" y="813"/>
                    </a:lnTo>
                    <a:lnTo>
                      <a:pt x="450" y="826"/>
                    </a:lnTo>
                    <a:lnTo>
                      <a:pt x="456" y="836"/>
                    </a:lnTo>
                    <a:lnTo>
                      <a:pt x="457" y="838"/>
                    </a:lnTo>
                    <a:lnTo>
                      <a:pt x="462" y="931"/>
                    </a:lnTo>
                    <a:lnTo>
                      <a:pt x="460" y="928"/>
                    </a:lnTo>
                    <a:lnTo>
                      <a:pt x="454" y="919"/>
                    </a:lnTo>
                    <a:lnTo>
                      <a:pt x="445" y="908"/>
                    </a:lnTo>
                    <a:lnTo>
                      <a:pt x="435" y="891"/>
                    </a:lnTo>
                    <a:lnTo>
                      <a:pt x="420" y="870"/>
                    </a:lnTo>
                    <a:lnTo>
                      <a:pt x="405" y="847"/>
                    </a:lnTo>
                    <a:lnTo>
                      <a:pt x="388" y="822"/>
                    </a:lnTo>
                    <a:lnTo>
                      <a:pt x="369" y="798"/>
                    </a:lnTo>
                    <a:lnTo>
                      <a:pt x="351" y="770"/>
                    </a:lnTo>
                    <a:lnTo>
                      <a:pt x="333" y="745"/>
                    </a:lnTo>
                    <a:lnTo>
                      <a:pt x="314" y="719"/>
                    </a:lnTo>
                    <a:lnTo>
                      <a:pt x="296" y="695"/>
                    </a:lnTo>
                    <a:lnTo>
                      <a:pt x="280" y="674"/>
                    </a:lnTo>
                    <a:lnTo>
                      <a:pt x="266" y="655"/>
                    </a:lnTo>
                    <a:lnTo>
                      <a:pt x="250" y="634"/>
                    </a:lnTo>
                    <a:lnTo>
                      <a:pt x="233" y="609"/>
                    </a:lnTo>
                    <a:lnTo>
                      <a:pt x="216" y="583"/>
                    </a:lnTo>
                    <a:lnTo>
                      <a:pt x="161" y="500"/>
                    </a:lnTo>
                    <a:lnTo>
                      <a:pt x="144" y="474"/>
                    </a:lnTo>
                    <a:lnTo>
                      <a:pt x="128" y="449"/>
                    </a:lnTo>
                    <a:lnTo>
                      <a:pt x="113" y="427"/>
                    </a:lnTo>
                    <a:lnTo>
                      <a:pt x="101" y="406"/>
                    </a:lnTo>
                    <a:lnTo>
                      <a:pt x="89" y="389"/>
                    </a:lnTo>
                    <a:lnTo>
                      <a:pt x="81" y="376"/>
                    </a:lnTo>
                    <a:lnTo>
                      <a:pt x="76" y="368"/>
                    </a:lnTo>
                    <a:lnTo>
                      <a:pt x="75" y="365"/>
                    </a:lnTo>
                    <a:lnTo>
                      <a:pt x="143" y="316"/>
                    </a:lnTo>
                    <a:lnTo>
                      <a:pt x="60" y="316"/>
                    </a:lnTo>
                    <a:lnTo>
                      <a:pt x="59" y="312"/>
                    </a:lnTo>
                    <a:lnTo>
                      <a:pt x="56" y="301"/>
                    </a:lnTo>
                    <a:lnTo>
                      <a:pt x="52" y="284"/>
                    </a:lnTo>
                    <a:lnTo>
                      <a:pt x="48" y="262"/>
                    </a:lnTo>
                    <a:lnTo>
                      <a:pt x="42" y="237"/>
                    </a:lnTo>
                    <a:lnTo>
                      <a:pt x="35" y="208"/>
                    </a:lnTo>
                    <a:lnTo>
                      <a:pt x="22" y="145"/>
                    </a:lnTo>
                    <a:lnTo>
                      <a:pt x="17" y="113"/>
                    </a:lnTo>
                    <a:lnTo>
                      <a:pt x="10" y="83"/>
                    </a:lnTo>
                    <a:lnTo>
                      <a:pt x="6" y="52"/>
                    </a:lnTo>
                    <a:lnTo>
                      <a:pt x="3" y="26"/>
                    </a:lnTo>
                    <a:lnTo>
                      <a:pt x="0" y="4"/>
                    </a:lnTo>
                    <a:lnTo>
                      <a:pt x="153" y="0"/>
                    </a:lnTo>
                    <a:close/>
                  </a:path>
                </a:pathLst>
              </a:custGeom>
              <a:solidFill>
                <a:schemeClr val="tx1">
                  <a:lumMod val="65000"/>
                  <a:lumOff val="3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48" name="Freeform 21">
                <a:extLst>
                  <a:ext uri="{FF2B5EF4-FFF2-40B4-BE49-F238E27FC236}">
                    <a16:creationId xmlns:a16="http://schemas.microsoft.com/office/drawing/2014/main" id="{23088421-1FE7-0C22-B844-1C0FAF217FED}"/>
                  </a:ext>
                </a:extLst>
              </p:cNvPr>
              <p:cNvSpPr>
                <a:spLocks/>
              </p:cNvSpPr>
              <p:nvPr/>
            </p:nvSpPr>
            <p:spPr bwMode="auto">
              <a:xfrm>
                <a:off x="5553172" y="1601138"/>
                <a:ext cx="886810" cy="773261"/>
              </a:xfrm>
              <a:custGeom>
                <a:avLst/>
                <a:gdLst/>
                <a:ahLst/>
                <a:cxnLst>
                  <a:cxn ang="0">
                    <a:pos x="517" y="6"/>
                  </a:cxn>
                  <a:cxn ang="0">
                    <a:pos x="628" y="38"/>
                  </a:cxn>
                  <a:cxn ang="0">
                    <a:pos x="733" y="96"/>
                  </a:cxn>
                  <a:cxn ang="0">
                    <a:pos x="828" y="177"/>
                  </a:cxn>
                  <a:cxn ang="0">
                    <a:pos x="911" y="281"/>
                  </a:cxn>
                  <a:cxn ang="0">
                    <a:pos x="937" y="372"/>
                  </a:cxn>
                  <a:cxn ang="0">
                    <a:pos x="903" y="431"/>
                  </a:cxn>
                  <a:cxn ang="0">
                    <a:pos x="849" y="482"/>
                  </a:cxn>
                  <a:cxn ang="0">
                    <a:pos x="780" y="522"/>
                  </a:cxn>
                  <a:cxn ang="0">
                    <a:pos x="695" y="544"/>
                  </a:cxn>
                  <a:cxn ang="0">
                    <a:pos x="587" y="544"/>
                  </a:cxn>
                  <a:cxn ang="0">
                    <a:pos x="477" y="525"/>
                  </a:cxn>
                  <a:cxn ang="0">
                    <a:pos x="386" y="493"/>
                  </a:cxn>
                  <a:cxn ang="0">
                    <a:pos x="311" y="455"/>
                  </a:cxn>
                  <a:cxn ang="0">
                    <a:pos x="256" y="418"/>
                  </a:cxn>
                  <a:cxn ang="0">
                    <a:pos x="219" y="385"/>
                  </a:cxn>
                  <a:cxn ang="0">
                    <a:pos x="201" y="367"/>
                  </a:cxn>
                  <a:cxn ang="0">
                    <a:pos x="206" y="425"/>
                  </a:cxn>
                  <a:cxn ang="0">
                    <a:pos x="205" y="531"/>
                  </a:cxn>
                  <a:cxn ang="0">
                    <a:pos x="186" y="622"/>
                  </a:cxn>
                  <a:cxn ang="0">
                    <a:pos x="156" y="698"/>
                  </a:cxn>
                  <a:cxn ang="0">
                    <a:pos x="120" y="759"/>
                  </a:cxn>
                  <a:cxn ang="0">
                    <a:pos x="82" y="806"/>
                  </a:cxn>
                  <a:cxn ang="0">
                    <a:pos x="53" y="799"/>
                  </a:cxn>
                  <a:cxn ang="0">
                    <a:pos x="25" y="719"/>
                  </a:cxn>
                  <a:cxn ang="0">
                    <a:pos x="4" y="607"/>
                  </a:cxn>
                  <a:cxn ang="0">
                    <a:pos x="2" y="493"/>
                  </a:cxn>
                  <a:cxn ang="0">
                    <a:pos x="16" y="381"/>
                  </a:cxn>
                  <a:cxn ang="0">
                    <a:pos x="49" y="277"/>
                  </a:cxn>
                  <a:cxn ang="0">
                    <a:pos x="97" y="182"/>
                  </a:cxn>
                  <a:cxn ang="0">
                    <a:pos x="162" y="104"/>
                  </a:cxn>
                  <a:cxn ang="0">
                    <a:pos x="243" y="46"/>
                  </a:cxn>
                  <a:cxn ang="0">
                    <a:pos x="345" y="9"/>
                  </a:cxn>
                  <a:cxn ang="0">
                    <a:pos x="459" y="0"/>
                  </a:cxn>
                </a:cxnLst>
                <a:rect l="0" t="0" r="r" b="b"/>
                <a:pathLst>
                  <a:path w="945" h="824">
                    <a:moveTo>
                      <a:pt x="459" y="0"/>
                    </a:moveTo>
                    <a:lnTo>
                      <a:pt x="517" y="6"/>
                    </a:lnTo>
                    <a:lnTo>
                      <a:pt x="573" y="19"/>
                    </a:lnTo>
                    <a:lnTo>
                      <a:pt x="628" y="38"/>
                    </a:lnTo>
                    <a:lnTo>
                      <a:pt x="682" y="63"/>
                    </a:lnTo>
                    <a:lnTo>
                      <a:pt x="733" y="96"/>
                    </a:lnTo>
                    <a:lnTo>
                      <a:pt x="782" y="134"/>
                    </a:lnTo>
                    <a:lnTo>
                      <a:pt x="828" y="177"/>
                    </a:lnTo>
                    <a:lnTo>
                      <a:pt x="871" y="227"/>
                    </a:lnTo>
                    <a:lnTo>
                      <a:pt x="911" y="281"/>
                    </a:lnTo>
                    <a:lnTo>
                      <a:pt x="945" y="341"/>
                    </a:lnTo>
                    <a:lnTo>
                      <a:pt x="937" y="372"/>
                    </a:lnTo>
                    <a:lnTo>
                      <a:pt x="923" y="402"/>
                    </a:lnTo>
                    <a:lnTo>
                      <a:pt x="903" y="431"/>
                    </a:lnTo>
                    <a:lnTo>
                      <a:pt x="878" y="457"/>
                    </a:lnTo>
                    <a:lnTo>
                      <a:pt x="849" y="482"/>
                    </a:lnTo>
                    <a:lnTo>
                      <a:pt x="816" y="503"/>
                    </a:lnTo>
                    <a:lnTo>
                      <a:pt x="780" y="522"/>
                    </a:lnTo>
                    <a:lnTo>
                      <a:pt x="739" y="535"/>
                    </a:lnTo>
                    <a:lnTo>
                      <a:pt x="695" y="544"/>
                    </a:lnTo>
                    <a:lnTo>
                      <a:pt x="649" y="546"/>
                    </a:lnTo>
                    <a:lnTo>
                      <a:pt x="587" y="544"/>
                    </a:lnTo>
                    <a:lnTo>
                      <a:pt x="530" y="536"/>
                    </a:lnTo>
                    <a:lnTo>
                      <a:pt x="477" y="525"/>
                    </a:lnTo>
                    <a:lnTo>
                      <a:pt x="429" y="510"/>
                    </a:lnTo>
                    <a:lnTo>
                      <a:pt x="386" y="493"/>
                    </a:lnTo>
                    <a:lnTo>
                      <a:pt x="346" y="474"/>
                    </a:lnTo>
                    <a:lnTo>
                      <a:pt x="311" y="455"/>
                    </a:lnTo>
                    <a:lnTo>
                      <a:pt x="282" y="436"/>
                    </a:lnTo>
                    <a:lnTo>
                      <a:pt x="256" y="418"/>
                    </a:lnTo>
                    <a:lnTo>
                      <a:pt x="235" y="401"/>
                    </a:lnTo>
                    <a:lnTo>
                      <a:pt x="219" y="385"/>
                    </a:lnTo>
                    <a:lnTo>
                      <a:pt x="207" y="375"/>
                    </a:lnTo>
                    <a:lnTo>
                      <a:pt x="201" y="367"/>
                    </a:lnTo>
                    <a:lnTo>
                      <a:pt x="198" y="364"/>
                    </a:lnTo>
                    <a:lnTo>
                      <a:pt x="206" y="425"/>
                    </a:lnTo>
                    <a:lnTo>
                      <a:pt x="207" y="480"/>
                    </a:lnTo>
                    <a:lnTo>
                      <a:pt x="205" y="531"/>
                    </a:lnTo>
                    <a:lnTo>
                      <a:pt x="197" y="579"/>
                    </a:lnTo>
                    <a:lnTo>
                      <a:pt x="186" y="622"/>
                    </a:lnTo>
                    <a:lnTo>
                      <a:pt x="172" y="662"/>
                    </a:lnTo>
                    <a:lnTo>
                      <a:pt x="156" y="698"/>
                    </a:lnTo>
                    <a:lnTo>
                      <a:pt x="139" y="730"/>
                    </a:lnTo>
                    <a:lnTo>
                      <a:pt x="120" y="759"/>
                    </a:lnTo>
                    <a:lnTo>
                      <a:pt x="101" y="783"/>
                    </a:lnTo>
                    <a:lnTo>
                      <a:pt x="82" y="806"/>
                    </a:lnTo>
                    <a:lnTo>
                      <a:pt x="63" y="824"/>
                    </a:lnTo>
                    <a:lnTo>
                      <a:pt x="53" y="799"/>
                    </a:lnTo>
                    <a:lnTo>
                      <a:pt x="42" y="773"/>
                    </a:lnTo>
                    <a:lnTo>
                      <a:pt x="25" y="719"/>
                    </a:lnTo>
                    <a:lnTo>
                      <a:pt x="12" y="663"/>
                    </a:lnTo>
                    <a:lnTo>
                      <a:pt x="4" y="607"/>
                    </a:lnTo>
                    <a:lnTo>
                      <a:pt x="0" y="549"/>
                    </a:lnTo>
                    <a:lnTo>
                      <a:pt x="2" y="493"/>
                    </a:lnTo>
                    <a:lnTo>
                      <a:pt x="7" y="436"/>
                    </a:lnTo>
                    <a:lnTo>
                      <a:pt x="16" y="381"/>
                    </a:lnTo>
                    <a:lnTo>
                      <a:pt x="31" y="328"/>
                    </a:lnTo>
                    <a:lnTo>
                      <a:pt x="49" y="277"/>
                    </a:lnTo>
                    <a:lnTo>
                      <a:pt x="71" y="227"/>
                    </a:lnTo>
                    <a:lnTo>
                      <a:pt x="97" y="182"/>
                    </a:lnTo>
                    <a:lnTo>
                      <a:pt x="128" y="140"/>
                    </a:lnTo>
                    <a:lnTo>
                      <a:pt x="162" y="104"/>
                    </a:lnTo>
                    <a:lnTo>
                      <a:pt x="200" y="72"/>
                    </a:lnTo>
                    <a:lnTo>
                      <a:pt x="243" y="46"/>
                    </a:lnTo>
                    <a:lnTo>
                      <a:pt x="289" y="25"/>
                    </a:lnTo>
                    <a:lnTo>
                      <a:pt x="345" y="9"/>
                    </a:lnTo>
                    <a:lnTo>
                      <a:pt x="403" y="2"/>
                    </a:lnTo>
                    <a:lnTo>
                      <a:pt x="45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dirty="0">
                  <a:latin typeface="Chalkboard" panose="03050602040202020205" pitchFamily="66" charset="77"/>
                </a:endParaRPr>
              </a:p>
            </p:txBody>
          </p:sp>
          <p:sp>
            <p:nvSpPr>
              <p:cNvPr id="749" name="Freeform 22">
                <a:extLst>
                  <a:ext uri="{FF2B5EF4-FFF2-40B4-BE49-F238E27FC236}">
                    <a16:creationId xmlns:a16="http://schemas.microsoft.com/office/drawing/2014/main" id="{D6E16448-C4BD-4926-1589-90E84DA8BE95}"/>
                  </a:ext>
                </a:extLst>
              </p:cNvPr>
              <p:cNvSpPr>
                <a:spLocks/>
              </p:cNvSpPr>
              <p:nvPr/>
            </p:nvSpPr>
            <p:spPr bwMode="auto">
              <a:xfrm>
                <a:off x="6219452" y="3864616"/>
                <a:ext cx="26276" cy="26276"/>
              </a:xfrm>
              <a:custGeom>
                <a:avLst/>
                <a:gdLst/>
                <a:ahLst/>
                <a:cxnLst>
                  <a:cxn ang="0">
                    <a:pos x="13" y="0"/>
                  </a:cxn>
                  <a:cxn ang="0">
                    <a:pos x="21" y="3"/>
                  </a:cxn>
                  <a:cxn ang="0">
                    <a:pos x="25" y="7"/>
                  </a:cxn>
                  <a:cxn ang="0">
                    <a:pos x="28" y="15"/>
                  </a:cxn>
                  <a:cxn ang="0">
                    <a:pos x="25" y="23"/>
                  </a:cxn>
                  <a:cxn ang="0">
                    <a:pos x="17" y="28"/>
                  </a:cxn>
                  <a:cxn ang="0">
                    <a:pos x="10" y="28"/>
                  </a:cxn>
                  <a:cxn ang="0">
                    <a:pos x="6" y="25"/>
                  </a:cxn>
                  <a:cxn ang="0">
                    <a:pos x="3" y="23"/>
                  </a:cxn>
                  <a:cxn ang="0">
                    <a:pos x="0" y="15"/>
                  </a:cxn>
                  <a:cxn ang="0">
                    <a:pos x="3" y="7"/>
                  </a:cxn>
                  <a:cxn ang="0">
                    <a:pos x="6" y="3"/>
                  </a:cxn>
                  <a:cxn ang="0">
                    <a:pos x="13" y="0"/>
                  </a:cxn>
                </a:cxnLst>
                <a:rect l="0" t="0" r="r" b="b"/>
                <a:pathLst>
                  <a:path w="28" h="28">
                    <a:moveTo>
                      <a:pt x="13" y="0"/>
                    </a:moveTo>
                    <a:lnTo>
                      <a:pt x="21" y="3"/>
                    </a:lnTo>
                    <a:lnTo>
                      <a:pt x="25" y="7"/>
                    </a:lnTo>
                    <a:lnTo>
                      <a:pt x="28" y="15"/>
                    </a:lnTo>
                    <a:lnTo>
                      <a:pt x="25" y="23"/>
                    </a:lnTo>
                    <a:lnTo>
                      <a:pt x="17" y="28"/>
                    </a:lnTo>
                    <a:lnTo>
                      <a:pt x="10" y="28"/>
                    </a:lnTo>
                    <a:lnTo>
                      <a:pt x="6" y="25"/>
                    </a:lnTo>
                    <a:lnTo>
                      <a:pt x="3" y="23"/>
                    </a:lnTo>
                    <a:lnTo>
                      <a:pt x="0" y="15"/>
                    </a:lnTo>
                    <a:lnTo>
                      <a:pt x="3" y="7"/>
                    </a:lnTo>
                    <a:lnTo>
                      <a:pt x="6" y="3"/>
                    </a:lnTo>
                    <a:lnTo>
                      <a:pt x="13"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50" name="Freeform 23">
                <a:extLst>
                  <a:ext uri="{FF2B5EF4-FFF2-40B4-BE49-F238E27FC236}">
                    <a16:creationId xmlns:a16="http://schemas.microsoft.com/office/drawing/2014/main" id="{7B25B854-4A67-92AF-9749-CCD2033B6D08}"/>
                  </a:ext>
                </a:extLst>
              </p:cNvPr>
              <p:cNvSpPr>
                <a:spLocks/>
              </p:cNvSpPr>
              <p:nvPr/>
            </p:nvSpPr>
            <p:spPr bwMode="auto">
              <a:xfrm>
                <a:off x="6214760" y="3985672"/>
                <a:ext cx="26276" cy="25337"/>
              </a:xfrm>
              <a:custGeom>
                <a:avLst/>
                <a:gdLst/>
                <a:ahLst/>
                <a:cxnLst>
                  <a:cxn ang="0">
                    <a:pos x="11" y="0"/>
                  </a:cxn>
                  <a:cxn ang="0">
                    <a:pos x="18" y="0"/>
                  </a:cxn>
                  <a:cxn ang="0">
                    <a:pos x="22" y="2"/>
                  </a:cxn>
                  <a:cxn ang="0">
                    <a:pos x="25" y="5"/>
                  </a:cxn>
                  <a:cxn ang="0">
                    <a:pos x="28" y="9"/>
                  </a:cxn>
                  <a:cxn ang="0">
                    <a:pos x="28" y="17"/>
                  </a:cxn>
                  <a:cxn ang="0">
                    <a:pos x="22" y="25"/>
                  </a:cxn>
                  <a:cxn ang="0">
                    <a:pos x="15" y="27"/>
                  </a:cxn>
                  <a:cxn ang="0">
                    <a:pos x="7" y="25"/>
                  </a:cxn>
                  <a:cxn ang="0">
                    <a:pos x="3" y="21"/>
                  </a:cxn>
                  <a:cxn ang="0">
                    <a:pos x="0" y="13"/>
                  </a:cxn>
                  <a:cxn ang="0">
                    <a:pos x="3" y="5"/>
                  </a:cxn>
                  <a:cxn ang="0">
                    <a:pos x="11" y="0"/>
                  </a:cxn>
                </a:cxnLst>
                <a:rect l="0" t="0" r="r" b="b"/>
                <a:pathLst>
                  <a:path w="28" h="27">
                    <a:moveTo>
                      <a:pt x="11" y="0"/>
                    </a:moveTo>
                    <a:lnTo>
                      <a:pt x="18" y="0"/>
                    </a:lnTo>
                    <a:lnTo>
                      <a:pt x="22" y="2"/>
                    </a:lnTo>
                    <a:lnTo>
                      <a:pt x="25" y="5"/>
                    </a:lnTo>
                    <a:lnTo>
                      <a:pt x="28" y="9"/>
                    </a:lnTo>
                    <a:lnTo>
                      <a:pt x="28" y="17"/>
                    </a:lnTo>
                    <a:lnTo>
                      <a:pt x="22" y="25"/>
                    </a:lnTo>
                    <a:lnTo>
                      <a:pt x="15" y="27"/>
                    </a:lnTo>
                    <a:lnTo>
                      <a:pt x="7" y="25"/>
                    </a:lnTo>
                    <a:lnTo>
                      <a:pt x="3" y="21"/>
                    </a:lnTo>
                    <a:lnTo>
                      <a:pt x="0" y="13"/>
                    </a:lnTo>
                    <a:lnTo>
                      <a:pt x="3" y="5"/>
                    </a:lnTo>
                    <a:lnTo>
                      <a:pt x="11"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51" name="Freeform 24">
                <a:extLst>
                  <a:ext uri="{FF2B5EF4-FFF2-40B4-BE49-F238E27FC236}">
                    <a16:creationId xmlns:a16="http://schemas.microsoft.com/office/drawing/2014/main" id="{0C6E2676-AF5E-DCDC-BDF3-6B6A9EF97E20}"/>
                  </a:ext>
                </a:extLst>
              </p:cNvPr>
              <p:cNvSpPr>
                <a:spLocks/>
              </p:cNvSpPr>
              <p:nvPr/>
            </p:nvSpPr>
            <p:spPr bwMode="auto">
              <a:xfrm>
                <a:off x="6431536" y="2013106"/>
                <a:ext cx="63813" cy="459827"/>
              </a:xfrm>
              <a:custGeom>
                <a:avLst/>
                <a:gdLst/>
                <a:ahLst/>
                <a:cxnLst>
                  <a:cxn ang="0">
                    <a:pos x="15" y="0"/>
                  </a:cxn>
                  <a:cxn ang="0">
                    <a:pos x="17" y="3"/>
                  </a:cxn>
                  <a:cxn ang="0">
                    <a:pos x="22" y="12"/>
                  </a:cxn>
                  <a:cxn ang="0">
                    <a:pos x="27" y="26"/>
                  </a:cxn>
                  <a:cxn ang="0">
                    <a:pos x="35" y="45"/>
                  </a:cxn>
                  <a:cxn ang="0">
                    <a:pos x="43" y="69"/>
                  </a:cxn>
                  <a:cxn ang="0">
                    <a:pos x="51" y="97"/>
                  </a:cxn>
                  <a:cxn ang="0">
                    <a:pos x="59" y="130"/>
                  </a:cxn>
                  <a:cxn ang="0">
                    <a:pos x="64" y="165"/>
                  </a:cxn>
                  <a:cxn ang="0">
                    <a:pos x="68" y="204"/>
                  </a:cxn>
                  <a:cxn ang="0">
                    <a:pos x="68" y="246"/>
                  </a:cxn>
                  <a:cxn ang="0">
                    <a:pos x="64" y="291"/>
                  </a:cxn>
                  <a:cxn ang="0">
                    <a:pos x="56" y="338"/>
                  </a:cxn>
                  <a:cxn ang="0">
                    <a:pos x="44" y="388"/>
                  </a:cxn>
                  <a:cxn ang="0">
                    <a:pos x="25" y="437"/>
                  </a:cxn>
                  <a:cxn ang="0">
                    <a:pos x="0" y="490"/>
                  </a:cxn>
                  <a:cxn ang="0">
                    <a:pos x="1" y="486"/>
                  </a:cxn>
                  <a:cxn ang="0">
                    <a:pos x="5" y="477"/>
                  </a:cxn>
                  <a:cxn ang="0">
                    <a:pos x="10" y="460"/>
                  </a:cxn>
                  <a:cxn ang="0">
                    <a:pos x="18" y="437"/>
                  </a:cxn>
                  <a:cxn ang="0">
                    <a:pos x="25" y="410"/>
                  </a:cxn>
                  <a:cxn ang="0">
                    <a:pos x="32" y="378"/>
                  </a:cxn>
                  <a:cxn ang="0">
                    <a:pos x="39" y="342"/>
                  </a:cxn>
                  <a:cxn ang="0">
                    <a:pos x="45" y="301"/>
                  </a:cxn>
                  <a:cxn ang="0">
                    <a:pos x="48" y="257"/>
                  </a:cxn>
                  <a:cxn ang="0">
                    <a:pos x="49" y="210"/>
                  </a:cxn>
                  <a:cxn ang="0">
                    <a:pos x="47" y="160"/>
                  </a:cxn>
                  <a:cxn ang="0">
                    <a:pos x="42" y="109"/>
                  </a:cxn>
                  <a:cxn ang="0">
                    <a:pos x="31" y="55"/>
                  </a:cxn>
                  <a:cxn ang="0">
                    <a:pos x="15" y="0"/>
                  </a:cxn>
                </a:cxnLst>
                <a:rect l="0" t="0" r="r" b="b"/>
                <a:pathLst>
                  <a:path w="68" h="490">
                    <a:moveTo>
                      <a:pt x="15" y="0"/>
                    </a:moveTo>
                    <a:lnTo>
                      <a:pt x="17" y="3"/>
                    </a:lnTo>
                    <a:lnTo>
                      <a:pt x="22" y="12"/>
                    </a:lnTo>
                    <a:lnTo>
                      <a:pt x="27" y="26"/>
                    </a:lnTo>
                    <a:lnTo>
                      <a:pt x="35" y="45"/>
                    </a:lnTo>
                    <a:lnTo>
                      <a:pt x="43" y="69"/>
                    </a:lnTo>
                    <a:lnTo>
                      <a:pt x="51" y="97"/>
                    </a:lnTo>
                    <a:lnTo>
                      <a:pt x="59" y="130"/>
                    </a:lnTo>
                    <a:lnTo>
                      <a:pt x="64" y="165"/>
                    </a:lnTo>
                    <a:lnTo>
                      <a:pt x="68" y="204"/>
                    </a:lnTo>
                    <a:lnTo>
                      <a:pt x="68" y="246"/>
                    </a:lnTo>
                    <a:lnTo>
                      <a:pt x="64" y="291"/>
                    </a:lnTo>
                    <a:lnTo>
                      <a:pt x="56" y="338"/>
                    </a:lnTo>
                    <a:lnTo>
                      <a:pt x="44" y="388"/>
                    </a:lnTo>
                    <a:lnTo>
                      <a:pt x="25" y="437"/>
                    </a:lnTo>
                    <a:lnTo>
                      <a:pt x="0" y="490"/>
                    </a:lnTo>
                    <a:lnTo>
                      <a:pt x="1" y="486"/>
                    </a:lnTo>
                    <a:lnTo>
                      <a:pt x="5" y="477"/>
                    </a:lnTo>
                    <a:lnTo>
                      <a:pt x="10" y="460"/>
                    </a:lnTo>
                    <a:lnTo>
                      <a:pt x="18" y="437"/>
                    </a:lnTo>
                    <a:lnTo>
                      <a:pt x="25" y="410"/>
                    </a:lnTo>
                    <a:lnTo>
                      <a:pt x="32" y="378"/>
                    </a:lnTo>
                    <a:lnTo>
                      <a:pt x="39" y="342"/>
                    </a:lnTo>
                    <a:lnTo>
                      <a:pt x="45" y="301"/>
                    </a:lnTo>
                    <a:lnTo>
                      <a:pt x="48" y="257"/>
                    </a:lnTo>
                    <a:lnTo>
                      <a:pt x="49" y="210"/>
                    </a:lnTo>
                    <a:lnTo>
                      <a:pt x="47" y="160"/>
                    </a:lnTo>
                    <a:lnTo>
                      <a:pt x="42" y="109"/>
                    </a:lnTo>
                    <a:lnTo>
                      <a:pt x="31" y="55"/>
                    </a:lnTo>
                    <a:lnTo>
                      <a:pt x="15"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52" name="Freeform 25">
                <a:extLst>
                  <a:ext uri="{FF2B5EF4-FFF2-40B4-BE49-F238E27FC236}">
                    <a16:creationId xmlns:a16="http://schemas.microsoft.com/office/drawing/2014/main" id="{35E82C9C-30DE-DA5C-65F9-247AB0BF5D2D}"/>
                  </a:ext>
                </a:extLst>
              </p:cNvPr>
              <p:cNvSpPr>
                <a:spLocks/>
              </p:cNvSpPr>
              <p:nvPr/>
            </p:nvSpPr>
            <p:spPr bwMode="auto">
              <a:xfrm>
                <a:off x="5921972" y="1800084"/>
                <a:ext cx="414783" cy="273081"/>
              </a:xfrm>
              <a:custGeom>
                <a:avLst/>
                <a:gdLst/>
                <a:ahLst/>
                <a:cxnLst>
                  <a:cxn ang="0">
                    <a:pos x="382" y="0"/>
                  </a:cxn>
                  <a:cxn ang="0">
                    <a:pos x="384" y="3"/>
                  </a:cxn>
                  <a:cxn ang="0">
                    <a:pos x="389" y="10"/>
                  </a:cxn>
                  <a:cxn ang="0">
                    <a:pos x="396" y="19"/>
                  </a:cxn>
                  <a:cxn ang="0">
                    <a:pos x="405" y="33"/>
                  </a:cxn>
                  <a:cxn ang="0">
                    <a:pos x="416" y="49"/>
                  </a:cxn>
                  <a:cxn ang="0">
                    <a:pos x="425" y="67"/>
                  </a:cxn>
                  <a:cxn ang="0">
                    <a:pos x="434" y="88"/>
                  </a:cxn>
                  <a:cxn ang="0">
                    <a:pos x="439" y="110"/>
                  </a:cxn>
                  <a:cxn ang="0">
                    <a:pos x="442" y="134"/>
                  </a:cxn>
                  <a:cxn ang="0">
                    <a:pos x="442" y="158"/>
                  </a:cxn>
                  <a:cxn ang="0">
                    <a:pos x="435" y="181"/>
                  </a:cxn>
                  <a:cxn ang="0">
                    <a:pos x="423" y="205"/>
                  </a:cxn>
                  <a:cxn ang="0">
                    <a:pos x="405" y="227"/>
                  </a:cxn>
                  <a:cxn ang="0">
                    <a:pos x="379" y="248"/>
                  </a:cxn>
                  <a:cxn ang="0">
                    <a:pos x="346" y="266"/>
                  </a:cxn>
                  <a:cxn ang="0">
                    <a:pos x="312" y="279"/>
                  </a:cxn>
                  <a:cxn ang="0">
                    <a:pos x="275" y="287"/>
                  </a:cxn>
                  <a:cxn ang="0">
                    <a:pos x="239" y="291"/>
                  </a:cxn>
                  <a:cxn ang="0">
                    <a:pos x="201" y="291"/>
                  </a:cxn>
                  <a:cxn ang="0">
                    <a:pos x="164" y="287"/>
                  </a:cxn>
                  <a:cxn ang="0">
                    <a:pos x="129" y="281"/>
                  </a:cxn>
                  <a:cxn ang="0">
                    <a:pos x="96" y="270"/>
                  </a:cxn>
                  <a:cxn ang="0">
                    <a:pos x="66" y="260"/>
                  </a:cxn>
                  <a:cxn ang="0">
                    <a:pos x="38" y="245"/>
                  </a:cxn>
                  <a:cxn ang="0">
                    <a:pos x="17" y="231"/>
                  </a:cxn>
                  <a:cxn ang="0">
                    <a:pos x="0" y="215"/>
                  </a:cxn>
                  <a:cxn ang="0">
                    <a:pos x="4" y="217"/>
                  </a:cxn>
                  <a:cxn ang="0">
                    <a:pos x="14" y="219"/>
                  </a:cxn>
                  <a:cxn ang="0">
                    <a:pos x="29" y="223"/>
                  </a:cxn>
                  <a:cxn ang="0">
                    <a:pos x="49" y="227"/>
                  </a:cxn>
                  <a:cxn ang="0">
                    <a:pos x="74" y="231"/>
                  </a:cxn>
                  <a:cxn ang="0">
                    <a:pos x="100" y="234"/>
                  </a:cxn>
                  <a:cxn ang="0">
                    <a:pos x="130" y="234"/>
                  </a:cxn>
                  <a:cxn ang="0">
                    <a:pos x="162" y="232"/>
                  </a:cxn>
                  <a:cxn ang="0">
                    <a:pos x="193" y="227"/>
                  </a:cxn>
                  <a:cxn ang="0">
                    <a:pos x="224" y="218"/>
                  </a:cxn>
                  <a:cxn ang="0">
                    <a:pos x="255" y="203"/>
                  </a:cxn>
                  <a:cxn ang="0">
                    <a:pos x="283" y="184"/>
                  </a:cxn>
                  <a:cxn ang="0">
                    <a:pos x="279" y="184"/>
                  </a:cxn>
                  <a:cxn ang="0">
                    <a:pos x="270" y="185"/>
                  </a:cxn>
                  <a:cxn ang="0">
                    <a:pos x="255" y="184"/>
                  </a:cxn>
                  <a:cxn ang="0">
                    <a:pos x="236" y="182"/>
                  </a:cxn>
                  <a:cxn ang="0">
                    <a:pos x="215" y="180"/>
                  </a:cxn>
                  <a:cxn ang="0">
                    <a:pos x="192" y="173"/>
                  </a:cxn>
                  <a:cxn ang="0">
                    <a:pos x="169" y="163"/>
                  </a:cxn>
                  <a:cxn ang="0">
                    <a:pos x="148" y="148"/>
                  </a:cxn>
                  <a:cxn ang="0">
                    <a:pos x="129" y="129"/>
                  </a:cxn>
                  <a:cxn ang="0">
                    <a:pos x="131" y="129"/>
                  </a:cxn>
                  <a:cxn ang="0">
                    <a:pos x="139" y="130"/>
                  </a:cxn>
                  <a:cxn ang="0">
                    <a:pos x="151" y="131"/>
                  </a:cxn>
                  <a:cxn ang="0">
                    <a:pos x="165" y="133"/>
                  </a:cxn>
                  <a:cxn ang="0">
                    <a:pos x="184" y="133"/>
                  </a:cxn>
                  <a:cxn ang="0">
                    <a:pos x="226" y="130"/>
                  </a:cxn>
                  <a:cxn ang="0">
                    <a:pos x="249" y="127"/>
                  </a:cxn>
                  <a:cxn ang="0">
                    <a:pos x="272" y="122"/>
                  </a:cxn>
                  <a:cxn ang="0">
                    <a:pos x="294" y="114"/>
                  </a:cxn>
                  <a:cxn ang="0">
                    <a:pos x="315" y="104"/>
                  </a:cxn>
                  <a:cxn ang="0">
                    <a:pos x="334" y="91"/>
                  </a:cxn>
                  <a:cxn ang="0">
                    <a:pos x="351" y="74"/>
                  </a:cxn>
                  <a:cxn ang="0">
                    <a:pos x="366" y="54"/>
                  </a:cxn>
                  <a:cxn ang="0">
                    <a:pos x="376" y="29"/>
                  </a:cxn>
                  <a:cxn ang="0">
                    <a:pos x="382" y="0"/>
                  </a:cxn>
                </a:cxnLst>
                <a:rect l="0" t="0" r="r" b="b"/>
                <a:pathLst>
                  <a:path w="442" h="291">
                    <a:moveTo>
                      <a:pt x="382" y="0"/>
                    </a:moveTo>
                    <a:lnTo>
                      <a:pt x="384" y="3"/>
                    </a:lnTo>
                    <a:lnTo>
                      <a:pt x="389" y="10"/>
                    </a:lnTo>
                    <a:lnTo>
                      <a:pt x="396" y="19"/>
                    </a:lnTo>
                    <a:lnTo>
                      <a:pt x="405" y="33"/>
                    </a:lnTo>
                    <a:lnTo>
                      <a:pt x="416" y="49"/>
                    </a:lnTo>
                    <a:lnTo>
                      <a:pt x="425" y="67"/>
                    </a:lnTo>
                    <a:lnTo>
                      <a:pt x="434" y="88"/>
                    </a:lnTo>
                    <a:lnTo>
                      <a:pt x="439" y="110"/>
                    </a:lnTo>
                    <a:lnTo>
                      <a:pt x="442" y="134"/>
                    </a:lnTo>
                    <a:lnTo>
                      <a:pt x="442" y="158"/>
                    </a:lnTo>
                    <a:lnTo>
                      <a:pt x="435" y="181"/>
                    </a:lnTo>
                    <a:lnTo>
                      <a:pt x="423" y="205"/>
                    </a:lnTo>
                    <a:lnTo>
                      <a:pt x="405" y="227"/>
                    </a:lnTo>
                    <a:lnTo>
                      <a:pt x="379" y="248"/>
                    </a:lnTo>
                    <a:lnTo>
                      <a:pt x="346" y="266"/>
                    </a:lnTo>
                    <a:lnTo>
                      <a:pt x="312" y="279"/>
                    </a:lnTo>
                    <a:lnTo>
                      <a:pt x="275" y="287"/>
                    </a:lnTo>
                    <a:lnTo>
                      <a:pt x="239" y="291"/>
                    </a:lnTo>
                    <a:lnTo>
                      <a:pt x="201" y="291"/>
                    </a:lnTo>
                    <a:lnTo>
                      <a:pt x="164" y="287"/>
                    </a:lnTo>
                    <a:lnTo>
                      <a:pt x="129" y="281"/>
                    </a:lnTo>
                    <a:lnTo>
                      <a:pt x="96" y="270"/>
                    </a:lnTo>
                    <a:lnTo>
                      <a:pt x="66" y="260"/>
                    </a:lnTo>
                    <a:lnTo>
                      <a:pt x="38" y="245"/>
                    </a:lnTo>
                    <a:lnTo>
                      <a:pt x="17" y="231"/>
                    </a:lnTo>
                    <a:lnTo>
                      <a:pt x="0" y="215"/>
                    </a:lnTo>
                    <a:lnTo>
                      <a:pt x="4" y="217"/>
                    </a:lnTo>
                    <a:lnTo>
                      <a:pt x="14" y="219"/>
                    </a:lnTo>
                    <a:lnTo>
                      <a:pt x="29" y="223"/>
                    </a:lnTo>
                    <a:lnTo>
                      <a:pt x="49" y="227"/>
                    </a:lnTo>
                    <a:lnTo>
                      <a:pt x="74" y="231"/>
                    </a:lnTo>
                    <a:lnTo>
                      <a:pt x="100" y="234"/>
                    </a:lnTo>
                    <a:lnTo>
                      <a:pt x="130" y="234"/>
                    </a:lnTo>
                    <a:lnTo>
                      <a:pt x="162" y="232"/>
                    </a:lnTo>
                    <a:lnTo>
                      <a:pt x="193" y="227"/>
                    </a:lnTo>
                    <a:lnTo>
                      <a:pt x="224" y="218"/>
                    </a:lnTo>
                    <a:lnTo>
                      <a:pt x="255" y="203"/>
                    </a:lnTo>
                    <a:lnTo>
                      <a:pt x="283" y="184"/>
                    </a:lnTo>
                    <a:lnTo>
                      <a:pt x="279" y="184"/>
                    </a:lnTo>
                    <a:lnTo>
                      <a:pt x="270" y="185"/>
                    </a:lnTo>
                    <a:lnTo>
                      <a:pt x="255" y="184"/>
                    </a:lnTo>
                    <a:lnTo>
                      <a:pt x="236" y="182"/>
                    </a:lnTo>
                    <a:lnTo>
                      <a:pt x="215" y="180"/>
                    </a:lnTo>
                    <a:lnTo>
                      <a:pt x="192" y="173"/>
                    </a:lnTo>
                    <a:lnTo>
                      <a:pt x="169" y="163"/>
                    </a:lnTo>
                    <a:lnTo>
                      <a:pt x="148" y="148"/>
                    </a:lnTo>
                    <a:lnTo>
                      <a:pt x="129" y="129"/>
                    </a:lnTo>
                    <a:lnTo>
                      <a:pt x="131" y="129"/>
                    </a:lnTo>
                    <a:lnTo>
                      <a:pt x="139" y="130"/>
                    </a:lnTo>
                    <a:lnTo>
                      <a:pt x="151" y="131"/>
                    </a:lnTo>
                    <a:lnTo>
                      <a:pt x="165" y="133"/>
                    </a:lnTo>
                    <a:lnTo>
                      <a:pt x="184" y="133"/>
                    </a:lnTo>
                    <a:lnTo>
                      <a:pt x="226" y="130"/>
                    </a:lnTo>
                    <a:lnTo>
                      <a:pt x="249" y="127"/>
                    </a:lnTo>
                    <a:lnTo>
                      <a:pt x="272" y="122"/>
                    </a:lnTo>
                    <a:lnTo>
                      <a:pt x="294" y="114"/>
                    </a:lnTo>
                    <a:lnTo>
                      <a:pt x="315" y="104"/>
                    </a:lnTo>
                    <a:lnTo>
                      <a:pt x="334" y="91"/>
                    </a:lnTo>
                    <a:lnTo>
                      <a:pt x="351" y="74"/>
                    </a:lnTo>
                    <a:lnTo>
                      <a:pt x="366" y="54"/>
                    </a:lnTo>
                    <a:lnTo>
                      <a:pt x="376" y="29"/>
                    </a:lnTo>
                    <a:lnTo>
                      <a:pt x="382" y="0"/>
                    </a:lnTo>
                    <a:close/>
                  </a:path>
                </a:pathLst>
              </a:custGeom>
              <a:solidFill>
                <a:srgbClr val="363636"/>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53" name="Rectangle 26">
                <a:extLst>
                  <a:ext uri="{FF2B5EF4-FFF2-40B4-BE49-F238E27FC236}">
                    <a16:creationId xmlns:a16="http://schemas.microsoft.com/office/drawing/2014/main" id="{A8391EBE-8117-C8A6-662A-C9E2A5FCDFDB}"/>
                  </a:ext>
                </a:extLst>
              </p:cNvPr>
              <p:cNvSpPr>
                <a:spLocks noChangeArrowheads="1"/>
              </p:cNvSpPr>
              <p:nvPr/>
            </p:nvSpPr>
            <p:spPr bwMode="auto">
              <a:xfrm>
                <a:off x="5812177" y="3263086"/>
                <a:ext cx="1082002" cy="847396"/>
              </a:xfrm>
              <a:prstGeom prst="rect">
                <a:avLst/>
              </a:prstGeom>
              <a:solidFill>
                <a:srgbClr val="E3EAEB"/>
              </a:solidFill>
              <a:ln w="0">
                <a:noFill/>
                <a:prstDash val="solid"/>
                <a:miter lim="800000"/>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54" name="Freeform 28">
                <a:extLst>
                  <a:ext uri="{FF2B5EF4-FFF2-40B4-BE49-F238E27FC236}">
                    <a16:creationId xmlns:a16="http://schemas.microsoft.com/office/drawing/2014/main" id="{C3A46655-F20B-690D-9650-CB12352E552A}"/>
                  </a:ext>
                </a:extLst>
              </p:cNvPr>
              <p:cNvSpPr>
                <a:spLocks/>
              </p:cNvSpPr>
              <p:nvPr/>
            </p:nvSpPr>
            <p:spPr bwMode="auto">
              <a:xfrm>
                <a:off x="6780630" y="3562443"/>
                <a:ext cx="199884" cy="202699"/>
              </a:xfrm>
              <a:custGeom>
                <a:avLst/>
                <a:gdLst/>
                <a:ahLst/>
                <a:cxnLst>
                  <a:cxn ang="0">
                    <a:pos x="70" y="0"/>
                  </a:cxn>
                  <a:cxn ang="0">
                    <a:pos x="87" y="3"/>
                  </a:cxn>
                  <a:cxn ang="0">
                    <a:pos x="108" y="10"/>
                  </a:cxn>
                  <a:cxn ang="0">
                    <a:pos x="133" y="17"/>
                  </a:cxn>
                  <a:cxn ang="0">
                    <a:pos x="158" y="27"/>
                  </a:cxn>
                  <a:cxn ang="0">
                    <a:pos x="180" y="36"/>
                  </a:cxn>
                  <a:cxn ang="0">
                    <a:pos x="191" y="42"/>
                  </a:cxn>
                  <a:cxn ang="0">
                    <a:pos x="200" y="50"/>
                  </a:cxn>
                  <a:cxn ang="0">
                    <a:pos x="207" y="59"/>
                  </a:cxn>
                  <a:cxn ang="0">
                    <a:pos x="210" y="72"/>
                  </a:cxn>
                  <a:cxn ang="0">
                    <a:pos x="213" y="89"/>
                  </a:cxn>
                  <a:cxn ang="0">
                    <a:pos x="210" y="109"/>
                  </a:cxn>
                  <a:cxn ang="0">
                    <a:pos x="207" y="133"/>
                  </a:cxn>
                  <a:cxn ang="0">
                    <a:pos x="199" y="157"/>
                  </a:cxn>
                  <a:cxn ang="0">
                    <a:pos x="188" y="177"/>
                  </a:cxn>
                  <a:cxn ang="0">
                    <a:pos x="178" y="193"/>
                  </a:cxn>
                  <a:cxn ang="0">
                    <a:pos x="169" y="203"/>
                  </a:cxn>
                  <a:cxn ang="0">
                    <a:pos x="159" y="210"/>
                  </a:cxn>
                  <a:cxn ang="0">
                    <a:pos x="154" y="214"/>
                  </a:cxn>
                  <a:cxn ang="0">
                    <a:pos x="152" y="215"/>
                  </a:cxn>
                  <a:cxn ang="0">
                    <a:pos x="129" y="216"/>
                  </a:cxn>
                  <a:cxn ang="0">
                    <a:pos x="111" y="214"/>
                  </a:cxn>
                  <a:cxn ang="0">
                    <a:pos x="94" y="207"/>
                  </a:cxn>
                  <a:cxn ang="0">
                    <a:pos x="73" y="198"/>
                  </a:cxn>
                  <a:cxn ang="0">
                    <a:pos x="49" y="185"/>
                  </a:cxn>
                  <a:cxn ang="0">
                    <a:pos x="28" y="167"/>
                  </a:cxn>
                  <a:cxn ang="0">
                    <a:pos x="10" y="146"/>
                  </a:cxn>
                  <a:cxn ang="0">
                    <a:pos x="0" y="122"/>
                  </a:cxn>
                  <a:cxn ang="0">
                    <a:pos x="0" y="113"/>
                  </a:cxn>
                  <a:cxn ang="0">
                    <a:pos x="1" y="100"/>
                  </a:cxn>
                  <a:cxn ang="0">
                    <a:pos x="5" y="82"/>
                  </a:cxn>
                  <a:cxn ang="0">
                    <a:pos x="18" y="45"/>
                  </a:cxn>
                  <a:cxn ang="0">
                    <a:pos x="26" y="29"/>
                  </a:cxn>
                  <a:cxn ang="0">
                    <a:pos x="34" y="17"/>
                  </a:cxn>
                  <a:cxn ang="0">
                    <a:pos x="45" y="7"/>
                  </a:cxn>
                  <a:cxn ang="0">
                    <a:pos x="57" y="2"/>
                  </a:cxn>
                  <a:cxn ang="0">
                    <a:pos x="70" y="0"/>
                  </a:cxn>
                </a:cxnLst>
                <a:rect l="0" t="0" r="r" b="b"/>
                <a:pathLst>
                  <a:path w="213" h="216">
                    <a:moveTo>
                      <a:pt x="70" y="0"/>
                    </a:moveTo>
                    <a:lnTo>
                      <a:pt x="87" y="3"/>
                    </a:lnTo>
                    <a:lnTo>
                      <a:pt x="108" y="10"/>
                    </a:lnTo>
                    <a:lnTo>
                      <a:pt x="133" y="17"/>
                    </a:lnTo>
                    <a:lnTo>
                      <a:pt x="158" y="27"/>
                    </a:lnTo>
                    <a:lnTo>
                      <a:pt x="180" y="36"/>
                    </a:lnTo>
                    <a:lnTo>
                      <a:pt x="191" y="42"/>
                    </a:lnTo>
                    <a:lnTo>
                      <a:pt x="200" y="50"/>
                    </a:lnTo>
                    <a:lnTo>
                      <a:pt x="207" y="59"/>
                    </a:lnTo>
                    <a:lnTo>
                      <a:pt x="210" y="72"/>
                    </a:lnTo>
                    <a:lnTo>
                      <a:pt x="213" y="89"/>
                    </a:lnTo>
                    <a:lnTo>
                      <a:pt x="210" y="109"/>
                    </a:lnTo>
                    <a:lnTo>
                      <a:pt x="207" y="133"/>
                    </a:lnTo>
                    <a:lnTo>
                      <a:pt x="199" y="157"/>
                    </a:lnTo>
                    <a:lnTo>
                      <a:pt x="188" y="177"/>
                    </a:lnTo>
                    <a:lnTo>
                      <a:pt x="178" y="193"/>
                    </a:lnTo>
                    <a:lnTo>
                      <a:pt x="169" y="203"/>
                    </a:lnTo>
                    <a:lnTo>
                      <a:pt x="159" y="210"/>
                    </a:lnTo>
                    <a:lnTo>
                      <a:pt x="154" y="214"/>
                    </a:lnTo>
                    <a:lnTo>
                      <a:pt x="152" y="215"/>
                    </a:lnTo>
                    <a:lnTo>
                      <a:pt x="129" y="216"/>
                    </a:lnTo>
                    <a:lnTo>
                      <a:pt x="111" y="214"/>
                    </a:lnTo>
                    <a:lnTo>
                      <a:pt x="94" y="207"/>
                    </a:lnTo>
                    <a:lnTo>
                      <a:pt x="73" y="198"/>
                    </a:lnTo>
                    <a:lnTo>
                      <a:pt x="49" y="185"/>
                    </a:lnTo>
                    <a:lnTo>
                      <a:pt x="28" y="167"/>
                    </a:lnTo>
                    <a:lnTo>
                      <a:pt x="10" y="146"/>
                    </a:lnTo>
                    <a:lnTo>
                      <a:pt x="0" y="122"/>
                    </a:lnTo>
                    <a:lnTo>
                      <a:pt x="0" y="113"/>
                    </a:lnTo>
                    <a:lnTo>
                      <a:pt x="1" y="100"/>
                    </a:lnTo>
                    <a:lnTo>
                      <a:pt x="5" y="82"/>
                    </a:lnTo>
                    <a:lnTo>
                      <a:pt x="18" y="45"/>
                    </a:lnTo>
                    <a:lnTo>
                      <a:pt x="26" y="29"/>
                    </a:lnTo>
                    <a:lnTo>
                      <a:pt x="34" y="17"/>
                    </a:lnTo>
                    <a:lnTo>
                      <a:pt x="45" y="7"/>
                    </a:lnTo>
                    <a:lnTo>
                      <a:pt x="57" y="2"/>
                    </a:lnTo>
                    <a:lnTo>
                      <a:pt x="70"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55" name="Freeform 29">
                <a:extLst>
                  <a:ext uri="{FF2B5EF4-FFF2-40B4-BE49-F238E27FC236}">
                    <a16:creationId xmlns:a16="http://schemas.microsoft.com/office/drawing/2014/main" id="{CD2465AA-71F0-EF5B-0C54-1E7D21AFDD4A}"/>
                  </a:ext>
                </a:extLst>
              </p:cNvPr>
              <p:cNvSpPr>
                <a:spLocks/>
              </p:cNvSpPr>
              <p:nvPr/>
            </p:nvSpPr>
            <p:spPr bwMode="auto">
              <a:xfrm>
                <a:off x="6780630" y="3562443"/>
                <a:ext cx="139825" cy="201761"/>
              </a:xfrm>
              <a:custGeom>
                <a:avLst/>
                <a:gdLst/>
                <a:ahLst/>
                <a:cxnLst>
                  <a:cxn ang="0">
                    <a:pos x="69" y="0"/>
                  </a:cxn>
                  <a:cxn ang="0">
                    <a:pos x="61" y="15"/>
                  </a:cxn>
                  <a:cxn ang="0">
                    <a:pos x="53" y="33"/>
                  </a:cxn>
                  <a:cxn ang="0">
                    <a:pos x="47" y="53"/>
                  </a:cxn>
                  <a:cxn ang="0">
                    <a:pos x="40" y="75"/>
                  </a:cxn>
                  <a:cxn ang="0">
                    <a:pos x="36" y="96"/>
                  </a:cxn>
                  <a:cxn ang="0">
                    <a:pos x="36" y="116"/>
                  </a:cxn>
                  <a:cxn ang="0">
                    <a:pos x="40" y="134"/>
                  </a:cxn>
                  <a:cxn ang="0">
                    <a:pos x="51" y="155"/>
                  </a:cxn>
                  <a:cxn ang="0">
                    <a:pos x="66" y="173"/>
                  </a:cxn>
                  <a:cxn ang="0">
                    <a:pos x="85" y="188"/>
                  </a:cxn>
                  <a:cxn ang="0">
                    <a:pos x="106" y="199"/>
                  </a:cxn>
                  <a:cxn ang="0">
                    <a:pos x="128" y="209"/>
                  </a:cxn>
                  <a:cxn ang="0">
                    <a:pos x="149" y="215"/>
                  </a:cxn>
                  <a:cxn ang="0">
                    <a:pos x="128" y="215"/>
                  </a:cxn>
                  <a:cxn ang="0">
                    <a:pos x="111" y="212"/>
                  </a:cxn>
                  <a:cxn ang="0">
                    <a:pos x="93" y="207"/>
                  </a:cxn>
                  <a:cxn ang="0">
                    <a:pos x="73" y="198"/>
                  </a:cxn>
                  <a:cxn ang="0">
                    <a:pos x="49" y="185"/>
                  </a:cxn>
                  <a:cxn ang="0">
                    <a:pos x="28" y="167"/>
                  </a:cxn>
                  <a:cxn ang="0">
                    <a:pos x="10" y="146"/>
                  </a:cxn>
                  <a:cxn ang="0">
                    <a:pos x="0" y="122"/>
                  </a:cxn>
                  <a:cxn ang="0">
                    <a:pos x="0" y="113"/>
                  </a:cxn>
                  <a:cxn ang="0">
                    <a:pos x="1" y="100"/>
                  </a:cxn>
                  <a:cxn ang="0">
                    <a:pos x="5" y="82"/>
                  </a:cxn>
                  <a:cxn ang="0">
                    <a:pos x="18" y="45"/>
                  </a:cxn>
                  <a:cxn ang="0">
                    <a:pos x="26" y="29"/>
                  </a:cxn>
                  <a:cxn ang="0">
                    <a:pos x="34" y="17"/>
                  </a:cxn>
                  <a:cxn ang="0">
                    <a:pos x="45" y="7"/>
                  </a:cxn>
                  <a:cxn ang="0">
                    <a:pos x="56" y="2"/>
                  </a:cxn>
                  <a:cxn ang="0">
                    <a:pos x="69" y="0"/>
                  </a:cxn>
                </a:cxnLst>
                <a:rect l="0" t="0" r="r" b="b"/>
                <a:pathLst>
                  <a:path w="149" h="215">
                    <a:moveTo>
                      <a:pt x="69" y="0"/>
                    </a:moveTo>
                    <a:lnTo>
                      <a:pt x="61" y="15"/>
                    </a:lnTo>
                    <a:lnTo>
                      <a:pt x="53" y="33"/>
                    </a:lnTo>
                    <a:lnTo>
                      <a:pt x="47" y="53"/>
                    </a:lnTo>
                    <a:lnTo>
                      <a:pt x="40" y="75"/>
                    </a:lnTo>
                    <a:lnTo>
                      <a:pt x="36" y="96"/>
                    </a:lnTo>
                    <a:lnTo>
                      <a:pt x="36" y="116"/>
                    </a:lnTo>
                    <a:lnTo>
                      <a:pt x="40" y="134"/>
                    </a:lnTo>
                    <a:lnTo>
                      <a:pt x="51" y="155"/>
                    </a:lnTo>
                    <a:lnTo>
                      <a:pt x="66" y="173"/>
                    </a:lnTo>
                    <a:lnTo>
                      <a:pt x="85" y="188"/>
                    </a:lnTo>
                    <a:lnTo>
                      <a:pt x="106" y="199"/>
                    </a:lnTo>
                    <a:lnTo>
                      <a:pt x="128" y="209"/>
                    </a:lnTo>
                    <a:lnTo>
                      <a:pt x="149" y="215"/>
                    </a:lnTo>
                    <a:lnTo>
                      <a:pt x="128" y="215"/>
                    </a:lnTo>
                    <a:lnTo>
                      <a:pt x="111" y="212"/>
                    </a:lnTo>
                    <a:lnTo>
                      <a:pt x="93" y="207"/>
                    </a:lnTo>
                    <a:lnTo>
                      <a:pt x="73" y="198"/>
                    </a:lnTo>
                    <a:lnTo>
                      <a:pt x="49" y="185"/>
                    </a:lnTo>
                    <a:lnTo>
                      <a:pt x="28" y="167"/>
                    </a:lnTo>
                    <a:lnTo>
                      <a:pt x="10" y="146"/>
                    </a:lnTo>
                    <a:lnTo>
                      <a:pt x="0" y="122"/>
                    </a:lnTo>
                    <a:lnTo>
                      <a:pt x="0" y="113"/>
                    </a:lnTo>
                    <a:lnTo>
                      <a:pt x="1" y="100"/>
                    </a:lnTo>
                    <a:lnTo>
                      <a:pt x="5" y="82"/>
                    </a:lnTo>
                    <a:lnTo>
                      <a:pt x="18" y="45"/>
                    </a:lnTo>
                    <a:lnTo>
                      <a:pt x="26" y="29"/>
                    </a:lnTo>
                    <a:lnTo>
                      <a:pt x="34" y="17"/>
                    </a:lnTo>
                    <a:lnTo>
                      <a:pt x="45" y="7"/>
                    </a:lnTo>
                    <a:lnTo>
                      <a:pt x="56" y="2"/>
                    </a:lnTo>
                    <a:lnTo>
                      <a:pt x="69" y="0"/>
                    </a:lnTo>
                    <a:close/>
                  </a:path>
                </a:pathLst>
              </a:custGeom>
              <a:solidFill>
                <a:srgbClr val="F6964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56" name="Freeform 30">
                <a:extLst>
                  <a:ext uri="{FF2B5EF4-FFF2-40B4-BE49-F238E27FC236}">
                    <a16:creationId xmlns:a16="http://schemas.microsoft.com/office/drawing/2014/main" id="{D1DB3AA0-5889-6647-400E-6355A0076D5A}"/>
                  </a:ext>
                </a:extLst>
              </p:cNvPr>
              <p:cNvSpPr>
                <a:spLocks/>
              </p:cNvSpPr>
              <p:nvPr/>
            </p:nvSpPr>
            <p:spPr bwMode="auto">
              <a:xfrm>
                <a:off x="5705196" y="3713529"/>
                <a:ext cx="194254" cy="238360"/>
              </a:xfrm>
              <a:custGeom>
                <a:avLst/>
                <a:gdLst/>
                <a:ahLst/>
                <a:cxnLst>
                  <a:cxn ang="0">
                    <a:pos x="87" y="0"/>
                  </a:cxn>
                  <a:cxn ang="0">
                    <a:pos x="108" y="0"/>
                  </a:cxn>
                  <a:cxn ang="0">
                    <a:pos x="129" y="3"/>
                  </a:cxn>
                  <a:cxn ang="0">
                    <a:pos x="150" y="8"/>
                  </a:cxn>
                  <a:cxn ang="0">
                    <a:pos x="167" y="14"/>
                  </a:cxn>
                  <a:cxn ang="0">
                    <a:pos x="179" y="19"/>
                  </a:cxn>
                  <a:cxn ang="0">
                    <a:pos x="191" y="29"/>
                  </a:cxn>
                  <a:cxn ang="0">
                    <a:pos x="199" y="45"/>
                  </a:cxn>
                  <a:cxn ang="0">
                    <a:pos x="204" y="65"/>
                  </a:cxn>
                  <a:cxn ang="0">
                    <a:pos x="207" y="88"/>
                  </a:cxn>
                  <a:cxn ang="0">
                    <a:pos x="205" y="114"/>
                  </a:cxn>
                  <a:cxn ang="0">
                    <a:pos x="201" y="142"/>
                  </a:cxn>
                  <a:cxn ang="0">
                    <a:pos x="195" y="171"/>
                  </a:cxn>
                  <a:cxn ang="0">
                    <a:pos x="186" y="198"/>
                  </a:cxn>
                  <a:cxn ang="0">
                    <a:pos x="169" y="232"/>
                  </a:cxn>
                  <a:cxn ang="0">
                    <a:pos x="162" y="239"/>
                  </a:cxn>
                  <a:cxn ang="0">
                    <a:pos x="154" y="245"/>
                  </a:cxn>
                  <a:cxn ang="0">
                    <a:pos x="144" y="251"/>
                  </a:cxn>
                  <a:cxn ang="0">
                    <a:pos x="131" y="253"/>
                  </a:cxn>
                  <a:cxn ang="0">
                    <a:pos x="112" y="254"/>
                  </a:cxn>
                  <a:cxn ang="0">
                    <a:pos x="90" y="253"/>
                  </a:cxn>
                  <a:cxn ang="0">
                    <a:pos x="69" y="249"/>
                  </a:cxn>
                  <a:cxn ang="0">
                    <a:pos x="51" y="240"/>
                  </a:cxn>
                  <a:cxn ang="0">
                    <a:pos x="34" y="227"/>
                  </a:cxn>
                  <a:cxn ang="0">
                    <a:pos x="19" y="210"/>
                  </a:cxn>
                  <a:cxn ang="0">
                    <a:pos x="7" y="190"/>
                  </a:cxn>
                  <a:cxn ang="0">
                    <a:pos x="1" y="165"/>
                  </a:cxn>
                  <a:cxn ang="0">
                    <a:pos x="0" y="139"/>
                  </a:cxn>
                  <a:cxn ang="0">
                    <a:pos x="4" y="108"/>
                  </a:cxn>
                  <a:cxn ang="0">
                    <a:pos x="17" y="63"/>
                  </a:cxn>
                  <a:cxn ang="0">
                    <a:pos x="26" y="44"/>
                  </a:cxn>
                  <a:cxn ang="0">
                    <a:pos x="38" y="25"/>
                  </a:cxn>
                  <a:cxn ang="0">
                    <a:pos x="52" y="12"/>
                  </a:cxn>
                  <a:cxn ang="0">
                    <a:pos x="69" y="3"/>
                  </a:cxn>
                  <a:cxn ang="0">
                    <a:pos x="87" y="0"/>
                  </a:cxn>
                </a:cxnLst>
                <a:rect l="0" t="0" r="r" b="b"/>
                <a:pathLst>
                  <a:path w="207" h="254">
                    <a:moveTo>
                      <a:pt x="87" y="0"/>
                    </a:moveTo>
                    <a:lnTo>
                      <a:pt x="108" y="0"/>
                    </a:lnTo>
                    <a:lnTo>
                      <a:pt x="129" y="3"/>
                    </a:lnTo>
                    <a:lnTo>
                      <a:pt x="150" y="8"/>
                    </a:lnTo>
                    <a:lnTo>
                      <a:pt x="167" y="14"/>
                    </a:lnTo>
                    <a:lnTo>
                      <a:pt x="179" y="19"/>
                    </a:lnTo>
                    <a:lnTo>
                      <a:pt x="191" y="29"/>
                    </a:lnTo>
                    <a:lnTo>
                      <a:pt x="199" y="45"/>
                    </a:lnTo>
                    <a:lnTo>
                      <a:pt x="204" y="65"/>
                    </a:lnTo>
                    <a:lnTo>
                      <a:pt x="207" y="88"/>
                    </a:lnTo>
                    <a:lnTo>
                      <a:pt x="205" y="114"/>
                    </a:lnTo>
                    <a:lnTo>
                      <a:pt x="201" y="142"/>
                    </a:lnTo>
                    <a:lnTo>
                      <a:pt x="195" y="171"/>
                    </a:lnTo>
                    <a:lnTo>
                      <a:pt x="186" y="198"/>
                    </a:lnTo>
                    <a:lnTo>
                      <a:pt x="169" y="232"/>
                    </a:lnTo>
                    <a:lnTo>
                      <a:pt x="162" y="239"/>
                    </a:lnTo>
                    <a:lnTo>
                      <a:pt x="154" y="245"/>
                    </a:lnTo>
                    <a:lnTo>
                      <a:pt x="144" y="251"/>
                    </a:lnTo>
                    <a:lnTo>
                      <a:pt x="131" y="253"/>
                    </a:lnTo>
                    <a:lnTo>
                      <a:pt x="112" y="254"/>
                    </a:lnTo>
                    <a:lnTo>
                      <a:pt x="90" y="253"/>
                    </a:lnTo>
                    <a:lnTo>
                      <a:pt x="69" y="249"/>
                    </a:lnTo>
                    <a:lnTo>
                      <a:pt x="51" y="240"/>
                    </a:lnTo>
                    <a:lnTo>
                      <a:pt x="34" y="227"/>
                    </a:lnTo>
                    <a:lnTo>
                      <a:pt x="19" y="210"/>
                    </a:lnTo>
                    <a:lnTo>
                      <a:pt x="7" y="190"/>
                    </a:lnTo>
                    <a:lnTo>
                      <a:pt x="1" y="165"/>
                    </a:lnTo>
                    <a:lnTo>
                      <a:pt x="0" y="139"/>
                    </a:lnTo>
                    <a:lnTo>
                      <a:pt x="4" y="108"/>
                    </a:lnTo>
                    <a:lnTo>
                      <a:pt x="17" y="63"/>
                    </a:lnTo>
                    <a:lnTo>
                      <a:pt x="26" y="44"/>
                    </a:lnTo>
                    <a:lnTo>
                      <a:pt x="38" y="25"/>
                    </a:lnTo>
                    <a:lnTo>
                      <a:pt x="52" y="12"/>
                    </a:lnTo>
                    <a:lnTo>
                      <a:pt x="69" y="3"/>
                    </a:lnTo>
                    <a:lnTo>
                      <a:pt x="87"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57" name="Freeform 31">
                <a:extLst>
                  <a:ext uri="{FF2B5EF4-FFF2-40B4-BE49-F238E27FC236}">
                    <a16:creationId xmlns:a16="http://schemas.microsoft.com/office/drawing/2014/main" id="{33AB79A6-7A9C-A817-DDE1-15F790C9574F}"/>
                  </a:ext>
                </a:extLst>
              </p:cNvPr>
              <p:cNvSpPr>
                <a:spLocks/>
              </p:cNvSpPr>
              <p:nvPr/>
            </p:nvSpPr>
            <p:spPr bwMode="auto">
              <a:xfrm>
                <a:off x="5705196" y="3754820"/>
                <a:ext cx="158594" cy="197069"/>
              </a:xfrm>
              <a:custGeom>
                <a:avLst/>
                <a:gdLst/>
                <a:ahLst/>
                <a:cxnLst>
                  <a:cxn ang="0">
                    <a:pos x="27" y="0"/>
                  </a:cxn>
                  <a:cxn ang="0">
                    <a:pos x="23" y="15"/>
                  </a:cxn>
                  <a:cxn ang="0">
                    <a:pos x="21" y="36"/>
                  </a:cxn>
                  <a:cxn ang="0">
                    <a:pos x="22" y="61"/>
                  </a:cxn>
                  <a:cxn ang="0">
                    <a:pos x="26" y="89"/>
                  </a:cxn>
                  <a:cxn ang="0">
                    <a:pos x="35" y="119"/>
                  </a:cxn>
                  <a:cxn ang="0">
                    <a:pos x="47" y="138"/>
                  </a:cxn>
                  <a:cxn ang="0">
                    <a:pos x="64" y="157"/>
                  </a:cxn>
                  <a:cxn ang="0">
                    <a:pos x="86" y="172"/>
                  </a:cxn>
                  <a:cxn ang="0">
                    <a:pos x="112" y="183"/>
                  </a:cxn>
                  <a:cxn ang="0">
                    <a:pos x="140" y="188"/>
                  </a:cxn>
                  <a:cxn ang="0">
                    <a:pos x="169" y="187"/>
                  </a:cxn>
                  <a:cxn ang="0">
                    <a:pos x="162" y="195"/>
                  </a:cxn>
                  <a:cxn ang="0">
                    <a:pos x="154" y="201"/>
                  </a:cxn>
                  <a:cxn ang="0">
                    <a:pos x="144" y="207"/>
                  </a:cxn>
                  <a:cxn ang="0">
                    <a:pos x="131" y="209"/>
                  </a:cxn>
                  <a:cxn ang="0">
                    <a:pos x="112" y="210"/>
                  </a:cxn>
                  <a:cxn ang="0">
                    <a:pos x="90" y="209"/>
                  </a:cxn>
                  <a:cxn ang="0">
                    <a:pos x="69" y="205"/>
                  </a:cxn>
                  <a:cxn ang="0">
                    <a:pos x="51" y="196"/>
                  </a:cxn>
                  <a:cxn ang="0">
                    <a:pos x="34" y="183"/>
                  </a:cxn>
                  <a:cxn ang="0">
                    <a:pos x="19" y="166"/>
                  </a:cxn>
                  <a:cxn ang="0">
                    <a:pos x="7" y="146"/>
                  </a:cxn>
                  <a:cxn ang="0">
                    <a:pos x="1" y="121"/>
                  </a:cxn>
                  <a:cxn ang="0">
                    <a:pos x="0" y="95"/>
                  </a:cxn>
                  <a:cxn ang="0">
                    <a:pos x="4" y="64"/>
                  </a:cxn>
                  <a:cxn ang="0">
                    <a:pos x="10" y="42"/>
                  </a:cxn>
                  <a:cxn ang="0">
                    <a:pos x="18" y="19"/>
                  </a:cxn>
                  <a:cxn ang="0">
                    <a:pos x="27" y="0"/>
                  </a:cxn>
                </a:cxnLst>
                <a:rect l="0" t="0" r="r" b="b"/>
                <a:pathLst>
                  <a:path w="169" h="210">
                    <a:moveTo>
                      <a:pt x="27" y="0"/>
                    </a:moveTo>
                    <a:lnTo>
                      <a:pt x="23" y="15"/>
                    </a:lnTo>
                    <a:lnTo>
                      <a:pt x="21" y="36"/>
                    </a:lnTo>
                    <a:lnTo>
                      <a:pt x="22" y="61"/>
                    </a:lnTo>
                    <a:lnTo>
                      <a:pt x="26" y="89"/>
                    </a:lnTo>
                    <a:lnTo>
                      <a:pt x="35" y="119"/>
                    </a:lnTo>
                    <a:lnTo>
                      <a:pt x="47" y="138"/>
                    </a:lnTo>
                    <a:lnTo>
                      <a:pt x="64" y="157"/>
                    </a:lnTo>
                    <a:lnTo>
                      <a:pt x="86" y="172"/>
                    </a:lnTo>
                    <a:lnTo>
                      <a:pt x="112" y="183"/>
                    </a:lnTo>
                    <a:lnTo>
                      <a:pt x="140" y="188"/>
                    </a:lnTo>
                    <a:lnTo>
                      <a:pt x="169" y="187"/>
                    </a:lnTo>
                    <a:lnTo>
                      <a:pt x="162" y="195"/>
                    </a:lnTo>
                    <a:lnTo>
                      <a:pt x="154" y="201"/>
                    </a:lnTo>
                    <a:lnTo>
                      <a:pt x="144" y="207"/>
                    </a:lnTo>
                    <a:lnTo>
                      <a:pt x="131" y="209"/>
                    </a:lnTo>
                    <a:lnTo>
                      <a:pt x="112" y="210"/>
                    </a:lnTo>
                    <a:lnTo>
                      <a:pt x="90" y="209"/>
                    </a:lnTo>
                    <a:lnTo>
                      <a:pt x="69" y="205"/>
                    </a:lnTo>
                    <a:lnTo>
                      <a:pt x="51" y="196"/>
                    </a:lnTo>
                    <a:lnTo>
                      <a:pt x="34" y="183"/>
                    </a:lnTo>
                    <a:lnTo>
                      <a:pt x="19" y="166"/>
                    </a:lnTo>
                    <a:lnTo>
                      <a:pt x="7" y="146"/>
                    </a:lnTo>
                    <a:lnTo>
                      <a:pt x="1" y="121"/>
                    </a:lnTo>
                    <a:lnTo>
                      <a:pt x="0" y="95"/>
                    </a:lnTo>
                    <a:lnTo>
                      <a:pt x="4" y="64"/>
                    </a:lnTo>
                    <a:lnTo>
                      <a:pt x="10" y="42"/>
                    </a:lnTo>
                    <a:lnTo>
                      <a:pt x="18" y="19"/>
                    </a:lnTo>
                    <a:lnTo>
                      <a:pt x="27" y="0"/>
                    </a:lnTo>
                    <a:close/>
                  </a:path>
                </a:pathLst>
              </a:custGeom>
              <a:solidFill>
                <a:srgbClr val="F6964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cxnSp>
            <p:nvCxnSpPr>
              <p:cNvPr id="758" name="271 Conector recto">
                <a:extLst>
                  <a:ext uri="{FF2B5EF4-FFF2-40B4-BE49-F238E27FC236}">
                    <a16:creationId xmlns:a16="http://schemas.microsoft.com/office/drawing/2014/main" id="{AA3F2EEF-E036-DFFF-92A5-BA1E798FE6E1}"/>
                  </a:ext>
                </a:extLst>
              </p:cNvPr>
              <p:cNvCxnSpPr/>
              <p:nvPr/>
            </p:nvCxnSpPr>
            <p:spPr>
              <a:xfrm flipV="1">
                <a:off x="5942012" y="3465318"/>
                <a:ext cx="0" cy="399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9" name="272 Conector recto">
                <a:extLst>
                  <a:ext uri="{FF2B5EF4-FFF2-40B4-BE49-F238E27FC236}">
                    <a16:creationId xmlns:a16="http://schemas.microsoft.com/office/drawing/2014/main" id="{6CB67AA0-C957-7A65-427C-25584BFC16CD}"/>
                  </a:ext>
                </a:extLst>
              </p:cNvPr>
              <p:cNvCxnSpPr/>
              <p:nvPr/>
            </p:nvCxnSpPr>
            <p:spPr>
              <a:xfrm>
                <a:off x="5942012" y="3858266"/>
                <a:ext cx="6218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0" name="273 Conector recto">
                <a:extLst>
                  <a:ext uri="{FF2B5EF4-FFF2-40B4-BE49-F238E27FC236}">
                    <a16:creationId xmlns:a16="http://schemas.microsoft.com/office/drawing/2014/main" id="{E39A3B83-9BCE-9D9B-B815-A8A7052CBDFE}"/>
                  </a:ext>
                </a:extLst>
              </p:cNvPr>
              <p:cNvCxnSpPr/>
              <p:nvPr/>
            </p:nvCxnSpPr>
            <p:spPr>
              <a:xfrm>
                <a:off x="6005492" y="3465318"/>
                <a:ext cx="483288" cy="29982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61" name="TextBox 40">
              <a:extLst>
                <a:ext uri="{FF2B5EF4-FFF2-40B4-BE49-F238E27FC236}">
                  <a16:creationId xmlns:a16="http://schemas.microsoft.com/office/drawing/2014/main" id="{927F3165-A805-F658-7A5C-CF9001E96CFD}"/>
                </a:ext>
              </a:extLst>
            </p:cNvPr>
            <p:cNvSpPr txBox="1"/>
            <p:nvPr/>
          </p:nvSpPr>
          <p:spPr>
            <a:xfrm>
              <a:off x="12333734" y="4288970"/>
              <a:ext cx="760221" cy="430887"/>
            </a:xfrm>
            <a:prstGeom prst="rect">
              <a:avLst/>
            </a:prstGeom>
            <a:noFill/>
          </p:spPr>
          <p:txBody>
            <a:bodyPr wrap="square" rtlCol="0">
              <a:spAutoFit/>
            </a:bodyPr>
            <a:lstStyle/>
            <a:p>
              <a:pPr lvl="0" algn="ctr">
                <a:defRPr/>
              </a:pPr>
              <a:r>
                <a:rPr lang="en-US" sz="750" b="1" i="1" kern="0" dirty="0"/>
                <a:t>product owner</a:t>
              </a:r>
            </a:p>
          </p:txBody>
        </p:sp>
        <p:grpSp>
          <p:nvGrpSpPr>
            <p:cNvPr id="762" name="Group 2163">
              <a:extLst>
                <a:ext uri="{FF2B5EF4-FFF2-40B4-BE49-F238E27FC236}">
                  <a16:creationId xmlns:a16="http://schemas.microsoft.com/office/drawing/2014/main" id="{4E7E387A-1ED2-7D94-E5CA-3D7FE6090A0C}"/>
                </a:ext>
              </a:extLst>
            </p:cNvPr>
            <p:cNvGrpSpPr/>
            <p:nvPr/>
          </p:nvGrpSpPr>
          <p:grpSpPr>
            <a:xfrm>
              <a:off x="13286262" y="3564010"/>
              <a:ext cx="297743" cy="674922"/>
              <a:chOff x="3367088" y="2062163"/>
              <a:chExt cx="1344612" cy="2600326"/>
            </a:xfrm>
          </p:grpSpPr>
          <p:sp>
            <p:nvSpPr>
              <p:cNvPr id="763" name="Freeform 1114">
                <a:extLst>
                  <a:ext uri="{FF2B5EF4-FFF2-40B4-BE49-F238E27FC236}">
                    <a16:creationId xmlns:a16="http://schemas.microsoft.com/office/drawing/2014/main" id="{6F4465D6-6EC4-2D11-5C1E-277812642515}"/>
                  </a:ext>
                </a:extLst>
              </p:cNvPr>
              <p:cNvSpPr>
                <a:spLocks/>
              </p:cNvSpPr>
              <p:nvPr/>
            </p:nvSpPr>
            <p:spPr bwMode="auto">
              <a:xfrm>
                <a:off x="4546600" y="3311526"/>
                <a:ext cx="165100" cy="142875"/>
              </a:xfrm>
              <a:custGeom>
                <a:avLst/>
                <a:gdLst/>
                <a:ahLst/>
                <a:cxnLst>
                  <a:cxn ang="0">
                    <a:pos x="35" y="0"/>
                  </a:cxn>
                  <a:cxn ang="0">
                    <a:pos x="38" y="0"/>
                  </a:cxn>
                  <a:cxn ang="0">
                    <a:pos x="47" y="2"/>
                  </a:cxn>
                  <a:cxn ang="0">
                    <a:pos x="59" y="3"/>
                  </a:cxn>
                  <a:cxn ang="0">
                    <a:pos x="88" y="8"/>
                  </a:cxn>
                  <a:cxn ang="0">
                    <a:pos x="97" y="12"/>
                  </a:cxn>
                  <a:cxn ang="0">
                    <a:pos x="102" y="21"/>
                  </a:cxn>
                  <a:cxn ang="0">
                    <a:pos x="104" y="33"/>
                  </a:cxn>
                  <a:cxn ang="0">
                    <a:pos x="104" y="45"/>
                  </a:cxn>
                  <a:cxn ang="0">
                    <a:pos x="101" y="57"/>
                  </a:cxn>
                  <a:cxn ang="0">
                    <a:pos x="97" y="65"/>
                  </a:cxn>
                  <a:cxn ang="0">
                    <a:pos x="88" y="73"/>
                  </a:cxn>
                  <a:cxn ang="0">
                    <a:pos x="77" y="81"/>
                  </a:cxn>
                  <a:cxn ang="0">
                    <a:pos x="63" y="86"/>
                  </a:cxn>
                  <a:cxn ang="0">
                    <a:pos x="48" y="90"/>
                  </a:cxn>
                  <a:cxn ang="0">
                    <a:pos x="31" y="87"/>
                  </a:cxn>
                  <a:cxn ang="0">
                    <a:pos x="15" y="81"/>
                  </a:cxn>
                  <a:cxn ang="0">
                    <a:pos x="0" y="67"/>
                  </a:cxn>
                  <a:cxn ang="0">
                    <a:pos x="35" y="0"/>
                  </a:cxn>
                </a:cxnLst>
                <a:rect l="0" t="0" r="r" b="b"/>
                <a:pathLst>
                  <a:path w="104" h="90">
                    <a:moveTo>
                      <a:pt x="35" y="0"/>
                    </a:moveTo>
                    <a:lnTo>
                      <a:pt x="38" y="0"/>
                    </a:lnTo>
                    <a:lnTo>
                      <a:pt x="47" y="2"/>
                    </a:lnTo>
                    <a:lnTo>
                      <a:pt x="59" y="3"/>
                    </a:lnTo>
                    <a:lnTo>
                      <a:pt x="88" y="8"/>
                    </a:lnTo>
                    <a:lnTo>
                      <a:pt x="97" y="12"/>
                    </a:lnTo>
                    <a:lnTo>
                      <a:pt x="102" y="21"/>
                    </a:lnTo>
                    <a:lnTo>
                      <a:pt x="104" y="33"/>
                    </a:lnTo>
                    <a:lnTo>
                      <a:pt x="104" y="45"/>
                    </a:lnTo>
                    <a:lnTo>
                      <a:pt x="101" y="57"/>
                    </a:lnTo>
                    <a:lnTo>
                      <a:pt x="97" y="65"/>
                    </a:lnTo>
                    <a:lnTo>
                      <a:pt x="88" y="73"/>
                    </a:lnTo>
                    <a:lnTo>
                      <a:pt x="77" y="81"/>
                    </a:lnTo>
                    <a:lnTo>
                      <a:pt x="63" y="86"/>
                    </a:lnTo>
                    <a:lnTo>
                      <a:pt x="48" y="90"/>
                    </a:lnTo>
                    <a:lnTo>
                      <a:pt x="31" y="87"/>
                    </a:lnTo>
                    <a:lnTo>
                      <a:pt x="15" y="81"/>
                    </a:lnTo>
                    <a:lnTo>
                      <a:pt x="0" y="67"/>
                    </a:lnTo>
                    <a:lnTo>
                      <a:pt x="35"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64" name="Freeform 1115">
                <a:extLst>
                  <a:ext uri="{FF2B5EF4-FFF2-40B4-BE49-F238E27FC236}">
                    <a16:creationId xmlns:a16="http://schemas.microsoft.com/office/drawing/2014/main" id="{F699130C-C1F0-B784-8A29-53AB2F41C5CF}"/>
                  </a:ext>
                </a:extLst>
              </p:cNvPr>
              <p:cNvSpPr>
                <a:spLocks/>
              </p:cNvSpPr>
              <p:nvPr/>
            </p:nvSpPr>
            <p:spPr bwMode="auto">
              <a:xfrm>
                <a:off x="3367088" y="3481388"/>
                <a:ext cx="173038" cy="142875"/>
              </a:xfrm>
              <a:custGeom>
                <a:avLst/>
                <a:gdLst/>
                <a:ahLst/>
                <a:cxnLst>
                  <a:cxn ang="0">
                    <a:pos x="62" y="0"/>
                  </a:cxn>
                  <a:cxn ang="0">
                    <a:pos x="109" y="59"/>
                  </a:cxn>
                  <a:cxn ang="0">
                    <a:pos x="96" y="75"/>
                  </a:cxn>
                  <a:cxn ang="0">
                    <a:pos x="80" y="86"/>
                  </a:cxn>
                  <a:cxn ang="0">
                    <a:pos x="64" y="90"/>
                  </a:cxn>
                  <a:cxn ang="0">
                    <a:pos x="49" y="90"/>
                  </a:cxn>
                  <a:cxn ang="0">
                    <a:pos x="34" y="86"/>
                  </a:cxn>
                  <a:cxn ang="0">
                    <a:pos x="22" y="80"/>
                  </a:cxn>
                  <a:cxn ang="0">
                    <a:pos x="12" y="74"/>
                  </a:cxn>
                  <a:cxn ang="0">
                    <a:pos x="6" y="67"/>
                  </a:cxn>
                  <a:cxn ang="0">
                    <a:pos x="3" y="55"/>
                  </a:cxn>
                  <a:cxn ang="0">
                    <a:pos x="0" y="44"/>
                  </a:cxn>
                  <a:cxn ang="0">
                    <a:pos x="0" y="32"/>
                  </a:cxn>
                  <a:cxn ang="0">
                    <a:pos x="4" y="22"/>
                  </a:cxn>
                  <a:cxn ang="0">
                    <a:pos x="12" y="16"/>
                  </a:cxn>
                  <a:cxn ang="0">
                    <a:pos x="26" y="11"/>
                  </a:cxn>
                  <a:cxn ang="0">
                    <a:pos x="39" y="7"/>
                  </a:cxn>
                  <a:cxn ang="0">
                    <a:pos x="51" y="3"/>
                  </a:cxn>
                  <a:cxn ang="0">
                    <a:pos x="59" y="1"/>
                  </a:cxn>
                  <a:cxn ang="0">
                    <a:pos x="62" y="0"/>
                  </a:cxn>
                </a:cxnLst>
                <a:rect l="0" t="0" r="r" b="b"/>
                <a:pathLst>
                  <a:path w="109" h="90">
                    <a:moveTo>
                      <a:pt x="62" y="0"/>
                    </a:moveTo>
                    <a:lnTo>
                      <a:pt x="109" y="59"/>
                    </a:lnTo>
                    <a:lnTo>
                      <a:pt x="96" y="75"/>
                    </a:lnTo>
                    <a:lnTo>
                      <a:pt x="80" y="86"/>
                    </a:lnTo>
                    <a:lnTo>
                      <a:pt x="64" y="90"/>
                    </a:lnTo>
                    <a:lnTo>
                      <a:pt x="49" y="90"/>
                    </a:lnTo>
                    <a:lnTo>
                      <a:pt x="34" y="86"/>
                    </a:lnTo>
                    <a:lnTo>
                      <a:pt x="22" y="80"/>
                    </a:lnTo>
                    <a:lnTo>
                      <a:pt x="12" y="74"/>
                    </a:lnTo>
                    <a:lnTo>
                      <a:pt x="6" y="67"/>
                    </a:lnTo>
                    <a:lnTo>
                      <a:pt x="3" y="55"/>
                    </a:lnTo>
                    <a:lnTo>
                      <a:pt x="0" y="44"/>
                    </a:lnTo>
                    <a:lnTo>
                      <a:pt x="0" y="32"/>
                    </a:lnTo>
                    <a:lnTo>
                      <a:pt x="4" y="22"/>
                    </a:lnTo>
                    <a:lnTo>
                      <a:pt x="12" y="16"/>
                    </a:lnTo>
                    <a:lnTo>
                      <a:pt x="26" y="11"/>
                    </a:lnTo>
                    <a:lnTo>
                      <a:pt x="39" y="7"/>
                    </a:lnTo>
                    <a:lnTo>
                      <a:pt x="51" y="3"/>
                    </a:lnTo>
                    <a:lnTo>
                      <a:pt x="59" y="1"/>
                    </a:lnTo>
                    <a:lnTo>
                      <a:pt x="62"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65" name="Freeform 1116">
                <a:extLst>
                  <a:ext uri="{FF2B5EF4-FFF2-40B4-BE49-F238E27FC236}">
                    <a16:creationId xmlns:a16="http://schemas.microsoft.com/office/drawing/2014/main" id="{71DE98F7-C3DE-E767-BD1D-82CE37614DC3}"/>
                  </a:ext>
                </a:extLst>
              </p:cNvPr>
              <p:cNvSpPr>
                <a:spLocks/>
              </p:cNvSpPr>
              <p:nvPr/>
            </p:nvSpPr>
            <p:spPr bwMode="auto">
              <a:xfrm>
                <a:off x="3859213" y="4059238"/>
                <a:ext cx="376238" cy="588963"/>
              </a:xfrm>
              <a:custGeom>
                <a:avLst/>
                <a:gdLst/>
                <a:ahLst/>
                <a:cxnLst>
                  <a:cxn ang="0">
                    <a:pos x="237" y="0"/>
                  </a:cxn>
                  <a:cxn ang="0">
                    <a:pos x="230" y="65"/>
                  </a:cxn>
                  <a:cxn ang="0">
                    <a:pos x="224" y="124"/>
                  </a:cxn>
                  <a:cxn ang="0">
                    <a:pos x="217" y="177"/>
                  </a:cxn>
                  <a:cxn ang="0">
                    <a:pos x="210" y="223"/>
                  </a:cxn>
                  <a:cxn ang="0">
                    <a:pos x="204" y="264"/>
                  </a:cxn>
                  <a:cxn ang="0">
                    <a:pos x="197" y="295"/>
                  </a:cxn>
                  <a:cxn ang="0">
                    <a:pos x="192" y="322"/>
                  </a:cxn>
                  <a:cxn ang="0">
                    <a:pos x="188" y="340"/>
                  </a:cxn>
                  <a:cxn ang="0">
                    <a:pos x="186" y="352"/>
                  </a:cxn>
                  <a:cxn ang="0">
                    <a:pos x="184" y="356"/>
                  </a:cxn>
                  <a:cxn ang="0">
                    <a:pos x="126" y="371"/>
                  </a:cxn>
                  <a:cxn ang="0">
                    <a:pos x="49" y="359"/>
                  </a:cxn>
                  <a:cxn ang="0">
                    <a:pos x="42" y="328"/>
                  </a:cxn>
                  <a:cxn ang="0">
                    <a:pos x="37" y="295"/>
                  </a:cxn>
                  <a:cxn ang="0">
                    <a:pos x="26" y="224"/>
                  </a:cxn>
                  <a:cxn ang="0">
                    <a:pos x="21" y="187"/>
                  </a:cxn>
                  <a:cxn ang="0">
                    <a:pos x="17" y="152"/>
                  </a:cxn>
                  <a:cxn ang="0">
                    <a:pos x="12" y="117"/>
                  </a:cxn>
                  <a:cxn ang="0">
                    <a:pos x="9" y="87"/>
                  </a:cxn>
                  <a:cxn ang="0">
                    <a:pos x="5" y="59"/>
                  </a:cxn>
                  <a:cxn ang="0">
                    <a:pos x="4" y="36"/>
                  </a:cxn>
                  <a:cxn ang="0">
                    <a:pos x="1" y="18"/>
                  </a:cxn>
                  <a:cxn ang="0">
                    <a:pos x="0" y="7"/>
                  </a:cxn>
                  <a:cxn ang="0">
                    <a:pos x="0" y="3"/>
                  </a:cxn>
                  <a:cxn ang="0">
                    <a:pos x="237" y="0"/>
                  </a:cxn>
                </a:cxnLst>
                <a:rect l="0" t="0" r="r" b="b"/>
                <a:pathLst>
                  <a:path w="237" h="371">
                    <a:moveTo>
                      <a:pt x="237" y="0"/>
                    </a:moveTo>
                    <a:lnTo>
                      <a:pt x="230" y="65"/>
                    </a:lnTo>
                    <a:lnTo>
                      <a:pt x="224" y="124"/>
                    </a:lnTo>
                    <a:lnTo>
                      <a:pt x="217" y="177"/>
                    </a:lnTo>
                    <a:lnTo>
                      <a:pt x="210" y="223"/>
                    </a:lnTo>
                    <a:lnTo>
                      <a:pt x="204" y="264"/>
                    </a:lnTo>
                    <a:lnTo>
                      <a:pt x="197" y="295"/>
                    </a:lnTo>
                    <a:lnTo>
                      <a:pt x="192" y="322"/>
                    </a:lnTo>
                    <a:lnTo>
                      <a:pt x="188" y="340"/>
                    </a:lnTo>
                    <a:lnTo>
                      <a:pt x="186" y="352"/>
                    </a:lnTo>
                    <a:lnTo>
                      <a:pt x="184" y="356"/>
                    </a:lnTo>
                    <a:lnTo>
                      <a:pt x="126" y="371"/>
                    </a:lnTo>
                    <a:lnTo>
                      <a:pt x="49" y="359"/>
                    </a:lnTo>
                    <a:lnTo>
                      <a:pt x="42" y="328"/>
                    </a:lnTo>
                    <a:lnTo>
                      <a:pt x="37" y="295"/>
                    </a:lnTo>
                    <a:lnTo>
                      <a:pt x="26" y="224"/>
                    </a:lnTo>
                    <a:lnTo>
                      <a:pt x="21" y="187"/>
                    </a:lnTo>
                    <a:lnTo>
                      <a:pt x="17" y="152"/>
                    </a:lnTo>
                    <a:lnTo>
                      <a:pt x="12" y="117"/>
                    </a:lnTo>
                    <a:lnTo>
                      <a:pt x="9" y="87"/>
                    </a:lnTo>
                    <a:lnTo>
                      <a:pt x="5" y="59"/>
                    </a:lnTo>
                    <a:lnTo>
                      <a:pt x="4" y="36"/>
                    </a:lnTo>
                    <a:lnTo>
                      <a:pt x="1" y="18"/>
                    </a:lnTo>
                    <a:lnTo>
                      <a:pt x="0" y="7"/>
                    </a:lnTo>
                    <a:lnTo>
                      <a:pt x="0" y="3"/>
                    </a:lnTo>
                    <a:lnTo>
                      <a:pt x="237"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66" name="Freeform 1117">
                <a:extLst>
                  <a:ext uri="{FF2B5EF4-FFF2-40B4-BE49-F238E27FC236}">
                    <a16:creationId xmlns:a16="http://schemas.microsoft.com/office/drawing/2014/main" id="{3972BA08-8AE2-495F-E0EC-ACB698E4B3EA}"/>
                  </a:ext>
                </a:extLst>
              </p:cNvPr>
              <p:cNvSpPr>
                <a:spLocks/>
              </p:cNvSpPr>
              <p:nvPr/>
            </p:nvSpPr>
            <p:spPr bwMode="auto">
              <a:xfrm>
                <a:off x="4051300" y="4111626"/>
                <a:ext cx="26988" cy="546100"/>
              </a:xfrm>
              <a:custGeom>
                <a:avLst/>
                <a:gdLst/>
                <a:ahLst/>
                <a:cxnLst>
                  <a:cxn ang="0">
                    <a:pos x="17" y="0"/>
                  </a:cxn>
                  <a:cxn ang="0">
                    <a:pos x="11" y="344"/>
                  </a:cxn>
                  <a:cxn ang="0">
                    <a:pos x="1" y="344"/>
                  </a:cxn>
                  <a:cxn ang="0">
                    <a:pos x="0" y="5"/>
                  </a:cxn>
                  <a:cxn ang="0">
                    <a:pos x="17" y="0"/>
                  </a:cxn>
                </a:cxnLst>
                <a:rect l="0" t="0" r="r" b="b"/>
                <a:pathLst>
                  <a:path w="17" h="344">
                    <a:moveTo>
                      <a:pt x="17" y="0"/>
                    </a:moveTo>
                    <a:lnTo>
                      <a:pt x="11" y="344"/>
                    </a:lnTo>
                    <a:lnTo>
                      <a:pt x="1" y="344"/>
                    </a:lnTo>
                    <a:lnTo>
                      <a:pt x="0" y="5"/>
                    </a:lnTo>
                    <a:lnTo>
                      <a:pt x="17"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67" name="Freeform 1118">
                <a:extLst>
                  <a:ext uri="{FF2B5EF4-FFF2-40B4-BE49-F238E27FC236}">
                    <a16:creationId xmlns:a16="http://schemas.microsoft.com/office/drawing/2014/main" id="{FD60388B-68A9-36BE-7DB3-10916EE256F9}"/>
                  </a:ext>
                </a:extLst>
              </p:cNvPr>
              <p:cNvSpPr>
                <a:spLocks/>
              </p:cNvSpPr>
              <p:nvPr/>
            </p:nvSpPr>
            <p:spPr bwMode="auto">
              <a:xfrm>
                <a:off x="3824288" y="2922588"/>
                <a:ext cx="446088" cy="704850"/>
              </a:xfrm>
              <a:custGeom>
                <a:avLst/>
                <a:gdLst/>
                <a:ahLst/>
                <a:cxnLst>
                  <a:cxn ang="0">
                    <a:pos x="225" y="0"/>
                  </a:cxn>
                  <a:cxn ang="0">
                    <a:pos x="226" y="4"/>
                  </a:cxn>
                  <a:cxn ang="0">
                    <a:pos x="229" y="16"/>
                  </a:cxn>
                  <a:cxn ang="0">
                    <a:pos x="234" y="34"/>
                  </a:cxn>
                  <a:cxn ang="0">
                    <a:pos x="239" y="58"/>
                  </a:cxn>
                  <a:cxn ang="0">
                    <a:pos x="246" y="88"/>
                  </a:cxn>
                  <a:cxn ang="0">
                    <a:pos x="252" y="124"/>
                  </a:cxn>
                  <a:cxn ang="0">
                    <a:pos x="259" y="165"/>
                  </a:cxn>
                  <a:cxn ang="0">
                    <a:pos x="265" y="208"/>
                  </a:cxn>
                  <a:cxn ang="0">
                    <a:pos x="272" y="256"/>
                  </a:cxn>
                  <a:cxn ang="0">
                    <a:pos x="276" y="305"/>
                  </a:cxn>
                  <a:cxn ang="0">
                    <a:pos x="280" y="357"/>
                  </a:cxn>
                  <a:cxn ang="0">
                    <a:pos x="281" y="410"/>
                  </a:cxn>
                  <a:cxn ang="0">
                    <a:pos x="279" y="411"/>
                  </a:cxn>
                  <a:cxn ang="0">
                    <a:pos x="268" y="414"/>
                  </a:cxn>
                  <a:cxn ang="0">
                    <a:pos x="254" y="418"/>
                  </a:cxn>
                  <a:cxn ang="0">
                    <a:pos x="234" y="422"/>
                  </a:cxn>
                  <a:cxn ang="0">
                    <a:pos x="210" y="427"/>
                  </a:cxn>
                  <a:cxn ang="0">
                    <a:pos x="184" y="432"/>
                  </a:cxn>
                  <a:cxn ang="0">
                    <a:pos x="154" y="438"/>
                  </a:cxn>
                  <a:cxn ang="0">
                    <a:pos x="121" y="442"/>
                  </a:cxn>
                  <a:cxn ang="0">
                    <a:pos x="87" y="444"/>
                  </a:cxn>
                  <a:cxn ang="0">
                    <a:pos x="52" y="444"/>
                  </a:cxn>
                  <a:cxn ang="0">
                    <a:pos x="0" y="26"/>
                  </a:cxn>
                  <a:cxn ang="0">
                    <a:pos x="4" y="26"/>
                  </a:cxn>
                  <a:cxn ang="0">
                    <a:pos x="16" y="28"/>
                  </a:cxn>
                  <a:cxn ang="0">
                    <a:pos x="56" y="28"/>
                  </a:cxn>
                  <a:cxn ang="0">
                    <a:pos x="85" y="26"/>
                  </a:cxn>
                  <a:cxn ang="0">
                    <a:pos x="117" y="24"/>
                  </a:cxn>
                  <a:cxn ang="0">
                    <a:pos x="151" y="18"/>
                  </a:cxn>
                  <a:cxn ang="0">
                    <a:pos x="188" y="11"/>
                  </a:cxn>
                  <a:cxn ang="0">
                    <a:pos x="225" y="0"/>
                  </a:cxn>
                </a:cxnLst>
                <a:rect l="0" t="0" r="r" b="b"/>
                <a:pathLst>
                  <a:path w="281" h="444">
                    <a:moveTo>
                      <a:pt x="225" y="0"/>
                    </a:moveTo>
                    <a:lnTo>
                      <a:pt x="226" y="4"/>
                    </a:lnTo>
                    <a:lnTo>
                      <a:pt x="229" y="16"/>
                    </a:lnTo>
                    <a:lnTo>
                      <a:pt x="234" y="34"/>
                    </a:lnTo>
                    <a:lnTo>
                      <a:pt x="239" y="58"/>
                    </a:lnTo>
                    <a:lnTo>
                      <a:pt x="246" y="88"/>
                    </a:lnTo>
                    <a:lnTo>
                      <a:pt x="252" y="124"/>
                    </a:lnTo>
                    <a:lnTo>
                      <a:pt x="259" y="165"/>
                    </a:lnTo>
                    <a:lnTo>
                      <a:pt x="265" y="208"/>
                    </a:lnTo>
                    <a:lnTo>
                      <a:pt x="272" y="256"/>
                    </a:lnTo>
                    <a:lnTo>
                      <a:pt x="276" y="305"/>
                    </a:lnTo>
                    <a:lnTo>
                      <a:pt x="280" y="357"/>
                    </a:lnTo>
                    <a:lnTo>
                      <a:pt x="281" y="410"/>
                    </a:lnTo>
                    <a:lnTo>
                      <a:pt x="279" y="411"/>
                    </a:lnTo>
                    <a:lnTo>
                      <a:pt x="268" y="414"/>
                    </a:lnTo>
                    <a:lnTo>
                      <a:pt x="254" y="418"/>
                    </a:lnTo>
                    <a:lnTo>
                      <a:pt x="234" y="422"/>
                    </a:lnTo>
                    <a:lnTo>
                      <a:pt x="210" y="427"/>
                    </a:lnTo>
                    <a:lnTo>
                      <a:pt x="184" y="432"/>
                    </a:lnTo>
                    <a:lnTo>
                      <a:pt x="154" y="438"/>
                    </a:lnTo>
                    <a:lnTo>
                      <a:pt x="121" y="442"/>
                    </a:lnTo>
                    <a:lnTo>
                      <a:pt x="87" y="444"/>
                    </a:lnTo>
                    <a:lnTo>
                      <a:pt x="52" y="444"/>
                    </a:lnTo>
                    <a:lnTo>
                      <a:pt x="0" y="26"/>
                    </a:lnTo>
                    <a:lnTo>
                      <a:pt x="4" y="26"/>
                    </a:lnTo>
                    <a:lnTo>
                      <a:pt x="16" y="28"/>
                    </a:lnTo>
                    <a:lnTo>
                      <a:pt x="56" y="28"/>
                    </a:lnTo>
                    <a:lnTo>
                      <a:pt x="85" y="26"/>
                    </a:lnTo>
                    <a:lnTo>
                      <a:pt x="117" y="24"/>
                    </a:lnTo>
                    <a:lnTo>
                      <a:pt x="151" y="18"/>
                    </a:lnTo>
                    <a:lnTo>
                      <a:pt x="188" y="11"/>
                    </a:lnTo>
                    <a:lnTo>
                      <a:pt x="225" y="0"/>
                    </a:lnTo>
                    <a:close/>
                  </a:path>
                </a:pathLst>
              </a:custGeom>
              <a:solidFill>
                <a:srgbClr val="F7FBF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68" name="Freeform 1119">
                <a:extLst>
                  <a:ext uri="{FF2B5EF4-FFF2-40B4-BE49-F238E27FC236}">
                    <a16:creationId xmlns:a16="http://schemas.microsoft.com/office/drawing/2014/main" id="{F5A2130C-2844-D2FA-D82C-D6A0D59C9FD0}"/>
                  </a:ext>
                </a:extLst>
              </p:cNvPr>
              <p:cNvSpPr>
                <a:spLocks/>
              </p:cNvSpPr>
              <p:nvPr/>
            </p:nvSpPr>
            <p:spPr bwMode="auto">
              <a:xfrm>
                <a:off x="4138613" y="2543176"/>
                <a:ext cx="238125" cy="207963"/>
              </a:xfrm>
              <a:custGeom>
                <a:avLst/>
                <a:gdLst/>
                <a:ahLst/>
                <a:cxnLst>
                  <a:cxn ang="0">
                    <a:pos x="73" y="0"/>
                  </a:cxn>
                  <a:cxn ang="0">
                    <a:pos x="74" y="3"/>
                  </a:cxn>
                  <a:cxn ang="0">
                    <a:pos x="77" y="10"/>
                  </a:cxn>
                  <a:cxn ang="0">
                    <a:pos x="82" y="19"/>
                  </a:cxn>
                  <a:cxn ang="0">
                    <a:pos x="88" y="31"/>
                  </a:cxn>
                  <a:cxn ang="0">
                    <a:pos x="98" y="41"/>
                  </a:cxn>
                  <a:cxn ang="0">
                    <a:pos x="108" y="49"/>
                  </a:cxn>
                  <a:cxn ang="0">
                    <a:pos x="121" y="56"/>
                  </a:cxn>
                  <a:cxn ang="0">
                    <a:pos x="134" y="57"/>
                  </a:cxn>
                  <a:cxn ang="0">
                    <a:pos x="150" y="52"/>
                  </a:cxn>
                  <a:cxn ang="0">
                    <a:pos x="149" y="54"/>
                  </a:cxn>
                  <a:cxn ang="0">
                    <a:pos x="145" y="61"/>
                  </a:cxn>
                  <a:cxn ang="0">
                    <a:pos x="140" y="70"/>
                  </a:cxn>
                  <a:cxn ang="0">
                    <a:pos x="130" y="82"/>
                  </a:cxn>
                  <a:cxn ang="0">
                    <a:pos x="117" y="95"/>
                  </a:cxn>
                  <a:cxn ang="0">
                    <a:pos x="102" y="107"/>
                  </a:cxn>
                  <a:cxn ang="0">
                    <a:pos x="83" y="118"/>
                  </a:cxn>
                  <a:cxn ang="0">
                    <a:pos x="59" y="126"/>
                  </a:cxn>
                  <a:cxn ang="0">
                    <a:pos x="32" y="131"/>
                  </a:cxn>
                  <a:cxn ang="0">
                    <a:pos x="0" y="131"/>
                  </a:cxn>
                  <a:cxn ang="0">
                    <a:pos x="73" y="0"/>
                  </a:cxn>
                </a:cxnLst>
                <a:rect l="0" t="0" r="r" b="b"/>
                <a:pathLst>
                  <a:path w="150" h="131">
                    <a:moveTo>
                      <a:pt x="73" y="0"/>
                    </a:moveTo>
                    <a:lnTo>
                      <a:pt x="74" y="3"/>
                    </a:lnTo>
                    <a:lnTo>
                      <a:pt x="77" y="10"/>
                    </a:lnTo>
                    <a:lnTo>
                      <a:pt x="82" y="19"/>
                    </a:lnTo>
                    <a:lnTo>
                      <a:pt x="88" y="31"/>
                    </a:lnTo>
                    <a:lnTo>
                      <a:pt x="98" y="41"/>
                    </a:lnTo>
                    <a:lnTo>
                      <a:pt x="108" y="49"/>
                    </a:lnTo>
                    <a:lnTo>
                      <a:pt x="121" y="56"/>
                    </a:lnTo>
                    <a:lnTo>
                      <a:pt x="134" y="57"/>
                    </a:lnTo>
                    <a:lnTo>
                      <a:pt x="150" y="52"/>
                    </a:lnTo>
                    <a:lnTo>
                      <a:pt x="149" y="54"/>
                    </a:lnTo>
                    <a:lnTo>
                      <a:pt x="145" y="61"/>
                    </a:lnTo>
                    <a:lnTo>
                      <a:pt x="140" y="70"/>
                    </a:lnTo>
                    <a:lnTo>
                      <a:pt x="130" y="82"/>
                    </a:lnTo>
                    <a:lnTo>
                      <a:pt x="117" y="95"/>
                    </a:lnTo>
                    <a:lnTo>
                      <a:pt x="102" y="107"/>
                    </a:lnTo>
                    <a:lnTo>
                      <a:pt x="83" y="118"/>
                    </a:lnTo>
                    <a:lnTo>
                      <a:pt x="59" y="126"/>
                    </a:lnTo>
                    <a:lnTo>
                      <a:pt x="32" y="131"/>
                    </a:lnTo>
                    <a:lnTo>
                      <a:pt x="0" y="131"/>
                    </a:lnTo>
                    <a:lnTo>
                      <a:pt x="73" y="0"/>
                    </a:lnTo>
                    <a:close/>
                  </a:path>
                </a:pathLst>
              </a:custGeom>
              <a:solidFill>
                <a:srgbClr val="0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69" name="Freeform 1120">
                <a:extLst>
                  <a:ext uri="{FF2B5EF4-FFF2-40B4-BE49-F238E27FC236}">
                    <a16:creationId xmlns:a16="http://schemas.microsoft.com/office/drawing/2014/main" id="{A8F95727-4B32-30B9-5E5D-3B368508787B}"/>
                  </a:ext>
                </a:extLst>
              </p:cNvPr>
              <p:cNvSpPr>
                <a:spLocks/>
              </p:cNvSpPr>
              <p:nvPr/>
            </p:nvSpPr>
            <p:spPr bwMode="auto">
              <a:xfrm>
                <a:off x="3876675" y="3095626"/>
                <a:ext cx="73025" cy="509588"/>
              </a:xfrm>
              <a:custGeom>
                <a:avLst/>
                <a:gdLst/>
                <a:ahLst/>
                <a:cxnLst>
                  <a:cxn ang="0">
                    <a:pos x="0" y="0"/>
                  </a:cxn>
                  <a:cxn ang="0">
                    <a:pos x="1" y="4"/>
                  </a:cxn>
                  <a:cxn ang="0">
                    <a:pos x="4" y="15"/>
                  </a:cxn>
                  <a:cxn ang="0">
                    <a:pos x="6" y="33"/>
                  </a:cxn>
                  <a:cxn ang="0">
                    <a:pos x="12" y="57"/>
                  </a:cxn>
                  <a:cxn ang="0">
                    <a:pos x="17" y="85"/>
                  </a:cxn>
                  <a:cxn ang="0">
                    <a:pos x="22" y="118"/>
                  </a:cxn>
                  <a:cxn ang="0">
                    <a:pos x="29" y="155"/>
                  </a:cxn>
                  <a:cxn ang="0">
                    <a:pos x="34" y="194"/>
                  </a:cxn>
                  <a:cxn ang="0">
                    <a:pos x="39" y="235"/>
                  </a:cxn>
                  <a:cxn ang="0">
                    <a:pos x="43" y="277"/>
                  </a:cxn>
                  <a:cxn ang="0">
                    <a:pos x="46" y="321"/>
                  </a:cxn>
                  <a:cxn ang="0">
                    <a:pos x="18" y="321"/>
                  </a:cxn>
                  <a:cxn ang="0">
                    <a:pos x="12" y="271"/>
                  </a:cxn>
                  <a:cxn ang="0">
                    <a:pos x="0" y="0"/>
                  </a:cxn>
                </a:cxnLst>
                <a:rect l="0" t="0" r="r" b="b"/>
                <a:pathLst>
                  <a:path w="46" h="321">
                    <a:moveTo>
                      <a:pt x="0" y="0"/>
                    </a:moveTo>
                    <a:lnTo>
                      <a:pt x="1" y="4"/>
                    </a:lnTo>
                    <a:lnTo>
                      <a:pt x="4" y="15"/>
                    </a:lnTo>
                    <a:lnTo>
                      <a:pt x="6" y="33"/>
                    </a:lnTo>
                    <a:lnTo>
                      <a:pt x="12" y="57"/>
                    </a:lnTo>
                    <a:lnTo>
                      <a:pt x="17" y="85"/>
                    </a:lnTo>
                    <a:lnTo>
                      <a:pt x="22" y="118"/>
                    </a:lnTo>
                    <a:lnTo>
                      <a:pt x="29" y="155"/>
                    </a:lnTo>
                    <a:lnTo>
                      <a:pt x="34" y="194"/>
                    </a:lnTo>
                    <a:lnTo>
                      <a:pt x="39" y="235"/>
                    </a:lnTo>
                    <a:lnTo>
                      <a:pt x="43" y="277"/>
                    </a:lnTo>
                    <a:lnTo>
                      <a:pt x="46" y="321"/>
                    </a:lnTo>
                    <a:lnTo>
                      <a:pt x="18" y="321"/>
                    </a:lnTo>
                    <a:lnTo>
                      <a:pt x="12" y="271"/>
                    </a:lnTo>
                    <a:lnTo>
                      <a:pt x="0" y="0"/>
                    </a:lnTo>
                    <a:close/>
                  </a:path>
                </a:pathLst>
              </a:custGeom>
              <a:solidFill>
                <a:srgbClr val="CBD8D8"/>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70" name="Freeform 1121">
                <a:extLst>
                  <a:ext uri="{FF2B5EF4-FFF2-40B4-BE49-F238E27FC236}">
                    <a16:creationId xmlns:a16="http://schemas.microsoft.com/office/drawing/2014/main" id="{859F3A71-FE6D-39BD-6413-D35FD37850BC}"/>
                  </a:ext>
                </a:extLst>
              </p:cNvPr>
              <p:cNvSpPr>
                <a:spLocks/>
              </p:cNvSpPr>
              <p:nvPr/>
            </p:nvSpPr>
            <p:spPr bwMode="auto">
              <a:xfrm>
                <a:off x="3859213" y="4059238"/>
                <a:ext cx="376238" cy="90488"/>
              </a:xfrm>
              <a:custGeom>
                <a:avLst/>
                <a:gdLst/>
                <a:ahLst/>
                <a:cxnLst>
                  <a:cxn ang="0">
                    <a:pos x="237" y="0"/>
                  </a:cxn>
                  <a:cxn ang="0">
                    <a:pos x="234" y="40"/>
                  </a:cxn>
                  <a:cxn ang="0">
                    <a:pos x="210" y="46"/>
                  </a:cxn>
                  <a:cxn ang="0">
                    <a:pos x="179" y="51"/>
                  </a:cxn>
                  <a:cxn ang="0">
                    <a:pos x="142" y="55"/>
                  </a:cxn>
                  <a:cxn ang="0">
                    <a:pos x="100" y="57"/>
                  </a:cxn>
                  <a:cxn ang="0">
                    <a:pos x="54" y="54"/>
                  </a:cxn>
                  <a:cxn ang="0">
                    <a:pos x="4" y="45"/>
                  </a:cxn>
                  <a:cxn ang="0">
                    <a:pos x="3" y="26"/>
                  </a:cxn>
                  <a:cxn ang="0">
                    <a:pos x="1" y="13"/>
                  </a:cxn>
                  <a:cxn ang="0">
                    <a:pos x="0" y="5"/>
                  </a:cxn>
                  <a:cxn ang="0">
                    <a:pos x="0" y="3"/>
                  </a:cxn>
                  <a:cxn ang="0">
                    <a:pos x="237" y="0"/>
                  </a:cxn>
                </a:cxnLst>
                <a:rect l="0" t="0" r="r" b="b"/>
                <a:pathLst>
                  <a:path w="237" h="57">
                    <a:moveTo>
                      <a:pt x="237" y="0"/>
                    </a:moveTo>
                    <a:lnTo>
                      <a:pt x="234" y="40"/>
                    </a:lnTo>
                    <a:lnTo>
                      <a:pt x="210" y="46"/>
                    </a:lnTo>
                    <a:lnTo>
                      <a:pt x="179" y="51"/>
                    </a:lnTo>
                    <a:lnTo>
                      <a:pt x="142" y="55"/>
                    </a:lnTo>
                    <a:lnTo>
                      <a:pt x="100" y="57"/>
                    </a:lnTo>
                    <a:lnTo>
                      <a:pt x="54" y="54"/>
                    </a:lnTo>
                    <a:lnTo>
                      <a:pt x="4" y="45"/>
                    </a:lnTo>
                    <a:lnTo>
                      <a:pt x="3" y="26"/>
                    </a:lnTo>
                    <a:lnTo>
                      <a:pt x="1" y="13"/>
                    </a:lnTo>
                    <a:lnTo>
                      <a:pt x="0" y="5"/>
                    </a:lnTo>
                    <a:lnTo>
                      <a:pt x="0" y="3"/>
                    </a:lnTo>
                    <a:lnTo>
                      <a:pt x="237"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71" name="Freeform 1122">
                <a:extLst>
                  <a:ext uri="{FF2B5EF4-FFF2-40B4-BE49-F238E27FC236}">
                    <a16:creationId xmlns:a16="http://schemas.microsoft.com/office/drawing/2014/main" id="{B460ECD3-7EE3-A367-3343-02B9DECA6C2C}"/>
                  </a:ext>
                </a:extLst>
              </p:cNvPr>
              <p:cNvSpPr>
                <a:spLocks/>
              </p:cNvSpPr>
              <p:nvPr/>
            </p:nvSpPr>
            <p:spPr bwMode="auto">
              <a:xfrm>
                <a:off x="3770313" y="3544888"/>
                <a:ext cx="566738" cy="581025"/>
              </a:xfrm>
              <a:custGeom>
                <a:avLst/>
                <a:gdLst/>
                <a:ahLst/>
                <a:cxnLst>
                  <a:cxn ang="0">
                    <a:pos x="357" y="0"/>
                  </a:cxn>
                  <a:cxn ang="0">
                    <a:pos x="357" y="38"/>
                  </a:cxn>
                  <a:cxn ang="0">
                    <a:pos x="356" y="64"/>
                  </a:cxn>
                  <a:cxn ang="0">
                    <a:pos x="355" y="97"/>
                  </a:cxn>
                  <a:cxn ang="0">
                    <a:pos x="352" y="134"/>
                  </a:cxn>
                  <a:cxn ang="0">
                    <a:pos x="348" y="174"/>
                  </a:cxn>
                  <a:cxn ang="0">
                    <a:pos x="344" y="216"/>
                  </a:cxn>
                  <a:cxn ang="0">
                    <a:pos x="339" y="258"/>
                  </a:cxn>
                  <a:cxn ang="0">
                    <a:pos x="331" y="302"/>
                  </a:cxn>
                  <a:cxn ang="0">
                    <a:pos x="322" y="344"/>
                  </a:cxn>
                  <a:cxn ang="0">
                    <a:pos x="318" y="345"/>
                  </a:cxn>
                  <a:cxn ang="0">
                    <a:pos x="309" y="348"/>
                  </a:cxn>
                  <a:cxn ang="0">
                    <a:pos x="293" y="352"/>
                  </a:cxn>
                  <a:cxn ang="0">
                    <a:pos x="270" y="357"/>
                  </a:cxn>
                  <a:cxn ang="0">
                    <a:pos x="243" y="361"/>
                  </a:cxn>
                  <a:cxn ang="0">
                    <a:pos x="210" y="365"/>
                  </a:cxn>
                  <a:cxn ang="0">
                    <a:pos x="173" y="366"/>
                  </a:cxn>
                  <a:cxn ang="0">
                    <a:pos x="130" y="365"/>
                  </a:cxn>
                  <a:cxn ang="0">
                    <a:pos x="84" y="361"/>
                  </a:cxn>
                  <a:cxn ang="0">
                    <a:pos x="32" y="353"/>
                  </a:cxn>
                  <a:cxn ang="0">
                    <a:pos x="31" y="349"/>
                  </a:cxn>
                  <a:cxn ang="0">
                    <a:pos x="30" y="337"/>
                  </a:cxn>
                  <a:cxn ang="0">
                    <a:pos x="27" y="319"/>
                  </a:cxn>
                  <a:cxn ang="0">
                    <a:pos x="23" y="295"/>
                  </a:cxn>
                  <a:cxn ang="0">
                    <a:pos x="18" y="266"/>
                  </a:cxn>
                  <a:cxn ang="0">
                    <a:pos x="14" y="233"/>
                  </a:cxn>
                  <a:cxn ang="0">
                    <a:pos x="10" y="197"/>
                  </a:cxn>
                  <a:cxn ang="0">
                    <a:pos x="6" y="160"/>
                  </a:cxn>
                  <a:cxn ang="0">
                    <a:pos x="1" y="84"/>
                  </a:cxn>
                  <a:cxn ang="0">
                    <a:pos x="0" y="47"/>
                  </a:cxn>
                  <a:cxn ang="0">
                    <a:pos x="1" y="13"/>
                  </a:cxn>
                  <a:cxn ang="0">
                    <a:pos x="5" y="14"/>
                  </a:cxn>
                  <a:cxn ang="0">
                    <a:pos x="14" y="15"/>
                  </a:cxn>
                  <a:cxn ang="0">
                    <a:pos x="30" y="19"/>
                  </a:cxn>
                  <a:cxn ang="0">
                    <a:pos x="52" y="23"/>
                  </a:cxn>
                  <a:cxn ang="0">
                    <a:pos x="79" y="26"/>
                  </a:cxn>
                  <a:cxn ang="0">
                    <a:pos x="109" y="29"/>
                  </a:cxn>
                  <a:cxn ang="0">
                    <a:pos x="144" y="30"/>
                  </a:cxn>
                  <a:cxn ang="0">
                    <a:pos x="182" y="30"/>
                  </a:cxn>
                  <a:cxn ang="0">
                    <a:pos x="223" y="27"/>
                  </a:cxn>
                  <a:cxn ang="0">
                    <a:pos x="266" y="22"/>
                  </a:cxn>
                  <a:cxn ang="0">
                    <a:pos x="311" y="13"/>
                  </a:cxn>
                  <a:cxn ang="0">
                    <a:pos x="357" y="0"/>
                  </a:cxn>
                </a:cxnLst>
                <a:rect l="0" t="0" r="r" b="b"/>
                <a:pathLst>
                  <a:path w="357" h="366">
                    <a:moveTo>
                      <a:pt x="357" y="0"/>
                    </a:moveTo>
                    <a:lnTo>
                      <a:pt x="357" y="38"/>
                    </a:lnTo>
                    <a:lnTo>
                      <a:pt x="356" y="64"/>
                    </a:lnTo>
                    <a:lnTo>
                      <a:pt x="355" y="97"/>
                    </a:lnTo>
                    <a:lnTo>
                      <a:pt x="352" y="134"/>
                    </a:lnTo>
                    <a:lnTo>
                      <a:pt x="348" y="174"/>
                    </a:lnTo>
                    <a:lnTo>
                      <a:pt x="344" y="216"/>
                    </a:lnTo>
                    <a:lnTo>
                      <a:pt x="339" y="258"/>
                    </a:lnTo>
                    <a:lnTo>
                      <a:pt x="331" y="302"/>
                    </a:lnTo>
                    <a:lnTo>
                      <a:pt x="322" y="344"/>
                    </a:lnTo>
                    <a:lnTo>
                      <a:pt x="318" y="345"/>
                    </a:lnTo>
                    <a:lnTo>
                      <a:pt x="309" y="348"/>
                    </a:lnTo>
                    <a:lnTo>
                      <a:pt x="293" y="352"/>
                    </a:lnTo>
                    <a:lnTo>
                      <a:pt x="270" y="357"/>
                    </a:lnTo>
                    <a:lnTo>
                      <a:pt x="243" y="361"/>
                    </a:lnTo>
                    <a:lnTo>
                      <a:pt x="210" y="365"/>
                    </a:lnTo>
                    <a:lnTo>
                      <a:pt x="173" y="366"/>
                    </a:lnTo>
                    <a:lnTo>
                      <a:pt x="130" y="365"/>
                    </a:lnTo>
                    <a:lnTo>
                      <a:pt x="84" y="361"/>
                    </a:lnTo>
                    <a:lnTo>
                      <a:pt x="32" y="353"/>
                    </a:lnTo>
                    <a:lnTo>
                      <a:pt x="31" y="349"/>
                    </a:lnTo>
                    <a:lnTo>
                      <a:pt x="30" y="337"/>
                    </a:lnTo>
                    <a:lnTo>
                      <a:pt x="27" y="319"/>
                    </a:lnTo>
                    <a:lnTo>
                      <a:pt x="23" y="295"/>
                    </a:lnTo>
                    <a:lnTo>
                      <a:pt x="18" y="266"/>
                    </a:lnTo>
                    <a:lnTo>
                      <a:pt x="14" y="233"/>
                    </a:lnTo>
                    <a:lnTo>
                      <a:pt x="10" y="197"/>
                    </a:lnTo>
                    <a:lnTo>
                      <a:pt x="6" y="160"/>
                    </a:lnTo>
                    <a:lnTo>
                      <a:pt x="1" y="84"/>
                    </a:lnTo>
                    <a:lnTo>
                      <a:pt x="0" y="47"/>
                    </a:lnTo>
                    <a:lnTo>
                      <a:pt x="1" y="13"/>
                    </a:lnTo>
                    <a:lnTo>
                      <a:pt x="5" y="14"/>
                    </a:lnTo>
                    <a:lnTo>
                      <a:pt x="14" y="15"/>
                    </a:lnTo>
                    <a:lnTo>
                      <a:pt x="30" y="19"/>
                    </a:lnTo>
                    <a:lnTo>
                      <a:pt x="52" y="23"/>
                    </a:lnTo>
                    <a:lnTo>
                      <a:pt x="79" y="26"/>
                    </a:lnTo>
                    <a:lnTo>
                      <a:pt x="109" y="29"/>
                    </a:lnTo>
                    <a:lnTo>
                      <a:pt x="144" y="30"/>
                    </a:lnTo>
                    <a:lnTo>
                      <a:pt x="182" y="30"/>
                    </a:lnTo>
                    <a:lnTo>
                      <a:pt x="223" y="27"/>
                    </a:lnTo>
                    <a:lnTo>
                      <a:pt x="266" y="22"/>
                    </a:lnTo>
                    <a:lnTo>
                      <a:pt x="311" y="13"/>
                    </a:lnTo>
                    <a:lnTo>
                      <a:pt x="357" y="0"/>
                    </a:lnTo>
                    <a:close/>
                  </a:path>
                </a:pathLst>
              </a:custGeom>
              <a:gradFill flip="none" rotWithShape="1">
                <a:gsLst>
                  <a:gs pos="0">
                    <a:srgbClr val="667F83">
                      <a:shade val="30000"/>
                      <a:satMod val="115000"/>
                    </a:srgbClr>
                  </a:gs>
                  <a:gs pos="50000">
                    <a:srgbClr val="667F83">
                      <a:shade val="67500"/>
                      <a:satMod val="115000"/>
                    </a:srgbClr>
                  </a:gs>
                  <a:gs pos="100000">
                    <a:srgbClr val="667F83">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72" name="Freeform 1123">
                <a:extLst>
                  <a:ext uri="{FF2B5EF4-FFF2-40B4-BE49-F238E27FC236}">
                    <a16:creationId xmlns:a16="http://schemas.microsoft.com/office/drawing/2014/main" id="{81932C3D-DE20-CB4F-ADA8-848B60D6AF96}"/>
                  </a:ext>
                </a:extLst>
              </p:cNvPr>
              <p:cNvSpPr>
                <a:spLocks/>
              </p:cNvSpPr>
              <p:nvPr/>
            </p:nvSpPr>
            <p:spPr bwMode="auto">
              <a:xfrm>
                <a:off x="3540125" y="2135188"/>
                <a:ext cx="762000" cy="720725"/>
              </a:xfrm>
              <a:custGeom>
                <a:avLst/>
                <a:gdLst/>
                <a:ahLst/>
                <a:cxnLst>
                  <a:cxn ang="0">
                    <a:pos x="218" y="0"/>
                  </a:cxn>
                  <a:cxn ang="0">
                    <a:pos x="256" y="1"/>
                  </a:cxn>
                  <a:cxn ang="0">
                    <a:pos x="294" y="9"/>
                  </a:cxn>
                  <a:cxn ang="0">
                    <a:pos x="329" y="21"/>
                  </a:cxn>
                  <a:cxn ang="0">
                    <a:pos x="360" y="40"/>
                  </a:cxn>
                  <a:cxn ang="0">
                    <a:pos x="388" y="61"/>
                  </a:cxn>
                  <a:cxn ang="0">
                    <a:pos x="413" y="87"/>
                  </a:cxn>
                  <a:cxn ang="0">
                    <a:pos x="434" y="116"/>
                  </a:cxn>
                  <a:cxn ang="0">
                    <a:pos x="451" y="147"/>
                  </a:cxn>
                  <a:cxn ang="0">
                    <a:pos x="465" y="179"/>
                  </a:cxn>
                  <a:cxn ang="0">
                    <a:pos x="475" y="211"/>
                  </a:cxn>
                  <a:cxn ang="0">
                    <a:pos x="479" y="244"/>
                  </a:cxn>
                  <a:cxn ang="0">
                    <a:pos x="480" y="274"/>
                  </a:cxn>
                  <a:cxn ang="0">
                    <a:pos x="475" y="303"/>
                  </a:cxn>
                  <a:cxn ang="0">
                    <a:pos x="463" y="336"/>
                  </a:cxn>
                  <a:cxn ang="0">
                    <a:pos x="446" y="367"/>
                  </a:cxn>
                  <a:cxn ang="0">
                    <a:pos x="423" y="392"/>
                  </a:cxn>
                  <a:cxn ang="0">
                    <a:pos x="397" y="414"/>
                  </a:cxn>
                  <a:cxn ang="0">
                    <a:pos x="368" y="431"/>
                  </a:cxn>
                  <a:cxn ang="0">
                    <a:pos x="335" y="443"/>
                  </a:cxn>
                  <a:cxn ang="0">
                    <a:pos x="301" y="451"/>
                  </a:cxn>
                  <a:cxn ang="0">
                    <a:pos x="264" y="454"/>
                  </a:cxn>
                  <a:cxn ang="0">
                    <a:pos x="226" y="452"/>
                  </a:cxn>
                  <a:cxn ang="0">
                    <a:pos x="188" y="445"/>
                  </a:cxn>
                  <a:cxn ang="0">
                    <a:pos x="146" y="430"/>
                  </a:cxn>
                  <a:cxn ang="0">
                    <a:pos x="109" y="409"/>
                  </a:cxn>
                  <a:cxn ang="0">
                    <a:pos x="76" y="384"/>
                  </a:cxn>
                  <a:cxn ang="0">
                    <a:pos x="47" y="354"/>
                  </a:cxn>
                  <a:cxn ang="0">
                    <a:pos x="26" y="321"/>
                  </a:cxn>
                  <a:cxn ang="0">
                    <a:pos x="11" y="284"/>
                  </a:cxn>
                  <a:cxn ang="0">
                    <a:pos x="1" y="245"/>
                  </a:cxn>
                  <a:cxn ang="0">
                    <a:pos x="0" y="205"/>
                  </a:cxn>
                  <a:cxn ang="0">
                    <a:pos x="7" y="164"/>
                  </a:cxn>
                  <a:cxn ang="0">
                    <a:pos x="18" y="128"/>
                  </a:cxn>
                  <a:cxn ang="0">
                    <a:pos x="37" y="98"/>
                  </a:cxn>
                  <a:cxn ang="0">
                    <a:pos x="58" y="70"/>
                  </a:cxn>
                  <a:cxn ang="0">
                    <a:pos x="84" y="46"/>
                  </a:cxn>
                  <a:cxn ang="0">
                    <a:pos x="114" y="28"/>
                  </a:cxn>
                  <a:cxn ang="0">
                    <a:pos x="146" y="13"/>
                  </a:cxn>
                  <a:cxn ang="0">
                    <a:pos x="181" y="4"/>
                  </a:cxn>
                  <a:cxn ang="0">
                    <a:pos x="218" y="0"/>
                  </a:cxn>
                </a:cxnLst>
                <a:rect l="0" t="0" r="r" b="b"/>
                <a:pathLst>
                  <a:path w="480" h="454">
                    <a:moveTo>
                      <a:pt x="218" y="0"/>
                    </a:moveTo>
                    <a:lnTo>
                      <a:pt x="256" y="1"/>
                    </a:lnTo>
                    <a:lnTo>
                      <a:pt x="294" y="9"/>
                    </a:lnTo>
                    <a:lnTo>
                      <a:pt x="329" y="21"/>
                    </a:lnTo>
                    <a:lnTo>
                      <a:pt x="360" y="40"/>
                    </a:lnTo>
                    <a:lnTo>
                      <a:pt x="388" y="61"/>
                    </a:lnTo>
                    <a:lnTo>
                      <a:pt x="413" y="87"/>
                    </a:lnTo>
                    <a:lnTo>
                      <a:pt x="434" y="116"/>
                    </a:lnTo>
                    <a:lnTo>
                      <a:pt x="451" y="147"/>
                    </a:lnTo>
                    <a:lnTo>
                      <a:pt x="465" y="179"/>
                    </a:lnTo>
                    <a:lnTo>
                      <a:pt x="475" y="211"/>
                    </a:lnTo>
                    <a:lnTo>
                      <a:pt x="479" y="244"/>
                    </a:lnTo>
                    <a:lnTo>
                      <a:pt x="480" y="274"/>
                    </a:lnTo>
                    <a:lnTo>
                      <a:pt x="475" y="303"/>
                    </a:lnTo>
                    <a:lnTo>
                      <a:pt x="463" y="336"/>
                    </a:lnTo>
                    <a:lnTo>
                      <a:pt x="446" y="367"/>
                    </a:lnTo>
                    <a:lnTo>
                      <a:pt x="423" y="392"/>
                    </a:lnTo>
                    <a:lnTo>
                      <a:pt x="397" y="414"/>
                    </a:lnTo>
                    <a:lnTo>
                      <a:pt x="368" y="431"/>
                    </a:lnTo>
                    <a:lnTo>
                      <a:pt x="335" y="443"/>
                    </a:lnTo>
                    <a:lnTo>
                      <a:pt x="301" y="451"/>
                    </a:lnTo>
                    <a:lnTo>
                      <a:pt x="264" y="454"/>
                    </a:lnTo>
                    <a:lnTo>
                      <a:pt x="226" y="452"/>
                    </a:lnTo>
                    <a:lnTo>
                      <a:pt x="188" y="445"/>
                    </a:lnTo>
                    <a:lnTo>
                      <a:pt x="146" y="430"/>
                    </a:lnTo>
                    <a:lnTo>
                      <a:pt x="109" y="409"/>
                    </a:lnTo>
                    <a:lnTo>
                      <a:pt x="76" y="384"/>
                    </a:lnTo>
                    <a:lnTo>
                      <a:pt x="47" y="354"/>
                    </a:lnTo>
                    <a:lnTo>
                      <a:pt x="26" y="321"/>
                    </a:lnTo>
                    <a:lnTo>
                      <a:pt x="11" y="284"/>
                    </a:lnTo>
                    <a:lnTo>
                      <a:pt x="1" y="245"/>
                    </a:lnTo>
                    <a:lnTo>
                      <a:pt x="0" y="205"/>
                    </a:lnTo>
                    <a:lnTo>
                      <a:pt x="7" y="164"/>
                    </a:lnTo>
                    <a:lnTo>
                      <a:pt x="18" y="128"/>
                    </a:lnTo>
                    <a:lnTo>
                      <a:pt x="37" y="98"/>
                    </a:lnTo>
                    <a:lnTo>
                      <a:pt x="58" y="70"/>
                    </a:lnTo>
                    <a:lnTo>
                      <a:pt x="84" y="46"/>
                    </a:lnTo>
                    <a:lnTo>
                      <a:pt x="114" y="28"/>
                    </a:lnTo>
                    <a:lnTo>
                      <a:pt x="146" y="13"/>
                    </a:lnTo>
                    <a:lnTo>
                      <a:pt x="181" y="4"/>
                    </a:lnTo>
                    <a:lnTo>
                      <a:pt x="218"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73" name="Freeform 1124">
                <a:extLst>
                  <a:ext uri="{FF2B5EF4-FFF2-40B4-BE49-F238E27FC236}">
                    <a16:creationId xmlns:a16="http://schemas.microsoft.com/office/drawing/2014/main" id="{281D2320-3B80-5DAD-90F6-FC6EF659BFF5}"/>
                  </a:ext>
                </a:extLst>
              </p:cNvPr>
              <p:cNvSpPr>
                <a:spLocks/>
              </p:cNvSpPr>
              <p:nvPr/>
            </p:nvSpPr>
            <p:spPr bwMode="auto">
              <a:xfrm>
                <a:off x="3608388" y="2174876"/>
                <a:ext cx="663575" cy="628650"/>
              </a:xfrm>
              <a:custGeom>
                <a:avLst/>
                <a:gdLst/>
                <a:ahLst/>
                <a:cxnLst>
                  <a:cxn ang="0">
                    <a:pos x="184" y="0"/>
                  </a:cxn>
                  <a:cxn ang="0">
                    <a:pos x="220" y="2"/>
                  </a:cxn>
                  <a:cxn ang="0">
                    <a:pos x="258" y="8"/>
                  </a:cxn>
                  <a:cxn ang="0">
                    <a:pos x="291" y="20"/>
                  </a:cxn>
                  <a:cxn ang="0">
                    <a:pos x="320" y="38"/>
                  </a:cxn>
                  <a:cxn ang="0">
                    <a:pos x="346" y="60"/>
                  </a:cxn>
                  <a:cxn ang="0">
                    <a:pos x="368" y="86"/>
                  </a:cxn>
                  <a:cxn ang="0">
                    <a:pos x="387" y="115"/>
                  </a:cxn>
                  <a:cxn ang="0">
                    <a:pos x="403" y="145"/>
                  </a:cxn>
                  <a:cxn ang="0">
                    <a:pos x="412" y="176"/>
                  </a:cxn>
                  <a:cxn ang="0">
                    <a:pos x="418" y="207"/>
                  </a:cxn>
                  <a:cxn ang="0">
                    <a:pos x="418" y="238"/>
                  </a:cxn>
                  <a:cxn ang="0">
                    <a:pos x="415" y="265"/>
                  </a:cxn>
                  <a:cxn ang="0">
                    <a:pos x="403" y="297"/>
                  </a:cxn>
                  <a:cxn ang="0">
                    <a:pos x="384" y="325"/>
                  </a:cxn>
                  <a:cxn ang="0">
                    <a:pos x="362" y="348"/>
                  </a:cxn>
                  <a:cxn ang="0">
                    <a:pos x="336" y="368"/>
                  </a:cxn>
                  <a:cxn ang="0">
                    <a:pos x="305" y="381"/>
                  </a:cxn>
                  <a:cxn ang="0">
                    <a:pos x="273" y="391"/>
                  </a:cxn>
                  <a:cxn ang="0">
                    <a:pos x="238" y="396"/>
                  </a:cxn>
                  <a:cxn ang="0">
                    <a:pos x="202" y="393"/>
                  </a:cxn>
                  <a:cxn ang="0">
                    <a:pos x="165" y="387"/>
                  </a:cxn>
                  <a:cxn ang="0">
                    <a:pos x="129" y="375"/>
                  </a:cxn>
                  <a:cxn ang="0">
                    <a:pos x="96" y="356"/>
                  </a:cxn>
                  <a:cxn ang="0">
                    <a:pos x="67" y="334"/>
                  </a:cxn>
                  <a:cxn ang="0">
                    <a:pos x="42" y="309"/>
                  </a:cxn>
                  <a:cxn ang="0">
                    <a:pos x="24" y="280"/>
                  </a:cxn>
                  <a:cxn ang="0">
                    <a:pos x="10" y="248"/>
                  </a:cxn>
                  <a:cxn ang="0">
                    <a:pos x="2" y="214"/>
                  </a:cxn>
                  <a:cxn ang="0">
                    <a:pos x="0" y="178"/>
                  </a:cxn>
                  <a:cxn ang="0">
                    <a:pos x="6" y="143"/>
                  </a:cxn>
                  <a:cxn ang="0">
                    <a:pos x="19" y="108"/>
                  </a:cxn>
                  <a:cxn ang="0">
                    <a:pos x="36" y="78"/>
                  </a:cxn>
                  <a:cxn ang="0">
                    <a:pos x="58" y="53"/>
                  </a:cxn>
                  <a:cxn ang="0">
                    <a:pos x="86" y="32"/>
                  </a:cxn>
                  <a:cxn ang="0">
                    <a:pos x="116" y="16"/>
                  </a:cxn>
                  <a:cxn ang="0">
                    <a:pos x="149" y="5"/>
                  </a:cxn>
                  <a:cxn ang="0">
                    <a:pos x="184" y="0"/>
                  </a:cxn>
                </a:cxnLst>
                <a:rect l="0" t="0" r="r" b="b"/>
                <a:pathLst>
                  <a:path w="418" h="396">
                    <a:moveTo>
                      <a:pt x="184" y="0"/>
                    </a:moveTo>
                    <a:lnTo>
                      <a:pt x="220" y="2"/>
                    </a:lnTo>
                    <a:lnTo>
                      <a:pt x="258" y="8"/>
                    </a:lnTo>
                    <a:lnTo>
                      <a:pt x="291" y="20"/>
                    </a:lnTo>
                    <a:lnTo>
                      <a:pt x="320" y="38"/>
                    </a:lnTo>
                    <a:lnTo>
                      <a:pt x="346" y="60"/>
                    </a:lnTo>
                    <a:lnTo>
                      <a:pt x="368" y="86"/>
                    </a:lnTo>
                    <a:lnTo>
                      <a:pt x="387" y="115"/>
                    </a:lnTo>
                    <a:lnTo>
                      <a:pt x="403" y="145"/>
                    </a:lnTo>
                    <a:lnTo>
                      <a:pt x="412" y="176"/>
                    </a:lnTo>
                    <a:lnTo>
                      <a:pt x="418" y="207"/>
                    </a:lnTo>
                    <a:lnTo>
                      <a:pt x="418" y="238"/>
                    </a:lnTo>
                    <a:lnTo>
                      <a:pt x="415" y="265"/>
                    </a:lnTo>
                    <a:lnTo>
                      <a:pt x="403" y="297"/>
                    </a:lnTo>
                    <a:lnTo>
                      <a:pt x="384" y="325"/>
                    </a:lnTo>
                    <a:lnTo>
                      <a:pt x="362" y="348"/>
                    </a:lnTo>
                    <a:lnTo>
                      <a:pt x="336" y="368"/>
                    </a:lnTo>
                    <a:lnTo>
                      <a:pt x="305" y="381"/>
                    </a:lnTo>
                    <a:lnTo>
                      <a:pt x="273" y="391"/>
                    </a:lnTo>
                    <a:lnTo>
                      <a:pt x="238" y="396"/>
                    </a:lnTo>
                    <a:lnTo>
                      <a:pt x="202" y="393"/>
                    </a:lnTo>
                    <a:lnTo>
                      <a:pt x="165" y="387"/>
                    </a:lnTo>
                    <a:lnTo>
                      <a:pt x="129" y="375"/>
                    </a:lnTo>
                    <a:lnTo>
                      <a:pt x="96" y="356"/>
                    </a:lnTo>
                    <a:lnTo>
                      <a:pt x="67" y="334"/>
                    </a:lnTo>
                    <a:lnTo>
                      <a:pt x="42" y="309"/>
                    </a:lnTo>
                    <a:lnTo>
                      <a:pt x="24" y="280"/>
                    </a:lnTo>
                    <a:lnTo>
                      <a:pt x="10" y="248"/>
                    </a:lnTo>
                    <a:lnTo>
                      <a:pt x="2" y="214"/>
                    </a:lnTo>
                    <a:lnTo>
                      <a:pt x="0" y="178"/>
                    </a:lnTo>
                    <a:lnTo>
                      <a:pt x="6" y="143"/>
                    </a:lnTo>
                    <a:lnTo>
                      <a:pt x="19" y="108"/>
                    </a:lnTo>
                    <a:lnTo>
                      <a:pt x="36" y="78"/>
                    </a:lnTo>
                    <a:lnTo>
                      <a:pt x="58" y="53"/>
                    </a:lnTo>
                    <a:lnTo>
                      <a:pt x="86" y="32"/>
                    </a:lnTo>
                    <a:lnTo>
                      <a:pt x="116" y="16"/>
                    </a:lnTo>
                    <a:lnTo>
                      <a:pt x="149" y="5"/>
                    </a:lnTo>
                    <a:lnTo>
                      <a:pt x="184" y="0"/>
                    </a:lnTo>
                    <a:close/>
                  </a:path>
                </a:pathLst>
              </a:custGeom>
              <a:solidFill>
                <a:srgbClr val="FFDFC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74" name="Freeform 1125">
                <a:extLst>
                  <a:ext uri="{FF2B5EF4-FFF2-40B4-BE49-F238E27FC236}">
                    <a16:creationId xmlns:a16="http://schemas.microsoft.com/office/drawing/2014/main" id="{9FC25F09-56A4-D04A-C9F4-6A5B518A9EDB}"/>
                  </a:ext>
                </a:extLst>
              </p:cNvPr>
              <p:cNvSpPr>
                <a:spLocks/>
              </p:cNvSpPr>
              <p:nvPr/>
            </p:nvSpPr>
            <p:spPr bwMode="auto">
              <a:xfrm>
                <a:off x="4195763" y="2316163"/>
                <a:ext cx="74613" cy="250825"/>
              </a:xfrm>
              <a:custGeom>
                <a:avLst/>
                <a:gdLst/>
                <a:ahLst/>
                <a:cxnLst>
                  <a:cxn ang="0">
                    <a:pos x="0" y="0"/>
                  </a:cxn>
                  <a:cxn ang="0">
                    <a:pos x="1" y="1"/>
                  </a:cxn>
                  <a:cxn ang="0">
                    <a:pos x="6" y="7"/>
                  </a:cxn>
                  <a:cxn ang="0">
                    <a:pos x="14" y="17"/>
                  </a:cxn>
                  <a:cxn ang="0">
                    <a:pos x="22" y="31"/>
                  </a:cxn>
                  <a:cxn ang="0">
                    <a:pos x="31" y="48"/>
                  </a:cxn>
                  <a:cxn ang="0">
                    <a:pos x="38" y="69"/>
                  </a:cxn>
                  <a:cxn ang="0">
                    <a:pos x="45" y="96"/>
                  </a:cxn>
                  <a:cxn ang="0">
                    <a:pos x="47" y="125"/>
                  </a:cxn>
                  <a:cxn ang="0">
                    <a:pos x="46" y="158"/>
                  </a:cxn>
                  <a:cxn ang="0">
                    <a:pos x="46" y="143"/>
                  </a:cxn>
                  <a:cxn ang="0">
                    <a:pos x="45" y="127"/>
                  </a:cxn>
                  <a:cxn ang="0">
                    <a:pos x="41" y="106"/>
                  </a:cxn>
                  <a:cxn ang="0">
                    <a:pos x="35" y="83"/>
                  </a:cxn>
                  <a:cxn ang="0">
                    <a:pos x="27" y="55"/>
                  </a:cxn>
                  <a:cxn ang="0">
                    <a:pos x="16" y="27"/>
                  </a:cxn>
                  <a:cxn ang="0">
                    <a:pos x="0" y="0"/>
                  </a:cxn>
                </a:cxnLst>
                <a:rect l="0" t="0" r="r" b="b"/>
                <a:pathLst>
                  <a:path w="47" h="158">
                    <a:moveTo>
                      <a:pt x="0" y="0"/>
                    </a:moveTo>
                    <a:lnTo>
                      <a:pt x="1" y="1"/>
                    </a:lnTo>
                    <a:lnTo>
                      <a:pt x="6" y="7"/>
                    </a:lnTo>
                    <a:lnTo>
                      <a:pt x="14" y="17"/>
                    </a:lnTo>
                    <a:lnTo>
                      <a:pt x="22" y="31"/>
                    </a:lnTo>
                    <a:lnTo>
                      <a:pt x="31" y="48"/>
                    </a:lnTo>
                    <a:lnTo>
                      <a:pt x="38" y="69"/>
                    </a:lnTo>
                    <a:lnTo>
                      <a:pt x="45" y="96"/>
                    </a:lnTo>
                    <a:lnTo>
                      <a:pt x="47" y="125"/>
                    </a:lnTo>
                    <a:lnTo>
                      <a:pt x="46" y="158"/>
                    </a:lnTo>
                    <a:lnTo>
                      <a:pt x="46" y="143"/>
                    </a:lnTo>
                    <a:lnTo>
                      <a:pt x="45" y="127"/>
                    </a:lnTo>
                    <a:lnTo>
                      <a:pt x="41" y="106"/>
                    </a:lnTo>
                    <a:lnTo>
                      <a:pt x="35" y="83"/>
                    </a:lnTo>
                    <a:lnTo>
                      <a:pt x="27" y="55"/>
                    </a:lnTo>
                    <a:lnTo>
                      <a:pt x="16" y="27"/>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75" name="Freeform 1126">
                <a:extLst>
                  <a:ext uri="{FF2B5EF4-FFF2-40B4-BE49-F238E27FC236}">
                    <a16:creationId xmlns:a16="http://schemas.microsoft.com/office/drawing/2014/main" id="{FB61BDA8-687C-C00E-D73F-7D9BB1D71494}"/>
                  </a:ext>
                </a:extLst>
              </p:cNvPr>
              <p:cNvSpPr>
                <a:spLocks/>
              </p:cNvSpPr>
              <p:nvPr/>
            </p:nvSpPr>
            <p:spPr bwMode="auto">
              <a:xfrm>
                <a:off x="3419475" y="3481388"/>
                <a:ext cx="120650" cy="123825"/>
              </a:xfrm>
              <a:custGeom>
                <a:avLst/>
                <a:gdLst/>
                <a:ahLst/>
                <a:cxnLst>
                  <a:cxn ang="0">
                    <a:pos x="26" y="0"/>
                  </a:cxn>
                  <a:cxn ang="0">
                    <a:pos x="29" y="0"/>
                  </a:cxn>
                  <a:cxn ang="0">
                    <a:pos x="76" y="59"/>
                  </a:cxn>
                  <a:cxn ang="0">
                    <a:pos x="73" y="65"/>
                  </a:cxn>
                  <a:cxn ang="0">
                    <a:pos x="69" y="70"/>
                  </a:cxn>
                  <a:cxn ang="0">
                    <a:pos x="62" y="78"/>
                  </a:cxn>
                  <a:cxn ang="0">
                    <a:pos x="42" y="63"/>
                  </a:cxn>
                  <a:cxn ang="0">
                    <a:pos x="25" y="45"/>
                  </a:cxn>
                  <a:cxn ang="0">
                    <a:pos x="10" y="25"/>
                  </a:cxn>
                  <a:cxn ang="0">
                    <a:pos x="0" y="9"/>
                  </a:cxn>
                  <a:cxn ang="0">
                    <a:pos x="10" y="5"/>
                  </a:cxn>
                  <a:cxn ang="0">
                    <a:pos x="20" y="3"/>
                  </a:cxn>
                  <a:cxn ang="0">
                    <a:pos x="26" y="0"/>
                  </a:cxn>
                </a:cxnLst>
                <a:rect l="0" t="0" r="r" b="b"/>
                <a:pathLst>
                  <a:path w="76" h="78">
                    <a:moveTo>
                      <a:pt x="26" y="0"/>
                    </a:moveTo>
                    <a:lnTo>
                      <a:pt x="29" y="0"/>
                    </a:lnTo>
                    <a:lnTo>
                      <a:pt x="76" y="59"/>
                    </a:lnTo>
                    <a:lnTo>
                      <a:pt x="73" y="65"/>
                    </a:lnTo>
                    <a:lnTo>
                      <a:pt x="69" y="70"/>
                    </a:lnTo>
                    <a:lnTo>
                      <a:pt x="62" y="78"/>
                    </a:lnTo>
                    <a:lnTo>
                      <a:pt x="42" y="63"/>
                    </a:lnTo>
                    <a:lnTo>
                      <a:pt x="25" y="45"/>
                    </a:lnTo>
                    <a:lnTo>
                      <a:pt x="10" y="25"/>
                    </a:lnTo>
                    <a:lnTo>
                      <a:pt x="0" y="9"/>
                    </a:lnTo>
                    <a:lnTo>
                      <a:pt x="10" y="5"/>
                    </a:lnTo>
                    <a:lnTo>
                      <a:pt x="20" y="3"/>
                    </a:lnTo>
                    <a:lnTo>
                      <a:pt x="26"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76" name="Freeform 1127">
                <a:extLst>
                  <a:ext uri="{FF2B5EF4-FFF2-40B4-BE49-F238E27FC236}">
                    <a16:creationId xmlns:a16="http://schemas.microsoft.com/office/drawing/2014/main" id="{D06E84FA-DAB3-7F7E-9EFB-6E79DDBDC181}"/>
                  </a:ext>
                </a:extLst>
              </p:cNvPr>
              <p:cNvSpPr>
                <a:spLocks/>
              </p:cNvSpPr>
              <p:nvPr/>
            </p:nvSpPr>
            <p:spPr bwMode="auto">
              <a:xfrm>
                <a:off x="3770313" y="3578226"/>
                <a:ext cx="179388" cy="139700"/>
              </a:xfrm>
              <a:custGeom>
                <a:avLst/>
                <a:gdLst/>
                <a:ahLst/>
                <a:cxnLst>
                  <a:cxn ang="0">
                    <a:pos x="0" y="0"/>
                  </a:cxn>
                  <a:cxn ang="0">
                    <a:pos x="18" y="1"/>
                  </a:cxn>
                  <a:cxn ang="0">
                    <a:pos x="44" y="4"/>
                  </a:cxn>
                  <a:cxn ang="0">
                    <a:pos x="75" y="5"/>
                  </a:cxn>
                  <a:cxn ang="0">
                    <a:pos x="110" y="8"/>
                  </a:cxn>
                  <a:cxn ang="0">
                    <a:pos x="113" y="8"/>
                  </a:cxn>
                  <a:cxn ang="0">
                    <a:pos x="113" y="77"/>
                  </a:cxn>
                  <a:cxn ang="0">
                    <a:pos x="111" y="88"/>
                  </a:cxn>
                  <a:cxn ang="0">
                    <a:pos x="97" y="88"/>
                  </a:cxn>
                  <a:cxn ang="0">
                    <a:pos x="81" y="87"/>
                  </a:cxn>
                  <a:cxn ang="0">
                    <a:pos x="63" y="87"/>
                  </a:cxn>
                  <a:cxn ang="0">
                    <a:pos x="42" y="85"/>
                  </a:cxn>
                  <a:cxn ang="0">
                    <a:pos x="2" y="83"/>
                  </a:cxn>
                  <a:cxn ang="0">
                    <a:pos x="0" y="41"/>
                  </a:cxn>
                  <a:cxn ang="0">
                    <a:pos x="0" y="0"/>
                  </a:cxn>
                </a:cxnLst>
                <a:rect l="0" t="0" r="r" b="b"/>
                <a:pathLst>
                  <a:path w="113" h="88">
                    <a:moveTo>
                      <a:pt x="0" y="0"/>
                    </a:moveTo>
                    <a:lnTo>
                      <a:pt x="18" y="1"/>
                    </a:lnTo>
                    <a:lnTo>
                      <a:pt x="44" y="4"/>
                    </a:lnTo>
                    <a:lnTo>
                      <a:pt x="75" y="5"/>
                    </a:lnTo>
                    <a:lnTo>
                      <a:pt x="110" y="8"/>
                    </a:lnTo>
                    <a:lnTo>
                      <a:pt x="113" y="8"/>
                    </a:lnTo>
                    <a:lnTo>
                      <a:pt x="113" y="77"/>
                    </a:lnTo>
                    <a:lnTo>
                      <a:pt x="111" y="88"/>
                    </a:lnTo>
                    <a:lnTo>
                      <a:pt x="97" y="88"/>
                    </a:lnTo>
                    <a:lnTo>
                      <a:pt x="81" y="87"/>
                    </a:lnTo>
                    <a:lnTo>
                      <a:pt x="63" y="87"/>
                    </a:lnTo>
                    <a:lnTo>
                      <a:pt x="42" y="85"/>
                    </a:lnTo>
                    <a:lnTo>
                      <a:pt x="2" y="83"/>
                    </a:lnTo>
                    <a:lnTo>
                      <a:pt x="0" y="41"/>
                    </a:lnTo>
                    <a:lnTo>
                      <a:pt x="0"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77" name="Freeform 1128">
                <a:extLst>
                  <a:ext uri="{FF2B5EF4-FFF2-40B4-BE49-F238E27FC236}">
                    <a16:creationId xmlns:a16="http://schemas.microsoft.com/office/drawing/2014/main" id="{5DFDBE24-BC5B-E5A0-E388-C27D200FAFA3}"/>
                  </a:ext>
                </a:extLst>
              </p:cNvPr>
              <p:cNvSpPr>
                <a:spLocks/>
              </p:cNvSpPr>
              <p:nvPr/>
            </p:nvSpPr>
            <p:spPr bwMode="auto">
              <a:xfrm>
                <a:off x="3429000" y="2062163"/>
                <a:ext cx="763588" cy="812800"/>
              </a:xfrm>
              <a:custGeom>
                <a:avLst/>
                <a:gdLst/>
                <a:ahLst/>
                <a:cxnLst>
                  <a:cxn ang="0">
                    <a:pos x="376" y="4"/>
                  </a:cxn>
                  <a:cxn ang="0">
                    <a:pos x="429" y="24"/>
                  </a:cxn>
                  <a:cxn ang="0">
                    <a:pos x="466" y="59"/>
                  </a:cxn>
                  <a:cxn ang="0">
                    <a:pos x="481" y="107"/>
                  </a:cxn>
                  <a:cxn ang="0">
                    <a:pos x="472" y="164"/>
                  </a:cxn>
                  <a:cxn ang="0">
                    <a:pos x="439" y="219"/>
                  </a:cxn>
                  <a:cxn ang="0">
                    <a:pos x="397" y="252"/>
                  </a:cxn>
                  <a:cxn ang="0">
                    <a:pos x="351" y="270"/>
                  </a:cxn>
                  <a:cxn ang="0">
                    <a:pos x="309" y="280"/>
                  </a:cxn>
                  <a:cxn ang="0">
                    <a:pos x="278" y="282"/>
                  </a:cxn>
                  <a:cxn ang="0">
                    <a:pos x="274" y="262"/>
                  </a:cxn>
                  <a:cxn ang="0">
                    <a:pos x="274" y="228"/>
                  </a:cxn>
                  <a:cxn ang="0">
                    <a:pos x="257" y="204"/>
                  </a:cxn>
                  <a:cxn ang="0">
                    <a:pos x="233" y="187"/>
                  </a:cxn>
                  <a:cxn ang="0">
                    <a:pos x="209" y="178"/>
                  </a:cxn>
                  <a:cxn ang="0">
                    <a:pos x="194" y="173"/>
                  </a:cxn>
                  <a:cxn ang="0">
                    <a:pos x="209" y="210"/>
                  </a:cxn>
                  <a:cxn ang="0">
                    <a:pos x="224" y="281"/>
                  </a:cxn>
                  <a:cxn ang="0">
                    <a:pos x="219" y="348"/>
                  </a:cxn>
                  <a:cxn ang="0">
                    <a:pos x="200" y="407"/>
                  </a:cxn>
                  <a:cxn ang="0">
                    <a:pos x="175" y="455"/>
                  </a:cxn>
                  <a:cxn ang="0">
                    <a:pos x="141" y="502"/>
                  </a:cxn>
                  <a:cxn ang="0">
                    <a:pos x="133" y="512"/>
                  </a:cxn>
                  <a:cxn ang="0">
                    <a:pos x="87" y="481"/>
                  </a:cxn>
                  <a:cxn ang="0">
                    <a:pos x="50" y="443"/>
                  </a:cxn>
                  <a:cxn ang="0">
                    <a:pos x="23" y="405"/>
                  </a:cxn>
                  <a:cxn ang="0">
                    <a:pos x="6" y="376"/>
                  </a:cxn>
                  <a:cxn ang="0">
                    <a:pos x="0" y="364"/>
                  </a:cxn>
                  <a:cxn ang="0">
                    <a:pos x="14" y="369"/>
                  </a:cxn>
                  <a:cxn ang="0">
                    <a:pos x="36" y="364"/>
                  </a:cxn>
                  <a:cxn ang="0">
                    <a:pos x="57" y="345"/>
                  </a:cxn>
                  <a:cxn ang="0">
                    <a:pos x="65" y="311"/>
                  </a:cxn>
                  <a:cxn ang="0">
                    <a:pos x="63" y="265"/>
                  </a:cxn>
                  <a:cxn ang="0">
                    <a:pos x="65" y="208"/>
                  </a:cxn>
                  <a:cxn ang="0">
                    <a:pos x="83" y="141"/>
                  </a:cxn>
                  <a:cxn ang="0">
                    <a:pos x="121" y="80"/>
                  </a:cxn>
                  <a:cxn ang="0">
                    <a:pos x="175" y="40"/>
                  </a:cxn>
                  <a:cxn ang="0">
                    <a:pos x="241" y="13"/>
                  </a:cxn>
                  <a:cxn ang="0">
                    <a:pos x="311" y="1"/>
                  </a:cxn>
                </a:cxnLst>
                <a:rect l="0" t="0" r="r" b="b"/>
                <a:pathLst>
                  <a:path w="481" h="512">
                    <a:moveTo>
                      <a:pt x="345" y="0"/>
                    </a:moveTo>
                    <a:lnTo>
                      <a:pt x="376" y="4"/>
                    </a:lnTo>
                    <a:lnTo>
                      <a:pt x="405" y="12"/>
                    </a:lnTo>
                    <a:lnTo>
                      <a:pt x="429" y="24"/>
                    </a:lnTo>
                    <a:lnTo>
                      <a:pt x="450" y="40"/>
                    </a:lnTo>
                    <a:lnTo>
                      <a:pt x="466" y="59"/>
                    </a:lnTo>
                    <a:lnTo>
                      <a:pt x="476" y="82"/>
                    </a:lnTo>
                    <a:lnTo>
                      <a:pt x="481" y="107"/>
                    </a:lnTo>
                    <a:lnTo>
                      <a:pt x="480" y="135"/>
                    </a:lnTo>
                    <a:lnTo>
                      <a:pt x="472" y="164"/>
                    </a:lnTo>
                    <a:lnTo>
                      <a:pt x="457" y="195"/>
                    </a:lnTo>
                    <a:lnTo>
                      <a:pt x="439" y="219"/>
                    </a:lnTo>
                    <a:lnTo>
                      <a:pt x="420" y="237"/>
                    </a:lnTo>
                    <a:lnTo>
                      <a:pt x="397" y="252"/>
                    </a:lnTo>
                    <a:lnTo>
                      <a:pt x="374" y="262"/>
                    </a:lnTo>
                    <a:lnTo>
                      <a:pt x="351" y="270"/>
                    </a:lnTo>
                    <a:lnTo>
                      <a:pt x="329" y="276"/>
                    </a:lnTo>
                    <a:lnTo>
                      <a:pt x="309" y="280"/>
                    </a:lnTo>
                    <a:lnTo>
                      <a:pt x="291" y="281"/>
                    </a:lnTo>
                    <a:lnTo>
                      <a:pt x="278" y="282"/>
                    </a:lnTo>
                    <a:lnTo>
                      <a:pt x="266" y="282"/>
                    </a:lnTo>
                    <a:lnTo>
                      <a:pt x="274" y="262"/>
                    </a:lnTo>
                    <a:lnTo>
                      <a:pt x="276" y="244"/>
                    </a:lnTo>
                    <a:lnTo>
                      <a:pt x="274" y="228"/>
                    </a:lnTo>
                    <a:lnTo>
                      <a:pt x="267" y="215"/>
                    </a:lnTo>
                    <a:lnTo>
                      <a:pt x="257" y="204"/>
                    </a:lnTo>
                    <a:lnTo>
                      <a:pt x="246" y="195"/>
                    </a:lnTo>
                    <a:lnTo>
                      <a:pt x="233" y="187"/>
                    </a:lnTo>
                    <a:lnTo>
                      <a:pt x="221" y="182"/>
                    </a:lnTo>
                    <a:lnTo>
                      <a:pt x="209" y="178"/>
                    </a:lnTo>
                    <a:lnTo>
                      <a:pt x="200" y="175"/>
                    </a:lnTo>
                    <a:lnTo>
                      <a:pt x="194" y="173"/>
                    </a:lnTo>
                    <a:lnTo>
                      <a:pt x="191" y="173"/>
                    </a:lnTo>
                    <a:lnTo>
                      <a:pt x="209" y="210"/>
                    </a:lnTo>
                    <a:lnTo>
                      <a:pt x="220" y="245"/>
                    </a:lnTo>
                    <a:lnTo>
                      <a:pt x="224" y="281"/>
                    </a:lnTo>
                    <a:lnTo>
                      <a:pt x="224" y="315"/>
                    </a:lnTo>
                    <a:lnTo>
                      <a:pt x="219" y="348"/>
                    </a:lnTo>
                    <a:lnTo>
                      <a:pt x="211" y="378"/>
                    </a:lnTo>
                    <a:lnTo>
                      <a:pt x="200" y="407"/>
                    </a:lnTo>
                    <a:lnTo>
                      <a:pt x="188" y="433"/>
                    </a:lnTo>
                    <a:lnTo>
                      <a:pt x="175" y="455"/>
                    </a:lnTo>
                    <a:lnTo>
                      <a:pt x="152" y="491"/>
                    </a:lnTo>
                    <a:lnTo>
                      <a:pt x="141" y="502"/>
                    </a:lnTo>
                    <a:lnTo>
                      <a:pt x="136" y="509"/>
                    </a:lnTo>
                    <a:lnTo>
                      <a:pt x="133" y="512"/>
                    </a:lnTo>
                    <a:lnTo>
                      <a:pt x="109" y="498"/>
                    </a:lnTo>
                    <a:lnTo>
                      <a:pt x="87" y="481"/>
                    </a:lnTo>
                    <a:lnTo>
                      <a:pt x="67" y="463"/>
                    </a:lnTo>
                    <a:lnTo>
                      <a:pt x="50" y="443"/>
                    </a:lnTo>
                    <a:lnTo>
                      <a:pt x="35" y="423"/>
                    </a:lnTo>
                    <a:lnTo>
                      <a:pt x="23" y="405"/>
                    </a:lnTo>
                    <a:lnTo>
                      <a:pt x="14" y="389"/>
                    </a:lnTo>
                    <a:lnTo>
                      <a:pt x="6" y="376"/>
                    </a:lnTo>
                    <a:lnTo>
                      <a:pt x="2" y="367"/>
                    </a:lnTo>
                    <a:lnTo>
                      <a:pt x="0" y="364"/>
                    </a:lnTo>
                    <a:lnTo>
                      <a:pt x="6" y="368"/>
                    </a:lnTo>
                    <a:lnTo>
                      <a:pt x="14" y="369"/>
                    </a:lnTo>
                    <a:lnTo>
                      <a:pt x="24" y="368"/>
                    </a:lnTo>
                    <a:lnTo>
                      <a:pt x="36" y="364"/>
                    </a:lnTo>
                    <a:lnTo>
                      <a:pt x="48" y="357"/>
                    </a:lnTo>
                    <a:lnTo>
                      <a:pt x="57" y="345"/>
                    </a:lnTo>
                    <a:lnTo>
                      <a:pt x="63" y="330"/>
                    </a:lnTo>
                    <a:lnTo>
                      <a:pt x="65" y="311"/>
                    </a:lnTo>
                    <a:lnTo>
                      <a:pt x="65" y="290"/>
                    </a:lnTo>
                    <a:lnTo>
                      <a:pt x="63" y="265"/>
                    </a:lnTo>
                    <a:lnTo>
                      <a:pt x="62" y="239"/>
                    </a:lnTo>
                    <a:lnTo>
                      <a:pt x="65" y="208"/>
                    </a:lnTo>
                    <a:lnTo>
                      <a:pt x="71" y="177"/>
                    </a:lnTo>
                    <a:lnTo>
                      <a:pt x="83" y="141"/>
                    </a:lnTo>
                    <a:lnTo>
                      <a:pt x="102" y="105"/>
                    </a:lnTo>
                    <a:lnTo>
                      <a:pt x="121" y="80"/>
                    </a:lnTo>
                    <a:lnTo>
                      <a:pt x="146" y="58"/>
                    </a:lnTo>
                    <a:lnTo>
                      <a:pt x="175" y="40"/>
                    </a:lnTo>
                    <a:lnTo>
                      <a:pt x="207" y="25"/>
                    </a:lnTo>
                    <a:lnTo>
                      <a:pt x="241" y="13"/>
                    </a:lnTo>
                    <a:lnTo>
                      <a:pt x="275" y="5"/>
                    </a:lnTo>
                    <a:lnTo>
                      <a:pt x="311" y="1"/>
                    </a:lnTo>
                    <a:lnTo>
                      <a:pt x="345" y="0"/>
                    </a:lnTo>
                    <a:close/>
                  </a:path>
                </a:pathLst>
              </a:custGeom>
              <a:solidFill>
                <a:srgbClr val="0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78" name="Freeform 1129">
                <a:extLst>
                  <a:ext uri="{FF2B5EF4-FFF2-40B4-BE49-F238E27FC236}">
                    <a16:creationId xmlns:a16="http://schemas.microsoft.com/office/drawing/2014/main" id="{36C915D4-875A-B143-D320-724760C43E53}"/>
                  </a:ext>
                </a:extLst>
              </p:cNvPr>
              <p:cNvSpPr>
                <a:spLocks/>
              </p:cNvSpPr>
              <p:nvPr/>
            </p:nvSpPr>
            <p:spPr bwMode="auto">
              <a:xfrm>
                <a:off x="3427413" y="2951163"/>
                <a:ext cx="512763" cy="746125"/>
              </a:xfrm>
              <a:custGeom>
                <a:avLst/>
                <a:gdLst/>
                <a:ahLst/>
                <a:cxnLst>
                  <a:cxn ang="0">
                    <a:pos x="189" y="0"/>
                  </a:cxn>
                  <a:cxn ang="0">
                    <a:pos x="192" y="0"/>
                  </a:cxn>
                  <a:cxn ang="0">
                    <a:pos x="200" y="3"/>
                  </a:cxn>
                  <a:cxn ang="0">
                    <a:pos x="213" y="4"/>
                  </a:cxn>
                  <a:cxn ang="0">
                    <a:pos x="229" y="7"/>
                  </a:cxn>
                  <a:cxn ang="0">
                    <a:pos x="247" y="8"/>
                  </a:cxn>
                  <a:cxn ang="0">
                    <a:pos x="268" y="10"/>
                  </a:cxn>
                  <a:cxn ang="0">
                    <a:pos x="270" y="14"/>
                  </a:cxn>
                  <a:cxn ang="0">
                    <a:pos x="272" y="25"/>
                  </a:cxn>
                  <a:cxn ang="0">
                    <a:pos x="276" y="44"/>
                  </a:cxn>
                  <a:cxn ang="0">
                    <a:pos x="281" y="68"/>
                  </a:cxn>
                  <a:cxn ang="0">
                    <a:pos x="287" y="97"/>
                  </a:cxn>
                  <a:cxn ang="0">
                    <a:pos x="293" y="131"/>
                  </a:cxn>
                  <a:cxn ang="0">
                    <a:pos x="300" y="168"/>
                  </a:cxn>
                  <a:cxn ang="0">
                    <a:pos x="306" y="209"/>
                  </a:cxn>
                  <a:cxn ang="0">
                    <a:pos x="312" y="251"/>
                  </a:cxn>
                  <a:cxn ang="0">
                    <a:pos x="317" y="294"/>
                  </a:cxn>
                  <a:cxn ang="0">
                    <a:pos x="321" y="339"/>
                  </a:cxn>
                  <a:cxn ang="0">
                    <a:pos x="323" y="384"/>
                  </a:cxn>
                  <a:cxn ang="0">
                    <a:pos x="323" y="428"/>
                  </a:cxn>
                  <a:cxn ang="0">
                    <a:pos x="322" y="470"/>
                  </a:cxn>
                  <a:cxn ang="0">
                    <a:pos x="308" y="470"/>
                  </a:cxn>
                  <a:cxn ang="0">
                    <a:pos x="293" y="469"/>
                  </a:cxn>
                  <a:cxn ang="0">
                    <a:pos x="275" y="469"/>
                  </a:cxn>
                  <a:cxn ang="0">
                    <a:pos x="233" y="466"/>
                  </a:cxn>
                  <a:cxn ang="0">
                    <a:pos x="213" y="463"/>
                  </a:cxn>
                  <a:cxn ang="0">
                    <a:pos x="196" y="462"/>
                  </a:cxn>
                  <a:cxn ang="0">
                    <a:pos x="196" y="458"/>
                  </a:cxn>
                  <a:cxn ang="0">
                    <a:pos x="195" y="446"/>
                  </a:cxn>
                  <a:cxn ang="0">
                    <a:pos x="195" y="429"/>
                  </a:cxn>
                  <a:cxn ang="0">
                    <a:pos x="193" y="408"/>
                  </a:cxn>
                  <a:cxn ang="0">
                    <a:pos x="192" y="384"/>
                  </a:cxn>
                  <a:cxn ang="0">
                    <a:pos x="191" y="358"/>
                  </a:cxn>
                  <a:cxn ang="0">
                    <a:pos x="189" y="334"/>
                  </a:cxn>
                  <a:cxn ang="0">
                    <a:pos x="189" y="277"/>
                  </a:cxn>
                  <a:cxn ang="0">
                    <a:pos x="184" y="288"/>
                  </a:cxn>
                  <a:cxn ang="0">
                    <a:pos x="178" y="300"/>
                  </a:cxn>
                  <a:cxn ang="0">
                    <a:pos x="168" y="314"/>
                  </a:cxn>
                  <a:cxn ang="0">
                    <a:pos x="156" y="331"/>
                  </a:cxn>
                  <a:cxn ang="0">
                    <a:pos x="142" y="350"/>
                  </a:cxn>
                  <a:cxn ang="0">
                    <a:pos x="125" y="370"/>
                  </a:cxn>
                  <a:cxn ang="0">
                    <a:pos x="112" y="385"/>
                  </a:cxn>
                  <a:cxn ang="0">
                    <a:pos x="100" y="396"/>
                  </a:cxn>
                  <a:cxn ang="0">
                    <a:pos x="91" y="404"/>
                  </a:cxn>
                  <a:cxn ang="0">
                    <a:pos x="83" y="409"/>
                  </a:cxn>
                  <a:cxn ang="0">
                    <a:pos x="78" y="413"/>
                  </a:cxn>
                  <a:cxn ang="0">
                    <a:pos x="75" y="411"/>
                  </a:cxn>
                  <a:cxn ang="0">
                    <a:pos x="67" y="405"/>
                  </a:cxn>
                  <a:cxn ang="0">
                    <a:pos x="57" y="396"/>
                  </a:cxn>
                  <a:cxn ang="0">
                    <a:pos x="32" y="371"/>
                  </a:cxn>
                  <a:cxn ang="0">
                    <a:pos x="18" y="355"/>
                  </a:cxn>
                  <a:cxn ang="0">
                    <a:pos x="8" y="339"/>
                  </a:cxn>
                  <a:cxn ang="0">
                    <a:pos x="0" y="323"/>
                  </a:cxn>
                  <a:cxn ang="0">
                    <a:pos x="30" y="293"/>
                  </a:cxn>
                  <a:cxn ang="0">
                    <a:pos x="59" y="262"/>
                  </a:cxn>
                  <a:cxn ang="0">
                    <a:pos x="88" y="227"/>
                  </a:cxn>
                  <a:cxn ang="0">
                    <a:pos x="100" y="211"/>
                  </a:cxn>
                  <a:cxn ang="0">
                    <a:pos x="110" y="196"/>
                  </a:cxn>
                  <a:cxn ang="0">
                    <a:pos x="128" y="165"/>
                  </a:cxn>
                  <a:cxn ang="0">
                    <a:pos x="145" y="131"/>
                  </a:cxn>
                  <a:cxn ang="0">
                    <a:pos x="160" y="93"/>
                  </a:cxn>
                  <a:cxn ang="0">
                    <a:pos x="176" y="51"/>
                  </a:cxn>
                  <a:cxn ang="0">
                    <a:pos x="189" y="0"/>
                  </a:cxn>
                </a:cxnLst>
                <a:rect l="0" t="0" r="r" b="b"/>
                <a:pathLst>
                  <a:path w="323" h="470">
                    <a:moveTo>
                      <a:pt x="189" y="0"/>
                    </a:moveTo>
                    <a:lnTo>
                      <a:pt x="192" y="0"/>
                    </a:lnTo>
                    <a:lnTo>
                      <a:pt x="200" y="3"/>
                    </a:lnTo>
                    <a:lnTo>
                      <a:pt x="213" y="4"/>
                    </a:lnTo>
                    <a:lnTo>
                      <a:pt x="229" y="7"/>
                    </a:lnTo>
                    <a:lnTo>
                      <a:pt x="247" y="8"/>
                    </a:lnTo>
                    <a:lnTo>
                      <a:pt x="268" y="10"/>
                    </a:lnTo>
                    <a:lnTo>
                      <a:pt x="270" y="14"/>
                    </a:lnTo>
                    <a:lnTo>
                      <a:pt x="272" y="25"/>
                    </a:lnTo>
                    <a:lnTo>
                      <a:pt x="276" y="44"/>
                    </a:lnTo>
                    <a:lnTo>
                      <a:pt x="281" y="68"/>
                    </a:lnTo>
                    <a:lnTo>
                      <a:pt x="287" y="97"/>
                    </a:lnTo>
                    <a:lnTo>
                      <a:pt x="293" y="131"/>
                    </a:lnTo>
                    <a:lnTo>
                      <a:pt x="300" y="168"/>
                    </a:lnTo>
                    <a:lnTo>
                      <a:pt x="306" y="209"/>
                    </a:lnTo>
                    <a:lnTo>
                      <a:pt x="312" y="251"/>
                    </a:lnTo>
                    <a:lnTo>
                      <a:pt x="317" y="294"/>
                    </a:lnTo>
                    <a:lnTo>
                      <a:pt x="321" y="339"/>
                    </a:lnTo>
                    <a:lnTo>
                      <a:pt x="323" y="384"/>
                    </a:lnTo>
                    <a:lnTo>
                      <a:pt x="323" y="428"/>
                    </a:lnTo>
                    <a:lnTo>
                      <a:pt x="322" y="470"/>
                    </a:lnTo>
                    <a:lnTo>
                      <a:pt x="308" y="470"/>
                    </a:lnTo>
                    <a:lnTo>
                      <a:pt x="293" y="469"/>
                    </a:lnTo>
                    <a:lnTo>
                      <a:pt x="275" y="469"/>
                    </a:lnTo>
                    <a:lnTo>
                      <a:pt x="233" y="466"/>
                    </a:lnTo>
                    <a:lnTo>
                      <a:pt x="213" y="463"/>
                    </a:lnTo>
                    <a:lnTo>
                      <a:pt x="196" y="462"/>
                    </a:lnTo>
                    <a:lnTo>
                      <a:pt x="196" y="458"/>
                    </a:lnTo>
                    <a:lnTo>
                      <a:pt x="195" y="446"/>
                    </a:lnTo>
                    <a:lnTo>
                      <a:pt x="195" y="429"/>
                    </a:lnTo>
                    <a:lnTo>
                      <a:pt x="193" y="408"/>
                    </a:lnTo>
                    <a:lnTo>
                      <a:pt x="192" y="384"/>
                    </a:lnTo>
                    <a:lnTo>
                      <a:pt x="191" y="358"/>
                    </a:lnTo>
                    <a:lnTo>
                      <a:pt x="189" y="334"/>
                    </a:lnTo>
                    <a:lnTo>
                      <a:pt x="189" y="277"/>
                    </a:lnTo>
                    <a:lnTo>
                      <a:pt x="184" y="288"/>
                    </a:lnTo>
                    <a:lnTo>
                      <a:pt x="178" y="300"/>
                    </a:lnTo>
                    <a:lnTo>
                      <a:pt x="168" y="314"/>
                    </a:lnTo>
                    <a:lnTo>
                      <a:pt x="156" y="331"/>
                    </a:lnTo>
                    <a:lnTo>
                      <a:pt x="142" y="350"/>
                    </a:lnTo>
                    <a:lnTo>
                      <a:pt x="125" y="370"/>
                    </a:lnTo>
                    <a:lnTo>
                      <a:pt x="112" y="385"/>
                    </a:lnTo>
                    <a:lnTo>
                      <a:pt x="100" y="396"/>
                    </a:lnTo>
                    <a:lnTo>
                      <a:pt x="91" y="404"/>
                    </a:lnTo>
                    <a:lnTo>
                      <a:pt x="83" y="409"/>
                    </a:lnTo>
                    <a:lnTo>
                      <a:pt x="78" y="413"/>
                    </a:lnTo>
                    <a:lnTo>
                      <a:pt x="75" y="411"/>
                    </a:lnTo>
                    <a:lnTo>
                      <a:pt x="67" y="405"/>
                    </a:lnTo>
                    <a:lnTo>
                      <a:pt x="57" y="396"/>
                    </a:lnTo>
                    <a:lnTo>
                      <a:pt x="32" y="371"/>
                    </a:lnTo>
                    <a:lnTo>
                      <a:pt x="18" y="355"/>
                    </a:lnTo>
                    <a:lnTo>
                      <a:pt x="8" y="339"/>
                    </a:lnTo>
                    <a:lnTo>
                      <a:pt x="0" y="323"/>
                    </a:lnTo>
                    <a:lnTo>
                      <a:pt x="30" y="293"/>
                    </a:lnTo>
                    <a:lnTo>
                      <a:pt x="59" y="262"/>
                    </a:lnTo>
                    <a:lnTo>
                      <a:pt x="88" y="227"/>
                    </a:lnTo>
                    <a:lnTo>
                      <a:pt x="100" y="211"/>
                    </a:lnTo>
                    <a:lnTo>
                      <a:pt x="110" y="196"/>
                    </a:lnTo>
                    <a:lnTo>
                      <a:pt x="128" y="165"/>
                    </a:lnTo>
                    <a:lnTo>
                      <a:pt x="145" y="131"/>
                    </a:lnTo>
                    <a:lnTo>
                      <a:pt x="160" y="93"/>
                    </a:lnTo>
                    <a:lnTo>
                      <a:pt x="176" y="51"/>
                    </a:lnTo>
                    <a:lnTo>
                      <a:pt x="189" y="0"/>
                    </a:lnTo>
                    <a:close/>
                  </a:path>
                </a:pathLst>
              </a:custGeom>
              <a:gradFill flip="none" rotWithShape="1">
                <a:gsLst>
                  <a:gs pos="0">
                    <a:srgbClr val="667F83">
                      <a:shade val="30000"/>
                      <a:satMod val="115000"/>
                    </a:srgbClr>
                  </a:gs>
                  <a:gs pos="50000">
                    <a:srgbClr val="667F83">
                      <a:shade val="67500"/>
                      <a:satMod val="115000"/>
                    </a:srgbClr>
                  </a:gs>
                  <a:gs pos="100000">
                    <a:srgbClr val="667F83">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79" name="Freeform 1130">
                <a:extLst>
                  <a:ext uri="{FF2B5EF4-FFF2-40B4-BE49-F238E27FC236}">
                    <a16:creationId xmlns:a16="http://schemas.microsoft.com/office/drawing/2014/main" id="{BF33A925-0F8A-E16E-6D5D-55EE96398CF6}"/>
                  </a:ext>
                </a:extLst>
              </p:cNvPr>
              <p:cNvSpPr>
                <a:spLocks/>
              </p:cNvSpPr>
              <p:nvPr/>
            </p:nvSpPr>
            <p:spPr bwMode="auto">
              <a:xfrm>
                <a:off x="4135438" y="2924176"/>
                <a:ext cx="128588" cy="650875"/>
              </a:xfrm>
              <a:custGeom>
                <a:avLst/>
                <a:gdLst/>
                <a:ahLst/>
                <a:cxnLst>
                  <a:cxn ang="0">
                    <a:pos x="26" y="0"/>
                  </a:cxn>
                  <a:cxn ang="0">
                    <a:pos x="30" y="13"/>
                  </a:cxn>
                  <a:cxn ang="0">
                    <a:pos x="34" y="33"/>
                  </a:cxn>
                  <a:cxn ang="0">
                    <a:pos x="40" y="60"/>
                  </a:cxn>
                  <a:cxn ang="0">
                    <a:pos x="46" y="91"/>
                  </a:cxn>
                  <a:cxn ang="0">
                    <a:pos x="54" y="127"/>
                  </a:cxn>
                  <a:cxn ang="0">
                    <a:pos x="60" y="168"/>
                  </a:cxn>
                  <a:cxn ang="0">
                    <a:pos x="67" y="211"/>
                  </a:cxn>
                  <a:cxn ang="0">
                    <a:pos x="72" y="257"/>
                  </a:cxn>
                  <a:cxn ang="0">
                    <a:pos x="77" y="308"/>
                  </a:cxn>
                  <a:cxn ang="0">
                    <a:pos x="80" y="358"/>
                  </a:cxn>
                  <a:cxn ang="0">
                    <a:pos x="81" y="410"/>
                  </a:cxn>
                  <a:cxn ang="0">
                    <a:pos x="80" y="409"/>
                  </a:cxn>
                  <a:cxn ang="0">
                    <a:pos x="73" y="408"/>
                  </a:cxn>
                  <a:cxn ang="0">
                    <a:pos x="64" y="408"/>
                  </a:cxn>
                  <a:cxn ang="0">
                    <a:pos x="51" y="409"/>
                  </a:cxn>
                  <a:cxn ang="0">
                    <a:pos x="50" y="358"/>
                  </a:cxn>
                  <a:cxn ang="0">
                    <a:pos x="47" y="308"/>
                  </a:cxn>
                  <a:cxn ang="0">
                    <a:pos x="43" y="259"/>
                  </a:cxn>
                  <a:cxn ang="0">
                    <a:pos x="38" y="213"/>
                  </a:cxn>
                  <a:cxn ang="0">
                    <a:pos x="33" y="169"/>
                  </a:cxn>
                  <a:cxn ang="0">
                    <a:pos x="26" y="131"/>
                  </a:cxn>
                  <a:cxn ang="0">
                    <a:pos x="19" y="95"/>
                  </a:cxn>
                  <a:cxn ang="0">
                    <a:pos x="13" y="66"/>
                  </a:cxn>
                  <a:cxn ang="0">
                    <a:pos x="8" y="41"/>
                  </a:cxn>
                  <a:cxn ang="0">
                    <a:pos x="4" y="24"/>
                  </a:cxn>
                  <a:cxn ang="0">
                    <a:pos x="1" y="12"/>
                  </a:cxn>
                  <a:cxn ang="0">
                    <a:pos x="0" y="8"/>
                  </a:cxn>
                  <a:cxn ang="0">
                    <a:pos x="26" y="0"/>
                  </a:cxn>
                </a:cxnLst>
                <a:rect l="0" t="0" r="r" b="b"/>
                <a:pathLst>
                  <a:path w="81" h="410">
                    <a:moveTo>
                      <a:pt x="26" y="0"/>
                    </a:moveTo>
                    <a:lnTo>
                      <a:pt x="30" y="13"/>
                    </a:lnTo>
                    <a:lnTo>
                      <a:pt x="34" y="33"/>
                    </a:lnTo>
                    <a:lnTo>
                      <a:pt x="40" y="60"/>
                    </a:lnTo>
                    <a:lnTo>
                      <a:pt x="46" y="91"/>
                    </a:lnTo>
                    <a:lnTo>
                      <a:pt x="54" y="127"/>
                    </a:lnTo>
                    <a:lnTo>
                      <a:pt x="60" y="168"/>
                    </a:lnTo>
                    <a:lnTo>
                      <a:pt x="67" y="211"/>
                    </a:lnTo>
                    <a:lnTo>
                      <a:pt x="72" y="257"/>
                    </a:lnTo>
                    <a:lnTo>
                      <a:pt x="77" y="308"/>
                    </a:lnTo>
                    <a:lnTo>
                      <a:pt x="80" y="358"/>
                    </a:lnTo>
                    <a:lnTo>
                      <a:pt x="81" y="410"/>
                    </a:lnTo>
                    <a:lnTo>
                      <a:pt x="80" y="409"/>
                    </a:lnTo>
                    <a:lnTo>
                      <a:pt x="73" y="408"/>
                    </a:lnTo>
                    <a:lnTo>
                      <a:pt x="64" y="408"/>
                    </a:lnTo>
                    <a:lnTo>
                      <a:pt x="51" y="409"/>
                    </a:lnTo>
                    <a:lnTo>
                      <a:pt x="50" y="358"/>
                    </a:lnTo>
                    <a:lnTo>
                      <a:pt x="47" y="308"/>
                    </a:lnTo>
                    <a:lnTo>
                      <a:pt x="43" y="259"/>
                    </a:lnTo>
                    <a:lnTo>
                      <a:pt x="38" y="213"/>
                    </a:lnTo>
                    <a:lnTo>
                      <a:pt x="33" y="169"/>
                    </a:lnTo>
                    <a:lnTo>
                      <a:pt x="26" y="131"/>
                    </a:lnTo>
                    <a:lnTo>
                      <a:pt x="19" y="95"/>
                    </a:lnTo>
                    <a:lnTo>
                      <a:pt x="13" y="66"/>
                    </a:lnTo>
                    <a:lnTo>
                      <a:pt x="8" y="41"/>
                    </a:lnTo>
                    <a:lnTo>
                      <a:pt x="4" y="24"/>
                    </a:lnTo>
                    <a:lnTo>
                      <a:pt x="1" y="12"/>
                    </a:lnTo>
                    <a:lnTo>
                      <a:pt x="0" y="8"/>
                    </a:lnTo>
                    <a:lnTo>
                      <a:pt x="26" y="0"/>
                    </a:lnTo>
                    <a:close/>
                  </a:path>
                </a:pathLst>
              </a:custGeom>
              <a:solidFill>
                <a:srgbClr val="CBD8D8"/>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80" name="Freeform 1131">
                <a:extLst>
                  <a:ext uri="{FF2B5EF4-FFF2-40B4-BE49-F238E27FC236}">
                    <a16:creationId xmlns:a16="http://schemas.microsoft.com/office/drawing/2014/main" id="{50AA249C-7165-AA07-AE7E-B25F64DD7140}"/>
                  </a:ext>
                </a:extLst>
              </p:cNvPr>
              <p:cNvSpPr>
                <a:spLocks/>
              </p:cNvSpPr>
              <p:nvPr/>
            </p:nvSpPr>
            <p:spPr bwMode="auto">
              <a:xfrm>
                <a:off x="4214813" y="3552826"/>
                <a:ext cx="122238" cy="123825"/>
              </a:xfrm>
              <a:custGeom>
                <a:avLst/>
                <a:gdLst/>
                <a:ahLst/>
                <a:cxnLst>
                  <a:cxn ang="0">
                    <a:pos x="69" y="0"/>
                  </a:cxn>
                  <a:cxn ang="0">
                    <a:pos x="77" y="10"/>
                  </a:cxn>
                  <a:cxn ang="0">
                    <a:pos x="76" y="30"/>
                  </a:cxn>
                  <a:cxn ang="0">
                    <a:pos x="76" y="57"/>
                  </a:cxn>
                  <a:cxn ang="0">
                    <a:pos x="57" y="63"/>
                  </a:cxn>
                  <a:cxn ang="0">
                    <a:pos x="39" y="68"/>
                  </a:cxn>
                  <a:cxn ang="0">
                    <a:pos x="25" y="72"/>
                  </a:cxn>
                  <a:cxn ang="0">
                    <a:pos x="13" y="75"/>
                  </a:cxn>
                  <a:cxn ang="0">
                    <a:pos x="4" y="76"/>
                  </a:cxn>
                  <a:cxn ang="0">
                    <a:pos x="0" y="78"/>
                  </a:cxn>
                  <a:cxn ang="0">
                    <a:pos x="1" y="55"/>
                  </a:cxn>
                  <a:cxn ang="0">
                    <a:pos x="1" y="13"/>
                  </a:cxn>
                  <a:cxn ang="0">
                    <a:pos x="8" y="13"/>
                  </a:cxn>
                  <a:cxn ang="0">
                    <a:pos x="10" y="12"/>
                  </a:cxn>
                  <a:cxn ang="0">
                    <a:pos x="27" y="10"/>
                  </a:cxn>
                  <a:cxn ang="0">
                    <a:pos x="47" y="6"/>
                  </a:cxn>
                  <a:cxn ang="0">
                    <a:pos x="69" y="0"/>
                  </a:cxn>
                </a:cxnLst>
                <a:rect l="0" t="0" r="r" b="b"/>
                <a:pathLst>
                  <a:path w="77" h="78">
                    <a:moveTo>
                      <a:pt x="69" y="0"/>
                    </a:moveTo>
                    <a:lnTo>
                      <a:pt x="77" y="10"/>
                    </a:lnTo>
                    <a:lnTo>
                      <a:pt x="76" y="30"/>
                    </a:lnTo>
                    <a:lnTo>
                      <a:pt x="76" y="57"/>
                    </a:lnTo>
                    <a:lnTo>
                      <a:pt x="57" y="63"/>
                    </a:lnTo>
                    <a:lnTo>
                      <a:pt x="39" y="68"/>
                    </a:lnTo>
                    <a:lnTo>
                      <a:pt x="25" y="72"/>
                    </a:lnTo>
                    <a:lnTo>
                      <a:pt x="13" y="75"/>
                    </a:lnTo>
                    <a:lnTo>
                      <a:pt x="4" y="76"/>
                    </a:lnTo>
                    <a:lnTo>
                      <a:pt x="0" y="78"/>
                    </a:lnTo>
                    <a:lnTo>
                      <a:pt x="1" y="55"/>
                    </a:lnTo>
                    <a:lnTo>
                      <a:pt x="1" y="13"/>
                    </a:lnTo>
                    <a:lnTo>
                      <a:pt x="8" y="13"/>
                    </a:lnTo>
                    <a:lnTo>
                      <a:pt x="10" y="12"/>
                    </a:lnTo>
                    <a:lnTo>
                      <a:pt x="27" y="10"/>
                    </a:lnTo>
                    <a:lnTo>
                      <a:pt x="47" y="6"/>
                    </a:lnTo>
                    <a:lnTo>
                      <a:pt x="69"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81" name="Freeform 1132">
                <a:extLst>
                  <a:ext uri="{FF2B5EF4-FFF2-40B4-BE49-F238E27FC236}">
                    <a16:creationId xmlns:a16="http://schemas.microsoft.com/office/drawing/2014/main" id="{4717CF99-9811-01F8-466D-F32EFD1EDCFC}"/>
                  </a:ext>
                </a:extLst>
              </p:cNvPr>
              <p:cNvSpPr>
                <a:spLocks/>
              </p:cNvSpPr>
              <p:nvPr/>
            </p:nvSpPr>
            <p:spPr bwMode="auto">
              <a:xfrm>
                <a:off x="3838575" y="4572001"/>
                <a:ext cx="223838" cy="90488"/>
              </a:xfrm>
              <a:custGeom>
                <a:avLst/>
                <a:gdLst/>
                <a:ahLst/>
                <a:cxnLst>
                  <a:cxn ang="0">
                    <a:pos x="68" y="0"/>
                  </a:cxn>
                  <a:cxn ang="0">
                    <a:pos x="88" y="1"/>
                  </a:cxn>
                  <a:cxn ang="0">
                    <a:pos x="104" y="7"/>
                  </a:cxn>
                  <a:cxn ang="0">
                    <a:pos x="117" y="16"/>
                  </a:cxn>
                  <a:cxn ang="0">
                    <a:pos x="126" y="26"/>
                  </a:cxn>
                  <a:cxn ang="0">
                    <a:pos x="133" y="38"/>
                  </a:cxn>
                  <a:cxn ang="0">
                    <a:pos x="138" y="48"/>
                  </a:cxn>
                  <a:cxn ang="0">
                    <a:pos x="139" y="54"/>
                  </a:cxn>
                  <a:cxn ang="0">
                    <a:pos x="141" y="57"/>
                  </a:cxn>
                  <a:cxn ang="0">
                    <a:pos x="0" y="57"/>
                  </a:cxn>
                  <a:cxn ang="0">
                    <a:pos x="0" y="54"/>
                  </a:cxn>
                  <a:cxn ang="0">
                    <a:pos x="3" y="49"/>
                  </a:cxn>
                  <a:cxn ang="0">
                    <a:pos x="7" y="40"/>
                  </a:cxn>
                  <a:cxn ang="0">
                    <a:pos x="13" y="30"/>
                  </a:cxn>
                  <a:cxn ang="0">
                    <a:pos x="22" y="20"/>
                  </a:cxn>
                  <a:cxn ang="0">
                    <a:pos x="34" y="11"/>
                  </a:cxn>
                  <a:cxn ang="0">
                    <a:pos x="49" y="4"/>
                  </a:cxn>
                  <a:cxn ang="0">
                    <a:pos x="68" y="0"/>
                  </a:cxn>
                </a:cxnLst>
                <a:rect l="0" t="0" r="r" b="b"/>
                <a:pathLst>
                  <a:path w="141" h="57">
                    <a:moveTo>
                      <a:pt x="68" y="0"/>
                    </a:moveTo>
                    <a:lnTo>
                      <a:pt x="88" y="1"/>
                    </a:lnTo>
                    <a:lnTo>
                      <a:pt x="104" y="7"/>
                    </a:lnTo>
                    <a:lnTo>
                      <a:pt x="117" y="16"/>
                    </a:lnTo>
                    <a:lnTo>
                      <a:pt x="126" y="26"/>
                    </a:lnTo>
                    <a:lnTo>
                      <a:pt x="133" y="38"/>
                    </a:lnTo>
                    <a:lnTo>
                      <a:pt x="138" y="48"/>
                    </a:lnTo>
                    <a:lnTo>
                      <a:pt x="139" y="54"/>
                    </a:lnTo>
                    <a:lnTo>
                      <a:pt x="141" y="57"/>
                    </a:lnTo>
                    <a:lnTo>
                      <a:pt x="0" y="57"/>
                    </a:lnTo>
                    <a:lnTo>
                      <a:pt x="0" y="54"/>
                    </a:lnTo>
                    <a:lnTo>
                      <a:pt x="3" y="49"/>
                    </a:lnTo>
                    <a:lnTo>
                      <a:pt x="7" y="40"/>
                    </a:lnTo>
                    <a:lnTo>
                      <a:pt x="13" y="30"/>
                    </a:lnTo>
                    <a:lnTo>
                      <a:pt x="22" y="20"/>
                    </a:lnTo>
                    <a:lnTo>
                      <a:pt x="34" y="11"/>
                    </a:lnTo>
                    <a:lnTo>
                      <a:pt x="49" y="4"/>
                    </a:lnTo>
                    <a:lnTo>
                      <a:pt x="6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82" name="Freeform 1133">
                <a:extLst>
                  <a:ext uri="{FF2B5EF4-FFF2-40B4-BE49-F238E27FC236}">
                    <a16:creationId xmlns:a16="http://schemas.microsoft.com/office/drawing/2014/main" id="{5435B37B-8B89-3898-F7A4-0D445D244E2A}"/>
                  </a:ext>
                </a:extLst>
              </p:cNvPr>
              <p:cNvSpPr>
                <a:spLocks/>
              </p:cNvSpPr>
              <p:nvPr/>
            </p:nvSpPr>
            <p:spPr bwMode="auto">
              <a:xfrm>
                <a:off x="4059238" y="4572001"/>
                <a:ext cx="225425" cy="90488"/>
              </a:xfrm>
              <a:custGeom>
                <a:avLst/>
                <a:gdLst/>
                <a:ahLst/>
                <a:cxnLst>
                  <a:cxn ang="0">
                    <a:pos x="73" y="0"/>
                  </a:cxn>
                  <a:cxn ang="0">
                    <a:pos x="92" y="4"/>
                  </a:cxn>
                  <a:cxn ang="0">
                    <a:pos x="107" y="11"/>
                  </a:cxn>
                  <a:cxn ang="0">
                    <a:pos x="120" y="20"/>
                  </a:cxn>
                  <a:cxn ang="0">
                    <a:pos x="129" y="30"/>
                  </a:cxn>
                  <a:cxn ang="0">
                    <a:pos x="136" y="40"/>
                  </a:cxn>
                  <a:cxn ang="0">
                    <a:pos x="140" y="49"/>
                  </a:cxn>
                  <a:cxn ang="0">
                    <a:pos x="141" y="54"/>
                  </a:cxn>
                  <a:cxn ang="0">
                    <a:pos x="142" y="57"/>
                  </a:cxn>
                  <a:cxn ang="0">
                    <a:pos x="0" y="57"/>
                  </a:cxn>
                  <a:cxn ang="0">
                    <a:pos x="2" y="54"/>
                  </a:cxn>
                  <a:cxn ang="0">
                    <a:pos x="4" y="48"/>
                  </a:cxn>
                  <a:cxn ang="0">
                    <a:pos x="8" y="38"/>
                  </a:cxn>
                  <a:cxn ang="0">
                    <a:pos x="15" y="26"/>
                  </a:cxn>
                  <a:cxn ang="0">
                    <a:pos x="25" y="16"/>
                  </a:cxn>
                  <a:cxn ang="0">
                    <a:pos x="37" y="7"/>
                  </a:cxn>
                  <a:cxn ang="0">
                    <a:pos x="53" y="1"/>
                  </a:cxn>
                  <a:cxn ang="0">
                    <a:pos x="73" y="0"/>
                  </a:cxn>
                </a:cxnLst>
                <a:rect l="0" t="0" r="r" b="b"/>
                <a:pathLst>
                  <a:path w="142" h="57">
                    <a:moveTo>
                      <a:pt x="73" y="0"/>
                    </a:moveTo>
                    <a:lnTo>
                      <a:pt x="92" y="4"/>
                    </a:lnTo>
                    <a:lnTo>
                      <a:pt x="107" y="11"/>
                    </a:lnTo>
                    <a:lnTo>
                      <a:pt x="120" y="20"/>
                    </a:lnTo>
                    <a:lnTo>
                      <a:pt x="129" y="30"/>
                    </a:lnTo>
                    <a:lnTo>
                      <a:pt x="136" y="40"/>
                    </a:lnTo>
                    <a:lnTo>
                      <a:pt x="140" y="49"/>
                    </a:lnTo>
                    <a:lnTo>
                      <a:pt x="141" y="54"/>
                    </a:lnTo>
                    <a:lnTo>
                      <a:pt x="142" y="57"/>
                    </a:lnTo>
                    <a:lnTo>
                      <a:pt x="0" y="57"/>
                    </a:lnTo>
                    <a:lnTo>
                      <a:pt x="2" y="54"/>
                    </a:lnTo>
                    <a:lnTo>
                      <a:pt x="4" y="48"/>
                    </a:lnTo>
                    <a:lnTo>
                      <a:pt x="8" y="38"/>
                    </a:lnTo>
                    <a:lnTo>
                      <a:pt x="15" y="26"/>
                    </a:lnTo>
                    <a:lnTo>
                      <a:pt x="25" y="16"/>
                    </a:lnTo>
                    <a:lnTo>
                      <a:pt x="37" y="7"/>
                    </a:lnTo>
                    <a:lnTo>
                      <a:pt x="53" y="1"/>
                    </a:lnTo>
                    <a:lnTo>
                      <a:pt x="73"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83" name="Freeform 1134">
                <a:extLst>
                  <a:ext uri="{FF2B5EF4-FFF2-40B4-BE49-F238E27FC236}">
                    <a16:creationId xmlns:a16="http://schemas.microsoft.com/office/drawing/2014/main" id="{541C8774-57A9-4B70-9B6A-A95022420824}"/>
                  </a:ext>
                </a:extLst>
              </p:cNvPr>
              <p:cNvSpPr>
                <a:spLocks/>
              </p:cNvSpPr>
              <p:nvPr/>
            </p:nvSpPr>
            <p:spPr bwMode="auto">
              <a:xfrm>
                <a:off x="3940175" y="2949576"/>
                <a:ext cx="138113" cy="77788"/>
              </a:xfrm>
              <a:custGeom>
                <a:avLst/>
                <a:gdLst/>
                <a:ahLst/>
                <a:cxnLst>
                  <a:cxn ang="0">
                    <a:pos x="87" y="0"/>
                  </a:cxn>
                  <a:cxn ang="0">
                    <a:pos x="53" y="49"/>
                  </a:cxn>
                  <a:cxn ang="0">
                    <a:pos x="0" y="9"/>
                  </a:cxn>
                  <a:cxn ang="0">
                    <a:pos x="14" y="9"/>
                  </a:cxn>
                  <a:cxn ang="0">
                    <a:pos x="29" y="8"/>
                  </a:cxn>
                  <a:cxn ang="0">
                    <a:pos x="48" y="5"/>
                  </a:cxn>
                  <a:cxn ang="0">
                    <a:pos x="67" y="4"/>
                  </a:cxn>
                  <a:cxn ang="0">
                    <a:pos x="87" y="0"/>
                  </a:cxn>
                </a:cxnLst>
                <a:rect l="0" t="0" r="r" b="b"/>
                <a:pathLst>
                  <a:path w="87" h="49">
                    <a:moveTo>
                      <a:pt x="87" y="0"/>
                    </a:moveTo>
                    <a:lnTo>
                      <a:pt x="53" y="49"/>
                    </a:lnTo>
                    <a:lnTo>
                      <a:pt x="0" y="9"/>
                    </a:lnTo>
                    <a:lnTo>
                      <a:pt x="14" y="9"/>
                    </a:lnTo>
                    <a:lnTo>
                      <a:pt x="29" y="8"/>
                    </a:lnTo>
                    <a:lnTo>
                      <a:pt x="48" y="5"/>
                    </a:lnTo>
                    <a:lnTo>
                      <a:pt x="67" y="4"/>
                    </a:lnTo>
                    <a:lnTo>
                      <a:pt x="87" y="0"/>
                    </a:lnTo>
                    <a:close/>
                  </a:path>
                </a:pathLst>
              </a:custGeom>
              <a:solidFill>
                <a:srgbClr val="667F8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84" name="Freeform 1135">
                <a:extLst>
                  <a:ext uri="{FF2B5EF4-FFF2-40B4-BE49-F238E27FC236}">
                    <a16:creationId xmlns:a16="http://schemas.microsoft.com/office/drawing/2014/main" id="{C438D7B8-5760-3A97-AC5A-D511151FEB0F}"/>
                  </a:ext>
                </a:extLst>
              </p:cNvPr>
              <p:cNvSpPr>
                <a:spLocks/>
              </p:cNvSpPr>
              <p:nvPr/>
            </p:nvSpPr>
            <p:spPr bwMode="auto">
              <a:xfrm>
                <a:off x="4546600" y="3311526"/>
                <a:ext cx="120650" cy="134938"/>
              </a:xfrm>
              <a:custGeom>
                <a:avLst/>
                <a:gdLst/>
                <a:ahLst/>
                <a:cxnLst>
                  <a:cxn ang="0">
                    <a:pos x="35" y="0"/>
                  </a:cxn>
                  <a:cxn ang="0">
                    <a:pos x="39" y="0"/>
                  </a:cxn>
                  <a:cxn ang="0">
                    <a:pos x="47" y="2"/>
                  </a:cxn>
                  <a:cxn ang="0">
                    <a:pos x="60" y="3"/>
                  </a:cxn>
                  <a:cxn ang="0">
                    <a:pos x="76" y="5"/>
                  </a:cxn>
                  <a:cxn ang="0">
                    <a:pos x="63" y="33"/>
                  </a:cxn>
                  <a:cxn ang="0">
                    <a:pos x="48" y="56"/>
                  </a:cxn>
                  <a:cxn ang="0">
                    <a:pos x="34" y="73"/>
                  </a:cxn>
                  <a:cxn ang="0">
                    <a:pos x="21" y="85"/>
                  </a:cxn>
                  <a:cxn ang="0">
                    <a:pos x="10" y="78"/>
                  </a:cxn>
                  <a:cxn ang="0">
                    <a:pos x="0" y="67"/>
                  </a:cxn>
                  <a:cxn ang="0">
                    <a:pos x="35" y="0"/>
                  </a:cxn>
                </a:cxnLst>
                <a:rect l="0" t="0" r="r" b="b"/>
                <a:pathLst>
                  <a:path w="76" h="85">
                    <a:moveTo>
                      <a:pt x="35" y="0"/>
                    </a:moveTo>
                    <a:lnTo>
                      <a:pt x="39" y="0"/>
                    </a:lnTo>
                    <a:lnTo>
                      <a:pt x="47" y="2"/>
                    </a:lnTo>
                    <a:lnTo>
                      <a:pt x="60" y="3"/>
                    </a:lnTo>
                    <a:lnTo>
                      <a:pt x="76" y="5"/>
                    </a:lnTo>
                    <a:lnTo>
                      <a:pt x="63" y="33"/>
                    </a:lnTo>
                    <a:lnTo>
                      <a:pt x="48" y="56"/>
                    </a:lnTo>
                    <a:lnTo>
                      <a:pt x="34" y="73"/>
                    </a:lnTo>
                    <a:lnTo>
                      <a:pt x="21" y="85"/>
                    </a:lnTo>
                    <a:lnTo>
                      <a:pt x="10" y="78"/>
                    </a:lnTo>
                    <a:lnTo>
                      <a:pt x="0" y="67"/>
                    </a:lnTo>
                    <a:lnTo>
                      <a:pt x="35"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85" name="Freeform 1136">
                <a:extLst>
                  <a:ext uri="{FF2B5EF4-FFF2-40B4-BE49-F238E27FC236}">
                    <a16:creationId xmlns:a16="http://schemas.microsoft.com/office/drawing/2014/main" id="{DE5A7854-7877-CCF7-CAE0-1FF7B6892DEC}"/>
                  </a:ext>
                </a:extLst>
              </p:cNvPr>
              <p:cNvSpPr>
                <a:spLocks/>
              </p:cNvSpPr>
              <p:nvPr/>
            </p:nvSpPr>
            <p:spPr bwMode="auto">
              <a:xfrm>
                <a:off x="4006850" y="3003551"/>
                <a:ext cx="125413" cy="477838"/>
              </a:xfrm>
              <a:custGeom>
                <a:avLst/>
                <a:gdLst/>
                <a:ahLst/>
                <a:cxnLst>
                  <a:cxn ang="0">
                    <a:pos x="15" y="0"/>
                  </a:cxn>
                  <a:cxn ang="0">
                    <a:pos x="18" y="0"/>
                  </a:cxn>
                  <a:cxn ang="0">
                    <a:pos x="25" y="25"/>
                  </a:cxn>
                  <a:cxn ang="0">
                    <a:pos x="49" y="112"/>
                  </a:cxn>
                  <a:cxn ang="0">
                    <a:pos x="56" y="141"/>
                  </a:cxn>
                  <a:cxn ang="0">
                    <a:pos x="62" y="168"/>
                  </a:cxn>
                  <a:cxn ang="0">
                    <a:pos x="68" y="193"/>
                  </a:cxn>
                  <a:cxn ang="0">
                    <a:pos x="73" y="213"/>
                  </a:cxn>
                  <a:cxn ang="0">
                    <a:pos x="77" y="229"/>
                  </a:cxn>
                  <a:cxn ang="0">
                    <a:pos x="78" y="239"/>
                  </a:cxn>
                  <a:cxn ang="0">
                    <a:pos x="79" y="243"/>
                  </a:cxn>
                  <a:cxn ang="0">
                    <a:pos x="49" y="301"/>
                  </a:cxn>
                  <a:cxn ang="0">
                    <a:pos x="6" y="252"/>
                  </a:cxn>
                  <a:cxn ang="0">
                    <a:pos x="8" y="229"/>
                  </a:cxn>
                  <a:cxn ang="0">
                    <a:pos x="10" y="201"/>
                  </a:cxn>
                  <a:cxn ang="0">
                    <a:pos x="10" y="141"/>
                  </a:cxn>
                  <a:cxn ang="0">
                    <a:pos x="8" y="112"/>
                  </a:cxn>
                  <a:cxn ang="0">
                    <a:pos x="7" y="85"/>
                  </a:cxn>
                  <a:cxn ang="0">
                    <a:pos x="4" y="60"/>
                  </a:cxn>
                  <a:cxn ang="0">
                    <a:pos x="3" y="37"/>
                  </a:cxn>
                  <a:cxn ang="0">
                    <a:pos x="2" y="20"/>
                  </a:cxn>
                  <a:cxn ang="0">
                    <a:pos x="0" y="10"/>
                  </a:cxn>
                  <a:cxn ang="0">
                    <a:pos x="0" y="6"/>
                  </a:cxn>
                  <a:cxn ang="0">
                    <a:pos x="6" y="3"/>
                  </a:cxn>
                  <a:cxn ang="0">
                    <a:pos x="8" y="3"/>
                  </a:cxn>
                  <a:cxn ang="0">
                    <a:pos x="12" y="2"/>
                  </a:cxn>
                  <a:cxn ang="0">
                    <a:pos x="15" y="0"/>
                  </a:cxn>
                </a:cxnLst>
                <a:rect l="0" t="0" r="r" b="b"/>
                <a:pathLst>
                  <a:path w="79" h="301">
                    <a:moveTo>
                      <a:pt x="15" y="0"/>
                    </a:moveTo>
                    <a:lnTo>
                      <a:pt x="18" y="0"/>
                    </a:lnTo>
                    <a:lnTo>
                      <a:pt x="25" y="25"/>
                    </a:lnTo>
                    <a:lnTo>
                      <a:pt x="49" y="112"/>
                    </a:lnTo>
                    <a:lnTo>
                      <a:pt x="56" y="141"/>
                    </a:lnTo>
                    <a:lnTo>
                      <a:pt x="62" y="168"/>
                    </a:lnTo>
                    <a:lnTo>
                      <a:pt x="68" y="193"/>
                    </a:lnTo>
                    <a:lnTo>
                      <a:pt x="73" y="213"/>
                    </a:lnTo>
                    <a:lnTo>
                      <a:pt x="77" y="229"/>
                    </a:lnTo>
                    <a:lnTo>
                      <a:pt x="78" y="239"/>
                    </a:lnTo>
                    <a:lnTo>
                      <a:pt x="79" y="243"/>
                    </a:lnTo>
                    <a:lnTo>
                      <a:pt x="49" y="301"/>
                    </a:lnTo>
                    <a:lnTo>
                      <a:pt x="6" y="252"/>
                    </a:lnTo>
                    <a:lnTo>
                      <a:pt x="8" y="229"/>
                    </a:lnTo>
                    <a:lnTo>
                      <a:pt x="10" y="201"/>
                    </a:lnTo>
                    <a:lnTo>
                      <a:pt x="10" y="141"/>
                    </a:lnTo>
                    <a:lnTo>
                      <a:pt x="8" y="112"/>
                    </a:lnTo>
                    <a:lnTo>
                      <a:pt x="7" y="85"/>
                    </a:lnTo>
                    <a:lnTo>
                      <a:pt x="4" y="60"/>
                    </a:lnTo>
                    <a:lnTo>
                      <a:pt x="3" y="37"/>
                    </a:lnTo>
                    <a:lnTo>
                      <a:pt x="2" y="20"/>
                    </a:lnTo>
                    <a:lnTo>
                      <a:pt x="0" y="10"/>
                    </a:lnTo>
                    <a:lnTo>
                      <a:pt x="0" y="6"/>
                    </a:lnTo>
                    <a:lnTo>
                      <a:pt x="6" y="3"/>
                    </a:lnTo>
                    <a:lnTo>
                      <a:pt x="8" y="3"/>
                    </a:lnTo>
                    <a:lnTo>
                      <a:pt x="12" y="2"/>
                    </a:lnTo>
                    <a:lnTo>
                      <a:pt x="15" y="0"/>
                    </a:lnTo>
                    <a:close/>
                  </a:path>
                </a:pathLst>
              </a:custGeom>
              <a:solidFill>
                <a:srgbClr val="667F8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86" name="Freeform 1137">
                <a:extLst>
                  <a:ext uri="{FF2B5EF4-FFF2-40B4-BE49-F238E27FC236}">
                    <a16:creationId xmlns:a16="http://schemas.microsoft.com/office/drawing/2014/main" id="{08630634-A53D-40FA-C0E1-FC5F67EA03F2}"/>
                  </a:ext>
                </a:extLst>
              </p:cNvPr>
              <p:cNvSpPr>
                <a:spLocks/>
              </p:cNvSpPr>
              <p:nvPr/>
            </p:nvSpPr>
            <p:spPr bwMode="auto">
              <a:xfrm>
                <a:off x="4149725" y="2895601"/>
                <a:ext cx="490538" cy="757238"/>
              </a:xfrm>
              <a:custGeom>
                <a:avLst/>
                <a:gdLst/>
                <a:ahLst/>
                <a:cxnLst>
                  <a:cxn ang="0">
                    <a:pos x="64" y="0"/>
                  </a:cxn>
                  <a:cxn ang="0">
                    <a:pos x="97" y="50"/>
                  </a:cxn>
                  <a:cxn ang="0">
                    <a:pos x="129" y="93"/>
                  </a:cxn>
                  <a:cxn ang="0">
                    <a:pos x="160" y="132"/>
                  </a:cxn>
                  <a:cxn ang="0">
                    <a:pos x="190" y="162"/>
                  </a:cxn>
                  <a:cxn ang="0">
                    <a:pos x="218" y="188"/>
                  </a:cxn>
                  <a:cxn ang="0">
                    <a:pos x="243" y="209"/>
                  </a:cxn>
                  <a:cxn ang="0">
                    <a:pos x="265" y="225"/>
                  </a:cxn>
                  <a:cxn ang="0">
                    <a:pos x="284" y="237"/>
                  </a:cxn>
                  <a:cxn ang="0">
                    <a:pos x="297" y="245"/>
                  </a:cxn>
                  <a:cxn ang="0">
                    <a:pos x="306" y="249"/>
                  </a:cxn>
                  <a:cxn ang="0">
                    <a:pos x="309" y="250"/>
                  </a:cxn>
                  <a:cxn ang="0">
                    <a:pos x="304" y="270"/>
                  </a:cxn>
                  <a:cxn ang="0">
                    <a:pos x="296" y="287"/>
                  </a:cxn>
                  <a:cxn ang="0">
                    <a:pos x="285" y="304"/>
                  </a:cxn>
                  <a:cxn ang="0">
                    <a:pos x="275" y="318"/>
                  </a:cxn>
                  <a:cxn ang="0">
                    <a:pos x="265" y="329"/>
                  </a:cxn>
                  <a:cxn ang="0">
                    <a:pos x="258" y="339"/>
                  </a:cxn>
                  <a:cxn ang="0">
                    <a:pos x="252" y="345"/>
                  </a:cxn>
                  <a:cxn ang="0">
                    <a:pos x="250" y="347"/>
                  </a:cxn>
                  <a:cxn ang="0">
                    <a:pos x="229" y="336"/>
                  </a:cxn>
                  <a:cxn ang="0">
                    <a:pos x="217" y="329"/>
                  </a:cxn>
                  <a:cxn ang="0">
                    <a:pos x="204" y="323"/>
                  </a:cxn>
                  <a:cxn ang="0">
                    <a:pos x="190" y="315"/>
                  </a:cxn>
                  <a:cxn ang="0">
                    <a:pos x="180" y="308"/>
                  </a:cxn>
                  <a:cxn ang="0">
                    <a:pos x="171" y="300"/>
                  </a:cxn>
                  <a:cxn ang="0">
                    <a:pos x="160" y="291"/>
                  </a:cxn>
                  <a:cxn ang="0">
                    <a:pos x="127" y="258"/>
                  </a:cxn>
                  <a:cxn ang="0">
                    <a:pos x="126" y="256"/>
                  </a:cxn>
                  <a:cxn ang="0">
                    <a:pos x="131" y="291"/>
                  </a:cxn>
                  <a:cxn ang="0">
                    <a:pos x="135" y="324"/>
                  </a:cxn>
                  <a:cxn ang="0">
                    <a:pos x="142" y="384"/>
                  </a:cxn>
                  <a:cxn ang="0">
                    <a:pos x="143" y="405"/>
                  </a:cxn>
                  <a:cxn ang="0">
                    <a:pos x="143" y="424"/>
                  </a:cxn>
                  <a:cxn ang="0">
                    <a:pos x="144" y="439"/>
                  </a:cxn>
                  <a:cxn ang="0">
                    <a:pos x="144" y="452"/>
                  </a:cxn>
                  <a:cxn ang="0">
                    <a:pos x="52" y="477"/>
                  </a:cxn>
                  <a:cxn ang="0">
                    <a:pos x="54" y="424"/>
                  </a:cxn>
                  <a:cxn ang="0">
                    <a:pos x="52" y="373"/>
                  </a:cxn>
                  <a:cxn ang="0">
                    <a:pos x="50" y="323"/>
                  </a:cxn>
                  <a:cxn ang="0">
                    <a:pos x="46" y="274"/>
                  </a:cxn>
                  <a:cxn ang="0">
                    <a:pos x="39" y="228"/>
                  </a:cxn>
                  <a:cxn ang="0">
                    <a:pos x="34" y="186"/>
                  </a:cxn>
                  <a:cxn ang="0">
                    <a:pos x="26" y="146"/>
                  </a:cxn>
                  <a:cxn ang="0">
                    <a:pos x="20" y="112"/>
                  </a:cxn>
                  <a:cxn ang="0">
                    <a:pos x="14" y="82"/>
                  </a:cxn>
                  <a:cxn ang="0">
                    <a:pos x="8" y="57"/>
                  </a:cxn>
                  <a:cxn ang="0">
                    <a:pos x="4" y="39"/>
                  </a:cxn>
                  <a:cxn ang="0">
                    <a:pos x="1" y="28"/>
                  </a:cxn>
                  <a:cxn ang="0">
                    <a:pos x="0" y="24"/>
                  </a:cxn>
                  <a:cxn ang="0">
                    <a:pos x="43" y="8"/>
                  </a:cxn>
                  <a:cxn ang="0">
                    <a:pos x="54" y="4"/>
                  </a:cxn>
                  <a:cxn ang="0">
                    <a:pos x="62" y="1"/>
                  </a:cxn>
                  <a:cxn ang="0">
                    <a:pos x="64" y="0"/>
                  </a:cxn>
                </a:cxnLst>
                <a:rect l="0" t="0" r="r" b="b"/>
                <a:pathLst>
                  <a:path w="309" h="477">
                    <a:moveTo>
                      <a:pt x="64" y="0"/>
                    </a:moveTo>
                    <a:lnTo>
                      <a:pt x="97" y="50"/>
                    </a:lnTo>
                    <a:lnTo>
                      <a:pt x="129" y="93"/>
                    </a:lnTo>
                    <a:lnTo>
                      <a:pt x="160" y="132"/>
                    </a:lnTo>
                    <a:lnTo>
                      <a:pt x="190" y="162"/>
                    </a:lnTo>
                    <a:lnTo>
                      <a:pt x="218" y="188"/>
                    </a:lnTo>
                    <a:lnTo>
                      <a:pt x="243" y="209"/>
                    </a:lnTo>
                    <a:lnTo>
                      <a:pt x="265" y="225"/>
                    </a:lnTo>
                    <a:lnTo>
                      <a:pt x="284" y="237"/>
                    </a:lnTo>
                    <a:lnTo>
                      <a:pt x="297" y="245"/>
                    </a:lnTo>
                    <a:lnTo>
                      <a:pt x="306" y="249"/>
                    </a:lnTo>
                    <a:lnTo>
                      <a:pt x="309" y="250"/>
                    </a:lnTo>
                    <a:lnTo>
                      <a:pt x="304" y="270"/>
                    </a:lnTo>
                    <a:lnTo>
                      <a:pt x="296" y="287"/>
                    </a:lnTo>
                    <a:lnTo>
                      <a:pt x="285" y="304"/>
                    </a:lnTo>
                    <a:lnTo>
                      <a:pt x="275" y="318"/>
                    </a:lnTo>
                    <a:lnTo>
                      <a:pt x="265" y="329"/>
                    </a:lnTo>
                    <a:lnTo>
                      <a:pt x="258" y="339"/>
                    </a:lnTo>
                    <a:lnTo>
                      <a:pt x="252" y="345"/>
                    </a:lnTo>
                    <a:lnTo>
                      <a:pt x="250" y="347"/>
                    </a:lnTo>
                    <a:lnTo>
                      <a:pt x="229" y="336"/>
                    </a:lnTo>
                    <a:lnTo>
                      <a:pt x="217" y="329"/>
                    </a:lnTo>
                    <a:lnTo>
                      <a:pt x="204" y="323"/>
                    </a:lnTo>
                    <a:lnTo>
                      <a:pt x="190" y="315"/>
                    </a:lnTo>
                    <a:lnTo>
                      <a:pt x="180" y="308"/>
                    </a:lnTo>
                    <a:lnTo>
                      <a:pt x="171" y="300"/>
                    </a:lnTo>
                    <a:lnTo>
                      <a:pt x="160" y="291"/>
                    </a:lnTo>
                    <a:lnTo>
                      <a:pt x="127" y="258"/>
                    </a:lnTo>
                    <a:lnTo>
                      <a:pt x="126" y="256"/>
                    </a:lnTo>
                    <a:lnTo>
                      <a:pt x="131" y="291"/>
                    </a:lnTo>
                    <a:lnTo>
                      <a:pt x="135" y="324"/>
                    </a:lnTo>
                    <a:lnTo>
                      <a:pt x="142" y="384"/>
                    </a:lnTo>
                    <a:lnTo>
                      <a:pt x="143" y="405"/>
                    </a:lnTo>
                    <a:lnTo>
                      <a:pt x="143" y="424"/>
                    </a:lnTo>
                    <a:lnTo>
                      <a:pt x="144" y="439"/>
                    </a:lnTo>
                    <a:lnTo>
                      <a:pt x="144" y="452"/>
                    </a:lnTo>
                    <a:lnTo>
                      <a:pt x="52" y="477"/>
                    </a:lnTo>
                    <a:lnTo>
                      <a:pt x="54" y="424"/>
                    </a:lnTo>
                    <a:lnTo>
                      <a:pt x="52" y="373"/>
                    </a:lnTo>
                    <a:lnTo>
                      <a:pt x="50" y="323"/>
                    </a:lnTo>
                    <a:lnTo>
                      <a:pt x="46" y="274"/>
                    </a:lnTo>
                    <a:lnTo>
                      <a:pt x="39" y="228"/>
                    </a:lnTo>
                    <a:lnTo>
                      <a:pt x="34" y="186"/>
                    </a:lnTo>
                    <a:lnTo>
                      <a:pt x="26" y="146"/>
                    </a:lnTo>
                    <a:lnTo>
                      <a:pt x="20" y="112"/>
                    </a:lnTo>
                    <a:lnTo>
                      <a:pt x="14" y="82"/>
                    </a:lnTo>
                    <a:lnTo>
                      <a:pt x="8" y="57"/>
                    </a:lnTo>
                    <a:lnTo>
                      <a:pt x="4" y="39"/>
                    </a:lnTo>
                    <a:lnTo>
                      <a:pt x="1" y="28"/>
                    </a:lnTo>
                    <a:lnTo>
                      <a:pt x="0" y="24"/>
                    </a:lnTo>
                    <a:lnTo>
                      <a:pt x="43" y="8"/>
                    </a:lnTo>
                    <a:lnTo>
                      <a:pt x="54" y="4"/>
                    </a:lnTo>
                    <a:lnTo>
                      <a:pt x="62" y="1"/>
                    </a:lnTo>
                    <a:lnTo>
                      <a:pt x="64" y="0"/>
                    </a:lnTo>
                    <a:close/>
                  </a:path>
                </a:pathLst>
              </a:custGeom>
              <a:gradFill flip="none" rotWithShape="1">
                <a:gsLst>
                  <a:gs pos="0">
                    <a:srgbClr val="667F83">
                      <a:shade val="30000"/>
                      <a:satMod val="115000"/>
                    </a:srgbClr>
                  </a:gs>
                  <a:gs pos="50000">
                    <a:srgbClr val="667F83">
                      <a:shade val="67500"/>
                      <a:satMod val="115000"/>
                    </a:srgbClr>
                  </a:gs>
                  <a:gs pos="100000">
                    <a:srgbClr val="667F83">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grpSp>
        <p:sp>
          <p:nvSpPr>
            <p:cNvPr id="787" name="TextBox 41">
              <a:extLst>
                <a:ext uri="{FF2B5EF4-FFF2-40B4-BE49-F238E27FC236}">
                  <a16:creationId xmlns:a16="http://schemas.microsoft.com/office/drawing/2014/main" id="{041DB160-3A53-A4AA-D45A-8C1768B91F58}"/>
                </a:ext>
              </a:extLst>
            </p:cNvPr>
            <p:cNvSpPr txBox="1"/>
            <p:nvPr/>
          </p:nvSpPr>
          <p:spPr>
            <a:xfrm>
              <a:off x="13062316" y="4288970"/>
              <a:ext cx="750028" cy="430887"/>
            </a:xfrm>
            <a:prstGeom prst="rect">
              <a:avLst/>
            </a:prstGeom>
            <a:noFill/>
          </p:spPr>
          <p:txBody>
            <a:bodyPr wrap="square" rtlCol="0">
              <a:spAutoFit/>
            </a:bodyPr>
            <a:lstStyle/>
            <a:p>
              <a:pPr lvl="0" algn="ctr">
                <a:defRPr/>
              </a:pPr>
              <a:r>
                <a:rPr lang="en-US" sz="750" b="1" i="1" kern="0" dirty="0"/>
                <a:t>scrum</a:t>
              </a:r>
            </a:p>
            <a:p>
              <a:pPr lvl="0" algn="ctr">
                <a:defRPr/>
              </a:pPr>
              <a:r>
                <a:rPr lang="en-US" sz="750" b="1" i="1" kern="0" dirty="0"/>
                <a:t>master</a:t>
              </a:r>
            </a:p>
          </p:txBody>
        </p:sp>
        <p:grpSp>
          <p:nvGrpSpPr>
            <p:cNvPr id="788" name="274 Grupo">
              <a:extLst>
                <a:ext uri="{FF2B5EF4-FFF2-40B4-BE49-F238E27FC236}">
                  <a16:creationId xmlns:a16="http://schemas.microsoft.com/office/drawing/2014/main" id="{8D2025BB-466F-8787-B215-1A1B3D68D738}"/>
                </a:ext>
              </a:extLst>
            </p:cNvPr>
            <p:cNvGrpSpPr/>
            <p:nvPr/>
          </p:nvGrpSpPr>
          <p:grpSpPr>
            <a:xfrm>
              <a:off x="13925679" y="3602966"/>
              <a:ext cx="656683" cy="652516"/>
              <a:chOff x="3889419" y="1947863"/>
              <a:chExt cx="4562984" cy="3988778"/>
            </a:xfrm>
          </p:grpSpPr>
          <p:grpSp>
            <p:nvGrpSpPr>
              <p:cNvPr id="789" name="275 Grupo">
                <a:extLst>
                  <a:ext uri="{FF2B5EF4-FFF2-40B4-BE49-F238E27FC236}">
                    <a16:creationId xmlns:a16="http://schemas.microsoft.com/office/drawing/2014/main" id="{4B480A32-E01B-FACE-AACB-2BE5D8E5B18A}"/>
                  </a:ext>
                </a:extLst>
              </p:cNvPr>
              <p:cNvGrpSpPr/>
              <p:nvPr/>
            </p:nvGrpSpPr>
            <p:grpSpPr>
              <a:xfrm>
                <a:off x="5180529" y="1947863"/>
                <a:ext cx="1827766" cy="3704007"/>
                <a:chOff x="5180529" y="1947863"/>
                <a:chExt cx="1827766" cy="3704007"/>
              </a:xfrm>
            </p:grpSpPr>
            <p:sp>
              <p:nvSpPr>
                <p:cNvPr id="868" name="Freeform 74">
                  <a:extLst>
                    <a:ext uri="{FF2B5EF4-FFF2-40B4-BE49-F238E27FC236}">
                      <a16:creationId xmlns:a16="http://schemas.microsoft.com/office/drawing/2014/main" id="{FF3A44C8-99CA-D4E6-17D2-4BFFE7C7F3D7}"/>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69" name="Freeform 75">
                  <a:extLst>
                    <a:ext uri="{FF2B5EF4-FFF2-40B4-BE49-F238E27FC236}">
                      <a16:creationId xmlns:a16="http://schemas.microsoft.com/office/drawing/2014/main" id="{C8AFA7C5-2C81-C70C-F991-DD8A16DD37D7}"/>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CFD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70" name="Freeform 76">
                  <a:extLst>
                    <a:ext uri="{FF2B5EF4-FFF2-40B4-BE49-F238E27FC236}">
                      <a16:creationId xmlns:a16="http://schemas.microsoft.com/office/drawing/2014/main" id="{9E3007BB-C909-1BB9-8D89-AD0D186D3FF5}"/>
                    </a:ext>
                  </a:extLst>
                </p:cNvPr>
                <p:cNvSpPr>
                  <a:spLocks/>
                </p:cNvSpPr>
                <p:nvPr/>
              </p:nvSpPr>
              <p:spPr bwMode="auto">
                <a:xfrm>
                  <a:off x="5695949" y="4233863"/>
                  <a:ext cx="871538" cy="1296988"/>
                </a:xfrm>
                <a:custGeom>
                  <a:avLst/>
                  <a:gdLst/>
                  <a:ahLst/>
                  <a:cxnLst>
                    <a:cxn ang="0">
                      <a:pos x="549" y="2"/>
                    </a:cxn>
                    <a:cxn ang="0">
                      <a:pos x="547" y="20"/>
                    </a:cxn>
                    <a:cxn ang="0">
                      <a:pos x="546" y="54"/>
                    </a:cxn>
                    <a:cxn ang="0">
                      <a:pos x="542" y="101"/>
                    </a:cxn>
                    <a:cxn ang="0">
                      <a:pos x="539" y="156"/>
                    </a:cxn>
                    <a:cxn ang="0">
                      <a:pos x="534" y="219"/>
                    </a:cxn>
                    <a:cxn ang="0">
                      <a:pos x="529" y="284"/>
                    </a:cxn>
                    <a:cxn ang="0">
                      <a:pos x="518" y="383"/>
                    </a:cxn>
                    <a:cxn ang="0">
                      <a:pos x="509" y="447"/>
                    </a:cxn>
                    <a:cxn ang="0">
                      <a:pos x="500" y="512"/>
                    </a:cxn>
                    <a:cxn ang="0">
                      <a:pos x="489" y="575"/>
                    </a:cxn>
                    <a:cxn ang="0">
                      <a:pos x="477" y="631"/>
                    </a:cxn>
                    <a:cxn ang="0">
                      <a:pos x="467" y="681"/>
                    </a:cxn>
                    <a:cxn ang="0">
                      <a:pos x="458" y="722"/>
                    </a:cxn>
                    <a:cxn ang="0">
                      <a:pos x="451" y="751"/>
                    </a:cxn>
                    <a:cxn ang="0">
                      <a:pos x="448" y="767"/>
                    </a:cxn>
                    <a:cxn ang="0">
                      <a:pos x="293" y="817"/>
                    </a:cxn>
                    <a:cxn ang="0">
                      <a:pos x="124" y="775"/>
                    </a:cxn>
                    <a:cxn ang="0">
                      <a:pos x="121" y="767"/>
                    </a:cxn>
                    <a:cxn ang="0">
                      <a:pos x="116" y="751"/>
                    </a:cxn>
                    <a:cxn ang="0">
                      <a:pos x="108" y="724"/>
                    </a:cxn>
                    <a:cxn ang="0">
                      <a:pos x="98" y="685"/>
                    </a:cxn>
                    <a:cxn ang="0">
                      <a:pos x="86" y="634"/>
                    </a:cxn>
                    <a:cxn ang="0">
                      <a:pos x="72" y="568"/>
                    </a:cxn>
                    <a:cxn ang="0">
                      <a:pos x="58" y="487"/>
                    </a:cxn>
                    <a:cxn ang="0">
                      <a:pos x="42" y="389"/>
                    </a:cxn>
                    <a:cxn ang="0">
                      <a:pos x="25" y="273"/>
                    </a:cxn>
                    <a:cxn ang="0">
                      <a:pos x="8" y="137"/>
                    </a:cxn>
                    <a:cxn ang="0">
                      <a:pos x="2" y="62"/>
                    </a:cxn>
                    <a:cxn ang="0">
                      <a:pos x="21" y="63"/>
                    </a:cxn>
                    <a:cxn ang="0">
                      <a:pos x="56" y="64"/>
                    </a:cxn>
                    <a:cxn ang="0">
                      <a:pos x="161" y="65"/>
                    </a:cxn>
                    <a:cxn ang="0">
                      <a:pos x="225" y="63"/>
                    </a:cxn>
                    <a:cxn ang="0">
                      <a:pos x="294" y="58"/>
                    </a:cxn>
                    <a:cxn ang="0">
                      <a:pos x="364" y="50"/>
                    </a:cxn>
                    <a:cxn ang="0">
                      <a:pos x="431" y="38"/>
                    </a:cxn>
                    <a:cxn ang="0">
                      <a:pos x="494" y="22"/>
                    </a:cxn>
                    <a:cxn ang="0">
                      <a:pos x="549" y="0"/>
                    </a:cxn>
                  </a:cxnLst>
                  <a:rect l="0" t="0" r="r" b="b"/>
                  <a:pathLst>
                    <a:path w="549" h="817">
                      <a:moveTo>
                        <a:pt x="549" y="0"/>
                      </a:moveTo>
                      <a:lnTo>
                        <a:pt x="549" y="2"/>
                      </a:lnTo>
                      <a:lnTo>
                        <a:pt x="548" y="9"/>
                      </a:lnTo>
                      <a:lnTo>
                        <a:pt x="547" y="20"/>
                      </a:lnTo>
                      <a:lnTo>
                        <a:pt x="547" y="36"/>
                      </a:lnTo>
                      <a:lnTo>
                        <a:pt x="546" y="54"/>
                      </a:lnTo>
                      <a:lnTo>
                        <a:pt x="544" y="76"/>
                      </a:lnTo>
                      <a:lnTo>
                        <a:pt x="542" y="101"/>
                      </a:lnTo>
                      <a:lnTo>
                        <a:pt x="541" y="128"/>
                      </a:lnTo>
                      <a:lnTo>
                        <a:pt x="539" y="156"/>
                      </a:lnTo>
                      <a:lnTo>
                        <a:pt x="537" y="187"/>
                      </a:lnTo>
                      <a:lnTo>
                        <a:pt x="534" y="219"/>
                      </a:lnTo>
                      <a:lnTo>
                        <a:pt x="531" y="251"/>
                      </a:lnTo>
                      <a:lnTo>
                        <a:pt x="529" y="284"/>
                      </a:lnTo>
                      <a:lnTo>
                        <a:pt x="522" y="351"/>
                      </a:lnTo>
                      <a:lnTo>
                        <a:pt x="518" y="383"/>
                      </a:lnTo>
                      <a:lnTo>
                        <a:pt x="514" y="415"/>
                      </a:lnTo>
                      <a:lnTo>
                        <a:pt x="509" y="447"/>
                      </a:lnTo>
                      <a:lnTo>
                        <a:pt x="504" y="481"/>
                      </a:lnTo>
                      <a:lnTo>
                        <a:pt x="500" y="512"/>
                      </a:lnTo>
                      <a:lnTo>
                        <a:pt x="494" y="544"/>
                      </a:lnTo>
                      <a:lnTo>
                        <a:pt x="489" y="575"/>
                      </a:lnTo>
                      <a:lnTo>
                        <a:pt x="483" y="604"/>
                      </a:lnTo>
                      <a:lnTo>
                        <a:pt x="477" y="631"/>
                      </a:lnTo>
                      <a:lnTo>
                        <a:pt x="472" y="657"/>
                      </a:lnTo>
                      <a:lnTo>
                        <a:pt x="467" y="681"/>
                      </a:lnTo>
                      <a:lnTo>
                        <a:pt x="462" y="703"/>
                      </a:lnTo>
                      <a:lnTo>
                        <a:pt x="458" y="722"/>
                      </a:lnTo>
                      <a:lnTo>
                        <a:pt x="455" y="738"/>
                      </a:lnTo>
                      <a:lnTo>
                        <a:pt x="451" y="751"/>
                      </a:lnTo>
                      <a:lnTo>
                        <a:pt x="449" y="760"/>
                      </a:lnTo>
                      <a:lnTo>
                        <a:pt x="448" y="767"/>
                      </a:lnTo>
                      <a:lnTo>
                        <a:pt x="447" y="769"/>
                      </a:lnTo>
                      <a:lnTo>
                        <a:pt x="293" y="817"/>
                      </a:lnTo>
                      <a:lnTo>
                        <a:pt x="125" y="776"/>
                      </a:lnTo>
                      <a:lnTo>
                        <a:pt x="124" y="775"/>
                      </a:lnTo>
                      <a:lnTo>
                        <a:pt x="123" y="772"/>
                      </a:lnTo>
                      <a:lnTo>
                        <a:pt x="121" y="767"/>
                      </a:lnTo>
                      <a:lnTo>
                        <a:pt x="119" y="760"/>
                      </a:lnTo>
                      <a:lnTo>
                        <a:pt x="116" y="751"/>
                      </a:lnTo>
                      <a:lnTo>
                        <a:pt x="112" y="738"/>
                      </a:lnTo>
                      <a:lnTo>
                        <a:pt x="108" y="724"/>
                      </a:lnTo>
                      <a:lnTo>
                        <a:pt x="103" y="706"/>
                      </a:lnTo>
                      <a:lnTo>
                        <a:pt x="98" y="685"/>
                      </a:lnTo>
                      <a:lnTo>
                        <a:pt x="92" y="662"/>
                      </a:lnTo>
                      <a:lnTo>
                        <a:pt x="86" y="634"/>
                      </a:lnTo>
                      <a:lnTo>
                        <a:pt x="79" y="603"/>
                      </a:lnTo>
                      <a:lnTo>
                        <a:pt x="72" y="568"/>
                      </a:lnTo>
                      <a:lnTo>
                        <a:pt x="65" y="530"/>
                      </a:lnTo>
                      <a:lnTo>
                        <a:pt x="58" y="487"/>
                      </a:lnTo>
                      <a:lnTo>
                        <a:pt x="49" y="441"/>
                      </a:lnTo>
                      <a:lnTo>
                        <a:pt x="42" y="389"/>
                      </a:lnTo>
                      <a:lnTo>
                        <a:pt x="34" y="333"/>
                      </a:lnTo>
                      <a:lnTo>
                        <a:pt x="25" y="273"/>
                      </a:lnTo>
                      <a:lnTo>
                        <a:pt x="17" y="208"/>
                      </a:lnTo>
                      <a:lnTo>
                        <a:pt x="8" y="137"/>
                      </a:lnTo>
                      <a:lnTo>
                        <a:pt x="0" y="62"/>
                      </a:lnTo>
                      <a:lnTo>
                        <a:pt x="2" y="62"/>
                      </a:lnTo>
                      <a:lnTo>
                        <a:pt x="9" y="63"/>
                      </a:lnTo>
                      <a:lnTo>
                        <a:pt x="21" y="63"/>
                      </a:lnTo>
                      <a:lnTo>
                        <a:pt x="36" y="63"/>
                      </a:lnTo>
                      <a:lnTo>
                        <a:pt x="56" y="64"/>
                      </a:lnTo>
                      <a:lnTo>
                        <a:pt x="78" y="65"/>
                      </a:lnTo>
                      <a:lnTo>
                        <a:pt x="161" y="65"/>
                      </a:lnTo>
                      <a:lnTo>
                        <a:pt x="192" y="64"/>
                      </a:lnTo>
                      <a:lnTo>
                        <a:pt x="225" y="63"/>
                      </a:lnTo>
                      <a:lnTo>
                        <a:pt x="259" y="60"/>
                      </a:lnTo>
                      <a:lnTo>
                        <a:pt x="294" y="58"/>
                      </a:lnTo>
                      <a:lnTo>
                        <a:pt x="328" y="54"/>
                      </a:lnTo>
                      <a:lnTo>
                        <a:pt x="364" y="50"/>
                      </a:lnTo>
                      <a:lnTo>
                        <a:pt x="397" y="45"/>
                      </a:lnTo>
                      <a:lnTo>
                        <a:pt x="431" y="38"/>
                      </a:lnTo>
                      <a:lnTo>
                        <a:pt x="463" y="30"/>
                      </a:lnTo>
                      <a:lnTo>
                        <a:pt x="494" y="22"/>
                      </a:lnTo>
                      <a:lnTo>
                        <a:pt x="522" y="11"/>
                      </a:lnTo>
                      <a:lnTo>
                        <a:pt x="549"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71" name="Freeform 77">
                  <a:extLst>
                    <a:ext uri="{FF2B5EF4-FFF2-40B4-BE49-F238E27FC236}">
                      <a16:creationId xmlns:a16="http://schemas.microsoft.com/office/drawing/2014/main" id="{B69F5B81-A346-C72F-94DC-03AF2FD07D1F}"/>
                    </a:ext>
                  </a:extLst>
                </p:cNvPr>
                <p:cNvSpPr>
                  <a:spLocks/>
                </p:cNvSpPr>
                <p:nvPr/>
              </p:nvSpPr>
              <p:spPr bwMode="auto">
                <a:xfrm>
                  <a:off x="6083299" y="4606925"/>
                  <a:ext cx="211138" cy="922338"/>
                </a:xfrm>
                <a:custGeom>
                  <a:avLst/>
                  <a:gdLst/>
                  <a:ahLst/>
                  <a:cxnLst>
                    <a:cxn ang="0">
                      <a:pos x="133" y="0"/>
                    </a:cxn>
                    <a:cxn ang="0">
                      <a:pos x="133" y="1"/>
                    </a:cxn>
                    <a:cxn ang="0">
                      <a:pos x="130" y="4"/>
                    </a:cxn>
                    <a:cxn ang="0">
                      <a:pos x="125" y="9"/>
                    </a:cxn>
                    <a:cxn ang="0">
                      <a:pos x="118" y="15"/>
                    </a:cxn>
                    <a:cxn ang="0">
                      <a:pos x="109" y="22"/>
                    </a:cxn>
                    <a:cxn ang="0">
                      <a:pos x="97" y="29"/>
                    </a:cxn>
                    <a:cxn ang="0">
                      <a:pos x="82" y="35"/>
                    </a:cxn>
                    <a:cxn ang="0">
                      <a:pos x="59" y="581"/>
                    </a:cxn>
                    <a:cxn ang="0">
                      <a:pos x="38" y="579"/>
                    </a:cxn>
                    <a:cxn ang="0">
                      <a:pos x="55" y="39"/>
                    </a:cxn>
                    <a:cxn ang="0">
                      <a:pos x="53" y="39"/>
                    </a:cxn>
                    <a:cxn ang="0">
                      <a:pos x="48" y="38"/>
                    </a:cxn>
                    <a:cxn ang="0">
                      <a:pos x="41" y="36"/>
                    </a:cxn>
                    <a:cxn ang="0">
                      <a:pos x="31" y="33"/>
                    </a:cxn>
                    <a:cxn ang="0">
                      <a:pos x="21" y="29"/>
                    </a:cxn>
                    <a:cxn ang="0">
                      <a:pos x="10" y="24"/>
                    </a:cxn>
                    <a:cxn ang="0">
                      <a:pos x="0" y="18"/>
                    </a:cxn>
                    <a:cxn ang="0">
                      <a:pos x="3" y="18"/>
                    </a:cxn>
                    <a:cxn ang="0">
                      <a:pos x="10" y="18"/>
                    </a:cxn>
                    <a:cxn ang="0">
                      <a:pos x="20" y="18"/>
                    </a:cxn>
                    <a:cxn ang="0">
                      <a:pos x="34" y="16"/>
                    </a:cxn>
                    <a:cxn ang="0">
                      <a:pos x="50" y="15"/>
                    </a:cxn>
                    <a:cxn ang="0">
                      <a:pos x="67" y="13"/>
                    </a:cxn>
                    <a:cxn ang="0">
                      <a:pos x="84" y="11"/>
                    </a:cxn>
                    <a:cxn ang="0">
                      <a:pos x="102" y="8"/>
                    </a:cxn>
                    <a:cxn ang="0">
                      <a:pos x="119" y="4"/>
                    </a:cxn>
                    <a:cxn ang="0">
                      <a:pos x="133" y="0"/>
                    </a:cxn>
                  </a:cxnLst>
                  <a:rect l="0" t="0" r="r" b="b"/>
                  <a:pathLst>
                    <a:path w="133" h="581">
                      <a:moveTo>
                        <a:pt x="133" y="0"/>
                      </a:moveTo>
                      <a:lnTo>
                        <a:pt x="133" y="1"/>
                      </a:lnTo>
                      <a:lnTo>
                        <a:pt x="130" y="4"/>
                      </a:lnTo>
                      <a:lnTo>
                        <a:pt x="125" y="9"/>
                      </a:lnTo>
                      <a:lnTo>
                        <a:pt x="118" y="15"/>
                      </a:lnTo>
                      <a:lnTo>
                        <a:pt x="109" y="22"/>
                      </a:lnTo>
                      <a:lnTo>
                        <a:pt x="97" y="29"/>
                      </a:lnTo>
                      <a:lnTo>
                        <a:pt x="82" y="35"/>
                      </a:lnTo>
                      <a:lnTo>
                        <a:pt x="59" y="581"/>
                      </a:lnTo>
                      <a:lnTo>
                        <a:pt x="38" y="579"/>
                      </a:lnTo>
                      <a:lnTo>
                        <a:pt x="55" y="39"/>
                      </a:lnTo>
                      <a:lnTo>
                        <a:pt x="53" y="39"/>
                      </a:lnTo>
                      <a:lnTo>
                        <a:pt x="48" y="38"/>
                      </a:lnTo>
                      <a:lnTo>
                        <a:pt x="41" y="36"/>
                      </a:lnTo>
                      <a:lnTo>
                        <a:pt x="31" y="33"/>
                      </a:lnTo>
                      <a:lnTo>
                        <a:pt x="21" y="29"/>
                      </a:lnTo>
                      <a:lnTo>
                        <a:pt x="10" y="24"/>
                      </a:lnTo>
                      <a:lnTo>
                        <a:pt x="0" y="18"/>
                      </a:lnTo>
                      <a:lnTo>
                        <a:pt x="3" y="18"/>
                      </a:lnTo>
                      <a:lnTo>
                        <a:pt x="10" y="18"/>
                      </a:lnTo>
                      <a:lnTo>
                        <a:pt x="20" y="18"/>
                      </a:lnTo>
                      <a:lnTo>
                        <a:pt x="34" y="16"/>
                      </a:lnTo>
                      <a:lnTo>
                        <a:pt x="50" y="15"/>
                      </a:lnTo>
                      <a:lnTo>
                        <a:pt x="67" y="13"/>
                      </a:lnTo>
                      <a:lnTo>
                        <a:pt x="84" y="11"/>
                      </a:lnTo>
                      <a:lnTo>
                        <a:pt x="102" y="8"/>
                      </a:lnTo>
                      <a:lnTo>
                        <a:pt x="119" y="4"/>
                      </a:lnTo>
                      <a:lnTo>
                        <a:pt x="133"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72" name="Freeform 78">
                  <a:extLst>
                    <a:ext uri="{FF2B5EF4-FFF2-40B4-BE49-F238E27FC236}">
                      <a16:creationId xmlns:a16="http://schemas.microsoft.com/office/drawing/2014/main" id="{76231F97-3DA9-A3F8-9C32-8F9D68A87A6E}"/>
                    </a:ext>
                  </a:extLst>
                </p:cNvPr>
                <p:cNvSpPr>
                  <a:spLocks/>
                </p:cNvSpPr>
                <p:nvPr/>
              </p:nvSpPr>
              <p:spPr bwMode="auto">
                <a:xfrm>
                  <a:off x="6149974" y="3328988"/>
                  <a:ext cx="193675" cy="822325"/>
                </a:xfrm>
                <a:custGeom>
                  <a:avLst/>
                  <a:gdLst/>
                  <a:ahLst/>
                  <a:cxnLst>
                    <a:cxn ang="0">
                      <a:pos x="35" y="0"/>
                    </a:cxn>
                    <a:cxn ang="0">
                      <a:pos x="44" y="31"/>
                    </a:cxn>
                    <a:cxn ang="0">
                      <a:pos x="53" y="64"/>
                    </a:cxn>
                    <a:cxn ang="0">
                      <a:pos x="62" y="97"/>
                    </a:cxn>
                    <a:cxn ang="0">
                      <a:pos x="69" y="130"/>
                    </a:cxn>
                    <a:cxn ang="0">
                      <a:pos x="76" y="164"/>
                    </a:cxn>
                    <a:cxn ang="0">
                      <a:pos x="83" y="197"/>
                    </a:cxn>
                    <a:cxn ang="0">
                      <a:pos x="89" y="230"/>
                    </a:cxn>
                    <a:cxn ang="0">
                      <a:pos x="95" y="261"/>
                    </a:cxn>
                    <a:cxn ang="0">
                      <a:pos x="100" y="291"/>
                    </a:cxn>
                    <a:cxn ang="0">
                      <a:pos x="105" y="320"/>
                    </a:cxn>
                    <a:cxn ang="0">
                      <a:pos x="109" y="346"/>
                    </a:cxn>
                    <a:cxn ang="0">
                      <a:pos x="113" y="370"/>
                    </a:cxn>
                    <a:cxn ang="0">
                      <a:pos x="116" y="391"/>
                    </a:cxn>
                    <a:cxn ang="0">
                      <a:pos x="118" y="409"/>
                    </a:cxn>
                    <a:cxn ang="0">
                      <a:pos x="120" y="424"/>
                    </a:cxn>
                    <a:cxn ang="0">
                      <a:pos x="121" y="435"/>
                    </a:cxn>
                    <a:cxn ang="0">
                      <a:pos x="122" y="442"/>
                    </a:cxn>
                    <a:cxn ang="0">
                      <a:pos x="122" y="444"/>
                    </a:cxn>
                    <a:cxn ang="0">
                      <a:pos x="62" y="518"/>
                    </a:cxn>
                    <a:cxn ang="0">
                      <a:pos x="0" y="448"/>
                    </a:cxn>
                    <a:cxn ang="0">
                      <a:pos x="2" y="423"/>
                    </a:cxn>
                    <a:cxn ang="0">
                      <a:pos x="3" y="396"/>
                    </a:cxn>
                    <a:cxn ang="0">
                      <a:pos x="4" y="367"/>
                    </a:cxn>
                    <a:cxn ang="0">
                      <a:pos x="4" y="337"/>
                    </a:cxn>
                    <a:cxn ang="0">
                      <a:pos x="5" y="306"/>
                    </a:cxn>
                    <a:cxn ang="0">
                      <a:pos x="5" y="213"/>
                    </a:cxn>
                    <a:cxn ang="0">
                      <a:pos x="4" y="183"/>
                    </a:cxn>
                    <a:cxn ang="0">
                      <a:pos x="4" y="154"/>
                    </a:cxn>
                    <a:cxn ang="0">
                      <a:pos x="4" y="127"/>
                    </a:cxn>
                    <a:cxn ang="0">
                      <a:pos x="3" y="101"/>
                    </a:cxn>
                    <a:cxn ang="0">
                      <a:pos x="2" y="78"/>
                    </a:cxn>
                    <a:cxn ang="0">
                      <a:pos x="2" y="57"/>
                    </a:cxn>
                    <a:cxn ang="0">
                      <a:pos x="2" y="39"/>
                    </a:cxn>
                    <a:cxn ang="0">
                      <a:pos x="1" y="25"/>
                    </a:cxn>
                    <a:cxn ang="0">
                      <a:pos x="0" y="13"/>
                    </a:cxn>
                    <a:cxn ang="0">
                      <a:pos x="0" y="5"/>
                    </a:cxn>
                    <a:cxn ang="0">
                      <a:pos x="35" y="0"/>
                    </a:cxn>
                  </a:cxnLst>
                  <a:rect l="0" t="0" r="r" b="b"/>
                  <a:pathLst>
                    <a:path w="122" h="518">
                      <a:moveTo>
                        <a:pt x="35" y="0"/>
                      </a:moveTo>
                      <a:lnTo>
                        <a:pt x="44" y="31"/>
                      </a:lnTo>
                      <a:lnTo>
                        <a:pt x="53" y="64"/>
                      </a:lnTo>
                      <a:lnTo>
                        <a:pt x="62" y="97"/>
                      </a:lnTo>
                      <a:lnTo>
                        <a:pt x="69" y="130"/>
                      </a:lnTo>
                      <a:lnTo>
                        <a:pt x="76" y="164"/>
                      </a:lnTo>
                      <a:lnTo>
                        <a:pt x="83" y="197"/>
                      </a:lnTo>
                      <a:lnTo>
                        <a:pt x="89" y="230"/>
                      </a:lnTo>
                      <a:lnTo>
                        <a:pt x="95" y="261"/>
                      </a:lnTo>
                      <a:lnTo>
                        <a:pt x="100" y="291"/>
                      </a:lnTo>
                      <a:lnTo>
                        <a:pt x="105" y="320"/>
                      </a:lnTo>
                      <a:lnTo>
                        <a:pt x="109" y="346"/>
                      </a:lnTo>
                      <a:lnTo>
                        <a:pt x="113" y="370"/>
                      </a:lnTo>
                      <a:lnTo>
                        <a:pt x="116" y="391"/>
                      </a:lnTo>
                      <a:lnTo>
                        <a:pt x="118" y="409"/>
                      </a:lnTo>
                      <a:lnTo>
                        <a:pt x="120" y="424"/>
                      </a:lnTo>
                      <a:lnTo>
                        <a:pt x="121" y="435"/>
                      </a:lnTo>
                      <a:lnTo>
                        <a:pt x="122" y="442"/>
                      </a:lnTo>
                      <a:lnTo>
                        <a:pt x="122" y="444"/>
                      </a:lnTo>
                      <a:lnTo>
                        <a:pt x="62" y="518"/>
                      </a:lnTo>
                      <a:lnTo>
                        <a:pt x="0" y="448"/>
                      </a:lnTo>
                      <a:lnTo>
                        <a:pt x="2" y="423"/>
                      </a:lnTo>
                      <a:lnTo>
                        <a:pt x="3" y="396"/>
                      </a:lnTo>
                      <a:lnTo>
                        <a:pt x="4" y="367"/>
                      </a:lnTo>
                      <a:lnTo>
                        <a:pt x="4" y="337"/>
                      </a:lnTo>
                      <a:lnTo>
                        <a:pt x="5" y="306"/>
                      </a:lnTo>
                      <a:lnTo>
                        <a:pt x="5" y="213"/>
                      </a:lnTo>
                      <a:lnTo>
                        <a:pt x="4" y="183"/>
                      </a:lnTo>
                      <a:lnTo>
                        <a:pt x="4" y="154"/>
                      </a:lnTo>
                      <a:lnTo>
                        <a:pt x="4" y="127"/>
                      </a:lnTo>
                      <a:lnTo>
                        <a:pt x="3" y="101"/>
                      </a:lnTo>
                      <a:lnTo>
                        <a:pt x="2" y="78"/>
                      </a:lnTo>
                      <a:lnTo>
                        <a:pt x="2" y="57"/>
                      </a:lnTo>
                      <a:lnTo>
                        <a:pt x="2" y="39"/>
                      </a:lnTo>
                      <a:lnTo>
                        <a:pt x="1" y="25"/>
                      </a:lnTo>
                      <a:lnTo>
                        <a:pt x="0" y="13"/>
                      </a:lnTo>
                      <a:lnTo>
                        <a:pt x="0" y="5"/>
                      </a:lnTo>
                      <a:lnTo>
                        <a:pt x="35"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73" name="Freeform 79">
                  <a:extLst>
                    <a:ext uri="{FF2B5EF4-FFF2-40B4-BE49-F238E27FC236}">
                      <a16:creationId xmlns:a16="http://schemas.microsoft.com/office/drawing/2014/main" id="{1709C76F-62FF-13E1-7591-BFBA16A98416}"/>
                    </a:ext>
                  </a:extLst>
                </p:cNvPr>
                <p:cNvSpPr>
                  <a:spLocks/>
                </p:cNvSpPr>
                <p:nvPr/>
              </p:nvSpPr>
              <p:spPr bwMode="auto">
                <a:xfrm>
                  <a:off x="5783262" y="5395913"/>
                  <a:ext cx="754063" cy="166688"/>
                </a:xfrm>
                <a:custGeom>
                  <a:avLst/>
                  <a:gdLst/>
                  <a:ahLst/>
                  <a:cxnLst>
                    <a:cxn ang="0">
                      <a:pos x="115" y="0"/>
                    </a:cxn>
                    <a:cxn ang="0">
                      <a:pos x="132" y="1"/>
                    </a:cxn>
                    <a:cxn ang="0">
                      <a:pos x="152" y="5"/>
                    </a:cxn>
                    <a:cxn ang="0">
                      <a:pos x="173" y="10"/>
                    </a:cxn>
                    <a:cxn ang="0">
                      <a:pos x="195" y="19"/>
                    </a:cxn>
                    <a:cxn ang="0">
                      <a:pos x="219" y="30"/>
                    </a:cxn>
                    <a:cxn ang="0">
                      <a:pos x="246" y="44"/>
                    </a:cxn>
                    <a:cxn ang="0">
                      <a:pos x="246" y="44"/>
                    </a:cxn>
                    <a:cxn ang="0">
                      <a:pos x="250" y="42"/>
                    </a:cxn>
                    <a:cxn ang="0">
                      <a:pos x="255" y="39"/>
                    </a:cxn>
                    <a:cxn ang="0">
                      <a:pos x="261" y="35"/>
                    </a:cxn>
                    <a:cxn ang="0">
                      <a:pos x="268" y="30"/>
                    </a:cxn>
                    <a:cxn ang="0">
                      <a:pos x="278" y="26"/>
                    </a:cxn>
                    <a:cxn ang="0">
                      <a:pos x="289" y="21"/>
                    </a:cxn>
                    <a:cxn ang="0">
                      <a:pos x="300" y="16"/>
                    </a:cxn>
                    <a:cxn ang="0">
                      <a:pos x="312" y="11"/>
                    </a:cxn>
                    <a:cxn ang="0">
                      <a:pos x="324" y="7"/>
                    </a:cxn>
                    <a:cxn ang="0">
                      <a:pos x="338" y="4"/>
                    </a:cxn>
                    <a:cxn ang="0">
                      <a:pos x="351" y="1"/>
                    </a:cxn>
                    <a:cxn ang="0">
                      <a:pos x="365" y="1"/>
                    </a:cxn>
                    <a:cxn ang="0">
                      <a:pos x="379" y="1"/>
                    </a:cxn>
                    <a:cxn ang="0">
                      <a:pos x="392" y="3"/>
                    </a:cxn>
                    <a:cxn ang="0">
                      <a:pos x="406" y="7"/>
                    </a:cxn>
                    <a:cxn ang="0">
                      <a:pos x="418" y="13"/>
                    </a:cxn>
                    <a:cxn ang="0">
                      <a:pos x="430" y="21"/>
                    </a:cxn>
                    <a:cxn ang="0">
                      <a:pos x="442" y="32"/>
                    </a:cxn>
                    <a:cxn ang="0">
                      <a:pos x="451" y="46"/>
                    </a:cxn>
                    <a:cxn ang="0">
                      <a:pos x="461" y="62"/>
                    </a:cxn>
                    <a:cxn ang="0">
                      <a:pos x="469" y="82"/>
                    </a:cxn>
                    <a:cxn ang="0">
                      <a:pos x="475" y="105"/>
                    </a:cxn>
                    <a:cxn ang="0">
                      <a:pos x="0" y="105"/>
                    </a:cxn>
                    <a:cxn ang="0">
                      <a:pos x="0" y="104"/>
                    </a:cxn>
                    <a:cxn ang="0">
                      <a:pos x="1" y="102"/>
                    </a:cxn>
                    <a:cxn ang="0">
                      <a:pos x="1" y="97"/>
                    </a:cxn>
                    <a:cxn ang="0">
                      <a:pos x="3" y="92"/>
                    </a:cxn>
                    <a:cxn ang="0">
                      <a:pos x="5" y="85"/>
                    </a:cxn>
                    <a:cxn ang="0">
                      <a:pos x="8" y="77"/>
                    </a:cxn>
                    <a:cxn ang="0">
                      <a:pos x="11" y="70"/>
                    </a:cxn>
                    <a:cxn ang="0">
                      <a:pos x="15" y="61"/>
                    </a:cxn>
                    <a:cxn ang="0">
                      <a:pos x="20" y="53"/>
                    </a:cxn>
                    <a:cxn ang="0">
                      <a:pos x="26" y="44"/>
                    </a:cxn>
                    <a:cxn ang="0">
                      <a:pos x="33" y="35"/>
                    </a:cxn>
                    <a:cxn ang="0">
                      <a:pos x="41" y="27"/>
                    </a:cxn>
                    <a:cxn ang="0">
                      <a:pos x="50" y="19"/>
                    </a:cxn>
                    <a:cxn ang="0">
                      <a:pos x="60" y="13"/>
                    </a:cxn>
                    <a:cxn ang="0">
                      <a:pos x="72" y="8"/>
                    </a:cxn>
                    <a:cxn ang="0">
                      <a:pos x="85" y="4"/>
                    </a:cxn>
                    <a:cxn ang="0">
                      <a:pos x="99" y="1"/>
                    </a:cxn>
                    <a:cxn ang="0">
                      <a:pos x="115" y="0"/>
                    </a:cxn>
                  </a:cxnLst>
                  <a:rect l="0" t="0" r="r" b="b"/>
                  <a:pathLst>
                    <a:path w="475" h="105">
                      <a:moveTo>
                        <a:pt x="115" y="0"/>
                      </a:moveTo>
                      <a:lnTo>
                        <a:pt x="132" y="1"/>
                      </a:lnTo>
                      <a:lnTo>
                        <a:pt x="152" y="5"/>
                      </a:lnTo>
                      <a:lnTo>
                        <a:pt x="173" y="10"/>
                      </a:lnTo>
                      <a:lnTo>
                        <a:pt x="195" y="19"/>
                      </a:lnTo>
                      <a:lnTo>
                        <a:pt x="219" y="30"/>
                      </a:lnTo>
                      <a:lnTo>
                        <a:pt x="246" y="44"/>
                      </a:lnTo>
                      <a:lnTo>
                        <a:pt x="246" y="44"/>
                      </a:lnTo>
                      <a:lnTo>
                        <a:pt x="250" y="42"/>
                      </a:lnTo>
                      <a:lnTo>
                        <a:pt x="255" y="39"/>
                      </a:lnTo>
                      <a:lnTo>
                        <a:pt x="261" y="35"/>
                      </a:lnTo>
                      <a:lnTo>
                        <a:pt x="268" y="30"/>
                      </a:lnTo>
                      <a:lnTo>
                        <a:pt x="278" y="26"/>
                      </a:lnTo>
                      <a:lnTo>
                        <a:pt x="289" y="21"/>
                      </a:lnTo>
                      <a:lnTo>
                        <a:pt x="300" y="16"/>
                      </a:lnTo>
                      <a:lnTo>
                        <a:pt x="312" y="11"/>
                      </a:lnTo>
                      <a:lnTo>
                        <a:pt x="324" y="7"/>
                      </a:lnTo>
                      <a:lnTo>
                        <a:pt x="338" y="4"/>
                      </a:lnTo>
                      <a:lnTo>
                        <a:pt x="351" y="1"/>
                      </a:lnTo>
                      <a:lnTo>
                        <a:pt x="365" y="1"/>
                      </a:lnTo>
                      <a:lnTo>
                        <a:pt x="379" y="1"/>
                      </a:lnTo>
                      <a:lnTo>
                        <a:pt x="392" y="3"/>
                      </a:lnTo>
                      <a:lnTo>
                        <a:pt x="406" y="7"/>
                      </a:lnTo>
                      <a:lnTo>
                        <a:pt x="418" y="13"/>
                      </a:lnTo>
                      <a:lnTo>
                        <a:pt x="430" y="21"/>
                      </a:lnTo>
                      <a:lnTo>
                        <a:pt x="442" y="32"/>
                      </a:lnTo>
                      <a:lnTo>
                        <a:pt x="451" y="46"/>
                      </a:lnTo>
                      <a:lnTo>
                        <a:pt x="461" y="62"/>
                      </a:lnTo>
                      <a:lnTo>
                        <a:pt x="469" y="82"/>
                      </a:lnTo>
                      <a:lnTo>
                        <a:pt x="475" y="105"/>
                      </a:lnTo>
                      <a:lnTo>
                        <a:pt x="0" y="105"/>
                      </a:lnTo>
                      <a:lnTo>
                        <a:pt x="0" y="104"/>
                      </a:lnTo>
                      <a:lnTo>
                        <a:pt x="1" y="102"/>
                      </a:lnTo>
                      <a:lnTo>
                        <a:pt x="1" y="97"/>
                      </a:lnTo>
                      <a:lnTo>
                        <a:pt x="3" y="92"/>
                      </a:lnTo>
                      <a:lnTo>
                        <a:pt x="5" y="85"/>
                      </a:lnTo>
                      <a:lnTo>
                        <a:pt x="8" y="77"/>
                      </a:lnTo>
                      <a:lnTo>
                        <a:pt x="11" y="70"/>
                      </a:lnTo>
                      <a:lnTo>
                        <a:pt x="15" y="61"/>
                      </a:lnTo>
                      <a:lnTo>
                        <a:pt x="20" y="53"/>
                      </a:lnTo>
                      <a:lnTo>
                        <a:pt x="26" y="44"/>
                      </a:lnTo>
                      <a:lnTo>
                        <a:pt x="33" y="35"/>
                      </a:lnTo>
                      <a:lnTo>
                        <a:pt x="41" y="27"/>
                      </a:lnTo>
                      <a:lnTo>
                        <a:pt x="50" y="19"/>
                      </a:lnTo>
                      <a:lnTo>
                        <a:pt x="60" y="13"/>
                      </a:lnTo>
                      <a:lnTo>
                        <a:pt x="72" y="8"/>
                      </a:lnTo>
                      <a:lnTo>
                        <a:pt x="85" y="4"/>
                      </a:lnTo>
                      <a:lnTo>
                        <a:pt x="99" y="1"/>
                      </a:lnTo>
                      <a:lnTo>
                        <a:pt x="11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74" name="Freeform 80">
                  <a:extLst>
                    <a:ext uri="{FF2B5EF4-FFF2-40B4-BE49-F238E27FC236}">
                      <a16:creationId xmlns:a16="http://schemas.microsoft.com/office/drawing/2014/main" id="{3ED4E289-4A05-596D-B3ED-C8D0B6F532F5}"/>
                    </a:ext>
                  </a:extLst>
                </p:cNvPr>
                <p:cNvSpPr>
                  <a:spLocks noEditPoints="1"/>
                </p:cNvSpPr>
                <p:nvPr/>
              </p:nvSpPr>
              <p:spPr bwMode="auto">
                <a:xfrm>
                  <a:off x="6354762" y="3203575"/>
                  <a:ext cx="66675" cy="1085850"/>
                </a:xfrm>
                <a:custGeom>
                  <a:avLst/>
                  <a:gdLst/>
                  <a:ahLst/>
                  <a:cxnLst>
                    <a:cxn ang="0">
                      <a:pos x="18" y="582"/>
                    </a:cxn>
                    <a:cxn ang="0">
                      <a:pos x="24" y="582"/>
                    </a:cxn>
                    <a:cxn ang="0">
                      <a:pos x="29" y="583"/>
                    </a:cxn>
                    <a:cxn ang="0">
                      <a:pos x="33" y="619"/>
                    </a:cxn>
                    <a:cxn ang="0">
                      <a:pos x="38" y="652"/>
                    </a:cxn>
                    <a:cxn ang="0">
                      <a:pos x="42" y="681"/>
                    </a:cxn>
                    <a:cxn ang="0">
                      <a:pos x="29" y="684"/>
                    </a:cxn>
                    <a:cxn ang="0">
                      <a:pos x="26" y="654"/>
                    </a:cxn>
                    <a:cxn ang="0">
                      <a:pos x="22" y="619"/>
                    </a:cxn>
                    <a:cxn ang="0">
                      <a:pos x="18" y="582"/>
                    </a:cxn>
                    <a:cxn ang="0">
                      <a:pos x="19" y="0"/>
                    </a:cxn>
                    <a:cxn ang="0">
                      <a:pos x="19" y="2"/>
                    </a:cxn>
                    <a:cxn ang="0">
                      <a:pos x="18" y="8"/>
                    </a:cxn>
                    <a:cxn ang="0">
                      <a:pos x="17" y="17"/>
                    </a:cxn>
                    <a:cxn ang="0">
                      <a:pos x="16" y="30"/>
                    </a:cxn>
                    <a:cxn ang="0">
                      <a:pos x="14" y="48"/>
                    </a:cxn>
                    <a:cxn ang="0">
                      <a:pos x="12" y="70"/>
                    </a:cxn>
                    <a:cxn ang="0">
                      <a:pos x="11" y="96"/>
                    </a:cxn>
                    <a:cxn ang="0">
                      <a:pos x="9" y="126"/>
                    </a:cxn>
                    <a:cxn ang="0">
                      <a:pos x="9" y="161"/>
                    </a:cxn>
                    <a:cxn ang="0">
                      <a:pos x="8" y="200"/>
                    </a:cxn>
                    <a:cxn ang="0">
                      <a:pos x="4" y="202"/>
                    </a:cxn>
                    <a:cxn ang="0">
                      <a:pos x="0" y="204"/>
                    </a:cxn>
                    <a:cxn ang="0">
                      <a:pos x="1" y="166"/>
                    </a:cxn>
                    <a:cxn ang="0">
                      <a:pos x="4" y="132"/>
                    </a:cxn>
                    <a:cxn ang="0">
                      <a:pos x="6" y="101"/>
                    </a:cxn>
                    <a:cxn ang="0">
                      <a:pos x="9" y="75"/>
                    </a:cxn>
                    <a:cxn ang="0">
                      <a:pos x="11" y="52"/>
                    </a:cxn>
                    <a:cxn ang="0">
                      <a:pos x="13" y="34"/>
                    </a:cxn>
                    <a:cxn ang="0">
                      <a:pos x="16" y="19"/>
                    </a:cxn>
                    <a:cxn ang="0">
                      <a:pos x="18" y="8"/>
                    </a:cxn>
                    <a:cxn ang="0">
                      <a:pos x="18" y="2"/>
                    </a:cxn>
                    <a:cxn ang="0">
                      <a:pos x="19" y="0"/>
                    </a:cxn>
                  </a:cxnLst>
                  <a:rect l="0" t="0" r="r" b="b"/>
                  <a:pathLst>
                    <a:path w="42" h="684">
                      <a:moveTo>
                        <a:pt x="18" y="582"/>
                      </a:moveTo>
                      <a:lnTo>
                        <a:pt x="24" y="582"/>
                      </a:lnTo>
                      <a:lnTo>
                        <a:pt x="29" y="583"/>
                      </a:lnTo>
                      <a:lnTo>
                        <a:pt x="33" y="619"/>
                      </a:lnTo>
                      <a:lnTo>
                        <a:pt x="38" y="652"/>
                      </a:lnTo>
                      <a:lnTo>
                        <a:pt x="42" y="681"/>
                      </a:lnTo>
                      <a:lnTo>
                        <a:pt x="29" y="684"/>
                      </a:lnTo>
                      <a:lnTo>
                        <a:pt x="26" y="654"/>
                      </a:lnTo>
                      <a:lnTo>
                        <a:pt x="22" y="619"/>
                      </a:lnTo>
                      <a:lnTo>
                        <a:pt x="18" y="582"/>
                      </a:lnTo>
                      <a:close/>
                      <a:moveTo>
                        <a:pt x="19" y="0"/>
                      </a:moveTo>
                      <a:lnTo>
                        <a:pt x="19" y="2"/>
                      </a:lnTo>
                      <a:lnTo>
                        <a:pt x="18" y="8"/>
                      </a:lnTo>
                      <a:lnTo>
                        <a:pt x="17" y="17"/>
                      </a:lnTo>
                      <a:lnTo>
                        <a:pt x="16" y="30"/>
                      </a:lnTo>
                      <a:lnTo>
                        <a:pt x="14" y="48"/>
                      </a:lnTo>
                      <a:lnTo>
                        <a:pt x="12" y="70"/>
                      </a:lnTo>
                      <a:lnTo>
                        <a:pt x="11" y="96"/>
                      </a:lnTo>
                      <a:lnTo>
                        <a:pt x="9" y="126"/>
                      </a:lnTo>
                      <a:lnTo>
                        <a:pt x="9" y="161"/>
                      </a:lnTo>
                      <a:lnTo>
                        <a:pt x="8" y="200"/>
                      </a:lnTo>
                      <a:lnTo>
                        <a:pt x="4" y="202"/>
                      </a:lnTo>
                      <a:lnTo>
                        <a:pt x="0" y="204"/>
                      </a:lnTo>
                      <a:lnTo>
                        <a:pt x="1" y="166"/>
                      </a:lnTo>
                      <a:lnTo>
                        <a:pt x="4" y="132"/>
                      </a:lnTo>
                      <a:lnTo>
                        <a:pt x="6" y="101"/>
                      </a:lnTo>
                      <a:lnTo>
                        <a:pt x="9" y="75"/>
                      </a:lnTo>
                      <a:lnTo>
                        <a:pt x="11" y="52"/>
                      </a:lnTo>
                      <a:lnTo>
                        <a:pt x="13" y="34"/>
                      </a:lnTo>
                      <a:lnTo>
                        <a:pt x="16" y="19"/>
                      </a:lnTo>
                      <a:lnTo>
                        <a:pt x="18" y="8"/>
                      </a:lnTo>
                      <a:lnTo>
                        <a:pt x="18" y="2"/>
                      </a:lnTo>
                      <a:lnTo>
                        <a:pt x="19" y="0"/>
                      </a:lnTo>
                      <a:close/>
                    </a:path>
                  </a:pathLst>
                </a:custGeom>
                <a:solidFill>
                  <a:srgbClr val="8DB5C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75" name="Freeform 81">
                  <a:extLst>
                    <a:ext uri="{FF2B5EF4-FFF2-40B4-BE49-F238E27FC236}">
                      <a16:creationId xmlns:a16="http://schemas.microsoft.com/office/drawing/2014/main" id="{23CBB3AF-879A-9DAF-D01A-D4BE8AC99E5F}"/>
                    </a:ext>
                  </a:extLst>
                </p:cNvPr>
                <p:cNvSpPr>
                  <a:spLocks/>
                </p:cNvSpPr>
                <p:nvPr/>
              </p:nvSpPr>
              <p:spPr bwMode="auto">
                <a:xfrm>
                  <a:off x="6400799" y="4284663"/>
                  <a:ext cx="34925" cy="87313"/>
                </a:xfrm>
                <a:custGeom>
                  <a:avLst/>
                  <a:gdLst/>
                  <a:ahLst/>
                  <a:cxnLst>
                    <a:cxn ang="0">
                      <a:pos x="13" y="0"/>
                    </a:cxn>
                    <a:cxn ang="0">
                      <a:pos x="16" y="21"/>
                    </a:cxn>
                    <a:cxn ang="0">
                      <a:pos x="20" y="38"/>
                    </a:cxn>
                    <a:cxn ang="0">
                      <a:pos x="22" y="52"/>
                    </a:cxn>
                    <a:cxn ang="0">
                      <a:pos x="7" y="55"/>
                    </a:cxn>
                    <a:cxn ang="0">
                      <a:pos x="5" y="46"/>
                    </a:cxn>
                    <a:cxn ang="0">
                      <a:pos x="4" y="35"/>
                    </a:cxn>
                    <a:cxn ang="0">
                      <a:pos x="2" y="20"/>
                    </a:cxn>
                    <a:cxn ang="0">
                      <a:pos x="0" y="3"/>
                    </a:cxn>
                    <a:cxn ang="0">
                      <a:pos x="13" y="0"/>
                    </a:cxn>
                  </a:cxnLst>
                  <a:rect l="0" t="0" r="r" b="b"/>
                  <a:pathLst>
                    <a:path w="22" h="55">
                      <a:moveTo>
                        <a:pt x="13" y="0"/>
                      </a:moveTo>
                      <a:lnTo>
                        <a:pt x="16" y="21"/>
                      </a:lnTo>
                      <a:lnTo>
                        <a:pt x="20" y="38"/>
                      </a:lnTo>
                      <a:lnTo>
                        <a:pt x="22" y="52"/>
                      </a:lnTo>
                      <a:lnTo>
                        <a:pt x="7" y="55"/>
                      </a:lnTo>
                      <a:lnTo>
                        <a:pt x="5" y="46"/>
                      </a:lnTo>
                      <a:lnTo>
                        <a:pt x="4" y="35"/>
                      </a:lnTo>
                      <a:lnTo>
                        <a:pt x="2" y="20"/>
                      </a:lnTo>
                      <a:lnTo>
                        <a:pt x="0" y="3"/>
                      </a:lnTo>
                      <a:lnTo>
                        <a:pt x="13" y="0"/>
                      </a:lnTo>
                      <a:close/>
                    </a:path>
                  </a:pathLst>
                </a:custGeom>
                <a:solidFill>
                  <a:srgbClr val="00003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76" name="Freeform 82">
                  <a:extLst>
                    <a:ext uri="{FF2B5EF4-FFF2-40B4-BE49-F238E27FC236}">
                      <a16:creationId xmlns:a16="http://schemas.microsoft.com/office/drawing/2014/main" id="{A47E5515-B802-8C9C-E8D8-12F4B7AFA26C}"/>
                    </a:ext>
                  </a:extLst>
                </p:cNvPr>
                <p:cNvSpPr>
                  <a:spLocks/>
                </p:cNvSpPr>
                <p:nvPr/>
              </p:nvSpPr>
              <p:spPr bwMode="auto">
                <a:xfrm>
                  <a:off x="5472112" y="1947863"/>
                  <a:ext cx="1163638" cy="1125538"/>
                </a:xfrm>
                <a:custGeom>
                  <a:avLst/>
                  <a:gdLst/>
                  <a:ahLst/>
                  <a:cxnLst>
                    <a:cxn ang="0">
                      <a:pos x="364" y="0"/>
                    </a:cxn>
                    <a:cxn ang="0">
                      <a:pos x="432" y="9"/>
                    </a:cxn>
                    <a:cxn ang="0">
                      <a:pos x="500" y="32"/>
                    </a:cxn>
                    <a:cxn ang="0">
                      <a:pos x="559" y="64"/>
                    </a:cxn>
                    <a:cxn ang="0">
                      <a:pos x="611" y="108"/>
                    </a:cxn>
                    <a:cxn ang="0">
                      <a:pos x="654" y="160"/>
                    </a:cxn>
                    <a:cxn ang="0">
                      <a:pos x="688" y="218"/>
                    </a:cxn>
                    <a:cxn ang="0">
                      <a:pos x="712" y="280"/>
                    </a:cxn>
                    <a:cxn ang="0">
                      <a:pos x="728" y="344"/>
                    </a:cxn>
                    <a:cxn ang="0">
                      <a:pos x="733" y="407"/>
                    </a:cxn>
                    <a:cxn ang="0">
                      <a:pos x="728" y="465"/>
                    </a:cxn>
                    <a:cxn ang="0">
                      <a:pos x="712" y="519"/>
                    </a:cxn>
                    <a:cxn ang="0">
                      <a:pos x="682" y="575"/>
                    </a:cxn>
                    <a:cxn ang="0">
                      <a:pos x="641" y="622"/>
                    </a:cxn>
                    <a:cxn ang="0">
                      <a:pos x="593" y="660"/>
                    </a:cxn>
                    <a:cxn ang="0">
                      <a:pos x="537" y="686"/>
                    </a:cxn>
                    <a:cxn ang="0">
                      <a:pos x="476" y="702"/>
                    </a:cxn>
                    <a:cxn ang="0">
                      <a:pos x="412" y="709"/>
                    </a:cxn>
                    <a:cxn ang="0">
                      <a:pos x="345" y="703"/>
                    </a:cxn>
                    <a:cxn ang="0">
                      <a:pos x="277" y="687"/>
                    </a:cxn>
                    <a:cxn ang="0">
                      <a:pos x="209" y="658"/>
                    </a:cxn>
                    <a:cxn ang="0">
                      <a:pos x="146" y="617"/>
                    </a:cxn>
                    <a:cxn ang="0">
                      <a:pos x="93" y="567"/>
                    </a:cxn>
                    <a:cxn ang="0">
                      <a:pos x="51" y="510"/>
                    </a:cxn>
                    <a:cxn ang="0">
                      <a:pos x="21" y="447"/>
                    </a:cxn>
                    <a:cxn ang="0">
                      <a:pos x="3" y="380"/>
                    </a:cxn>
                    <a:cxn ang="0">
                      <a:pos x="1" y="311"/>
                    </a:cxn>
                    <a:cxn ang="0">
                      <a:pos x="12" y="242"/>
                    </a:cxn>
                    <a:cxn ang="0">
                      <a:pos x="39" y="176"/>
                    </a:cxn>
                    <a:cxn ang="0">
                      <a:pos x="76" y="121"/>
                    </a:cxn>
                    <a:cxn ang="0">
                      <a:pos x="122" y="76"/>
                    </a:cxn>
                    <a:cxn ang="0">
                      <a:pos x="175" y="41"/>
                    </a:cxn>
                    <a:cxn ang="0">
                      <a:pos x="234" y="16"/>
                    </a:cxn>
                    <a:cxn ang="0">
                      <a:pos x="297" y="3"/>
                    </a:cxn>
                  </a:cxnLst>
                  <a:rect l="0" t="0" r="r" b="b"/>
                  <a:pathLst>
                    <a:path w="733" h="709">
                      <a:moveTo>
                        <a:pt x="331" y="0"/>
                      </a:moveTo>
                      <a:lnTo>
                        <a:pt x="364" y="0"/>
                      </a:lnTo>
                      <a:lnTo>
                        <a:pt x="398" y="3"/>
                      </a:lnTo>
                      <a:lnTo>
                        <a:pt x="432" y="9"/>
                      </a:lnTo>
                      <a:lnTo>
                        <a:pt x="466" y="19"/>
                      </a:lnTo>
                      <a:lnTo>
                        <a:pt x="500" y="32"/>
                      </a:lnTo>
                      <a:lnTo>
                        <a:pt x="531" y="46"/>
                      </a:lnTo>
                      <a:lnTo>
                        <a:pt x="559" y="64"/>
                      </a:lnTo>
                      <a:lnTo>
                        <a:pt x="586" y="85"/>
                      </a:lnTo>
                      <a:lnTo>
                        <a:pt x="611" y="108"/>
                      </a:lnTo>
                      <a:lnTo>
                        <a:pt x="633" y="133"/>
                      </a:lnTo>
                      <a:lnTo>
                        <a:pt x="654" y="160"/>
                      </a:lnTo>
                      <a:lnTo>
                        <a:pt x="672" y="188"/>
                      </a:lnTo>
                      <a:lnTo>
                        <a:pt x="688" y="218"/>
                      </a:lnTo>
                      <a:lnTo>
                        <a:pt x="701" y="249"/>
                      </a:lnTo>
                      <a:lnTo>
                        <a:pt x="712" y="280"/>
                      </a:lnTo>
                      <a:lnTo>
                        <a:pt x="721" y="312"/>
                      </a:lnTo>
                      <a:lnTo>
                        <a:pt x="728" y="344"/>
                      </a:lnTo>
                      <a:lnTo>
                        <a:pt x="732" y="376"/>
                      </a:lnTo>
                      <a:lnTo>
                        <a:pt x="733" y="407"/>
                      </a:lnTo>
                      <a:lnTo>
                        <a:pt x="732" y="436"/>
                      </a:lnTo>
                      <a:lnTo>
                        <a:pt x="728" y="465"/>
                      </a:lnTo>
                      <a:lnTo>
                        <a:pt x="721" y="493"/>
                      </a:lnTo>
                      <a:lnTo>
                        <a:pt x="712" y="519"/>
                      </a:lnTo>
                      <a:lnTo>
                        <a:pt x="699" y="548"/>
                      </a:lnTo>
                      <a:lnTo>
                        <a:pt x="682" y="575"/>
                      </a:lnTo>
                      <a:lnTo>
                        <a:pt x="663" y="600"/>
                      </a:lnTo>
                      <a:lnTo>
                        <a:pt x="641" y="622"/>
                      </a:lnTo>
                      <a:lnTo>
                        <a:pt x="618" y="642"/>
                      </a:lnTo>
                      <a:lnTo>
                        <a:pt x="593" y="660"/>
                      </a:lnTo>
                      <a:lnTo>
                        <a:pt x="566" y="674"/>
                      </a:lnTo>
                      <a:lnTo>
                        <a:pt x="537" y="686"/>
                      </a:lnTo>
                      <a:lnTo>
                        <a:pt x="507" y="696"/>
                      </a:lnTo>
                      <a:lnTo>
                        <a:pt x="476" y="702"/>
                      </a:lnTo>
                      <a:lnTo>
                        <a:pt x="444" y="707"/>
                      </a:lnTo>
                      <a:lnTo>
                        <a:pt x="412" y="709"/>
                      </a:lnTo>
                      <a:lnTo>
                        <a:pt x="379" y="707"/>
                      </a:lnTo>
                      <a:lnTo>
                        <a:pt x="345" y="703"/>
                      </a:lnTo>
                      <a:lnTo>
                        <a:pt x="311" y="696"/>
                      </a:lnTo>
                      <a:lnTo>
                        <a:pt x="277" y="687"/>
                      </a:lnTo>
                      <a:lnTo>
                        <a:pt x="244" y="674"/>
                      </a:lnTo>
                      <a:lnTo>
                        <a:pt x="209" y="658"/>
                      </a:lnTo>
                      <a:lnTo>
                        <a:pt x="177" y="638"/>
                      </a:lnTo>
                      <a:lnTo>
                        <a:pt x="146" y="617"/>
                      </a:lnTo>
                      <a:lnTo>
                        <a:pt x="119" y="593"/>
                      </a:lnTo>
                      <a:lnTo>
                        <a:pt x="93" y="567"/>
                      </a:lnTo>
                      <a:lnTo>
                        <a:pt x="70" y="539"/>
                      </a:lnTo>
                      <a:lnTo>
                        <a:pt x="51" y="510"/>
                      </a:lnTo>
                      <a:lnTo>
                        <a:pt x="34" y="479"/>
                      </a:lnTo>
                      <a:lnTo>
                        <a:pt x="21" y="447"/>
                      </a:lnTo>
                      <a:lnTo>
                        <a:pt x="10" y="414"/>
                      </a:lnTo>
                      <a:lnTo>
                        <a:pt x="3" y="380"/>
                      </a:lnTo>
                      <a:lnTo>
                        <a:pt x="0" y="345"/>
                      </a:lnTo>
                      <a:lnTo>
                        <a:pt x="1" y="311"/>
                      </a:lnTo>
                      <a:lnTo>
                        <a:pt x="5" y="276"/>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77" name="Freeform 83">
                  <a:extLst>
                    <a:ext uri="{FF2B5EF4-FFF2-40B4-BE49-F238E27FC236}">
                      <a16:creationId xmlns:a16="http://schemas.microsoft.com/office/drawing/2014/main" id="{0DAE8505-A4E0-C9D7-7ADC-2CC0B4F66889}"/>
                    </a:ext>
                  </a:extLst>
                </p:cNvPr>
                <p:cNvSpPr>
                  <a:spLocks/>
                </p:cNvSpPr>
                <p:nvPr/>
              </p:nvSpPr>
              <p:spPr bwMode="auto">
                <a:xfrm>
                  <a:off x="5580062" y="2012950"/>
                  <a:ext cx="1016000" cy="979488"/>
                </a:xfrm>
                <a:custGeom>
                  <a:avLst/>
                  <a:gdLst/>
                  <a:ahLst/>
                  <a:cxnLst>
                    <a:cxn ang="0">
                      <a:pos x="311" y="0"/>
                    </a:cxn>
                    <a:cxn ang="0">
                      <a:pos x="374" y="8"/>
                    </a:cxn>
                    <a:cxn ang="0">
                      <a:pos x="437" y="28"/>
                    </a:cxn>
                    <a:cxn ang="0">
                      <a:pos x="491" y="58"/>
                    </a:cxn>
                    <a:cxn ang="0">
                      <a:pos x="538" y="99"/>
                    </a:cxn>
                    <a:cxn ang="0">
                      <a:pos x="577" y="148"/>
                    </a:cxn>
                    <a:cxn ang="0">
                      <a:pos x="606" y="203"/>
                    </a:cxn>
                    <a:cxn ang="0">
                      <a:pos x="626" y="261"/>
                    </a:cxn>
                    <a:cxn ang="0">
                      <a:pos x="637" y="319"/>
                    </a:cxn>
                    <a:cxn ang="0">
                      <a:pos x="639" y="376"/>
                    </a:cxn>
                    <a:cxn ang="0">
                      <a:pos x="630" y="429"/>
                    </a:cxn>
                    <a:cxn ang="0">
                      <a:pos x="608" y="480"/>
                    </a:cxn>
                    <a:cxn ang="0">
                      <a:pos x="575" y="527"/>
                    </a:cxn>
                    <a:cxn ang="0">
                      <a:pos x="533" y="565"/>
                    </a:cxn>
                    <a:cxn ang="0">
                      <a:pos x="483" y="592"/>
                    </a:cxn>
                    <a:cxn ang="0">
                      <a:pos x="428" y="610"/>
                    </a:cxn>
                    <a:cxn ang="0">
                      <a:pos x="369" y="617"/>
                    </a:cxn>
                    <a:cxn ang="0">
                      <a:pos x="307" y="614"/>
                    </a:cxn>
                    <a:cxn ang="0">
                      <a:pos x="244" y="599"/>
                    </a:cxn>
                    <a:cxn ang="0">
                      <a:pos x="180" y="572"/>
                    </a:cxn>
                    <a:cxn ang="0">
                      <a:pos x="123" y="534"/>
                    </a:cxn>
                    <a:cxn ang="0">
                      <a:pos x="75" y="487"/>
                    </a:cxn>
                    <a:cxn ang="0">
                      <a:pos x="37" y="432"/>
                    </a:cxn>
                    <a:cxn ang="0">
                      <a:pos x="13" y="372"/>
                    </a:cxn>
                    <a:cxn ang="0">
                      <a:pos x="1" y="309"/>
                    </a:cxn>
                    <a:cxn ang="0">
                      <a:pos x="4" y="245"/>
                    </a:cxn>
                    <a:cxn ang="0">
                      <a:pos x="22" y="181"/>
                    </a:cxn>
                    <a:cxn ang="0">
                      <a:pos x="52" y="125"/>
                    </a:cxn>
                    <a:cxn ang="0">
                      <a:pos x="91" y="80"/>
                    </a:cxn>
                    <a:cxn ang="0">
                      <a:pos x="138" y="44"/>
                    </a:cxn>
                    <a:cxn ang="0">
                      <a:pos x="191" y="18"/>
                    </a:cxn>
                    <a:cxn ang="0">
                      <a:pos x="249" y="4"/>
                    </a:cxn>
                  </a:cxnLst>
                  <a:rect l="0" t="0" r="r" b="b"/>
                  <a:pathLst>
                    <a:path w="640" h="617">
                      <a:moveTo>
                        <a:pt x="280" y="0"/>
                      </a:moveTo>
                      <a:lnTo>
                        <a:pt x="311" y="0"/>
                      </a:lnTo>
                      <a:lnTo>
                        <a:pt x="342" y="2"/>
                      </a:lnTo>
                      <a:lnTo>
                        <a:pt x="374" y="8"/>
                      </a:lnTo>
                      <a:lnTo>
                        <a:pt x="405" y="16"/>
                      </a:lnTo>
                      <a:lnTo>
                        <a:pt x="437" y="28"/>
                      </a:lnTo>
                      <a:lnTo>
                        <a:pt x="465" y="42"/>
                      </a:lnTo>
                      <a:lnTo>
                        <a:pt x="491" y="58"/>
                      </a:lnTo>
                      <a:lnTo>
                        <a:pt x="516" y="78"/>
                      </a:lnTo>
                      <a:lnTo>
                        <a:pt x="538" y="99"/>
                      </a:lnTo>
                      <a:lnTo>
                        <a:pt x="558" y="123"/>
                      </a:lnTo>
                      <a:lnTo>
                        <a:pt x="577" y="148"/>
                      </a:lnTo>
                      <a:lnTo>
                        <a:pt x="593" y="175"/>
                      </a:lnTo>
                      <a:lnTo>
                        <a:pt x="606" y="203"/>
                      </a:lnTo>
                      <a:lnTo>
                        <a:pt x="617" y="232"/>
                      </a:lnTo>
                      <a:lnTo>
                        <a:pt x="626" y="261"/>
                      </a:lnTo>
                      <a:lnTo>
                        <a:pt x="633" y="290"/>
                      </a:lnTo>
                      <a:lnTo>
                        <a:pt x="637" y="319"/>
                      </a:lnTo>
                      <a:lnTo>
                        <a:pt x="640" y="348"/>
                      </a:lnTo>
                      <a:lnTo>
                        <a:pt x="639" y="376"/>
                      </a:lnTo>
                      <a:lnTo>
                        <a:pt x="635" y="403"/>
                      </a:lnTo>
                      <a:lnTo>
                        <a:pt x="630" y="429"/>
                      </a:lnTo>
                      <a:lnTo>
                        <a:pt x="622" y="453"/>
                      </a:lnTo>
                      <a:lnTo>
                        <a:pt x="608" y="480"/>
                      </a:lnTo>
                      <a:lnTo>
                        <a:pt x="593" y="505"/>
                      </a:lnTo>
                      <a:lnTo>
                        <a:pt x="575" y="527"/>
                      </a:lnTo>
                      <a:lnTo>
                        <a:pt x="555" y="547"/>
                      </a:lnTo>
                      <a:lnTo>
                        <a:pt x="533" y="565"/>
                      </a:lnTo>
                      <a:lnTo>
                        <a:pt x="509" y="580"/>
                      </a:lnTo>
                      <a:lnTo>
                        <a:pt x="483" y="592"/>
                      </a:lnTo>
                      <a:lnTo>
                        <a:pt x="457" y="603"/>
                      </a:lnTo>
                      <a:lnTo>
                        <a:pt x="428" y="610"/>
                      </a:lnTo>
                      <a:lnTo>
                        <a:pt x="399" y="615"/>
                      </a:lnTo>
                      <a:lnTo>
                        <a:pt x="369" y="617"/>
                      </a:lnTo>
                      <a:lnTo>
                        <a:pt x="338" y="617"/>
                      </a:lnTo>
                      <a:lnTo>
                        <a:pt x="307" y="614"/>
                      </a:lnTo>
                      <a:lnTo>
                        <a:pt x="276" y="608"/>
                      </a:lnTo>
                      <a:lnTo>
                        <a:pt x="244" y="599"/>
                      </a:lnTo>
                      <a:lnTo>
                        <a:pt x="213" y="588"/>
                      </a:lnTo>
                      <a:lnTo>
                        <a:pt x="180" y="572"/>
                      </a:lnTo>
                      <a:lnTo>
                        <a:pt x="151" y="554"/>
                      </a:lnTo>
                      <a:lnTo>
                        <a:pt x="123" y="534"/>
                      </a:lnTo>
                      <a:lnTo>
                        <a:pt x="98" y="511"/>
                      </a:lnTo>
                      <a:lnTo>
                        <a:pt x="75" y="487"/>
                      </a:lnTo>
                      <a:lnTo>
                        <a:pt x="55" y="460"/>
                      </a:lnTo>
                      <a:lnTo>
                        <a:pt x="37" y="432"/>
                      </a:lnTo>
                      <a:lnTo>
                        <a:pt x="24" y="402"/>
                      </a:lnTo>
                      <a:lnTo>
                        <a:pt x="13" y="372"/>
                      </a:lnTo>
                      <a:lnTo>
                        <a:pt x="5" y="341"/>
                      </a:lnTo>
                      <a:lnTo>
                        <a:pt x="1" y="309"/>
                      </a:lnTo>
                      <a:lnTo>
                        <a:pt x="0" y="277"/>
                      </a:lnTo>
                      <a:lnTo>
                        <a:pt x="4" y="245"/>
                      </a:lnTo>
                      <a:lnTo>
                        <a:pt x="11" y="212"/>
                      </a:lnTo>
                      <a:lnTo>
                        <a:pt x="22" y="181"/>
                      </a:lnTo>
                      <a:lnTo>
                        <a:pt x="35" y="152"/>
                      </a:lnTo>
                      <a:lnTo>
                        <a:pt x="52" y="125"/>
                      </a:lnTo>
                      <a:lnTo>
                        <a:pt x="70" y="102"/>
                      </a:lnTo>
                      <a:lnTo>
                        <a:pt x="91" y="80"/>
                      </a:lnTo>
                      <a:lnTo>
                        <a:pt x="113" y="60"/>
                      </a:lnTo>
                      <a:lnTo>
                        <a:pt x="138" y="44"/>
                      </a:lnTo>
                      <a:lnTo>
                        <a:pt x="164" y="30"/>
                      </a:lnTo>
                      <a:lnTo>
                        <a:pt x="191" y="18"/>
                      </a:lnTo>
                      <a:lnTo>
                        <a:pt x="220" y="10"/>
                      </a:lnTo>
                      <a:lnTo>
                        <a:pt x="249" y="4"/>
                      </a:lnTo>
                      <a:lnTo>
                        <a:pt x="280" y="0"/>
                      </a:lnTo>
                      <a:close/>
                    </a:path>
                  </a:pathLst>
                </a:custGeom>
                <a:solidFill>
                  <a:srgbClr val="FFD9A5"/>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78" name="Freeform 84">
                  <a:extLst>
                    <a:ext uri="{FF2B5EF4-FFF2-40B4-BE49-F238E27FC236}">
                      <a16:creationId xmlns:a16="http://schemas.microsoft.com/office/drawing/2014/main" id="{19E0EF1F-4B10-632E-385E-CDDD280BC98C}"/>
                    </a:ext>
                  </a:extLst>
                </p:cNvPr>
                <p:cNvSpPr>
                  <a:spLocks/>
                </p:cNvSpPr>
                <p:nvPr/>
              </p:nvSpPr>
              <p:spPr bwMode="auto">
                <a:xfrm>
                  <a:off x="5472112" y="1971675"/>
                  <a:ext cx="1000125" cy="906463"/>
                </a:xfrm>
                <a:custGeom>
                  <a:avLst/>
                  <a:gdLst/>
                  <a:ahLst/>
                  <a:cxnLst>
                    <a:cxn ang="0">
                      <a:pos x="362" y="1"/>
                    </a:cxn>
                    <a:cxn ang="0">
                      <a:pos x="429" y="10"/>
                    </a:cxn>
                    <a:cxn ang="0">
                      <a:pos x="497" y="32"/>
                    </a:cxn>
                    <a:cxn ang="0">
                      <a:pos x="547" y="57"/>
                    </a:cxn>
                    <a:cxn ang="0">
                      <a:pos x="586" y="86"/>
                    </a:cxn>
                    <a:cxn ang="0">
                      <a:pos x="616" y="118"/>
                    </a:cxn>
                    <a:cxn ang="0">
                      <a:pos x="628" y="160"/>
                    </a:cxn>
                    <a:cxn ang="0">
                      <a:pos x="618" y="201"/>
                    </a:cxn>
                    <a:cxn ang="0">
                      <a:pos x="598" y="234"/>
                    </a:cxn>
                    <a:cxn ang="0">
                      <a:pos x="570" y="259"/>
                    </a:cxn>
                    <a:cxn ang="0">
                      <a:pos x="536" y="277"/>
                    </a:cxn>
                    <a:cxn ang="0">
                      <a:pos x="496" y="289"/>
                    </a:cxn>
                    <a:cxn ang="0">
                      <a:pos x="454" y="297"/>
                    </a:cxn>
                    <a:cxn ang="0">
                      <a:pos x="411" y="301"/>
                    </a:cxn>
                    <a:cxn ang="0">
                      <a:pos x="324" y="298"/>
                    </a:cxn>
                    <a:cxn ang="0">
                      <a:pos x="285" y="293"/>
                    </a:cxn>
                    <a:cxn ang="0">
                      <a:pos x="250" y="288"/>
                    </a:cxn>
                    <a:cxn ang="0">
                      <a:pos x="222" y="283"/>
                    </a:cxn>
                    <a:cxn ang="0">
                      <a:pos x="201" y="278"/>
                    </a:cxn>
                    <a:cxn ang="0">
                      <a:pos x="190" y="276"/>
                    </a:cxn>
                    <a:cxn ang="0">
                      <a:pos x="196" y="309"/>
                    </a:cxn>
                    <a:cxn ang="0">
                      <a:pos x="203" y="369"/>
                    </a:cxn>
                    <a:cxn ang="0">
                      <a:pos x="199" y="421"/>
                    </a:cxn>
                    <a:cxn ang="0">
                      <a:pos x="189" y="466"/>
                    </a:cxn>
                    <a:cxn ang="0">
                      <a:pos x="174" y="504"/>
                    </a:cxn>
                    <a:cxn ang="0">
                      <a:pos x="154" y="533"/>
                    </a:cxn>
                    <a:cxn ang="0">
                      <a:pos x="133" y="556"/>
                    </a:cxn>
                    <a:cxn ang="0">
                      <a:pos x="112" y="571"/>
                    </a:cxn>
                    <a:cxn ang="0">
                      <a:pos x="65" y="517"/>
                    </a:cxn>
                    <a:cxn ang="0">
                      <a:pos x="30" y="455"/>
                    </a:cxn>
                    <a:cxn ang="0">
                      <a:pos x="9" y="389"/>
                    </a:cxn>
                    <a:cxn ang="0">
                      <a:pos x="0" y="320"/>
                    </a:cxn>
                    <a:cxn ang="0">
                      <a:pos x="5" y="259"/>
                    </a:cxn>
                    <a:cxn ang="0">
                      <a:pos x="22" y="207"/>
                    </a:cxn>
                    <a:cxn ang="0">
                      <a:pos x="54" y="148"/>
                    </a:cxn>
                    <a:cxn ang="0">
                      <a:pos x="95" y="97"/>
                    </a:cxn>
                    <a:cxn ang="0">
                      <a:pos x="145" y="57"/>
                    </a:cxn>
                    <a:cxn ang="0">
                      <a:pos x="201" y="28"/>
                    </a:cxn>
                    <a:cxn ang="0">
                      <a:pos x="263" y="8"/>
                    </a:cxn>
                    <a:cxn ang="0">
                      <a:pos x="328" y="0"/>
                    </a:cxn>
                  </a:cxnLst>
                  <a:rect l="0" t="0" r="r" b="b"/>
                  <a:pathLst>
                    <a:path w="630" h="571">
                      <a:moveTo>
                        <a:pt x="328" y="0"/>
                      </a:moveTo>
                      <a:lnTo>
                        <a:pt x="362" y="1"/>
                      </a:lnTo>
                      <a:lnTo>
                        <a:pt x="395" y="3"/>
                      </a:lnTo>
                      <a:lnTo>
                        <a:pt x="429" y="10"/>
                      </a:lnTo>
                      <a:lnTo>
                        <a:pt x="463" y="19"/>
                      </a:lnTo>
                      <a:lnTo>
                        <a:pt x="497" y="32"/>
                      </a:lnTo>
                      <a:lnTo>
                        <a:pt x="524" y="44"/>
                      </a:lnTo>
                      <a:lnTo>
                        <a:pt x="547" y="57"/>
                      </a:lnTo>
                      <a:lnTo>
                        <a:pt x="567" y="71"/>
                      </a:lnTo>
                      <a:lnTo>
                        <a:pt x="586" y="86"/>
                      </a:lnTo>
                      <a:lnTo>
                        <a:pt x="602" y="102"/>
                      </a:lnTo>
                      <a:lnTo>
                        <a:pt x="616" y="118"/>
                      </a:lnTo>
                      <a:lnTo>
                        <a:pt x="630" y="135"/>
                      </a:lnTo>
                      <a:lnTo>
                        <a:pt x="628" y="160"/>
                      </a:lnTo>
                      <a:lnTo>
                        <a:pt x="625" y="181"/>
                      </a:lnTo>
                      <a:lnTo>
                        <a:pt x="618" y="201"/>
                      </a:lnTo>
                      <a:lnTo>
                        <a:pt x="609" y="218"/>
                      </a:lnTo>
                      <a:lnTo>
                        <a:pt x="598" y="234"/>
                      </a:lnTo>
                      <a:lnTo>
                        <a:pt x="585" y="247"/>
                      </a:lnTo>
                      <a:lnTo>
                        <a:pt x="570" y="259"/>
                      </a:lnTo>
                      <a:lnTo>
                        <a:pt x="554" y="269"/>
                      </a:lnTo>
                      <a:lnTo>
                        <a:pt x="536" y="277"/>
                      </a:lnTo>
                      <a:lnTo>
                        <a:pt x="516" y="284"/>
                      </a:lnTo>
                      <a:lnTo>
                        <a:pt x="496" y="289"/>
                      </a:lnTo>
                      <a:lnTo>
                        <a:pt x="476" y="294"/>
                      </a:lnTo>
                      <a:lnTo>
                        <a:pt x="454" y="297"/>
                      </a:lnTo>
                      <a:lnTo>
                        <a:pt x="432" y="299"/>
                      </a:lnTo>
                      <a:lnTo>
                        <a:pt x="411" y="301"/>
                      </a:lnTo>
                      <a:lnTo>
                        <a:pt x="366" y="301"/>
                      </a:lnTo>
                      <a:lnTo>
                        <a:pt x="324" y="298"/>
                      </a:lnTo>
                      <a:lnTo>
                        <a:pt x="304" y="296"/>
                      </a:lnTo>
                      <a:lnTo>
                        <a:pt x="285" y="293"/>
                      </a:lnTo>
                      <a:lnTo>
                        <a:pt x="267" y="291"/>
                      </a:lnTo>
                      <a:lnTo>
                        <a:pt x="250" y="288"/>
                      </a:lnTo>
                      <a:lnTo>
                        <a:pt x="235" y="285"/>
                      </a:lnTo>
                      <a:lnTo>
                        <a:pt x="222" y="283"/>
                      </a:lnTo>
                      <a:lnTo>
                        <a:pt x="210" y="281"/>
                      </a:lnTo>
                      <a:lnTo>
                        <a:pt x="201" y="278"/>
                      </a:lnTo>
                      <a:lnTo>
                        <a:pt x="195" y="277"/>
                      </a:lnTo>
                      <a:lnTo>
                        <a:pt x="190" y="276"/>
                      </a:lnTo>
                      <a:lnTo>
                        <a:pt x="189" y="276"/>
                      </a:lnTo>
                      <a:lnTo>
                        <a:pt x="196" y="309"/>
                      </a:lnTo>
                      <a:lnTo>
                        <a:pt x="201" y="340"/>
                      </a:lnTo>
                      <a:lnTo>
                        <a:pt x="203" y="369"/>
                      </a:lnTo>
                      <a:lnTo>
                        <a:pt x="202" y="397"/>
                      </a:lnTo>
                      <a:lnTo>
                        <a:pt x="199" y="421"/>
                      </a:lnTo>
                      <a:lnTo>
                        <a:pt x="195" y="445"/>
                      </a:lnTo>
                      <a:lnTo>
                        <a:pt x="189" y="466"/>
                      </a:lnTo>
                      <a:lnTo>
                        <a:pt x="182" y="486"/>
                      </a:lnTo>
                      <a:lnTo>
                        <a:pt x="174" y="504"/>
                      </a:lnTo>
                      <a:lnTo>
                        <a:pt x="164" y="520"/>
                      </a:lnTo>
                      <a:lnTo>
                        <a:pt x="154" y="533"/>
                      </a:lnTo>
                      <a:lnTo>
                        <a:pt x="143" y="546"/>
                      </a:lnTo>
                      <a:lnTo>
                        <a:pt x="133" y="556"/>
                      </a:lnTo>
                      <a:lnTo>
                        <a:pt x="122" y="564"/>
                      </a:lnTo>
                      <a:lnTo>
                        <a:pt x="112" y="571"/>
                      </a:lnTo>
                      <a:lnTo>
                        <a:pt x="87" y="544"/>
                      </a:lnTo>
                      <a:lnTo>
                        <a:pt x="65" y="517"/>
                      </a:lnTo>
                      <a:lnTo>
                        <a:pt x="46" y="486"/>
                      </a:lnTo>
                      <a:lnTo>
                        <a:pt x="30" y="455"/>
                      </a:lnTo>
                      <a:lnTo>
                        <a:pt x="18" y="423"/>
                      </a:lnTo>
                      <a:lnTo>
                        <a:pt x="9" y="389"/>
                      </a:lnTo>
                      <a:lnTo>
                        <a:pt x="3" y="355"/>
                      </a:lnTo>
                      <a:lnTo>
                        <a:pt x="0" y="320"/>
                      </a:lnTo>
                      <a:lnTo>
                        <a:pt x="0" y="285"/>
                      </a:lnTo>
                      <a:lnTo>
                        <a:pt x="5" y="259"/>
                      </a:lnTo>
                      <a:lnTo>
                        <a:pt x="12" y="233"/>
                      </a:lnTo>
                      <a:lnTo>
                        <a:pt x="22" y="207"/>
                      </a:lnTo>
                      <a:lnTo>
                        <a:pt x="36" y="176"/>
                      </a:lnTo>
                      <a:lnTo>
                        <a:pt x="54" y="148"/>
                      </a:lnTo>
                      <a:lnTo>
                        <a:pt x="74" y="122"/>
                      </a:lnTo>
                      <a:lnTo>
                        <a:pt x="95" y="97"/>
                      </a:lnTo>
                      <a:lnTo>
                        <a:pt x="119" y="76"/>
                      </a:lnTo>
                      <a:lnTo>
                        <a:pt x="145" y="57"/>
                      </a:lnTo>
                      <a:lnTo>
                        <a:pt x="172" y="41"/>
                      </a:lnTo>
                      <a:lnTo>
                        <a:pt x="201" y="28"/>
                      </a:lnTo>
                      <a:lnTo>
                        <a:pt x="231" y="17"/>
                      </a:lnTo>
                      <a:lnTo>
                        <a:pt x="263" y="8"/>
                      </a:lnTo>
                      <a:lnTo>
                        <a:pt x="295" y="3"/>
                      </a:lnTo>
                      <a:lnTo>
                        <a:pt x="328"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79" name="Freeform 85">
                  <a:extLst>
                    <a:ext uri="{FF2B5EF4-FFF2-40B4-BE49-F238E27FC236}">
                      <a16:creationId xmlns:a16="http://schemas.microsoft.com/office/drawing/2014/main" id="{B2ABE44F-8317-683A-8048-78EE7A372282}"/>
                    </a:ext>
                  </a:extLst>
                </p:cNvPr>
                <p:cNvSpPr>
                  <a:spLocks/>
                </p:cNvSpPr>
                <p:nvPr/>
              </p:nvSpPr>
              <p:spPr bwMode="auto">
                <a:xfrm>
                  <a:off x="5472112" y="1947863"/>
                  <a:ext cx="1003300" cy="912813"/>
                </a:xfrm>
                <a:custGeom>
                  <a:avLst/>
                  <a:gdLst/>
                  <a:ahLst/>
                  <a:cxnLst>
                    <a:cxn ang="0">
                      <a:pos x="364" y="0"/>
                    </a:cxn>
                    <a:cxn ang="0">
                      <a:pos x="432" y="9"/>
                    </a:cxn>
                    <a:cxn ang="0">
                      <a:pos x="500" y="32"/>
                    </a:cxn>
                    <a:cxn ang="0">
                      <a:pos x="550" y="57"/>
                    </a:cxn>
                    <a:cxn ang="0">
                      <a:pos x="589" y="86"/>
                    </a:cxn>
                    <a:cxn ang="0">
                      <a:pos x="619" y="118"/>
                    </a:cxn>
                    <a:cxn ang="0">
                      <a:pos x="631" y="159"/>
                    </a:cxn>
                    <a:cxn ang="0">
                      <a:pos x="621" y="201"/>
                    </a:cxn>
                    <a:cxn ang="0">
                      <a:pos x="601" y="233"/>
                    </a:cxn>
                    <a:cxn ang="0">
                      <a:pos x="573" y="259"/>
                    </a:cxn>
                    <a:cxn ang="0">
                      <a:pos x="538" y="277"/>
                    </a:cxn>
                    <a:cxn ang="0">
                      <a:pos x="499" y="289"/>
                    </a:cxn>
                    <a:cxn ang="0">
                      <a:pos x="457" y="297"/>
                    </a:cxn>
                    <a:cxn ang="0">
                      <a:pos x="413" y="300"/>
                    </a:cxn>
                    <a:cxn ang="0">
                      <a:pos x="326" y="298"/>
                    </a:cxn>
                    <a:cxn ang="0">
                      <a:pos x="288" y="293"/>
                    </a:cxn>
                    <a:cxn ang="0">
                      <a:pos x="253" y="288"/>
                    </a:cxn>
                    <a:cxn ang="0">
                      <a:pos x="225" y="282"/>
                    </a:cxn>
                    <a:cxn ang="0">
                      <a:pos x="204" y="278"/>
                    </a:cxn>
                    <a:cxn ang="0">
                      <a:pos x="193" y="276"/>
                    </a:cxn>
                    <a:cxn ang="0">
                      <a:pos x="199" y="309"/>
                    </a:cxn>
                    <a:cxn ang="0">
                      <a:pos x="206" y="369"/>
                    </a:cxn>
                    <a:cxn ang="0">
                      <a:pos x="204" y="422"/>
                    </a:cxn>
                    <a:cxn ang="0">
                      <a:pos x="195" y="466"/>
                    </a:cxn>
                    <a:cxn ang="0">
                      <a:pos x="180" y="503"/>
                    </a:cxn>
                    <a:cxn ang="0">
                      <a:pos x="161" y="532"/>
                    </a:cxn>
                    <a:cxn ang="0">
                      <a:pos x="141" y="553"/>
                    </a:cxn>
                    <a:cxn ang="0">
                      <a:pos x="119" y="567"/>
                    </a:cxn>
                    <a:cxn ang="0">
                      <a:pos x="100" y="575"/>
                    </a:cxn>
                    <a:cxn ang="0">
                      <a:pos x="55" y="517"/>
                    </a:cxn>
                    <a:cxn ang="0">
                      <a:pos x="23" y="452"/>
                    </a:cxn>
                    <a:cxn ang="0">
                      <a:pos x="4" y="384"/>
                    </a:cxn>
                    <a:cxn ang="0">
                      <a:pos x="0" y="313"/>
                    </a:cxn>
                    <a:cxn ang="0">
                      <a:pos x="12" y="242"/>
                    </a:cxn>
                    <a:cxn ang="0">
                      <a:pos x="39" y="176"/>
                    </a:cxn>
                    <a:cxn ang="0">
                      <a:pos x="76" y="121"/>
                    </a:cxn>
                    <a:cxn ang="0">
                      <a:pos x="122" y="76"/>
                    </a:cxn>
                    <a:cxn ang="0">
                      <a:pos x="175" y="41"/>
                    </a:cxn>
                    <a:cxn ang="0">
                      <a:pos x="234" y="16"/>
                    </a:cxn>
                    <a:cxn ang="0">
                      <a:pos x="297" y="3"/>
                    </a:cxn>
                  </a:cxnLst>
                  <a:rect l="0" t="0" r="r" b="b"/>
                  <a:pathLst>
                    <a:path w="632" h="575">
                      <a:moveTo>
                        <a:pt x="331" y="0"/>
                      </a:moveTo>
                      <a:lnTo>
                        <a:pt x="364" y="0"/>
                      </a:lnTo>
                      <a:lnTo>
                        <a:pt x="398" y="3"/>
                      </a:lnTo>
                      <a:lnTo>
                        <a:pt x="432" y="9"/>
                      </a:lnTo>
                      <a:lnTo>
                        <a:pt x="466" y="19"/>
                      </a:lnTo>
                      <a:lnTo>
                        <a:pt x="500" y="32"/>
                      </a:lnTo>
                      <a:lnTo>
                        <a:pt x="527" y="44"/>
                      </a:lnTo>
                      <a:lnTo>
                        <a:pt x="550" y="57"/>
                      </a:lnTo>
                      <a:lnTo>
                        <a:pt x="570" y="71"/>
                      </a:lnTo>
                      <a:lnTo>
                        <a:pt x="589" y="86"/>
                      </a:lnTo>
                      <a:lnTo>
                        <a:pt x="605" y="101"/>
                      </a:lnTo>
                      <a:lnTo>
                        <a:pt x="619" y="118"/>
                      </a:lnTo>
                      <a:lnTo>
                        <a:pt x="632" y="135"/>
                      </a:lnTo>
                      <a:lnTo>
                        <a:pt x="631" y="159"/>
                      </a:lnTo>
                      <a:lnTo>
                        <a:pt x="627" y="181"/>
                      </a:lnTo>
                      <a:lnTo>
                        <a:pt x="621" y="201"/>
                      </a:lnTo>
                      <a:lnTo>
                        <a:pt x="612" y="218"/>
                      </a:lnTo>
                      <a:lnTo>
                        <a:pt x="601" y="233"/>
                      </a:lnTo>
                      <a:lnTo>
                        <a:pt x="587" y="247"/>
                      </a:lnTo>
                      <a:lnTo>
                        <a:pt x="573" y="259"/>
                      </a:lnTo>
                      <a:lnTo>
                        <a:pt x="556" y="269"/>
                      </a:lnTo>
                      <a:lnTo>
                        <a:pt x="538" y="277"/>
                      </a:lnTo>
                      <a:lnTo>
                        <a:pt x="519" y="284"/>
                      </a:lnTo>
                      <a:lnTo>
                        <a:pt x="499" y="289"/>
                      </a:lnTo>
                      <a:lnTo>
                        <a:pt x="478" y="294"/>
                      </a:lnTo>
                      <a:lnTo>
                        <a:pt x="457" y="297"/>
                      </a:lnTo>
                      <a:lnTo>
                        <a:pt x="435" y="299"/>
                      </a:lnTo>
                      <a:lnTo>
                        <a:pt x="413" y="300"/>
                      </a:lnTo>
                      <a:lnTo>
                        <a:pt x="369" y="300"/>
                      </a:lnTo>
                      <a:lnTo>
                        <a:pt x="326" y="298"/>
                      </a:lnTo>
                      <a:lnTo>
                        <a:pt x="306" y="296"/>
                      </a:lnTo>
                      <a:lnTo>
                        <a:pt x="288" y="293"/>
                      </a:lnTo>
                      <a:lnTo>
                        <a:pt x="270" y="291"/>
                      </a:lnTo>
                      <a:lnTo>
                        <a:pt x="253" y="288"/>
                      </a:lnTo>
                      <a:lnTo>
                        <a:pt x="238" y="285"/>
                      </a:lnTo>
                      <a:lnTo>
                        <a:pt x="225" y="282"/>
                      </a:lnTo>
                      <a:lnTo>
                        <a:pt x="213" y="280"/>
                      </a:lnTo>
                      <a:lnTo>
                        <a:pt x="204" y="278"/>
                      </a:lnTo>
                      <a:lnTo>
                        <a:pt x="197" y="277"/>
                      </a:lnTo>
                      <a:lnTo>
                        <a:pt x="193" y="276"/>
                      </a:lnTo>
                      <a:lnTo>
                        <a:pt x="192" y="275"/>
                      </a:lnTo>
                      <a:lnTo>
                        <a:pt x="199" y="309"/>
                      </a:lnTo>
                      <a:lnTo>
                        <a:pt x="204" y="340"/>
                      </a:lnTo>
                      <a:lnTo>
                        <a:pt x="206" y="369"/>
                      </a:lnTo>
                      <a:lnTo>
                        <a:pt x="206" y="397"/>
                      </a:lnTo>
                      <a:lnTo>
                        <a:pt x="204" y="422"/>
                      </a:lnTo>
                      <a:lnTo>
                        <a:pt x="200" y="445"/>
                      </a:lnTo>
                      <a:lnTo>
                        <a:pt x="195" y="466"/>
                      </a:lnTo>
                      <a:lnTo>
                        <a:pt x="188" y="486"/>
                      </a:lnTo>
                      <a:lnTo>
                        <a:pt x="180" y="503"/>
                      </a:lnTo>
                      <a:lnTo>
                        <a:pt x="171" y="518"/>
                      </a:lnTo>
                      <a:lnTo>
                        <a:pt x="161" y="532"/>
                      </a:lnTo>
                      <a:lnTo>
                        <a:pt x="151" y="544"/>
                      </a:lnTo>
                      <a:lnTo>
                        <a:pt x="141" y="553"/>
                      </a:lnTo>
                      <a:lnTo>
                        <a:pt x="130" y="561"/>
                      </a:lnTo>
                      <a:lnTo>
                        <a:pt x="119" y="567"/>
                      </a:lnTo>
                      <a:lnTo>
                        <a:pt x="110" y="572"/>
                      </a:lnTo>
                      <a:lnTo>
                        <a:pt x="100" y="575"/>
                      </a:lnTo>
                      <a:lnTo>
                        <a:pt x="76" y="546"/>
                      </a:lnTo>
                      <a:lnTo>
                        <a:pt x="55" y="517"/>
                      </a:lnTo>
                      <a:lnTo>
                        <a:pt x="37" y="486"/>
                      </a:lnTo>
                      <a:lnTo>
                        <a:pt x="23" y="452"/>
                      </a:lnTo>
                      <a:lnTo>
                        <a:pt x="12" y="418"/>
                      </a:lnTo>
                      <a:lnTo>
                        <a:pt x="4" y="384"/>
                      </a:lnTo>
                      <a:lnTo>
                        <a:pt x="0" y="349"/>
                      </a:lnTo>
                      <a:lnTo>
                        <a:pt x="0" y="313"/>
                      </a:lnTo>
                      <a:lnTo>
                        <a:pt x="4" y="278"/>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80" name="Freeform 86">
                  <a:extLst>
                    <a:ext uri="{FF2B5EF4-FFF2-40B4-BE49-F238E27FC236}">
                      <a16:creationId xmlns:a16="http://schemas.microsoft.com/office/drawing/2014/main" id="{684D3E80-7356-28A1-3B4C-34E069389515}"/>
                    </a:ext>
                  </a:extLst>
                </p:cNvPr>
                <p:cNvSpPr>
                  <a:spLocks/>
                </p:cNvSpPr>
                <p:nvPr/>
              </p:nvSpPr>
              <p:spPr bwMode="auto">
                <a:xfrm>
                  <a:off x="5695949" y="4327525"/>
                  <a:ext cx="439738" cy="171450"/>
                </a:xfrm>
                <a:custGeom>
                  <a:avLst/>
                  <a:gdLst/>
                  <a:ahLst/>
                  <a:cxnLst>
                    <a:cxn ang="0">
                      <a:pos x="265" y="0"/>
                    </a:cxn>
                    <a:cxn ang="0">
                      <a:pos x="267" y="14"/>
                    </a:cxn>
                    <a:cxn ang="0">
                      <a:pos x="269" y="26"/>
                    </a:cxn>
                    <a:cxn ang="0">
                      <a:pos x="271" y="37"/>
                    </a:cxn>
                    <a:cxn ang="0">
                      <a:pos x="274" y="48"/>
                    </a:cxn>
                    <a:cxn ang="0">
                      <a:pos x="276" y="59"/>
                    </a:cxn>
                    <a:cxn ang="0">
                      <a:pos x="277" y="71"/>
                    </a:cxn>
                    <a:cxn ang="0">
                      <a:pos x="277" y="84"/>
                    </a:cxn>
                    <a:cxn ang="0">
                      <a:pos x="275" y="85"/>
                    </a:cxn>
                    <a:cxn ang="0">
                      <a:pos x="270" y="86"/>
                    </a:cxn>
                    <a:cxn ang="0">
                      <a:pos x="261" y="89"/>
                    </a:cxn>
                    <a:cxn ang="0">
                      <a:pos x="248" y="91"/>
                    </a:cxn>
                    <a:cxn ang="0">
                      <a:pos x="233" y="95"/>
                    </a:cxn>
                    <a:cxn ang="0">
                      <a:pos x="215" y="98"/>
                    </a:cxn>
                    <a:cxn ang="0">
                      <a:pos x="195" y="101"/>
                    </a:cxn>
                    <a:cxn ang="0">
                      <a:pos x="172" y="104"/>
                    </a:cxn>
                    <a:cxn ang="0">
                      <a:pos x="149" y="106"/>
                    </a:cxn>
                    <a:cxn ang="0">
                      <a:pos x="123" y="107"/>
                    </a:cxn>
                    <a:cxn ang="0">
                      <a:pos x="96" y="108"/>
                    </a:cxn>
                    <a:cxn ang="0">
                      <a:pos x="69" y="107"/>
                    </a:cxn>
                    <a:cxn ang="0">
                      <a:pos x="40" y="105"/>
                    </a:cxn>
                    <a:cxn ang="0">
                      <a:pos x="11" y="102"/>
                    </a:cxn>
                    <a:cxn ang="0">
                      <a:pos x="9" y="87"/>
                    </a:cxn>
                    <a:cxn ang="0">
                      <a:pos x="8" y="75"/>
                    </a:cxn>
                    <a:cxn ang="0">
                      <a:pos x="7" y="64"/>
                    </a:cxn>
                    <a:cxn ang="0">
                      <a:pos x="5" y="44"/>
                    </a:cxn>
                    <a:cxn ang="0">
                      <a:pos x="4" y="33"/>
                    </a:cxn>
                    <a:cxn ang="0">
                      <a:pos x="2" y="19"/>
                    </a:cxn>
                    <a:cxn ang="0">
                      <a:pos x="0" y="2"/>
                    </a:cxn>
                    <a:cxn ang="0">
                      <a:pos x="2" y="2"/>
                    </a:cxn>
                    <a:cxn ang="0">
                      <a:pos x="9" y="3"/>
                    </a:cxn>
                    <a:cxn ang="0">
                      <a:pos x="19" y="3"/>
                    </a:cxn>
                    <a:cxn ang="0">
                      <a:pos x="33" y="4"/>
                    </a:cxn>
                    <a:cxn ang="0">
                      <a:pos x="50" y="4"/>
                    </a:cxn>
                    <a:cxn ang="0">
                      <a:pos x="69" y="4"/>
                    </a:cxn>
                    <a:cxn ang="0">
                      <a:pos x="92" y="5"/>
                    </a:cxn>
                    <a:cxn ang="0">
                      <a:pos x="144" y="5"/>
                    </a:cxn>
                    <a:cxn ang="0">
                      <a:pos x="172" y="4"/>
                    </a:cxn>
                    <a:cxn ang="0">
                      <a:pos x="203" y="4"/>
                    </a:cxn>
                    <a:cxn ang="0">
                      <a:pos x="234" y="2"/>
                    </a:cxn>
                    <a:cxn ang="0">
                      <a:pos x="265" y="0"/>
                    </a:cxn>
                  </a:cxnLst>
                  <a:rect l="0" t="0" r="r" b="b"/>
                  <a:pathLst>
                    <a:path w="277" h="108">
                      <a:moveTo>
                        <a:pt x="265" y="0"/>
                      </a:moveTo>
                      <a:lnTo>
                        <a:pt x="267" y="14"/>
                      </a:lnTo>
                      <a:lnTo>
                        <a:pt x="269" y="26"/>
                      </a:lnTo>
                      <a:lnTo>
                        <a:pt x="271" y="37"/>
                      </a:lnTo>
                      <a:lnTo>
                        <a:pt x="274" y="48"/>
                      </a:lnTo>
                      <a:lnTo>
                        <a:pt x="276" y="59"/>
                      </a:lnTo>
                      <a:lnTo>
                        <a:pt x="277" y="71"/>
                      </a:lnTo>
                      <a:lnTo>
                        <a:pt x="277" y="84"/>
                      </a:lnTo>
                      <a:lnTo>
                        <a:pt x="275" y="85"/>
                      </a:lnTo>
                      <a:lnTo>
                        <a:pt x="270" y="86"/>
                      </a:lnTo>
                      <a:lnTo>
                        <a:pt x="261" y="89"/>
                      </a:lnTo>
                      <a:lnTo>
                        <a:pt x="248" y="91"/>
                      </a:lnTo>
                      <a:lnTo>
                        <a:pt x="233" y="95"/>
                      </a:lnTo>
                      <a:lnTo>
                        <a:pt x="215" y="98"/>
                      </a:lnTo>
                      <a:lnTo>
                        <a:pt x="195" y="101"/>
                      </a:lnTo>
                      <a:lnTo>
                        <a:pt x="172" y="104"/>
                      </a:lnTo>
                      <a:lnTo>
                        <a:pt x="149" y="106"/>
                      </a:lnTo>
                      <a:lnTo>
                        <a:pt x="123" y="107"/>
                      </a:lnTo>
                      <a:lnTo>
                        <a:pt x="96" y="108"/>
                      </a:lnTo>
                      <a:lnTo>
                        <a:pt x="69" y="107"/>
                      </a:lnTo>
                      <a:lnTo>
                        <a:pt x="40" y="105"/>
                      </a:lnTo>
                      <a:lnTo>
                        <a:pt x="11" y="102"/>
                      </a:lnTo>
                      <a:lnTo>
                        <a:pt x="9" y="87"/>
                      </a:lnTo>
                      <a:lnTo>
                        <a:pt x="8" y="75"/>
                      </a:lnTo>
                      <a:lnTo>
                        <a:pt x="7" y="64"/>
                      </a:lnTo>
                      <a:lnTo>
                        <a:pt x="5" y="44"/>
                      </a:lnTo>
                      <a:lnTo>
                        <a:pt x="4" y="33"/>
                      </a:lnTo>
                      <a:lnTo>
                        <a:pt x="2" y="19"/>
                      </a:lnTo>
                      <a:lnTo>
                        <a:pt x="0" y="2"/>
                      </a:lnTo>
                      <a:lnTo>
                        <a:pt x="2" y="2"/>
                      </a:lnTo>
                      <a:lnTo>
                        <a:pt x="9" y="3"/>
                      </a:lnTo>
                      <a:lnTo>
                        <a:pt x="19" y="3"/>
                      </a:lnTo>
                      <a:lnTo>
                        <a:pt x="33" y="4"/>
                      </a:lnTo>
                      <a:lnTo>
                        <a:pt x="50" y="4"/>
                      </a:lnTo>
                      <a:lnTo>
                        <a:pt x="69" y="4"/>
                      </a:lnTo>
                      <a:lnTo>
                        <a:pt x="92" y="5"/>
                      </a:lnTo>
                      <a:lnTo>
                        <a:pt x="144" y="5"/>
                      </a:lnTo>
                      <a:lnTo>
                        <a:pt x="172" y="4"/>
                      </a:lnTo>
                      <a:lnTo>
                        <a:pt x="203" y="4"/>
                      </a:lnTo>
                      <a:lnTo>
                        <a:pt x="234" y="2"/>
                      </a:lnTo>
                      <a:lnTo>
                        <a:pt x="265"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81" name="Freeform 87">
                  <a:extLst>
                    <a:ext uri="{FF2B5EF4-FFF2-40B4-BE49-F238E27FC236}">
                      <a16:creationId xmlns:a16="http://schemas.microsoft.com/office/drawing/2014/main" id="{B335FE9F-E179-02B6-DCF2-E1805E5813E7}"/>
                    </a:ext>
                  </a:extLst>
                </p:cNvPr>
                <p:cNvSpPr>
                  <a:spLocks/>
                </p:cNvSpPr>
                <p:nvPr/>
              </p:nvSpPr>
              <p:spPr bwMode="auto">
                <a:xfrm>
                  <a:off x="6399212" y="4232275"/>
                  <a:ext cx="169863" cy="198438"/>
                </a:xfrm>
                <a:custGeom>
                  <a:avLst/>
                  <a:gdLst/>
                  <a:ahLst/>
                  <a:cxnLst>
                    <a:cxn ang="0">
                      <a:pos x="107" y="0"/>
                    </a:cxn>
                    <a:cxn ang="0">
                      <a:pos x="107" y="2"/>
                    </a:cxn>
                    <a:cxn ang="0">
                      <a:pos x="106" y="9"/>
                    </a:cxn>
                    <a:cxn ang="0">
                      <a:pos x="105" y="19"/>
                    </a:cxn>
                    <a:cxn ang="0">
                      <a:pos x="104" y="35"/>
                    </a:cxn>
                    <a:cxn ang="0">
                      <a:pos x="102" y="54"/>
                    </a:cxn>
                    <a:cxn ang="0">
                      <a:pos x="100" y="78"/>
                    </a:cxn>
                    <a:cxn ang="0">
                      <a:pos x="98" y="106"/>
                    </a:cxn>
                    <a:cxn ang="0">
                      <a:pos x="75" y="113"/>
                    </a:cxn>
                    <a:cxn ang="0">
                      <a:pos x="53" y="118"/>
                    </a:cxn>
                    <a:cxn ang="0">
                      <a:pos x="34" y="122"/>
                    </a:cxn>
                    <a:cxn ang="0">
                      <a:pos x="17" y="125"/>
                    </a:cxn>
                    <a:cxn ang="0">
                      <a:pos x="16" y="123"/>
                    </a:cxn>
                    <a:cxn ang="0">
                      <a:pos x="14" y="118"/>
                    </a:cxn>
                    <a:cxn ang="0">
                      <a:pos x="12" y="109"/>
                    </a:cxn>
                    <a:cxn ang="0">
                      <a:pos x="10" y="96"/>
                    </a:cxn>
                    <a:cxn ang="0">
                      <a:pos x="7" y="80"/>
                    </a:cxn>
                    <a:cxn ang="0">
                      <a:pos x="3" y="60"/>
                    </a:cxn>
                    <a:cxn ang="0">
                      <a:pos x="0" y="36"/>
                    </a:cxn>
                    <a:cxn ang="0">
                      <a:pos x="29" y="28"/>
                    </a:cxn>
                    <a:cxn ang="0">
                      <a:pos x="57" y="20"/>
                    </a:cxn>
                    <a:cxn ang="0">
                      <a:pos x="83" y="11"/>
                    </a:cxn>
                    <a:cxn ang="0">
                      <a:pos x="107" y="0"/>
                    </a:cxn>
                  </a:cxnLst>
                  <a:rect l="0" t="0" r="r" b="b"/>
                  <a:pathLst>
                    <a:path w="107" h="125">
                      <a:moveTo>
                        <a:pt x="107" y="0"/>
                      </a:moveTo>
                      <a:lnTo>
                        <a:pt x="107" y="2"/>
                      </a:lnTo>
                      <a:lnTo>
                        <a:pt x="106" y="9"/>
                      </a:lnTo>
                      <a:lnTo>
                        <a:pt x="105" y="19"/>
                      </a:lnTo>
                      <a:lnTo>
                        <a:pt x="104" y="35"/>
                      </a:lnTo>
                      <a:lnTo>
                        <a:pt x="102" y="54"/>
                      </a:lnTo>
                      <a:lnTo>
                        <a:pt x="100" y="78"/>
                      </a:lnTo>
                      <a:lnTo>
                        <a:pt x="98" y="106"/>
                      </a:lnTo>
                      <a:lnTo>
                        <a:pt x="75" y="113"/>
                      </a:lnTo>
                      <a:lnTo>
                        <a:pt x="53" y="118"/>
                      </a:lnTo>
                      <a:lnTo>
                        <a:pt x="34" y="122"/>
                      </a:lnTo>
                      <a:lnTo>
                        <a:pt x="17" y="125"/>
                      </a:lnTo>
                      <a:lnTo>
                        <a:pt x="16" y="123"/>
                      </a:lnTo>
                      <a:lnTo>
                        <a:pt x="14" y="118"/>
                      </a:lnTo>
                      <a:lnTo>
                        <a:pt x="12" y="109"/>
                      </a:lnTo>
                      <a:lnTo>
                        <a:pt x="10" y="96"/>
                      </a:lnTo>
                      <a:lnTo>
                        <a:pt x="7" y="80"/>
                      </a:lnTo>
                      <a:lnTo>
                        <a:pt x="3" y="60"/>
                      </a:lnTo>
                      <a:lnTo>
                        <a:pt x="0" y="36"/>
                      </a:lnTo>
                      <a:lnTo>
                        <a:pt x="29" y="28"/>
                      </a:lnTo>
                      <a:lnTo>
                        <a:pt x="57" y="20"/>
                      </a:lnTo>
                      <a:lnTo>
                        <a:pt x="83" y="11"/>
                      </a:lnTo>
                      <a:lnTo>
                        <a:pt x="107"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82" name="Freeform 88">
                  <a:extLst>
                    <a:ext uri="{FF2B5EF4-FFF2-40B4-BE49-F238E27FC236}">
                      <a16:creationId xmlns:a16="http://schemas.microsoft.com/office/drawing/2014/main" id="{050E3B8B-65AB-9ED0-F454-AB4DC6FB3C08}"/>
                    </a:ext>
                  </a:extLst>
                </p:cNvPr>
                <p:cNvSpPr>
                  <a:spLocks/>
                </p:cNvSpPr>
                <p:nvPr/>
              </p:nvSpPr>
              <p:spPr bwMode="auto">
                <a:xfrm>
                  <a:off x="5624512" y="3213100"/>
                  <a:ext cx="511175" cy="1257300"/>
                </a:xfrm>
                <a:custGeom>
                  <a:avLst/>
                  <a:gdLst/>
                  <a:ahLst/>
                  <a:cxnLst>
                    <a:cxn ang="0">
                      <a:pos x="23" y="0"/>
                    </a:cxn>
                    <a:cxn ang="0">
                      <a:pos x="37" y="2"/>
                    </a:cxn>
                    <a:cxn ang="0">
                      <a:pos x="62" y="4"/>
                    </a:cxn>
                    <a:cxn ang="0">
                      <a:pos x="93" y="6"/>
                    </a:cxn>
                    <a:cxn ang="0">
                      <a:pos x="125" y="8"/>
                    </a:cxn>
                    <a:cxn ang="0">
                      <a:pos x="155" y="8"/>
                    </a:cxn>
                    <a:cxn ang="0">
                      <a:pos x="158" y="15"/>
                    </a:cxn>
                    <a:cxn ang="0">
                      <a:pos x="167" y="35"/>
                    </a:cxn>
                    <a:cxn ang="0">
                      <a:pos x="180" y="66"/>
                    </a:cxn>
                    <a:cxn ang="0">
                      <a:pos x="196" y="109"/>
                    </a:cxn>
                    <a:cxn ang="0">
                      <a:pos x="215" y="161"/>
                    </a:cxn>
                    <a:cxn ang="0">
                      <a:pos x="235" y="221"/>
                    </a:cxn>
                    <a:cxn ang="0">
                      <a:pos x="255" y="288"/>
                    </a:cxn>
                    <a:cxn ang="0">
                      <a:pos x="275" y="361"/>
                    </a:cxn>
                    <a:cxn ang="0">
                      <a:pos x="292" y="440"/>
                    </a:cxn>
                    <a:cxn ang="0">
                      <a:pos x="306" y="522"/>
                    </a:cxn>
                    <a:cxn ang="0">
                      <a:pos x="317" y="606"/>
                    </a:cxn>
                    <a:cxn ang="0">
                      <a:pos x="322" y="692"/>
                    </a:cxn>
                    <a:cxn ang="0">
                      <a:pos x="321" y="777"/>
                    </a:cxn>
                    <a:cxn ang="0">
                      <a:pos x="313" y="779"/>
                    </a:cxn>
                    <a:cxn ang="0">
                      <a:pos x="290" y="782"/>
                    </a:cxn>
                    <a:cxn ang="0">
                      <a:pos x="257" y="786"/>
                    </a:cxn>
                    <a:cxn ang="0">
                      <a:pos x="217" y="789"/>
                    </a:cxn>
                    <a:cxn ang="0">
                      <a:pos x="170" y="792"/>
                    </a:cxn>
                    <a:cxn ang="0">
                      <a:pos x="99" y="791"/>
                    </a:cxn>
                    <a:cxn ang="0">
                      <a:pos x="55" y="787"/>
                    </a:cxn>
                    <a:cxn ang="0">
                      <a:pos x="16" y="779"/>
                    </a:cxn>
                    <a:cxn ang="0">
                      <a:pos x="25" y="502"/>
                    </a:cxn>
                    <a:cxn ang="0">
                      <a:pos x="35" y="451"/>
                    </a:cxn>
                    <a:cxn ang="0">
                      <a:pos x="41" y="393"/>
                    </a:cxn>
                    <a:cxn ang="0">
                      <a:pos x="43" y="330"/>
                    </a:cxn>
                    <a:cxn ang="0">
                      <a:pos x="42" y="267"/>
                    </a:cxn>
                    <a:cxn ang="0">
                      <a:pos x="38" y="175"/>
                    </a:cxn>
                    <a:cxn ang="0">
                      <a:pos x="33" y="119"/>
                    </a:cxn>
                    <a:cxn ang="0">
                      <a:pos x="29" y="71"/>
                    </a:cxn>
                    <a:cxn ang="0">
                      <a:pos x="25" y="33"/>
                    </a:cxn>
                    <a:cxn ang="0">
                      <a:pos x="22" y="9"/>
                    </a:cxn>
                    <a:cxn ang="0">
                      <a:pos x="21" y="0"/>
                    </a:cxn>
                  </a:cxnLst>
                  <a:rect l="0" t="0" r="r" b="b"/>
                  <a:pathLst>
                    <a:path w="322" h="792">
                      <a:moveTo>
                        <a:pt x="21" y="0"/>
                      </a:moveTo>
                      <a:lnTo>
                        <a:pt x="23" y="0"/>
                      </a:lnTo>
                      <a:lnTo>
                        <a:pt x="28" y="1"/>
                      </a:lnTo>
                      <a:lnTo>
                        <a:pt x="37" y="2"/>
                      </a:lnTo>
                      <a:lnTo>
                        <a:pt x="48" y="3"/>
                      </a:lnTo>
                      <a:lnTo>
                        <a:pt x="62" y="4"/>
                      </a:lnTo>
                      <a:lnTo>
                        <a:pt x="77" y="5"/>
                      </a:lnTo>
                      <a:lnTo>
                        <a:pt x="93" y="6"/>
                      </a:lnTo>
                      <a:lnTo>
                        <a:pt x="109" y="7"/>
                      </a:lnTo>
                      <a:lnTo>
                        <a:pt x="125" y="8"/>
                      </a:lnTo>
                      <a:lnTo>
                        <a:pt x="141" y="8"/>
                      </a:lnTo>
                      <a:lnTo>
                        <a:pt x="155" y="8"/>
                      </a:lnTo>
                      <a:lnTo>
                        <a:pt x="156" y="10"/>
                      </a:lnTo>
                      <a:lnTo>
                        <a:pt x="158" y="15"/>
                      </a:lnTo>
                      <a:lnTo>
                        <a:pt x="162" y="24"/>
                      </a:lnTo>
                      <a:lnTo>
                        <a:pt x="167" y="35"/>
                      </a:lnTo>
                      <a:lnTo>
                        <a:pt x="173" y="50"/>
                      </a:lnTo>
                      <a:lnTo>
                        <a:pt x="180" y="66"/>
                      </a:lnTo>
                      <a:lnTo>
                        <a:pt x="188" y="86"/>
                      </a:lnTo>
                      <a:lnTo>
                        <a:pt x="196" y="109"/>
                      </a:lnTo>
                      <a:lnTo>
                        <a:pt x="206" y="134"/>
                      </a:lnTo>
                      <a:lnTo>
                        <a:pt x="215" y="161"/>
                      </a:lnTo>
                      <a:lnTo>
                        <a:pt x="225" y="190"/>
                      </a:lnTo>
                      <a:lnTo>
                        <a:pt x="235" y="221"/>
                      </a:lnTo>
                      <a:lnTo>
                        <a:pt x="245" y="254"/>
                      </a:lnTo>
                      <a:lnTo>
                        <a:pt x="255" y="288"/>
                      </a:lnTo>
                      <a:lnTo>
                        <a:pt x="265" y="324"/>
                      </a:lnTo>
                      <a:lnTo>
                        <a:pt x="275" y="361"/>
                      </a:lnTo>
                      <a:lnTo>
                        <a:pt x="284" y="400"/>
                      </a:lnTo>
                      <a:lnTo>
                        <a:pt x="292" y="440"/>
                      </a:lnTo>
                      <a:lnTo>
                        <a:pt x="299" y="480"/>
                      </a:lnTo>
                      <a:lnTo>
                        <a:pt x="306" y="522"/>
                      </a:lnTo>
                      <a:lnTo>
                        <a:pt x="312" y="563"/>
                      </a:lnTo>
                      <a:lnTo>
                        <a:pt x="317" y="606"/>
                      </a:lnTo>
                      <a:lnTo>
                        <a:pt x="319" y="649"/>
                      </a:lnTo>
                      <a:lnTo>
                        <a:pt x="322" y="692"/>
                      </a:lnTo>
                      <a:lnTo>
                        <a:pt x="322" y="735"/>
                      </a:lnTo>
                      <a:lnTo>
                        <a:pt x="321" y="777"/>
                      </a:lnTo>
                      <a:lnTo>
                        <a:pt x="319" y="777"/>
                      </a:lnTo>
                      <a:lnTo>
                        <a:pt x="313" y="779"/>
                      </a:lnTo>
                      <a:lnTo>
                        <a:pt x="304" y="780"/>
                      </a:lnTo>
                      <a:lnTo>
                        <a:pt x="290" y="782"/>
                      </a:lnTo>
                      <a:lnTo>
                        <a:pt x="275" y="784"/>
                      </a:lnTo>
                      <a:lnTo>
                        <a:pt x="257" y="786"/>
                      </a:lnTo>
                      <a:lnTo>
                        <a:pt x="238" y="787"/>
                      </a:lnTo>
                      <a:lnTo>
                        <a:pt x="217" y="789"/>
                      </a:lnTo>
                      <a:lnTo>
                        <a:pt x="194" y="791"/>
                      </a:lnTo>
                      <a:lnTo>
                        <a:pt x="170" y="792"/>
                      </a:lnTo>
                      <a:lnTo>
                        <a:pt x="123" y="792"/>
                      </a:lnTo>
                      <a:lnTo>
                        <a:pt x="99" y="791"/>
                      </a:lnTo>
                      <a:lnTo>
                        <a:pt x="76" y="790"/>
                      </a:lnTo>
                      <a:lnTo>
                        <a:pt x="55" y="787"/>
                      </a:lnTo>
                      <a:lnTo>
                        <a:pt x="34" y="784"/>
                      </a:lnTo>
                      <a:lnTo>
                        <a:pt x="16" y="779"/>
                      </a:lnTo>
                      <a:lnTo>
                        <a:pt x="0" y="773"/>
                      </a:lnTo>
                      <a:lnTo>
                        <a:pt x="25" y="502"/>
                      </a:lnTo>
                      <a:lnTo>
                        <a:pt x="31" y="478"/>
                      </a:lnTo>
                      <a:lnTo>
                        <a:pt x="35" y="451"/>
                      </a:lnTo>
                      <a:lnTo>
                        <a:pt x="38" y="422"/>
                      </a:lnTo>
                      <a:lnTo>
                        <a:pt x="41" y="393"/>
                      </a:lnTo>
                      <a:lnTo>
                        <a:pt x="42" y="362"/>
                      </a:lnTo>
                      <a:lnTo>
                        <a:pt x="43" y="330"/>
                      </a:lnTo>
                      <a:lnTo>
                        <a:pt x="43" y="299"/>
                      </a:lnTo>
                      <a:lnTo>
                        <a:pt x="42" y="267"/>
                      </a:lnTo>
                      <a:lnTo>
                        <a:pt x="39" y="205"/>
                      </a:lnTo>
                      <a:lnTo>
                        <a:pt x="38" y="175"/>
                      </a:lnTo>
                      <a:lnTo>
                        <a:pt x="36" y="146"/>
                      </a:lnTo>
                      <a:lnTo>
                        <a:pt x="33" y="119"/>
                      </a:lnTo>
                      <a:lnTo>
                        <a:pt x="31" y="94"/>
                      </a:lnTo>
                      <a:lnTo>
                        <a:pt x="29" y="71"/>
                      </a:lnTo>
                      <a:lnTo>
                        <a:pt x="27" y="51"/>
                      </a:lnTo>
                      <a:lnTo>
                        <a:pt x="25" y="33"/>
                      </a:lnTo>
                      <a:lnTo>
                        <a:pt x="23" y="19"/>
                      </a:lnTo>
                      <a:lnTo>
                        <a:pt x="22" y="9"/>
                      </a:lnTo>
                      <a:lnTo>
                        <a:pt x="21" y="2"/>
                      </a:lnTo>
                      <a:lnTo>
                        <a:pt x="2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83" name="Freeform 89">
                  <a:extLst>
                    <a:ext uri="{FF2B5EF4-FFF2-40B4-BE49-F238E27FC236}">
                      <a16:creationId xmlns:a16="http://schemas.microsoft.com/office/drawing/2014/main" id="{6E5E7015-C43A-F6B7-2515-C2349977A2BF}"/>
                    </a:ext>
                  </a:extLst>
                </p:cNvPr>
                <p:cNvSpPr>
                  <a:spLocks/>
                </p:cNvSpPr>
                <p:nvPr/>
              </p:nvSpPr>
              <p:spPr bwMode="auto">
                <a:xfrm>
                  <a:off x="6367462" y="3173413"/>
                  <a:ext cx="266700" cy="1223963"/>
                </a:xfrm>
                <a:custGeom>
                  <a:avLst/>
                  <a:gdLst/>
                  <a:ahLst/>
                  <a:cxnLst>
                    <a:cxn ang="0">
                      <a:pos x="130" y="0"/>
                    </a:cxn>
                    <a:cxn ang="0">
                      <a:pos x="141" y="521"/>
                    </a:cxn>
                    <a:cxn ang="0">
                      <a:pos x="168" y="742"/>
                    </a:cxn>
                    <a:cxn ang="0">
                      <a:pos x="166" y="742"/>
                    </a:cxn>
                    <a:cxn ang="0">
                      <a:pos x="161" y="744"/>
                    </a:cxn>
                    <a:cxn ang="0">
                      <a:pos x="154" y="746"/>
                    </a:cxn>
                    <a:cxn ang="0">
                      <a:pos x="144" y="749"/>
                    </a:cxn>
                    <a:cxn ang="0">
                      <a:pos x="132" y="753"/>
                    </a:cxn>
                    <a:cxn ang="0">
                      <a:pos x="120" y="757"/>
                    </a:cxn>
                    <a:cxn ang="0">
                      <a:pos x="92" y="764"/>
                    </a:cxn>
                    <a:cxn ang="0">
                      <a:pos x="79" y="766"/>
                    </a:cxn>
                    <a:cxn ang="0">
                      <a:pos x="67" y="769"/>
                    </a:cxn>
                    <a:cxn ang="0">
                      <a:pos x="56" y="771"/>
                    </a:cxn>
                    <a:cxn ang="0">
                      <a:pos x="46" y="771"/>
                    </a:cxn>
                    <a:cxn ang="0">
                      <a:pos x="45" y="769"/>
                    </a:cxn>
                    <a:cxn ang="0">
                      <a:pos x="45" y="763"/>
                    </a:cxn>
                    <a:cxn ang="0">
                      <a:pos x="43" y="753"/>
                    </a:cxn>
                    <a:cxn ang="0">
                      <a:pos x="41" y="739"/>
                    </a:cxn>
                    <a:cxn ang="0">
                      <a:pos x="37" y="722"/>
                    </a:cxn>
                    <a:cxn ang="0">
                      <a:pos x="34" y="701"/>
                    </a:cxn>
                    <a:cxn ang="0">
                      <a:pos x="30" y="677"/>
                    </a:cxn>
                    <a:cxn ang="0">
                      <a:pos x="27" y="651"/>
                    </a:cxn>
                    <a:cxn ang="0">
                      <a:pos x="23" y="623"/>
                    </a:cxn>
                    <a:cxn ang="0">
                      <a:pos x="19" y="592"/>
                    </a:cxn>
                    <a:cxn ang="0">
                      <a:pos x="16" y="559"/>
                    </a:cxn>
                    <a:cxn ang="0">
                      <a:pos x="12" y="525"/>
                    </a:cxn>
                    <a:cxn ang="0">
                      <a:pos x="9" y="489"/>
                    </a:cxn>
                    <a:cxn ang="0">
                      <a:pos x="6" y="453"/>
                    </a:cxn>
                    <a:cxn ang="0">
                      <a:pos x="3" y="415"/>
                    </a:cxn>
                    <a:cxn ang="0">
                      <a:pos x="1" y="337"/>
                    </a:cxn>
                    <a:cxn ang="0">
                      <a:pos x="0" y="288"/>
                    </a:cxn>
                    <a:cxn ang="0">
                      <a:pos x="0" y="244"/>
                    </a:cxn>
                    <a:cxn ang="0">
                      <a:pos x="1" y="204"/>
                    </a:cxn>
                    <a:cxn ang="0">
                      <a:pos x="1" y="167"/>
                    </a:cxn>
                    <a:cxn ang="0">
                      <a:pos x="2" y="136"/>
                    </a:cxn>
                    <a:cxn ang="0">
                      <a:pos x="3" y="108"/>
                    </a:cxn>
                    <a:cxn ang="0">
                      <a:pos x="5" y="84"/>
                    </a:cxn>
                    <a:cxn ang="0">
                      <a:pos x="6" y="64"/>
                    </a:cxn>
                    <a:cxn ang="0">
                      <a:pos x="8" y="47"/>
                    </a:cxn>
                    <a:cxn ang="0">
                      <a:pos x="9" y="35"/>
                    </a:cxn>
                    <a:cxn ang="0">
                      <a:pos x="10" y="26"/>
                    </a:cxn>
                    <a:cxn ang="0">
                      <a:pos x="11" y="21"/>
                    </a:cxn>
                    <a:cxn ang="0">
                      <a:pos x="11" y="19"/>
                    </a:cxn>
                    <a:cxn ang="0">
                      <a:pos x="130" y="0"/>
                    </a:cxn>
                  </a:cxnLst>
                  <a:rect l="0" t="0" r="r" b="b"/>
                  <a:pathLst>
                    <a:path w="168" h="771">
                      <a:moveTo>
                        <a:pt x="130" y="0"/>
                      </a:moveTo>
                      <a:lnTo>
                        <a:pt x="141" y="521"/>
                      </a:lnTo>
                      <a:lnTo>
                        <a:pt x="168" y="742"/>
                      </a:lnTo>
                      <a:lnTo>
                        <a:pt x="166" y="742"/>
                      </a:lnTo>
                      <a:lnTo>
                        <a:pt x="161" y="744"/>
                      </a:lnTo>
                      <a:lnTo>
                        <a:pt x="154" y="746"/>
                      </a:lnTo>
                      <a:lnTo>
                        <a:pt x="144" y="749"/>
                      </a:lnTo>
                      <a:lnTo>
                        <a:pt x="132" y="753"/>
                      </a:lnTo>
                      <a:lnTo>
                        <a:pt x="120" y="757"/>
                      </a:lnTo>
                      <a:lnTo>
                        <a:pt x="92" y="764"/>
                      </a:lnTo>
                      <a:lnTo>
                        <a:pt x="79" y="766"/>
                      </a:lnTo>
                      <a:lnTo>
                        <a:pt x="67" y="769"/>
                      </a:lnTo>
                      <a:lnTo>
                        <a:pt x="56" y="771"/>
                      </a:lnTo>
                      <a:lnTo>
                        <a:pt x="46" y="771"/>
                      </a:lnTo>
                      <a:lnTo>
                        <a:pt x="45" y="769"/>
                      </a:lnTo>
                      <a:lnTo>
                        <a:pt x="45" y="763"/>
                      </a:lnTo>
                      <a:lnTo>
                        <a:pt x="43" y="753"/>
                      </a:lnTo>
                      <a:lnTo>
                        <a:pt x="41" y="739"/>
                      </a:lnTo>
                      <a:lnTo>
                        <a:pt x="37" y="722"/>
                      </a:lnTo>
                      <a:lnTo>
                        <a:pt x="34" y="701"/>
                      </a:lnTo>
                      <a:lnTo>
                        <a:pt x="30" y="677"/>
                      </a:lnTo>
                      <a:lnTo>
                        <a:pt x="27" y="651"/>
                      </a:lnTo>
                      <a:lnTo>
                        <a:pt x="23" y="623"/>
                      </a:lnTo>
                      <a:lnTo>
                        <a:pt x="19" y="592"/>
                      </a:lnTo>
                      <a:lnTo>
                        <a:pt x="16" y="559"/>
                      </a:lnTo>
                      <a:lnTo>
                        <a:pt x="12" y="525"/>
                      </a:lnTo>
                      <a:lnTo>
                        <a:pt x="9" y="489"/>
                      </a:lnTo>
                      <a:lnTo>
                        <a:pt x="6" y="453"/>
                      </a:lnTo>
                      <a:lnTo>
                        <a:pt x="3" y="415"/>
                      </a:lnTo>
                      <a:lnTo>
                        <a:pt x="1" y="337"/>
                      </a:lnTo>
                      <a:lnTo>
                        <a:pt x="0" y="288"/>
                      </a:lnTo>
                      <a:lnTo>
                        <a:pt x="0" y="244"/>
                      </a:lnTo>
                      <a:lnTo>
                        <a:pt x="1" y="204"/>
                      </a:lnTo>
                      <a:lnTo>
                        <a:pt x="1" y="167"/>
                      </a:lnTo>
                      <a:lnTo>
                        <a:pt x="2" y="136"/>
                      </a:lnTo>
                      <a:lnTo>
                        <a:pt x="3" y="108"/>
                      </a:lnTo>
                      <a:lnTo>
                        <a:pt x="5" y="84"/>
                      </a:lnTo>
                      <a:lnTo>
                        <a:pt x="6" y="64"/>
                      </a:lnTo>
                      <a:lnTo>
                        <a:pt x="8" y="47"/>
                      </a:lnTo>
                      <a:lnTo>
                        <a:pt x="9" y="35"/>
                      </a:lnTo>
                      <a:lnTo>
                        <a:pt x="10" y="26"/>
                      </a:lnTo>
                      <a:lnTo>
                        <a:pt x="11" y="21"/>
                      </a:lnTo>
                      <a:lnTo>
                        <a:pt x="11" y="19"/>
                      </a:lnTo>
                      <a:lnTo>
                        <a:pt x="130"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84" name="Freeform 90">
                  <a:extLst>
                    <a:ext uri="{FF2B5EF4-FFF2-40B4-BE49-F238E27FC236}">
                      <a16:creationId xmlns:a16="http://schemas.microsoft.com/office/drawing/2014/main" id="{E5A195DD-2EEF-6CAA-827C-9B7AEAEC3C5F}"/>
                    </a:ext>
                  </a:extLst>
                </p:cNvPr>
                <p:cNvSpPr>
                  <a:spLocks/>
                </p:cNvSpPr>
                <p:nvPr/>
              </p:nvSpPr>
              <p:spPr bwMode="auto">
                <a:xfrm>
                  <a:off x="6030912" y="3216275"/>
                  <a:ext cx="228600" cy="139700"/>
                </a:xfrm>
                <a:custGeom>
                  <a:avLst/>
                  <a:gdLst/>
                  <a:ahLst/>
                  <a:cxnLst>
                    <a:cxn ang="0">
                      <a:pos x="144" y="0"/>
                    </a:cxn>
                    <a:cxn ang="0">
                      <a:pos x="114" y="85"/>
                    </a:cxn>
                    <a:cxn ang="0">
                      <a:pos x="75" y="88"/>
                    </a:cxn>
                    <a:cxn ang="0">
                      <a:pos x="0" y="6"/>
                    </a:cxn>
                    <a:cxn ang="0">
                      <a:pos x="33" y="5"/>
                    </a:cxn>
                    <a:cxn ang="0">
                      <a:pos x="69" y="4"/>
                    </a:cxn>
                    <a:cxn ang="0">
                      <a:pos x="106" y="2"/>
                    </a:cxn>
                    <a:cxn ang="0">
                      <a:pos x="144" y="0"/>
                    </a:cxn>
                  </a:cxnLst>
                  <a:rect l="0" t="0" r="r" b="b"/>
                  <a:pathLst>
                    <a:path w="144" h="88">
                      <a:moveTo>
                        <a:pt x="144" y="0"/>
                      </a:moveTo>
                      <a:lnTo>
                        <a:pt x="114" y="85"/>
                      </a:lnTo>
                      <a:lnTo>
                        <a:pt x="75" y="88"/>
                      </a:lnTo>
                      <a:lnTo>
                        <a:pt x="0" y="6"/>
                      </a:lnTo>
                      <a:lnTo>
                        <a:pt x="33" y="5"/>
                      </a:lnTo>
                      <a:lnTo>
                        <a:pt x="69" y="4"/>
                      </a:lnTo>
                      <a:lnTo>
                        <a:pt x="106" y="2"/>
                      </a:lnTo>
                      <a:lnTo>
                        <a:pt x="144"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85" name="Freeform 91">
                  <a:extLst>
                    <a:ext uri="{FF2B5EF4-FFF2-40B4-BE49-F238E27FC236}">
                      <a16:creationId xmlns:a16="http://schemas.microsoft.com/office/drawing/2014/main" id="{6FF6A3B7-BB05-4041-C0B5-C96851557B84}"/>
                    </a:ext>
                  </a:extLst>
                </p:cNvPr>
                <p:cNvSpPr>
                  <a:spLocks/>
                </p:cNvSpPr>
                <p:nvPr/>
              </p:nvSpPr>
              <p:spPr bwMode="auto">
                <a:xfrm>
                  <a:off x="5735637" y="3562350"/>
                  <a:ext cx="158750" cy="36513"/>
                </a:xfrm>
                <a:custGeom>
                  <a:avLst/>
                  <a:gdLst/>
                  <a:ahLst/>
                  <a:cxnLst>
                    <a:cxn ang="0">
                      <a:pos x="0" y="0"/>
                    </a:cxn>
                    <a:cxn ang="0">
                      <a:pos x="97" y="1"/>
                    </a:cxn>
                    <a:cxn ang="0">
                      <a:pos x="100" y="23"/>
                    </a:cxn>
                    <a:cxn ang="0">
                      <a:pos x="1" y="23"/>
                    </a:cxn>
                    <a:cxn ang="0">
                      <a:pos x="0" y="0"/>
                    </a:cxn>
                  </a:cxnLst>
                  <a:rect l="0" t="0" r="r" b="b"/>
                  <a:pathLst>
                    <a:path w="100" h="23">
                      <a:moveTo>
                        <a:pt x="0" y="0"/>
                      </a:moveTo>
                      <a:lnTo>
                        <a:pt x="97" y="1"/>
                      </a:lnTo>
                      <a:lnTo>
                        <a:pt x="100" y="23"/>
                      </a:lnTo>
                      <a:lnTo>
                        <a:pt x="1" y="23"/>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86" name="Freeform 94">
                  <a:extLst>
                    <a:ext uri="{FF2B5EF4-FFF2-40B4-BE49-F238E27FC236}">
                      <a16:creationId xmlns:a16="http://schemas.microsoft.com/office/drawing/2014/main" id="{AF533C38-C60E-AC92-E868-E0474FF87CDC}"/>
                    </a:ext>
                  </a:extLst>
                </p:cNvPr>
                <p:cNvSpPr>
                  <a:spLocks/>
                </p:cNvSpPr>
                <p:nvPr/>
              </p:nvSpPr>
              <p:spPr bwMode="auto">
                <a:xfrm>
                  <a:off x="6081712" y="4106863"/>
                  <a:ext cx="41275" cy="36513"/>
                </a:xfrm>
                <a:custGeom>
                  <a:avLst/>
                  <a:gdLst/>
                  <a:ahLst/>
                  <a:cxnLst>
                    <a:cxn ang="0">
                      <a:pos x="9" y="0"/>
                    </a:cxn>
                    <a:cxn ang="0">
                      <a:pos x="24" y="4"/>
                    </a:cxn>
                    <a:cxn ang="0">
                      <a:pos x="26" y="23"/>
                    </a:cxn>
                    <a:cxn ang="0">
                      <a:pos x="13" y="19"/>
                    </a:cxn>
                    <a:cxn ang="0">
                      <a:pos x="0" y="14"/>
                    </a:cxn>
                    <a:cxn ang="0">
                      <a:pos x="9" y="0"/>
                    </a:cxn>
                  </a:cxnLst>
                  <a:rect l="0" t="0" r="r" b="b"/>
                  <a:pathLst>
                    <a:path w="26" h="23">
                      <a:moveTo>
                        <a:pt x="9" y="0"/>
                      </a:moveTo>
                      <a:lnTo>
                        <a:pt x="24" y="4"/>
                      </a:lnTo>
                      <a:lnTo>
                        <a:pt x="26" y="23"/>
                      </a:lnTo>
                      <a:lnTo>
                        <a:pt x="13" y="19"/>
                      </a:lnTo>
                      <a:lnTo>
                        <a:pt x="0" y="14"/>
                      </a:lnTo>
                      <a:lnTo>
                        <a:pt x="9" y="0"/>
                      </a:lnTo>
                      <a:close/>
                    </a:path>
                  </a:pathLst>
                </a:custGeom>
                <a:solidFill>
                  <a:srgbClr val="00002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87" name="Freeform 95">
                  <a:extLst>
                    <a:ext uri="{FF2B5EF4-FFF2-40B4-BE49-F238E27FC236}">
                      <a16:creationId xmlns:a16="http://schemas.microsoft.com/office/drawing/2014/main" id="{D648C88B-389C-79A8-9E97-41993797B60D}"/>
                    </a:ext>
                  </a:extLst>
                </p:cNvPr>
                <p:cNvSpPr>
                  <a:spLocks/>
                </p:cNvSpPr>
                <p:nvPr/>
              </p:nvSpPr>
              <p:spPr bwMode="auto">
                <a:xfrm>
                  <a:off x="5643562" y="2016125"/>
                  <a:ext cx="736600" cy="346075"/>
                </a:xfrm>
                <a:custGeom>
                  <a:avLst/>
                  <a:gdLst/>
                  <a:ahLst/>
                  <a:cxnLst>
                    <a:cxn ang="0">
                      <a:pos x="341" y="1"/>
                    </a:cxn>
                    <a:cxn ang="0">
                      <a:pos x="355" y="4"/>
                    </a:cxn>
                    <a:cxn ang="0">
                      <a:pos x="379" y="12"/>
                    </a:cxn>
                    <a:cxn ang="0">
                      <a:pos x="407" y="24"/>
                    </a:cxn>
                    <a:cxn ang="0">
                      <a:pos x="434" y="41"/>
                    </a:cxn>
                    <a:cxn ang="0">
                      <a:pos x="455" y="65"/>
                    </a:cxn>
                    <a:cxn ang="0">
                      <a:pos x="464" y="88"/>
                    </a:cxn>
                    <a:cxn ang="0">
                      <a:pos x="464" y="109"/>
                    </a:cxn>
                    <a:cxn ang="0">
                      <a:pos x="459" y="133"/>
                    </a:cxn>
                    <a:cxn ang="0">
                      <a:pos x="447" y="156"/>
                    </a:cxn>
                    <a:cxn ang="0">
                      <a:pos x="426" y="179"/>
                    </a:cxn>
                    <a:cxn ang="0">
                      <a:pos x="397" y="197"/>
                    </a:cxn>
                    <a:cxn ang="0">
                      <a:pos x="356" y="210"/>
                    </a:cxn>
                    <a:cxn ang="0">
                      <a:pos x="305" y="217"/>
                    </a:cxn>
                    <a:cxn ang="0">
                      <a:pos x="231" y="217"/>
                    </a:cxn>
                    <a:cxn ang="0">
                      <a:pos x="167" y="210"/>
                    </a:cxn>
                    <a:cxn ang="0">
                      <a:pos x="112" y="199"/>
                    </a:cxn>
                    <a:cxn ang="0">
                      <a:pos x="68" y="184"/>
                    </a:cxn>
                    <a:cxn ang="0">
                      <a:pos x="35" y="170"/>
                    </a:cxn>
                    <a:cxn ang="0">
                      <a:pos x="13" y="159"/>
                    </a:cxn>
                    <a:cxn ang="0">
                      <a:pos x="1" y="152"/>
                    </a:cxn>
                    <a:cxn ang="0">
                      <a:pos x="34" y="156"/>
                    </a:cxn>
                    <a:cxn ang="0">
                      <a:pos x="96" y="158"/>
                    </a:cxn>
                    <a:cxn ang="0">
                      <a:pos x="149" y="152"/>
                    </a:cxn>
                    <a:cxn ang="0">
                      <a:pos x="195" y="139"/>
                    </a:cxn>
                    <a:cxn ang="0">
                      <a:pos x="233" y="121"/>
                    </a:cxn>
                    <a:cxn ang="0">
                      <a:pos x="264" y="99"/>
                    </a:cxn>
                    <a:cxn ang="0">
                      <a:pos x="290" y="76"/>
                    </a:cxn>
                    <a:cxn ang="0">
                      <a:pos x="308" y="54"/>
                    </a:cxn>
                    <a:cxn ang="0">
                      <a:pos x="323" y="33"/>
                    </a:cxn>
                    <a:cxn ang="0">
                      <a:pos x="332" y="16"/>
                    </a:cxn>
                    <a:cxn ang="0">
                      <a:pos x="337" y="4"/>
                    </a:cxn>
                    <a:cxn ang="0">
                      <a:pos x="339" y="0"/>
                    </a:cxn>
                  </a:cxnLst>
                  <a:rect l="0" t="0" r="r" b="b"/>
                  <a:pathLst>
                    <a:path w="464" h="218">
                      <a:moveTo>
                        <a:pt x="339" y="0"/>
                      </a:moveTo>
                      <a:lnTo>
                        <a:pt x="341" y="1"/>
                      </a:lnTo>
                      <a:lnTo>
                        <a:pt x="346" y="2"/>
                      </a:lnTo>
                      <a:lnTo>
                        <a:pt x="355" y="4"/>
                      </a:lnTo>
                      <a:lnTo>
                        <a:pt x="366" y="7"/>
                      </a:lnTo>
                      <a:lnTo>
                        <a:pt x="379" y="12"/>
                      </a:lnTo>
                      <a:lnTo>
                        <a:pt x="392" y="18"/>
                      </a:lnTo>
                      <a:lnTo>
                        <a:pt x="407" y="24"/>
                      </a:lnTo>
                      <a:lnTo>
                        <a:pt x="421" y="32"/>
                      </a:lnTo>
                      <a:lnTo>
                        <a:pt x="434" y="41"/>
                      </a:lnTo>
                      <a:lnTo>
                        <a:pt x="445" y="52"/>
                      </a:lnTo>
                      <a:lnTo>
                        <a:pt x="455" y="65"/>
                      </a:lnTo>
                      <a:lnTo>
                        <a:pt x="461" y="78"/>
                      </a:lnTo>
                      <a:lnTo>
                        <a:pt x="464" y="88"/>
                      </a:lnTo>
                      <a:lnTo>
                        <a:pt x="464" y="98"/>
                      </a:lnTo>
                      <a:lnTo>
                        <a:pt x="464" y="109"/>
                      </a:lnTo>
                      <a:lnTo>
                        <a:pt x="462" y="121"/>
                      </a:lnTo>
                      <a:lnTo>
                        <a:pt x="459" y="133"/>
                      </a:lnTo>
                      <a:lnTo>
                        <a:pt x="454" y="145"/>
                      </a:lnTo>
                      <a:lnTo>
                        <a:pt x="447" y="156"/>
                      </a:lnTo>
                      <a:lnTo>
                        <a:pt x="437" y="168"/>
                      </a:lnTo>
                      <a:lnTo>
                        <a:pt x="426" y="179"/>
                      </a:lnTo>
                      <a:lnTo>
                        <a:pt x="412" y="188"/>
                      </a:lnTo>
                      <a:lnTo>
                        <a:pt x="397" y="197"/>
                      </a:lnTo>
                      <a:lnTo>
                        <a:pt x="378" y="204"/>
                      </a:lnTo>
                      <a:lnTo>
                        <a:pt x="356" y="210"/>
                      </a:lnTo>
                      <a:lnTo>
                        <a:pt x="332" y="215"/>
                      </a:lnTo>
                      <a:lnTo>
                        <a:pt x="305" y="217"/>
                      </a:lnTo>
                      <a:lnTo>
                        <a:pt x="267" y="218"/>
                      </a:lnTo>
                      <a:lnTo>
                        <a:pt x="231" y="217"/>
                      </a:lnTo>
                      <a:lnTo>
                        <a:pt x="198" y="215"/>
                      </a:lnTo>
                      <a:lnTo>
                        <a:pt x="167" y="210"/>
                      </a:lnTo>
                      <a:lnTo>
                        <a:pt x="138" y="205"/>
                      </a:lnTo>
                      <a:lnTo>
                        <a:pt x="112" y="199"/>
                      </a:lnTo>
                      <a:lnTo>
                        <a:pt x="89" y="192"/>
                      </a:lnTo>
                      <a:lnTo>
                        <a:pt x="68" y="184"/>
                      </a:lnTo>
                      <a:lnTo>
                        <a:pt x="50" y="177"/>
                      </a:lnTo>
                      <a:lnTo>
                        <a:pt x="35" y="170"/>
                      </a:lnTo>
                      <a:lnTo>
                        <a:pt x="22" y="164"/>
                      </a:lnTo>
                      <a:lnTo>
                        <a:pt x="13" y="159"/>
                      </a:lnTo>
                      <a:lnTo>
                        <a:pt x="5" y="154"/>
                      </a:lnTo>
                      <a:lnTo>
                        <a:pt x="1" y="152"/>
                      </a:lnTo>
                      <a:lnTo>
                        <a:pt x="0" y="151"/>
                      </a:lnTo>
                      <a:lnTo>
                        <a:pt x="34" y="156"/>
                      </a:lnTo>
                      <a:lnTo>
                        <a:pt x="66" y="158"/>
                      </a:lnTo>
                      <a:lnTo>
                        <a:pt x="96" y="158"/>
                      </a:lnTo>
                      <a:lnTo>
                        <a:pt x="124" y="156"/>
                      </a:lnTo>
                      <a:lnTo>
                        <a:pt x="149" y="152"/>
                      </a:lnTo>
                      <a:lnTo>
                        <a:pt x="173" y="145"/>
                      </a:lnTo>
                      <a:lnTo>
                        <a:pt x="195" y="139"/>
                      </a:lnTo>
                      <a:lnTo>
                        <a:pt x="215" y="130"/>
                      </a:lnTo>
                      <a:lnTo>
                        <a:pt x="233" y="121"/>
                      </a:lnTo>
                      <a:lnTo>
                        <a:pt x="249" y="110"/>
                      </a:lnTo>
                      <a:lnTo>
                        <a:pt x="264" y="99"/>
                      </a:lnTo>
                      <a:lnTo>
                        <a:pt x="278" y="87"/>
                      </a:lnTo>
                      <a:lnTo>
                        <a:pt x="290" y="76"/>
                      </a:lnTo>
                      <a:lnTo>
                        <a:pt x="299" y="65"/>
                      </a:lnTo>
                      <a:lnTo>
                        <a:pt x="308" y="54"/>
                      </a:lnTo>
                      <a:lnTo>
                        <a:pt x="316" y="42"/>
                      </a:lnTo>
                      <a:lnTo>
                        <a:pt x="323" y="33"/>
                      </a:lnTo>
                      <a:lnTo>
                        <a:pt x="327" y="24"/>
                      </a:lnTo>
                      <a:lnTo>
                        <a:pt x="332" y="16"/>
                      </a:lnTo>
                      <a:lnTo>
                        <a:pt x="335" y="9"/>
                      </a:lnTo>
                      <a:lnTo>
                        <a:pt x="337" y="4"/>
                      </a:lnTo>
                      <a:lnTo>
                        <a:pt x="338" y="2"/>
                      </a:lnTo>
                      <a:lnTo>
                        <a:pt x="33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88" name="Freeform 96">
                  <a:extLst>
                    <a:ext uri="{FF2B5EF4-FFF2-40B4-BE49-F238E27FC236}">
                      <a16:creationId xmlns:a16="http://schemas.microsoft.com/office/drawing/2014/main" id="{D01817A1-762A-21B7-5197-0C2873D52FBA}"/>
                    </a:ext>
                  </a:extLst>
                </p:cNvPr>
                <p:cNvSpPr>
                  <a:spLocks noEditPoints="1"/>
                </p:cNvSpPr>
                <p:nvPr/>
              </p:nvSpPr>
              <p:spPr bwMode="auto">
                <a:xfrm>
                  <a:off x="6099174" y="2165350"/>
                  <a:ext cx="280988" cy="200025"/>
                </a:xfrm>
                <a:custGeom>
                  <a:avLst/>
                  <a:gdLst/>
                  <a:ahLst/>
                  <a:cxnLst>
                    <a:cxn ang="0">
                      <a:pos x="1" y="126"/>
                    </a:cxn>
                    <a:cxn ang="0">
                      <a:pos x="0" y="126"/>
                    </a:cxn>
                    <a:cxn ang="0">
                      <a:pos x="1" y="126"/>
                    </a:cxn>
                    <a:cxn ang="0">
                      <a:pos x="175" y="0"/>
                    </a:cxn>
                    <a:cxn ang="0">
                      <a:pos x="175" y="0"/>
                    </a:cxn>
                    <a:cxn ang="0">
                      <a:pos x="176" y="3"/>
                    </a:cxn>
                    <a:cxn ang="0">
                      <a:pos x="177" y="7"/>
                    </a:cxn>
                    <a:cxn ang="0">
                      <a:pos x="177" y="12"/>
                    </a:cxn>
                    <a:cxn ang="0">
                      <a:pos x="177" y="25"/>
                    </a:cxn>
                    <a:cxn ang="0">
                      <a:pos x="177" y="33"/>
                    </a:cxn>
                    <a:cxn ang="0">
                      <a:pos x="174" y="42"/>
                    </a:cxn>
                    <a:cxn ang="0">
                      <a:pos x="172" y="50"/>
                    </a:cxn>
                    <a:cxn ang="0">
                      <a:pos x="168" y="59"/>
                    </a:cxn>
                    <a:cxn ang="0">
                      <a:pos x="163" y="69"/>
                    </a:cxn>
                    <a:cxn ang="0">
                      <a:pos x="157" y="78"/>
                    </a:cxn>
                    <a:cxn ang="0">
                      <a:pos x="149" y="86"/>
                    </a:cxn>
                    <a:cxn ang="0">
                      <a:pos x="139" y="94"/>
                    </a:cxn>
                    <a:cxn ang="0">
                      <a:pos x="126" y="102"/>
                    </a:cxn>
                    <a:cxn ang="0">
                      <a:pos x="112" y="109"/>
                    </a:cxn>
                    <a:cxn ang="0">
                      <a:pos x="95" y="115"/>
                    </a:cxn>
                    <a:cxn ang="0">
                      <a:pos x="76" y="120"/>
                    </a:cxn>
                    <a:cxn ang="0">
                      <a:pos x="54" y="123"/>
                    </a:cxn>
                    <a:cxn ang="0">
                      <a:pos x="28" y="125"/>
                    </a:cxn>
                    <a:cxn ang="0">
                      <a:pos x="1" y="126"/>
                    </a:cxn>
                    <a:cxn ang="0">
                      <a:pos x="6" y="125"/>
                    </a:cxn>
                    <a:cxn ang="0">
                      <a:pos x="13" y="125"/>
                    </a:cxn>
                    <a:cxn ang="0">
                      <a:pos x="23" y="124"/>
                    </a:cxn>
                    <a:cxn ang="0">
                      <a:pos x="34" y="122"/>
                    </a:cxn>
                    <a:cxn ang="0">
                      <a:pos x="47" y="120"/>
                    </a:cxn>
                    <a:cxn ang="0">
                      <a:pos x="61" y="116"/>
                    </a:cxn>
                    <a:cxn ang="0">
                      <a:pos x="75" y="112"/>
                    </a:cxn>
                    <a:cxn ang="0">
                      <a:pos x="90" y="107"/>
                    </a:cxn>
                    <a:cxn ang="0">
                      <a:pos x="104" y="101"/>
                    </a:cxn>
                    <a:cxn ang="0">
                      <a:pos x="119" y="94"/>
                    </a:cxn>
                    <a:cxn ang="0">
                      <a:pos x="132" y="85"/>
                    </a:cxn>
                    <a:cxn ang="0">
                      <a:pos x="145" y="75"/>
                    </a:cxn>
                    <a:cxn ang="0">
                      <a:pos x="155" y="63"/>
                    </a:cxn>
                    <a:cxn ang="0">
                      <a:pos x="164" y="50"/>
                    </a:cxn>
                    <a:cxn ang="0">
                      <a:pos x="170" y="35"/>
                    </a:cxn>
                    <a:cxn ang="0">
                      <a:pos x="174" y="18"/>
                    </a:cxn>
                    <a:cxn ang="0">
                      <a:pos x="175" y="0"/>
                    </a:cxn>
                  </a:cxnLst>
                  <a:rect l="0" t="0" r="r" b="b"/>
                  <a:pathLst>
                    <a:path w="177" h="126">
                      <a:moveTo>
                        <a:pt x="1" y="126"/>
                      </a:moveTo>
                      <a:lnTo>
                        <a:pt x="0" y="126"/>
                      </a:lnTo>
                      <a:lnTo>
                        <a:pt x="1" y="126"/>
                      </a:lnTo>
                      <a:close/>
                      <a:moveTo>
                        <a:pt x="175" y="0"/>
                      </a:moveTo>
                      <a:lnTo>
                        <a:pt x="175" y="0"/>
                      </a:lnTo>
                      <a:lnTo>
                        <a:pt x="176" y="3"/>
                      </a:lnTo>
                      <a:lnTo>
                        <a:pt x="177" y="7"/>
                      </a:lnTo>
                      <a:lnTo>
                        <a:pt x="177" y="12"/>
                      </a:lnTo>
                      <a:lnTo>
                        <a:pt x="177" y="25"/>
                      </a:lnTo>
                      <a:lnTo>
                        <a:pt x="177" y="33"/>
                      </a:lnTo>
                      <a:lnTo>
                        <a:pt x="174" y="42"/>
                      </a:lnTo>
                      <a:lnTo>
                        <a:pt x="172" y="50"/>
                      </a:lnTo>
                      <a:lnTo>
                        <a:pt x="168" y="59"/>
                      </a:lnTo>
                      <a:lnTo>
                        <a:pt x="163" y="69"/>
                      </a:lnTo>
                      <a:lnTo>
                        <a:pt x="157" y="78"/>
                      </a:lnTo>
                      <a:lnTo>
                        <a:pt x="149" y="86"/>
                      </a:lnTo>
                      <a:lnTo>
                        <a:pt x="139" y="94"/>
                      </a:lnTo>
                      <a:lnTo>
                        <a:pt x="126" y="102"/>
                      </a:lnTo>
                      <a:lnTo>
                        <a:pt x="112" y="109"/>
                      </a:lnTo>
                      <a:lnTo>
                        <a:pt x="95" y="115"/>
                      </a:lnTo>
                      <a:lnTo>
                        <a:pt x="76" y="120"/>
                      </a:lnTo>
                      <a:lnTo>
                        <a:pt x="54" y="123"/>
                      </a:lnTo>
                      <a:lnTo>
                        <a:pt x="28" y="125"/>
                      </a:lnTo>
                      <a:lnTo>
                        <a:pt x="1" y="126"/>
                      </a:lnTo>
                      <a:lnTo>
                        <a:pt x="6" y="125"/>
                      </a:lnTo>
                      <a:lnTo>
                        <a:pt x="13" y="125"/>
                      </a:lnTo>
                      <a:lnTo>
                        <a:pt x="23" y="124"/>
                      </a:lnTo>
                      <a:lnTo>
                        <a:pt x="34" y="122"/>
                      </a:lnTo>
                      <a:lnTo>
                        <a:pt x="47" y="120"/>
                      </a:lnTo>
                      <a:lnTo>
                        <a:pt x="61" y="116"/>
                      </a:lnTo>
                      <a:lnTo>
                        <a:pt x="75" y="112"/>
                      </a:lnTo>
                      <a:lnTo>
                        <a:pt x="90" y="107"/>
                      </a:lnTo>
                      <a:lnTo>
                        <a:pt x="104" y="101"/>
                      </a:lnTo>
                      <a:lnTo>
                        <a:pt x="119" y="94"/>
                      </a:lnTo>
                      <a:lnTo>
                        <a:pt x="132" y="85"/>
                      </a:lnTo>
                      <a:lnTo>
                        <a:pt x="145" y="75"/>
                      </a:lnTo>
                      <a:lnTo>
                        <a:pt x="155" y="63"/>
                      </a:lnTo>
                      <a:lnTo>
                        <a:pt x="164" y="50"/>
                      </a:lnTo>
                      <a:lnTo>
                        <a:pt x="170" y="35"/>
                      </a:lnTo>
                      <a:lnTo>
                        <a:pt x="174" y="18"/>
                      </a:lnTo>
                      <a:lnTo>
                        <a:pt x="175" y="0"/>
                      </a:lnTo>
                      <a:close/>
                    </a:path>
                  </a:pathLst>
                </a:custGeom>
                <a:solidFill>
                  <a:srgbClr val="A6B8B7"/>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89" name="Freeform 97">
                  <a:extLst>
                    <a:ext uri="{FF2B5EF4-FFF2-40B4-BE49-F238E27FC236}">
                      <a16:creationId xmlns:a16="http://schemas.microsoft.com/office/drawing/2014/main" id="{16DB78C5-C530-EB5A-A693-58674065B136}"/>
                    </a:ext>
                  </a:extLst>
                </p:cNvPr>
                <p:cNvSpPr>
                  <a:spLocks/>
                </p:cNvSpPr>
                <p:nvPr/>
              </p:nvSpPr>
              <p:spPr bwMode="auto">
                <a:xfrm>
                  <a:off x="5653087" y="4102100"/>
                  <a:ext cx="63500" cy="42863"/>
                </a:xfrm>
                <a:custGeom>
                  <a:avLst/>
                  <a:gdLst/>
                  <a:ahLst/>
                  <a:cxnLst>
                    <a:cxn ang="0">
                      <a:pos x="2" y="0"/>
                    </a:cxn>
                    <a:cxn ang="0">
                      <a:pos x="22" y="7"/>
                    </a:cxn>
                    <a:cxn ang="0">
                      <a:pos x="40" y="27"/>
                    </a:cxn>
                    <a:cxn ang="0">
                      <a:pos x="0" y="20"/>
                    </a:cxn>
                    <a:cxn ang="0">
                      <a:pos x="2" y="0"/>
                    </a:cxn>
                  </a:cxnLst>
                  <a:rect l="0" t="0" r="r" b="b"/>
                  <a:pathLst>
                    <a:path w="40" h="27">
                      <a:moveTo>
                        <a:pt x="2" y="0"/>
                      </a:moveTo>
                      <a:lnTo>
                        <a:pt x="22" y="7"/>
                      </a:lnTo>
                      <a:lnTo>
                        <a:pt x="40" y="27"/>
                      </a:lnTo>
                      <a:lnTo>
                        <a:pt x="0" y="20"/>
                      </a:lnTo>
                      <a:lnTo>
                        <a:pt x="2"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90" name="Freeform 98">
                  <a:extLst>
                    <a:ext uri="{FF2B5EF4-FFF2-40B4-BE49-F238E27FC236}">
                      <a16:creationId xmlns:a16="http://schemas.microsoft.com/office/drawing/2014/main" id="{24BDB379-E274-E6A6-76D5-035889E50BDE}"/>
                    </a:ext>
                  </a:extLst>
                </p:cNvPr>
                <p:cNvSpPr>
                  <a:spLocks/>
                </p:cNvSpPr>
                <p:nvPr/>
              </p:nvSpPr>
              <p:spPr bwMode="auto">
                <a:xfrm>
                  <a:off x="6518274" y="2289175"/>
                  <a:ext cx="76200" cy="401638"/>
                </a:xfrm>
                <a:custGeom>
                  <a:avLst/>
                  <a:gdLst/>
                  <a:ahLst/>
                  <a:cxnLst>
                    <a:cxn ang="0">
                      <a:pos x="0" y="0"/>
                    </a:cxn>
                    <a:cxn ang="0">
                      <a:pos x="2" y="1"/>
                    </a:cxn>
                    <a:cxn ang="0">
                      <a:pos x="4" y="5"/>
                    </a:cxn>
                    <a:cxn ang="0">
                      <a:pos x="8" y="12"/>
                    </a:cxn>
                    <a:cxn ang="0">
                      <a:pos x="14" y="22"/>
                    </a:cxn>
                    <a:cxn ang="0">
                      <a:pos x="20" y="34"/>
                    </a:cxn>
                    <a:cxn ang="0">
                      <a:pos x="26" y="49"/>
                    </a:cxn>
                    <a:cxn ang="0">
                      <a:pos x="33" y="66"/>
                    </a:cxn>
                    <a:cxn ang="0">
                      <a:pos x="38" y="86"/>
                    </a:cxn>
                    <a:cxn ang="0">
                      <a:pos x="43" y="108"/>
                    </a:cxn>
                    <a:cxn ang="0">
                      <a:pos x="46" y="132"/>
                    </a:cxn>
                    <a:cxn ang="0">
                      <a:pos x="48" y="159"/>
                    </a:cxn>
                    <a:cxn ang="0">
                      <a:pos x="47" y="188"/>
                    </a:cxn>
                    <a:cxn ang="0">
                      <a:pos x="44" y="219"/>
                    </a:cxn>
                    <a:cxn ang="0">
                      <a:pos x="37" y="253"/>
                    </a:cxn>
                    <a:cxn ang="0">
                      <a:pos x="37" y="250"/>
                    </a:cxn>
                    <a:cxn ang="0">
                      <a:pos x="39" y="244"/>
                    </a:cxn>
                    <a:cxn ang="0">
                      <a:pos x="40" y="234"/>
                    </a:cxn>
                    <a:cxn ang="0">
                      <a:pos x="40" y="220"/>
                    </a:cxn>
                    <a:cxn ang="0">
                      <a:pos x="41" y="203"/>
                    </a:cxn>
                    <a:cxn ang="0">
                      <a:pos x="41" y="183"/>
                    </a:cxn>
                    <a:cxn ang="0">
                      <a:pos x="40" y="161"/>
                    </a:cxn>
                    <a:cxn ang="0">
                      <a:pos x="38" y="137"/>
                    </a:cxn>
                    <a:cxn ang="0">
                      <a:pos x="34" y="112"/>
                    </a:cxn>
                    <a:cxn ang="0">
                      <a:pos x="29" y="85"/>
                    </a:cxn>
                    <a:cxn ang="0">
                      <a:pos x="22" y="56"/>
                    </a:cxn>
                    <a:cxn ang="0">
                      <a:pos x="12" y="28"/>
                    </a:cxn>
                    <a:cxn ang="0">
                      <a:pos x="0" y="0"/>
                    </a:cxn>
                  </a:cxnLst>
                  <a:rect l="0" t="0" r="r" b="b"/>
                  <a:pathLst>
                    <a:path w="48" h="253">
                      <a:moveTo>
                        <a:pt x="0" y="0"/>
                      </a:moveTo>
                      <a:lnTo>
                        <a:pt x="2" y="1"/>
                      </a:lnTo>
                      <a:lnTo>
                        <a:pt x="4" y="5"/>
                      </a:lnTo>
                      <a:lnTo>
                        <a:pt x="8" y="12"/>
                      </a:lnTo>
                      <a:lnTo>
                        <a:pt x="14" y="22"/>
                      </a:lnTo>
                      <a:lnTo>
                        <a:pt x="20" y="34"/>
                      </a:lnTo>
                      <a:lnTo>
                        <a:pt x="26" y="49"/>
                      </a:lnTo>
                      <a:lnTo>
                        <a:pt x="33" y="66"/>
                      </a:lnTo>
                      <a:lnTo>
                        <a:pt x="38" y="86"/>
                      </a:lnTo>
                      <a:lnTo>
                        <a:pt x="43" y="108"/>
                      </a:lnTo>
                      <a:lnTo>
                        <a:pt x="46" y="132"/>
                      </a:lnTo>
                      <a:lnTo>
                        <a:pt x="48" y="159"/>
                      </a:lnTo>
                      <a:lnTo>
                        <a:pt x="47" y="188"/>
                      </a:lnTo>
                      <a:lnTo>
                        <a:pt x="44" y="219"/>
                      </a:lnTo>
                      <a:lnTo>
                        <a:pt x="37" y="253"/>
                      </a:lnTo>
                      <a:lnTo>
                        <a:pt x="37" y="250"/>
                      </a:lnTo>
                      <a:lnTo>
                        <a:pt x="39" y="244"/>
                      </a:lnTo>
                      <a:lnTo>
                        <a:pt x="40" y="234"/>
                      </a:lnTo>
                      <a:lnTo>
                        <a:pt x="40" y="220"/>
                      </a:lnTo>
                      <a:lnTo>
                        <a:pt x="41" y="203"/>
                      </a:lnTo>
                      <a:lnTo>
                        <a:pt x="41" y="183"/>
                      </a:lnTo>
                      <a:lnTo>
                        <a:pt x="40" y="161"/>
                      </a:lnTo>
                      <a:lnTo>
                        <a:pt x="38" y="137"/>
                      </a:lnTo>
                      <a:lnTo>
                        <a:pt x="34" y="112"/>
                      </a:lnTo>
                      <a:lnTo>
                        <a:pt x="29" y="85"/>
                      </a:lnTo>
                      <a:lnTo>
                        <a:pt x="22" y="56"/>
                      </a:lnTo>
                      <a:lnTo>
                        <a:pt x="12" y="28"/>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91" name="Freeform 99">
                  <a:extLst>
                    <a:ext uri="{FF2B5EF4-FFF2-40B4-BE49-F238E27FC236}">
                      <a16:creationId xmlns:a16="http://schemas.microsoft.com/office/drawing/2014/main" id="{2B2F925B-6636-8767-7DF0-5B18A5DE27F8}"/>
                    </a:ext>
                  </a:extLst>
                </p:cNvPr>
                <p:cNvSpPr>
                  <a:spLocks/>
                </p:cNvSpPr>
                <p:nvPr/>
              </p:nvSpPr>
              <p:spPr bwMode="auto">
                <a:xfrm>
                  <a:off x="6542087" y="3509963"/>
                  <a:ext cx="34925" cy="214313"/>
                </a:xfrm>
                <a:custGeom>
                  <a:avLst/>
                  <a:gdLst/>
                  <a:ahLst/>
                  <a:cxnLst>
                    <a:cxn ang="0">
                      <a:pos x="0" y="0"/>
                    </a:cxn>
                    <a:cxn ang="0">
                      <a:pos x="22" y="135"/>
                    </a:cxn>
                    <a:cxn ang="0">
                      <a:pos x="2" y="95"/>
                    </a:cxn>
                    <a:cxn ang="0">
                      <a:pos x="0" y="0"/>
                    </a:cxn>
                  </a:cxnLst>
                  <a:rect l="0" t="0" r="r" b="b"/>
                  <a:pathLst>
                    <a:path w="22" h="135">
                      <a:moveTo>
                        <a:pt x="0" y="0"/>
                      </a:moveTo>
                      <a:lnTo>
                        <a:pt x="22" y="135"/>
                      </a:lnTo>
                      <a:lnTo>
                        <a:pt x="2" y="95"/>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92" name="Freeform 104">
                  <a:extLst>
                    <a:ext uri="{FF2B5EF4-FFF2-40B4-BE49-F238E27FC236}">
                      <a16:creationId xmlns:a16="http://schemas.microsoft.com/office/drawing/2014/main" id="{CFDAC16F-55E5-9C6D-B654-085A7297D08B}"/>
                    </a:ext>
                  </a:extLst>
                </p:cNvPr>
                <p:cNvSpPr>
                  <a:spLocks/>
                </p:cNvSpPr>
                <p:nvPr/>
              </p:nvSpPr>
              <p:spPr bwMode="auto">
                <a:xfrm>
                  <a:off x="5983287" y="3636963"/>
                  <a:ext cx="19050" cy="23813"/>
                </a:xfrm>
                <a:custGeom>
                  <a:avLst/>
                  <a:gdLst/>
                  <a:ahLst/>
                  <a:cxnLst>
                    <a:cxn ang="0">
                      <a:pos x="8" y="0"/>
                    </a:cxn>
                    <a:cxn ang="0">
                      <a:pos x="12" y="5"/>
                    </a:cxn>
                    <a:cxn ang="0">
                      <a:pos x="10" y="8"/>
                    </a:cxn>
                    <a:cxn ang="0">
                      <a:pos x="7" y="12"/>
                    </a:cxn>
                    <a:cxn ang="0">
                      <a:pos x="5" y="15"/>
                    </a:cxn>
                    <a:cxn ang="0">
                      <a:pos x="2" y="12"/>
                    </a:cxn>
                    <a:cxn ang="0">
                      <a:pos x="0" y="9"/>
                    </a:cxn>
                    <a:cxn ang="0">
                      <a:pos x="4" y="5"/>
                    </a:cxn>
                    <a:cxn ang="0">
                      <a:pos x="8" y="0"/>
                    </a:cxn>
                  </a:cxnLst>
                  <a:rect l="0" t="0" r="r" b="b"/>
                  <a:pathLst>
                    <a:path w="12" h="15">
                      <a:moveTo>
                        <a:pt x="8" y="0"/>
                      </a:moveTo>
                      <a:lnTo>
                        <a:pt x="12" y="5"/>
                      </a:lnTo>
                      <a:lnTo>
                        <a:pt x="10" y="8"/>
                      </a:lnTo>
                      <a:lnTo>
                        <a:pt x="7" y="12"/>
                      </a:lnTo>
                      <a:lnTo>
                        <a:pt x="5" y="15"/>
                      </a:lnTo>
                      <a:lnTo>
                        <a:pt x="2" y="12"/>
                      </a:lnTo>
                      <a:lnTo>
                        <a:pt x="0" y="9"/>
                      </a:lnTo>
                      <a:lnTo>
                        <a:pt x="4" y="5"/>
                      </a:lnTo>
                      <a:lnTo>
                        <a:pt x="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93" name="Freeform 105">
                  <a:extLst>
                    <a:ext uri="{FF2B5EF4-FFF2-40B4-BE49-F238E27FC236}">
                      <a16:creationId xmlns:a16="http://schemas.microsoft.com/office/drawing/2014/main" id="{8F518937-121E-1F3B-1800-E0FBAEED5C08}"/>
                    </a:ext>
                  </a:extLst>
                </p:cNvPr>
                <p:cNvSpPr>
                  <a:spLocks/>
                </p:cNvSpPr>
                <p:nvPr/>
              </p:nvSpPr>
              <p:spPr bwMode="auto">
                <a:xfrm>
                  <a:off x="6080124" y="4102100"/>
                  <a:ext cx="9525" cy="14288"/>
                </a:xfrm>
                <a:custGeom>
                  <a:avLst/>
                  <a:gdLst/>
                  <a:ahLst/>
                  <a:cxnLst>
                    <a:cxn ang="0">
                      <a:pos x="5" y="0"/>
                    </a:cxn>
                    <a:cxn ang="0">
                      <a:pos x="6" y="0"/>
                    </a:cxn>
                    <a:cxn ang="0">
                      <a:pos x="6" y="1"/>
                    </a:cxn>
                    <a:cxn ang="0">
                      <a:pos x="3" y="5"/>
                    </a:cxn>
                    <a:cxn ang="0">
                      <a:pos x="0" y="9"/>
                    </a:cxn>
                    <a:cxn ang="0">
                      <a:pos x="2" y="5"/>
                    </a:cxn>
                    <a:cxn ang="0">
                      <a:pos x="5" y="0"/>
                    </a:cxn>
                  </a:cxnLst>
                  <a:rect l="0" t="0" r="r" b="b"/>
                  <a:pathLst>
                    <a:path w="6" h="9">
                      <a:moveTo>
                        <a:pt x="5" y="0"/>
                      </a:moveTo>
                      <a:lnTo>
                        <a:pt x="6" y="0"/>
                      </a:lnTo>
                      <a:lnTo>
                        <a:pt x="6" y="1"/>
                      </a:lnTo>
                      <a:lnTo>
                        <a:pt x="3" y="5"/>
                      </a:lnTo>
                      <a:lnTo>
                        <a:pt x="0" y="9"/>
                      </a:lnTo>
                      <a:lnTo>
                        <a:pt x="2" y="5"/>
                      </a:lnTo>
                      <a:lnTo>
                        <a:pt x="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94" name="Freeform 111">
                  <a:extLst>
                    <a:ext uri="{FF2B5EF4-FFF2-40B4-BE49-F238E27FC236}">
                      <a16:creationId xmlns:a16="http://schemas.microsoft.com/office/drawing/2014/main" id="{6BB4AD58-19E6-2DBB-82C3-B5F58ED1AD3F}"/>
                    </a:ext>
                  </a:extLst>
                </p:cNvPr>
                <p:cNvSpPr>
                  <a:spLocks/>
                </p:cNvSpPr>
                <p:nvPr/>
              </p:nvSpPr>
              <p:spPr bwMode="auto">
                <a:xfrm>
                  <a:off x="6200774" y="3873500"/>
                  <a:ext cx="206375" cy="247650"/>
                </a:xfrm>
                <a:custGeom>
                  <a:avLst/>
                  <a:gdLst/>
                  <a:ahLst/>
                  <a:cxnLst>
                    <a:cxn ang="0">
                      <a:pos x="81" y="0"/>
                    </a:cxn>
                    <a:cxn ang="0">
                      <a:pos x="130" y="114"/>
                    </a:cxn>
                    <a:cxn ang="0">
                      <a:pos x="117" y="129"/>
                    </a:cxn>
                    <a:cxn ang="0">
                      <a:pos x="101" y="141"/>
                    </a:cxn>
                    <a:cxn ang="0">
                      <a:pos x="84" y="150"/>
                    </a:cxn>
                    <a:cxn ang="0">
                      <a:pos x="63" y="156"/>
                    </a:cxn>
                    <a:cxn ang="0">
                      <a:pos x="48" y="152"/>
                    </a:cxn>
                    <a:cxn ang="0">
                      <a:pos x="36" y="145"/>
                    </a:cxn>
                    <a:cxn ang="0">
                      <a:pos x="25" y="137"/>
                    </a:cxn>
                    <a:cxn ang="0">
                      <a:pos x="16" y="127"/>
                    </a:cxn>
                    <a:cxn ang="0">
                      <a:pos x="9" y="115"/>
                    </a:cxn>
                    <a:cxn ang="0">
                      <a:pos x="4" y="102"/>
                    </a:cxn>
                    <a:cxn ang="0">
                      <a:pos x="1" y="88"/>
                    </a:cxn>
                    <a:cxn ang="0">
                      <a:pos x="0" y="75"/>
                    </a:cxn>
                    <a:cxn ang="0">
                      <a:pos x="3" y="62"/>
                    </a:cxn>
                    <a:cxn ang="0">
                      <a:pos x="9" y="51"/>
                    </a:cxn>
                    <a:cxn ang="0">
                      <a:pos x="17" y="41"/>
                    </a:cxn>
                    <a:cxn ang="0">
                      <a:pos x="27" y="31"/>
                    </a:cxn>
                    <a:cxn ang="0">
                      <a:pos x="48" y="16"/>
                    </a:cxn>
                    <a:cxn ang="0">
                      <a:pos x="58" y="10"/>
                    </a:cxn>
                    <a:cxn ang="0">
                      <a:pos x="67" y="6"/>
                    </a:cxn>
                    <a:cxn ang="0">
                      <a:pos x="74" y="3"/>
                    </a:cxn>
                    <a:cxn ang="0">
                      <a:pos x="79" y="1"/>
                    </a:cxn>
                    <a:cxn ang="0">
                      <a:pos x="81" y="0"/>
                    </a:cxn>
                  </a:cxnLst>
                  <a:rect l="0" t="0" r="r" b="b"/>
                  <a:pathLst>
                    <a:path w="130" h="156">
                      <a:moveTo>
                        <a:pt x="81" y="0"/>
                      </a:moveTo>
                      <a:lnTo>
                        <a:pt x="130" y="114"/>
                      </a:lnTo>
                      <a:lnTo>
                        <a:pt x="117" y="129"/>
                      </a:lnTo>
                      <a:lnTo>
                        <a:pt x="101" y="141"/>
                      </a:lnTo>
                      <a:lnTo>
                        <a:pt x="84" y="150"/>
                      </a:lnTo>
                      <a:lnTo>
                        <a:pt x="63" y="156"/>
                      </a:lnTo>
                      <a:lnTo>
                        <a:pt x="48" y="152"/>
                      </a:lnTo>
                      <a:lnTo>
                        <a:pt x="36" y="145"/>
                      </a:lnTo>
                      <a:lnTo>
                        <a:pt x="25" y="137"/>
                      </a:lnTo>
                      <a:lnTo>
                        <a:pt x="16" y="127"/>
                      </a:lnTo>
                      <a:lnTo>
                        <a:pt x="9" y="115"/>
                      </a:lnTo>
                      <a:lnTo>
                        <a:pt x="4" y="102"/>
                      </a:lnTo>
                      <a:lnTo>
                        <a:pt x="1" y="88"/>
                      </a:lnTo>
                      <a:lnTo>
                        <a:pt x="0" y="75"/>
                      </a:lnTo>
                      <a:lnTo>
                        <a:pt x="3" y="62"/>
                      </a:lnTo>
                      <a:lnTo>
                        <a:pt x="9" y="51"/>
                      </a:lnTo>
                      <a:lnTo>
                        <a:pt x="17" y="41"/>
                      </a:lnTo>
                      <a:lnTo>
                        <a:pt x="27" y="31"/>
                      </a:lnTo>
                      <a:lnTo>
                        <a:pt x="48" y="16"/>
                      </a:lnTo>
                      <a:lnTo>
                        <a:pt x="58" y="10"/>
                      </a:lnTo>
                      <a:lnTo>
                        <a:pt x="67" y="6"/>
                      </a:lnTo>
                      <a:lnTo>
                        <a:pt x="74" y="3"/>
                      </a:lnTo>
                      <a:lnTo>
                        <a:pt x="79" y="1"/>
                      </a:lnTo>
                      <a:lnTo>
                        <a:pt x="81" y="0"/>
                      </a:lnTo>
                      <a:close/>
                    </a:path>
                  </a:pathLst>
                </a:custGeom>
                <a:solidFill>
                  <a:srgbClr val="CF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95" name="Freeform 113">
                  <a:extLst>
                    <a:ext uri="{FF2B5EF4-FFF2-40B4-BE49-F238E27FC236}">
                      <a16:creationId xmlns:a16="http://schemas.microsoft.com/office/drawing/2014/main" id="{414E2CF7-636A-5DAE-74E5-6ADD48E6DFCD}"/>
                    </a:ext>
                  </a:extLst>
                </p:cNvPr>
                <p:cNvSpPr>
                  <a:spLocks/>
                </p:cNvSpPr>
                <p:nvPr/>
              </p:nvSpPr>
              <p:spPr bwMode="auto">
                <a:xfrm>
                  <a:off x="6208712" y="3857625"/>
                  <a:ext cx="231775" cy="250825"/>
                </a:xfrm>
                <a:custGeom>
                  <a:avLst/>
                  <a:gdLst/>
                  <a:ahLst/>
                  <a:cxnLst>
                    <a:cxn ang="0">
                      <a:pos x="81" y="0"/>
                    </a:cxn>
                    <a:cxn ang="0">
                      <a:pos x="146" y="147"/>
                    </a:cxn>
                    <a:cxn ang="0">
                      <a:pos x="123" y="154"/>
                    </a:cxn>
                    <a:cxn ang="0">
                      <a:pos x="102" y="157"/>
                    </a:cxn>
                    <a:cxn ang="0">
                      <a:pos x="83" y="158"/>
                    </a:cxn>
                    <a:cxn ang="0">
                      <a:pos x="66" y="156"/>
                    </a:cxn>
                    <a:cxn ang="0">
                      <a:pos x="51" y="152"/>
                    </a:cxn>
                    <a:cxn ang="0">
                      <a:pos x="38" y="145"/>
                    </a:cxn>
                    <a:cxn ang="0">
                      <a:pos x="27" y="137"/>
                    </a:cxn>
                    <a:cxn ang="0">
                      <a:pos x="18" y="127"/>
                    </a:cxn>
                    <a:cxn ang="0">
                      <a:pos x="10" y="114"/>
                    </a:cxn>
                    <a:cxn ang="0">
                      <a:pos x="5" y="101"/>
                    </a:cxn>
                    <a:cxn ang="0">
                      <a:pos x="1" y="87"/>
                    </a:cxn>
                    <a:cxn ang="0">
                      <a:pos x="0" y="74"/>
                    </a:cxn>
                    <a:cxn ang="0">
                      <a:pos x="4" y="61"/>
                    </a:cxn>
                    <a:cxn ang="0">
                      <a:pos x="9" y="50"/>
                    </a:cxn>
                    <a:cxn ang="0">
                      <a:pos x="18" y="40"/>
                    </a:cxn>
                    <a:cxn ang="0">
                      <a:pos x="27" y="31"/>
                    </a:cxn>
                    <a:cxn ang="0">
                      <a:pos x="38" y="23"/>
                    </a:cxn>
                    <a:cxn ang="0">
                      <a:pos x="48" y="16"/>
                    </a:cxn>
                    <a:cxn ang="0">
                      <a:pos x="58" y="10"/>
                    </a:cxn>
                    <a:cxn ang="0">
                      <a:pos x="67" y="6"/>
                    </a:cxn>
                    <a:cxn ang="0">
                      <a:pos x="74" y="2"/>
                    </a:cxn>
                    <a:cxn ang="0">
                      <a:pos x="79" y="0"/>
                    </a:cxn>
                    <a:cxn ang="0">
                      <a:pos x="81" y="0"/>
                    </a:cxn>
                  </a:cxnLst>
                  <a:rect l="0" t="0" r="r" b="b"/>
                  <a:pathLst>
                    <a:path w="146" h="158">
                      <a:moveTo>
                        <a:pt x="81" y="0"/>
                      </a:moveTo>
                      <a:lnTo>
                        <a:pt x="146" y="147"/>
                      </a:lnTo>
                      <a:lnTo>
                        <a:pt x="123" y="154"/>
                      </a:lnTo>
                      <a:lnTo>
                        <a:pt x="102" y="157"/>
                      </a:lnTo>
                      <a:lnTo>
                        <a:pt x="83" y="158"/>
                      </a:lnTo>
                      <a:lnTo>
                        <a:pt x="66" y="156"/>
                      </a:lnTo>
                      <a:lnTo>
                        <a:pt x="51" y="152"/>
                      </a:lnTo>
                      <a:lnTo>
                        <a:pt x="38" y="145"/>
                      </a:lnTo>
                      <a:lnTo>
                        <a:pt x="27" y="137"/>
                      </a:lnTo>
                      <a:lnTo>
                        <a:pt x="18" y="127"/>
                      </a:lnTo>
                      <a:lnTo>
                        <a:pt x="10" y="114"/>
                      </a:lnTo>
                      <a:lnTo>
                        <a:pt x="5" y="101"/>
                      </a:lnTo>
                      <a:lnTo>
                        <a:pt x="1" y="87"/>
                      </a:lnTo>
                      <a:lnTo>
                        <a:pt x="0" y="74"/>
                      </a:lnTo>
                      <a:lnTo>
                        <a:pt x="4" y="61"/>
                      </a:lnTo>
                      <a:lnTo>
                        <a:pt x="9" y="50"/>
                      </a:lnTo>
                      <a:lnTo>
                        <a:pt x="18" y="40"/>
                      </a:lnTo>
                      <a:lnTo>
                        <a:pt x="27" y="31"/>
                      </a:lnTo>
                      <a:lnTo>
                        <a:pt x="38" y="23"/>
                      </a:lnTo>
                      <a:lnTo>
                        <a:pt x="48" y="16"/>
                      </a:lnTo>
                      <a:lnTo>
                        <a:pt x="58" y="10"/>
                      </a:lnTo>
                      <a:lnTo>
                        <a:pt x="67" y="6"/>
                      </a:lnTo>
                      <a:lnTo>
                        <a:pt x="74" y="2"/>
                      </a:lnTo>
                      <a:lnTo>
                        <a:pt x="79" y="0"/>
                      </a:lnTo>
                      <a:lnTo>
                        <a:pt x="8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96" name="Freeform 114">
                  <a:extLst>
                    <a:ext uri="{FF2B5EF4-FFF2-40B4-BE49-F238E27FC236}">
                      <a16:creationId xmlns:a16="http://schemas.microsoft.com/office/drawing/2014/main" id="{06737DBD-71C7-A9FE-BE7F-6E154AAA0329}"/>
                    </a:ext>
                  </a:extLst>
                </p:cNvPr>
                <p:cNvSpPr>
                  <a:spLocks/>
                </p:cNvSpPr>
                <p:nvPr/>
              </p:nvSpPr>
              <p:spPr bwMode="auto">
                <a:xfrm>
                  <a:off x="6375399" y="3744913"/>
                  <a:ext cx="227013" cy="406400"/>
                </a:xfrm>
                <a:custGeom>
                  <a:avLst/>
                  <a:gdLst/>
                  <a:ahLst/>
                  <a:cxnLst>
                    <a:cxn ang="0">
                      <a:pos x="131" y="0"/>
                    </a:cxn>
                    <a:cxn ang="0">
                      <a:pos x="136" y="161"/>
                    </a:cxn>
                    <a:cxn ang="0">
                      <a:pos x="143" y="212"/>
                    </a:cxn>
                    <a:cxn ang="0">
                      <a:pos x="125" y="220"/>
                    </a:cxn>
                    <a:cxn ang="0">
                      <a:pos x="107" y="227"/>
                    </a:cxn>
                    <a:cxn ang="0">
                      <a:pos x="91" y="233"/>
                    </a:cxn>
                    <a:cxn ang="0">
                      <a:pos x="75" y="239"/>
                    </a:cxn>
                    <a:cxn ang="0">
                      <a:pos x="61" y="244"/>
                    </a:cxn>
                    <a:cxn ang="0">
                      <a:pos x="38" y="252"/>
                    </a:cxn>
                    <a:cxn ang="0">
                      <a:pos x="31" y="254"/>
                    </a:cxn>
                    <a:cxn ang="0">
                      <a:pos x="26" y="255"/>
                    </a:cxn>
                    <a:cxn ang="0">
                      <a:pos x="25" y="256"/>
                    </a:cxn>
                    <a:cxn ang="0">
                      <a:pos x="24" y="255"/>
                    </a:cxn>
                    <a:cxn ang="0">
                      <a:pos x="23" y="252"/>
                    </a:cxn>
                    <a:cxn ang="0">
                      <a:pos x="19" y="248"/>
                    </a:cxn>
                    <a:cxn ang="0">
                      <a:pos x="16" y="243"/>
                    </a:cxn>
                    <a:cxn ang="0">
                      <a:pos x="9" y="192"/>
                    </a:cxn>
                    <a:cxn ang="0">
                      <a:pos x="4" y="135"/>
                    </a:cxn>
                    <a:cxn ang="0">
                      <a:pos x="0" y="76"/>
                    </a:cxn>
                    <a:cxn ang="0">
                      <a:pos x="15" y="69"/>
                    </a:cxn>
                    <a:cxn ang="0">
                      <a:pos x="32" y="60"/>
                    </a:cxn>
                    <a:cxn ang="0">
                      <a:pos x="51" y="52"/>
                    </a:cxn>
                    <a:cxn ang="0">
                      <a:pos x="70" y="44"/>
                    </a:cxn>
                    <a:cxn ang="0">
                      <a:pos x="89" y="35"/>
                    </a:cxn>
                    <a:cxn ang="0">
                      <a:pos x="107" y="28"/>
                    </a:cxn>
                    <a:cxn ang="0">
                      <a:pos x="122" y="22"/>
                    </a:cxn>
                    <a:cxn ang="0">
                      <a:pos x="131" y="0"/>
                    </a:cxn>
                  </a:cxnLst>
                  <a:rect l="0" t="0" r="r" b="b"/>
                  <a:pathLst>
                    <a:path w="143" h="256">
                      <a:moveTo>
                        <a:pt x="131" y="0"/>
                      </a:moveTo>
                      <a:lnTo>
                        <a:pt x="136" y="161"/>
                      </a:lnTo>
                      <a:lnTo>
                        <a:pt x="143" y="212"/>
                      </a:lnTo>
                      <a:lnTo>
                        <a:pt x="125" y="220"/>
                      </a:lnTo>
                      <a:lnTo>
                        <a:pt x="107" y="227"/>
                      </a:lnTo>
                      <a:lnTo>
                        <a:pt x="91" y="233"/>
                      </a:lnTo>
                      <a:lnTo>
                        <a:pt x="75" y="239"/>
                      </a:lnTo>
                      <a:lnTo>
                        <a:pt x="61" y="244"/>
                      </a:lnTo>
                      <a:lnTo>
                        <a:pt x="38" y="252"/>
                      </a:lnTo>
                      <a:lnTo>
                        <a:pt x="31" y="254"/>
                      </a:lnTo>
                      <a:lnTo>
                        <a:pt x="26" y="255"/>
                      </a:lnTo>
                      <a:lnTo>
                        <a:pt x="25" y="256"/>
                      </a:lnTo>
                      <a:lnTo>
                        <a:pt x="24" y="255"/>
                      </a:lnTo>
                      <a:lnTo>
                        <a:pt x="23" y="252"/>
                      </a:lnTo>
                      <a:lnTo>
                        <a:pt x="19" y="248"/>
                      </a:lnTo>
                      <a:lnTo>
                        <a:pt x="16" y="243"/>
                      </a:lnTo>
                      <a:lnTo>
                        <a:pt x="9" y="192"/>
                      </a:lnTo>
                      <a:lnTo>
                        <a:pt x="4" y="135"/>
                      </a:lnTo>
                      <a:lnTo>
                        <a:pt x="0" y="76"/>
                      </a:lnTo>
                      <a:lnTo>
                        <a:pt x="15" y="69"/>
                      </a:lnTo>
                      <a:lnTo>
                        <a:pt x="32" y="60"/>
                      </a:lnTo>
                      <a:lnTo>
                        <a:pt x="51" y="52"/>
                      </a:lnTo>
                      <a:lnTo>
                        <a:pt x="70" y="44"/>
                      </a:lnTo>
                      <a:lnTo>
                        <a:pt x="89" y="35"/>
                      </a:lnTo>
                      <a:lnTo>
                        <a:pt x="107" y="28"/>
                      </a:lnTo>
                      <a:lnTo>
                        <a:pt x="122" y="22"/>
                      </a:lnTo>
                      <a:lnTo>
                        <a:pt x="131"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97" name="Freeform 115">
                  <a:extLst>
                    <a:ext uri="{FF2B5EF4-FFF2-40B4-BE49-F238E27FC236}">
                      <a16:creationId xmlns:a16="http://schemas.microsoft.com/office/drawing/2014/main" id="{E8430965-FEEB-2723-83EF-F0C8E0ADCFE1}"/>
                    </a:ext>
                  </a:extLst>
                </p:cNvPr>
                <p:cNvSpPr>
                  <a:spLocks/>
                </p:cNvSpPr>
                <p:nvPr/>
              </p:nvSpPr>
              <p:spPr bwMode="auto">
                <a:xfrm>
                  <a:off x="6237287" y="3857625"/>
                  <a:ext cx="203200" cy="250825"/>
                </a:xfrm>
                <a:custGeom>
                  <a:avLst/>
                  <a:gdLst/>
                  <a:ahLst/>
                  <a:cxnLst>
                    <a:cxn ang="0">
                      <a:pos x="63" y="0"/>
                    </a:cxn>
                    <a:cxn ang="0">
                      <a:pos x="128" y="147"/>
                    </a:cxn>
                    <a:cxn ang="0">
                      <a:pos x="105" y="154"/>
                    </a:cxn>
                    <a:cxn ang="0">
                      <a:pos x="85" y="157"/>
                    </a:cxn>
                    <a:cxn ang="0">
                      <a:pos x="66" y="158"/>
                    </a:cxn>
                    <a:cxn ang="0">
                      <a:pos x="49" y="157"/>
                    </a:cxn>
                    <a:cxn ang="0">
                      <a:pos x="34" y="152"/>
                    </a:cxn>
                    <a:cxn ang="0">
                      <a:pos x="21" y="146"/>
                    </a:cxn>
                    <a:cxn ang="0">
                      <a:pos x="10" y="138"/>
                    </a:cxn>
                    <a:cxn ang="0">
                      <a:pos x="0" y="128"/>
                    </a:cxn>
                    <a:cxn ang="0">
                      <a:pos x="16" y="135"/>
                    </a:cxn>
                    <a:cxn ang="0">
                      <a:pos x="31" y="140"/>
                    </a:cxn>
                    <a:cxn ang="0">
                      <a:pos x="44" y="142"/>
                    </a:cxn>
                    <a:cxn ang="0">
                      <a:pos x="56" y="142"/>
                    </a:cxn>
                    <a:cxn ang="0">
                      <a:pos x="66" y="141"/>
                    </a:cxn>
                    <a:cxn ang="0">
                      <a:pos x="74" y="140"/>
                    </a:cxn>
                    <a:cxn ang="0">
                      <a:pos x="78" y="139"/>
                    </a:cxn>
                    <a:cxn ang="0">
                      <a:pos x="80" y="139"/>
                    </a:cxn>
                    <a:cxn ang="0">
                      <a:pos x="69" y="128"/>
                    </a:cxn>
                    <a:cxn ang="0">
                      <a:pos x="61" y="114"/>
                    </a:cxn>
                    <a:cxn ang="0">
                      <a:pos x="54" y="99"/>
                    </a:cxn>
                    <a:cxn ang="0">
                      <a:pos x="49" y="83"/>
                    </a:cxn>
                    <a:cxn ang="0">
                      <a:pos x="47" y="67"/>
                    </a:cxn>
                    <a:cxn ang="0">
                      <a:pos x="45" y="52"/>
                    </a:cxn>
                    <a:cxn ang="0">
                      <a:pos x="45" y="38"/>
                    </a:cxn>
                    <a:cxn ang="0">
                      <a:pos x="45" y="25"/>
                    </a:cxn>
                    <a:cxn ang="0">
                      <a:pos x="45" y="14"/>
                    </a:cxn>
                    <a:cxn ang="0">
                      <a:pos x="46" y="7"/>
                    </a:cxn>
                    <a:cxn ang="0">
                      <a:pos x="53" y="3"/>
                    </a:cxn>
                    <a:cxn ang="0">
                      <a:pos x="58" y="1"/>
                    </a:cxn>
                    <a:cxn ang="0">
                      <a:pos x="62" y="0"/>
                    </a:cxn>
                    <a:cxn ang="0">
                      <a:pos x="63" y="0"/>
                    </a:cxn>
                  </a:cxnLst>
                  <a:rect l="0" t="0" r="r" b="b"/>
                  <a:pathLst>
                    <a:path w="128" h="158">
                      <a:moveTo>
                        <a:pt x="63" y="0"/>
                      </a:moveTo>
                      <a:lnTo>
                        <a:pt x="128" y="147"/>
                      </a:lnTo>
                      <a:lnTo>
                        <a:pt x="105" y="154"/>
                      </a:lnTo>
                      <a:lnTo>
                        <a:pt x="85" y="157"/>
                      </a:lnTo>
                      <a:lnTo>
                        <a:pt x="66" y="158"/>
                      </a:lnTo>
                      <a:lnTo>
                        <a:pt x="49" y="157"/>
                      </a:lnTo>
                      <a:lnTo>
                        <a:pt x="34" y="152"/>
                      </a:lnTo>
                      <a:lnTo>
                        <a:pt x="21" y="146"/>
                      </a:lnTo>
                      <a:lnTo>
                        <a:pt x="10" y="138"/>
                      </a:lnTo>
                      <a:lnTo>
                        <a:pt x="0" y="128"/>
                      </a:lnTo>
                      <a:lnTo>
                        <a:pt x="16" y="135"/>
                      </a:lnTo>
                      <a:lnTo>
                        <a:pt x="31" y="140"/>
                      </a:lnTo>
                      <a:lnTo>
                        <a:pt x="44" y="142"/>
                      </a:lnTo>
                      <a:lnTo>
                        <a:pt x="56" y="142"/>
                      </a:lnTo>
                      <a:lnTo>
                        <a:pt x="66" y="141"/>
                      </a:lnTo>
                      <a:lnTo>
                        <a:pt x="74" y="140"/>
                      </a:lnTo>
                      <a:lnTo>
                        <a:pt x="78" y="139"/>
                      </a:lnTo>
                      <a:lnTo>
                        <a:pt x="80" y="139"/>
                      </a:lnTo>
                      <a:lnTo>
                        <a:pt x="69" y="128"/>
                      </a:lnTo>
                      <a:lnTo>
                        <a:pt x="61" y="114"/>
                      </a:lnTo>
                      <a:lnTo>
                        <a:pt x="54" y="99"/>
                      </a:lnTo>
                      <a:lnTo>
                        <a:pt x="49" y="83"/>
                      </a:lnTo>
                      <a:lnTo>
                        <a:pt x="47" y="67"/>
                      </a:lnTo>
                      <a:lnTo>
                        <a:pt x="45" y="52"/>
                      </a:lnTo>
                      <a:lnTo>
                        <a:pt x="45" y="38"/>
                      </a:lnTo>
                      <a:lnTo>
                        <a:pt x="45" y="25"/>
                      </a:lnTo>
                      <a:lnTo>
                        <a:pt x="45" y="14"/>
                      </a:lnTo>
                      <a:lnTo>
                        <a:pt x="46" y="7"/>
                      </a:lnTo>
                      <a:lnTo>
                        <a:pt x="53" y="3"/>
                      </a:lnTo>
                      <a:lnTo>
                        <a:pt x="58" y="1"/>
                      </a:lnTo>
                      <a:lnTo>
                        <a:pt x="62" y="0"/>
                      </a:lnTo>
                      <a:lnTo>
                        <a:pt x="63"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98" name="Freeform 116">
                  <a:extLst>
                    <a:ext uri="{FF2B5EF4-FFF2-40B4-BE49-F238E27FC236}">
                      <a16:creationId xmlns:a16="http://schemas.microsoft.com/office/drawing/2014/main" id="{3F557A87-663B-6702-45A3-A0B017390E44}"/>
                    </a:ext>
                  </a:extLst>
                </p:cNvPr>
                <p:cNvSpPr>
                  <a:spLocks/>
                </p:cNvSpPr>
                <p:nvPr/>
              </p:nvSpPr>
              <p:spPr bwMode="auto">
                <a:xfrm>
                  <a:off x="6323012" y="3173413"/>
                  <a:ext cx="495300" cy="942975"/>
                </a:xfrm>
                <a:custGeom>
                  <a:avLst/>
                  <a:gdLst/>
                  <a:ahLst/>
                  <a:cxnLst>
                    <a:cxn ang="0">
                      <a:pos x="159" y="1"/>
                    </a:cxn>
                    <a:cxn ang="0">
                      <a:pos x="167" y="11"/>
                    </a:cxn>
                    <a:cxn ang="0">
                      <a:pos x="182" y="33"/>
                    </a:cxn>
                    <a:cxn ang="0">
                      <a:pos x="202" y="69"/>
                    </a:cxn>
                    <a:cxn ang="0">
                      <a:pos x="225" y="118"/>
                    </a:cxn>
                    <a:cxn ang="0">
                      <a:pos x="251" y="183"/>
                    </a:cxn>
                    <a:cxn ang="0">
                      <a:pos x="277" y="264"/>
                    </a:cxn>
                    <a:cxn ang="0">
                      <a:pos x="293" y="325"/>
                    </a:cxn>
                    <a:cxn ang="0">
                      <a:pos x="304" y="375"/>
                    </a:cxn>
                    <a:cxn ang="0">
                      <a:pos x="310" y="414"/>
                    </a:cxn>
                    <a:cxn ang="0">
                      <a:pos x="312" y="438"/>
                    </a:cxn>
                    <a:cxn ang="0">
                      <a:pos x="303" y="459"/>
                    </a:cxn>
                    <a:cxn ang="0">
                      <a:pos x="281" y="485"/>
                    </a:cxn>
                    <a:cxn ang="0">
                      <a:pos x="250" y="509"/>
                    </a:cxn>
                    <a:cxn ang="0">
                      <a:pos x="212" y="532"/>
                    </a:cxn>
                    <a:cxn ang="0">
                      <a:pos x="173" y="551"/>
                    </a:cxn>
                    <a:cxn ang="0">
                      <a:pos x="134" y="567"/>
                    </a:cxn>
                    <a:cxn ang="0">
                      <a:pos x="100" y="580"/>
                    </a:cxn>
                    <a:cxn ang="0">
                      <a:pos x="74" y="588"/>
                    </a:cxn>
                    <a:cxn ang="0">
                      <a:pos x="60" y="593"/>
                    </a:cxn>
                    <a:cxn ang="0">
                      <a:pos x="56" y="592"/>
                    </a:cxn>
                    <a:cxn ang="0">
                      <a:pos x="49" y="581"/>
                    </a:cxn>
                    <a:cxn ang="0">
                      <a:pos x="36" y="562"/>
                    </a:cxn>
                    <a:cxn ang="0">
                      <a:pos x="22" y="536"/>
                    </a:cxn>
                    <a:cxn ang="0">
                      <a:pos x="9" y="506"/>
                    </a:cxn>
                    <a:cxn ang="0">
                      <a:pos x="1" y="474"/>
                    </a:cxn>
                    <a:cxn ang="0">
                      <a:pos x="2" y="442"/>
                    </a:cxn>
                    <a:cxn ang="0">
                      <a:pos x="8" y="427"/>
                    </a:cxn>
                    <a:cxn ang="0">
                      <a:pos x="20" y="420"/>
                    </a:cxn>
                    <a:cxn ang="0">
                      <a:pos x="42" y="410"/>
                    </a:cxn>
                    <a:cxn ang="0">
                      <a:pos x="69" y="397"/>
                    </a:cxn>
                    <a:cxn ang="0">
                      <a:pos x="100" y="383"/>
                    </a:cxn>
                    <a:cxn ang="0">
                      <a:pos x="129" y="370"/>
                    </a:cxn>
                    <a:cxn ang="0">
                      <a:pos x="155" y="360"/>
                    </a:cxn>
                    <a:cxn ang="0">
                      <a:pos x="153" y="126"/>
                    </a:cxn>
                  </a:cxnLst>
                  <a:rect l="0" t="0" r="r" b="b"/>
                  <a:pathLst>
                    <a:path w="312" h="594">
                      <a:moveTo>
                        <a:pt x="158" y="0"/>
                      </a:moveTo>
                      <a:lnTo>
                        <a:pt x="159" y="1"/>
                      </a:lnTo>
                      <a:lnTo>
                        <a:pt x="162" y="4"/>
                      </a:lnTo>
                      <a:lnTo>
                        <a:pt x="167" y="11"/>
                      </a:lnTo>
                      <a:lnTo>
                        <a:pt x="174" y="21"/>
                      </a:lnTo>
                      <a:lnTo>
                        <a:pt x="182" y="33"/>
                      </a:lnTo>
                      <a:lnTo>
                        <a:pt x="192" y="49"/>
                      </a:lnTo>
                      <a:lnTo>
                        <a:pt x="202" y="69"/>
                      </a:lnTo>
                      <a:lnTo>
                        <a:pt x="214" y="91"/>
                      </a:lnTo>
                      <a:lnTo>
                        <a:pt x="225" y="118"/>
                      </a:lnTo>
                      <a:lnTo>
                        <a:pt x="238" y="148"/>
                      </a:lnTo>
                      <a:lnTo>
                        <a:pt x="251" y="183"/>
                      </a:lnTo>
                      <a:lnTo>
                        <a:pt x="264" y="221"/>
                      </a:lnTo>
                      <a:lnTo>
                        <a:pt x="277" y="264"/>
                      </a:lnTo>
                      <a:lnTo>
                        <a:pt x="286" y="295"/>
                      </a:lnTo>
                      <a:lnTo>
                        <a:pt x="293" y="325"/>
                      </a:lnTo>
                      <a:lnTo>
                        <a:pt x="299" y="351"/>
                      </a:lnTo>
                      <a:lnTo>
                        <a:pt x="304" y="375"/>
                      </a:lnTo>
                      <a:lnTo>
                        <a:pt x="308" y="396"/>
                      </a:lnTo>
                      <a:lnTo>
                        <a:pt x="310" y="414"/>
                      </a:lnTo>
                      <a:lnTo>
                        <a:pt x="311" y="428"/>
                      </a:lnTo>
                      <a:lnTo>
                        <a:pt x="312" y="438"/>
                      </a:lnTo>
                      <a:lnTo>
                        <a:pt x="310" y="445"/>
                      </a:lnTo>
                      <a:lnTo>
                        <a:pt x="303" y="459"/>
                      </a:lnTo>
                      <a:lnTo>
                        <a:pt x="294" y="472"/>
                      </a:lnTo>
                      <a:lnTo>
                        <a:pt x="281" y="485"/>
                      </a:lnTo>
                      <a:lnTo>
                        <a:pt x="266" y="498"/>
                      </a:lnTo>
                      <a:lnTo>
                        <a:pt x="250" y="509"/>
                      </a:lnTo>
                      <a:lnTo>
                        <a:pt x="232" y="521"/>
                      </a:lnTo>
                      <a:lnTo>
                        <a:pt x="212" y="532"/>
                      </a:lnTo>
                      <a:lnTo>
                        <a:pt x="193" y="541"/>
                      </a:lnTo>
                      <a:lnTo>
                        <a:pt x="173" y="551"/>
                      </a:lnTo>
                      <a:lnTo>
                        <a:pt x="153" y="559"/>
                      </a:lnTo>
                      <a:lnTo>
                        <a:pt x="134" y="567"/>
                      </a:lnTo>
                      <a:lnTo>
                        <a:pt x="116" y="574"/>
                      </a:lnTo>
                      <a:lnTo>
                        <a:pt x="100" y="580"/>
                      </a:lnTo>
                      <a:lnTo>
                        <a:pt x="86" y="585"/>
                      </a:lnTo>
                      <a:lnTo>
                        <a:pt x="74" y="588"/>
                      </a:lnTo>
                      <a:lnTo>
                        <a:pt x="65" y="592"/>
                      </a:lnTo>
                      <a:lnTo>
                        <a:pt x="60" y="593"/>
                      </a:lnTo>
                      <a:lnTo>
                        <a:pt x="58" y="594"/>
                      </a:lnTo>
                      <a:lnTo>
                        <a:pt x="56" y="592"/>
                      </a:lnTo>
                      <a:lnTo>
                        <a:pt x="53" y="588"/>
                      </a:lnTo>
                      <a:lnTo>
                        <a:pt x="49" y="581"/>
                      </a:lnTo>
                      <a:lnTo>
                        <a:pt x="42" y="572"/>
                      </a:lnTo>
                      <a:lnTo>
                        <a:pt x="36" y="562"/>
                      </a:lnTo>
                      <a:lnTo>
                        <a:pt x="29" y="550"/>
                      </a:lnTo>
                      <a:lnTo>
                        <a:pt x="22" y="536"/>
                      </a:lnTo>
                      <a:lnTo>
                        <a:pt x="15" y="521"/>
                      </a:lnTo>
                      <a:lnTo>
                        <a:pt x="9" y="506"/>
                      </a:lnTo>
                      <a:lnTo>
                        <a:pt x="4" y="490"/>
                      </a:lnTo>
                      <a:lnTo>
                        <a:pt x="1" y="474"/>
                      </a:lnTo>
                      <a:lnTo>
                        <a:pt x="0" y="458"/>
                      </a:lnTo>
                      <a:lnTo>
                        <a:pt x="2" y="442"/>
                      </a:lnTo>
                      <a:lnTo>
                        <a:pt x="7" y="427"/>
                      </a:lnTo>
                      <a:lnTo>
                        <a:pt x="8" y="427"/>
                      </a:lnTo>
                      <a:lnTo>
                        <a:pt x="13" y="424"/>
                      </a:lnTo>
                      <a:lnTo>
                        <a:pt x="20" y="420"/>
                      </a:lnTo>
                      <a:lnTo>
                        <a:pt x="30" y="416"/>
                      </a:lnTo>
                      <a:lnTo>
                        <a:pt x="42" y="410"/>
                      </a:lnTo>
                      <a:lnTo>
                        <a:pt x="55" y="403"/>
                      </a:lnTo>
                      <a:lnTo>
                        <a:pt x="69" y="397"/>
                      </a:lnTo>
                      <a:lnTo>
                        <a:pt x="85" y="389"/>
                      </a:lnTo>
                      <a:lnTo>
                        <a:pt x="100" y="383"/>
                      </a:lnTo>
                      <a:lnTo>
                        <a:pt x="114" y="376"/>
                      </a:lnTo>
                      <a:lnTo>
                        <a:pt x="129" y="370"/>
                      </a:lnTo>
                      <a:lnTo>
                        <a:pt x="143" y="364"/>
                      </a:lnTo>
                      <a:lnTo>
                        <a:pt x="155" y="360"/>
                      </a:lnTo>
                      <a:lnTo>
                        <a:pt x="164" y="337"/>
                      </a:lnTo>
                      <a:lnTo>
                        <a:pt x="153" y="126"/>
                      </a:lnTo>
                      <a:lnTo>
                        <a:pt x="158"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99" name="Freeform 118">
                  <a:extLst>
                    <a:ext uri="{FF2B5EF4-FFF2-40B4-BE49-F238E27FC236}">
                      <a16:creationId xmlns:a16="http://schemas.microsoft.com/office/drawing/2014/main" id="{808A2F0C-EBD6-9630-D9F2-B55FCFFE7D1C}"/>
                    </a:ext>
                  </a:extLst>
                </p:cNvPr>
                <p:cNvSpPr>
                  <a:spLocks/>
                </p:cNvSpPr>
                <p:nvPr/>
              </p:nvSpPr>
              <p:spPr bwMode="auto">
                <a:xfrm>
                  <a:off x="5919787" y="3970338"/>
                  <a:ext cx="130175" cy="136525"/>
                </a:xfrm>
                <a:custGeom>
                  <a:avLst/>
                  <a:gdLst/>
                  <a:ahLst/>
                  <a:cxnLst>
                    <a:cxn ang="0">
                      <a:pos x="16" y="0"/>
                    </a:cxn>
                    <a:cxn ang="0">
                      <a:pos x="28" y="21"/>
                    </a:cxn>
                    <a:cxn ang="0">
                      <a:pos x="42" y="41"/>
                    </a:cxn>
                    <a:cxn ang="0">
                      <a:pos x="61" y="57"/>
                    </a:cxn>
                    <a:cxn ang="0">
                      <a:pos x="82" y="72"/>
                    </a:cxn>
                    <a:cxn ang="0">
                      <a:pos x="71" y="86"/>
                    </a:cxn>
                    <a:cxn ang="0">
                      <a:pos x="53" y="75"/>
                    </a:cxn>
                    <a:cxn ang="0">
                      <a:pos x="37" y="62"/>
                    </a:cxn>
                    <a:cxn ang="0">
                      <a:pos x="23" y="48"/>
                    </a:cxn>
                    <a:cxn ang="0">
                      <a:pos x="11" y="32"/>
                    </a:cxn>
                    <a:cxn ang="0">
                      <a:pos x="0" y="14"/>
                    </a:cxn>
                    <a:cxn ang="0">
                      <a:pos x="9" y="7"/>
                    </a:cxn>
                    <a:cxn ang="0">
                      <a:pos x="16" y="0"/>
                    </a:cxn>
                  </a:cxnLst>
                  <a:rect l="0" t="0" r="r" b="b"/>
                  <a:pathLst>
                    <a:path w="82" h="86">
                      <a:moveTo>
                        <a:pt x="16" y="0"/>
                      </a:moveTo>
                      <a:lnTo>
                        <a:pt x="28" y="21"/>
                      </a:lnTo>
                      <a:lnTo>
                        <a:pt x="42" y="41"/>
                      </a:lnTo>
                      <a:lnTo>
                        <a:pt x="61" y="57"/>
                      </a:lnTo>
                      <a:lnTo>
                        <a:pt x="82" y="72"/>
                      </a:lnTo>
                      <a:lnTo>
                        <a:pt x="71" y="86"/>
                      </a:lnTo>
                      <a:lnTo>
                        <a:pt x="53" y="75"/>
                      </a:lnTo>
                      <a:lnTo>
                        <a:pt x="37" y="62"/>
                      </a:lnTo>
                      <a:lnTo>
                        <a:pt x="23" y="48"/>
                      </a:lnTo>
                      <a:lnTo>
                        <a:pt x="11" y="32"/>
                      </a:lnTo>
                      <a:lnTo>
                        <a:pt x="0" y="14"/>
                      </a:lnTo>
                      <a:lnTo>
                        <a:pt x="9" y="7"/>
                      </a:lnTo>
                      <a:lnTo>
                        <a:pt x="16" y="0"/>
                      </a:lnTo>
                      <a:close/>
                    </a:path>
                  </a:pathLst>
                </a:custGeom>
                <a:solidFill>
                  <a:srgbClr val="9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00" name="Freeform 119">
                  <a:extLst>
                    <a:ext uri="{FF2B5EF4-FFF2-40B4-BE49-F238E27FC236}">
                      <a16:creationId xmlns:a16="http://schemas.microsoft.com/office/drawing/2014/main" id="{8C4D8C66-D8FD-17CB-04B9-B7A9D3B4F548}"/>
                    </a:ext>
                  </a:extLst>
                </p:cNvPr>
                <p:cNvSpPr>
                  <a:spLocks/>
                </p:cNvSpPr>
                <p:nvPr/>
              </p:nvSpPr>
              <p:spPr bwMode="auto">
                <a:xfrm>
                  <a:off x="5778499" y="3863975"/>
                  <a:ext cx="166688" cy="180975"/>
                </a:xfrm>
                <a:custGeom>
                  <a:avLst/>
                  <a:gdLst/>
                  <a:ahLst/>
                  <a:cxnLst>
                    <a:cxn ang="0">
                      <a:pos x="10" y="0"/>
                    </a:cxn>
                    <a:cxn ang="0">
                      <a:pos x="33" y="5"/>
                    </a:cxn>
                    <a:cxn ang="0">
                      <a:pos x="61" y="10"/>
                    </a:cxn>
                    <a:cxn ang="0">
                      <a:pos x="92" y="16"/>
                    </a:cxn>
                    <a:cxn ang="0">
                      <a:pos x="95" y="34"/>
                    </a:cxn>
                    <a:cxn ang="0">
                      <a:pos x="99" y="50"/>
                    </a:cxn>
                    <a:cxn ang="0">
                      <a:pos x="105" y="67"/>
                    </a:cxn>
                    <a:cxn ang="0">
                      <a:pos x="98" y="74"/>
                    </a:cxn>
                    <a:cxn ang="0">
                      <a:pos x="89" y="81"/>
                    </a:cxn>
                    <a:cxn ang="0">
                      <a:pos x="80" y="85"/>
                    </a:cxn>
                    <a:cxn ang="0">
                      <a:pos x="69" y="88"/>
                    </a:cxn>
                    <a:cxn ang="0">
                      <a:pos x="69" y="114"/>
                    </a:cxn>
                    <a:cxn ang="0">
                      <a:pos x="44" y="114"/>
                    </a:cxn>
                    <a:cxn ang="0">
                      <a:pos x="44" y="90"/>
                    </a:cxn>
                    <a:cxn ang="0">
                      <a:pos x="27" y="88"/>
                    </a:cxn>
                    <a:cxn ang="0">
                      <a:pos x="12" y="83"/>
                    </a:cxn>
                    <a:cxn ang="0">
                      <a:pos x="0" y="79"/>
                    </a:cxn>
                    <a:cxn ang="0">
                      <a:pos x="8" y="49"/>
                    </a:cxn>
                    <a:cxn ang="0">
                      <a:pos x="19" y="54"/>
                    </a:cxn>
                    <a:cxn ang="0">
                      <a:pos x="34" y="59"/>
                    </a:cxn>
                    <a:cxn ang="0">
                      <a:pos x="50" y="60"/>
                    </a:cxn>
                    <a:cxn ang="0">
                      <a:pos x="58" y="59"/>
                    </a:cxn>
                    <a:cxn ang="0">
                      <a:pos x="65" y="57"/>
                    </a:cxn>
                    <a:cxn ang="0">
                      <a:pos x="70" y="54"/>
                    </a:cxn>
                    <a:cxn ang="0">
                      <a:pos x="73" y="50"/>
                    </a:cxn>
                    <a:cxn ang="0">
                      <a:pos x="75" y="44"/>
                    </a:cxn>
                    <a:cxn ang="0">
                      <a:pos x="73" y="37"/>
                    </a:cxn>
                    <a:cxn ang="0">
                      <a:pos x="68" y="32"/>
                    </a:cxn>
                    <a:cxn ang="0">
                      <a:pos x="60" y="27"/>
                    </a:cxn>
                    <a:cxn ang="0">
                      <a:pos x="47" y="22"/>
                    </a:cxn>
                    <a:cxn ang="0">
                      <a:pos x="32" y="16"/>
                    </a:cxn>
                    <a:cxn ang="0">
                      <a:pos x="19" y="9"/>
                    </a:cxn>
                    <a:cxn ang="0">
                      <a:pos x="10" y="0"/>
                    </a:cxn>
                  </a:cxnLst>
                  <a:rect l="0" t="0" r="r" b="b"/>
                  <a:pathLst>
                    <a:path w="105" h="114">
                      <a:moveTo>
                        <a:pt x="10" y="0"/>
                      </a:moveTo>
                      <a:lnTo>
                        <a:pt x="33" y="5"/>
                      </a:lnTo>
                      <a:lnTo>
                        <a:pt x="61" y="10"/>
                      </a:lnTo>
                      <a:lnTo>
                        <a:pt x="92" y="16"/>
                      </a:lnTo>
                      <a:lnTo>
                        <a:pt x="95" y="34"/>
                      </a:lnTo>
                      <a:lnTo>
                        <a:pt x="99" y="50"/>
                      </a:lnTo>
                      <a:lnTo>
                        <a:pt x="105" y="67"/>
                      </a:lnTo>
                      <a:lnTo>
                        <a:pt x="98" y="74"/>
                      </a:lnTo>
                      <a:lnTo>
                        <a:pt x="89" y="81"/>
                      </a:lnTo>
                      <a:lnTo>
                        <a:pt x="80" y="85"/>
                      </a:lnTo>
                      <a:lnTo>
                        <a:pt x="69" y="88"/>
                      </a:lnTo>
                      <a:lnTo>
                        <a:pt x="69" y="114"/>
                      </a:lnTo>
                      <a:lnTo>
                        <a:pt x="44" y="114"/>
                      </a:lnTo>
                      <a:lnTo>
                        <a:pt x="44" y="90"/>
                      </a:lnTo>
                      <a:lnTo>
                        <a:pt x="27" y="88"/>
                      </a:lnTo>
                      <a:lnTo>
                        <a:pt x="12" y="83"/>
                      </a:lnTo>
                      <a:lnTo>
                        <a:pt x="0" y="79"/>
                      </a:lnTo>
                      <a:lnTo>
                        <a:pt x="8" y="49"/>
                      </a:lnTo>
                      <a:lnTo>
                        <a:pt x="19" y="54"/>
                      </a:lnTo>
                      <a:lnTo>
                        <a:pt x="34" y="59"/>
                      </a:lnTo>
                      <a:lnTo>
                        <a:pt x="50" y="60"/>
                      </a:lnTo>
                      <a:lnTo>
                        <a:pt x="58" y="59"/>
                      </a:lnTo>
                      <a:lnTo>
                        <a:pt x="65" y="57"/>
                      </a:lnTo>
                      <a:lnTo>
                        <a:pt x="70" y="54"/>
                      </a:lnTo>
                      <a:lnTo>
                        <a:pt x="73" y="50"/>
                      </a:lnTo>
                      <a:lnTo>
                        <a:pt x="75" y="44"/>
                      </a:lnTo>
                      <a:lnTo>
                        <a:pt x="73" y="37"/>
                      </a:lnTo>
                      <a:lnTo>
                        <a:pt x="68" y="32"/>
                      </a:lnTo>
                      <a:lnTo>
                        <a:pt x="60" y="27"/>
                      </a:lnTo>
                      <a:lnTo>
                        <a:pt x="47" y="22"/>
                      </a:lnTo>
                      <a:lnTo>
                        <a:pt x="32" y="16"/>
                      </a:lnTo>
                      <a:lnTo>
                        <a:pt x="19" y="9"/>
                      </a:lnTo>
                      <a:lnTo>
                        <a:pt x="10" y="0"/>
                      </a:lnTo>
                      <a:close/>
                    </a:path>
                  </a:pathLst>
                </a:custGeom>
                <a:solidFill>
                  <a:srgbClr val="95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01" name="Freeform 120">
                  <a:extLst>
                    <a:ext uri="{FF2B5EF4-FFF2-40B4-BE49-F238E27FC236}">
                      <a16:creationId xmlns:a16="http://schemas.microsoft.com/office/drawing/2014/main" id="{3A6D2254-3976-5C5E-751C-1279F07B0D95}"/>
                    </a:ext>
                  </a:extLst>
                </p:cNvPr>
                <p:cNvSpPr>
                  <a:spLocks/>
                </p:cNvSpPr>
                <p:nvPr/>
              </p:nvSpPr>
              <p:spPr bwMode="auto">
                <a:xfrm>
                  <a:off x="5924549" y="3889375"/>
                  <a:ext cx="142875" cy="195263"/>
                </a:xfrm>
                <a:custGeom>
                  <a:avLst/>
                  <a:gdLst/>
                  <a:ahLst/>
                  <a:cxnLst>
                    <a:cxn ang="0">
                      <a:pos x="0" y="0"/>
                    </a:cxn>
                    <a:cxn ang="0">
                      <a:pos x="3" y="0"/>
                    </a:cxn>
                    <a:cxn ang="0">
                      <a:pos x="6" y="0"/>
                    </a:cxn>
                    <a:cxn ang="0">
                      <a:pos x="9" y="1"/>
                    </a:cxn>
                    <a:cxn ang="0">
                      <a:pos x="9" y="3"/>
                    </a:cxn>
                    <a:cxn ang="0">
                      <a:pos x="8" y="6"/>
                    </a:cxn>
                    <a:cxn ang="0">
                      <a:pos x="8" y="12"/>
                    </a:cxn>
                    <a:cxn ang="0">
                      <a:pos x="14" y="14"/>
                    </a:cxn>
                    <a:cxn ang="0">
                      <a:pos x="21" y="17"/>
                    </a:cxn>
                    <a:cxn ang="0">
                      <a:pos x="31" y="21"/>
                    </a:cxn>
                    <a:cxn ang="0">
                      <a:pos x="41" y="26"/>
                    </a:cxn>
                    <a:cxn ang="0">
                      <a:pos x="52" y="32"/>
                    </a:cxn>
                    <a:cxn ang="0">
                      <a:pos x="61" y="39"/>
                    </a:cxn>
                    <a:cxn ang="0">
                      <a:pos x="71" y="47"/>
                    </a:cxn>
                    <a:cxn ang="0">
                      <a:pos x="79" y="56"/>
                    </a:cxn>
                    <a:cxn ang="0">
                      <a:pos x="86" y="66"/>
                    </a:cxn>
                    <a:cxn ang="0">
                      <a:pos x="89" y="78"/>
                    </a:cxn>
                    <a:cxn ang="0">
                      <a:pos x="90" y="90"/>
                    </a:cxn>
                    <a:cxn ang="0">
                      <a:pos x="87" y="104"/>
                    </a:cxn>
                    <a:cxn ang="0">
                      <a:pos x="79" y="123"/>
                    </a:cxn>
                    <a:cxn ang="0">
                      <a:pos x="58" y="108"/>
                    </a:cxn>
                    <a:cxn ang="0">
                      <a:pos x="39" y="92"/>
                    </a:cxn>
                    <a:cxn ang="0">
                      <a:pos x="25" y="72"/>
                    </a:cxn>
                    <a:cxn ang="0">
                      <a:pos x="13" y="51"/>
                    </a:cxn>
                    <a:cxn ang="0">
                      <a:pos x="7" y="34"/>
                    </a:cxn>
                    <a:cxn ang="0">
                      <a:pos x="3" y="18"/>
                    </a:cxn>
                    <a:cxn ang="0">
                      <a:pos x="0" y="0"/>
                    </a:cxn>
                  </a:cxnLst>
                  <a:rect l="0" t="0" r="r" b="b"/>
                  <a:pathLst>
                    <a:path w="90" h="123">
                      <a:moveTo>
                        <a:pt x="0" y="0"/>
                      </a:moveTo>
                      <a:lnTo>
                        <a:pt x="3" y="0"/>
                      </a:lnTo>
                      <a:lnTo>
                        <a:pt x="6" y="0"/>
                      </a:lnTo>
                      <a:lnTo>
                        <a:pt x="9" y="1"/>
                      </a:lnTo>
                      <a:lnTo>
                        <a:pt x="9" y="3"/>
                      </a:lnTo>
                      <a:lnTo>
                        <a:pt x="8" y="6"/>
                      </a:lnTo>
                      <a:lnTo>
                        <a:pt x="8" y="12"/>
                      </a:lnTo>
                      <a:lnTo>
                        <a:pt x="14" y="14"/>
                      </a:lnTo>
                      <a:lnTo>
                        <a:pt x="21" y="17"/>
                      </a:lnTo>
                      <a:lnTo>
                        <a:pt x="31" y="21"/>
                      </a:lnTo>
                      <a:lnTo>
                        <a:pt x="41" y="26"/>
                      </a:lnTo>
                      <a:lnTo>
                        <a:pt x="52" y="32"/>
                      </a:lnTo>
                      <a:lnTo>
                        <a:pt x="61" y="39"/>
                      </a:lnTo>
                      <a:lnTo>
                        <a:pt x="71" y="47"/>
                      </a:lnTo>
                      <a:lnTo>
                        <a:pt x="79" y="56"/>
                      </a:lnTo>
                      <a:lnTo>
                        <a:pt x="86" y="66"/>
                      </a:lnTo>
                      <a:lnTo>
                        <a:pt x="89" y="78"/>
                      </a:lnTo>
                      <a:lnTo>
                        <a:pt x="90" y="90"/>
                      </a:lnTo>
                      <a:lnTo>
                        <a:pt x="87" y="104"/>
                      </a:lnTo>
                      <a:lnTo>
                        <a:pt x="79" y="123"/>
                      </a:lnTo>
                      <a:lnTo>
                        <a:pt x="58" y="108"/>
                      </a:lnTo>
                      <a:lnTo>
                        <a:pt x="39" y="92"/>
                      </a:lnTo>
                      <a:lnTo>
                        <a:pt x="25" y="72"/>
                      </a:lnTo>
                      <a:lnTo>
                        <a:pt x="13" y="51"/>
                      </a:lnTo>
                      <a:lnTo>
                        <a:pt x="7" y="34"/>
                      </a:lnTo>
                      <a:lnTo>
                        <a:pt x="3" y="18"/>
                      </a:lnTo>
                      <a:lnTo>
                        <a:pt x="0" y="0"/>
                      </a:lnTo>
                      <a:close/>
                    </a:path>
                  </a:pathLst>
                </a:custGeom>
                <a:solidFill>
                  <a:srgbClr val="D0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02" name="Freeform 121">
                  <a:extLst>
                    <a:ext uri="{FF2B5EF4-FFF2-40B4-BE49-F238E27FC236}">
                      <a16:creationId xmlns:a16="http://schemas.microsoft.com/office/drawing/2014/main" id="{01D57488-03F3-B65B-2AED-93B8961D6EB6}"/>
                    </a:ext>
                  </a:extLst>
                </p:cNvPr>
                <p:cNvSpPr>
                  <a:spLocks/>
                </p:cNvSpPr>
                <p:nvPr/>
              </p:nvSpPr>
              <p:spPr bwMode="auto">
                <a:xfrm>
                  <a:off x="5864224" y="3886200"/>
                  <a:ext cx="209550" cy="255588"/>
                </a:xfrm>
                <a:custGeom>
                  <a:avLst/>
                  <a:gdLst/>
                  <a:ahLst/>
                  <a:cxnLst>
                    <a:cxn ang="0">
                      <a:pos x="46" y="0"/>
                    </a:cxn>
                    <a:cxn ang="0">
                      <a:pos x="47" y="0"/>
                    </a:cxn>
                    <a:cxn ang="0">
                      <a:pos x="51" y="2"/>
                    </a:cxn>
                    <a:cxn ang="0">
                      <a:pos x="58" y="4"/>
                    </a:cxn>
                    <a:cxn ang="0">
                      <a:pos x="66" y="7"/>
                    </a:cxn>
                    <a:cxn ang="0">
                      <a:pos x="75" y="11"/>
                    </a:cxn>
                    <a:cxn ang="0">
                      <a:pos x="86" y="16"/>
                    </a:cxn>
                    <a:cxn ang="0">
                      <a:pos x="95" y="22"/>
                    </a:cxn>
                    <a:cxn ang="0">
                      <a:pos x="106" y="29"/>
                    </a:cxn>
                    <a:cxn ang="0">
                      <a:pos x="115" y="37"/>
                    </a:cxn>
                    <a:cxn ang="0">
                      <a:pos x="122" y="46"/>
                    </a:cxn>
                    <a:cxn ang="0">
                      <a:pos x="128" y="56"/>
                    </a:cxn>
                    <a:cxn ang="0">
                      <a:pos x="131" y="67"/>
                    </a:cxn>
                    <a:cxn ang="0">
                      <a:pos x="132" y="79"/>
                    </a:cxn>
                    <a:cxn ang="0">
                      <a:pos x="129" y="92"/>
                    </a:cxn>
                    <a:cxn ang="0">
                      <a:pos x="122" y="109"/>
                    </a:cxn>
                    <a:cxn ang="0">
                      <a:pos x="113" y="123"/>
                    </a:cxn>
                    <a:cxn ang="0">
                      <a:pos x="103" y="134"/>
                    </a:cxn>
                    <a:cxn ang="0">
                      <a:pos x="92" y="143"/>
                    </a:cxn>
                    <a:cxn ang="0">
                      <a:pos x="80" y="150"/>
                    </a:cxn>
                    <a:cxn ang="0">
                      <a:pos x="68" y="154"/>
                    </a:cxn>
                    <a:cxn ang="0">
                      <a:pos x="55" y="157"/>
                    </a:cxn>
                    <a:cxn ang="0">
                      <a:pos x="43" y="159"/>
                    </a:cxn>
                    <a:cxn ang="0">
                      <a:pos x="31" y="161"/>
                    </a:cxn>
                    <a:cxn ang="0">
                      <a:pos x="9" y="161"/>
                    </a:cxn>
                    <a:cxn ang="0">
                      <a:pos x="0" y="160"/>
                    </a:cxn>
                    <a:cxn ang="0">
                      <a:pos x="46" y="0"/>
                    </a:cxn>
                  </a:cxnLst>
                  <a:rect l="0" t="0" r="r" b="b"/>
                  <a:pathLst>
                    <a:path w="132" h="161">
                      <a:moveTo>
                        <a:pt x="46" y="0"/>
                      </a:moveTo>
                      <a:lnTo>
                        <a:pt x="47" y="0"/>
                      </a:lnTo>
                      <a:lnTo>
                        <a:pt x="51" y="2"/>
                      </a:lnTo>
                      <a:lnTo>
                        <a:pt x="58" y="4"/>
                      </a:lnTo>
                      <a:lnTo>
                        <a:pt x="66" y="7"/>
                      </a:lnTo>
                      <a:lnTo>
                        <a:pt x="75" y="11"/>
                      </a:lnTo>
                      <a:lnTo>
                        <a:pt x="86" y="16"/>
                      </a:lnTo>
                      <a:lnTo>
                        <a:pt x="95" y="22"/>
                      </a:lnTo>
                      <a:lnTo>
                        <a:pt x="106" y="29"/>
                      </a:lnTo>
                      <a:lnTo>
                        <a:pt x="115" y="37"/>
                      </a:lnTo>
                      <a:lnTo>
                        <a:pt x="122" y="46"/>
                      </a:lnTo>
                      <a:lnTo>
                        <a:pt x="128" y="56"/>
                      </a:lnTo>
                      <a:lnTo>
                        <a:pt x="131" y="67"/>
                      </a:lnTo>
                      <a:lnTo>
                        <a:pt x="132" y="79"/>
                      </a:lnTo>
                      <a:lnTo>
                        <a:pt x="129" y="92"/>
                      </a:lnTo>
                      <a:lnTo>
                        <a:pt x="122" y="109"/>
                      </a:lnTo>
                      <a:lnTo>
                        <a:pt x="113" y="123"/>
                      </a:lnTo>
                      <a:lnTo>
                        <a:pt x="103" y="134"/>
                      </a:lnTo>
                      <a:lnTo>
                        <a:pt x="92" y="143"/>
                      </a:lnTo>
                      <a:lnTo>
                        <a:pt x="80" y="150"/>
                      </a:lnTo>
                      <a:lnTo>
                        <a:pt x="68" y="154"/>
                      </a:lnTo>
                      <a:lnTo>
                        <a:pt x="55" y="157"/>
                      </a:lnTo>
                      <a:lnTo>
                        <a:pt x="43" y="159"/>
                      </a:lnTo>
                      <a:lnTo>
                        <a:pt x="31" y="161"/>
                      </a:lnTo>
                      <a:lnTo>
                        <a:pt x="9" y="161"/>
                      </a:lnTo>
                      <a:lnTo>
                        <a:pt x="0" y="160"/>
                      </a:lnTo>
                      <a:lnTo>
                        <a:pt x="46"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03" name="Freeform 122">
                  <a:extLst>
                    <a:ext uri="{FF2B5EF4-FFF2-40B4-BE49-F238E27FC236}">
                      <a16:creationId xmlns:a16="http://schemas.microsoft.com/office/drawing/2014/main" id="{B4692EAE-9123-BD4A-B048-C4F7685141D4}"/>
                    </a:ext>
                  </a:extLst>
                </p:cNvPr>
                <p:cNvSpPr>
                  <a:spLocks/>
                </p:cNvSpPr>
                <p:nvPr/>
              </p:nvSpPr>
              <p:spPr bwMode="auto">
                <a:xfrm>
                  <a:off x="5864224" y="3886200"/>
                  <a:ext cx="196850" cy="255588"/>
                </a:xfrm>
                <a:custGeom>
                  <a:avLst/>
                  <a:gdLst/>
                  <a:ahLst/>
                  <a:cxnLst>
                    <a:cxn ang="0">
                      <a:pos x="46" y="0"/>
                    </a:cxn>
                    <a:cxn ang="0">
                      <a:pos x="47" y="0"/>
                    </a:cxn>
                    <a:cxn ang="0">
                      <a:pos x="51" y="2"/>
                    </a:cxn>
                    <a:cxn ang="0">
                      <a:pos x="58" y="4"/>
                    </a:cxn>
                    <a:cxn ang="0">
                      <a:pos x="58" y="13"/>
                    </a:cxn>
                    <a:cxn ang="0">
                      <a:pos x="57" y="27"/>
                    </a:cxn>
                    <a:cxn ang="0">
                      <a:pos x="57" y="43"/>
                    </a:cxn>
                    <a:cxn ang="0">
                      <a:pos x="55" y="60"/>
                    </a:cxn>
                    <a:cxn ang="0">
                      <a:pos x="53" y="78"/>
                    </a:cxn>
                    <a:cxn ang="0">
                      <a:pos x="50" y="96"/>
                    </a:cxn>
                    <a:cxn ang="0">
                      <a:pos x="46" y="113"/>
                    </a:cxn>
                    <a:cxn ang="0">
                      <a:pos x="41" y="130"/>
                    </a:cxn>
                    <a:cxn ang="0">
                      <a:pos x="34" y="143"/>
                    </a:cxn>
                    <a:cxn ang="0">
                      <a:pos x="41" y="143"/>
                    </a:cxn>
                    <a:cxn ang="0">
                      <a:pos x="51" y="143"/>
                    </a:cxn>
                    <a:cxn ang="0">
                      <a:pos x="62" y="141"/>
                    </a:cxn>
                    <a:cxn ang="0">
                      <a:pos x="76" y="137"/>
                    </a:cxn>
                    <a:cxn ang="0">
                      <a:pos x="91" y="130"/>
                    </a:cxn>
                    <a:cxn ang="0">
                      <a:pos x="107" y="121"/>
                    </a:cxn>
                    <a:cxn ang="0">
                      <a:pos x="124" y="107"/>
                    </a:cxn>
                    <a:cxn ang="0">
                      <a:pos x="115" y="121"/>
                    </a:cxn>
                    <a:cxn ang="0">
                      <a:pos x="105" y="133"/>
                    </a:cxn>
                    <a:cxn ang="0">
                      <a:pos x="94" y="142"/>
                    </a:cxn>
                    <a:cxn ang="0">
                      <a:pos x="82" y="149"/>
                    </a:cxn>
                    <a:cxn ang="0">
                      <a:pos x="70" y="154"/>
                    </a:cxn>
                    <a:cxn ang="0">
                      <a:pos x="57" y="157"/>
                    </a:cxn>
                    <a:cxn ang="0">
                      <a:pos x="44" y="159"/>
                    </a:cxn>
                    <a:cxn ang="0">
                      <a:pos x="32" y="161"/>
                    </a:cxn>
                    <a:cxn ang="0">
                      <a:pos x="10" y="161"/>
                    </a:cxn>
                    <a:cxn ang="0">
                      <a:pos x="0" y="160"/>
                    </a:cxn>
                    <a:cxn ang="0">
                      <a:pos x="46" y="0"/>
                    </a:cxn>
                  </a:cxnLst>
                  <a:rect l="0" t="0" r="r" b="b"/>
                  <a:pathLst>
                    <a:path w="124" h="161">
                      <a:moveTo>
                        <a:pt x="46" y="0"/>
                      </a:moveTo>
                      <a:lnTo>
                        <a:pt x="47" y="0"/>
                      </a:lnTo>
                      <a:lnTo>
                        <a:pt x="51" y="2"/>
                      </a:lnTo>
                      <a:lnTo>
                        <a:pt x="58" y="4"/>
                      </a:lnTo>
                      <a:lnTo>
                        <a:pt x="58" y="13"/>
                      </a:lnTo>
                      <a:lnTo>
                        <a:pt x="57" y="27"/>
                      </a:lnTo>
                      <a:lnTo>
                        <a:pt x="57" y="43"/>
                      </a:lnTo>
                      <a:lnTo>
                        <a:pt x="55" y="60"/>
                      </a:lnTo>
                      <a:lnTo>
                        <a:pt x="53" y="78"/>
                      </a:lnTo>
                      <a:lnTo>
                        <a:pt x="50" y="96"/>
                      </a:lnTo>
                      <a:lnTo>
                        <a:pt x="46" y="113"/>
                      </a:lnTo>
                      <a:lnTo>
                        <a:pt x="41" y="130"/>
                      </a:lnTo>
                      <a:lnTo>
                        <a:pt x="34" y="143"/>
                      </a:lnTo>
                      <a:lnTo>
                        <a:pt x="41" y="143"/>
                      </a:lnTo>
                      <a:lnTo>
                        <a:pt x="51" y="143"/>
                      </a:lnTo>
                      <a:lnTo>
                        <a:pt x="62" y="141"/>
                      </a:lnTo>
                      <a:lnTo>
                        <a:pt x="76" y="137"/>
                      </a:lnTo>
                      <a:lnTo>
                        <a:pt x="91" y="130"/>
                      </a:lnTo>
                      <a:lnTo>
                        <a:pt x="107" y="121"/>
                      </a:lnTo>
                      <a:lnTo>
                        <a:pt x="124" y="107"/>
                      </a:lnTo>
                      <a:lnTo>
                        <a:pt x="115" y="121"/>
                      </a:lnTo>
                      <a:lnTo>
                        <a:pt x="105" y="133"/>
                      </a:lnTo>
                      <a:lnTo>
                        <a:pt x="94" y="142"/>
                      </a:lnTo>
                      <a:lnTo>
                        <a:pt x="82" y="149"/>
                      </a:lnTo>
                      <a:lnTo>
                        <a:pt x="70" y="154"/>
                      </a:lnTo>
                      <a:lnTo>
                        <a:pt x="57" y="157"/>
                      </a:lnTo>
                      <a:lnTo>
                        <a:pt x="44" y="159"/>
                      </a:lnTo>
                      <a:lnTo>
                        <a:pt x="32" y="161"/>
                      </a:lnTo>
                      <a:lnTo>
                        <a:pt x="10" y="161"/>
                      </a:lnTo>
                      <a:lnTo>
                        <a:pt x="0" y="160"/>
                      </a:lnTo>
                      <a:lnTo>
                        <a:pt x="46"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04" name="Freeform 123">
                  <a:extLst>
                    <a:ext uri="{FF2B5EF4-FFF2-40B4-BE49-F238E27FC236}">
                      <a16:creationId xmlns:a16="http://schemas.microsoft.com/office/drawing/2014/main" id="{783D897B-9792-7261-54EB-10CC661EBB39}"/>
                    </a:ext>
                  </a:extLst>
                </p:cNvPr>
                <p:cNvSpPr>
                  <a:spLocks/>
                </p:cNvSpPr>
                <p:nvPr/>
              </p:nvSpPr>
              <p:spPr bwMode="auto">
                <a:xfrm>
                  <a:off x="5370512" y="3213100"/>
                  <a:ext cx="576263" cy="944563"/>
                </a:xfrm>
                <a:custGeom>
                  <a:avLst/>
                  <a:gdLst/>
                  <a:ahLst/>
                  <a:cxnLst>
                    <a:cxn ang="0">
                      <a:pos x="221" y="150"/>
                    </a:cxn>
                    <a:cxn ang="0">
                      <a:pos x="187" y="373"/>
                    </a:cxn>
                    <a:cxn ang="0">
                      <a:pos x="191" y="374"/>
                    </a:cxn>
                    <a:cxn ang="0">
                      <a:pos x="202" y="378"/>
                    </a:cxn>
                    <a:cxn ang="0">
                      <a:pos x="222" y="384"/>
                    </a:cxn>
                    <a:cxn ang="0">
                      <a:pos x="254" y="393"/>
                    </a:cxn>
                    <a:cxn ang="0">
                      <a:pos x="301" y="403"/>
                    </a:cxn>
                    <a:cxn ang="0">
                      <a:pos x="363" y="414"/>
                    </a:cxn>
                    <a:cxn ang="0">
                      <a:pos x="361" y="422"/>
                    </a:cxn>
                    <a:cxn ang="0">
                      <a:pos x="358" y="444"/>
                    </a:cxn>
                    <a:cxn ang="0">
                      <a:pos x="352" y="475"/>
                    </a:cxn>
                    <a:cxn ang="0">
                      <a:pos x="345" y="511"/>
                    </a:cxn>
                    <a:cxn ang="0">
                      <a:pos x="335" y="548"/>
                    </a:cxn>
                    <a:cxn ang="0">
                      <a:pos x="323" y="581"/>
                    </a:cxn>
                    <a:cxn ang="0">
                      <a:pos x="315" y="594"/>
                    </a:cxn>
                    <a:cxn ang="0">
                      <a:pos x="299" y="592"/>
                    </a:cxn>
                    <a:cxn ang="0">
                      <a:pos x="270" y="585"/>
                    </a:cxn>
                    <a:cxn ang="0">
                      <a:pos x="231" y="578"/>
                    </a:cxn>
                    <a:cxn ang="0">
                      <a:pos x="188" y="568"/>
                    </a:cxn>
                    <a:cxn ang="0">
                      <a:pos x="145" y="557"/>
                    </a:cxn>
                    <a:cxn ang="0">
                      <a:pos x="89" y="540"/>
                    </a:cxn>
                    <a:cxn ang="0">
                      <a:pos x="49" y="522"/>
                    </a:cxn>
                    <a:cxn ang="0">
                      <a:pos x="24" y="506"/>
                    </a:cxn>
                    <a:cxn ang="0">
                      <a:pos x="9" y="494"/>
                    </a:cxn>
                    <a:cxn ang="0">
                      <a:pos x="3" y="487"/>
                    </a:cxn>
                    <a:cxn ang="0">
                      <a:pos x="1" y="481"/>
                    </a:cxn>
                    <a:cxn ang="0">
                      <a:pos x="1" y="461"/>
                    </a:cxn>
                    <a:cxn ang="0">
                      <a:pos x="5" y="427"/>
                    </a:cxn>
                    <a:cxn ang="0">
                      <a:pos x="20" y="356"/>
                    </a:cxn>
                    <a:cxn ang="0">
                      <a:pos x="38" y="296"/>
                    </a:cxn>
                    <a:cxn ang="0">
                      <a:pos x="62" y="226"/>
                    </a:cxn>
                    <a:cxn ang="0">
                      <a:pos x="87" y="171"/>
                    </a:cxn>
                    <a:cxn ang="0">
                      <a:pos x="111" y="129"/>
                    </a:cxn>
                    <a:cxn ang="0">
                      <a:pos x="134" y="93"/>
                    </a:cxn>
                    <a:cxn ang="0">
                      <a:pos x="164" y="41"/>
                    </a:cxn>
                    <a:cxn ang="0">
                      <a:pos x="181" y="0"/>
                    </a:cxn>
                  </a:cxnLst>
                  <a:rect l="0" t="0" r="r" b="b"/>
                  <a:pathLst>
                    <a:path w="363" h="595">
                      <a:moveTo>
                        <a:pt x="181" y="0"/>
                      </a:moveTo>
                      <a:lnTo>
                        <a:pt x="221" y="150"/>
                      </a:lnTo>
                      <a:lnTo>
                        <a:pt x="207" y="296"/>
                      </a:lnTo>
                      <a:lnTo>
                        <a:pt x="187" y="373"/>
                      </a:lnTo>
                      <a:lnTo>
                        <a:pt x="188" y="373"/>
                      </a:lnTo>
                      <a:lnTo>
                        <a:pt x="191" y="374"/>
                      </a:lnTo>
                      <a:lnTo>
                        <a:pt x="195" y="376"/>
                      </a:lnTo>
                      <a:lnTo>
                        <a:pt x="202" y="378"/>
                      </a:lnTo>
                      <a:lnTo>
                        <a:pt x="211" y="381"/>
                      </a:lnTo>
                      <a:lnTo>
                        <a:pt x="222" y="384"/>
                      </a:lnTo>
                      <a:lnTo>
                        <a:pt x="237" y="388"/>
                      </a:lnTo>
                      <a:lnTo>
                        <a:pt x="254" y="393"/>
                      </a:lnTo>
                      <a:lnTo>
                        <a:pt x="276" y="397"/>
                      </a:lnTo>
                      <a:lnTo>
                        <a:pt x="301" y="403"/>
                      </a:lnTo>
                      <a:lnTo>
                        <a:pt x="330" y="408"/>
                      </a:lnTo>
                      <a:lnTo>
                        <a:pt x="363" y="414"/>
                      </a:lnTo>
                      <a:lnTo>
                        <a:pt x="363" y="416"/>
                      </a:lnTo>
                      <a:lnTo>
                        <a:pt x="361" y="422"/>
                      </a:lnTo>
                      <a:lnTo>
                        <a:pt x="360" y="432"/>
                      </a:lnTo>
                      <a:lnTo>
                        <a:pt x="358" y="444"/>
                      </a:lnTo>
                      <a:lnTo>
                        <a:pt x="355" y="459"/>
                      </a:lnTo>
                      <a:lnTo>
                        <a:pt x="352" y="475"/>
                      </a:lnTo>
                      <a:lnTo>
                        <a:pt x="349" y="493"/>
                      </a:lnTo>
                      <a:lnTo>
                        <a:pt x="345" y="511"/>
                      </a:lnTo>
                      <a:lnTo>
                        <a:pt x="340" y="530"/>
                      </a:lnTo>
                      <a:lnTo>
                        <a:pt x="335" y="548"/>
                      </a:lnTo>
                      <a:lnTo>
                        <a:pt x="330" y="565"/>
                      </a:lnTo>
                      <a:lnTo>
                        <a:pt x="323" y="581"/>
                      </a:lnTo>
                      <a:lnTo>
                        <a:pt x="317" y="595"/>
                      </a:lnTo>
                      <a:lnTo>
                        <a:pt x="315" y="594"/>
                      </a:lnTo>
                      <a:lnTo>
                        <a:pt x="308" y="594"/>
                      </a:lnTo>
                      <a:lnTo>
                        <a:pt x="299" y="592"/>
                      </a:lnTo>
                      <a:lnTo>
                        <a:pt x="285" y="589"/>
                      </a:lnTo>
                      <a:lnTo>
                        <a:pt x="270" y="585"/>
                      </a:lnTo>
                      <a:lnTo>
                        <a:pt x="251" y="582"/>
                      </a:lnTo>
                      <a:lnTo>
                        <a:pt x="231" y="578"/>
                      </a:lnTo>
                      <a:lnTo>
                        <a:pt x="210" y="573"/>
                      </a:lnTo>
                      <a:lnTo>
                        <a:pt x="188" y="568"/>
                      </a:lnTo>
                      <a:lnTo>
                        <a:pt x="167" y="563"/>
                      </a:lnTo>
                      <a:lnTo>
                        <a:pt x="145" y="557"/>
                      </a:lnTo>
                      <a:lnTo>
                        <a:pt x="114" y="548"/>
                      </a:lnTo>
                      <a:lnTo>
                        <a:pt x="89" y="540"/>
                      </a:lnTo>
                      <a:lnTo>
                        <a:pt x="67" y="531"/>
                      </a:lnTo>
                      <a:lnTo>
                        <a:pt x="49" y="522"/>
                      </a:lnTo>
                      <a:lnTo>
                        <a:pt x="35" y="513"/>
                      </a:lnTo>
                      <a:lnTo>
                        <a:pt x="24" y="506"/>
                      </a:lnTo>
                      <a:lnTo>
                        <a:pt x="15" y="500"/>
                      </a:lnTo>
                      <a:lnTo>
                        <a:pt x="9" y="494"/>
                      </a:lnTo>
                      <a:lnTo>
                        <a:pt x="5" y="489"/>
                      </a:lnTo>
                      <a:lnTo>
                        <a:pt x="3" y="487"/>
                      </a:lnTo>
                      <a:lnTo>
                        <a:pt x="2" y="486"/>
                      </a:lnTo>
                      <a:lnTo>
                        <a:pt x="1" y="481"/>
                      </a:lnTo>
                      <a:lnTo>
                        <a:pt x="0" y="473"/>
                      </a:lnTo>
                      <a:lnTo>
                        <a:pt x="1" y="461"/>
                      </a:lnTo>
                      <a:lnTo>
                        <a:pt x="2" y="446"/>
                      </a:lnTo>
                      <a:lnTo>
                        <a:pt x="5" y="427"/>
                      </a:lnTo>
                      <a:lnTo>
                        <a:pt x="14" y="382"/>
                      </a:lnTo>
                      <a:lnTo>
                        <a:pt x="20" y="356"/>
                      </a:lnTo>
                      <a:lnTo>
                        <a:pt x="29" y="327"/>
                      </a:lnTo>
                      <a:lnTo>
                        <a:pt x="38" y="296"/>
                      </a:lnTo>
                      <a:lnTo>
                        <a:pt x="50" y="259"/>
                      </a:lnTo>
                      <a:lnTo>
                        <a:pt x="62" y="226"/>
                      </a:lnTo>
                      <a:lnTo>
                        <a:pt x="75" y="197"/>
                      </a:lnTo>
                      <a:lnTo>
                        <a:pt x="87" y="171"/>
                      </a:lnTo>
                      <a:lnTo>
                        <a:pt x="99" y="149"/>
                      </a:lnTo>
                      <a:lnTo>
                        <a:pt x="111" y="129"/>
                      </a:lnTo>
                      <a:lnTo>
                        <a:pt x="123" y="111"/>
                      </a:lnTo>
                      <a:lnTo>
                        <a:pt x="134" y="93"/>
                      </a:lnTo>
                      <a:lnTo>
                        <a:pt x="154" y="58"/>
                      </a:lnTo>
                      <a:lnTo>
                        <a:pt x="164" y="41"/>
                      </a:lnTo>
                      <a:lnTo>
                        <a:pt x="172" y="22"/>
                      </a:lnTo>
                      <a:lnTo>
                        <a:pt x="18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05" name="Oval 126">
                  <a:extLst>
                    <a:ext uri="{FF2B5EF4-FFF2-40B4-BE49-F238E27FC236}">
                      <a16:creationId xmlns:a16="http://schemas.microsoft.com/office/drawing/2014/main" id="{5AA17AC5-DDCA-7B3C-AC6E-9D918AE31DEC}"/>
                    </a:ext>
                  </a:extLst>
                </p:cNvPr>
                <p:cNvSpPr/>
                <p:nvPr/>
              </p:nvSpPr>
              <p:spPr>
                <a:xfrm>
                  <a:off x="5180529" y="5499469"/>
                  <a:ext cx="1827766" cy="152401"/>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200" kern="0">
                    <a:solidFill>
                      <a:sysClr val="window" lastClr="FFFFFF"/>
                    </a:solidFill>
                    <a:latin typeface="Chalkboard" panose="03050602040202020205" pitchFamily="66" charset="77"/>
                  </a:endParaRPr>
                </a:p>
              </p:txBody>
            </p:sp>
          </p:grpSp>
          <p:grpSp>
            <p:nvGrpSpPr>
              <p:cNvPr id="790" name="276 Grupo">
                <a:extLst>
                  <a:ext uri="{FF2B5EF4-FFF2-40B4-BE49-F238E27FC236}">
                    <a16:creationId xmlns:a16="http://schemas.microsoft.com/office/drawing/2014/main" id="{E7256593-D431-5534-CFBA-EAC86E4B04D1}"/>
                  </a:ext>
                </a:extLst>
              </p:cNvPr>
              <p:cNvGrpSpPr/>
              <p:nvPr/>
            </p:nvGrpSpPr>
            <p:grpSpPr>
              <a:xfrm>
                <a:off x="6624637" y="2232634"/>
                <a:ext cx="1827766" cy="3704007"/>
                <a:chOff x="5180529" y="1947863"/>
                <a:chExt cx="1827766" cy="3704007"/>
              </a:xfrm>
            </p:grpSpPr>
            <p:sp>
              <p:nvSpPr>
                <p:cNvPr id="830" name="Freeform 74">
                  <a:extLst>
                    <a:ext uri="{FF2B5EF4-FFF2-40B4-BE49-F238E27FC236}">
                      <a16:creationId xmlns:a16="http://schemas.microsoft.com/office/drawing/2014/main" id="{421A5CA7-D064-716C-3578-56C43D940C4F}"/>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31" name="Freeform 75">
                  <a:extLst>
                    <a:ext uri="{FF2B5EF4-FFF2-40B4-BE49-F238E27FC236}">
                      <a16:creationId xmlns:a16="http://schemas.microsoft.com/office/drawing/2014/main" id="{33FDD532-D7B2-118A-3379-B7969391C621}"/>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CFD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32" name="Freeform 76">
                  <a:extLst>
                    <a:ext uri="{FF2B5EF4-FFF2-40B4-BE49-F238E27FC236}">
                      <a16:creationId xmlns:a16="http://schemas.microsoft.com/office/drawing/2014/main" id="{96E3AAD9-D7B5-A67D-BCF1-641003589072}"/>
                    </a:ext>
                  </a:extLst>
                </p:cNvPr>
                <p:cNvSpPr>
                  <a:spLocks/>
                </p:cNvSpPr>
                <p:nvPr/>
              </p:nvSpPr>
              <p:spPr bwMode="auto">
                <a:xfrm>
                  <a:off x="5695949" y="4233863"/>
                  <a:ext cx="871538" cy="1296988"/>
                </a:xfrm>
                <a:custGeom>
                  <a:avLst/>
                  <a:gdLst/>
                  <a:ahLst/>
                  <a:cxnLst>
                    <a:cxn ang="0">
                      <a:pos x="549" y="2"/>
                    </a:cxn>
                    <a:cxn ang="0">
                      <a:pos x="547" y="20"/>
                    </a:cxn>
                    <a:cxn ang="0">
                      <a:pos x="546" y="54"/>
                    </a:cxn>
                    <a:cxn ang="0">
                      <a:pos x="542" y="101"/>
                    </a:cxn>
                    <a:cxn ang="0">
                      <a:pos x="539" y="156"/>
                    </a:cxn>
                    <a:cxn ang="0">
                      <a:pos x="534" y="219"/>
                    </a:cxn>
                    <a:cxn ang="0">
                      <a:pos x="529" y="284"/>
                    </a:cxn>
                    <a:cxn ang="0">
                      <a:pos x="518" y="383"/>
                    </a:cxn>
                    <a:cxn ang="0">
                      <a:pos x="509" y="447"/>
                    </a:cxn>
                    <a:cxn ang="0">
                      <a:pos x="500" y="512"/>
                    </a:cxn>
                    <a:cxn ang="0">
                      <a:pos x="489" y="575"/>
                    </a:cxn>
                    <a:cxn ang="0">
                      <a:pos x="477" y="631"/>
                    </a:cxn>
                    <a:cxn ang="0">
                      <a:pos x="467" y="681"/>
                    </a:cxn>
                    <a:cxn ang="0">
                      <a:pos x="458" y="722"/>
                    </a:cxn>
                    <a:cxn ang="0">
                      <a:pos x="451" y="751"/>
                    </a:cxn>
                    <a:cxn ang="0">
                      <a:pos x="448" y="767"/>
                    </a:cxn>
                    <a:cxn ang="0">
                      <a:pos x="293" y="817"/>
                    </a:cxn>
                    <a:cxn ang="0">
                      <a:pos x="124" y="775"/>
                    </a:cxn>
                    <a:cxn ang="0">
                      <a:pos x="121" y="767"/>
                    </a:cxn>
                    <a:cxn ang="0">
                      <a:pos x="116" y="751"/>
                    </a:cxn>
                    <a:cxn ang="0">
                      <a:pos x="108" y="724"/>
                    </a:cxn>
                    <a:cxn ang="0">
                      <a:pos x="98" y="685"/>
                    </a:cxn>
                    <a:cxn ang="0">
                      <a:pos x="86" y="634"/>
                    </a:cxn>
                    <a:cxn ang="0">
                      <a:pos x="72" y="568"/>
                    </a:cxn>
                    <a:cxn ang="0">
                      <a:pos x="58" y="487"/>
                    </a:cxn>
                    <a:cxn ang="0">
                      <a:pos x="42" y="389"/>
                    </a:cxn>
                    <a:cxn ang="0">
                      <a:pos x="25" y="273"/>
                    </a:cxn>
                    <a:cxn ang="0">
                      <a:pos x="8" y="137"/>
                    </a:cxn>
                    <a:cxn ang="0">
                      <a:pos x="2" y="62"/>
                    </a:cxn>
                    <a:cxn ang="0">
                      <a:pos x="21" y="63"/>
                    </a:cxn>
                    <a:cxn ang="0">
                      <a:pos x="56" y="64"/>
                    </a:cxn>
                    <a:cxn ang="0">
                      <a:pos x="161" y="65"/>
                    </a:cxn>
                    <a:cxn ang="0">
                      <a:pos x="225" y="63"/>
                    </a:cxn>
                    <a:cxn ang="0">
                      <a:pos x="294" y="58"/>
                    </a:cxn>
                    <a:cxn ang="0">
                      <a:pos x="364" y="50"/>
                    </a:cxn>
                    <a:cxn ang="0">
                      <a:pos x="431" y="38"/>
                    </a:cxn>
                    <a:cxn ang="0">
                      <a:pos x="494" y="22"/>
                    </a:cxn>
                    <a:cxn ang="0">
                      <a:pos x="549" y="0"/>
                    </a:cxn>
                  </a:cxnLst>
                  <a:rect l="0" t="0" r="r" b="b"/>
                  <a:pathLst>
                    <a:path w="549" h="817">
                      <a:moveTo>
                        <a:pt x="549" y="0"/>
                      </a:moveTo>
                      <a:lnTo>
                        <a:pt x="549" y="2"/>
                      </a:lnTo>
                      <a:lnTo>
                        <a:pt x="548" y="9"/>
                      </a:lnTo>
                      <a:lnTo>
                        <a:pt x="547" y="20"/>
                      </a:lnTo>
                      <a:lnTo>
                        <a:pt x="547" y="36"/>
                      </a:lnTo>
                      <a:lnTo>
                        <a:pt x="546" y="54"/>
                      </a:lnTo>
                      <a:lnTo>
                        <a:pt x="544" y="76"/>
                      </a:lnTo>
                      <a:lnTo>
                        <a:pt x="542" y="101"/>
                      </a:lnTo>
                      <a:lnTo>
                        <a:pt x="541" y="128"/>
                      </a:lnTo>
                      <a:lnTo>
                        <a:pt x="539" y="156"/>
                      </a:lnTo>
                      <a:lnTo>
                        <a:pt x="537" y="187"/>
                      </a:lnTo>
                      <a:lnTo>
                        <a:pt x="534" y="219"/>
                      </a:lnTo>
                      <a:lnTo>
                        <a:pt x="531" y="251"/>
                      </a:lnTo>
                      <a:lnTo>
                        <a:pt x="529" y="284"/>
                      </a:lnTo>
                      <a:lnTo>
                        <a:pt x="522" y="351"/>
                      </a:lnTo>
                      <a:lnTo>
                        <a:pt x="518" y="383"/>
                      </a:lnTo>
                      <a:lnTo>
                        <a:pt x="514" y="415"/>
                      </a:lnTo>
                      <a:lnTo>
                        <a:pt x="509" y="447"/>
                      </a:lnTo>
                      <a:lnTo>
                        <a:pt x="504" y="481"/>
                      </a:lnTo>
                      <a:lnTo>
                        <a:pt x="500" y="512"/>
                      </a:lnTo>
                      <a:lnTo>
                        <a:pt x="494" y="544"/>
                      </a:lnTo>
                      <a:lnTo>
                        <a:pt x="489" y="575"/>
                      </a:lnTo>
                      <a:lnTo>
                        <a:pt x="483" y="604"/>
                      </a:lnTo>
                      <a:lnTo>
                        <a:pt x="477" y="631"/>
                      </a:lnTo>
                      <a:lnTo>
                        <a:pt x="472" y="657"/>
                      </a:lnTo>
                      <a:lnTo>
                        <a:pt x="467" y="681"/>
                      </a:lnTo>
                      <a:lnTo>
                        <a:pt x="462" y="703"/>
                      </a:lnTo>
                      <a:lnTo>
                        <a:pt x="458" y="722"/>
                      </a:lnTo>
                      <a:lnTo>
                        <a:pt x="455" y="738"/>
                      </a:lnTo>
                      <a:lnTo>
                        <a:pt x="451" y="751"/>
                      </a:lnTo>
                      <a:lnTo>
                        <a:pt x="449" y="760"/>
                      </a:lnTo>
                      <a:lnTo>
                        <a:pt x="448" y="767"/>
                      </a:lnTo>
                      <a:lnTo>
                        <a:pt x="447" y="769"/>
                      </a:lnTo>
                      <a:lnTo>
                        <a:pt x="293" y="817"/>
                      </a:lnTo>
                      <a:lnTo>
                        <a:pt x="125" y="776"/>
                      </a:lnTo>
                      <a:lnTo>
                        <a:pt x="124" y="775"/>
                      </a:lnTo>
                      <a:lnTo>
                        <a:pt x="123" y="772"/>
                      </a:lnTo>
                      <a:lnTo>
                        <a:pt x="121" y="767"/>
                      </a:lnTo>
                      <a:lnTo>
                        <a:pt x="119" y="760"/>
                      </a:lnTo>
                      <a:lnTo>
                        <a:pt x="116" y="751"/>
                      </a:lnTo>
                      <a:lnTo>
                        <a:pt x="112" y="738"/>
                      </a:lnTo>
                      <a:lnTo>
                        <a:pt x="108" y="724"/>
                      </a:lnTo>
                      <a:lnTo>
                        <a:pt x="103" y="706"/>
                      </a:lnTo>
                      <a:lnTo>
                        <a:pt x="98" y="685"/>
                      </a:lnTo>
                      <a:lnTo>
                        <a:pt x="92" y="662"/>
                      </a:lnTo>
                      <a:lnTo>
                        <a:pt x="86" y="634"/>
                      </a:lnTo>
                      <a:lnTo>
                        <a:pt x="79" y="603"/>
                      </a:lnTo>
                      <a:lnTo>
                        <a:pt x="72" y="568"/>
                      </a:lnTo>
                      <a:lnTo>
                        <a:pt x="65" y="530"/>
                      </a:lnTo>
                      <a:lnTo>
                        <a:pt x="58" y="487"/>
                      </a:lnTo>
                      <a:lnTo>
                        <a:pt x="49" y="441"/>
                      </a:lnTo>
                      <a:lnTo>
                        <a:pt x="42" y="389"/>
                      </a:lnTo>
                      <a:lnTo>
                        <a:pt x="34" y="333"/>
                      </a:lnTo>
                      <a:lnTo>
                        <a:pt x="25" y="273"/>
                      </a:lnTo>
                      <a:lnTo>
                        <a:pt x="17" y="208"/>
                      </a:lnTo>
                      <a:lnTo>
                        <a:pt x="8" y="137"/>
                      </a:lnTo>
                      <a:lnTo>
                        <a:pt x="0" y="62"/>
                      </a:lnTo>
                      <a:lnTo>
                        <a:pt x="2" y="62"/>
                      </a:lnTo>
                      <a:lnTo>
                        <a:pt x="9" y="63"/>
                      </a:lnTo>
                      <a:lnTo>
                        <a:pt x="21" y="63"/>
                      </a:lnTo>
                      <a:lnTo>
                        <a:pt x="36" y="63"/>
                      </a:lnTo>
                      <a:lnTo>
                        <a:pt x="56" y="64"/>
                      </a:lnTo>
                      <a:lnTo>
                        <a:pt x="78" y="65"/>
                      </a:lnTo>
                      <a:lnTo>
                        <a:pt x="161" y="65"/>
                      </a:lnTo>
                      <a:lnTo>
                        <a:pt x="192" y="64"/>
                      </a:lnTo>
                      <a:lnTo>
                        <a:pt x="225" y="63"/>
                      </a:lnTo>
                      <a:lnTo>
                        <a:pt x="259" y="60"/>
                      </a:lnTo>
                      <a:lnTo>
                        <a:pt x="294" y="58"/>
                      </a:lnTo>
                      <a:lnTo>
                        <a:pt x="328" y="54"/>
                      </a:lnTo>
                      <a:lnTo>
                        <a:pt x="364" y="50"/>
                      </a:lnTo>
                      <a:lnTo>
                        <a:pt x="397" y="45"/>
                      </a:lnTo>
                      <a:lnTo>
                        <a:pt x="431" y="38"/>
                      </a:lnTo>
                      <a:lnTo>
                        <a:pt x="463" y="30"/>
                      </a:lnTo>
                      <a:lnTo>
                        <a:pt x="494" y="22"/>
                      </a:lnTo>
                      <a:lnTo>
                        <a:pt x="522" y="11"/>
                      </a:lnTo>
                      <a:lnTo>
                        <a:pt x="549"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33" name="Freeform 77">
                  <a:extLst>
                    <a:ext uri="{FF2B5EF4-FFF2-40B4-BE49-F238E27FC236}">
                      <a16:creationId xmlns:a16="http://schemas.microsoft.com/office/drawing/2014/main" id="{E240593D-7D17-634B-B174-FEB8EC2921DD}"/>
                    </a:ext>
                  </a:extLst>
                </p:cNvPr>
                <p:cNvSpPr>
                  <a:spLocks/>
                </p:cNvSpPr>
                <p:nvPr/>
              </p:nvSpPr>
              <p:spPr bwMode="auto">
                <a:xfrm>
                  <a:off x="6083299" y="4606925"/>
                  <a:ext cx="211138" cy="922338"/>
                </a:xfrm>
                <a:custGeom>
                  <a:avLst/>
                  <a:gdLst/>
                  <a:ahLst/>
                  <a:cxnLst>
                    <a:cxn ang="0">
                      <a:pos x="133" y="0"/>
                    </a:cxn>
                    <a:cxn ang="0">
                      <a:pos x="133" y="1"/>
                    </a:cxn>
                    <a:cxn ang="0">
                      <a:pos x="130" y="4"/>
                    </a:cxn>
                    <a:cxn ang="0">
                      <a:pos x="125" y="9"/>
                    </a:cxn>
                    <a:cxn ang="0">
                      <a:pos x="118" y="15"/>
                    </a:cxn>
                    <a:cxn ang="0">
                      <a:pos x="109" y="22"/>
                    </a:cxn>
                    <a:cxn ang="0">
                      <a:pos x="97" y="29"/>
                    </a:cxn>
                    <a:cxn ang="0">
                      <a:pos x="82" y="35"/>
                    </a:cxn>
                    <a:cxn ang="0">
                      <a:pos x="59" y="581"/>
                    </a:cxn>
                    <a:cxn ang="0">
                      <a:pos x="38" y="579"/>
                    </a:cxn>
                    <a:cxn ang="0">
                      <a:pos x="55" y="39"/>
                    </a:cxn>
                    <a:cxn ang="0">
                      <a:pos x="53" y="39"/>
                    </a:cxn>
                    <a:cxn ang="0">
                      <a:pos x="48" y="38"/>
                    </a:cxn>
                    <a:cxn ang="0">
                      <a:pos x="41" y="36"/>
                    </a:cxn>
                    <a:cxn ang="0">
                      <a:pos x="31" y="33"/>
                    </a:cxn>
                    <a:cxn ang="0">
                      <a:pos x="21" y="29"/>
                    </a:cxn>
                    <a:cxn ang="0">
                      <a:pos x="10" y="24"/>
                    </a:cxn>
                    <a:cxn ang="0">
                      <a:pos x="0" y="18"/>
                    </a:cxn>
                    <a:cxn ang="0">
                      <a:pos x="3" y="18"/>
                    </a:cxn>
                    <a:cxn ang="0">
                      <a:pos x="10" y="18"/>
                    </a:cxn>
                    <a:cxn ang="0">
                      <a:pos x="20" y="18"/>
                    </a:cxn>
                    <a:cxn ang="0">
                      <a:pos x="34" y="16"/>
                    </a:cxn>
                    <a:cxn ang="0">
                      <a:pos x="50" y="15"/>
                    </a:cxn>
                    <a:cxn ang="0">
                      <a:pos x="67" y="13"/>
                    </a:cxn>
                    <a:cxn ang="0">
                      <a:pos x="84" y="11"/>
                    </a:cxn>
                    <a:cxn ang="0">
                      <a:pos x="102" y="8"/>
                    </a:cxn>
                    <a:cxn ang="0">
                      <a:pos x="119" y="4"/>
                    </a:cxn>
                    <a:cxn ang="0">
                      <a:pos x="133" y="0"/>
                    </a:cxn>
                  </a:cxnLst>
                  <a:rect l="0" t="0" r="r" b="b"/>
                  <a:pathLst>
                    <a:path w="133" h="581">
                      <a:moveTo>
                        <a:pt x="133" y="0"/>
                      </a:moveTo>
                      <a:lnTo>
                        <a:pt x="133" y="1"/>
                      </a:lnTo>
                      <a:lnTo>
                        <a:pt x="130" y="4"/>
                      </a:lnTo>
                      <a:lnTo>
                        <a:pt x="125" y="9"/>
                      </a:lnTo>
                      <a:lnTo>
                        <a:pt x="118" y="15"/>
                      </a:lnTo>
                      <a:lnTo>
                        <a:pt x="109" y="22"/>
                      </a:lnTo>
                      <a:lnTo>
                        <a:pt x="97" y="29"/>
                      </a:lnTo>
                      <a:lnTo>
                        <a:pt x="82" y="35"/>
                      </a:lnTo>
                      <a:lnTo>
                        <a:pt x="59" y="581"/>
                      </a:lnTo>
                      <a:lnTo>
                        <a:pt x="38" y="579"/>
                      </a:lnTo>
                      <a:lnTo>
                        <a:pt x="55" y="39"/>
                      </a:lnTo>
                      <a:lnTo>
                        <a:pt x="53" y="39"/>
                      </a:lnTo>
                      <a:lnTo>
                        <a:pt x="48" y="38"/>
                      </a:lnTo>
                      <a:lnTo>
                        <a:pt x="41" y="36"/>
                      </a:lnTo>
                      <a:lnTo>
                        <a:pt x="31" y="33"/>
                      </a:lnTo>
                      <a:lnTo>
                        <a:pt x="21" y="29"/>
                      </a:lnTo>
                      <a:lnTo>
                        <a:pt x="10" y="24"/>
                      </a:lnTo>
                      <a:lnTo>
                        <a:pt x="0" y="18"/>
                      </a:lnTo>
                      <a:lnTo>
                        <a:pt x="3" y="18"/>
                      </a:lnTo>
                      <a:lnTo>
                        <a:pt x="10" y="18"/>
                      </a:lnTo>
                      <a:lnTo>
                        <a:pt x="20" y="18"/>
                      </a:lnTo>
                      <a:lnTo>
                        <a:pt x="34" y="16"/>
                      </a:lnTo>
                      <a:lnTo>
                        <a:pt x="50" y="15"/>
                      </a:lnTo>
                      <a:lnTo>
                        <a:pt x="67" y="13"/>
                      </a:lnTo>
                      <a:lnTo>
                        <a:pt x="84" y="11"/>
                      </a:lnTo>
                      <a:lnTo>
                        <a:pt x="102" y="8"/>
                      </a:lnTo>
                      <a:lnTo>
                        <a:pt x="119" y="4"/>
                      </a:lnTo>
                      <a:lnTo>
                        <a:pt x="133"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34" name="Freeform 78">
                  <a:extLst>
                    <a:ext uri="{FF2B5EF4-FFF2-40B4-BE49-F238E27FC236}">
                      <a16:creationId xmlns:a16="http://schemas.microsoft.com/office/drawing/2014/main" id="{F178EA51-E594-E294-84D5-733599967557}"/>
                    </a:ext>
                  </a:extLst>
                </p:cNvPr>
                <p:cNvSpPr>
                  <a:spLocks/>
                </p:cNvSpPr>
                <p:nvPr/>
              </p:nvSpPr>
              <p:spPr bwMode="auto">
                <a:xfrm>
                  <a:off x="6149974" y="3328988"/>
                  <a:ext cx="193675" cy="822325"/>
                </a:xfrm>
                <a:custGeom>
                  <a:avLst/>
                  <a:gdLst/>
                  <a:ahLst/>
                  <a:cxnLst>
                    <a:cxn ang="0">
                      <a:pos x="35" y="0"/>
                    </a:cxn>
                    <a:cxn ang="0">
                      <a:pos x="44" y="31"/>
                    </a:cxn>
                    <a:cxn ang="0">
                      <a:pos x="53" y="64"/>
                    </a:cxn>
                    <a:cxn ang="0">
                      <a:pos x="62" y="97"/>
                    </a:cxn>
                    <a:cxn ang="0">
                      <a:pos x="69" y="130"/>
                    </a:cxn>
                    <a:cxn ang="0">
                      <a:pos x="76" y="164"/>
                    </a:cxn>
                    <a:cxn ang="0">
                      <a:pos x="83" y="197"/>
                    </a:cxn>
                    <a:cxn ang="0">
                      <a:pos x="89" y="230"/>
                    </a:cxn>
                    <a:cxn ang="0">
                      <a:pos x="95" y="261"/>
                    </a:cxn>
                    <a:cxn ang="0">
                      <a:pos x="100" y="291"/>
                    </a:cxn>
                    <a:cxn ang="0">
                      <a:pos x="105" y="320"/>
                    </a:cxn>
                    <a:cxn ang="0">
                      <a:pos x="109" y="346"/>
                    </a:cxn>
                    <a:cxn ang="0">
                      <a:pos x="113" y="370"/>
                    </a:cxn>
                    <a:cxn ang="0">
                      <a:pos x="116" y="391"/>
                    </a:cxn>
                    <a:cxn ang="0">
                      <a:pos x="118" y="409"/>
                    </a:cxn>
                    <a:cxn ang="0">
                      <a:pos x="120" y="424"/>
                    </a:cxn>
                    <a:cxn ang="0">
                      <a:pos x="121" y="435"/>
                    </a:cxn>
                    <a:cxn ang="0">
                      <a:pos x="122" y="442"/>
                    </a:cxn>
                    <a:cxn ang="0">
                      <a:pos x="122" y="444"/>
                    </a:cxn>
                    <a:cxn ang="0">
                      <a:pos x="62" y="518"/>
                    </a:cxn>
                    <a:cxn ang="0">
                      <a:pos x="0" y="448"/>
                    </a:cxn>
                    <a:cxn ang="0">
                      <a:pos x="2" y="423"/>
                    </a:cxn>
                    <a:cxn ang="0">
                      <a:pos x="3" y="396"/>
                    </a:cxn>
                    <a:cxn ang="0">
                      <a:pos x="4" y="367"/>
                    </a:cxn>
                    <a:cxn ang="0">
                      <a:pos x="4" y="337"/>
                    </a:cxn>
                    <a:cxn ang="0">
                      <a:pos x="5" y="306"/>
                    </a:cxn>
                    <a:cxn ang="0">
                      <a:pos x="5" y="213"/>
                    </a:cxn>
                    <a:cxn ang="0">
                      <a:pos x="4" y="183"/>
                    </a:cxn>
                    <a:cxn ang="0">
                      <a:pos x="4" y="154"/>
                    </a:cxn>
                    <a:cxn ang="0">
                      <a:pos x="4" y="127"/>
                    </a:cxn>
                    <a:cxn ang="0">
                      <a:pos x="3" y="101"/>
                    </a:cxn>
                    <a:cxn ang="0">
                      <a:pos x="2" y="78"/>
                    </a:cxn>
                    <a:cxn ang="0">
                      <a:pos x="2" y="57"/>
                    </a:cxn>
                    <a:cxn ang="0">
                      <a:pos x="2" y="39"/>
                    </a:cxn>
                    <a:cxn ang="0">
                      <a:pos x="1" y="25"/>
                    </a:cxn>
                    <a:cxn ang="0">
                      <a:pos x="0" y="13"/>
                    </a:cxn>
                    <a:cxn ang="0">
                      <a:pos x="0" y="5"/>
                    </a:cxn>
                    <a:cxn ang="0">
                      <a:pos x="35" y="0"/>
                    </a:cxn>
                  </a:cxnLst>
                  <a:rect l="0" t="0" r="r" b="b"/>
                  <a:pathLst>
                    <a:path w="122" h="518">
                      <a:moveTo>
                        <a:pt x="35" y="0"/>
                      </a:moveTo>
                      <a:lnTo>
                        <a:pt x="44" y="31"/>
                      </a:lnTo>
                      <a:lnTo>
                        <a:pt x="53" y="64"/>
                      </a:lnTo>
                      <a:lnTo>
                        <a:pt x="62" y="97"/>
                      </a:lnTo>
                      <a:lnTo>
                        <a:pt x="69" y="130"/>
                      </a:lnTo>
                      <a:lnTo>
                        <a:pt x="76" y="164"/>
                      </a:lnTo>
                      <a:lnTo>
                        <a:pt x="83" y="197"/>
                      </a:lnTo>
                      <a:lnTo>
                        <a:pt x="89" y="230"/>
                      </a:lnTo>
                      <a:lnTo>
                        <a:pt x="95" y="261"/>
                      </a:lnTo>
                      <a:lnTo>
                        <a:pt x="100" y="291"/>
                      </a:lnTo>
                      <a:lnTo>
                        <a:pt x="105" y="320"/>
                      </a:lnTo>
                      <a:lnTo>
                        <a:pt x="109" y="346"/>
                      </a:lnTo>
                      <a:lnTo>
                        <a:pt x="113" y="370"/>
                      </a:lnTo>
                      <a:lnTo>
                        <a:pt x="116" y="391"/>
                      </a:lnTo>
                      <a:lnTo>
                        <a:pt x="118" y="409"/>
                      </a:lnTo>
                      <a:lnTo>
                        <a:pt x="120" y="424"/>
                      </a:lnTo>
                      <a:lnTo>
                        <a:pt x="121" y="435"/>
                      </a:lnTo>
                      <a:lnTo>
                        <a:pt x="122" y="442"/>
                      </a:lnTo>
                      <a:lnTo>
                        <a:pt x="122" y="444"/>
                      </a:lnTo>
                      <a:lnTo>
                        <a:pt x="62" y="518"/>
                      </a:lnTo>
                      <a:lnTo>
                        <a:pt x="0" y="448"/>
                      </a:lnTo>
                      <a:lnTo>
                        <a:pt x="2" y="423"/>
                      </a:lnTo>
                      <a:lnTo>
                        <a:pt x="3" y="396"/>
                      </a:lnTo>
                      <a:lnTo>
                        <a:pt x="4" y="367"/>
                      </a:lnTo>
                      <a:lnTo>
                        <a:pt x="4" y="337"/>
                      </a:lnTo>
                      <a:lnTo>
                        <a:pt x="5" y="306"/>
                      </a:lnTo>
                      <a:lnTo>
                        <a:pt x="5" y="213"/>
                      </a:lnTo>
                      <a:lnTo>
                        <a:pt x="4" y="183"/>
                      </a:lnTo>
                      <a:lnTo>
                        <a:pt x="4" y="154"/>
                      </a:lnTo>
                      <a:lnTo>
                        <a:pt x="4" y="127"/>
                      </a:lnTo>
                      <a:lnTo>
                        <a:pt x="3" y="101"/>
                      </a:lnTo>
                      <a:lnTo>
                        <a:pt x="2" y="78"/>
                      </a:lnTo>
                      <a:lnTo>
                        <a:pt x="2" y="57"/>
                      </a:lnTo>
                      <a:lnTo>
                        <a:pt x="2" y="39"/>
                      </a:lnTo>
                      <a:lnTo>
                        <a:pt x="1" y="25"/>
                      </a:lnTo>
                      <a:lnTo>
                        <a:pt x="0" y="13"/>
                      </a:lnTo>
                      <a:lnTo>
                        <a:pt x="0" y="5"/>
                      </a:lnTo>
                      <a:lnTo>
                        <a:pt x="35"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35" name="Freeform 79">
                  <a:extLst>
                    <a:ext uri="{FF2B5EF4-FFF2-40B4-BE49-F238E27FC236}">
                      <a16:creationId xmlns:a16="http://schemas.microsoft.com/office/drawing/2014/main" id="{242D44EF-F358-4FD6-8D56-52C9C07A4AC5}"/>
                    </a:ext>
                  </a:extLst>
                </p:cNvPr>
                <p:cNvSpPr>
                  <a:spLocks/>
                </p:cNvSpPr>
                <p:nvPr/>
              </p:nvSpPr>
              <p:spPr bwMode="auto">
                <a:xfrm>
                  <a:off x="5783262" y="5395913"/>
                  <a:ext cx="754063" cy="166688"/>
                </a:xfrm>
                <a:custGeom>
                  <a:avLst/>
                  <a:gdLst/>
                  <a:ahLst/>
                  <a:cxnLst>
                    <a:cxn ang="0">
                      <a:pos x="115" y="0"/>
                    </a:cxn>
                    <a:cxn ang="0">
                      <a:pos x="132" y="1"/>
                    </a:cxn>
                    <a:cxn ang="0">
                      <a:pos x="152" y="5"/>
                    </a:cxn>
                    <a:cxn ang="0">
                      <a:pos x="173" y="10"/>
                    </a:cxn>
                    <a:cxn ang="0">
                      <a:pos x="195" y="19"/>
                    </a:cxn>
                    <a:cxn ang="0">
                      <a:pos x="219" y="30"/>
                    </a:cxn>
                    <a:cxn ang="0">
                      <a:pos x="246" y="44"/>
                    </a:cxn>
                    <a:cxn ang="0">
                      <a:pos x="246" y="44"/>
                    </a:cxn>
                    <a:cxn ang="0">
                      <a:pos x="250" y="42"/>
                    </a:cxn>
                    <a:cxn ang="0">
                      <a:pos x="255" y="39"/>
                    </a:cxn>
                    <a:cxn ang="0">
                      <a:pos x="261" y="35"/>
                    </a:cxn>
                    <a:cxn ang="0">
                      <a:pos x="268" y="30"/>
                    </a:cxn>
                    <a:cxn ang="0">
                      <a:pos x="278" y="26"/>
                    </a:cxn>
                    <a:cxn ang="0">
                      <a:pos x="289" y="21"/>
                    </a:cxn>
                    <a:cxn ang="0">
                      <a:pos x="300" y="16"/>
                    </a:cxn>
                    <a:cxn ang="0">
                      <a:pos x="312" y="11"/>
                    </a:cxn>
                    <a:cxn ang="0">
                      <a:pos x="324" y="7"/>
                    </a:cxn>
                    <a:cxn ang="0">
                      <a:pos x="338" y="4"/>
                    </a:cxn>
                    <a:cxn ang="0">
                      <a:pos x="351" y="1"/>
                    </a:cxn>
                    <a:cxn ang="0">
                      <a:pos x="365" y="1"/>
                    </a:cxn>
                    <a:cxn ang="0">
                      <a:pos x="379" y="1"/>
                    </a:cxn>
                    <a:cxn ang="0">
                      <a:pos x="392" y="3"/>
                    </a:cxn>
                    <a:cxn ang="0">
                      <a:pos x="406" y="7"/>
                    </a:cxn>
                    <a:cxn ang="0">
                      <a:pos x="418" y="13"/>
                    </a:cxn>
                    <a:cxn ang="0">
                      <a:pos x="430" y="21"/>
                    </a:cxn>
                    <a:cxn ang="0">
                      <a:pos x="442" y="32"/>
                    </a:cxn>
                    <a:cxn ang="0">
                      <a:pos x="451" y="46"/>
                    </a:cxn>
                    <a:cxn ang="0">
                      <a:pos x="461" y="62"/>
                    </a:cxn>
                    <a:cxn ang="0">
                      <a:pos x="469" y="82"/>
                    </a:cxn>
                    <a:cxn ang="0">
                      <a:pos x="475" y="105"/>
                    </a:cxn>
                    <a:cxn ang="0">
                      <a:pos x="0" y="105"/>
                    </a:cxn>
                    <a:cxn ang="0">
                      <a:pos x="0" y="104"/>
                    </a:cxn>
                    <a:cxn ang="0">
                      <a:pos x="1" y="102"/>
                    </a:cxn>
                    <a:cxn ang="0">
                      <a:pos x="1" y="97"/>
                    </a:cxn>
                    <a:cxn ang="0">
                      <a:pos x="3" y="92"/>
                    </a:cxn>
                    <a:cxn ang="0">
                      <a:pos x="5" y="85"/>
                    </a:cxn>
                    <a:cxn ang="0">
                      <a:pos x="8" y="77"/>
                    </a:cxn>
                    <a:cxn ang="0">
                      <a:pos x="11" y="70"/>
                    </a:cxn>
                    <a:cxn ang="0">
                      <a:pos x="15" y="61"/>
                    </a:cxn>
                    <a:cxn ang="0">
                      <a:pos x="20" y="53"/>
                    </a:cxn>
                    <a:cxn ang="0">
                      <a:pos x="26" y="44"/>
                    </a:cxn>
                    <a:cxn ang="0">
                      <a:pos x="33" y="35"/>
                    </a:cxn>
                    <a:cxn ang="0">
                      <a:pos x="41" y="27"/>
                    </a:cxn>
                    <a:cxn ang="0">
                      <a:pos x="50" y="19"/>
                    </a:cxn>
                    <a:cxn ang="0">
                      <a:pos x="60" y="13"/>
                    </a:cxn>
                    <a:cxn ang="0">
                      <a:pos x="72" y="8"/>
                    </a:cxn>
                    <a:cxn ang="0">
                      <a:pos x="85" y="4"/>
                    </a:cxn>
                    <a:cxn ang="0">
                      <a:pos x="99" y="1"/>
                    </a:cxn>
                    <a:cxn ang="0">
                      <a:pos x="115" y="0"/>
                    </a:cxn>
                  </a:cxnLst>
                  <a:rect l="0" t="0" r="r" b="b"/>
                  <a:pathLst>
                    <a:path w="475" h="105">
                      <a:moveTo>
                        <a:pt x="115" y="0"/>
                      </a:moveTo>
                      <a:lnTo>
                        <a:pt x="132" y="1"/>
                      </a:lnTo>
                      <a:lnTo>
                        <a:pt x="152" y="5"/>
                      </a:lnTo>
                      <a:lnTo>
                        <a:pt x="173" y="10"/>
                      </a:lnTo>
                      <a:lnTo>
                        <a:pt x="195" y="19"/>
                      </a:lnTo>
                      <a:lnTo>
                        <a:pt x="219" y="30"/>
                      </a:lnTo>
                      <a:lnTo>
                        <a:pt x="246" y="44"/>
                      </a:lnTo>
                      <a:lnTo>
                        <a:pt x="246" y="44"/>
                      </a:lnTo>
                      <a:lnTo>
                        <a:pt x="250" y="42"/>
                      </a:lnTo>
                      <a:lnTo>
                        <a:pt x="255" y="39"/>
                      </a:lnTo>
                      <a:lnTo>
                        <a:pt x="261" y="35"/>
                      </a:lnTo>
                      <a:lnTo>
                        <a:pt x="268" y="30"/>
                      </a:lnTo>
                      <a:lnTo>
                        <a:pt x="278" y="26"/>
                      </a:lnTo>
                      <a:lnTo>
                        <a:pt x="289" y="21"/>
                      </a:lnTo>
                      <a:lnTo>
                        <a:pt x="300" y="16"/>
                      </a:lnTo>
                      <a:lnTo>
                        <a:pt x="312" y="11"/>
                      </a:lnTo>
                      <a:lnTo>
                        <a:pt x="324" y="7"/>
                      </a:lnTo>
                      <a:lnTo>
                        <a:pt x="338" y="4"/>
                      </a:lnTo>
                      <a:lnTo>
                        <a:pt x="351" y="1"/>
                      </a:lnTo>
                      <a:lnTo>
                        <a:pt x="365" y="1"/>
                      </a:lnTo>
                      <a:lnTo>
                        <a:pt x="379" y="1"/>
                      </a:lnTo>
                      <a:lnTo>
                        <a:pt x="392" y="3"/>
                      </a:lnTo>
                      <a:lnTo>
                        <a:pt x="406" y="7"/>
                      </a:lnTo>
                      <a:lnTo>
                        <a:pt x="418" y="13"/>
                      </a:lnTo>
                      <a:lnTo>
                        <a:pt x="430" y="21"/>
                      </a:lnTo>
                      <a:lnTo>
                        <a:pt x="442" y="32"/>
                      </a:lnTo>
                      <a:lnTo>
                        <a:pt x="451" y="46"/>
                      </a:lnTo>
                      <a:lnTo>
                        <a:pt x="461" y="62"/>
                      </a:lnTo>
                      <a:lnTo>
                        <a:pt x="469" y="82"/>
                      </a:lnTo>
                      <a:lnTo>
                        <a:pt x="475" y="105"/>
                      </a:lnTo>
                      <a:lnTo>
                        <a:pt x="0" y="105"/>
                      </a:lnTo>
                      <a:lnTo>
                        <a:pt x="0" y="104"/>
                      </a:lnTo>
                      <a:lnTo>
                        <a:pt x="1" y="102"/>
                      </a:lnTo>
                      <a:lnTo>
                        <a:pt x="1" y="97"/>
                      </a:lnTo>
                      <a:lnTo>
                        <a:pt x="3" y="92"/>
                      </a:lnTo>
                      <a:lnTo>
                        <a:pt x="5" y="85"/>
                      </a:lnTo>
                      <a:lnTo>
                        <a:pt x="8" y="77"/>
                      </a:lnTo>
                      <a:lnTo>
                        <a:pt x="11" y="70"/>
                      </a:lnTo>
                      <a:lnTo>
                        <a:pt x="15" y="61"/>
                      </a:lnTo>
                      <a:lnTo>
                        <a:pt x="20" y="53"/>
                      </a:lnTo>
                      <a:lnTo>
                        <a:pt x="26" y="44"/>
                      </a:lnTo>
                      <a:lnTo>
                        <a:pt x="33" y="35"/>
                      </a:lnTo>
                      <a:lnTo>
                        <a:pt x="41" y="27"/>
                      </a:lnTo>
                      <a:lnTo>
                        <a:pt x="50" y="19"/>
                      </a:lnTo>
                      <a:lnTo>
                        <a:pt x="60" y="13"/>
                      </a:lnTo>
                      <a:lnTo>
                        <a:pt x="72" y="8"/>
                      </a:lnTo>
                      <a:lnTo>
                        <a:pt x="85" y="4"/>
                      </a:lnTo>
                      <a:lnTo>
                        <a:pt x="99" y="1"/>
                      </a:lnTo>
                      <a:lnTo>
                        <a:pt x="11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36" name="Freeform 80">
                  <a:extLst>
                    <a:ext uri="{FF2B5EF4-FFF2-40B4-BE49-F238E27FC236}">
                      <a16:creationId xmlns:a16="http://schemas.microsoft.com/office/drawing/2014/main" id="{FCA91566-68EC-784F-52C4-5236AD14EE8A}"/>
                    </a:ext>
                  </a:extLst>
                </p:cNvPr>
                <p:cNvSpPr>
                  <a:spLocks noEditPoints="1"/>
                </p:cNvSpPr>
                <p:nvPr/>
              </p:nvSpPr>
              <p:spPr bwMode="auto">
                <a:xfrm>
                  <a:off x="6354762" y="3203575"/>
                  <a:ext cx="66675" cy="1085850"/>
                </a:xfrm>
                <a:custGeom>
                  <a:avLst/>
                  <a:gdLst/>
                  <a:ahLst/>
                  <a:cxnLst>
                    <a:cxn ang="0">
                      <a:pos x="18" y="582"/>
                    </a:cxn>
                    <a:cxn ang="0">
                      <a:pos x="24" y="582"/>
                    </a:cxn>
                    <a:cxn ang="0">
                      <a:pos x="29" y="583"/>
                    </a:cxn>
                    <a:cxn ang="0">
                      <a:pos x="33" y="619"/>
                    </a:cxn>
                    <a:cxn ang="0">
                      <a:pos x="38" y="652"/>
                    </a:cxn>
                    <a:cxn ang="0">
                      <a:pos x="42" y="681"/>
                    </a:cxn>
                    <a:cxn ang="0">
                      <a:pos x="29" y="684"/>
                    </a:cxn>
                    <a:cxn ang="0">
                      <a:pos x="26" y="654"/>
                    </a:cxn>
                    <a:cxn ang="0">
                      <a:pos x="22" y="619"/>
                    </a:cxn>
                    <a:cxn ang="0">
                      <a:pos x="18" y="582"/>
                    </a:cxn>
                    <a:cxn ang="0">
                      <a:pos x="19" y="0"/>
                    </a:cxn>
                    <a:cxn ang="0">
                      <a:pos x="19" y="2"/>
                    </a:cxn>
                    <a:cxn ang="0">
                      <a:pos x="18" y="8"/>
                    </a:cxn>
                    <a:cxn ang="0">
                      <a:pos x="17" y="17"/>
                    </a:cxn>
                    <a:cxn ang="0">
                      <a:pos x="16" y="30"/>
                    </a:cxn>
                    <a:cxn ang="0">
                      <a:pos x="14" y="48"/>
                    </a:cxn>
                    <a:cxn ang="0">
                      <a:pos x="12" y="70"/>
                    </a:cxn>
                    <a:cxn ang="0">
                      <a:pos x="11" y="96"/>
                    </a:cxn>
                    <a:cxn ang="0">
                      <a:pos x="9" y="126"/>
                    </a:cxn>
                    <a:cxn ang="0">
                      <a:pos x="9" y="161"/>
                    </a:cxn>
                    <a:cxn ang="0">
                      <a:pos x="8" y="200"/>
                    </a:cxn>
                    <a:cxn ang="0">
                      <a:pos x="4" y="202"/>
                    </a:cxn>
                    <a:cxn ang="0">
                      <a:pos x="0" y="204"/>
                    </a:cxn>
                    <a:cxn ang="0">
                      <a:pos x="1" y="166"/>
                    </a:cxn>
                    <a:cxn ang="0">
                      <a:pos x="4" y="132"/>
                    </a:cxn>
                    <a:cxn ang="0">
                      <a:pos x="6" y="101"/>
                    </a:cxn>
                    <a:cxn ang="0">
                      <a:pos x="9" y="75"/>
                    </a:cxn>
                    <a:cxn ang="0">
                      <a:pos x="11" y="52"/>
                    </a:cxn>
                    <a:cxn ang="0">
                      <a:pos x="13" y="34"/>
                    </a:cxn>
                    <a:cxn ang="0">
                      <a:pos x="16" y="19"/>
                    </a:cxn>
                    <a:cxn ang="0">
                      <a:pos x="18" y="8"/>
                    </a:cxn>
                    <a:cxn ang="0">
                      <a:pos x="18" y="2"/>
                    </a:cxn>
                    <a:cxn ang="0">
                      <a:pos x="19" y="0"/>
                    </a:cxn>
                  </a:cxnLst>
                  <a:rect l="0" t="0" r="r" b="b"/>
                  <a:pathLst>
                    <a:path w="42" h="684">
                      <a:moveTo>
                        <a:pt x="18" y="582"/>
                      </a:moveTo>
                      <a:lnTo>
                        <a:pt x="24" y="582"/>
                      </a:lnTo>
                      <a:lnTo>
                        <a:pt x="29" y="583"/>
                      </a:lnTo>
                      <a:lnTo>
                        <a:pt x="33" y="619"/>
                      </a:lnTo>
                      <a:lnTo>
                        <a:pt x="38" y="652"/>
                      </a:lnTo>
                      <a:lnTo>
                        <a:pt x="42" y="681"/>
                      </a:lnTo>
                      <a:lnTo>
                        <a:pt x="29" y="684"/>
                      </a:lnTo>
                      <a:lnTo>
                        <a:pt x="26" y="654"/>
                      </a:lnTo>
                      <a:lnTo>
                        <a:pt x="22" y="619"/>
                      </a:lnTo>
                      <a:lnTo>
                        <a:pt x="18" y="582"/>
                      </a:lnTo>
                      <a:close/>
                      <a:moveTo>
                        <a:pt x="19" y="0"/>
                      </a:moveTo>
                      <a:lnTo>
                        <a:pt x="19" y="2"/>
                      </a:lnTo>
                      <a:lnTo>
                        <a:pt x="18" y="8"/>
                      </a:lnTo>
                      <a:lnTo>
                        <a:pt x="17" y="17"/>
                      </a:lnTo>
                      <a:lnTo>
                        <a:pt x="16" y="30"/>
                      </a:lnTo>
                      <a:lnTo>
                        <a:pt x="14" y="48"/>
                      </a:lnTo>
                      <a:lnTo>
                        <a:pt x="12" y="70"/>
                      </a:lnTo>
                      <a:lnTo>
                        <a:pt x="11" y="96"/>
                      </a:lnTo>
                      <a:lnTo>
                        <a:pt x="9" y="126"/>
                      </a:lnTo>
                      <a:lnTo>
                        <a:pt x="9" y="161"/>
                      </a:lnTo>
                      <a:lnTo>
                        <a:pt x="8" y="200"/>
                      </a:lnTo>
                      <a:lnTo>
                        <a:pt x="4" y="202"/>
                      </a:lnTo>
                      <a:lnTo>
                        <a:pt x="0" y="204"/>
                      </a:lnTo>
                      <a:lnTo>
                        <a:pt x="1" y="166"/>
                      </a:lnTo>
                      <a:lnTo>
                        <a:pt x="4" y="132"/>
                      </a:lnTo>
                      <a:lnTo>
                        <a:pt x="6" y="101"/>
                      </a:lnTo>
                      <a:lnTo>
                        <a:pt x="9" y="75"/>
                      </a:lnTo>
                      <a:lnTo>
                        <a:pt x="11" y="52"/>
                      </a:lnTo>
                      <a:lnTo>
                        <a:pt x="13" y="34"/>
                      </a:lnTo>
                      <a:lnTo>
                        <a:pt x="16" y="19"/>
                      </a:lnTo>
                      <a:lnTo>
                        <a:pt x="18" y="8"/>
                      </a:lnTo>
                      <a:lnTo>
                        <a:pt x="18" y="2"/>
                      </a:lnTo>
                      <a:lnTo>
                        <a:pt x="19" y="0"/>
                      </a:lnTo>
                      <a:close/>
                    </a:path>
                  </a:pathLst>
                </a:custGeom>
                <a:solidFill>
                  <a:srgbClr val="8DB5C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37" name="Freeform 81">
                  <a:extLst>
                    <a:ext uri="{FF2B5EF4-FFF2-40B4-BE49-F238E27FC236}">
                      <a16:creationId xmlns:a16="http://schemas.microsoft.com/office/drawing/2014/main" id="{551F0573-BA75-7DD6-8B28-B05978B96F8C}"/>
                    </a:ext>
                  </a:extLst>
                </p:cNvPr>
                <p:cNvSpPr>
                  <a:spLocks/>
                </p:cNvSpPr>
                <p:nvPr/>
              </p:nvSpPr>
              <p:spPr bwMode="auto">
                <a:xfrm>
                  <a:off x="6400799" y="4284663"/>
                  <a:ext cx="34925" cy="87313"/>
                </a:xfrm>
                <a:custGeom>
                  <a:avLst/>
                  <a:gdLst/>
                  <a:ahLst/>
                  <a:cxnLst>
                    <a:cxn ang="0">
                      <a:pos x="13" y="0"/>
                    </a:cxn>
                    <a:cxn ang="0">
                      <a:pos x="16" y="21"/>
                    </a:cxn>
                    <a:cxn ang="0">
                      <a:pos x="20" y="38"/>
                    </a:cxn>
                    <a:cxn ang="0">
                      <a:pos x="22" y="52"/>
                    </a:cxn>
                    <a:cxn ang="0">
                      <a:pos x="7" y="55"/>
                    </a:cxn>
                    <a:cxn ang="0">
                      <a:pos x="5" y="46"/>
                    </a:cxn>
                    <a:cxn ang="0">
                      <a:pos x="4" y="35"/>
                    </a:cxn>
                    <a:cxn ang="0">
                      <a:pos x="2" y="20"/>
                    </a:cxn>
                    <a:cxn ang="0">
                      <a:pos x="0" y="3"/>
                    </a:cxn>
                    <a:cxn ang="0">
                      <a:pos x="13" y="0"/>
                    </a:cxn>
                  </a:cxnLst>
                  <a:rect l="0" t="0" r="r" b="b"/>
                  <a:pathLst>
                    <a:path w="22" h="55">
                      <a:moveTo>
                        <a:pt x="13" y="0"/>
                      </a:moveTo>
                      <a:lnTo>
                        <a:pt x="16" y="21"/>
                      </a:lnTo>
                      <a:lnTo>
                        <a:pt x="20" y="38"/>
                      </a:lnTo>
                      <a:lnTo>
                        <a:pt x="22" y="52"/>
                      </a:lnTo>
                      <a:lnTo>
                        <a:pt x="7" y="55"/>
                      </a:lnTo>
                      <a:lnTo>
                        <a:pt x="5" y="46"/>
                      </a:lnTo>
                      <a:lnTo>
                        <a:pt x="4" y="35"/>
                      </a:lnTo>
                      <a:lnTo>
                        <a:pt x="2" y="20"/>
                      </a:lnTo>
                      <a:lnTo>
                        <a:pt x="0" y="3"/>
                      </a:lnTo>
                      <a:lnTo>
                        <a:pt x="13" y="0"/>
                      </a:lnTo>
                      <a:close/>
                    </a:path>
                  </a:pathLst>
                </a:custGeom>
                <a:solidFill>
                  <a:srgbClr val="00003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38" name="Freeform 82">
                  <a:extLst>
                    <a:ext uri="{FF2B5EF4-FFF2-40B4-BE49-F238E27FC236}">
                      <a16:creationId xmlns:a16="http://schemas.microsoft.com/office/drawing/2014/main" id="{02C017D7-93C6-36B3-F3F7-A00038802CE6}"/>
                    </a:ext>
                  </a:extLst>
                </p:cNvPr>
                <p:cNvSpPr>
                  <a:spLocks/>
                </p:cNvSpPr>
                <p:nvPr/>
              </p:nvSpPr>
              <p:spPr bwMode="auto">
                <a:xfrm>
                  <a:off x="5472112" y="1947863"/>
                  <a:ext cx="1163638" cy="1125538"/>
                </a:xfrm>
                <a:custGeom>
                  <a:avLst/>
                  <a:gdLst/>
                  <a:ahLst/>
                  <a:cxnLst>
                    <a:cxn ang="0">
                      <a:pos x="364" y="0"/>
                    </a:cxn>
                    <a:cxn ang="0">
                      <a:pos x="432" y="9"/>
                    </a:cxn>
                    <a:cxn ang="0">
                      <a:pos x="500" y="32"/>
                    </a:cxn>
                    <a:cxn ang="0">
                      <a:pos x="559" y="64"/>
                    </a:cxn>
                    <a:cxn ang="0">
                      <a:pos x="611" y="108"/>
                    </a:cxn>
                    <a:cxn ang="0">
                      <a:pos x="654" y="160"/>
                    </a:cxn>
                    <a:cxn ang="0">
                      <a:pos x="688" y="218"/>
                    </a:cxn>
                    <a:cxn ang="0">
                      <a:pos x="712" y="280"/>
                    </a:cxn>
                    <a:cxn ang="0">
                      <a:pos x="728" y="344"/>
                    </a:cxn>
                    <a:cxn ang="0">
                      <a:pos x="733" y="407"/>
                    </a:cxn>
                    <a:cxn ang="0">
                      <a:pos x="728" y="465"/>
                    </a:cxn>
                    <a:cxn ang="0">
                      <a:pos x="712" y="519"/>
                    </a:cxn>
                    <a:cxn ang="0">
                      <a:pos x="682" y="575"/>
                    </a:cxn>
                    <a:cxn ang="0">
                      <a:pos x="641" y="622"/>
                    </a:cxn>
                    <a:cxn ang="0">
                      <a:pos x="593" y="660"/>
                    </a:cxn>
                    <a:cxn ang="0">
                      <a:pos x="537" y="686"/>
                    </a:cxn>
                    <a:cxn ang="0">
                      <a:pos x="476" y="702"/>
                    </a:cxn>
                    <a:cxn ang="0">
                      <a:pos x="412" y="709"/>
                    </a:cxn>
                    <a:cxn ang="0">
                      <a:pos x="345" y="703"/>
                    </a:cxn>
                    <a:cxn ang="0">
                      <a:pos x="277" y="687"/>
                    </a:cxn>
                    <a:cxn ang="0">
                      <a:pos x="209" y="658"/>
                    </a:cxn>
                    <a:cxn ang="0">
                      <a:pos x="146" y="617"/>
                    </a:cxn>
                    <a:cxn ang="0">
                      <a:pos x="93" y="567"/>
                    </a:cxn>
                    <a:cxn ang="0">
                      <a:pos x="51" y="510"/>
                    </a:cxn>
                    <a:cxn ang="0">
                      <a:pos x="21" y="447"/>
                    </a:cxn>
                    <a:cxn ang="0">
                      <a:pos x="3" y="380"/>
                    </a:cxn>
                    <a:cxn ang="0">
                      <a:pos x="1" y="311"/>
                    </a:cxn>
                    <a:cxn ang="0">
                      <a:pos x="12" y="242"/>
                    </a:cxn>
                    <a:cxn ang="0">
                      <a:pos x="39" y="176"/>
                    </a:cxn>
                    <a:cxn ang="0">
                      <a:pos x="76" y="121"/>
                    </a:cxn>
                    <a:cxn ang="0">
                      <a:pos x="122" y="76"/>
                    </a:cxn>
                    <a:cxn ang="0">
                      <a:pos x="175" y="41"/>
                    </a:cxn>
                    <a:cxn ang="0">
                      <a:pos x="234" y="16"/>
                    </a:cxn>
                    <a:cxn ang="0">
                      <a:pos x="297" y="3"/>
                    </a:cxn>
                  </a:cxnLst>
                  <a:rect l="0" t="0" r="r" b="b"/>
                  <a:pathLst>
                    <a:path w="733" h="709">
                      <a:moveTo>
                        <a:pt x="331" y="0"/>
                      </a:moveTo>
                      <a:lnTo>
                        <a:pt x="364" y="0"/>
                      </a:lnTo>
                      <a:lnTo>
                        <a:pt x="398" y="3"/>
                      </a:lnTo>
                      <a:lnTo>
                        <a:pt x="432" y="9"/>
                      </a:lnTo>
                      <a:lnTo>
                        <a:pt x="466" y="19"/>
                      </a:lnTo>
                      <a:lnTo>
                        <a:pt x="500" y="32"/>
                      </a:lnTo>
                      <a:lnTo>
                        <a:pt x="531" y="46"/>
                      </a:lnTo>
                      <a:lnTo>
                        <a:pt x="559" y="64"/>
                      </a:lnTo>
                      <a:lnTo>
                        <a:pt x="586" y="85"/>
                      </a:lnTo>
                      <a:lnTo>
                        <a:pt x="611" y="108"/>
                      </a:lnTo>
                      <a:lnTo>
                        <a:pt x="633" y="133"/>
                      </a:lnTo>
                      <a:lnTo>
                        <a:pt x="654" y="160"/>
                      </a:lnTo>
                      <a:lnTo>
                        <a:pt x="672" y="188"/>
                      </a:lnTo>
                      <a:lnTo>
                        <a:pt x="688" y="218"/>
                      </a:lnTo>
                      <a:lnTo>
                        <a:pt x="701" y="249"/>
                      </a:lnTo>
                      <a:lnTo>
                        <a:pt x="712" y="280"/>
                      </a:lnTo>
                      <a:lnTo>
                        <a:pt x="721" y="312"/>
                      </a:lnTo>
                      <a:lnTo>
                        <a:pt x="728" y="344"/>
                      </a:lnTo>
                      <a:lnTo>
                        <a:pt x="732" y="376"/>
                      </a:lnTo>
                      <a:lnTo>
                        <a:pt x="733" y="407"/>
                      </a:lnTo>
                      <a:lnTo>
                        <a:pt x="732" y="436"/>
                      </a:lnTo>
                      <a:lnTo>
                        <a:pt x="728" y="465"/>
                      </a:lnTo>
                      <a:lnTo>
                        <a:pt x="721" y="493"/>
                      </a:lnTo>
                      <a:lnTo>
                        <a:pt x="712" y="519"/>
                      </a:lnTo>
                      <a:lnTo>
                        <a:pt x="699" y="548"/>
                      </a:lnTo>
                      <a:lnTo>
                        <a:pt x="682" y="575"/>
                      </a:lnTo>
                      <a:lnTo>
                        <a:pt x="663" y="600"/>
                      </a:lnTo>
                      <a:lnTo>
                        <a:pt x="641" y="622"/>
                      </a:lnTo>
                      <a:lnTo>
                        <a:pt x="618" y="642"/>
                      </a:lnTo>
                      <a:lnTo>
                        <a:pt x="593" y="660"/>
                      </a:lnTo>
                      <a:lnTo>
                        <a:pt x="566" y="674"/>
                      </a:lnTo>
                      <a:lnTo>
                        <a:pt x="537" y="686"/>
                      </a:lnTo>
                      <a:lnTo>
                        <a:pt x="507" y="696"/>
                      </a:lnTo>
                      <a:lnTo>
                        <a:pt x="476" y="702"/>
                      </a:lnTo>
                      <a:lnTo>
                        <a:pt x="444" y="707"/>
                      </a:lnTo>
                      <a:lnTo>
                        <a:pt x="412" y="709"/>
                      </a:lnTo>
                      <a:lnTo>
                        <a:pt x="379" y="707"/>
                      </a:lnTo>
                      <a:lnTo>
                        <a:pt x="345" y="703"/>
                      </a:lnTo>
                      <a:lnTo>
                        <a:pt x="311" y="696"/>
                      </a:lnTo>
                      <a:lnTo>
                        <a:pt x="277" y="687"/>
                      </a:lnTo>
                      <a:lnTo>
                        <a:pt x="244" y="674"/>
                      </a:lnTo>
                      <a:lnTo>
                        <a:pt x="209" y="658"/>
                      </a:lnTo>
                      <a:lnTo>
                        <a:pt x="177" y="638"/>
                      </a:lnTo>
                      <a:lnTo>
                        <a:pt x="146" y="617"/>
                      </a:lnTo>
                      <a:lnTo>
                        <a:pt x="119" y="593"/>
                      </a:lnTo>
                      <a:lnTo>
                        <a:pt x="93" y="567"/>
                      </a:lnTo>
                      <a:lnTo>
                        <a:pt x="70" y="539"/>
                      </a:lnTo>
                      <a:lnTo>
                        <a:pt x="51" y="510"/>
                      </a:lnTo>
                      <a:lnTo>
                        <a:pt x="34" y="479"/>
                      </a:lnTo>
                      <a:lnTo>
                        <a:pt x="21" y="447"/>
                      </a:lnTo>
                      <a:lnTo>
                        <a:pt x="10" y="414"/>
                      </a:lnTo>
                      <a:lnTo>
                        <a:pt x="3" y="380"/>
                      </a:lnTo>
                      <a:lnTo>
                        <a:pt x="0" y="345"/>
                      </a:lnTo>
                      <a:lnTo>
                        <a:pt x="1" y="311"/>
                      </a:lnTo>
                      <a:lnTo>
                        <a:pt x="5" y="276"/>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39" name="Freeform 83">
                  <a:extLst>
                    <a:ext uri="{FF2B5EF4-FFF2-40B4-BE49-F238E27FC236}">
                      <a16:creationId xmlns:a16="http://schemas.microsoft.com/office/drawing/2014/main" id="{03842387-DB99-4D7F-1FEC-7D9EDA19FBBE}"/>
                    </a:ext>
                  </a:extLst>
                </p:cNvPr>
                <p:cNvSpPr>
                  <a:spLocks/>
                </p:cNvSpPr>
                <p:nvPr/>
              </p:nvSpPr>
              <p:spPr bwMode="auto">
                <a:xfrm>
                  <a:off x="5580062" y="2012950"/>
                  <a:ext cx="1016000" cy="979488"/>
                </a:xfrm>
                <a:custGeom>
                  <a:avLst/>
                  <a:gdLst/>
                  <a:ahLst/>
                  <a:cxnLst>
                    <a:cxn ang="0">
                      <a:pos x="311" y="0"/>
                    </a:cxn>
                    <a:cxn ang="0">
                      <a:pos x="374" y="8"/>
                    </a:cxn>
                    <a:cxn ang="0">
                      <a:pos x="437" y="28"/>
                    </a:cxn>
                    <a:cxn ang="0">
                      <a:pos x="491" y="58"/>
                    </a:cxn>
                    <a:cxn ang="0">
                      <a:pos x="538" y="99"/>
                    </a:cxn>
                    <a:cxn ang="0">
                      <a:pos x="577" y="148"/>
                    </a:cxn>
                    <a:cxn ang="0">
                      <a:pos x="606" y="203"/>
                    </a:cxn>
                    <a:cxn ang="0">
                      <a:pos x="626" y="261"/>
                    </a:cxn>
                    <a:cxn ang="0">
                      <a:pos x="637" y="319"/>
                    </a:cxn>
                    <a:cxn ang="0">
                      <a:pos x="639" y="376"/>
                    </a:cxn>
                    <a:cxn ang="0">
                      <a:pos x="630" y="429"/>
                    </a:cxn>
                    <a:cxn ang="0">
                      <a:pos x="608" y="480"/>
                    </a:cxn>
                    <a:cxn ang="0">
                      <a:pos x="575" y="527"/>
                    </a:cxn>
                    <a:cxn ang="0">
                      <a:pos x="533" y="565"/>
                    </a:cxn>
                    <a:cxn ang="0">
                      <a:pos x="483" y="592"/>
                    </a:cxn>
                    <a:cxn ang="0">
                      <a:pos x="428" y="610"/>
                    </a:cxn>
                    <a:cxn ang="0">
                      <a:pos x="369" y="617"/>
                    </a:cxn>
                    <a:cxn ang="0">
                      <a:pos x="307" y="614"/>
                    </a:cxn>
                    <a:cxn ang="0">
                      <a:pos x="244" y="599"/>
                    </a:cxn>
                    <a:cxn ang="0">
                      <a:pos x="180" y="572"/>
                    </a:cxn>
                    <a:cxn ang="0">
                      <a:pos x="123" y="534"/>
                    </a:cxn>
                    <a:cxn ang="0">
                      <a:pos x="75" y="487"/>
                    </a:cxn>
                    <a:cxn ang="0">
                      <a:pos x="37" y="432"/>
                    </a:cxn>
                    <a:cxn ang="0">
                      <a:pos x="13" y="372"/>
                    </a:cxn>
                    <a:cxn ang="0">
                      <a:pos x="1" y="309"/>
                    </a:cxn>
                    <a:cxn ang="0">
                      <a:pos x="4" y="245"/>
                    </a:cxn>
                    <a:cxn ang="0">
                      <a:pos x="22" y="181"/>
                    </a:cxn>
                    <a:cxn ang="0">
                      <a:pos x="52" y="125"/>
                    </a:cxn>
                    <a:cxn ang="0">
                      <a:pos x="91" y="80"/>
                    </a:cxn>
                    <a:cxn ang="0">
                      <a:pos x="138" y="44"/>
                    </a:cxn>
                    <a:cxn ang="0">
                      <a:pos x="191" y="18"/>
                    </a:cxn>
                    <a:cxn ang="0">
                      <a:pos x="249" y="4"/>
                    </a:cxn>
                  </a:cxnLst>
                  <a:rect l="0" t="0" r="r" b="b"/>
                  <a:pathLst>
                    <a:path w="640" h="617">
                      <a:moveTo>
                        <a:pt x="280" y="0"/>
                      </a:moveTo>
                      <a:lnTo>
                        <a:pt x="311" y="0"/>
                      </a:lnTo>
                      <a:lnTo>
                        <a:pt x="342" y="2"/>
                      </a:lnTo>
                      <a:lnTo>
                        <a:pt x="374" y="8"/>
                      </a:lnTo>
                      <a:lnTo>
                        <a:pt x="405" y="16"/>
                      </a:lnTo>
                      <a:lnTo>
                        <a:pt x="437" y="28"/>
                      </a:lnTo>
                      <a:lnTo>
                        <a:pt x="465" y="42"/>
                      </a:lnTo>
                      <a:lnTo>
                        <a:pt x="491" y="58"/>
                      </a:lnTo>
                      <a:lnTo>
                        <a:pt x="516" y="78"/>
                      </a:lnTo>
                      <a:lnTo>
                        <a:pt x="538" y="99"/>
                      </a:lnTo>
                      <a:lnTo>
                        <a:pt x="558" y="123"/>
                      </a:lnTo>
                      <a:lnTo>
                        <a:pt x="577" y="148"/>
                      </a:lnTo>
                      <a:lnTo>
                        <a:pt x="593" y="175"/>
                      </a:lnTo>
                      <a:lnTo>
                        <a:pt x="606" y="203"/>
                      </a:lnTo>
                      <a:lnTo>
                        <a:pt x="617" y="232"/>
                      </a:lnTo>
                      <a:lnTo>
                        <a:pt x="626" y="261"/>
                      </a:lnTo>
                      <a:lnTo>
                        <a:pt x="633" y="290"/>
                      </a:lnTo>
                      <a:lnTo>
                        <a:pt x="637" y="319"/>
                      </a:lnTo>
                      <a:lnTo>
                        <a:pt x="640" y="348"/>
                      </a:lnTo>
                      <a:lnTo>
                        <a:pt x="639" y="376"/>
                      </a:lnTo>
                      <a:lnTo>
                        <a:pt x="635" y="403"/>
                      </a:lnTo>
                      <a:lnTo>
                        <a:pt x="630" y="429"/>
                      </a:lnTo>
                      <a:lnTo>
                        <a:pt x="622" y="453"/>
                      </a:lnTo>
                      <a:lnTo>
                        <a:pt x="608" y="480"/>
                      </a:lnTo>
                      <a:lnTo>
                        <a:pt x="593" y="505"/>
                      </a:lnTo>
                      <a:lnTo>
                        <a:pt x="575" y="527"/>
                      </a:lnTo>
                      <a:lnTo>
                        <a:pt x="555" y="547"/>
                      </a:lnTo>
                      <a:lnTo>
                        <a:pt x="533" y="565"/>
                      </a:lnTo>
                      <a:lnTo>
                        <a:pt x="509" y="580"/>
                      </a:lnTo>
                      <a:lnTo>
                        <a:pt x="483" y="592"/>
                      </a:lnTo>
                      <a:lnTo>
                        <a:pt x="457" y="603"/>
                      </a:lnTo>
                      <a:lnTo>
                        <a:pt x="428" y="610"/>
                      </a:lnTo>
                      <a:lnTo>
                        <a:pt x="399" y="615"/>
                      </a:lnTo>
                      <a:lnTo>
                        <a:pt x="369" y="617"/>
                      </a:lnTo>
                      <a:lnTo>
                        <a:pt x="338" y="617"/>
                      </a:lnTo>
                      <a:lnTo>
                        <a:pt x="307" y="614"/>
                      </a:lnTo>
                      <a:lnTo>
                        <a:pt x="276" y="608"/>
                      </a:lnTo>
                      <a:lnTo>
                        <a:pt x="244" y="599"/>
                      </a:lnTo>
                      <a:lnTo>
                        <a:pt x="213" y="588"/>
                      </a:lnTo>
                      <a:lnTo>
                        <a:pt x="180" y="572"/>
                      </a:lnTo>
                      <a:lnTo>
                        <a:pt x="151" y="554"/>
                      </a:lnTo>
                      <a:lnTo>
                        <a:pt x="123" y="534"/>
                      </a:lnTo>
                      <a:lnTo>
                        <a:pt x="98" y="511"/>
                      </a:lnTo>
                      <a:lnTo>
                        <a:pt x="75" y="487"/>
                      </a:lnTo>
                      <a:lnTo>
                        <a:pt x="55" y="460"/>
                      </a:lnTo>
                      <a:lnTo>
                        <a:pt x="37" y="432"/>
                      </a:lnTo>
                      <a:lnTo>
                        <a:pt x="24" y="402"/>
                      </a:lnTo>
                      <a:lnTo>
                        <a:pt x="13" y="372"/>
                      </a:lnTo>
                      <a:lnTo>
                        <a:pt x="5" y="341"/>
                      </a:lnTo>
                      <a:lnTo>
                        <a:pt x="1" y="309"/>
                      </a:lnTo>
                      <a:lnTo>
                        <a:pt x="0" y="277"/>
                      </a:lnTo>
                      <a:lnTo>
                        <a:pt x="4" y="245"/>
                      </a:lnTo>
                      <a:lnTo>
                        <a:pt x="11" y="212"/>
                      </a:lnTo>
                      <a:lnTo>
                        <a:pt x="22" y="181"/>
                      </a:lnTo>
                      <a:lnTo>
                        <a:pt x="35" y="152"/>
                      </a:lnTo>
                      <a:lnTo>
                        <a:pt x="52" y="125"/>
                      </a:lnTo>
                      <a:lnTo>
                        <a:pt x="70" y="102"/>
                      </a:lnTo>
                      <a:lnTo>
                        <a:pt x="91" y="80"/>
                      </a:lnTo>
                      <a:lnTo>
                        <a:pt x="113" y="60"/>
                      </a:lnTo>
                      <a:lnTo>
                        <a:pt x="138" y="44"/>
                      </a:lnTo>
                      <a:lnTo>
                        <a:pt x="164" y="30"/>
                      </a:lnTo>
                      <a:lnTo>
                        <a:pt x="191" y="18"/>
                      </a:lnTo>
                      <a:lnTo>
                        <a:pt x="220" y="10"/>
                      </a:lnTo>
                      <a:lnTo>
                        <a:pt x="249" y="4"/>
                      </a:lnTo>
                      <a:lnTo>
                        <a:pt x="280" y="0"/>
                      </a:lnTo>
                      <a:close/>
                    </a:path>
                  </a:pathLst>
                </a:custGeom>
                <a:solidFill>
                  <a:srgbClr val="FFD9A5"/>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40" name="Freeform 84">
                  <a:extLst>
                    <a:ext uri="{FF2B5EF4-FFF2-40B4-BE49-F238E27FC236}">
                      <a16:creationId xmlns:a16="http://schemas.microsoft.com/office/drawing/2014/main" id="{DD46114C-4E3D-78D0-4D63-5686535D90DE}"/>
                    </a:ext>
                  </a:extLst>
                </p:cNvPr>
                <p:cNvSpPr>
                  <a:spLocks/>
                </p:cNvSpPr>
                <p:nvPr/>
              </p:nvSpPr>
              <p:spPr bwMode="auto">
                <a:xfrm>
                  <a:off x="5472112" y="1971675"/>
                  <a:ext cx="1000125" cy="906463"/>
                </a:xfrm>
                <a:custGeom>
                  <a:avLst/>
                  <a:gdLst/>
                  <a:ahLst/>
                  <a:cxnLst>
                    <a:cxn ang="0">
                      <a:pos x="362" y="1"/>
                    </a:cxn>
                    <a:cxn ang="0">
                      <a:pos x="429" y="10"/>
                    </a:cxn>
                    <a:cxn ang="0">
                      <a:pos x="497" y="32"/>
                    </a:cxn>
                    <a:cxn ang="0">
                      <a:pos x="547" y="57"/>
                    </a:cxn>
                    <a:cxn ang="0">
                      <a:pos x="586" y="86"/>
                    </a:cxn>
                    <a:cxn ang="0">
                      <a:pos x="616" y="118"/>
                    </a:cxn>
                    <a:cxn ang="0">
                      <a:pos x="628" y="160"/>
                    </a:cxn>
                    <a:cxn ang="0">
                      <a:pos x="618" y="201"/>
                    </a:cxn>
                    <a:cxn ang="0">
                      <a:pos x="598" y="234"/>
                    </a:cxn>
                    <a:cxn ang="0">
                      <a:pos x="570" y="259"/>
                    </a:cxn>
                    <a:cxn ang="0">
                      <a:pos x="536" y="277"/>
                    </a:cxn>
                    <a:cxn ang="0">
                      <a:pos x="496" y="289"/>
                    </a:cxn>
                    <a:cxn ang="0">
                      <a:pos x="454" y="297"/>
                    </a:cxn>
                    <a:cxn ang="0">
                      <a:pos x="411" y="301"/>
                    </a:cxn>
                    <a:cxn ang="0">
                      <a:pos x="324" y="298"/>
                    </a:cxn>
                    <a:cxn ang="0">
                      <a:pos x="285" y="293"/>
                    </a:cxn>
                    <a:cxn ang="0">
                      <a:pos x="250" y="288"/>
                    </a:cxn>
                    <a:cxn ang="0">
                      <a:pos x="222" y="283"/>
                    </a:cxn>
                    <a:cxn ang="0">
                      <a:pos x="201" y="278"/>
                    </a:cxn>
                    <a:cxn ang="0">
                      <a:pos x="190" y="276"/>
                    </a:cxn>
                    <a:cxn ang="0">
                      <a:pos x="196" y="309"/>
                    </a:cxn>
                    <a:cxn ang="0">
                      <a:pos x="203" y="369"/>
                    </a:cxn>
                    <a:cxn ang="0">
                      <a:pos x="199" y="421"/>
                    </a:cxn>
                    <a:cxn ang="0">
                      <a:pos x="189" y="466"/>
                    </a:cxn>
                    <a:cxn ang="0">
                      <a:pos x="174" y="504"/>
                    </a:cxn>
                    <a:cxn ang="0">
                      <a:pos x="154" y="533"/>
                    </a:cxn>
                    <a:cxn ang="0">
                      <a:pos x="133" y="556"/>
                    </a:cxn>
                    <a:cxn ang="0">
                      <a:pos x="112" y="571"/>
                    </a:cxn>
                    <a:cxn ang="0">
                      <a:pos x="65" y="517"/>
                    </a:cxn>
                    <a:cxn ang="0">
                      <a:pos x="30" y="455"/>
                    </a:cxn>
                    <a:cxn ang="0">
                      <a:pos x="9" y="389"/>
                    </a:cxn>
                    <a:cxn ang="0">
                      <a:pos x="0" y="320"/>
                    </a:cxn>
                    <a:cxn ang="0">
                      <a:pos x="5" y="259"/>
                    </a:cxn>
                    <a:cxn ang="0">
                      <a:pos x="22" y="207"/>
                    </a:cxn>
                    <a:cxn ang="0">
                      <a:pos x="54" y="148"/>
                    </a:cxn>
                    <a:cxn ang="0">
                      <a:pos x="95" y="97"/>
                    </a:cxn>
                    <a:cxn ang="0">
                      <a:pos x="145" y="57"/>
                    </a:cxn>
                    <a:cxn ang="0">
                      <a:pos x="201" y="28"/>
                    </a:cxn>
                    <a:cxn ang="0">
                      <a:pos x="263" y="8"/>
                    </a:cxn>
                    <a:cxn ang="0">
                      <a:pos x="328" y="0"/>
                    </a:cxn>
                  </a:cxnLst>
                  <a:rect l="0" t="0" r="r" b="b"/>
                  <a:pathLst>
                    <a:path w="630" h="571">
                      <a:moveTo>
                        <a:pt x="328" y="0"/>
                      </a:moveTo>
                      <a:lnTo>
                        <a:pt x="362" y="1"/>
                      </a:lnTo>
                      <a:lnTo>
                        <a:pt x="395" y="3"/>
                      </a:lnTo>
                      <a:lnTo>
                        <a:pt x="429" y="10"/>
                      </a:lnTo>
                      <a:lnTo>
                        <a:pt x="463" y="19"/>
                      </a:lnTo>
                      <a:lnTo>
                        <a:pt x="497" y="32"/>
                      </a:lnTo>
                      <a:lnTo>
                        <a:pt x="524" y="44"/>
                      </a:lnTo>
                      <a:lnTo>
                        <a:pt x="547" y="57"/>
                      </a:lnTo>
                      <a:lnTo>
                        <a:pt x="567" y="71"/>
                      </a:lnTo>
                      <a:lnTo>
                        <a:pt x="586" y="86"/>
                      </a:lnTo>
                      <a:lnTo>
                        <a:pt x="602" y="102"/>
                      </a:lnTo>
                      <a:lnTo>
                        <a:pt x="616" y="118"/>
                      </a:lnTo>
                      <a:lnTo>
                        <a:pt x="630" y="135"/>
                      </a:lnTo>
                      <a:lnTo>
                        <a:pt x="628" y="160"/>
                      </a:lnTo>
                      <a:lnTo>
                        <a:pt x="625" y="181"/>
                      </a:lnTo>
                      <a:lnTo>
                        <a:pt x="618" y="201"/>
                      </a:lnTo>
                      <a:lnTo>
                        <a:pt x="609" y="218"/>
                      </a:lnTo>
                      <a:lnTo>
                        <a:pt x="598" y="234"/>
                      </a:lnTo>
                      <a:lnTo>
                        <a:pt x="585" y="247"/>
                      </a:lnTo>
                      <a:lnTo>
                        <a:pt x="570" y="259"/>
                      </a:lnTo>
                      <a:lnTo>
                        <a:pt x="554" y="269"/>
                      </a:lnTo>
                      <a:lnTo>
                        <a:pt x="536" y="277"/>
                      </a:lnTo>
                      <a:lnTo>
                        <a:pt x="516" y="284"/>
                      </a:lnTo>
                      <a:lnTo>
                        <a:pt x="496" y="289"/>
                      </a:lnTo>
                      <a:lnTo>
                        <a:pt x="476" y="294"/>
                      </a:lnTo>
                      <a:lnTo>
                        <a:pt x="454" y="297"/>
                      </a:lnTo>
                      <a:lnTo>
                        <a:pt x="432" y="299"/>
                      </a:lnTo>
                      <a:lnTo>
                        <a:pt x="411" y="301"/>
                      </a:lnTo>
                      <a:lnTo>
                        <a:pt x="366" y="301"/>
                      </a:lnTo>
                      <a:lnTo>
                        <a:pt x="324" y="298"/>
                      </a:lnTo>
                      <a:lnTo>
                        <a:pt x="304" y="296"/>
                      </a:lnTo>
                      <a:lnTo>
                        <a:pt x="285" y="293"/>
                      </a:lnTo>
                      <a:lnTo>
                        <a:pt x="267" y="291"/>
                      </a:lnTo>
                      <a:lnTo>
                        <a:pt x="250" y="288"/>
                      </a:lnTo>
                      <a:lnTo>
                        <a:pt x="235" y="285"/>
                      </a:lnTo>
                      <a:lnTo>
                        <a:pt x="222" y="283"/>
                      </a:lnTo>
                      <a:lnTo>
                        <a:pt x="210" y="281"/>
                      </a:lnTo>
                      <a:lnTo>
                        <a:pt x="201" y="278"/>
                      </a:lnTo>
                      <a:lnTo>
                        <a:pt x="195" y="277"/>
                      </a:lnTo>
                      <a:lnTo>
                        <a:pt x="190" y="276"/>
                      </a:lnTo>
                      <a:lnTo>
                        <a:pt x="189" y="276"/>
                      </a:lnTo>
                      <a:lnTo>
                        <a:pt x="196" y="309"/>
                      </a:lnTo>
                      <a:lnTo>
                        <a:pt x="201" y="340"/>
                      </a:lnTo>
                      <a:lnTo>
                        <a:pt x="203" y="369"/>
                      </a:lnTo>
                      <a:lnTo>
                        <a:pt x="202" y="397"/>
                      </a:lnTo>
                      <a:lnTo>
                        <a:pt x="199" y="421"/>
                      </a:lnTo>
                      <a:lnTo>
                        <a:pt x="195" y="445"/>
                      </a:lnTo>
                      <a:lnTo>
                        <a:pt x="189" y="466"/>
                      </a:lnTo>
                      <a:lnTo>
                        <a:pt x="182" y="486"/>
                      </a:lnTo>
                      <a:lnTo>
                        <a:pt x="174" y="504"/>
                      </a:lnTo>
                      <a:lnTo>
                        <a:pt x="164" y="520"/>
                      </a:lnTo>
                      <a:lnTo>
                        <a:pt x="154" y="533"/>
                      </a:lnTo>
                      <a:lnTo>
                        <a:pt x="143" y="546"/>
                      </a:lnTo>
                      <a:lnTo>
                        <a:pt x="133" y="556"/>
                      </a:lnTo>
                      <a:lnTo>
                        <a:pt x="122" y="564"/>
                      </a:lnTo>
                      <a:lnTo>
                        <a:pt x="112" y="571"/>
                      </a:lnTo>
                      <a:lnTo>
                        <a:pt x="87" y="544"/>
                      </a:lnTo>
                      <a:lnTo>
                        <a:pt x="65" y="517"/>
                      </a:lnTo>
                      <a:lnTo>
                        <a:pt x="46" y="486"/>
                      </a:lnTo>
                      <a:lnTo>
                        <a:pt x="30" y="455"/>
                      </a:lnTo>
                      <a:lnTo>
                        <a:pt x="18" y="423"/>
                      </a:lnTo>
                      <a:lnTo>
                        <a:pt x="9" y="389"/>
                      </a:lnTo>
                      <a:lnTo>
                        <a:pt x="3" y="355"/>
                      </a:lnTo>
                      <a:lnTo>
                        <a:pt x="0" y="320"/>
                      </a:lnTo>
                      <a:lnTo>
                        <a:pt x="0" y="285"/>
                      </a:lnTo>
                      <a:lnTo>
                        <a:pt x="5" y="259"/>
                      </a:lnTo>
                      <a:lnTo>
                        <a:pt x="12" y="233"/>
                      </a:lnTo>
                      <a:lnTo>
                        <a:pt x="22" y="207"/>
                      </a:lnTo>
                      <a:lnTo>
                        <a:pt x="36" y="176"/>
                      </a:lnTo>
                      <a:lnTo>
                        <a:pt x="54" y="148"/>
                      </a:lnTo>
                      <a:lnTo>
                        <a:pt x="74" y="122"/>
                      </a:lnTo>
                      <a:lnTo>
                        <a:pt x="95" y="97"/>
                      </a:lnTo>
                      <a:lnTo>
                        <a:pt x="119" y="76"/>
                      </a:lnTo>
                      <a:lnTo>
                        <a:pt x="145" y="57"/>
                      </a:lnTo>
                      <a:lnTo>
                        <a:pt x="172" y="41"/>
                      </a:lnTo>
                      <a:lnTo>
                        <a:pt x="201" y="28"/>
                      </a:lnTo>
                      <a:lnTo>
                        <a:pt x="231" y="17"/>
                      </a:lnTo>
                      <a:lnTo>
                        <a:pt x="263" y="8"/>
                      </a:lnTo>
                      <a:lnTo>
                        <a:pt x="295" y="3"/>
                      </a:lnTo>
                      <a:lnTo>
                        <a:pt x="328"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41" name="Freeform 85">
                  <a:extLst>
                    <a:ext uri="{FF2B5EF4-FFF2-40B4-BE49-F238E27FC236}">
                      <a16:creationId xmlns:a16="http://schemas.microsoft.com/office/drawing/2014/main" id="{74B61559-DA64-D56C-3358-8F03FF2A6311}"/>
                    </a:ext>
                  </a:extLst>
                </p:cNvPr>
                <p:cNvSpPr>
                  <a:spLocks/>
                </p:cNvSpPr>
                <p:nvPr/>
              </p:nvSpPr>
              <p:spPr bwMode="auto">
                <a:xfrm>
                  <a:off x="5472112" y="1947863"/>
                  <a:ext cx="1003300" cy="912813"/>
                </a:xfrm>
                <a:custGeom>
                  <a:avLst/>
                  <a:gdLst/>
                  <a:ahLst/>
                  <a:cxnLst>
                    <a:cxn ang="0">
                      <a:pos x="364" y="0"/>
                    </a:cxn>
                    <a:cxn ang="0">
                      <a:pos x="432" y="9"/>
                    </a:cxn>
                    <a:cxn ang="0">
                      <a:pos x="500" y="32"/>
                    </a:cxn>
                    <a:cxn ang="0">
                      <a:pos x="550" y="57"/>
                    </a:cxn>
                    <a:cxn ang="0">
                      <a:pos x="589" y="86"/>
                    </a:cxn>
                    <a:cxn ang="0">
                      <a:pos x="619" y="118"/>
                    </a:cxn>
                    <a:cxn ang="0">
                      <a:pos x="631" y="159"/>
                    </a:cxn>
                    <a:cxn ang="0">
                      <a:pos x="621" y="201"/>
                    </a:cxn>
                    <a:cxn ang="0">
                      <a:pos x="601" y="233"/>
                    </a:cxn>
                    <a:cxn ang="0">
                      <a:pos x="573" y="259"/>
                    </a:cxn>
                    <a:cxn ang="0">
                      <a:pos x="538" y="277"/>
                    </a:cxn>
                    <a:cxn ang="0">
                      <a:pos x="499" y="289"/>
                    </a:cxn>
                    <a:cxn ang="0">
                      <a:pos x="457" y="297"/>
                    </a:cxn>
                    <a:cxn ang="0">
                      <a:pos x="413" y="300"/>
                    </a:cxn>
                    <a:cxn ang="0">
                      <a:pos x="326" y="298"/>
                    </a:cxn>
                    <a:cxn ang="0">
                      <a:pos x="288" y="293"/>
                    </a:cxn>
                    <a:cxn ang="0">
                      <a:pos x="253" y="288"/>
                    </a:cxn>
                    <a:cxn ang="0">
                      <a:pos x="225" y="282"/>
                    </a:cxn>
                    <a:cxn ang="0">
                      <a:pos x="204" y="278"/>
                    </a:cxn>
                    <a:cxn ang="0">
                      <a:pos x="193" y="276"/>
                    </a:cxn>
                    <a:cxn ang="0">
                      <a:pos x="199" y="309"/>
                    </a:cxn>
                    <a:cxn ang="0">
                      <a:pos x="206" y="369"/>
                    </a:cxn>
                    <a:cxn ang="0">
                      <a:pos x="204" y="422"/>
                    </a:cxn>
                    <a:cxn ang="0">
                      <a:pos x="195" y="466"/>
                    </a:cxn>
                    <a:cxn ang="0">
                      <a:pos x="180" y="503"/>
                    </a:cxn>
                    <a:cxn ang="0">
                      <a:pos x="161" y="532"/>
                    </a:cxn>
                    <a:cxn ang="0">
                      <a:pos x="141" y="553"/>
                    </a:cxn>
                    <a:cxn ang="0">
                      <a:pos x="119" y="567"/>
                    </a:cxn>
                    <a:cxn ang="0">
                      <a:pos x="100" y="575"/>
                    </a:cxn>
                    <a:cxn ang="0">
                      <a:pos x="55" y="517"/>
                    </a:cxn>
                    <a:cxn ang="0">
                      <a:pos x="23" y="452"/>
                    </a:cxn>
                    <a:cxn ang="0">
                      <a:pos x="4" y="384"/>
                    </a:cxn>
                    <a:cxn ang="0">
                      <a:pos x="0" y="313"/>
                    </a:cxn>
                    <a:cxn ang="0">
                      <a:pos x="12" y="242"/>
                    </a:cxn>
                    <a:cxn ang="0">
                      <a:pos x="39" y="176"/>
                    </a:cxn>
                    <a:cxn ang="0">
                      <a:pos x="76" y="121"/>
                    </a:cxn>
                    <a:cxn ang="0">
                      <a:pos x="122" y="76"/>
                    </a:cxn>
                    <a:cxn ang="0">
                      <a:pos x="175" y="41"/>
                    </a:cxn>
                    <a:cxn ang="0">
                      <a:pos x="234" y="16"/>
                    </a:cxn>
                    <a:cxn ang="0">
                      <a:pos x="297" y="3"/>
                    </a:cxn>
                  </a:cxnLst>
                  <a:rect l="0" t="0" r="r" b="b"/>
                  <a:pathLst>
                    <a:path w="632" h="575">
                      <a:moveTo>
                        <a:pt x="331" y="0"/>
                      </a:moveTo>
                      <a:lnTo>
                        <a:pt x="364" y="0"/>
                      </a:lnTo>
                      <a:lnTo>
                        <a:pt x="398" y="3"/>
                      </a:lnTo>
                      <a:lnTo>
                        <a:pt x="432" y="9"/>
                      </a:lnTo>
                      <a:lnTo>
                        <a:pt x="466" y="19"/>
                      </a:lnTo>
                      <a:lnTo>
                        <a:pt x="500" y="32"/>
                      </a:lnTo>
                      <a:lnTo>
                        <a:pt x="527" y="44"/>
                      </a:lnTo>
                      <a:lnTo>
                        <a:pt x="550" y="57"/>
                      </a:lnTo>
                      <a:lnTo>
                        <a:pt x="570" y="71"/>
                      </a:lnTo>
                      <a:lnTo>
                        <a:pt x="589" y="86"/>
                      </a:lnTo>
                      <a:lnTo>
                        <a:pt x="605" y="101"/>
                      </a:lnTo>
                      <a:lnTo>
                        <a:pt x="619" y="118"/>
                      </a:lnTo>
                      <a:lnTo>
                        <a:pt x="632" y="135"/>
                      </a:lnTo>
                      <a:lnTo>
                        <a:pt x="631" y="159"/>
                      </a:lnTo>
                      <a:lnTo>
                        <a:pt x="627" y="181"/>
                      </a:lnTo>
                      <a:lnTo>
                        <a:pt x="621" y="201"/>
                      </a:lnTo>
                      <a:lnTo>
                        <a:pt x="612" y="218"/>
                      </a:lnTo>
                      <a:lnTo>
                        <a:pt x="601" y="233"/>
                      </a:lnTo>
                      <a:lnTo>
                        <a:pt x="587" y="247"/>
                      </a:lnTo>
                      <a:lnTo>
                        <a:pt x="573" y="259"/>
                      </a:lnTo>
                      <a:lnTo>
                        <a:pt x="556" y="269"/>
                      </a:lnTo>
                      <a:lnTo>
                        <a:pt x="538" y="277"/>
                      </a:lnTo>
                      <a:lnTo>
                        <a:pt x="519" y="284"/>
                      </a:lnTo>
                      <a:lnTo>
                        <a:pt x="499" y="289"/>
                      </a:lnTo>
                      <a:lnTo>
                        <a:pt x="478" y="294"/>
                      </a:lnTo>
                      <a:lnTo>
                        <a:pt x="457" y="297"/>
                      </a:lnTo>
                      <a:lnTo>
                        <a:pt x="435" y="299"/>
                      </a:lnTo>
                      <a:lnTo>
                        <a:pt x="413" y="300"/>
                      </a:lnTo>
                      <a:lnTo>
                        <a:pt x="369" y="300"/>
                      </a:lnTo>
                      <a:lnTo>
                        <a:pt x="326" y="298"/>
                      </a:lnTo>
                      <a:lnTo>
                        <a:pt x="306" y="296"/>
                      </a:lnTo>
                      <a:lnTo>
                        <a:pt x="288" y="293"/>
                      </a:lnTo>
                      <a:lnTo>
                        <a:pt x="270" y="291"/>
                      </a:lnTo>
                      <a:lnTo>
                        <a:pt x="253" y="288"/>
                      </a:lnTo>
                      <a:lnTo>
                        <a:pt x="238" y="285"/>
                      </a:lnTo>
                      <a:lnTo>
                        <a:pt x="225" y="282"/>
                      </a:lnTo>
                      <a:lnTo>
                        <a:pt x="213" y="280"/>
                      </a:lnTo>
                      <a:lnTo>
                        <a:pt x="204" y="278"/>
                      </a:lnTo>
                      <a:lnTo>
                        <a:pt x="197" y="277"/>
                      </a:lnTo>
                      <a:lnTo>
                        <a:pt x="193" y="276"/>
                      </a:lnTo>
                      <a:lnTo>
                        <a:pt x="192" y="275"/>
                      </a:lnTo>
                      <a:lnTo>
                        <a:pt x="199" y="309"/>
                      </a:lnTo>
                      <a:lnTo>
                        <a:pt x="204" y="340"/>
                      </a:lnTo>
                      <a:lnTo>
                        <a:pt x="206" y="369"/>
                      </a:lnTo>
                      <a:lnTo>
                        <a:pt x="206" y="397"/>
                      </a:lnTo>
                      <a:lnTo>
                        <a:pt x="204" y="422"/>
                      </a:lnTo>
                      <a:lnTo>
                        <a:pt x="200" y="445"/>
                      </a:lnTo>
                      <a:lnTo>
                        <a:pt x="195" y="466"/>
                      </a:lnTo>
                      <a:lnTo>
                        <a:pt x="188" y="486"/>
                      </a:lnTo>
                      <a:lnTo>
                        <a:pt x="180" y="503"/>
                      </a:lnTo>
                      <a:lnTo>
                        <a:pt x="171" y="518"/>
                      </a:lnTo>
                      <a:lnTo>
                        <a:pt x="161" y="532"/>
                      </a:lnTo>
                      <a:lnTo>
                        <a:pt x="151" y="544"/>
                      </a:lnTo>
                      <a:lnTo>
                        <a:pt x="141" y="553"/>
                      </a:lnTo>
                      <a:lnTo>
                        <a:pt x="130" y="561"/>
                      </a:lnTo>
                      <a:lnTo>
                        <a:pt x="119" y="567"/>
                      </a:lnTo>
                      <a:lnTo>
                        <a:pt x="110" y="572"/>
                      </a:lnTo>
                      <a:lnTo>
                        <a:pt x="100" y="575"/>
                      </a:lnTo>
                      <a:lnTo>
                        <a:pt x="76" y="546"/>
                      </a:lnTo>
                      <a:lnTo>
                        <a:pt x="55" y="517"/>
                      </a:lnTo>
                      <a:lnTo>
                        <a:pt x="37" y="486"/>
                      </a:lnTo>
                      <a:lnTo>
                        <a:pt x="23" y="452"/>
                      </a:lnTo>
                      <a:lnTo>
                        <a:pt x="12" y="418"/>
                      </a:lnTo>
                      <a:lnTo>
                        <a:pt x="4" y="384"/>
                      </a:lnTo>
                      <a:lnTo>
                        <a:pt x="0" y="349"/>
                      </a:lnTo>
                      <a:lnTo>
                        <a:pt x="0" y="313"/>
                      </a:lnTo>
                      <a:lnTo>
                        <a:pt x="4" y="278"/>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42" name="Freeform 86">
                  <a:extLst>
                    <a:ext uri="{FF2B5EF4-FFF2-40B4-BE49-F238E27FC236}">
                      <a16:creationId xmlns:a16="http://schemas.microsoft.com/office/drawing/2014/main" id="{C269B588-10A6-16AE-FF4B-A3427DDF38E9}"/>
                    </a:ext>
                  </a:extLst>
                </p:cNvPr>
                <p:cNvSpPr>
                  <a:spLocks/>
                </p:cNvSpPr>
                <p:nvPr/>
              </p:nvSpPr>
              <p:spPr bwMode="auto">
                <a:xfrm>
                  <a:off x="5695949" y="4327525"/>
                  <a:ext cx="439738" cy="171450"/>
                </a:xfrm>
                <a:custGeom>
                  <a:avLst/>
                  <a:gdLst/>
                  <a:ahLst/>
                  <a:cxnLst>
                    <a:cxn ang="0">
                      <a:pos x="265" y="0"/>
                    </a:cxn>
                    <a:cxn ang="0">
                      <a:pos x="267" y="14"/>
                    </a:cxn>
                    <a:cxn ang="0">
                      <a:pos x="269" y="26"/>
                    </a:cxn>
                    <a:cxn ang="0">
                      <a:pos x="271" y="37"/>
                    </a:cxn>
                    <a:cxn ang="0">
                      <a:pos x="274" y="48"/>
                    </a:cxn>
                    <a:cxn ang="0">
                      <a:pos x="276" y="59"/>
                    </a:cxn>
                    <a:cxn ang="0">
                      <a:pos x="277" y="71"/>
                    </a:cxn>
                    <a:cxn ang="0">
                      <a:pos x="277" y="84"/>
                    </a:cxn>
                    <a:cxn ang="0">
                      <a:pos x="275" y="85"/>
                    </a:cxn>
                    <a:cxn ang="0">
                      <a:pos x="270" y="86"/>
                    </a:cxn>
                    <a:cxn ang="0">
                      <a:pos x="261" y="89"/>
                    </a:cxn>
                    <a:cxn ang="0">
                      <a:pos x="248" y="91"/>
                    </a:cxn>
                    <a:cxn ang="0">
                      <a:pos x="233" y="95"/>
                    </a:cxn>
                    <a:cxn ang="0">
                      <a:pos x="215" y="98"/>
                    </a:cxn>
                    <a:cxn ang="0">
                      <a:pos x="195" y="101"/>
                    </a:cxn>
                    <a:cxn ang="0">
                      <a:pos x="172" y="104"/>
                    </a:cxn>
                    <a:cxn ang="0">
                      <a:pos x="149" y="106"/>
                    </a:cxn>
                    <a:cxn ang="0">
                      <a:pos x="123" y="107"/>
                    </a:cxn>
                    <a:cxn ang="0">
                      <a:pos x="96" y="108"/>
                    </a:cxn>
                    <a:cxn ang="0">
                      <a:pos x="69" y="107"/>
                    </a:cxn>
                    <a:cxn ang="0">
                      <a:pos x="40" y="105"/>
                    </a:cxn>
                    <a:cxn ang="0">
                      <a:pos x="11" y="102"/>
                    </a:cxn>
                    <a:cxn ang="0">
                      <a:pos x="9" y="87"/>
                    </a:cxn>
                    <a:cxn ang="0">
                      <a:pos x="8" y="75"/>
                    </a:cxn>
                    <a:cxn ang="0">
                      <a:pos x="7" y="64"/>
                    </a:cxn>
                    <a:cxn ang="0">
                      <a:pos x="5" y="44"/>
                    </a:cxn>
                    <a:cxn ang="0">
                      <a:pos x="4" y="33"/>
                    </a:cxn>
                    <a:cxn ang="0">
                      <a:pos x="2" y="19"/>
                    </a:cxn>
                    <a:cxn ang="0">
                      <a:pos x="0" y="2"/>
                    </a:cxn>
                    <a:cxn ang="0">
                      <a:pos x="2" y="2"/>
                    </a:cxn>
                    <a:cxn ang="0">
                      <a:pos x="9" y="3"/>
                    </a:cxn>
                    <a:cxn ang="0">
                      <a:pos x="19" y="3"/>
                    </a:cxn>
                    <a:cxn ang="0">
                      <a:pos x="33" y="4"/>
                    </a:cxn>
                    <a:cxn ang="0">
                      <a:pos x="50" y="4"/>
                    </a:cxn>
                    <a:cxn ang="0">
                      <a:pos x="69" y="4"/>
                    </a:cxn>
                    <a:cxn ang="0">
                      <a:pos x="92" y="5"/>
                    </a:cxn>
                    <a:cxn ang="0">
                      <a:pos x="144" y="5"/>
                    </a:cxn>
                    <a:cxn ang="0">
                      <a:pos x="172" y="4"/>
                    </a:cxn>
                    <a:cxn ang="0">
                      <a:pos x="203" y="4"/>
                    </a:cxn>
                    <a:cxn ang="0">
                      <a:pos x="234" y="2"/>
                    </a:cxn>
                    <a:cxn ang="0">
                      <a:pos x="265" y="0"/>
                    </a:cxn>
                  </a:cxnLst>
                  <a:rect l="0" t="0" r="r" b="b"/>
                  <a:pathLst>
                    <a:path w="277" h="108">
                      <a:moveTo>
                        <a:pt x="265" y="0"/>
                      </a:moveTo>
                      <a:lnTo>
                        <a:pt x="267" y="14"/>
                      </a:lnTo>
                      <a:lnTo>
                        <a:pt x="269" y="26"/>
                      </a:lnTo>
                      <a:lnTo>
                        <a:pt x="271" y="37"/>
                      </a:lnTo>
                      <a:lnTo>
                        <a:pt x="274" y="48"/>
                      </a:lnTo>
                      <a:lnTo>
                        <a:pt x="276" y="59"/>
                      </a:lnTo>
                      <a:lnTo>
                        <a:pt x="277" y="71"/>
                      </a:lnTo>
                      <a:lnTo>
                        <a:pt x="277" y="84"/>
                      </a:lnTo>
                      <a:lnTo>
                        <a:pt x="275" y="85"/>
                      </a:lnTo>
                      <a:lnTo>
                        <a:pt x="270" y="86"/>
                      </a:lnTo>
                      <a:lnTo>
                        <a:pt x="261" y="89"/>
                      </a:lnTo>
                      <a:lnTo>
                        <a:pt x="248" y="91"/>
                      </a:lnTo>
                      <a:lnTo>
                        <a:pt x="233" y="95"/>
                      </a:lnTo>
                      <a:lnTo>
                        <a:pt x="215" y="98"/>
                      </a:lnTo>
                      <a:lnTo>
                        <a:pt x="195" y="101"/>
                      </a:lnTo>
                      <a:lnTo>
                        <a:pt x="172" y="104"/>
                      </a:lnTo>
                      <a:lnTo>
                        <a:pt x="149" y="106"/>
                      </a:lnTo>
                      <a:lnTo>
                        <a:pt x="123" y="107"/>
                      </a:lnTo>
                      <a:lnTo>
                        <a:pt x="96" y="108"/>
                      </a:lnTo>
                      <a:lnTo>
                        <a:pt x="69" y="107"/>
                      </a:lnTo>
                      <a:lnTo>
                        <a:pt x="40" y="105"/>
                      </a:lnTo>
                      <a:lnTo>
                        <a:pt x="11" y="102"/>
                      </a:lnTo>
                      <a:lnTo>
                        <a:pt x="9" y="87"/>
                      </a:lnTo>
                      <a:lnTo>
                        <a:pt x="8" y="75"/>
                      </a:lnTo>
                      <a:lnTo>
                        <a:pt x="7" y="64"/>
                      </a:lnTo>
                      <a:lnTo>
                        <a:pt x="5" y="44"/>
                      </a:lnTo>
                      <a:lnTo>
                        <a:pt x="4" y="33"/>
                      </a:lnTo>
                      <a:lnTo>
                        <a:pt x="2" y="19"/>
                      </a:lnTo>
                      <a:lnTo>
                        <a:pt x="0" y="2"/>
                      </a:lnTo>
                      <a:lnTo>
                        <a:pt x="2" y="2"/>
                      </a:lnTo>
                      <a:lnTo>
                        <a:pt x="9" y="3"/>
                      </a:lnTo>
                      <a:lnTo>
                        <a:pt x="19" y="3"/>
                      </a:lnTo>
                      <a:lnTo>
                        <a:pt x="33" y="4"/>
                      </a:lnTo>
                      <a:lnTo>
                        <a:pt x="50" y="4"/>
                      </a:lnTo>
                      <a:lnTo>
                        <a:pt x="69" y="4"/>
                      </a:lnTo>
                      <a:lnTo>
                        <a:pt x="92" y="5"/>
                      </a:lnTo>
                      <a:lnTo>
                        <a:pt x="144" y="5"/>
                      </a:lnTo>
                      <a:lnTo>
                        <a:pt x="172" y="4"/>
                      </a:lnTo>
                      <a:lnTo>
                        <a:pt x="203" y="4"/>
                      </a:lnTo>
                      <a:lnTo>
                        <a:pt x="234" y="2"/>
                      </a:lnTo>
                      <a:lnTo>
                        <a:pt x="265"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43" name="Freeform 87">
                  <a:extLst>
                    <a:ext uri="{FF2B5EF4-FFF2-40B4-BE49-F238E27FC236}">
                      <a16:creationId xmlns:a16="http://schemas.microsoft.com/office/drawing/2014/main" id="{BA8251E7-DCBE-7EBA-95AE-BB92C630A115}"/>
                    </a:ext>
                  </a:extLst>
                </p:cNvPr>
                <p:cNvSpPr>
                  <a:spLocks/>
                </p:cNvSpPr>
                <p:nvPr/>
              </p:nvSpPr>
              <p:spPr bwMode="auto">
                <a:xfrm>
                  <a:off x="6399212" y="4232275"/>
                  <a:ext cx="169863" cy="198438"/>
                </a:xfrm>
                <a:custGeom>
                  <a:avLst/>
                  <a:gdLst/>
                  <a:ahLst/>
                  <a:cxnLst>
                    <a:cxn ang="0">
                      <a:pos x="107" y="0"/>
                    </a:cxn>
                    <a:cxn ang="0">
                      <a:pos x="107" y="2"/>
                    </a:cxn>
                    <a:cxn ang="0">
                      <a:pos x="106" y="9"/>
                    </a:cxn>
                    <a:cxn ang="0">
                      <a:pos x="105" y="19"/>
                    </a:cxn>
                    <a:cxn ang="0">
                      <a:pos x="104" y="35"/>
                    </a:cxn>
                    <a:cxn ang="0">
                      <a:pos x="102" y="54"/>
                    </a:cxn>
                    <a:cxn ang="0">
                      <a:pos x="100" y="78"/>
                    </a:cxn>
                    <a:cxn ang="0">
                      <a:pos x="98" y="106"/>
                    </a:cxn>
                    <a:cxn ang="0">
                      <a:pos x="75" y="113"/>
                    </a:cxn>
                    <a:cxn ang="0">
                      <a:pos x="53" y="118"/>
                    </a:cxn>
                    <a:cxn ang="0">
                      <a:pos x="34" y="122"/>
                    </a:cxn>
                    <a:cxn ang="0">
                      <a:pos x="17" y="125"/>
                    </a:cxn>
                    <a:cxn ang="0">
                      <a:pos x="16" y="123"/>
                    </a:cxn>
                    <a:cxn ang="0">
                      <a:pos x="14" y="118"/>
                    </a:cxn>
                    <a:cxn ang="0">
                      <a:pos x="12" y="109"/>
                    </a:cxn>
                    <a:cxn ang="0">
                      <a:pos x="10" y="96"/>
                    </a:cxn>
                    <a:cxn ang="0">
                      <a:pos x="7" y="80"/>
                    </a:cxn>
                    <a:cxn ang="0">
                      <a:pos x="3" y="60"/>
                    </a:cxn>
                    <a:cxn ang="0">
                      <a:pos x="0" y="36"/>
                    </a:cxn>
                    <a:cxn ang="0">
                      <a:pos x="29" y="28"/>
                    </a:cxn>
                    <a:cxn ang="0">
                      <a:pos x="57" y="20"/>
                    </a:cxn>
                    <a:cxn ang="0">
                      <a:pos x="83" y="11"/>
                    </a:cxn>
                    <a:cxn ang="0">
                      <a:pos x="107" y="0"/>
                    </a:cxn>
                  </a:cxnLst>
                  <a:rect l="0" t="0" r="r" b="b"/>
                  <a:pathLst>
                    <a:path w="107" h="125">
                      <a:moveTo>
                        <a:pt x="107" y="0"/>
                      </a:moveTo>
                      <a:lnTo>
                        <a:pt x="107" y="2"/>
                      </a:lnTo>
                      <a:lnTo>
                        <a:pt x="106" y="9"/>
                      </a:lnTo>
                      <a:lnTo>
                        <a:pt x="105" y="19"/>
                      </a:lnTo>
                      <a:lnTo>
                        <a:pt x="104" y="35"/>
                      </a:lnTo>
                      <a:lnTo>
                        <a:pt x="102" y="54"/>
                      </a:lnTo>
                      <a:lnTo>
                        <a:pt x="100" y="78"/>
                      </a:lnTo>
                      <a:lnTo>
                        <a:pt x="98" y="106"/>
                      </a:lnTo>
                      <a:lnTo>
                        <a:pt x="75" y="113"/>
                      </a:lnTo>
                      <a:lnTo>
                        <a:pt x="53" y="118"/>
                      </a:lnTo>
                      <a:lnTo>
                        <a:pt x="34" y="122"/>
                      </a:lnTo>
                      <a:lnTo>
                        <a:pt x="17" y="125"/>
                      </a:lnTo>
                      <a:lnTo>
                        <a:pt x="16" y="123"/>
                      </a:lnTo>
                      <a:lnTo>
                        <a:pt x="14" y="118"/>
                      </a:lnTo>
                      <a:lnTo>
                        <a:pt x="12" y="109"/>
                      </a:lnTo>
                      <a:lnTo>
                        <a:pt x="10" y="96"/>
                      </a:lnTo>
                      <a:lnTo>
                        <a:pt x="7" y="80"/>
                      </a:lnTo>
                      <a:lnTo>
                        <a:pt x="3" y="60"/>
                      </a:lnTo>
                      <a:lnTo>
                        <a:pt x="0" y="36"/>
                      </a:lnTo>
                      <a:lnTo>
                        <a:pt x="29" y="28"/>
                      </a:lnTo>
                      <a:lnTo>
                        <a:pt x="57" y="20"/>
                      </a:lnTo>
                      <a:lnTo>
                        <a:pt x="83" y="11"/>
                      </a:lnTo>
                      <a:lnTo>
                        <a:pt x="107"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44" name="Freeform 88">
                  <a:extLst>
                    <a:ext uri="{FF2B5EF4-FFF2-40B4-BE49-F238E27FC236}">
                      <a16:creationId xmlns:a16="http://schemas.microsoft.com/office/drawing/2014/main" id="{5AD4EB4D-A313-0C3A-D17B-5B80937E63B7}"/>
                    </a:ext>
                  </a:extLst>
                </p:cNvPr>
                <p:cNvSpPr>
                  <a:spLocks/>
                </p:cNvSpPr>
                <p:nvPr/>
              </p:nvSpPr>
              <p:spPr bwMode="auto">
                <a:xfrm>
                  <a:off x="5624512" y="3213100"/>
                  <a:ext cx="511175" cy="1257300"/>
                </a:xfrm>
                <a:custGeom>
                  <a:avLst/>
                  <a:gdLst/>
                  <a:ahLst/>
                  <a:cxnLst>
                    <a:cxn ang="0">
                      <a:pos x="23" y="0"/>
                    </a:cxn>
                    <a:cxn ang="0">
                      <a:pos x="37" y="2"/>
                    </a:cxn>
                    <a:cxn ang="0">
                      <a:pos x="62" y="4"/>
                    </a:cxn>
                    <a:cxn ang="0">
                      <a:pos x="93" y="6"/>
                    </a:cxn>
                    <a:cxn ang="0">
                      <a:pos x="125" y="8"/>
                    </a:cxn>
                    <a:cxn ang="0">
                      <a:pos x="155" y="8"/>
                    </a:cxn>
                    <a:cxn ang="0">
                      <a:pos x="158" y="15"/>
                    </a:cxn>
                    <a:cxn ang="0">
                      <a:pos x="167" y="35"/>
                    </a:cxn>
                    <a:cxn ang="0">
                      <a:pos x="180" y="66"/>
                    </a:cxn>
                    <a:cxn ang="0">
                      <a:pos x="196" y="109"/>
                    </a:cxn>
                    <a:cxn ang="0">
                      <a:pos x="215" y="161"/>
                    </a:cxn>
                    <a:cxn ang="0">
                      <a:pos x="235" y="221"/>
                    </a:cxn>
                    <a:cxn ang="0">
                      <a:pos x="255" y="288"/>
                    </a:cxn>
                    <a:cxn ang="0">
                      <a:pos x="275" y="361"/>
                    </a:cxn>
                    <a:cxn ang="0">
                      <a:pos x="292" y="440"/>
                    </a:cxn>
                    <a:cxn ang="0">
                      <a:pos x="306" y="522"/>
                    </a:cxn>
                    <a:cxn ang="0">
                      <a:pos x="317" y="606"/>
                    </a:cxn>
                    <a:cxn ang="0">
                      <a:pos x="322" y="692"/>
                    </a:cxn>
                    <a:cxn ang="0">
                      <a:pos x="321" y="777"/>
                    </a:cxn>
                    <a:cxn ang="0">
                      <a:pos x="313" y="779"/>
                    </a:cxn>
                    <a:cxn ang="0">
                      <a:pos x="290" y="782"/>
                    </a:cxn>
                    <a:cxn ang="0">
                      <a:pos x="257" y="786"/>
                    </a:cxn>
                    <a:cxn ang="0">
                      <a:pos x="217" y="789"/>
                    </a:cxn>
                    <a:cxn ang="0">
                      <a:pos x="170" y="792"/>
                    </a:cxn>
                    <a:cxn ang="0">
                      <a:pos x="99" y="791"/>
                    </a:cxn>
                    <a:cxn ang="0">
                      <a:pos x="55" y="787"/>
                    </a:cxn>
                    <a:cxn ang="0">
                      <a:pos x="16" y="779"/>
                    </a:cxn>
                    <a:cxn ang="0">
                      <a:pos x="25" y="502"/>
                    </a:cxn>
                    <a:cxn ang="0">
                      <a:pos x="35" y="451"/>
                    </a:cxn>
                    <a:cxn ang="0">
                      <a:pos x="41" y="393"/>
                    </a:cxn>
                    <a:cxn ang="0">
                      <a:pos x="43" y="330"/>
                    </a:cxn>
                    <a:cxn ang="0">
                      <a:pos x="42" y="267"/>
                    </a:cxn>
                    <a:cxn ang="0">
                      <a:pos x="38" y="175"/>
                    </a:cxn>
                    <a:cxn ang="0">
                      <a:pos x="33" y="119"/>
                    </a:cxn>
                    <a:cxn ang="0">
                      <a:pos x="29" y="71"/>
                    </a:cxn>
                    <a:cxn ang="0">
                      <a:pos x="25" y="33"/>
                    </a:cxn>
                    <a:cxn ang="0">
                      <a:pos x="22" y="9"/>
                    </a:cxn>
                    <a:cxn ang="0">
                      <a:pos x="21" y="0"/>
                    </a:cxn>
                  </a:cxnLst>
                  <a:rect l="0" t="0" r="r" b="b"/>
                  <a:pathLst>
                    <a:path w="322" h="792">
                      <a:moveTo>
                        <a:pt x="21" y="0"/>
                      </a:moveTo>
                      <a:lnTo>
                        <a:pt x="23" y="0"/>
                      </a:lnTo>
                      <a:lnTo>
                        <a:pt x="28" y="1"/>
                      </a:lnTo>
                      <a:lnTo>
                        <a:pt x="37" y="2"/>
                      </a:lnTo>
                      <a:lnTo>
                        <a:pt x="48" y="3"/>
                      </a:lnTo>
                      <a:lnTo>
                        <a:pt x="62" y="4"/>
                      </a:lnTo>
                      <a:lnTo>
                        <a:pt x="77" y="5"/>
                      </a:lnTo>
                      <a:lnTo>
                        <a:pt x="93" y="6"/>
                      </a:lnTo>
                      <a:lnTo>
                        <a:pt x="109" y="7"/>
                      </a:lnTo>
                      <a:lnTo>
                        <a:pt x="125" y="8"/>
                      </a:lnTo>
                      <a:lnTo>
                        <a:pt x="141" y="8"/>
                      </a:lnTo>
                      <a:lnTo>
                        <a:pt x="155" y="8"/>
                      </a:lnTo>
                      <a:lnTo>
                        <a:pt x="156" y="10"/>
                      </a:lnTo>
                      <a:lnTo>
                        <a:pt x="158" y="15"/>
                      </a:lnTo>
                      <a:lnTo>
                        <a:pt x="162" y="24"/>
                      </a:lnTo>
                      <a:lnTo>
                        <a:pt x="167" y="35"/>
                      </a:lnTo>
                      <a:lnTo>
                        <a:pt x="173" y="50"/>
                      </a:lnTo>
                      <a:lnTo>
                        <a:pt x="180" y="66"/>
                      </a:lnTo>
                      <a:lnTo>
                        <a:pt x="188" y="86"/>
                      </a:lnTo>
                      <a:lnTo>
                        <a:pt x="196" y="109"/>
                      </a:lnTo>
                      <a:lnTo>
                        <a:pt x="206" y="134"/>
                      </a:lnTo>
                      <a:lnTo>
                        <a:pt x="215" y="161"/>
                      </a:lnTo>
                      <a:lnTo>
                        <a:pt x="225" y="190"/>
                      </a:lnTo>
                      <a:lnTo>
                        <a:pt x="235" y="221"/>
                      </a:lnTo>
                      <a:lnTo>
                        <a:pt x="245" y="254"/>
                      </a:lnTo>
                      <a:lnTo>
                        <a:pt x="255" y="288"/>
                      </a:lnTo>
                      <a:lnTo>
                        <a:pt x="265" y="324"/>
                      </a:lnTo>
                      <a:lnTo>
                        <a:pt x="275" y="361"/>
                      </a:lnTo>
                      <a:lnTo>
                        <a:pt x="284" y="400"/>
                      </a:lnTo>
                      <a:lnTo>
                        <a:pt x="292" y="440"/>
                      </a:lnTo>
                      <a:lnTo>
                        <a:pt x="299" y="480"/>
                      </a:lnTo>
                      <a:lnTo>
                        <a:pt x="306" y="522"/>
                      </a:lnTo>
                      <a:lnTo>
                        <a:pt x="312" y="563"/>
                      </a:lnTo>
                      <a:lnTo>
                        <a:pt x="317" y="606"/>
                      </a:lnTo>
                      <a:lnTo>
                        <a:pt x="319" y="649"/>
                      </a:lnTo>
                      <a:lnTo>
                        <a:pt x="322" y="692"/>
                      </a:lnTo>
                      <a:lnTo>
                        <a:pt x="322" y="735"/>
                      </a:lnTo>
                      <a:lnTo>
                        <a:pt x="321" y="777"/>
                      </a:lnTo>
                      <a:lnTo>
                        <a:pt x="319" y="777"/>
                      </a:lnTo>
                      <a:lnTo>
                        <a:pt x="313" y="779"/>
                      </a:lnTo>
                      <a:lnTo>
                        <a:pt x="304" y="780"/>
                      </a:lnTo>
                      <a:lnTo>
                        <a:pt x="290" y="782"/>
                      </a:lnTo>
                      <a:lnTo>
                        <a:pt x="275" y="784"/>
                      </a:lnTo>
                      <a:lnTo>
                        <a:pt x="257" y="786"/>
                      </a:lnTo>
                      <a:lnTo>
                        <a:pt x="238" y="787"/>
                      </a:lnTo>
                      <a:lnTo>
                        <a:pt x="217" y="789"/>
                      </a:lnTo>
                      <a:lnTo>
                        <a:pt x="194" y="791"/>
                      </a:lnTo>
                      <a:lnTo>
                        <a:pt x="170" y="792"/>
                      </a:lnTo>
                      <a:lnTo>
                        <a:pt x="123" y="792"/>
                      </a:lnTo>
                      <a:lnTo>
                        <a:pt x="99" y="791"/>
                      </a:lnTo>
                      <a:lnTo>
                        <a:pt x="76" y="790"/>
                      </a:lnTo>
                      <a:lnTo>
                        <a:pt x="55" y="787"/>
                      </a:lnTo>
                      <a:lnTo>
                        <a:pt x="34" y="784"/>
                      </a:lnTo>
                      <a:lnTo>
                        <a:pt x="16" y="779"/>
                      </a:lnTo>
                      <a:lnTo>
                        <a:pt x="0" y="773"/>
                      </a:lnTo>
                      <a:lnTo>
                        <a:pt x="25" y="502"/>
                      </a:lnTo>
                      <a:lnTo>
                        <a:pt x="31" y="478"/>
                      </a:lnTo>
                      <a:lnTo>
                        <a:pt x="35" y="451"/>
                      </a:lnTo>
                      <a:lnTo>
                        <a:pt x="38" y="422"/>
                      </a:lnTo>
                      <a:lnTo>
                        <a:pt x="41" y="393"/>
                      </a:lnTo>
                      <a:lnTo>
                        <a:pt x="42" y="362"/>
                      </a:lnTo>
                      <a:lnTo>
                        <a:pt x="43" y="330"/>
                      </a:lnTo>
                      <a:lnTo>
                        <a:pt x="43" y="299"/>
                      </a:lnTo>
                      <a:lnTo>
                        <a:pt x="42" y="267"/>
                      </a:lnTo>
                      <a:lnTo>
                        <a:pt x="39" y="205"/>
                      </a:lnTo>
                      <a:lnTo>
                        <a:pt x="38" y="175"/>
                      </a:lnTo>
                      <a:lnTo>
                        <a:pt x="36" y="146"/>
                      </a:lnTo>
                      <a:lnTo>
                        <a:pt x="33" y="119"/>
                      </a:lnTo>
                      <a:lnTo>
                        <a:pt x="31" y="94"/>
                      </a:lnTo>
                      <a:lnTo>
                        <a:pt x="29" y="71"/>
                      </a:lnTo>
                      <a:lnTo>
                        <a:pt x="27" y="51"/>
                      </a:lnTo>
                      <a:lnTo>
                        <a:pt x="25" y="33"/>
                      </a:lnTo>
                      <a:lnTo>
                        <a:pt x="23" y="19"/>
                      </a:lnTo>
                      <a:lnTo>
                        <a:pt x="22" y="9"/>
                      </a:lnTo>
                      <a:lnTo>
                        <a:pt x="21" y="2"/>
                      </a:lnTo>
                      <a:lnTo>
                        <a:pt x="2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45" name="Freeform 89">
                  <a:extLst>
                    <a:ext uri="{FF2B5EF4-FFF2-40B4-BE49-F238E27FC236}">
                      <a16:creationId xmlns:a16="http://schemas.microsoft.com/office/drawing/2014/main" id="{129FB915-D7D7-64B0-1E19-442706B73F71}"/>
                    </a:ext>
                  </a:extLst>
                </p:cNvPr>
                <p:cNvSpPr>
                  <a:spLocks/>
                </p:cNvSpPr>
                <p:nvPr/>
              </p:nvSpPr>
              <p:spPr bwMode="auto">
                <a:xfrm>
                  <a:off x="6367462" y="3173413"/>
                  <a:ext cx="266700" cy="1223963"/>
                </a:xfrm>
                <a:custGeom>
                  <a:avLst/>
                  <a:gdLst/>
                  <a:ahLst/>
                  <a:cxnLst>
                    <a:cxn ang="0">
                      <a:pos x="130" y="0"/>
                    </a:cxn>
                    <a:cxn ang="0">
                      <a:pos x="141" y="521"/>
                    </a:cxn>
                    <a:cxn ang="0">
                      <a:pos x="168" y="742"/>
                    </a:cxn>
                    <a:cxn ang="0">
                      <a:pos x="166" y="742"/>
                    </a:cxn>
                    <a:cxn ang="0">
                      <a:pos x="161" y="744"/>
                    </a:cxn>
                    <a:cxn ang="0">
                      <a:pos x="154" y="746"/>
                    </a:cxn>
                    <a:cxn ang="0">
                      <a:pos x="144" y="749"/>
                    </a:cxn>
                    <a:cxn ang="0">
                      <a:pos x="132" y="753"/>
                    </a:cxn>
                    <a:cxn ang="0">
                      <a:pos x="120" y="757"/>
                    </a:cxn>
                    <a:cxn ang="0">
                      <a:pos x="92" y="764"/>
                    </a:cxn>
                    <a:cxn ang="0">
                      <a:pos x="79" y="766"/>
                    </a:cxn>
                    <a:cxn ang="0">
                      <a:pos x="67" y="769"/>
                    </a:cxn>
                    <a:cxn ang="0">
                      <a:pos x="56" y="771"/>
                    </a:cxn>
                    <a:cxn ang="0">
                      <a:pos x="46" y="771"/>
                    </a:cxn>
                    <a:cxn ang="0">
                      <a:pos x="45" y="769"/>
                    </a:cxn>
                    <a:cxn ang="0">
                      <a:pos x="45" y="763"/>
                    </a:cxn>
                    <a:cxn ang="0">
                      <a:pos x="43" y="753"/>
                    </a:cxn>
                    <a:cxn ang="0">
                      <a:pos x="41" y="739"/>
                    </a:cxn>
                    <a:cxn ang="0">
                      <a:pos x="37" y="722"/>
                    </a:cxn>
                    <a:cxn ang="0">
                      <a:pos x="34" y="701"/>
                    </a:cxn>
                    <a:cxn ang="0">
                      <a:pos x="30" y="677"/>
                    </a:cxn>
                    <a:cxn ang="0">
                      <a:pos x="27" y="651"/>
                    </a:cxn>
                    <a:cxn ang="0">
                      <a:pos x="23" y="623"/>
                    </a:cxn>
                    <a:cxn ang="0">
                      <a:pos x="19" y="592"/>
                    </a:cxn>
                    <a:cxn ang="0">
                      <a:pos x="16" y="559"/>
                    </a:cxn>
                    <a:cxn ang="0">
                      <a:pos x="12" y="525"/>
                    </a:cxn>
                    <a:cxn ang="0">
                      <a:pos x="9" y="489"/>
                    </a:cxn>
                    <a:cxn ang="0">
                      <a:pos x="6" y="453"/>
                    </a:cxn>
                    <a:cxn ang="0">
                      <a:pos x="3" y="415"/>
                    </a:cxn>
                    <a:cxn ang="0">
                      <a:pos x="1" y="337"/>
                    </a:cxn>
                    <a:cxn ang="0">
                      <a:pos x="0" y="288"/>
                    </a:cxn>
                    <a:cxn ang="0">
                      <a:pos x="0" y="244"/>
                    </a:cxn>
                    <a:cxn ang="0">
                      <a:pos x="1" y="204"/>
                    </a:cxn>
                    <a:cxn ang="0">
                      <a:pos x="1" y="167"/>
                    </a:cxn>
                    <a:cxn ang="0">
                      <a:pos x="2" y="136"/>
                    </a:cxn>
                    <a:cxn ang="0">
                      <a:pos x="3" y="108"/>
                    </a:cxn>
                    <a:cxn ang="0">
                      <a:pos x="5" y="84"/>
                    </a:cxn>
                    <a:cxn ang="0">
                      <a:pos x="6" y="64"/>
                    </a:cxn>
                    <a:cxn ang="0">
                      <a:pos x="8" y="47"/>
                    </a:cxn>
                    <a:cxn ang="0">
                      <a:pos x="9" y="35"/>
                    </a:cxn>
                    <a:cxn ang="0">
                      <a:pos x="10" y="26"/>
                    </a:cxn>
                    <a:cxn ang="0">
                      <a:pos x="11" y="21"/>
                    </a:cxn>
                    <a:cxn ang="0">
                      <a:pos x="11" y="19"/>
                    </a:cxn>
                    <a:cxn ang="0">
                      <a:pos x="130" y="0"/>
                    </a:cxn>
                  </a:cxnLst>
                  <a:rect l="0" t="0" r="r" b="b"/>
                  <a:pathLst>
                    <a:path w="168" h="771">
                      <a:moveTo>
                        <a:pt x="130" y="0"/>
                      </a:moveTo>
                      <a:lnTo>
                        <a:pt x="141" y="521"/>
                      </a:lnTo>
                      <a:lnTo>
                        <a:pt x="168" y="742"/>
                      </a:lnTo>
                      <a:lnTo>
                        <a:pt x="166" y="742"/>
                      </a:lnTo>
                      <a:lnTo>
                        <a:pt x="161" y="744"/>
                      </a:lnTo>
                      <a:lnTo>
                        <a:pt x="154" y="746"/>
                      </a:lnTo>
                      <a:lnTo>
                        <a:pt x="144" y="749"/>
                      </a:lnTo>
                      <a:lnTo>
                        <a:pt x="132" y="753"/>
                      </a:lnTo>
                      <a:lnTo>
                        <a:pt x="120" y="757"/>
                      </a:lnTo>
                      <a:lnTo>
                        <a:pt x="92" y="764"/>
                      </a:lnTo>
                      <a:lnTo>
                        <a:pt x="79" y="766"/>
                      </a:lnTo>
                      <a:lnTo>
                        <a:pt x="67" y="769"/>
                      </a:lnTo>
                      <a:lnTo>
                        <a:pt x="56" y="771"/>
                      </a:lnTo>
                      <a:lnTo>
                        <a:pt x="46" y="771"/>
                      </a:lnTo>
                      <a:lnTo>
                        <a:pt x="45" y="769"/>
                      </a:lnTo>
                      <a:lnTo>
                        <a:pt x="45" y="763"/>
                      </a:lnTo>
                      <a:lnTo>
                        <a:pt x="43" y="753"/>
                      </a:lnTo>
                      <a:lnTo>
                        <a:pt x="41" y="739"/>
                      </a:lnTo>
                      <a:lnTo>
                        <a:pt x="37" y="722"/>
                      </a:lnTo>
                      <a:lnTo>
                        <a:pt x="34" y="701"/>
                      </a:lnTo>
                      <a:lnTo>
                        <a:pt x="30" y="677"/>
                      </a:lnTo>
                      <a:lnTo>
                        <a:pt x="27" y="651"/>
                      </a:lnTo>
                      <a:lnTo>
                        <a:pt x="23" y="623"/>
                      </a:lnTo>
                      <a:lnTo>
                        <a:pt x="19" y="592"/>
                      </a:lnTo>
                      <a:lnTo>
                        <a:pt x="16" y="559"/>
                      </a:lnTo>
                      <a:lnTo>
                        <a:pt x="12" y="525"/>
                      </a:lnTo>
                      <a:lnTo>
                        <a:pt x="9" y="489"/>
                      </a:lnTo>
                      <a:lnTo>
                        <a:pt x="6" y="453"/>
                      </a:lnTo>
                      <a:lnTo>
                        <a:pt x="3" y="415"/>
                      </a:lnTo>
                      <a:lnTo>
                        <a:pt x="1" y="337"/>
                      </a:lnTo>
                      <a:lnTo>
                        <a:pt x="0" y="288"/>
                      </a:lnTo>
                      <a:lnTo>
                        <a:pt x="0" y="244"/>
                      </a:lnTo>
                      <a:lnTo>
                        <a:pt x="1" y="204"/>
                      </a:lnTo>
                      <a:lnTo>
                        <a:pt x="1" y="167"/>
                      </a:lnTo>
                      <a:lnTo>
                        <a:pt x="2" y="136"/>
                      </a:lnTo>
                      <a:lnTo>
                        <a:pt x="3" y="108"/>
                      </a:lnTo>
                      <a:lnTo>
                        <a:pt x="5" y="84"/>
                      </a:lnTo>
                      <a:lnTo>
                        <a:pt x="6" y="64"/>
                      </a:lnTo>
                      <a:lnTo>
                        <a:pt x="8" y="47"/>
                      </a:lnTo>
                      <a:lnTo>
                        <a:pt x="9" y="35"/>
                      </a:lnTo>
                      <a:lnTo>
                        <a:pt x="10" y="26"/>
                      </a:lnTo>
                      <a:lnTo>
                        <a:pt x="11" y="21"/>
                      </a:lnTo>
                      <a:lnTo>
                        <a:pt x="11" y="19"/>
                      </a:lnTo>
                      <a:lnTo>
                        <a:pt x="130"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46" name="Freeform 90">
                  <a:extLst>
                    <a:ext uri="{FF2B5EF4-FFF2-40B4-BE49-F238E27FC236}">
                      <a16:creationId xmlns:a16="http://schemas.microsoft.com/office/drawing/2014/main" id="{43DEF411-E2A5-9D56-DF59-2D1F45086950}"/>
                    </a:ext>
                  </a:extLst>
                </p:cNvPr>
                <p:cNvSpPr>
                  <a:spLocks/>
                </p:cNvSpPr>
                <p:nvPr/>
              </p:nvSpPr>
              <p:spPr bwMode="auto">
                <a:xfrm>
                  <a:off x="6030912" y="3216275"/>
                  <a:ext cx="228600" cy="139700"/>
                </a:xfrm>
                <a:custGeom>
                  <a:avLst/>
                  <a:gdLst/>
                  <a:ahLst/>
                  <a:cxnLst>
                    <a:cxn ang="0">
                      <a:pos x="144" y="0"/>
                    </a:cxn>
                    <a:cxn ang="0">
                      <a:pos x="114" y="85"/>
                    </a:cxn>
                    <a:cxn ang="0">
                      <a:pos x="75" y="88"/>
                    </a:cxn>
                    <a:cxn ang="0">
                      <a:pos x="0" y="6"/>
                    </a:cxn>
                    <a:cxn ang="0">
                      <a:pos x="33" y="5"/>
                    </a:cxn>
                    <a:cxn ang="0">
                      <a:pos x="69" y="4"/>
                    </a:cxn>
                    <a:cxn ang="0">
                      <a:pos x="106" y="2"/>
                    </a:cxn>
                    <a:cxn ang="0">
                      <a:pos x="144" y="0"/>
                    </a:cxn>
                  </a:cxnLst>
                  <a:rect l="0" t="0" r="r" b="b"/>
                  <a:pathLst>
                    <a:path w="144" h="88">
                      <a:moveTo>
                        <a:pt x="144" y="0"/>
                      </a:moveTo>
                      <a:lnTo>
                        <a:pt x="114" y="85"/>
                      </a:lnTo>
                      <a:lnTo>
                        <a:pt x="75" y="88"/>
                      </a:lnTo>
                      <a:lnTo>
                        <a:pt x="0" y="6"/>
                      </a:lnTo>
                      <a:lnTo>
                        <a:pt x="33" y="5"/>
                      </a:lnTo>
                      <a:lnTo>
                        <a:pt x="69" y="4"/>
                      </a:lnTo>
                      <a:lnTo>
                        <a:pt x="106" y="2"/>
                      </a:lnTo>
                      <a:lnTo>
                        <a:pt x="144"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47" name="Freeform 91">
                  <a:extLst>
                    <a:ext uri="{FF2B5EF4-FFF2-40B4-BE49-F238E27FC236}">
                      <a16:creationId xmlns:a16="http://schemas.microsoft.com/office/drawing/2014/main" id="{6A3C63FF-C96D-50F7-04F5-1FBA83952BA4}"/>
                    </a:ext>
                  </a:extLst>
                </p:cNvPr>
                <p:cNvSpPr>
                  <a:spLocks/>
                </p:cNvSpPr>
                <p:nvPr/>
              </p:nvSpPr>
              <p:spPr bwMode="auto">
                <a:xfrm>
                  <a:off x="5735637" y="3562350"/>
                  <a:ext cx="158750" cy="36513"/>
                </a:xfrm>
                <a:custGeom>
                  <a:avLst/>
                  <a:gdLst/>
                  <a:ahLst/>
                  <a:cxnLst>
                    <a:cxn ang="0">
                      <a:pos x="0" y="0"/>
                    </a:cxn>
                    <a:cxn ang="0">
                      <a:pos x="97" y="1"/>
                    </a:cxn>
                    <a:cxn ang="0">
                      <a:pos x="100" y="23"/>
                    </a:cxn>
                    <a:cxn ang="0">
                      <a:pos x="1" y="23"/>
                    </a:cxn>
                    <a:cxn ang="0">
                      <a:pos x="0" y="0"/>
                    </a:cxn>
                  </a:cxnLst>
                  <a:rect l="0" t="0" r="r" b="b"/>
                  <a:pathLst>
                    <a:path w="100" h="23">
                      <a:moveTo>
                        <a:pt x="0" y="0"/>
                      </a:moveTo>
                      <a:lnTo>
                        <a:pt x="97" y="1"/>
                      </a:lnTo>
                      <a:lnTo>
                        <a:pt x="100" y="23"/>
                      </a:lnTo>
                      <a:lnTo>
                        <a:pt x="1" y="23"/>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48" name="Freeform 94">
                  <a:extLst>
                    <a:ext uri="{FF2B5EF4-FFF2-40B4-BE49-F238E27FC236}">
                      <a16:creationId xmlns:a16="http://schemas.microsoft.com/office/drawing/2014/main" id="{951AC4A5-1B1E-97FD-3787-FBD90AE1CCCA}"/>
                    </a:ext>
                  </a:extLst>
                </p:cNvPr>
                <p:cNvSpPr>
                  <a:spLocks/>
                </p:cNvSpPr>
                <p:nvPr/>
              </p:nvSpPr>
              <p:spPr bwMode="auto">
                <a:xfrm>
                  <a:off x="6081712" y="4106863"/>
                  <a:ext cx="41275" cy="36513"/>
                </a:xfrm>
                <a:custGeom>
                  <a:avLst/>
                  <a:gdLst/>
                  <a:ahLst/>
                  <a:cxnLst>
                    <a:cxn ang="0">
                      <a:pos x="9" y="0"/>
                    </a:cxn>
                    <a:cxn ang="0">
                      <a:pos x="24" y="4"/>
                    </a:cxn>
                    <a:cxn ang="0">
                      <a:pos x="26" y="23"/>
                    </a:cxn>
                    <a:cxn ang="0">
                      <a:pos x="13" y="19"/>
                    </a:cxn>
                    <a:cxn ang="0">
                      <a:pos x="0" y="14"/>
                    </a:cxn>
                    <a:cxn ang="0">
                      <a:pos x="9" y="0"/>
                    </a:cxn>
                  </a:cxnLst>
                  <a:rect l="0" t="0" r="r" b="b"/>
                  <a:pathLst>
                    <a:path w="26" h="23">
                      <a:moveTo>
                        <a:pt x="9" y="0"/>
                      </a:moveTo>
                      <a:lnTo>
                        <a:pt x="24" y="4"/>
                      </a:lnTo>
                      <a:lnTo>
                        <a:pt x="26" y="23"/>
                      </a:lnTo>
                      <a:lnTo>
                        <a:pt x="13" y="19"/>
                      </a:lnTo>
                      <a:lnTo>
                        <a:pt x="0" y="14"/>
                      </a:lnTo>
                      <a:lnTo>
                        <a:pt x="9" y="0"/>
                      </a:lnTo>
                      <a:close/>
                    </a:path>
                  </a:pathLst>
                </a:custGeom>
                <a:solidFill>
                  <a:srgbClr val="00002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49" name="Freeform 95">
                  <a:extLst>
                    <a:ext uri="{FF2B5EF4-FFF2-40B4-BE49-F238E27FC236}">
                      <a16:creationId xmlns:a16="http://schemas.microsoft.com/office/drawing/2014/main" id="{B93AA28F-4F8F-3360-AA93-955F2837E096}"/>
                    </a:ext>
                  </a:extLst>
                </p:cNvPr>
                <p:cNvSpPr>
                  <a:spLocks/>
                </p:cNvSpPr>
                <p:nvPr/>
              </p:nvSpPr>
              <p:spPr bwMode="auto">
                <a:xfrm>
                  <a:off x="5643562" y="2016125"/>
                  <a:ext cx="736600" cy="346075"/>
                </a:xfrm>
                <a:custGeom>
                  <a:avLst/>
                  <a:gdLst/>
                  <a:ahLst/>
                  <a:cxnLst>
                    <a:cxn ang="0">
                      <a:pos x="341" y="1"/>
                    </a:cxn>
                    <a:cxn ang="0">
                      <a:pos x="355" y="4"/>
                    </a:cxn>
                    <a:cxn ang="0">
                      <a:pos x="379" y="12"/>
                    </a:cxn>
                    <a:cxn ang="0">
                      <a:pos x="407" y="24"/>
                    </a:cxn>
                    <a:cxn ang="0">
                      <a:pos x="434" y="41"/>
                    </a:cxn>
                    <a:cxn ang="0">
                      <a:pos x="455" y="65"/>
                    </a:cxn>
                    <a:cxn ang="0">
                      <a:pos x="464" y="88"/>
                    </a:cxn>
                    <a:cxn ang="0">
                      <a:pos x="464" y="109"/>
                    </a:cxn>
                    <a:cxn ang="0">
                      <a:pos x="459" y="133"/>
                    </a:cxn>
                    <a:cxn ang="0">
                      <a:pos x="447" y="156"/>
                    </a:cxn>
                    <a:cxn ang="0">
                      <a:pos x="426" y="179"/>
                    </a:cxn>
                    <a:cxn ang="0">
                      <a:pos x="397" y="197"/>
                    </a:cxn>
                    <a:cxn ang="0">
                      <a:pos x="356" y="210"/>
                    </a:cxn>
                    <a:cxn ang="0">
                      <a:pos x="305" y="217"/>
                    </a:cxn>
                    <a:cxn ang="0">
                      <a:pos x="231" y="217"/>
                    </a:cxn>
                    <a:cxn ang="0">
                      <a:pos x="167" y="210"/>
                    </a:cxn>
                    <a:cxn ang="0">
                      <a:pos x="112" y="199"/>
                    </a:cxn>
                    <a:cxn ang="0">
                      <a:pos x="68" y="184"/>
                    </a:cxn>
                    <a:cxn ang="0">
                      <a:pos x="35" y="170"/>
                    </a:cxn>
                    <a:cxn ang="0">
                      <a:pos x="13" y="159"/>
                    </a:cxn>
                    <a:cxn ang="0">
                      <a:pos x="1" y="152"/>
                    </a:cxn>
                    <a:cxn ang="0">
                      <a:pos x="34" y="156"/>
                    </a:cxn>
                    <a:cxn ang="0">
                      <a:pos x="96" y="158"/>
                    </a:cxn>
                    <a:cxn ang="0">
                      <a:pos x="149" y="152"/>
                    </a:cxn>
                    <a:cxn ang="0">
                      <a:pos x="195" y="139"/>
                    </a:cxn>
                    <a:cxn ang="0">
                      <a:pos x="233" y="121"/>
                    </a:cxn>
                    <a:cxn ang="0">
                      <a:pos x="264" y="99"/>
                    </a:cxn>
                    <a:cxn ang="0">
                      <a:pos x="290" y="76"/>
                    </a:cxn>
                    <a:cxn ang="0">
                      <a:pos x="308" y="54"/>
                    </a:cxn>
                    <a:cxn ang="0">
                      <a:pos x="323" y="33"/>
                    </a:cxn>
                    <a:cxn ang="0">
                      <a:pos x="332" y="16"/>
                    </a:cxn>
                    <a:cxn ang="0">
                      <a:pos x="337" y="4"/>
                    </a:cxn>
                    <a:cxn ang="0">
                      <a:pos x="339" y="0"/>
                    </a:cxn>
                  </a:cxnLst>
                  <a:rect l="0" t="0" r="r" b="b"/>
                  <a:pathLst>
                    <a:path w="464" h="218">
                      <a:moveTo>
                        <a:pt x="339" y="0"/>
                      </a:moveTo>
                      <a:lnTo>
                        <a:pt x="341" y="1"/>
                      </a:lnTo>
                      <a:lnTo>
                        <a:pt x="346" y="2"/>
                      </a:lnTo>
                      <a:lnTo>
                        <a:pt x="355" y="4"/>
                      </a:lnTo>
                      <a:lnTo>
                        <a:pt x="366" y="7"/>
                      </a:lnTo>
                      <a:lnTo>
                        <a:pt x="379" y="12"/>
                      </a:lnTo>
                      <a:lnTo>
                        <a:pt x="392" y="18"/>
                      </a:lnTo>
                      <a:lnTo>
                        <a:pt x="407" y="24"/>
                      </a:lnTo>
                      <a:lnTo>
                        <a:pt x="421" y="32"/>
                      </a:lnTo>
                      <a:lnTo>
                        <a:pt x="434" y="41"/>
                      </a:lnTo>
                      <a:lnTo>
                        <a:pt x="445" y="52"/>
                      </a:lnTo>
                      <a:lnTo>
                        <a:pt x="455" y="65"/>
                      </a:lnTo>
                      <a:lnTo>
                        <a:pt x="461" y="78"/>
                      </a:lnTo>
                      <a:lnTo>
                        <a:pt x="464" y="88"/>
                      </a:lnTo>
                      <a:lnTo>
                        <a:pt x="464" y="98"/>
                      </a:lnTo>
                      <a:lnTo>
                        <a:pt x="464" y="109"/>
                      </a:lnTo>
                      <a:lnTo>
                        <a:pt x="462" y="121"/>
                      </a:lnTo>
                      <a:lnTo>
                        <a:pt x="459" y="133"/>
                      </a:lnTo>
                      <a:lnTo>
                        <a:pt x="454" y="145"/>
                      </a:lnTo>
                      <a:lnTo>
                        <a:pt x="447" y="156"/>
                      </a:lnTo>
                      <a:lnTo>
                        <a:pt x="437" y="168"/>
                      </a:lnTo>
                      <a:lnTo>
                        <a:pt x="426" y="179"/>
                      </a:lnTo>
                      <a:lnTo>
                        <a:pt x="412" y="188"/>
                      </a:lnTo>
                      <a:lnTo>
                        <a:pt x="397" y="197"/>
                      </a:lnTo>
                      <a:lnTo>
                        <a:pt x="378" y="204"/>
                      </a:lnTo>
                      <a:lnTo>
                        <a:pt x="356" y="210"/>
                      </a:lnTo>
                      <a:lnTo>
                        <a:pt x="332" y="215"/>
                      </a:lnTo>
                      <a:lnTo>
                        <a:pt x="305" y="217"/>
                      </a:lnTo>
                      <a:lnTo>
                        <a:pt x="267" y="218"/>
                      </a:lnTo>
                      <a:lnTo>
                        <a:pt x="231" y="217"/>
                      </a:lnTo>
                      <a:lnTo>
                        <a:pt x="198" y="215"/>
                      </a:lnTo>
                      <a:lnTo>
                        <a:pt x="167" y="210"/>
                      </a:lnTo>
                      <a:lnTo>
                        <a:pt x="138" y="205"/>
                      </a:lnTo>
                      <a:lnTo>
                        <a:pt x="112" y="199"/>
                      </a:lnTo>
                      <a:lnTo>
                        <a:pt x="89" y="192"/>
                      </a:lnTo>
                      <a:lnTo>
                        <a:pt x="68" y="184"/>
                      </a:lnTo>
                      <a:lnTo>
                        <a:pt x="50" y="177"/>
                      </a:lnTo>
                      <a:lnTo>
                        <a:pt x="35" y="170"/>
                      </a:lnTo>
                      <a:lnTo>
                        <a:pt x="22" y="164"/>
                      </a:lnTo>
                      <a:lnTo>
                        <a:pt x="13" y="159"/>
                      </a:lnTo>
                      <a:lnTo>
                        <a:pt x="5" y="154"/>
                      </a:lnTo>
                      <a:lnTo>
                        <a:pt x="1" y="152"/>
                      </a:lnTo>
                      <a:lnTo>
                        <a:pt x="0" y="151"/>
                      </a:lnTo>
                      <a:lnTo>
                        <a:pt x="34" y="156"/>
                      </a:lnTo>
                      <a:lnTo>
                        <a:pt x="66" y="158"/>
                      </a:lnTo>
                      <a:lnTo>
                        <a:pt x="96" y="158"/>
                      </a:lnTo>
                      <a:lnTo>
                        <a:pt x="124" y="156"/>
                      </a:lnTo>
                      <a:lnTo>
                        <a:pt x="149" y="152"/>
                      </a:lnTo>
                      <a:lnTo>
                        <a:pt x="173" y="145"/>
                      </a:lnTo>
                      <a:lnTo>
                        <a:pt x="195" y="139"/>
                      </a:lnTo>
                      <a:lnTo>
                        <a:pt x="215" y="130"/>
                      </a:lnTo>
                      <a:lnTo>
                        <a:pt x="233" y="121"/>
                      </a:lnTo>
                      <a:lnTo>
                        <a:pt x="249" y="110"/>
                      </a:lnTo>
                      <a:lnTo>
                        <a:pt x="264" y="99"/>
                      </a:lnTo>
                      <a:lnTo>
                        <a:pt x="278" y="87"/>
                      </a:lnTo>
                      <a:lnTo>
                        <a:pt x="290" y="76"/>
                      </a:lnTo>
                      <a:lnTo>
                        <a:pt x="299" y="65"/>
                      </a:lnTo>
                      <a:lnTo>
                        <a:pt x="308" y="54"/>
                      </a:lnTo>
                      <a:lnTo>
                        <a:pt x="316" y="42"/>
                      </a:lnTo>
                      <a:lnTo>
                        <a:pt x="323" y="33"/>
                      </a:lnTo>
                      <a:lnTo>
                        <a:pt x="327" y="24"/>
                      </a:lnTo>
                      <a:lnTo>
                        <a:pt x="332" y="16"/>
                      </a:lnTo>
                      <a:lnTo>
                        <a:pt x="335" y="9"/>
                      </a:lnTo>
                      <a:lnTo>
                        <a:pt x="337" y="4"/>
                      </a:lnTo>
                      <a:lnTo>
                        <a:pt x="338" y="2"/>
                      </a:lnTo>
                      <a:lnTo>
                        <a:pt x="33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50" name="Freeform 96">
                  <a:extLst>
                    <a:ext uri="{FF2B5EF4-FFF2-40B4-BE49-F238E27FC236}">
                      <a16:creationId xmlns:a16="http://schemas.microsoft.com/office/drawing/2014/main" id="{DC82E64E-696B-7CC6-CFFC-A2AB42F1EB60}"/>
                    </a:ext>
                  </a:extLst>
                </p:cNvPr>
                <p:cNvSpPr>
                  <a:spLocks noEditPoints="1"/>
                </p:cNvSpPr>
                <p:nvPr/>
              </p:nvSpPr>
              <p:spPr bwMode="auto">
                <a:xfrm>
                  <a:off x="6099174" y="2165350"/>
                  <a:ext cx="280988" cy="200025"/>
                </a:xfrm>
                <a:custGeom>
                  <a:avLst/>
                  <a:gdLst/>
                  <a:ahLst/>
                  <a:cxnLst>
                    <a:cxn ang="0">
                      <a:pos x="1" y="126"/>
                    </a:cxn>
                    <a:cxn ang="0">
                      <a:pos x="0" y="126"/>
                    </a:cxn>
                    <a:cxn ang="0">
                      <a:pos x="1" y="126"/>
                    </a:cxn>
                    <a:cxn ang="0">
                      <a:pos x="175" y="0"/>
                    </a:cxn>
                    <a:cxn ang="0">
                      <a:pos x="175" y="0"/>
                    </a:cxn>
                    <a:cxn ang="0">
                      <a:pos x="176" y="3"/>
                    </a:cxn>
                    <a:cxn ang="0">
                      <a:pos x="177" y="7"/>
                    </a:cxn>
                    <a:cxn ang="0">
                      <a:pos x="177" y="12"/>
                    </a:cxn>
                    <a:cxn ang="0">
                      <a:pos x="177" y="25"/>
                    </a:cxn>
                    <a:cxn ang="0">
                      <a:pos x="177" y="33"/>
                    </a:cxn>
                    <a:cxn ang="0">
                      <a:pos x="174" y="42"/>
                    </a:cxn>
                    <a:cxn ang="0">
                      <a:pos x="172" y="50"/>
                    </a:cxn>
                    <a:cxn ang="0">
                      <a:pos x="168" y="59"/>
                    </a:cxn>
                    <a:cxn ang="0">
                      <a:pos x="163" y="69"/>
                    </a:cxn>
                    <a:cxn ang="0">
                      <a:pos x="157" y="78"/>
                    </a:cxn>
                    <a:cxn ang="0">
                      <a:pos x="149" y="86"/>
                    </a:cxn>
                    <a:cxn ang="0">
                      <a:pos x="139" y="94"/>
                    </a:cxn>
                    <a:cxn ang="0">
                      <a:pos x="126" y="102"/>
                    </a:cxn>
                    <a:cxn ang="0">
                      <a:pos x="112" y="109"/>
                    </a:cxn>
                    <a:cxn ang="0">
                      <a:pos x="95" y="115"/>
                    </a:cxn>
                    <a:cxn ang="0">
                      <a:pos x="76" y="120"/>
                    </a:cxn>
                    <a:cxn ang="0">
                      <a:pos x="54" y="123"/>
                    </a:cxn>
                    <a:cxn ang="0">
                      <a:pos x="28" y="125"/>
                    </a:cxn>
                    <a:cxn ang="0">
                      <a:pos x="1" y="126"/>
                    </a:cxn>
                    <a:cxn ang="0">
                      <a:pos x="6" y="125"/>
                    </a:cxn>
                    <a:cxn ang="0">
                      <a:pos x="13" y="125"/>
                    </a:cxn>
                    <a:cxn ang="0">
                      <a:pos x="23" y="124"/>
                    </a:cxn>
                    <a:cxn ang="0">
                      <a:pos x="34" y="122"/>
                    </a:cxn>
                    <a:cxn ang="0">
                      <a:pos x="47" y="120"/>
                    </a:cxn>
                    <a:cxn ang="0">
                      <a:pos x="61" y="116"/>
                    </a:cxn>
                    <a:cxn ang="0">
                      <a:pos x="75" y="112"/>
                    </a:cxn>
                    <a:cxn ang="0">
                      <a:pos x="90" y="107"/>
                    </a:cxn>
                    <a:cxn ang="0">
                      <a:pos x="104" y="101"/>
                    </a:cxn>
                    <a:cxn ang="0">
                      <a:pos x="119" y="94"/>
                    </a:cxn>
                    <a:cxn ang="0">
                      <a:pos x="132" y="85"/>
                    </a:cxn>
                    <a:cxn ang="0">
                      <a:pos x="145" y="75"/>
                    </a:cxn>
                    <a:cxn ang="0">
                      <a:pos x="155" y="63"/>
                    </a:cxn>
                    <a:cxn ang="0">
                      <a:pos x="164" y="50"/>
                    </a:cxn>
                    <a:cxn ang="0">
                      <a:pos x="170" y="35"/>
                    </a:cxn>
                    <a:cxn ang="0">
                      <a:pos x="174" y="18"/>
                    </a:cxn>
                    <a:cxn ang="0">
                      <a:pos x="175" y="0"/>
                    </a:cxn>
                  </a:cxnLst>
                  <a:rect l="0" t="0" r="r" b="b"/>
                  <a:pathLst>
                    <a:path w="177" h="126">
                      <a:moveTo>
                        <a:pt x="1" y="126"/>
                      </a:moveTo>
                      <a:lnTo>
                        <a:pt x="0" y="126"/>
                      </a:lnTo>
                      <a:lnTo>
                        <a:pt x="1" y="126"/>
                      </a:lnTo>
                      <a:close/>
                      <a:moveTo>
                        <a:pt x="175" y="0"/>
                      </a:moveTo>
                      <a:lnTo>
                        <a:pt x="175" y="0"/>
                      </a:lnTo>
                      <a:lnTo>
                        <a:pt x="176" y="3"/>
                      </a:lnTo>
                      <a:lnTo>
                        <a:pt x="177" y="7"/>
                      </a:lnTo>
                      <a:lnTo>
                        <a:pt x="177" y="12"/>
                      </a:lnTo>
                      <a:lnTo>
                        <a:pt x="177" y="25"/>
                      </a:lnTo>
                      <a:lnTo>
                        <a:pt x="177" y="33"/>
                      </a:lnTo>
                      <a:lnTo>
                        <a:pt x="174" y="42"/>
                      </a:lnTo>
                      <a:lnTo>
                        <a:pt x="172" y="50"/>
                      </a:lnTo>
                      <a:lnTo>
                        <a:pt x="168" y="59"/>
                      </a:lnTo>
                      <a:lnTo>
                        <a:pt x="163" y="69"/>
                      </a:lnTo>
                      <a:lnTo>
                        <a:pt x="157" y="78"/>
                      </a:lnTo>
                      <a:lnTo>
                        <a:pt x="149" y="86"/>
                      </a:lnTo>
                      <a:lnTo>
                        <a:pt x="139" y="94"/>
                      </a:lnTo>
                      <a:lnTo>
                        <a:pt x="126" y="102"/>
                      </a:lnTo>
                      <a:lnTo>
                        <a:pt x="112" y="109"/>
                      </a:lnTo>
                      <a:lnTo>
                        <a:pt x="95" y="115"/>
                      </a:lnTo>
                      <a:lnTo>
                        <a:pt x="76" y="120"/>
                      </a:lnTo>
                      <a:lnTo>
                        <a:pt x="54" y="123"/>
                      </a:lnTo>
                      <a:lnTo>
                        <a:pt x="28" y="125"/>
                      </a:lnTo>
                      <a:lnTo>
                        <a:pt x="1" y="126"/>
                      </a:lnTo>
                      <a:lnTo>
                        <a:pt x="6" y="125"/>
                      </a:lnTo>
                      <a:lnTo>
                        <a:pt x="13" y="125"/>
                      </a:lnTo>
                      <a:lnTo>
                        <a:pt x="23" y="124"/>
                      </a:lnTo>
                      <a:lnTo>
                        <a:pt x="34" y="122"/>
                      </a:lnTo>
                      <a:lnTo>
                        <a:pt x="47" y="120"/>
                      </a:lnTo>
                      <a:lnTo>
                        <a:pt x="61" y="116"/>
                      </a:lnTo>
                      <a:lnTo>
                        <a:pt x="75" y="112"/>
                      </a:lnTo>
                      <a:lnTo>
                        <a:pt x="90" y="107"/>
                      </a:lnTo>
                      <a:lnTo>
                        <a:pt x="104" y="101"/>
                      </a:lnTo>
                      <a:lnTo>
                        <a:pt x="119" y="94"/>
                      </a:lnTo>
                      <a:lnTo>
                        <a:pt x="132" y="85"/>
                      </a:lnTo>
                      <a:lnTo>
                        <a:pt x="145" y="75"/>
                      </a:lnTo>
                      <a:lnTo>
                        <a:pt x="155" y="63"/>
                      </a:lnTo>
                      <a:lnTo>
                        <a:pt x="164" y="50"/>
                      </a:lnTo>
                      <a:lnTo>
                        <a:pt x="170" y="35"/>
                      </a:lnTo>
                      <a:lnTo>
                        <a:pt x="174" y="18"/>
                      </a:lnTo>
                      <a:lnTo>
                        <a:pt x="175" y="0"/>
                      </a:lnTo>
                      <a:close/>
                    </a:path>
                  </a:pathLst>
                </a:custGeom>
                <a:solidFill>
                  <a:srgbClr val="A6B8B7"/>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51" name="Freeform 97">
                  <a:extLst>
                    <a:ext uri="{FF2B5EF4-FFF2-40B4-BE49-F238E27FC236}">
                      <a16:creationId xmlns:a16="http://schemas.microsoft.com/office/drawing/2014/main" id="{50C9A35B-B9DA-4388-1596-775D8CB58A29}"/>
                    </a:ext>
                  </a:extLst>
                </p:cNvPr>
                <p:cNvSpPr>
                  <a:spLocks/>
                </p:cNvSpPr>
                <p:nvPr/>
              </p:nvSpPr>
              <p:spPr bwMode="auto">
                <a:xfrm>
                  <a:off x="5653087" y="4102100"/>
                  <a:ext cx="63500" cy="42863"/>
                </a:xfrm>
                <a:custGeom>
                  <a:avLst/>
                  <a:gdLst/>
                  <a:ahLst/>
                  <a:cxnLst>
                    <a:cxn ang="0">
                      <a:pos x="2" y="0"/>
                    </a:cxn>
                    <a:cxn ang="0">
                      <a:pos x="22" y="7"/>
                    </a:cxn>
                    <a:cxn ang="0">
                      <a:pos x="40" y="27"/>
                    </a:cxn>
                    <a:cxn ang="0">
                      <a:pos x="0" y="20"/>
                    </a:cxn>
                    <a:cxn ang="0">
                      <a:pos x="2" y="0"/>
                    </a:cxn>
                  </a:cxnLst>
                  <a:rect l="0" t="0" r="r" b="b"/>
                  <a:pathLst>
                    <a:path w="40" h="27">
                      <a:moveTo>
                        <a:pt x="2" y="0"/>
                      </a:moveTo>
                      <a:lnTo>
                        <a:pt x="22" y="7"/>
                      </a:lnTo>
                      <a:lnTo>
                        <a:pt x="40" y="27"/>
                      </a:lnTo>
                      <a:lnTo>
                        <a:pt x="0" y="20"/>
                      </a:lnTo>
                      <a:lnTo>
                        <a:pt x="2"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52" name="Freeform 98">
                  <a:extLst>
                    <a:ext uri="{FF2B5EF4-FFF2-40B4-BE49-F238E27FC236}">
                      <a16:creationId xmlns:a16="http://schemas.microsoft.com/office/drawing/2014/main" id="{A6EBD5E5-85B1-A2FB-0A4A-5BF29E6983DD}"/>
                    </a:ext>
                  </a:extLst>
                </p:cNvPr>
                <p:cNvSpPr>
                  <a:spLocks/>
                </p:cNvSpPr>
                <p:nvPr/>
              </p:nvSpPr>
              <p:spPr bwMode="auto">
                <a:xfrm>
                  <a:off x="6518274" y="2289175"/>
                  <a:ext cx="76200" cy="401638"/>
                </a:xfrm>
                <a:custGeom>
                  <a:avLst/>
                  <a:gdLst/>
                  <a:ahLst/>
                  <a:cxnLst>
                    <a:cxn ang="0">
                      <a:pos x="0" y="0"/>
                    </a:cxn>
                    <a:cxn ang="0">
                      <a:pos x="2" y="1"/>
                    </a:cxn>
                    <a:cxn ang="0">
                      <a:pos x="4" y="5"/>
                    </a:cxn>
                    <a:cxn ang="0">
                      <a:pos x="8" y="12"/>
                    </a:cxn>
                    <a:cxn ang="0">
                      <a:pos x="14" y="22"/>
                    </a:cxn>
                    <a:cxn ang="0">
                      <a:pos x="20" y="34"/>
                    </a:cxn>
                    <a:cxn ang="0">
                      <a:pos x="26" y="49"/>
                    </a:cxn>
                    <a:cxn ang="0">
                      <a:pos x="33" y="66"/>
                    </a:cxn>
                    <a:cxn ang="0">
                      <a:pos x="38" y="86"/>
                    </a:cxn>
                    <a:cxn ang="0">
                      <a:pos x="43" y="108"/>
                    </a:cxn>
                    <a:cxn ang="0">
                      <a:pos x="46" y="132"/>
                    </a:cxn>
                    <a:cxn ang="0">
                      <a:pos x="48" y="159"/>
                    </a:cxn>
                    <a:cxn ang="0">
                      <a:pos x="47" y="188"/>
                    </a:cxn>
                    <a:cxn ang="0">
                      <a:pos x="44" y="219"/>
                    </a:cxn>
                    <a:cxn ang="0">
                      <a:pos x="37" y="253"/>
                    </a:cxn>
                    <a:cxn ang="0">
                      <a:pos x="37" y="250"/>
                    </a:cxn>
                    <a:cxn ang="0">
                      <a:pos x="39" y="244"/>
                    </a:cxn>
                    <a:cxn ang="0">
                      <a:pos x="40" y="234"/>
                    </a:cxn>
                    <a:cxn ang="0">
                      <a:pos x="40" y="220"/>
                    </a:cxn>
                    <a:cxn ang="0">
                      <a:pos x="41" y="203"/>
                    </a:cxn>
                    <a:cxn ang="0">
                      <a:pos x="41" y="183"/>
                    </a:cxn>
                    <a:cxn ang="0">
                      <a:pos x="40" y="161"/>
                    </a:cxn>
                    <a:cxn ang="0">
                      <a:pos x="38" y="137"/>
                    </a:cxn>
                    <a:cxn ang="0">
                      <a:pos x="34" y="112"/>
                    </a:cxn>
                    <a:cxn ang="0">
                      <a:pos x="29" y="85"/>
                    </a:cxn>
                    <a:cxn ang="0">
                      <a:pos x="22" y="56"/>
                    </a:cxn>
                    <a:cxn ang="0">
                      <a:pos x="12" y="28"/>
                    </a:cxn>
                    <a:cxn ang="0">
                      <a:pos x="0" y="0"/>
                    </a:cxn>
                  </a:cxnLst>
                  <a:rect l="0" t="0" r="r" b="b"/>
                  <a:pathLst>
                    <a:path w="48" h="253">
                      <a:moveTo>
                        <a:pt x="0" y="0"/>
                      </a:moveTo>
                      <a:lnTo>
                        <a:pt x="2" y="1"/>
                      </a:lnTo>
                      <a:lnTo>
                        <a:pt x="4" y="5"/>
                      </a:lnTo>
                      <a:lnTo>
                        <a:pt x="8" y="12"/>
                      </a:lnTo>
                      <a:lnTo>
                        <a:pt x="14" y="22"/>
                      </a:lnTo>
                      <a:lnTo>
                        <a:pt x="20" y="34"/>
                      </a:lnTo>
                      <a:lnTo>
                        <a:pt x="26" y="49"/>
                      </a:lnTo>
                      <a:lnTo>
                        <a:pt x="33" y="66"/>
                      </a:lnTo>
                      <a:lnTo>
                        <a:pt x="38" y="86"/>
                      </a:lnTo>
                      <a:lnTo>
                        <a:pt x="43" y="108"/>
                      </a:lnTo>
                      <a:lnTo>
                        <a:pt x="46" y="132"/>
                      </a:lnTo>
                      <a:lnTo>
                        <a:pt x="48" y="159"/>
                      </a:lnTo>
                      <a:lnTo>
                        <a:pt x="47" y="188"/>
                      </a:lnTo>
                      <a:lnTo>
                        <a:pt x="44" y="219"/>
                      </a:lnTo>
                      <a:lnTo>
                        <a:pt x="37" y="253"/>
                      </a:lnTo>
                      <a:lnTo>
                        <a:pt x="37" y="250"/>
                      </a:lnTo>
                      <a:lnTo>
                        <a:pt x="39" y="244"/>
                      </a:lnTo>
                      <a:lnTo>
                        <a:pt x="40" y="234"/>
                      </a:lnTo>
                      <a:lnTo>
                        <a:pt x="40" y="220"/>
                      </a:lnTo>
                      <a:lnTo>
                        <a:pt x="41" y="203"/>
                      </a:lnTo>
                      <a:lnTo>
                        <a:pt x="41" y="183"/>
                      </a:lnTo>
                      <a:lnTo>
                        <a:pt x="40" y="161"/>
                      </a:lnTo>
                      <a:lnTo>
                        <a:pt x="38" y="137"/>
                      </a:lnTo>
                      <a:lnTo>
                        <a:pt x="34" y="112"/>
                      </a:lnTo>
                      <a:lnTo>
                        <a:pt x="29" y="85"/>
                      </a:lnTo>
                      <a:lnTo>
                        <a:pt x="22" y="56"/>
                      </a:lnTo>
                      <a:lnTo>
                        <a:pt x="12" y="28"/>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53" name="Freeform 99">
                  <a:extLst>
                    <a:ext uri="{FF2B5EF4-FFF2-40B4-BE49-F238E27FC236}">
                      <a16:creationId xmlns:a16="http://schemas.microsoft.com/office/drawing/2014/main" id="{9B7FC1AB-7E28-9595-925B-962562DBFD5C}"/>
                    </a:ext>
                  </a:extLst>
                </p:cNvPr>
                <p:cNvSpPr>
                  <a:spLocks/>
                </p:cNvSpPr>
                <p:nvPr/>
              </p:nvSpPr>
              <p:spPr bwMode="auto">
                <a:xfrm>
                  <a:off x="6542087" y="3509963"/>
                  <a:ext cx="34925" cy="214313"/>
                </a:xfrm>
                <a:custGeom>
                  <a:avLst/>
                  <a:gdLst/>
                  <a:ahLst/>
                  <a:cxnLst>
                    <a:cxn ang="0">
                      <a:pos x="0" y="0"/>
                    </a:cxn>
                    <a:cxn ang="0">
                      <a:pos x="22" y="135"/>
                    </a:cxn>
                    <a:cxn ang="0">
                      <a:pos x="2" y="95"/>
                    </a:cxn>
                    <a:cxn ang="0">
                      <a:pos x="0" y="0"/>
                    </a:cxn>
                  </a:cxnLst>
                  <a:rect l="0" t="0" r="r" b="b"/>
                  <a:pathLst>
                    <a:path w="22" h="135">
                      <a:moveTo>
                        <a:pt x="0" y="0"/>
                      </a:moveTo>
                      <a:lnTo>
                        <a:pt x="22" y="135"/>
                      </a:lnTo>
                      <a:lnTo>
                        <a:pt x="2" y="95"/>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54" name="Freeform 104">
                  <a:extLst>
                    <a:ext uri="{FF2B5EF4-FFF2-40B4-BE49-F238E27FC236}">
                      <a16:creationId xmlns:a16="http://schemas.microsoft.com/office/drawing/2014/main" id="{C1FD6A7E-8495-2432-7537-EBC30FF786F3}"/>
                    </a:ext>
                  </a:extLst>
                </p:cNvPr>
                <p:cNvSpPr>
                  <a:spLocks/>
                </p:cNvSpPr>
                <p:nvPr/>
              </p:nvSpPr>
              <p:spPr bwMode="auto">
                <a:xfrm>
                  <a:off x="5983287" y="3636963"/>
                  <a:ext cx="19050" cy="23813"/>
                </a:xfrm>
                <a:custGeom>
                  <a:avLst/>
                  <a:gdLst/>
                  <a:ahLst/>
                  <a:cxnLst>
                    <a:cxn ang="0">
                      <a:pos x="8" y="0"/>
                    </a:cxn>
                    <a:cxn ang="0">
                      <a:pos x="12" y="5"/>
                    </a:cxn>
                    <a:cxn ang="0">
                      <a:pos x="10" y="8"/>
                    </a:cxn>
                    <a:cxn ang="0">
                      <a:pos x="7" y="12"/>
                    </a:cxn>
                    <a:cxn ang="0">
                      <a:pos x="5" y="15"/>
                    </a:cxn>
                    <a:cxn ang="0">
                      <a:pos x="2" y="12"/>
                    </a:cxn>
                    <a:cxn ang="0">
                      <a:pos x="0" y="9"/>
                    </a:cxn>
                    <a:cxn ang="0">
                      <a:pos x="4" y="5"/>
                    </a:cxn>
                    <a:cxn ang="0">
                      <a:pos x="8" y="0"/>
                    </a:cxn>
                  </a:cxnLst>
                  <a:rect l="0" t="0" r="r" b="b"/>
                  <a:pathLst>
                    <a:path w="12" h="15">
                      <a:moveTo>
                        <a:pt x="8" y="0"/>
                      </a:moveTo>
                      <a:lnTo>
                        <a:pt x="12" y="5"/>
                      </a:lnTo>
                      <a:lnTo>
                        <a:pt x="10" y="8"/>
                      </a:lnTo>
                      <a:lnTo>
                        <a:pt x="7" y="12"/>
                      </a:lnTo>
                      <a:lnTo>
                        <a:pt x="5" y="15"/>
                      </a:lnTo>
                      <a:lnTo>
                        <a:pt x="2" y="12"/>
                      </a:lnTo>
                      <a:lnTo>
                        <a:pt x="0" y="9"/>
                      </a:lnTo>
                      <a:lnTo>
                        <a:pt x="4" y="5"/>
                      </a:lnTo>
                      <a:lnTo>
                        <a:pt x="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55" name="Freeform 105">
                  <a:extLst>
                    <a:ext uri="{FF2B5EF4-FFF2-40B4-BE49-F238E27FC236}">
                      <a16:creationId xmlns:a16="http://schemas.microsoft.com/office/drawing/2014/main" id="{26773C6A-3FB1-526C-2E7A-D6E87E37499C}"/>
                    </a:ext>
                  </a:extLst>
                </p:cNvPr>
                <p:cNvSpPr>
                  <a:spLocks/>
                </p:cNvSpPr>
                <p:nvPr/>
              </p:nvSpPr>
              <p:spPr bwMode="auto">
                <a:xfrm>
                  <a:off x="6080124" y="4102100"/>
                  <a:ext cx="9525" cy="14288"/>
                </a:xfrm>
                <a:custGeom>
                  <a:avLst/>
                  <a:gdLst/>
                  <a:ahLst/>
                  <a:cxnLst>
                    <a:cxn ang="0">
                      <a:pos x="5" y="0"/>
                    </a:cxn>
                    <a:cxn ang="0">
                      <a:pos x="6" y="0"/>
                    </a:cxn>
                    <a:cxn ang="0">
                      <a:pos x="6" y="1"/>
                    </a:cxn>
                    <a:cxn ang="0">
                      <a:pos x="3" y="5"/>
                    </a:cxn>
                    <a:cxn ang="0">
                      <a:pos x="0" y="9"/>
                    </a:cxn>
                    <a:cxn ang="0">
                      <a:pos x="2" y="5"/>
                    </a:cxn>
                    <a:cxn ang="0">
                      <a:pos x="5" y="0"/>
                    </a:cxn>
                  </a:cxnLst>
                  <a:rect l="0" t="0" r="r" b="b"/>
                  <a:pathLst>
                    <a:path w="6" h="9">
                      <a:moveTo>
                        <a:pt x="5" y="0"/>
                      </a:moveTo>
                      <a:lnTo>
                        <a:pt x="6" y="0"/>
                      </a:lnTo>
                      <a:lnTo>
                        <a:pt x="6" y="1"/>
                      </a:lnTo>
                      <a:lnTo>
                        <a:pt x="3" y="5"/>
                      </a:lnTo>
                      <a:lnTo>
                        <a:pt x="0" y="9"/>
                      </a:lnTo>
                      <a:lnTo>
                        <a:pt x="2" y="5"/>
                      </a:lnTo>
                      <a:lnTo>
                        <a:pt x="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56" name="Freeform 111">
                  <a:extLst>
                    <a:ext uri="{FF2B5EF4-FFF2-40B4-BE49-F238E27FC236}">
                      <a16:creationId xmlns:a16="http://schemas.microsoft.com/office/drawing/2014/main" id="{0B8914C0-68E4-5B17-7E9F-F41FE788E521}"/>
                    </a:ext>
                  </a:extLst>
                </p:cNvPr>
                <p:cNvSpPr>
                  <a:spLocks/>
                </p:cNvSpPr>
                <p:nvPr/>
              </p:nvSpPr>
              <p:spPr bwMode="auto">
                <a:xfrm>
                  <a:off x="6200774" y="3873500"/>
                  <a:ext cx="206375" cy="247650"/>
                </a:xfrm>
                <a:custGeom>
                  <a:avLst/>
                  <a:gdLst/>
                  <a:ahLst/>
                  <a:cxnLst>
                    <a:cxn ang="0">
                      <a:pos x="81" y="0"/>
                    </a:cxn>
                    <a:cxn ang="0">
                      <a:pos x="130" y="114"/>
                    </a:cxn>
                    <a:cxn ang="0">
                      <a:pos x="117" y="129"/>
                    </a:cxn>
                    <a:cxn ang="0">
                      <a:pos x="101" y="141"/>
                    </a:cxn>
                    <a:cxn ang="0">
                      <a:pos x="84" y="150"/>
                    </a:cxn>
                    <a:cxn ang="0">
                      <a:pos x="63" y="156"/>
                    </a:cxn>
                    <a:cxn ang="0">
                      <a:pos x="48" y="152"/>
                    </a:cxn>
                    <a:cxn ang="0">
                      <a:pos x="36" y="145"/>
                    </a:cxn>
                    <a:cxn ang="0">
                      <a:pos x="25" y="137"/>
                    </a:cxn>
                    <a:cxn ang="0">
                      <a:pos x="16" y="127"/>
                    </a:cxn>
                    <a:cxn ang="0">
                      <a:pos x="9" y="115"/>
                    </a:cxn>
                    <a:cxn ang="0">
                      <a:pos x="4" y="102"/>
                    </a:cxn>
                    <a:cxn ang="0">
                      <a:pos x="1" y="88"/>
                    </a:cxn>
                    <a:cxn ang="0">
                      <a:pos x="0" y="75"/>
                    </a:cxn>
                    <a:cxn ang="0">
                      <a:pos x="3" y="62"/>
                    </a:cxn>
                    <a:cxn ang="0">
                      <a:pos x="9" y="51"/>
                    </a:cxn>
                    <a:cxn ang="0">
                      <a:pos x="17" y="41"/>
                    </a:cxn>
                    <a:cxn ang="0">
                      <a:pos x="27" y="31"/>
                    </a:cxn>
                    <a:cxn ang="0">
                      <a:pos x="48" y="16"/>
                    </a:cxn>
                    <a:cxn ang="0">
                      <a:pos x="58" y="10"/>
                    </a:cxn>
                    <a:cxn ang="0">
                      <a:pos x="67" y="6"/>
                    </a:cxn>
                    <a:cxn ang="0">
                      <a:pos x="74" y="3"/>
                    </a:cxn>
                    <a:cxn ang="0">
                      <a:pos x="79" y="1"/>
                    </a:cxn>
                    <a:cxn ang="0">
                      <a:pos x="81" y="0"/>
                    </a:cxn>
                  </a:cxnLst>
                  <a:rect l="0" t="0" r="r" b="b"/>
                  <a:pathLst>
                    <a:path w="130" h="156">
                      <a:moveTo>
                        <a:pt x="81" y="0"/>
                      </a:moveTo>
                      <a:lnTo>
                        <a:pt x="130" y="114"/>
                      </a:lnTo>
                      <a:lnTo>
                        <a:pt x="117" y="129"/>
                      </a:lnTo>
                      <a:lnTo>
                        <a:pt x="101" y="141"/>
                      </a:lnTo>
                      <a:lnTo>
                        <a:pt x="84" y="150"/>
                      </a:lnTo>
                      <a:lnTo>
                        <a:pt x="63" y="156"/>
                      </a:lnTo>
                      <a:lnTo>
                        <a:pt x="48" y="152"/>
                      </a:lnTo>
                      <a:lnTo>
                        <a:pt x="36" y="145"/>
                      </a:lnTo>
                      <a:lnTo>
                        <a:pt x="25" y="137"/>
                      </a:lnTo>
                      <a:lnTo>
                        <a:pt x="16" y="127"/>
                      </a:lnTo>
                      <a:lnTo>
                        <a:pt x="9" y="115"/>
                      </a:lnTo>
                      <a:lnTo>
                        <a:pt x="4" y="102"/>
                      </a:lnTo>
                      <a:lnTo>
                        <a:pt x="1" y="88"/>
                      </a:lnTo>
                      <a:lnTo>
                        <a:pt x="0" y="75"/>
                      </a:lnTo>
                      <a:lnTo>
                        <a:pt x="3" y="62"/>
                      </a:lnTo>
                      <a:lnTo>
                        <a:pt x="9" y="51"/>
                      </a:lnTo>
                      <a:lnTo>
                        <a:pt x="17" y="41"/>
                      </a:lnTo>
                      <a:lnTo>
                        <a:pt x="27" y="31"/>
                      </a:lnTo>
                      <a:lnTo>
                        <a:pt x="48" y="16"/>
                      </a:lnTo>
                      <a:lnTo>
                        <a:pt x="58" y="10"/>
                      </a:lnTo>
                      <a:lnTo>
                        <a:pt x="67" y="6"/>
                      </a:lnTo>
                      <a:lnTo>
                        <a:pt x="74" y="3"/>
                      </a:lnTo>
                      <a:lnTo>
                        <a:pt x="79" y="1"/>
                      </a:lnTo>
                      <a:lnTo>
                        <a:pt x="81" y="0"/>
                      </a:lnTo>
                      <a:close/>
                    </a:path>
                  </a:pathLst>
                </a:custGeom>
                <a:solidFill>
                  <a:srgbClr val="CF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57" name="Freeform 113">
                  <a:extLst>
                    <a:ext uri="{FF2B5EF4-FFF2-40B4-BE49-F238E27FC236}">
                      <a16:creationId xmlns:a16="http://schemas.microsoft.com/office/drawing/2014/main" id="{CDAF18D9-98E5-AB5E-96E2-B06EDF62F782}"/>
                    </a:ext>
                  </a:extLst>
                </p:cNvPr>
                <p:cNvSpPr>
                  <a:spLocks/>
                </p:cNvSpPr>
                <p:nvPr/>
              </p:nvSpPr>
              <p:spPr bwMode="auto">
                <a:xfrm>
                  <a:off x="6208712" y="3857625"/>
                  <a:ext cx="231775" cy="250825"/>
                </a:xfrm>
                <a:custGeom>
                  <a:avLst/>
                  <a:gdLst/>
                  <a:ahLst/>
                  <a:cxnLst>
                    <a:cxn ang="0">
                      <a:pos x="81" y="0"/>
                    </a:cxn>
                    <a:cxn ang="0">
                      <a:pos x="146" y="147"/>
                    </a:cxn>
                    <a:cxn ang="0">
                      <a:pos x="123" y="154"/>
                    </a:cxn>
                    <a:cxn ang="0">
                      <a:pos x="102" y="157"/>
                    </a:cxn>
                    <a:cxn ang="0">
                      <a:pos x="83" y="158"/>
                    </a:cxn>
                    <a:cxn ang="0">
                      <a:pos x="66" y="156"/>
                    </a:cxn>
                    <a:cxn ang="0">
                      <a:pos x="51" y="152"/>
                    </a:cxn>
                    <a:cxn ang="0">
                      <a:pos x="38" y="145"/>
                    </a:cxn>
                    <a:cxn ang="0">
                      <a:pos x="27" y="137"/>
                    </a:cxn>
                    <a:cxn ang="0">
                      <a:pos x="18" y="127"/>
                    </a:cxn>
                    <a:cxn ang="0">
                      <a:pos x="10" y="114"/>
                    </a:cxn>
                    <a:cxn ang="0">
                      <a:pos x="5" y="101"/>
                    </a:cxn>
                    <a:cxn ang="0">
                      <a:pos x="1" y="87"/>
                    </a:cxn>
                    <a:cxn ang="0">
                      <a:pos x="0" y="74"/>
                    </a:cxn>
                    <a:cxn ang="0">
                      <a:pos x="4" y="61"/>
                    </a:cxn>
                    <a:cxn ang="0">
                      <a:pos x="9" y="50"/>
                    </a:cxn>
                    <a:cxn ang="0">
                      <a:pos x="18" y="40"/>
                    </a:cxn>
                    <a:cxn ang="0">
                      <a:pos x="27" y="31"/>
                    </a:cxn>
                    <a:cxn ang="0">
                      <a:pos x="38" y="23"/>
                    </a:cxn>
                    <a:cxn ang="0">
                      <a:pos x="48" y="16"/>
                    </a:cxn>
                    <a:cxn ang="0">
                      <a:pos x="58" y="10"/>
                    </a:cxn>
                    <a:cxn ang="0">
                      <a:pos x="67" y="6"/>
                    </a:cxn>
                    <a:cxn ang="0">
                      <a:pos x="74" y="2"/>
                    </a:cxn>
                    <a:cxn ang="0">
                      <a:pos x="79" y="0"/>
                    </a:cxn>
                    <a:cxn ang="0">
                      <a:pos x="81" y="0"/>
                    </a:cxn>
                  </a:cxnLst>
                  <a:rect l="0" t="0" r="r" b="b"/>
                  <a:pathLst>
                    <a:path w="146" h="158">
                      <a:moveTo>
                        <a:pt x="81" y="0"/>
                      </a:moveTo>
                      <a:lnTo>
                        <a:pt x="146" y="147"/>
                      </a:lnTo>
                      <a:lnTo>
                        <a:pt x="123" y="154"/>
                      </a:lnTo>
                      <a:lnTo>
                        <a:pt x="102" y="157"/>
                      </a:lnTo>
                      <a:lnTo>
                        <a:pt x="83" y="158"/>
                      </a:lnTo>
                      <a:lnTo>
                        <a:pt x="66" y="156"/>
                      </a:lnTo>
                      <a:lnTo>
                        <a:pt x="51" y="152"/>
                      </a:lnTo>
                      <a:lnTo>
                        <a:pt x="38" y="145"/>
                      </a:lnTo>
                      <a:lnTo>
                        <a:pt x="27" y="137"/>
                      </a:lnTo>
                      <a:lnTo>
                        <a:pt x="18" y="127"/>
                      </a:lnTo>
                      <a:lnTo>
                        <a:pt x="10" y="114"/>
                      </a:lnTo>
                      <a:lnTo>
                        <a:pt x="5" y="101"/>
                      </a:lnTo>
                      <a:lnTo>
                        <a:pt x="1" y="87"/>
                      </a:lnTo>
                      <a:lnTo>
                        <a:pt x="0" y="74"/>
                      </a:lnTo>
                      <a:lnTo>
                        <a:pt x="4" y="61"/>
                      </a:lnTo>
                      <a:lnTo>
                        <a:pt x="9" y="50"/>
                      </a:lnTo>
                      <a:lnTo>
                        <a:pt x="18" y="40"/>
                      </a:lnTo>
                      <a:lnTo>
                        <a:pt x="27" y="31"/>
                      </a:lnTo>
                      <a:lnTo>
                        <a:pt x="38" y="23"/>
                      </a:lnTo>
                      <a:lnTo>
                        <a:pt x="48" y="16"/>
                      </a:lnTo>
                      <a:lnTo>
                        <a:pt x="58" y="10"/>
                      </a:lnTo>
                      <a:lnTo>
                        <a:pt x="67" y="6"/>
                      </a:lnTo>
                      <a:lnTo>
                        <a:pt x="74" y="2"/>
                      </a:lnTo>
                      <a:lnTo>
                        <a:pt x="79" y="0"/>
                      </a:lnTo>
                      <a:lnTo>
                        <a:pt x="8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58" name="Freeform 114">
                  <a:extLst>
                    <a:ext uri="{FF2B5EF4-FFF2-40B4-BE49-F238E27FC236}">
                      <a16:creationId xmlns:a16="http://schemas.microsoft.com/office/drawing/2014/main" id="{52F97C45-B98E-A23C-9640-1B1354E51FDE}"/>
                    </a:ext>
                  </a:extLst>
                </p:cNvPr>
                <p:cNvSpPr>
                  <a:spLocks/>
                </p:cNvSpPr>
                <p:nvPr/>
              </p:nvSpPr>
              <p:spPr bwMode="auto">
                <a:xfrm>
                  <a:off x="6375399" y="3744913"/>
                  <a:ext cx="227013" cy="406400"/>
                </a:xfrm>
                <a:custGeom>
                  <a:avLst/>
                  <a:gdLst/>
                  <a:ahLst/>
                  <a:cxnLst>
                    <a:cxn ang="0">
                      <a:pos x="131" y="0"/>
                    </a:cxn>
                    <a:cxn ang="0">
                      <a:pos x="136" y="161"/>
                    </a:cxn>
                    <a:cxn ang="0">
                      <a:pos x="143" y="212"/>
                    </a:cxn>
                    <a:cxn ang="0">
                      <a:pos x="125" y="220"/>
                    </a:cxn>
                    <a:cxn ang="0">
                      <a:pos x="107" y="227"/>
                    </a:cxn>
                    <a:cxn ang="0">
                      <a:pos x="91" y="233"/>
                    </a:cxn>
                    <a:cxn ang="0">
                      <a:pos x="75" y="239"/>
                    </a:cxn>
                    <a:cxn ang="0">
                      <a:pos x="61" y="244"/>
                    </a:cxn>
                    <a:cxn ang="0">
                      <a:pos x="38" y="252"/>
                    </a:cxn>
                    <a:cxn ang="0">
                      <a:pos x="31" y="254"/>
                    </a:cxn>
                    <a:cxn ang="0">
                      <a:pos x="26" y="255"/>
                    </a:cxn>
                    <a:cxn ang="0">
                      <a:pos x="25" y="256"/>
                    </a:cxn>
                    <a:cxn ang="0">
                      <a:pos x="24" y="255"/>
                    </a:cxn>
                    <a:cxn ang="0">
                      <a:pos x="23" y="252"/>
                    </a:cxn>
                    <a:cxn ang="0">
                      <a:pos x="19" y="248"/>
                    </a:cxn>
                    <a:cxn ang="0">
                      <a:pos x="16" y="243"/>
                    </a:cxn>
                    <a:cxn ang="0">
                      <a:pos x="9" y="192"/>
                    </a:cxn>
                    <a:cxn ang="0">
                      <a:pos x="4" y="135"/>
                    </a:cxn>
                    <a:cxn ang="0">
                      <a:pos x="0" y="76"/>
                    </a:cxn>
                    <a:cxn ang="0">
                      <a:pos x="15" y="69"/>
                    </a:cxn>
                    <a:cxn ang="0">
                      <a:pos x="32" y="60"/>
                    </a:cxn>
                    <a:cxn ang="0">
                      <a:pos x="51" y="52"/>
                    </a:cxn>
                    <a:cxn ang="0">
                      <a:pos x="70" y="44"/>
                    </a:cxn>
                    <a:cxn ang="0">
                      <a:pos x="89" y="35"/>
                    </a:cxn>
                    <a:cxn ang="0">
                      <a:pos x="107" y="28"/>
                    </a:cxn>
                    <a:cxn ang="0">
                      <a:pos x="122" y="22"/>
                    </a:cxn>
                    <a:cxn ang="0">
                      <a:pos x="131" y="0"/>
                    </a:cxn>
                  </a:cxnLst>
                  <a:rect l="0" t="0" r="r" b="b"/>
                  <a:pathLst>
                    <a:path w="143" h="256">
                      <a:moveTo>
                        <a:pt x="131" y="0"/>
                      </a:moveTo>
                      <a:lnTo>
                        <a:pt x="136" y="161"/>
                      </a:lnTo>
                      <a:lnTo>
                        <a:pt x="143" y="212"/>
                      </a:lnTo>
                      <a:lnTo>
                        <a:pt x="125" y="220"/>
                      </a:lnTo>
                      <a:lnTo>
                        <a:pt x="107" y="227"/>
                      </a:lnTo>
                      <a:lnTo>
                        <a:pt x="91" y="233"/>
                      </a:lnTo>
                      <a:lnTo>
                        <a:pt x="75" y="239"/>
                      </a:lnTo>
                      <a:lnTo>
                        <a:pt x="61" y="244"/>
                      </a:lnTo>
                      <a:lnTo>
                        <a:pt x="38" y="252"/>
                      </a:lnTo>
                      <a:lnTo>
                        <a:pt x="31" y="254"/>
                      </a:lnTo>
                      <a:lnTo>
                        <a:pt x="26" y="255"/>
                      </a:lnTo>
                      <a:lnTo>
                        <a:pt x="25" y="256"/>
                      </a:lnTo>
                      <a:lnTo>
                        <a:pt x="24" y="255"/>
                      </a:lnTo>
                      <a:lnTo>
                        <a:pt x="23" y="252"/>
                      </a:lnTo>
                      <a:lnTo>
                        <a:pt x="19" y="248"/>
                      </a:lnTo>
                      <a:lnTo>
                        <a:pt x="16" y="243"/>
                      </a:lnTo>
                      <a:lnTo>
                        <a:pt x="9" y="192"/>
                      </a:lnTo>
                      <a:lnTo>
                        <a:pt x="4" y="135"/>
                      </a:lnTo>
                      <a:lnTo>
                        <a:pt x="0" y="76"/>
                      </a:lnTo>
                      <a:lnTo>
                        <a:pt x="15" y="69"/>
                      </a:lnTo>
                      <a:lnTo>
                        <a:pt x="32" y="60"/>
                      </a:lnTo>
                      <a:lnTo>
                        <a:pt x="51" y="52"/>
                      </a:lnTo>
                      <a:lnTo>
                        <a:pt x="70" y="44"/>
                      </a:lnTo>
                      <a:lnTo>
                        <a:pt x="89" y="35"/>
                      </a:lnTo>
                      <a:lnTo>
                        <a:pt x="107" y="28"/>
                      </a:lnTo>
                      <a:lnTo>
                        <a:pt x="122" y="22"/>
                      </a:lnTo>
                      <a:lnTo>
                        <a:pt x="131"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59" name="Freeform 115">
                  <a:extLst>
                    <a:ext uri="{FF2B5EF4-FFF2-40B4-BE49-F238E27FC236}">
                      <a16:creationId xmlns:a16="http://schemas.microsoft.com/office/drawing/2014/main" id="{A1387611-D793-CA39-3043-E803AE607FD1}"/>
                    </a:ext>
                  </a:extLst>
                </p:cNvPr>
                <p:cNvSpPr>
                  <a:spLocks/>
                </p:cNvSpPr>
                <p:nvPr/>
              </p:nvSpPr>
              <p:spPr bwMode="auto">
                <a:xfrm>
                  <a:off x="6237287" y="3857625"/>
                  <a:ext cx="203200" cy="250825"/>
                </a:xfrm>
                <a:custGeom>
                  <a:avLst/>
                  <a:gdLst/>
                  <a:ahLst/>
                  <a:cxnLst>
                    <a:cxn ang="0">
                      <a:pos x="63" y="0"/>
                    </a:cxn>
                    <a:cxn ang="0">
                      <a:pos x="128" y="147"/>
                    </a:cxn>
                    <a:cxn ang="0">
                      <a:pos x="105" y="154"/>
                    </a:cxn>
                    <a:cxn ang="0">
                      <a:pos x="85" y="157"/>
                    </a:cxn>
                    <a:cxn ang="0">
                      <a:pos x="66" y="158"/>
                    </a:cxn>
                    <a:cxn ang="0">
                      <a:pos x="49" y="157"/>
                    </a:cxn>
                    <a:cxn ang="0">
                      <a:pos x="34" y="152"/>
                    </a:cxn>
                    <a:cxn ang="0">
                      <a:pos x="21" y="146"/>
                    </a:cxn>
                    <a:cxn ang="0">
                      <a:pos x="10" y="138"/>
                    </a:cxn>
                    <a:cxn ang="0">
                      <a:pos x="0" y="128"/>
                    </a:cxn>
                    <a:cxn ang="0">
                      <a:pos x="16" y="135"/>
                    </a:cxn>
                    <a:cxn ang="0">
                      <a:pos x="31" y="140"/>
                    </a:cxn>
                    <a:cxn ang="0">
                      <a:pos x="44" y="142"/>
                    </a:cxn>
                    <a:cxn ang="0">
                      <a:pos x="56" y="142"/>
                    </a:cxn>
                    <a:cxn ang="0">
                      <a:pos x="66" y="141"/>
                    </a:cxn>
                    <a:cxn ang="0">
                      <a:pos x="74" y="140"/>
                    </a:cxn>
                    <a:cxn ang="0">
                      <a:pos x="78" y="139"/>
                    </a:cxn>
                    <a:cxn ang="0">
                      <a:pos x="80" y="139"/>
                    </a:cxn>
                    <a:cxn ang="0">
                      <a:pos x="69" y="128"/>
                    </a:cxn>
                    <a:cxn ang="0">
                      <a:pos x="61" y="114"/>
                    </a:cxn>
                    <a:cxn ang="0">
                      <a:pos x="54" y="99"/>
                    </a:cxn>
                    <a:cxn ang="0">
                      <a:pos x="49" y="83"/>
                    </a:cxn>
                    <a:cxn ang="0">
                      <a:pos x="47" y="67"/>
                    </a:cxn>
                    <a:cxn ang="0">
                      <a:pos x="45" y="52"/>
                    </a:cxn>
                    <a:cxn ang="0">
                      <a:pos x="45" y="38"/>
                    </a:cxn>
                    <a:cxn ang="0">
                      <a:pos x="45" y="25"/>
                    </a:cxn>
                    <a:cxn ang="0">
                      <a:pos x="45" y="14"/>
                    </a:cxn>
                    <a:cxn ang="0">
                      <a:pos x="46" y="7"/>
                    </a:cxn>
                    <a:cxn ang="0">
                      <a:pos x="53" y="3"/>
                    </a:cxn>
                    <a:cxn ang="0">
                      <a:pos x="58" y="1"/>
                    </a:cxn>
                    <a:cxn ang="0">
                      <a:pos x="62" y="0"/>
                    </a:cxn>
                    <a:cxn ang="0">
                      <a:pos x="63" y="0"/>
                    </a:cxn>
                  </a:cxnLst>
                  <a:rect l="0" t="0" r="r" b="b"/>
                  <a:pathLst>
                    <a:path w="128" h="158">
                      <a:moveTo>
                        <a:pt x="63" y="0"/>
                      </a:moveTo>
                      <a:lnTo>
                        <a:pt x="128" y="147"/>
                      </a:lnTo>
                      <a:lnTo>
                        <a:pt x="105" y="154"/>
                      </a:lnTo>
                      <a:lnTo>
                        <a:pt x="85" y="157"/>
                      </a:lnTo>
                      <a:lnTo>
                        <a:pt x="66" y="158"/>
                      </a:lnTo>
                      <a:lnTo>
                        <a:pt x="49" y="157"/>
                      </a:lnTo>
                      <a:lnTo>
                        <a:pt x="34" y="152"/>
                      </a:lnTo>
                      <a:lnTo>
                        <a:pt x="21" y="146"/>
                      </a:lnTo>
                      <a:lnTo>
                        <a:pt x="10" y="138"/>
                      </a:lnTo>
                      <a:lnTo>
                        <a:pt x="0" y="128"/>
                      </a:lnTo>
                      <a:lnTo>
                        <a:pt x="16" y="135"/>
                      </a:lnTo>
                      <a:lnTo>
                        <a:pt x="31" y="140"/>
                      </a:lnTo>
                      <a:lnTo>
                        <a:pt x="44" y="142"/>
                      </a:lnTo>
                      <a:lnTo>
                        <a:pt x="56" y="142"/>
                      </a:lnTo>
                      <a:lnTo>
                        <a:pt x="66" y="141"/>
                      </a:lnTo>
                      <a:lnTo>
                        <a:pt x="74" y="140"/>
                      </a:lnTo>
                      <a:lnTo>
                        <a:pt x="78" y="139"/>
                      </a:lnTo>
                      <a:lnTo>
                        <a:pt x="80" y="139"/>
                      </a:lnTo>
                      <a:lnTo>
                        <a:pt x="69" y="128"/>
                      </a:lnTo>
                      <a:lnTo>
                        <a:pt x="61" y="114"/>
                      </a:lnTo>
                      <a:lnTo>
                        <a:pt x="54" y="99"/>
                      </a:lnTo>
                      <a:lnTo>
                        <a:pt x="49" y="83"/>
                      </a:lnTo>
                      <a:lnTo>
                        <a:pt x="47" y="67"/>
                      </a:lnTo>
                      <a:lnTo>
                        <a:pt x="45" y="52"/>
                      </a:lnTo>
                      <a:lnTo>
                        <a:pt x="45" y="38"/>
                      </a:lnTo>
                      <a:lnTo>
                        <a:pt x="45" y="25"/>
                      </a:lnTo>
                      <a:lnTo>
                        <a:pt x="45" y="14"/>
                      </a:lnTo>
                      <a:lnTo>
                        <a:pt x="46" y="7"/>
                      </a:lnTo>
                      <a:lnTo>
                        <a:pt x="53" y="3"/>
                      </a:lnTo>
                      <a:lnTo>
                        <a:pt x="58" y="1"/>
                      </a:lnTo>
                      <a:lnTo>
                        <a:pt x="62" y="0"/>
                      </a:lnTo>
                      <a:lnTo>
                        <a:pt x="63"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60" name="Freeform 116">
                  <a:extLst>
                    <a:ext uri="{FF2B5EF4-FFF2-40B4-BE49-F238E27FC236}">
                      <a16:creationId xmlns:a16="http://schemas.microsoft.com/office/drawing/2014/main" id="{73865E24-0784-C282-ADA7-275BF6A90C99}"/>
                    </a:ext>
                  </a:extLst>
                </p:cNvPr>
                <p:cNvSpPr>
                  <a:spLocks/>
                </p:cNvSpPr>
                <p:nvPr/>
              </p:nvSpPr>
              <p:spPr bwMode="auto">
                <a:xfrm>
                  <a:off x="6323012" y="3173413"/>
                  <a:ext cx="495300" cy="942975"/>
                </a:xfrm>
                <a:custGeom>
                  <a:avLst/>
                  <a:gdLst/>
                  <a:ahLst/>
                  <a:cxnLst>
                    <a:cxn ang="0">
                      <a:pos x="159" y="1"/>
                    </a:cxn>
                    <a:cxn ang="0">
                      <a:pos x="167" y="11"/>
                    </a:cxn>
                    <a:cxn ang="0">
                      <a:pos x="182" y="33"/>
                    </a:cxn>
                    <a:cxn ang="0">
                      <a:pos x="202" y="69"/>
                    </a:cxn>
                    <a:cxn ang="0">
                      <a:pos x="225" y="118"/>
                    </a:cxn>
                    <a:cxn ang="0">
                      <a:pos x="251" y="183"/>
                    </a:cxn>
                    <a:cxn ang="0">
                      <a:pos x="277" y="264"/>
                    </a:cxn>
                    <a:cxn ang="0">
                      <a:pos x="293" y="325"/>
                    </a:cxn>
                    <a:cxn ang="0">
                      <a:pos x="304" y="375"/>
                    </a:cxn>
                    <a:cxn ang="0">
                      <a:pos x="310" y="414"/>
                    </a:cxn>
                    <a:cxn ang="0">
                      <a:pos x="312" y="438"/>
                    </a:cxn>
                    <a:cxn ang="0">
                      <a:pos x="303" y="459"/>
                    </a:cxn>
                    <a:cxn ang="0">
                      <a:pos x="281" y="485"/>
                    </a:cxn>
                    <a:cxn ang="0">
                      <a:pos x="250" y="509"/>
                    </a:cxn>
                    <a:cxn ang="0">
                      <a:pos x="212" y="532"/>
                    </a:cxn>
                    <a:cxn ang="0">
                      <a:pos x="173" y="551"/>
                    </a:cxn>
                    <a:cxn ang="0">
                      <a:pos x="134" y="567"/>
                    </a:cxn>
                    <a:cxn ang="0">
                      <a:pos x="100" y="580"/>
                    </a:cxn>
                    <a:cxn ang="0">
                      <a:pos x="74" y="588"/>
                    </a:cxn>
                    <a:cxn ang="0">
                      <a:pos x="60" y="593"/>
                    </a:cxn>
                    <a:cxn ang="0">
                      <a:pos x="56" y="592"/>
                    </a:cxn>
                    <a:cxn ang="0">
                      <a:pos x="49" y="581"/>
                    </a:cxn>
                    <a:cxn ang="0">
                      <a:pos x="36" y="562"/>
                    </a:cxn>
                    <a:cxn ang="0">
                      <a:pos x="22" y="536"/>
                    </a:cxn>
                    <a:cxn ang="0">
                      <a:pos x="9" y="506"/>
                    </a:cxn>
                    <a:cxn ang="0">
                      <a:pos x="1" y="474"/>
                    </a:cxn>
                    <a:cxn ang="0">
                      <a:pos x="2" y="442"/>
                    </a:cxn>
                    <a:cxn ang="0">
                      <a:pos x="8" y="427"/>
                    </a:cxn>
                    <a:cxn ang="0">
                      <a:pos x="20" y="420"/>
                    </a:cxn>
                    <a:cxn ang="0">
                      <a:pos x="42" y="410"/>
                    </a:cxn>
                    <a:cxn ang="0">
                      <a:pos x="69" y="397"/>
                    </a:cxn>
                    <a:cxn ang="0">
                      <a:pos x="100" y="383"/>
                    </a:cxn>
                    <a:cxn ang="0">
                      <a:pos x="129" y="370"/>
                    </a:cxn>
                    <a:cxn ang="0">
                      <a:pos x="155" y="360"/>
                    </a:cxn>
                    <a:cxn ang="0">
                      <a:pos x="153" y="126"/>
                    </a:cxn>
                  </a:cxnLst>
                  <a:rect l="0" t="0" r="r" b="b"/>
                  <a:pathLst>
                    <a:path w="312" h="594">
                      <a:moveTo>
                        <a:pt x="158" y="0"/>
                      </a:moveTo>
                      <a:lnTo>
                        <a:pt x="159" y="1"/>
                      </a:lnTo>
                      <a:lnTo>
                        <a:pt x="162" y="4"/>
                      </a:lnTo>
                      <a:lnTo>
                        <a:pt x="167" y="11"/>
                      </a:lnTo>
                      <a:lnTo>
                        <a:pt x="174" y="21"/>
                      </a:lnTo>
                      <a:lnTo>
                        <a:pt x="182" y="33"/>
                      </a:lnTo>
                      <a:lnTo>
                        <a:pt x="192" y="49"/>
                      </a:lnTo>
                      <a:lnTo>
                        <a:pt x="202" y="69"/>
                      </a:lnTo>
                      <a:lnTo>
                        <a:pt x="214" y="91"/>
                      </a:lnTo>
                      <a:lnTo>
                        <a:pt x="225" y="118"/>
                      </a:lnTo>
                      <a:lnTo>
                        <a:pt x="238" y="148"/>
                      </a:lnTo>
                      <a:lnTo>
                        <a:pt x="251" y="183"/>
                      </a:lnTo>
                      <a:lnTo>
                        <a:pt x="264" y="221"/>
                      </a:lnTo>
                      <a:lnTo>
                        <a:pt x="277" y="264"/>
                      </a:lnTo>
                      <a:lnTo>
                        <a:pt x="286" y="295"/>
                      </a:lnTo>
                      <a:lnTo>
                        <a:pt x="293" y="325"/>
                      </a:lnTo>
                      <a:lnTo>
                        <a:pt x="299" y="351"/>
                      </a:lnTo>
                      <a:lnTo>
                        <a:pt x="304" y="375"/>
                      </a:lnTo>
                      <a:lnTo>
                        <a:pt x="308" y="396"/>
                      </a:lnTo>
                      <a:lnTo>
                        <a:pt x="310" y="414"/>
                      </a:lnTo>
                      <a:lnTo>
                        <a:pt x="311" y="428"/>
                      </a:lnTo>
                      <a:lnTo>
                        <a:pt x="312" y="438"/>
                      </a:lnTo>
                      <a:lnTo>
                        <a:pt x="310" y="445"/>
                      </a:lnTo>
                      <a:lnTo>
                        <a:pt x="303" y="459"/>
                      </a:lnTo>
                      <a:lnTo>
                        <a:pt x="294" y="472"/>
                      </a:lnTo>
                      <a:lnTo>
                        <a:pt x="281" y="485"/>
                      </a:lnTo>
                      <a:lnTo>
                        <a:pt x="266" y="498"/>
                      </a:lnTo>
                      <a:lnTo>
                        <a:pt x="250" y="509"/>
                      </a:lnTo>
                      <a:lnTo>
                        <a:pt x="232" y="521"/>
                      </a:lnTo>
                      <a:lnTo>
                        <a:pt x="212" y="532"/>
                      </a:lnTo>
                      <a:lnTo>
                        <a:pt x="193" y="541"/>
                      </a:lnTo>
                      <a:lnTo>
                        <a:pt x="173" y="551"/>
                      </a:lnTo>
                      <a:lnTo>
                        <a:pt x="153" y="559"/>
                      </a:lnTo>
                      <a:lnTo>
                        <a:pt x="134" y="567"/>
                      </a:lnTo>
                      <a:lnTo>
                        <a:pt x="116" y="574"/>
                      </a:lnTo>
                      <a:lnTo>
                        <a:pt x="100" y="580"/>
                      </a:lnTo>
                      <a:lnTo>
                        <a:pt x="86" y="585"/>
                      </a:lnTo>
                      <a:lnTo>
                        <a:pt x="74" y="588"/>
                      </a:lnTo>
                      <a:lnTo>
                        <a:pt x="65" y="592"/>
                      </a:lnTo>
                      <a:lnTo>
                        <a:pt x="60" y="593"/>
                      </a:lnTo>
                      <a:lnTo>
                        <a:pt x="58" y="594"/>
                      </a:lnTo>
                      <a:lnTo>
                        <a:pt x="56" y="592"/>
                      </a:lnTo>
                      <a:lnTo>
                        <a:pt x="53" y="588"/>
                      </a:lnTo>
                      <a:lnTo>
                        <a:pt x="49" y="581"/>
                      </a:lnTo>
                      <a:lnTo>
                        <a:pt x="42" y="572"/>
                      </a:lnTo>
                      <a:lnTo>
                        <a:pt x="36" y="562"/>
                      </a:lnTo>
                      <a:lnTo>
                        <a:pt x="29" y="550"/>
                      </a:lnTo>
                      <a:lnTo>
                        <a:pt x="22" y="536"/>
                      </a:lnTo>
                      <a:lnTo>
                        <a:pt x="15" y="521"/>
                      </a:lnTo>
                      <a:lnTo>
                        <a:pt x="9" y="506"/>
                      </a:lnTo>
                      <a:lnTo>
                        <a:pt x="4" y="490"/>
                      </a:lnTo>
                      <a:lnTo>
                        <a:pt x="1" y="474"/>
                      </a:lnTo>
                      <a:lnTo>
                        <a:pt x="0" y="458"/>
                      </a:lnTo>
                      <a:lnTo>
                        <a:pt x="2" y="442"/>
                      </a:lnTo>
                      <a:lnTo>
                        <a:pt x="7" y="427"/>
                      </a:lnTo>
                      <a:lnTo>
                        <a:pt x="8" y="427"/>
                      </a:lnTo>
                      <a:lnTo>
                        <a:pt x="13" y="424"/>
                      </a:lnTo>
                      <a:lnTo>
                        <a:pt x="20" y="420"/>
                      </a:lnTo>
                      <a:lnTo>
                        <a:pt x="30" y="416"/>
                      </a:lnTo>
                      <a:lnTo>
                        <a:pt x="42" y="410"/>
                      </a:lnTo>
                      <a:lnTo>
                        <a:pt x="55" y="403"/>
                      </a:lnTo>
                      <a:lnTo>
                        <a:pt x="69" y="397"/>
                      </a:lnTo>
                      <a:lnTo>
                        <a:pt x="85" y="389"/>
                      </a:lnTo>
                      <a:lnTo>
                        <a:pt x="100" y="383"/>
                      </a:lnTo>
                      <a:lnTo>
                        <a:pt x="114" y="376"/>
                      </a:lnTo>
                      <a:lnTo>
                        <a:pt x="129" y="370"/>
                      </a:lnTo>
                      <a:lnTo>
                        <a:pt x="143" y="364"/>
                      </a:lnTo>
                      <a:lnTo>
                        <a:pt x="155" y="360"/>
                      </a:lnTo>
                      <a:lnTo>
                        <a:pt x="164" y="337"/>
                      </a:lnTo>
                      <a:lnTo>
                        <a:pt x="153" y="126"/>
                      </a:lnTo>
                      <a:lnTo>
                        <a:pt x="158"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61" name="Freeform 118">
                  <a:extLst>
                    <a:ext uri="{FF2B5EF4-FFF2-40B4-BE49-F238E27FC236}">
                      <a16:creationId xmlns:a16="http://schemas.microsoft.com/office/drawing/2014/main" id="{4DEB4130-9B30-F2BF-03B3-4A4469D6B127}"/>
                    </a:ext>
                  </a:extLst>
                </p:cNvPr>
                <p:cNvSpPr>
                  <a:spLocks/>
                </p:cNvSpPr>
                <p:nvPr/>
              </p:nvSpPr>
              <p:spPr bwMode="auto">
                <a:xfrm>
                  <a:off x="5919787" y="3970338"/>
                  <a:ext cx="130175" cy="136525"/>
                </a:xfrm>
                <a:custGeom>
                  <a:avLst/>
                  <a:gdLst/>
                  <a:ahLst/>
                  <a:cxnLst>
                    <a:cxn ang="0">
                      <a:pos x="16" y="0"/>
                    </a:cxn>
                    <a:cxn ang="0">
                      <a:pos x="28" y="21"/>
                    </a:cxn>
                    <a:cxn ang="0">
                      <a:pos x="42" y="41"/>
                    </a:cxn>
                    <a:cxn ang="0">
                      <a:pos x="61" y="57"/>
                    </a:cxn>
                    <a:cxn ang="0">
                      <a:pos x="82" y="72"/>
                    </a:cxn>
                    <a:cxn ang="0">
                      <a:pos x="71" y="86"/>
                    </a:cxn>
                    <a:cxn ang="0">
                      <a:pos x="53" y="75"/>
                    </a:cxn>
                    <a:cxn ang="0">
                      <a:pos x="37" y="62"/>
                    </a:cxn>
                    <a:cxn ang="0">
                      <a:pos x="23" y="48"/>
                    </a:cxn>
                    <a:cxn ang="0">
                      <a:pos x="11" y="32"/>
                    </a:cxn>
                    <a:cxn ang="0">
                      <a:pos x="0" y="14"/>
                    </a:cxn>
                    <a:cxn ang="0">
                      <a:pos x="9" y="7"/>
                    </a:cxn>
                    <a:cxn ang="0">
                      <a:pos x="16" y="0"/>
                    </a:cxn>
                  </a:cxnLst>
                  <a:rect l="0" t="0" r="r" b="b"/>
                  <a:pathLst>
                    <a:path w="82" h="86">
                      <a:moveTo>
                        <a:pt x="16" y="0"/>
                      </a:moveTo>
                      <a:lnTo>
                        <a:pt x="28" y="21"/>
                      </a:lnTo>
                      <a:lnTo>
                        <a:pt x="42" y="41"/>
                      </a:lnTo>
                      <a:lnTo>
                        <a:pt x="61" y="57"/>
                      </a:lnTo>
                      <a:lnTo>
                        <a:pt x="82" y="72"/>
                      </a:lnTo>
                      <a:lnTo>
                        <a:pt x="71" y="86"/>
                      </a:lnTo>
                      <a:lnTo>
                        <a:pt x="53" y="75"/>
                      </a:lnTo>
                      <a:lnTo>
                        <a:pt x="37" y="62"/>
                      </a:lnTo>
                      <a:lnTo>
                        <a:pt x="23" y="48"/>
                      </a:lnTo>
                      <a:lnTo>
                        <a:pt x="11" y="32"/>
                      </a:lnTo>
                      <a:lnTo>
                        <a:pt x="0" y="14"/>
                      </a:lnTo>
                      <a:lnTo>
                        <a:pt x="9" y="7"/>
                      </a:lnTo>
                      <a:lnTo>
                        <a:pt x="16" y="0"/>
                      </a:lnTo>
                      <a:close/>
                    </a:path>
                  </a:pathLst>
                </a:custGeom>
                <a:solidFill>
                  <a:srgbClr val="9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62" name="Freeform 119">
                  <a:extLst>
                    <a:ext uri="{FF2B5EF4-FFF2-40B4-BE49-F238E27FC236}">
                      <a16:creationId xmlns:a16="http://schemas.microsoft.com/office/drawing/2014/main" id="{5D35A593-7F39-3ED7-692F-6FB46A8E5D69}"/>
                    </a:ext>
                  </a:extLst>
                </p:cNvPr>
                <p:cNvSpPr>
                  <a:spLocks/>
                </p:cNvSpPr>
                <p:nvPr/>
              </p:nvSpPr>
              <p:spPr bwMode="auto">
                <a:xfrm>
                  <a:off x="5778499" y="3863975"/>
                  <a:ext cx="166688" cy="180975"/>
                </a:xfrm>
                <a:custGeom>
                  <a:avLst/>
                  <a:gdLst/>
                  <a:ahLst/>
                  <a:cxnLst>
                    <a:cxn ang="0">
                      <a:pos x="10" y="0"/>
                    </a:cxn>
                    <a:cxn ang="0">
                      <a:pos x="33" y="5"/>
                    </a:cxn>
                    <a:cxn ang="0">
                      <a:pos x="61" y="10"/>
                    </a:cxn>
                    <a:cxn ang="0">
                      <a:pos x="92" y="16"/>
                    </a:cxn>
                    <a:cxn ang="0">
                      <a:pos x="95" y="34"/>
                    </a:cxn>
                    <a:cxn ang="0">
                      <a:pos x="99" y="50"/>
                    </a:cxn>
                    <a:cxn ang="0">
                      <a:pos x="105" y="67"/>
                    </a:cxn>
                    <a:cxn ang="0">
                      <a:pos x="98" y="74"/>
                    </a:cxn>
                    <a:cxn ang="0">
                      <a:pos x="89" y="81"/>
                    </a:cxn>
                    <a:cxn ang="0">
                      <a:pos x="80" y="85"/>
                    </a:cxn>
                    <a:cxn ang="0">
                      <a:pos x="69" y="88"/>
                    </a:cxn>
                    <a:cxn ang="0">
                      <a:pos x="69" y="114"/>
                    </a:cxn>
                    <a:cxn ang="0">
                      <a:pos x="44" y="114"/>
                    </a:cxn>
                    <a:cxn ang="0">
                      <a:pos x="44" y="90"/>
                    </a:cxn>
                    <a:cxn ang="0">
                      <a:pos x="27" y="88"/>
                    </a:cxn>
                    <a:cxn ang="0">
                      <a:pos x="12" y="83"/>
                    </a:cxn>
                    <a:cxn ang="0">
                      <a:pos x="0" y="79"/>
                    </a:cxn>
                    <a:cxn ang="0">
                      <a:pos x="8" y="49"/>
                    </a:cxn>
                    <a:cxn ang="0">
                      <a:pos x="19" y="54"/>
                    </a:cxn>
                    <a:cxn ang="0">
                      <a:pos x="34" y="59"/>
                    </a:cxn>
                    <a:cxn ang="0">
                      <a:pos x="50" y="60"/>
                    </a:cxn>
                    <a:cxn ang="0">
                      <a:pos x="58" y="59"/>
                    </a:cxn>
                    <a:cxn ang="0">
                      <a:pos x="65" y="57"/>
                    </a:cxn>
                    <a:cxn ang="0">
                      <a:pos x="70" y="54"/>
                    </a:cxn>
                    <a:cxn ang="0">
                      <a:pos x="73" y="50"/>
                    </a:cxn>
                    <a:cxn ang="0">
                      <a:pos x="75" y="44"/>
                    </a:cxn>
                    <a:cxn ang="0">
                      <a:pos x="73" y="37"/>
                    </a:cxn>
                    <a:cxn ang="0">
                      <a:pos x="68" y="32"/>
                    </a:cxn>
                    <a:cxn ang="0">
                      <a:pos x="60" y="27"/>
                    </a:cxn>
                    <a:cxn ang="0">
                      <a:pos x="47" y="22"/>
                    </a:cxn>
                    <a:cxn ang="0">
                      <a:pos x="32" y="16"/>
                    </a:cxn>
                    <a:cxn ang="0">
                      <a:pos x="19" y="9"/>
                    </a:cxn>
                    <a:cxn ang="0">
                      <a:pos x="10" y="0"/>
                    </a:cxn>
                  </a:cxnLst>
                  <a:rect l="0" t="0" r="r" b="b"/>
                  <a:pathLst>
                    <a:path w="105" h="114">
                      <a:moveTo>
                        <a:pt x="10" y="0"/>
                      </a:moveTo>
                      <a:lnTo>
                        <a:pt x="33" y="5"/>
                      </a:lnTo>
                      <a:lnTo>
                        <a:pt x="61" y="10"/>
                      </a:lnTo>
                      <a:lnTo>
                        <a:pt x="92" y="16"/>
                      </a:lnTo>
                      <a:lnTo>
                        <a:pt x="95" y="34"/>
                      </a:lnTo>
                      <a:lnTo>
                        <a:pt x="99" y="50"/>
                      </a:lnTo>
                      <a:lnTo>
                        <a:pt x="105" y="67"/>
                      </a:lnTo>
                      <a:lnTo>
                        <a:pt x="98" y="74"/>
                      </a:lnTo>
                      <a:lnTo>
                        <a:pt x="89" y="81"/>
                      </a:lnTo>
                      <a:lnTo>
                        <a:pt x="80" y="85"/>
                      </a:lnTo>
                      <a:lnTo>
                        <a:pt x="69" y="88"/>
                      </a:lnTo>
                      <a:lnTo>
                        <a:pt x="69" y="114"/>
                      </a:lnTo>
                      <a:lnTo>
                        <a:pt x="44" y="114"/>
                      </a:lnTo>
                      <a:lnTo>
                        <a:pt x="44" y="90"/>
                      </a:lnTo>
                      <a:lnTo>
                        <a:pt x="27" y="88"/>
                      </a:lnTo>
                      <a:lnTo>
                        <a:pt x="12" y="83"/>
                      </a:lnTo>
                      <a:lnTo>
                        <a:pt x="0" y="79"/>
                      </a:lnTo>
                      <a:lnTo>
                        <a:pt x="8" y="49"/>
                      </a:lnTo>
                      <a:lnTo>
                        <a:pt x="19" y="54"/>
                      </a:lnTo>
                      <a:lnTo>
                        <a:pt x="34" y="59"/>
                      </a:lnTo>
                      <a:lnTo>
                        <a:pt x="50" y="60"/>
                      </a:lnTo>
                      <a:lnTo>
                        <a:pt x="58" y="59"/>
                      </a:lnTo>
                      <a:lnTo>
                        <a:pt x="65" y="57"/>
                      </a:lnTo>
                      <a:lnTo>
                        <a:pt x="70" y="54"/>
                      </a:lnTo>
                      <a:lnTo>
                        <a:pt x="73" y="50"/>
                      </a:lnTo>
                      <a:lnTo>
                        <a:pt x="75" y="44"/>
                      </a:lnTo>
                      <a:lnTo>
                        <a:pt x="73" y="37"/>
                      </a:lnTo>
                      <a:lnTo>
                        <a:pt x="68" y="32"/>
                      </a:lnTo>
                      <a:lnTo>
                        <a:pt x="60" y="27"/>
                      </a:lnTo>
                      <a:lnTo>
                        <a:pt x="47" y="22"/>
                      </a:lnTo>
                      <a:lnTo>
                        <a:pt x="32" y="16"/>
                      </a:lnTo>
                      <a:lnTo>
                        <a:pt x="19" y="9"/>
                      </a:lnTo>
                      <a:lnTo>
                        <a:pt x="10" y="0"/>
                      </a:lnTo>
                      <a:close/>
                    </a:path>
                  </a:pathLst>
                </a:custGeom>
                <a:solidFill>
                  <a:srgbClr val="95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63" name="Freeform 120">
                  <a:extLst>
                    <a:ext uri="{FF2B5EF4-FFF2-40B4-BE49-F238E27FC236}">
                      <a16:creationId xmlns:a16="http://schemas.microsoft.com/office/drawing/2014/main" id="{CE54A98F-9079-D4AD-0B34-BD32C9DF2D00}"/>
                    </a:ext>
                  </a:extLst>
                </p:cNvPr>
                <p:cNvSpPr>
                  <a:spLocks/>
                </p:cNvSpPr>
                <p:nvPr/>
              </p:nvSpPr>
              <p:spPr bwMode="auto">
                <a:xfrm>
                  <a:off x="5924549" y="3889375"/>
                  <a:ext cx="142875" cy="195263"/>
                </a:xfrm>
                <a:custGeom>
                  <a:avLst/>
                  <a:gdLst/>
                  <a:ahLst/>
                  <a:cxnLst>
                    <a:cxn ang="0">
                      <a:pos x="0" y="0"/>
                    </a:cxn>
                    <a:cxn ang="0">
                      <a:pos x="3" y="0"/>
                    </a:cxn>
                    <a:cxn ang="0">
                      <a:pos x="6" y="0"/>
                    </a:cxn>
                    <a:cxn ang="0">
                      <a:pos x="9" y="1"/>
                    </a:cxn>
                    <a:cxn ang="0">
                      <a:pos x="9" y="3"/>
                    </a:cxn>
                    <a:cxn ang="0">
                      <a:pos x="8" y="6"/>
                    </a:cxn>
                    <a:cxn ang="0">
                      <a:pos x="8" y="12"/>
                    </a:cxn>
                    <a:cxn ang="0">
                      <a:pos x="14" y="14"/>
                    </a:cxn>
                    <a:cxn ang="0">
                      <a:pos x="21" y="17"/>
                    </a:cxn>
                    <a:cxn ang="0">
                      <a:pos x="31" y="21"/>
                    </a:cxn>
                    <a:cxn ang="0">
                      <a:pos x="41" y="26"/>
                    </a:cxn>
                    <a:cxn ang="0">
                      <a:pos x="52" y="32"/>
                    </a:cxn>
                    <a:cxn ang="0">
                      <a:pos x="61" y="39"/>
                    </a:cxn>
                    <a:cxn ang="0">
                      <a:pos x="71" y="47"/>
                    </a:cxn>
                    <a:cxn ang="0">
                      <a:pos x="79" y="56"/>
                    </a:cxn>
                    <a:cxn ang="0">
                      <a:pos x="86" y="66"/>
                    </a:cxn>
                    <a:cxn ang="0">
                      <a:pos x="89" y="78"/>
                    </a:cxn>
                    <a:cxn ang="0">
                      <a:pos x="90" y="90"/>
                    </a:cxn>
                    <a:cxn ang="0">
                      <a:pos x="87" y="104"/>
                    </a:cxn>
                    <a:cxn ang="0">
                      <a:pos x="79" y="123"/>
                    </a:cxn>
                    <a:cxn ang="0">
                      <a:pos x="58" y="108"/>
                    </a:cxn>
                    <a:cxn ang="0">
                      <a:pos x="39" y="92"/>
                    </a:cxn>
                    <a:cxn ang="0">
                      <a:pos x="25" y="72"/>
                    </a:cxn>
                    <a:cxn ang="0">
                      <a:pos x="13" y="51"/>
                    </a:cxn>
                    <a:cxn ang="0">
                      <a:pos x="7" y="34"/>
                    </a:cxn>
                    <a:cxn ang="0">
                      <a:pos x="3" y="18"/>
                    </a:cxn>
                    <a:cxn ang="0">
                      <a:pos x="0" y="0"/>
                    </a:cxn>
                  </a:cxnLst>
                  <a:rect l="0" t="0" r="r" b="b"/>
                  <a:pathLst>
                    <a:path w="90" h="123">
                      <a:moveTo>
                        <a:pt x="0" y="0"/>
                      </a:moveTo>
                      <a:lnTo>
                        <a:pt x="3" y="0"/>
                      </a:lnTo>
                      <a:lnTo>
                        <a:pt x="6" y="0"/>
                      </a:lnTo>
                      <a:lnTo>
                        <a:pt x="9" y="1"/>
                      </a:lnTo>
                      <a:lnTo>
                        <a:pt x="9" y="3"/>
                      </a:lnTo>
                      <a:lnTo>
                        <a:pt x="8" y="6"/>
                      </a:lnTo>
                      <a:lnTo>
                        <a:pt x="8" y="12"/>
                      </a:lnTo>
                      <a:lnTo>
                        <a:pt x="14" y="14"/>
                      </a:lnTo>
                      <a:lnTo>
                        <a:pt x="21" y="17"/>
                      </a:lnTo>
                      <a:lnTo>
                        <a:pt x="31" y="21"/>
                      </a:lnTo>
                      <a:lnTo>
                        <a:pt x="41" y="26"/>
                      </a:lnTo>
                      <a:lnTo>
                        <a:pt x="52" y="32"/>
                      </a:lnTo>
                      <a:lnTo>
                        <a:pt x="61" y="39"/>
                      </a:lnTo>
                      <a:lnTo>
                        <a:pt x="71" y="47"/>
                      </a:lnTo>
                      <a:lnTo>
                        <a:pt x="79" y="56"/>
                      </a:lnTo>
                      <a:lnTo>
                        <a:pt x="86" y="66"/>
                      </a:lnTo>
                      <a:lnTo>
                        <a:pt x="89" y="78"/>
                      </a:lnTo>
                      <a:lnTo>
                        <a:pt x="90" y="90"/>
                      </a:lnTo>
                      <a:lnTo>
                        <a:pt x="87" y="104"/>
                      </a:lnTo>
                      <a:lnTo>
                        <a:pt x="79" y="123"/>
                      </a:lnTo>
                      <a:lnTo>
                        <a:pt x="58" y="108"/>
                      </a:lnTo>
                      <a:lnTo>
                        <a:pt x="39" y="92"/>
                      </a:lnTo>
                      <a:lnTo>
                        <a:pt x="25" y="72"/>
                      </a:lnTo>
                      <a:lnTo>
                        <a:pt x="13" y="51"/>
                      </a:lnTo>
                      <a:lnTo>
                        <a:pt x="7" y="34"/>
                      </a:lnTo>
                      <a:lnTo>
                        <a:pt x="3" y="18"/>
                      </a:lnTo>
                      <a:lnTo>
                        <a:pt x="0" y="0"/>
                      </a:lnTo>
                      <a:close/>
                    </a:path>
                  </a:pathLst>
                </a:custGeom>
                <a:solidFill>
                  <a:srgbClr val="D0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64" name="Freeform 121">
                  <a:extLst>
                    <a:ext uri="{FF2B5EF4-FFF2-40B4-BE49-F238E27FC236}">
                      <a16:creationId xmlns:a16="http://schemas.microsoft.com/office/drawing/2014/main" id="{06C14D11-4141-CA25-78CF-A36F93A43BD3}"/>
                    </a:ext>
                  </a:extLst>
                </p:cNvPr>
                <p:cNvSpPr>
                  <a:spLocks/>
                </p:cNvSpPr>
                <p:nvPr/>
              </p:nvSpPr>
              <p:spPr bwMode="auto">
                <a:xfrm>
                  <a:off x="5864224" y="3886200"/>
                  <a:ext cx="209550" cy="255588"/>
                </a:xfrm>
                <a:custGeom>
                  <a:avLst/>
                  <a:gdLst/>
                  <a:ahLst/>
                  <a:cxnLst>
                    <a:cxn ang="0">
                      <a:pos x="46" y="0"/>
                    </a:cxn>
                    <a:cxn ang="0">
                      <a:pos x="47" y="0"/>
                    </a:cxn>
                    <a:cxn ang="0">
                      <a:pos x="51" y="2"/>
                    </a:cxn>
                    <a:cxn ang="0">
                      <a:pos x="58" y="4"/>
                    </a:cxn>
                    <a:cxn ang="0">
                      <a:pos x="66" y="7"/>
                    </a:cxn>
                    <a:cxn ang="0">
                      <a:pos x="75" y="11"/>
                    </a:cxn>
                    <a:cxn ang="0">
                      <a:pos x="86" y="16"/>
                    </a:cxn>
                    <a:cxn ang="0">
                      <a:pos x="95" y="22"/>
                    </a:cxn>
                    <a:cxn ang="0">
                      <a:pos x="106" y="29"/>
                    </a:cxn>
                    <a:cxn ang="0">
                      <a:pos x="115" y="37"/>
                    </a:cxn>
                    <a:cxn ang="0">
                      <a:pos x="122" y="46"/>
                    </a:cxn>
                    <a:cxn ang="0">
                      <a:pos x="128" y="56"/>
                    </a:cxn>
                    <a:cxn ang="0">
                      <a:pos x="131" y="67"/>
                    </a:cxn>
                    <a:cxn ang="0">
                      <a:pos x="132" y="79"/>
                    </a:cxn>
                    <a:cxn ang="0">
                      <a:pos x="129" y="92"/>
                    </a:cxn>
                    <a:cxn ang="0">
                      <a:pos x="122" y="109"/>
                    </a:cxn>
                    <a:cxn ang="0">
                      <a:pos x="113" y="123"/>
                    </a:cxn>
                    <a:cxn ang="0">
                      <a:pos x="103" y="134"/>
                    </a:cxn>
                    <a:cxn ang="0">
                      <a:pos x="92" y="143"/>
                    </a:cxn>
                    <a:cxn ang="0">
                      <a:pos x="80" y="150"/>
                    </a:cxn>
                    <a:cxn ang="0">
                      <a:pos x="68" y="154"/>
                    </a:cxn>
                    <a:cxn ang="0">
                      <a:pos x="55" y="157"/>
                    </a:cxn>
                    <a:cxn ang="0">
                      <a:pos x="43" y="159"/>
                    </a:cxn>
                    <a:cxn ang="0">
                      <a:pos x="31" y="161"/>
                    </a:cxn>
                    <a:cxn ang="0">
                      <a:pos x="9" y="161"/>
                    </a:cxn>
                    <a:cxn ang="0">
                      <a:pos x="0" y="160"/>
                    </a:cxn>
                    <a:cxn ang="0">
                      <a:pos x="46" y="0"/>
                    </a:cxn>
                  </a:cxnLst>
                  <a:rect l="0" t="0" r="r" b="b"/>
                  <a:pathLst>
                    <a:path w="132" h="161">
                      <a:moveTo>
                        <a:pt x="46" y="0"/>
                      </a:moveTo>
                      <a:lnTo>
                        <a:pt x="47" y="0"/>
                      </a:lnTo>
                      <a:lnTo>
                        <a:pt x="51" y="2"/>
                      </a:lnTo>
                      <a:lnTo>
                        <a:pt x="58" y="4"/>
                      </a:lnTo>
                      <a:lnTo>
                        <a:pt x="66" y="7"/>
                      </a:lnTo>
                      <a:lnTo>
                        <a:pt x="75" y="11"/>
                      </a:lnTo>
                      <a:lnTo>
                        <a:pt x="86" y="16"/>
                      </a:lnTo>
                      <a:lnTo>
                        <a:pt x="95" y="22"/>
                      </a:lnTo>
                      <a:lnTo>
                        <a:pt x="106" y="29"/>
                      </a:lnTo>
                      <a:lnTo>
                        <a:pt x="115" y="37"/>
                      </a:lnTo>
                      <a:lnTo>
                        <a:pt x="122" y="46"/>
                      </a:lnTo>
                      <a:lnTo>
                        <a:pt x="128" y="56"/>
                      </a:lnTo>
                      <a:lnTo>
                        <a:pt x="131" y="67"/>
                      </a:lnTo>
                      <a:lnTo>
                        <a:pt x="132" y="79"/>
                      </a:lnTo>
                      <a:lnTo>
                        <a:pt x="129" y="92"/>
                      </a:lnTo>
                      <a:lnTo>
                        <a:pt x="122" y="109"/>
                      </a:lnTo>
                      <a:lnTo>
                        <a:pt x="113" y="123"/>
                      </a:lnTo>
                      <a:lnTo>
                        <a:pt x="103" y="134"/>
                      </a:lnTo>
                      <a:lnTo>
                        <a:pt x="92" y="143"/>
                      </a:lnTo>
                      <a:lnTo>
                        <a:pt x="80" y="150"/>
                      </a:lnTo>
                      <a:lnTo>
                        <a:pt x="68" y="154"/>
                      </a:lnTo>
                      <a:lnTo>
                        <a:pt x="55" y="157"/>
                      </a:lnTo>
                      <a:lnTo>
                        <a:pt x="43" y="159"/>
                      </a:lnTo>
                      <a:lnTo>
                        <a:pt x="31" y="161"/>
                      </a:lnTo>
                      <a:lnTo>
                        <a:pt x="9" y="161"/>
                      </a:lnTo>
                      <a:lnTo>
                        <a:pt x="0" y="160"/>
                      </a:lnTo>
                      <a:lnTo>
                        <a:pt x="46"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65" name="Freeform 122">
                  <a:extLst>
                    <a:ext uri="{FF2B5EF4-FFF2-40B4-BE49-F238E27FC236}">
                      <a16:creationId xmlns:a16="http://schemas.microsoft.com/office/drawing/2014/main" id="{87B2455A-B143-9CFE-1EC8-03675C7239D2}"/>
                    </a:ext>
                  </a:extLst>
                </p:cNvPr>
                <p:cNvSpPr>
                  <a:spLocks/>
                </p:cNvSpPr>
                <p:nvPr/>
              </p:nvSpPr>
              <p:spPr bwMode="auto">
                <a:xfrm>
                  <a:off x="5864224" y="3886200"/>
                  <a:ext cx="196850" cy="255588"/>
                </a:xfrm>
                <a:custGeom>
                  <a:avLst/>
                  <a:gdLst/>
                  <a:ahLst/>
                  <a:cxnLst>
                    <a:cxn ang="0">
                      <a:pos x="46" y="0"/>
                    </a:cxn>
                    <a:cxn ang="0">
                      <a:pos x="47" y="0"/>
                    </a:cxn>
                    <a:cxn ang="0">
                      <a:pos x="51" y="2"/>
                    </a:cxn>
                    <a:cxn ang="0">
                      <a:pos x="58" y="4"/>
                    </a:cxn>
                    <a:cxn ang="0">
                      <a:pos x="58" y="13"/>
                    </a:cxn>
                    <a:cxn ang="0">
                      <a:pos x="57" y="27"/>
                    </a:cxn>
                    <a:cxn ang="0">
                      <a:pos x="57" y="43"/>
                    </a:cxn>
                    <a:cxn ang="0">
                      <a:pos x="55" y="60"/>
                    </a:cxn>
                    <a:cxn ang="0">
                      <a:pos x="53" y="78"/>
                    </a:cxn>
                    <a:cxn ang="0">
                      <a:pos x="50" y="96"/>
                    </a:cxn>
                    <a:cxn ang="0">
                      <a:pos x="46" y="113"/>
                    </a:cxn>
                    <a:cxn ang="0">
                      <a:pos x="41" y="130"/>
                    </a:cxn>
                    <a:cxn ang="0">
                      <a:pos x="34" y="143"/>
                    </a:cxn>
                    <a:cxn ang="0">
                      <a:pos x="41" y="143"/>
                    </a:cxn>
                    <a:cxn ang="0">
                      <a:pos x="51" y="143"/>
                    </a:cxn>
                    <a:cxn ang="0">
                      <a:pos x="62" y="141"/>
                    </a:cxn>
                    <a:cxn ang="0">
                      <a:pos x="76" y="137"/>
                    </a:cxn>
                    <a:cxn ang="0">
                      <a:pos x="91" y="130"/>
                    </a:cxn>
                    <a:cxn ang="0">
                      <a:pos x="107" y="121"/>
                    </a:cxn>
                    <a:cxn ang="0">
                      <a:pos x="124" y="107"/>
                    </a:cxn>
                    <a:cxn ang="0">
                      <a:pos x="115" y="121"/>
                    </a:cxn>
                    <a:cxn ang="0">
                      <a:pos x="105" y="133"/>
                    </a:cxn>
                    <a:cxn ang="0">
                      <a:pos x="94" y="142"/>
                    </a:cxn>
                    <a:cxn ang="0">
                      <a:pos x="82" y="149"/>
                    </a:cxn>
                    <a:cxn ang="0">
                      <a:pos x="70" y="154"/>
                    </a:cxn>
                    <a:cxn ang="0">
                      <a:pos x="57" y="157"/>
                    </a:cxn>
                    <a:cxn ang="0">
                      <a:pos x="44" y="159"/>
                    </a:cxn>
                    <a:cxn ang="0">
                      <a:pos x="32" y="161"/>
                    </a:cxn>
                    <a:cxn ang="0">
                      <a:pos x="10" y="161"/>
                    </a:cxn>
                    <a:cxn ang="0">
                      <a:pos x="0" y="160"/>
                    </a:cxn>
                    <a:cxn ang="0">
                      <a:pos x="46" y="0"/>
                    </a:cxn>
                  </a:cxnLst>
                  <a:rect l="0" t="0" r="r" b="b"/>
                  <a:pathLst>
                    <a:path w="124" h="161">
                      <a:moveTo>
                        <a:pt x="46" y="0"/>
                      </a:moveTo>
                      <a:lnTo>
                        <a:pt x="47" y="0"/>
                      </a:lnTo>
                      <a:lnTo>
                        <a:pt x="51" y="2"/>
                      </a:lnTo>
                      <a:lnTo>
                        <a:pt x="58" y="4"/>
                      </a:lnTo>
                      <a:lnTo>
                        <a:pt x="58" y="13"/>
                      </a:lnTo>
                      <a:lnTo>
                        <a:pt x="57" y="27"/>
                      </a:lnTo>
                      <a:lnTo>
                        <a:pt x="57" y="43"/>
                      </a:lnTo>
                      <a:lnTo>
                        <a:pt x="55" y="60"/>
                      </a:lnTo>
                      <a:lnTo>
                        <a:pt x="53" y="78"/>
                      </a:lnTo>
                      <a:lnTo>
                        <a:pt x="50" y="96"/>
                      </a:lnTo>
                      <a:lnTo>
                        <a:pt x="46" y="113"/>
                      </a:lnTo>
                      <a:lnTo>
                        <a:pt x="41" y="130"/>
                      </a:lnTo>
                      <a:lnTo>
                        <a:pt x="34" y="143"/>
                      </a:lnTo>
                      <a:lnTo>
                        <a:pt x="41" y="143"/>
                      </a:lnTo>
                      <a:lnTo>
                        <a:pt x="51" y="143"/>
                      </a:lnTo>
                      <a:lnTo>
                        <a:pt x="62" y="141"/>
                      </a:lnTo>
                      <a:lnTo>
                        <a:pt x="76" y="137"/>
                      </a:lnTo>
                      <a:lnTo>
                        <a:pt x="91" y="130"/>
                      </a:lnTo>
                      <a:lnTo>
                        <a:pt x="107" y="121"/>
                      </a:lnTo>
                      <a:lnTo>
                        <a:pt x="124" y="107"/>
                      </a:lnTo>
                      <a:lnTo>
                        <a:pt x="115" y="121"/>
                      </a:lnTo>
                      <a:lnTo>
                        <a:pt x="105" y="133"/>
                      </a:lnTo>
                      <a:lnTo>
                        <a:pt x="94" y="142"/>
                      </a:lnTo>
                      <a:lnTo>
                        <a:pt x="82" y="149"/>
                      </a:lnTo>
                      <a:lnTo>
                        <a:pt x="70" y="154"/>
                      </a:lnTo>
                      <a:lnTo>
                        <a:pt x="57" y="157"/>
                      </a:lnTo>
                      <a:lnTo>
                        <a:pt x="44" y="159"/>
                      </a:lnTo>
                      <a:lnTo>
                        <a:pt x="32" y="161"/>
                      </a:lnTo>
                      <a:lnTo>
                        <a:pt x="10" y="161"/>
                      </a:lnTo>
                      <a:lnTo>
                        <a:pt x="0" y="160"/>
                      </a:lnTo>
                      <a:lnTo>
                        <a:pt x="46"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66" name="Freeform 123">
                  <a:extLst>
                    <a:ext uri="{FF2B5EF4-FFF2-40B4-BE49-F238E27FC236}">
                      <a16:creationId xmlns:a16="http://schemas.microsoft.com/office/drawing/2014/main" id="{36ABFB47-48FD-8E10-6E58-65767A6C55C0}"/>
                    </a:ext>
                  </a:extLst>
                </p:cNvPr>
                <p:cNvSpPr>
                  <a:spLocks/>
                </p:cNvSpPr>
                <p:nvPr/>
              </p:nvSpPr>
              <p:spPr bwMode="auto">
                <a:xfrm>
                  <a:off x="5370512" y="3213100"/>
                  <a:ext cx="576263" cy="944563"/>
                </a:xfrm>
                <a:custGeom>
                  <a:avLst/>
                  <a:gdLst/>
                  <a:ahLst/>
                  <a:cxnLst>
                    <a:cxn ang="0">
                      <a:pos x="221" y="150"/>
                    </a:cxn>
                    <a:cxn ang="0">
                      <a:pos x="187" y="373"/>
                    </a:cxn>
                    <a:cxn ang="0">
                      <a:pos x="191" y="374"/>
                    </a:cxn>
                    <a:cxn ang="0">
                      <a:pos x="202" y="378"/>
                    </a:cxn>
                    <a:cxn ang="0">
                      <a:pos x="222" y="384"/>
                    </a:cxn>
                    <a:cxn ang="0">
                      <a:pos x="254" y="393"/>
                    </a:cxn>
                    <a:cxn ang="0">
                      <a:pos x="301" y="403"/>
                    </a:cxn>
                    <a:cxn ang="0">
                      <a:pos x="363" y="414"/>
                    </a:cxn>
                    <a:cxn ang="0">
                      <a:pos x="361" y="422"/>
                    </a:cxn>
                    <a:cxn ang="0">
                      <a:pos x="358" y="444"/>
                    </a:cxn>
                    <a:cxn ang="0">
                      <a:pos x="352" y="475"/>
                    </a:cxn>
                    <a:cxn ang="0">
                      <a:pos x="345" y="511"/>
                    </a:cxn>
                    <a:cxn ang="0">
                      <a:pos x="335" y="548"/>
                    </a:cxn>
                    <a:cxn ang="0">
                      <a:pos x="323" y="581"/>
                    </a:cxn>
                    <a:cxn ang="0">
                      <a:pos x="315" y="594"/>
                    </a:cxn>
                    <a:cxn ang="0">
                      <a:pos x="299" y="592"/>
                    </a:cxn>
                    <a:cxn ang="0">
                      <a:pos x="270" y="585"/>
                    </a:cxn>
                    <a:cxn ang="0">
                      <a:pos x="231" y="578"/>
                    </a:cxn>
                    <a:cxn ang="0">
                      <a:pos x="188" y="568"/>
                    </a:cxn>
                    <a:cxn ang="0">
                      <a:pos x="145" y="557"/>
                    </a:cxn>
                    <a:cxn ang="0">
                      <a:pos x="89" y="540"/>
                    </a:cxn>
                    <a:cxn ang="0">
                      <a:pos x="49" y="522"/>
                    </a:cxn>
                    <a:cxn ang="0">
                      <a:pos x="24" y="506"/>
                    </a:cxn>
                    <a:cxn ang="0">
                      <a:pos x="9" y="494"/>
                    </a:cxn>
                    <a:cxn ang="0">
                      <a:pos x="3" y="487"/>
                    </a:cxn>
                    <a:cxn ang="0">
                      <a:pos x="1" y="481"/>
                    </a:cxn>
                    <a:cxn ang="0">
                      <a:pos x="1" y="461"/>
                    </a:cxn>
                    <a:cxn ang="0">
                      <a:pos x="5" y="427"/>
                    </a:cxn>
                    <a:cxn ang="0">
                      <a:pos x="20" y="356"/>
                    </a:cxn>
                    <a:cxn ang="0">
                      <a:pos x="38" y="296"/>
                    </a:cxn>
                    <a:cxn ang="0">
                      <a:pos x="62" y="226"/>
                    </a:cxn>
                    <a:cxn ang="0">
                      <a:pos x="87" y="171"/>
                    </a:cxn>
                    <a:cxn ang="0">
                      <a:pos x="111" y="129"/>
                    </a:cxn>
                    <a:cxn ang="0">
                      <a:pos x="134" y="93"/>
                    </a:cxn>
                    <a:cxn ang="0">
                      <a:pos x="164" y="41"/>
                    </a:cxn>
                    <a:cxn ang="0">
                      <a:pos x="181" y="0"/>
                    </a:cxn>
                  </a:cxnLst>
                  <a:rect l="0" t="0" r="r" b="b"/>
                  <a:pathLst>
                    <a:path w="363" h="595">
                      <a:moveTo>
                        <a:pt x="181" y="0"/>
                      </a:moveTo>
                      <a:lnTo>
                        <a:pt x="221" y="150"/>
                      </a:lnTo>
                      <a:lnTo>
                        <a:pt x="207" y="296"/>
                      </a:lnTo>
                      <a:lnTo>
                        <a:pt x="187" y="373"/>
                      </a:lnTo>
                      <a:lnTo>
                        <a:pt x="188" y="373"/>
                      </a:lnTo>
                      <a:lnTo>
                        <a:pt x="191" y="374"/>
                      </a:lnTo>
                      <a:lnTo>
                        <a:pt x="195" y="376"/>
                      </a:lnTo>
                      <a:lnTo>
                        <a:pt x="202" y="378"/>
                      </a:lnTo>
                      <a:lnTo>
                        <a:pt x="211" y="381"/>
                      </a:lnTo>
                      <a:lnTo>
                        <a:pt x="222" y="384"/>
                      </a:lnTo>
                      <a:lnTo>
                        <a:pt x="237" y="388"/>
                      </a:lnTo>
                      <a:lnTo>
                        <a:pt x="254" y="393"/>
                      </a:lnTo>
                      <a:lnTo>
                        <a:pt x="276" y="397"/>
                      </a:lnTo>
                      <a:lnTo>
                        <a:pt x="301" y="403"/>
                      </a:lnTo>
                      <a:lnTo>
                        <a:pt x="330" y="408"/>
                      </a:lnTo>
                      <a:lnTo>
                        <a:pt x="363" y="414"/>
                      </a:lnTo>
                      <a:lnTo>
                        <a:pt x="363" y="416"/>
                      </a:lnTo>
                      <a:lnTo>
                        <a:pt x="361" y="422"/>
                      </a:lnTo>
                      <a:lnTo>
                        <a:pt x="360" y="432"/>
                      </a:lnTo>
                      <a:lnTo>
                        <a:pt x="358" y="444"/>
                      </a:lnTo>
                      <a:lnTo>
                        <a:pt x="355" y="459"/>
                      </a:lnTo>
                      <a:lnTo>
                        <a:pt x="352" y="475"/>
                      </a:lnTo>
                      <a:lnTo>
                        <a:pt x="349" y="493"/>
                      </a:lnTo>
                      <a:lnTo>
                        <a:pt x="345" y="511"/>
                      </a:lnTo>
                      <a:lnTo>
                        <a:pt x="340" y="530"/>
                      </a:lnTo>
                      <a:lnTo>
                        <a:pt x="335" y="548"/>
                      </a:lnTo>
                      <a:lnTo>
                        <a:pt x="330" y="565"/>
                      </a:lnTo>
                      <a:lnTo>
                        <a:pt x="323" y="581"/>
                      </a:lnTo>
                      <a:lnTo>
                        <a:pt x="317" y="595"/>
                      </a:lnTo>
                      <a:lnTo>
                        <a:pt x="315" y="594"/>
                      </a:lnTo>
                      <a:lnTo>
                        <a:pt x="308" y="594"/>
                      </a:lnTo>
                      <a:lnTo>
                        <a:pt x="299" y="592"/>
                      </a:lnTo>
                      <a:lnTo>
                        <a:pt x="285" y="589"/>
                      </a:lnTo>
                      <a:lnTo>
                        <a:pt x="270" y="585"/>
                      </a:lnTo>
                      <a:lnTo>
                        <a:pt x="251" y="582"/>
                      </a:lnTo>
                      <a:lnTo>
                        <a:pt x="231" y="578"/>
                      </a:lnTo>
                      <a:lnTo>
                        <a:pt x="210" y="573"/>
                      </a:lnTo>
                      <a:lnTo>
                        <a:pt x="188" y="568"/>
                      </a:lnTo>
                      <a:lnTo>
                        <a:pt x="167" y="563"/>
                      </a:lnTo>
                      <a:lnTo>
                        <a:pt x="145" y="557"/>
                      </a:lnTo>
                      <a:lnTo>
                        <a:pt x="114" y="548"/>
                      </a:lnTo>
                      <a:lnTo>
                        <a:pt x="89" y="540"/>
                      </a:lnTo>
                      <a:lnTo>
                        <a:pt x="67" y="531"/>
                      </a:lnTo>
                      <a:lnTo>
                        <a:pt x="49" y="522"/>
                      </a:lnTo>
                      <a:lnTo>
                        <a:pt x="35" y="513"/>
                      </a:lnTo>
                      <a:lnTo>
                        <a:pt x="24" y="506"/>
                      </a:lnTo>
                      <a:lnTo>
                        <a:pt x="15" y="500"/>
                      </a:lnTo>
                      <a:lnTo>
                        <a:pt x="9" y="494"/>
                      </a:lnTo>
                      <a:lnTo>
                        <a:pt x="5" y="489"/>
                      </a:lnTo>
                      <a:lnTo>
                        <a:pt x="3" y="487"/>
                      </a:lnTo>
                      <a:lnTo>
                        <a:pt x="2" y="486"/>
                      </a:lnTo>
                      <a:lnTo>
                        <a:pt x="1" y="481"/>
                      </a:lnTo>
                      <a:lnTo>
                        <a:pt x="0" y="473"/>
                      </a:lnTo>
                      <a:lnTo>
                        <a:pt x="1" y="461"/>
                      </a:lnTo>
                      <a:lnTo>
                        <a:pt x="2" y="446"/>
                      </a:lnTo>
                      <a:lnTo>
                        <a:pt x="5" y="427"/>
                      </a:lnTo>
                      <a:lnTo>
                        <a:pt x="14" y="382"/>
                      </a:lnTo>
                      <a:lnTo>
                        <a:pt x="20" y="356"/>
                      </a:lnTo>
                      <a:lnTo>
                        <a:pt x="29" y="327"/>
                      </a:lnTo>
                      <a:lnTo>
                        <a:pt x="38" y="296"/>
                      </a:lnTo>
                      <a:lnTo>
                        <a:pt x="50" y="259"/>
                      </a:lnTo>
                      <a:lnTo>
                        <a:pt x="62" y="226"/>
                      </a:lnTo>
                      <a:lnTo>
                        <a:pt x="75" y="197"/>
                      </a:lnTo>
                      <a:lnTo>
                        <a:pt x="87" y="171"/>
                      </a:lnTo>
                      <a:lnTo>
                        <a:pt x="99" y="149"/>
                      </a:lnTo>
                      <a:lnTo>
                        <a:pt x="111" y="129"/>
                      </a:lnTo>
                      <a:lnTo>
                        <a:pt x="123" y="111"/>
                      </a:lnTo>
                      <a:lnTo>
                        <a:pt x="134" y="93"/>
                      </a:lnTo>
                      <a:lnTo>
                        <a:pt x="154" y="58"/>
                      </a:lnTo>
                      <a:lnTo>
                        <a:pt x="164" y="41"/>
                      </a:lnTo>
                      <a:lnTo>
                        <a:pt x="172" y="22"/>
                      </a:lnTo>
                      <a:lnTo>
                        <a:pt x="18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67" name="Oval 126">
                  <a:extLst>
                    <a:ext uri="{FF2B5EF4-FFF2-40B4-BE49-F238E27FC236}">
                      <a16:creationId xmlns:a16="http://schemas.microsoft.com/office/drawing/2014/main" id="{11E01C88-C2FF-1F65-DB31-FB72DFDBB243}"/>
                    </a:ext>
                  </a:extLst>
                </p:cNvPr>
                <p:cNvSpPr/>
                <p:nvPr/>
              </p:nvSpPr>
              <p:spPr>
                <a:xfrm>
                  <a:off x="5180529" y="5499469"/>
                  <a:ext cx="1827766" cy="152401"/>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200" kern="0">
                    <a:solidFill>
                      <a:sysClr val="window" lastClr="FFFFFF"/>
                    </a:solidFill>
                    <a:latin typeface="Chalkboard" panose="03050602040202020205" pitchFamily="66" charset="77"/>
                  </a:endParaRPr>
                </a:p>
              </p:txBody>
            </p:sp>
          </p:grpSp>
          <p:grpSp>
            <p:nvGrpSpPr>
              <p:cNvPr id="791" name="277 Grupo">
                <a:extLst>
                  <a:ext uri="{FF2B5EF4-FFF2-40B4-BE49-F238E27FC236}">
                    <a16:creationId xmlns:a16="http://schemas.microsoft.com/office/drawing/2014/main" id="{CA7D896A-7615-C972-BF4D-5E477CB52FB0}"/>
                  </a:ext>
                </a:extLst>
              </p:cNvPr>
              <p:cNvGrpSpPr/>
              <p:nvPr/>
            </p:nvGrpSpPr>
            <p:grpSpPr>
              <a:xfrm>
                <a:off x="3889419" y="2192946"/>
                <a:ext cx="1827766" cy="3704007"/>
                <a:chOff x="5180529" y="1947863"/>
                <a:chExt cx="1827766" cy="3704007"/>
              </a:xfrm>
            </p:grpSpPr>
            <p:sp>
              <p:nvSpPr>
                <p:cNvPr id="792" name="Freeform 74">
                  <a:extLst>
                    <a:ext uri="{FF2B5EF4-FFF2-40B4-BE49-F238E27FC236}">
                      <a16:creationId xmlns:a16="http://schemas.microsoft.com/office/drawing/2014/main" id="{CB1AA41F-A184-660C-6E8D-8E67AEB79F74}"/>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93" name="Freeform 75">
                  <a:extLst>
                    <a:ext uri="{FF2B5EF4-FFF2-40B4-BE49-F238E27FC236}">
                      <a16:creationId xmlns:a16="http://schemas.microsoft.com/office/drawing/2014/main" id="{83DBAD19-99EE-2806-6764-E75AB1843981}"/>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CFD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94" name="Freeform 76">
                  <a:extLst>
                    <a:ext uri="{FF2B5EF4-FFF2-40B4-BE49-F238E27FC236}">
                      <a16:creationId xmlns:a16="http://schemas.microsoft.com/office/drawing/2014/main" id="{8EB937C7-315C-C115-7070-02553CE8341C}"/>
                    </a:ext>
                  </a:extLst>
                </p:cNvPr>
                <p:cNvSpPr>
                  <a:spLocks/>
                </p:cNvSpPr>
                <p:nvPr/>
              </p:nvSpPr>
              <p:spPr bwMode="auto">
                <a:xfrm>
                  <a:off x="5695949" y="4233863"/>
                  <a:ext cx="871538" cy="1296988"/>
                </a:xfrm>
                <a:custGeom>
                  <a:avLst/>
                  <a:gdLst/>
                  <a:ahLst/>
                  <a:cxnLst>
                    <a:cxn ang="0">
                      <a:pos x="549" y="2"/>
                    </a:cxn>
                    <a:cxn ang="0">
                      <a:pos x="547" y="20"/>
                    </a:cxn>
                    <a:cxn ang="0">
                      <a:pos x="546" y="54"/>
                    </a:cxn>
                    <a:cxn ang="0">
                      <a:pos x="542" y="101"/>
                    </a:cxn>
                    <a:cxn ang="0">
                      <a:pos x="539" y="156"/>
                    </a:cxn>
                    <a:cxn ang="0">
                      <a:pos x="534" y="219"/>
                    </a:cxn>
                    <a:cxn ang="0">
                      <a:pos x="529" y="284"/>
                    </a:cxn>
                    <a:cxn ang="0">
                      <a:pos x="518" y="383"/>
                    </a:cxn>
                    <a:cxn ang="0">
                      <a:pos x="509" y="447"/>
                    </a:cxn>
                    <a:cxn ang="0">
                      <a:pos x="500" y="512"/>
                    </a:cxn>
                    <a:cxn ang="0">
                      <a:pos x="489" y="575"/>
                    </a:cxn>
                    <a:cxn ang="0">
                      <a:pos x="477" y="631"/>
                    </a:cxn>
                    <a:cxn ang="0">
                      <a:pos x="467" y="681"/>
                    </a:cxn>
                    <a:cxn ang="0">
                      <a:pos x="458" y="722"/>
                    </a:cxn>
                    <a:cxn ang="0">
                      <a:pos x="451" y="751"/>
                    </a:cxn>
                    <a:cxn ang="0">
                      <a:pos x="448" y="767"/>
                    </a:cxn>
                    <a:cxn ang="0">
                      <a:pos x="293" y="817"/>
                    </a:cxn>
                    <a:cxn ang="0">
                      <a:pos x="124" y="775"/>
                    </a:cxn>
                    <a:cxn ang="0">
                      <a:pos x="121" y="767"/>
                    </a:cxn>
                    <a:cxn ang="0">
                      <a:pos x="116" y="751"/>
                    </a:cxn>
                    <a:cxn ang="0">
                      <a:pos x="108" y="724"/>
                    </a:cxn>
                    <a:cxn ang="0">
                      <a:pos x="98" y="685"/>
                    </a:cxn>
                    <a:cxn ang="0">
                      <a:pos x="86" y="634"/>
                    </a:cxn>
                    <a:cxn ang="0">
                      <a:pos x="72" y="568"/>
                    </a:cxn>
                    <a:cxn ang="0">
                      <a:pos x="58" y="487"/>
                    </a:cxn>
                    <a:cxn ang="0">
                      <a:pos x="42" y="389"/>
                    </a:cxn>
                    <a:cxn ang="0">
                      <a:pos x="25" y="273"/>
                    </a:cxn>
                    <a:cxn ang="0">
                      <a:pos x="8" y="137"/>
                    </a:cxn>
                    <a:cxn ang="0">
                      <a:pos x="2" y="62"/>
                    </a:cxn>
                    <a:cxn ang="0">
                      <a:pos x="21" y="63"/>
                    </a:cxn>
                    <a:cxn ang="0">
                      <a:pos x="56" y="64"/>
                    </a:cxn>
                    <a:cxn ang="0">
                      <a:pos x="161" y="65"/>
                    </a:cxn>
                    <a:cxn ang="0">
                      <a:pos x="225" y="63"/>
                    </a:cxn>
                    <a:cxn ang="0">
                      <a:pos x="294" y="58"/>
                    </a:cxn>
                    <a:cxn ang="0">
                      <a:pos x="364" y="50"/>
                    </a:cxn>
                    <a:cxn ang="0">
                      <a:pos x="431" y="38"/>
                    </a:cxn>
                    <a:cxn ang="0">
                      <a:pos x="494" y="22"/>
                    </a:cxn>
                    <a:cxn ang="0">
                      <a:pos x="549" y="0"/>
                    </a:cxn>
                  </a:cxnLst>
                  <a:rect l="0" t="0" r="r" b="b"/>
                  <a:pathLst>
                    <a:path w="549" h="817">
                      <a:moveTo>
                        <a:pt x="549" y="0"/>
                      </a:moveTo>
                      <a:lnTo>
                        <a:pt x="549" y="2"/>
                      </a:lnTo>
                      <a:lnTo>
                        <a:pt x="548" y="9"/>
                      </a:lnTo>
                      <a:lnTo>
                        <a:pt x="547" y="20"/>
                      </a:lnTo>
                      <a:lnTo>
                        <a:pt x="547" y="36"/>
                      </a:lnTo>
                      <a:lnTo>
                        <a:pt x="546" y="54"/>
                      </a:lnTo>
                      <a:lnTo>
                        <a:pt x="544" y="76"/>
                      </a:lnTo>
                      <a:lnTo>
                        <a:pt x="542" y="101"/>
                      </a:lnTo>
                      <a:lnTo>
                        <a:pt x="541" y="128"/>
                      </a:lnTo>
                      <a:lnTo>
                        <a:pt x="539" y="156"/>
                      </a:lnTo>
                      <a:lnTo>
                        <a:pt x="537" y="187"/>
                      </a:lnTo>
                      <a:lnTo>
                        <a:pt x="534" y="219"/>
                      </a:lnTo>
                      <a:lnTo>
                        <a:pt x="531" y="251"/>
                      </a:lnTo>
                      <a:lnTo>
                        <a:pt x="529" y="284"/>
                      </a:lnTo>
                      <a:lnTo>
                        <a:pt x="522" y="351"/>
                      </a:lnTo>
                      <a:lnTo>
                        <a:pt x="518" y="383"/>
                      </a:lnTo>
                      <a:lnTo>
                        <a:pt x="514" y="415"/>
                      </a:lnTo>
                      <a:lnTo>
                        <a:pt x="509" y="447"/>
                      </a:lnTo>
                      <a:lnTo>
                        <a:pt x="504" y="481"/>
                      </a:lnTo>
                      <a:lnTo>
                        <a:pt x="500" y="512"/>
                      </a:lnTo>
                      <a:lnTo>
                        <a:pt x="494" y="544"/>
                      </a:lnTo>
                      <a:lnTo>
                        <a:pt x="489" y="575"/>
                      </a:lnTo>
                      <a:lnTo>
                        <a:pt x="483" y="604"/>
                      </a:lnTo>
                      <a:lnTo>
                        <a:pt x="477" y="631"/>
                      </a:lnTo>
                      <a:lnTo>
                        <a:pt x="472" y="657"/>
                      </a:lnTo>
                      <a:lnTo>
                        <a:pt x="467" y="681"/>
                      </a:lnTo>
                      <a:lnTo>
                        <a:pt x="462" y="703"/>
                      </a:lnTo>
                      <a:lnTo>
                        <a:pt x="458" y="722"/>
                      </a:lnTo>
                      <a:lnTo>
                        <a:pt x="455" y="738"/>
                      </a:lnTo>
                      <a:lnTo>
                        <a:pt x="451" y="751"/>
                      </a:lnTo>
                      <a:lnTo>
                        <a:pt x="449" y="760"/>
                      </a:lnTo>
                      <a:lnTo>
                        <a:pt x="448" y="767"/>
                      </a:lnTo>
                      <a:lnTo>
                        <a:pt x="447" y="769"/>
                      </a:lnTo>
                      <a:lnTo>
                        <a:pt x="293" y="817"/>
                      </a:lnTo>
                      <a:lnTo>
                        <a:pt x="125" y="776"/>
                      </a:lnTo>
                      <a:lnTo>
                        <a:pt x="124" y="775"/>
                      </a:lnTo>
                      <a:lnTo>
                        <a:pt x="123" y="772"/>
                      </a:lnTo>
                      <a:lnTo>
                        <a:pt x="121" y="767"/>
                      </a:lnTo>
                      <a:lnTo>
                        <a:pt x="119" y="760"/>
                      </a:lnTo>
                      <a:lnTo>
                        <a:pt x="116" y="751"/>
                      </a:lnTo>
                      <a:lnTo>
                        <a:pt x="112" y="738"/>
                      </a:lnTo>
                      <a:lnTo>
                        <a:pt x="108" y="724"/>
                      </a:lnTo>
                      <a:lnTo>
                        <a:pt x="103" y="706"/>
                      </a:lnTo>
                      <a:lnTo>
                        <a:pt x="98" y="685"/>
                      </a:lnTo>
                      <a:lnTo>
                        <a:pt x="92" y="662"/>
                      </a:lnTo>
                      <a:lnTo>
                        <a:pt x="86" y="634"/>
                      </a:lnTo>
                      <a:lnTo>
                        <a:pt x="79" y="603"/>
                      </a:lnTo>
                      <a:lnTo>
                        <a:pt x="72" y="568"/>
                      </a:lnTo>
                      <a:lnTo>
                        <a:pt x="65" y="530"/>
                      </a:lnTo>
                      <a:lnTo>
                        <a:pt x="58" y="487"/>
                      </a:lnTo>
                      <a:lnTo>
                        <a:pt x="49" y="441"/>
                      </a:lnTo>
                      <a:lnTo>
                        <a:pt x="42" y="389"/>
                      </a:lnTo>
                      <a:lnTo>
                        <a:pt x="34" y="333"/>
                      </a:lnTo>
                      <a:lnTo>
                        <a:pt x="25" y="273"/>
                      </a:lnTo>
                      <a:lnTo>
                        <a:pt x="17" y="208"/>
                      </a:lnTo>
                      <a:lnTo>
                        <a:pt x="8" y="137"/>
                      </a:lnTo>
                      <a:lnTo>
                        <a:pt x="0" y="62"/>
                      </a:lnTo>
                      <a:lnTo>
                        <a:pt x="2" y="62"/>
                      </a:lnTo>
                      <a:lnTo>
                        <a:pt x="9" y="63"/>
                      </a:lnTo>
                      <a:lnTo>
                        <a:pt x="21" y="63"/>
                      </a:lnTo>
                      <a:lnTo>
                        <a:pt x="36" y="63"/>
                      </a:lnTo>
                      <a:lnTo>
                        <a:pt x="56" y="64"/>
                      </a:lnTo>
                      <a:lnTo>
                        <a:pt x="78" y="65"/>
                      </a:lnTo>
                      <a:lnTo>
                        <a:pt x="161" y="65"/>
                      </a:lnTo>
                      <a:lnTo>
                        <a:pt x="192" y="64"/>
                      </a:lnTo>
                      <a:lnTo>
                        <a:pt x="225" y="63"/>
                      </a:lnTo>
                      <a:lnTo>
                        <a:pt x="259" y="60"/>
                      </a:lnTo>
                      <a:lnTo>
                        <a:pt x="294" y="58"/>
                      </a:lnTo>
                      <a:lnTo>
                        <a:pt x="328" y="54"/>
                      </a:lnTo>
                      <a:lnTo>
                        <a:pt x="364" y="50"/>
                      </a:lnTo>
                      <a:lnTo>
                        <a:pt x="397" y="45"/>
                      </a:lnTo>
                      <a:lnTo>
                        <a:pt x="431" y="38"/>
                      </a:lnTo>
                      <a:lnTo>
                        <a:pt x="463" y="30"/>
                      </a:lnTo>
                      <a:lnTo>
                        <a:pt x="494" y="22"/>
                      </a:lnTo>
                      <a:lnTo>
                        <a:pt x="522" y="11"/>
                      </a:lnTo>
                      <a:lnTo>
                        <a:pt x="549"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95" name="Freeform 77">
                  <a:extLst>
                    <a:ext uri="{FF2B5EF4-FFF2-40B4-BE49-F238E27FC236}">
                      <a16:creationId xmlns:a16="http://schemas.microsoft.com/office/drawing/2014/main" id="{DC8533E7-EFE0-D0E7-B206-752CE17A28A1}"/>
                    </a:ext>
                  </a:extLst>
                </p:cNvPr>
                <p:cNvSpPr>
                  <a:spLocks/>
                </p:cNvSpPr>
                <p:nvPr/>
              </p:nvSpPr>
              <p:spPr bwMode="auto">
                <a:xfrm>
                  <a:off x="6083299" y="4606925"/>
                  <a:ext cx="211138" cy="922338"/>
                </a:xfrm>
                <a:custGeom>
                  <a:avLst/>
                  <a:gdLst/>
                  <a:ahLst/>
                  <a:cxnLst>
                    <a:cxn ang="0">
                      <a:pos x="133" y="0"/>
                    </a:cxn>
                    <a:cxn ang="0">
                      <a:pos x="133" y="1"/>
                    </a:cxn>
                    <a:cxn ang="0">
                      <a:pos x="130" y="4"/>
                    </a:cxn>
                    <a:cxn ang="0">
                      <a:pos x="125" y="9"/>
                    </a:cxn>
                    <a:cxn ang="0">
                      <a:pos x="118" y="15"/>
                    </a:cxn>
                    <a:cxn ang="0">
                      <a:pos x="109" y="22"/>
                    </a:cxn>
                    <a:cxn ang="0">
                      <a:pos x="97" y="29"/>
                    </a:cxn>
                    <a:cxn ang="0">
                      <a:pos x="82" y="35"/>
                    </a:cxn>
                    <a:cxn ang="0">
                      <a:pos x="59" y="581"/>
                    </a:cxn>
                    <a:cxn ang="0">
                      <a:pos x="38" y="579"/>
                    </a:cxn>
                    <a:cxn ang="0">
                      <a:pos x="55" y="39"/>
                    </a:cxn>
                    <a:cxn ang="0">
                      <a:pos x="53" y="39"/>
                    </a:cxn>
                    <a:cxn ang="0">
                      <a:pos x="48" y="38"/>
                    </a:cxn>
                    <a:cxn ang="0">
                      <a:pos x="41" y="36"/>
                    </a:cxn>
                    <a:cxn ang="0">
                      <a:pos x="31" y="33"/>
                    </a:cxn>
                    <a:cxn ang="0">
                      <a:pos x="21" y="29"/>
                    </a:cxn>
                    <a:cxn ang="0">
                      <a:pos x="10" y="24"/>
                    </a:cxn>
                    <a:cxn ang="0">
                      <a:pos x="0" y="18"/>
                    </a:cxn>
                    <a:cxn ang="0">
                      <a:pos x="3" y="18"/>
                    </a:cxn>
                    <a:cxn ang="0">
                      <a:pos x="10" y="18"/>
                    </a:cxn>
                    <a:cxn ang="0">
                      <a:pos x="20" y="18"/>
                    </a:cxn>
                    <a:cxn ang="0">
                      <a:pos x="34" y="16"/>
                    </a:cxn>
                    <a:cxn ang="0">
                      <a:pos x="50" y="15"/>
                    </a:cxn>
                    <a:cxn ang="0">
                      <a:pos x="67" y="13"/>
                    </a:cxn>
                    <a:cxn ang="0">
                      <a:pos x="84" y="11"/>
                    </a:cxn>
                    <a:cxn ang="0">
                      <a:pos x="102" y="8"/>
                    </a:cxn>
                    <a:cxn ang="0">
                      <a:pos x="119" y="4"/>
                    </a:cxn>
                    <a:cxn ang="0">
                      <a:pos x="133" y="0"/>
                    </a:cxn>
                  </a:cxnLst>
                  <a:rect l="0" t="0" r="r" b="b"/>
                  <a:pathLst>
                    <a:path w="133" h="581">
                      <a:moveTo>
                        <a:pt x="133" y="0"/>
                      </a:moveTo>
                      <a:lnTo>
                        <a:pt x="133" y="1"/>
                      </a:lnTo>
                      <a:lnTo>
                        <a:pt x="130" y="4"/>
                      </a:lnTo>
                      <a:lnTo>
                        <a:pt x="125" y="9"/>
                      </a:lnTo>
                      <a:lnTo>
                        <a:pt x="118" y="15"/>
                      </a:lnTo>
                      <a:lnTo>
                        <a:pt x="109" y="22"/>
                      </a:lnTo>
                      <a:lnTo>
                        <a:pt x="97" y="29"/>
                      </a:lnTo>
                      <a:lnTo>
                        <a:pt x="82" y="35"/>
                      </a:lnTo>
                      <a:lnTo>
                        <a:pt x="59" y="581"/>
                      </a:lnTo>
                      <a:lnTo>
                        <a:pt x="38" y="579"/>
                      </a:lnTo>
                      <a:lnTo>
                        <a:pt x="55" y="39"/>
                      </a:lnTo>
                      <a:lnTo>
                        <a:pt x="53" y="39"/>
                      </a:lnTo>
                      <a:lnTo>
                        <a:pt x="48" y="38"/>
                      </a:lnTo>
                      <a:lnTo>
                        <a:pt x="41" y="36"/>
                      </a:lnTo>
                      <a:lnTo>
                        <a:pt x="31" y="33"/>
                      </a:lnTo>
                      <a:lnTo>
                        <a:pt x="21" y="29"/>
                      </a:lnTo>
                      <a:lnTo>
                        <a:pt x="10" y="24"/>
                      </a:lnTo>
                      <a:lnTo>
                        <a:pt x="0" y="18"/>
                      </a:lnTo>
                      <a:lnTo>
                        <a:pt x="3" y="18"/>
                      </a:lnTo>
                      <a:lnTo>
                        <a:pt x="10" y="18"/>
                      </a:lnTo>
                      <a:lnTo>
                        <a:pt x="20" y="18"/>
                      </a:lnTo>
                      <a:lnTo>
                        <a:pt x="34" y="16"/>
                      </a:lnTo>
                      <a:lnTo>
                        <a:pt x="50" y="15"/>
                      </a:lnTo>
                      <a:lnTo>
                        <a:pt x="67" y="13"/>
                      </a:lnTo>
                      <a:lnTo>
                        <a:pt x="84" y="11"/>
                      </a:lnTo>
                      <a:lnTo>
                        <a:pt x="102" y="8"/>
                      </a:lnTo>
                      <a:lnTo>
                        <a:pt x="119" y="4"/>
                      </a:lnTo>
                      <a:lnTo>
                        <a:pt x="133"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96" name="Freeform 78">
                  <a:extLst>
                    <a:ext uri="{FF2B5EF4-FFF2-40B4-BE49-F238E27FC236}">
                      <a16:creationId xmlns:a16="http://schemas.microsoft.com/office/drawing/2014/main" id="{19E89A45-27D6-98AF-F8B5-AAB1D9B7EA73}"/>
                    </a:ext>
                  </a:extLst>
                </p:cNvPr>
                <p:cNvSpPr>
                  <a:spLocks/>
                </p:cNvSpPr>
                <p:nvPr/>
              </p:nvSpPr>
              <p:spPr bwMode="auto">
                <a:xfrm>
                  <a:off x="6149974" y="3328988"/>
                  <a:ext cx="193675" cy="822325"/>
                </a:xfrm>
                <a:custGeom>
                  <a:avLst/>
                  <a:gdLst/>
                  <a:ahLst/>
                  <a:cxnLst>
                    <a:cxn ang="0">
                      <a:pos x="35" y="0"/>
                    </a:cxn>
                    <a:cxn ang="0">
                      <a:pos x="44" y="31"/>
                    </a:cxn>
                    <a:cxn ang="0">
                      <a:pos x="53" y="64"/>
                    </a:cxn>
                    <a:cxn ang="0">
                      <a:pos x="62" y="97"/>
                    </a:cxn>
                    <a:cxn ang="0">
                      <a:pos x="69" y="130"/>
                    </a:cxn>
                    <a:cxn ang="0">
                      <a:pos x="76" y="164"/>
                    </a:cxn>
                    <a:cxn ang="0">
                      <a:pos x="83" y="197"/>
                    </a:cxn>
                    <a:cxn ang="0">
                      <a:pos x="89" y="230"/>
                    </a:cxn>
                    <a:cxn ang="0">
                      <a:pos x="95" y="261"/>
                    </a:cxn>
                    <a:cxn ang="0">
                      <a:pos x="100" y="291"/>
                    </a:cxn>
                    <a:cxn ang="0">
                      <a:pos x="105" y="320"/>
                    </a:cxn>
                    <a:cxn ang="0">
                      <a:pos x="109" y="346"/>
                    </a:cxn>
                    <a:cxn ang="0">
                      <a:pos x="113" y="370"/>
                    </a:cxn>
                    <a:cxn ang="0">
                      <a:pos x="116" y="391"/>
                    </a:cxn>
                    <a:cxn ang="0">
                      <a:pos x="118" y="409"/>
                    </a:cxn>
                    <a:cxn ang="0">
                      <a:pos x="120" y="424"/>
                    </a:cxn>
                    <a:cxn ang="0">
                      <a:pos x="121" y="435"/>
                    </a:cxn>
                    <a:cxn ang="0">
                      <a:pos x="122" y="442"/>
                    </a:cxn>
                    <a:cxn ang="0">
                      <a:pos x="122" y="444"/>
                    </a:cxn>
                    <a:cxn ang="0">
                      <a:pos x="62" y="518"/>
                    </a:cxn>
                    <a:cxn ang="0">
                      <a:pos x="0" y="448"/>
                    </a:cxn>
                    <a:cxn ang="0">
                      <a:pos x="2" y="423"/>
                    </a:cxn>
                    <a:cxn ang="0">
                      <a:pos x="3" y="396"/>
                    </a:cxn>
                    <a:cxn ang="0">
                      <a:pos x="4" y="367"/>
                    </a:cxn>
                    <a:cxn ang="0">
                      <a:pos x="4" y="337"/>
                    </a:cxn>
                    <a:cxn ang="0">
                      <a:pos x="5" y="306"/>
                    </a:cxn>
                    <a:cxn ang="0">
                      <a:pos x="5" y="213"/>
                    </a:cxn>
                    <a:cxn ang="0">
                      <a:pos x="4" y="183"/>
                    </a:cxn>
                    <a:cxn ang="0">
                      <a:pos x="4" y="154"/>
                    </a:cxn>
                    <a:cxn ang="0">
                      <a:pos x="4" y="127"/>
                    </a:cxn>
                    <a:cxn ang="0">
                      <a:pos x="3" y="101"/>
                    </a:cxn>
                    <a:cxn ang="0">
                      <a:pos x="2" y="78"/>
                    </a:cxn>
                    <a:cxn ang="0">
                      <a:pos x="2" y="57"/>
                    </a:cxn>
                    <a:cxn ang="0">
                      <a:pos x="2" y="39"/>
                    </a:cxn>
                    <a:cxn ang="0">
                      <a:pos x="1" y="25"/>
                    </a:cxn>
                    <a:cxn ang="0">
                      <a:pos x="0" y="13"/>
                    </a:cxn>
                    <a:cxn ang="0">
                      <a:pos x="0" y="5"/>
                    </a:cxn>
                    <a:cxn ang="0">
                      <a:pos x="35" y="0"/>
                    </a:cxn>
                  </a:cxnLst>
                  <a:rect l="0" t="0" r="r" b="b"/>
                  <a:pathLst>
                    <a:path w="122" h="518">
                      <a:moveTo>
                        <a:pt x="35" y="0"/>
                      </a:moveTo>
                      <a:lnTo>
                        <a:pt x="44" y="31"/>
                      </a:lnTo>
                      <a:lnTo>
                        <a:pt x="53" y="64"/>
                      </a:lnTo>
                      <a:lnTo>
                        <a:pt x="62" y="97"/>
                      </a:lnTo>
                      <a:lnTo>
                        <a:pt x="69" y="130"/>
                      </a:lnTo>
                      <a:lnTo>
                        <a:pt x="76" y="164"/>
                      </a:lnTo>
                      <a:lnTo>
                        <a:pt x="83" y="197"/>
                      </a:lnTo>
                      <a:lnTo>
                        <a:pt x="89" y="230"/>
                      </a:lnTo>
                      <a:lnTo>
                        <a:pt x="95" y="261"/>
                      </a:lnTo>
                      <a:lnTo>
                        <a:pt x="100" y="291"/>
                      </a:lnTo>
                      <a:lnTo>
                        <a:pt x="105" y="320"/>
                      </a:lnTo>
                      <a:lnTo>
                        <a:pt x="109" y="346"/>
                      </a:lnTo>
                      <a:lnTo>
                        <a:pt x="113" y="370"/>
                      </a:lnTo>
                      <a:lnTo>
                        <a:pt x="116" y="391"/>
                      </a:lnTo>
                      <a:lnTo>
                        <a:pt x="118" y="409"/>
                      </a:lnTo>
                      <a:lnTo>
                        <a:pt x="120" y="424"/>
                      </a:lnTo>
                      <a:lnTo>
                        <a:pt x="121" y="435"/>
                      </a:lnTo>
                      <a:lnTo>
                        <a:pt x="122" y="442"/>
                      </a:lnTo>
                      <a:lnTo>
                        <a:pt x="122" y="444"/>
                      </a:lnTo>
                      <a:lnTo>
                        <a:pt x="62" y="518"/>
                      </a:lnTo>
                      <a:lnTo>
                        <a:pt x="0" y="448"/>
                      </a:lnTo>
                      <a:lnTo>
                        <a:pt x="2" y="423"/>
                      </a:lnTo>
                      <a:lnTo>
                        <a:pt x="3" y="396"/>
                      </a:lnTo>
                      <a:lnTo>
                        <a:pt x="4" y="367"/>
                      </a:lnTo>
                      <a:lnTo>
                        <a:pt x="4" y="337"/>
                      </a:lnTo>
                      <a:lnTo>
                        <a:pt x="5" y="306"/>
                      </a:lnTo>
                      <a:lnTo>
                        <a:pt x="5" y="213"/>
                      </a:lnTo>
                      <a:lnTo>
                        <a:pt x="4" y="183"/>
                      </a:lnTo>
                      <a:lnTo>
                        <a:pt x="4" y="154"/>
                      </a:lnTo>
                      <a:lnTo>
                        <a:pt x="4" y="127"/>
                      </a:lnTo>
                      <a:lnTo>
                        <a:pt x="3" y="101"/>
                      </a:lnTo>
                      <a:lnTo>
                        <a:pt x="2" y="78"/>
                      </a:lnTo>
                      <a:lnTo>
                        <a:pt x="2" y="57"/>
                      </a:lnTo>
                      <a:lnTo>
                        <a:pt x="2" y="39"/>
                      </a:lnTo>
                      <a:lnTo>
                        <a:pt x="1" y="25"/>
                      </a:lnTo>
                      <a:lnTo>
                        <a:pt x="0" y="13"/>
                      </a:lnTo>
                      <a:lnTo>
                        <a:pt x="0" y="5"/>
                      </a:lnTo>
                      <a:lnTo>
                        <a:pt x="35"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97" name="Freeform 79">
                  <a:extLst>
                    <a:ext uri="{FF2B5EF4-FFF2-40B4-BE49-F238E27FC236}">
                      <a16:creationId xmlns:a16="http://schemas.microsoft.com/office/drawing/2014/main" id="{1200024B-9B1B-257E-195F-2C43AA618FE1}"/>
                    </a:ext>
                  </a:extLst>
                </p:cNvPr>
                <p:cNvSpPr>
                  <a:spLocks/>
                </p:cNvSpPr>
                <p:nvPr/>
              </p:nvSpPr>
              <p:spPr bwMode="auto">
                <a:xfrm>
                  <a:off x="5783262" y="5395913"/>
                  <a:ext cx="754063" cy="166688"/>
                </a:xfrm>
                <a:custGeom>
                  <a:avLst/>
                  <a:gdLst/>
                  <a:ahLst/>
                  <a:cxnLst>
                    <a:cxn ang="0">
                      <a:pos x="115" y="0"/>
                    </a:cxn>
                    <a:cxn ang="0">
                      <a:pos x="132" y="1"/>
                    </a:cxn>
                    <a:cxn ang="0">
                      <a:pos x="152" y="5"/>
                    </a:cxn>
                    <a:cxn ang="0">
                      <a:pos x="173" y="10"/>
                    </a:cxn>
                    <a:cxn ang="0">
                      <a:pos x="195" y="19"/>
                    </a:cxn>
                    <a:cxn ang="0">
                      <a:pos x="219" y="30"/>
                    </a:cxn>
                    <a:cxn ang="0">
                      <a:pos x="246" y="44"/>
                    </a:cxn>
                    <a:cxn ang="0">
                      <a:pos x="246" y="44"/>
                    </a:cxn>
                    <a:cxn ang="0">
                      <a:pos x="250" y="42"/>
                    </a:cxn>
                    <a:cxn ang="0">
                      <a:pos x="255" y="39"/>
                    </a:cxn>
                    <a:cxn ang="0">
                      <a:pos x="261" y="35"/>
                    </a:cxn>
                    <a:cxn ang="0">
                      <a:pos x="268" y="30"/>
                    </a:cxn>
                    <a:cxn ang="0">
                      <a:pos x="278" y="26"/>
                    </a:cxn>
                    <a:cxn ang="0">
                      <a:pos x="289" y="21"/>
                    </a:cxn>
                    <a:cxn ang="0">
                      <a:pos x="300" y="16"/>
                    </a:cxn>
                    <a:cxn ang="0">
                      <a:pos x="312" y="11"/>
                    </a:cxn>
                    <a:cxn ang="0">
                      <a:pos x="324" y="7"/>
                    </a:cxn>
                    <a:cxn ang="0">
                      <a:pos x="338" y="4"/>
                    </a:cxn>
                    <a:cxn ang="0">
                      <a:pos x="351" y="1"/>
                    </a:cxn>
                    <a:cxn ang="0">
                      <a:pos x="365" y="1"/>
                    </a:cxn>
                    <a:cxn ang="0">
                      <a:pos x="379" y="1"/>
                    </a:cxn>
                    <a:cxn ang="0">
                      <a:pos x="392" y="3"/>
                    </a:cxn>
                    <a:cxn ang="0">
                      <a:pos x="406" y="7"/>
                    </a:cxn>
                    <a:cxn ang="0">
                      <a:pos x="418" y="13"/>
                    </a:cxn>
                    <a:cxn ang="0">
                      <a:pos x="430" y="21"/>
                    </a:cxn>
                    <a:cxn ang="0">
                      <a:pos x="442" y="32"/>
                    </a:cxn>
                    <a:cxn ang="0">
                      <a:pos x="451" y="46"/>
                    </a:cxn>
                    <a:cxn ang="0">
                      <a:pos x="461" y="62"/>
                    </a:cxn>
                    <a:cxn ang="0">
                      <a:pos x="469" y="82"/>
                    </a:cxn>
                    <a:cxn ang="0">
                      <a:pos x="475" y="105"/>
                    </a:cxn>
                    <a:cxn ang="0">
                      <a:pos x="0" y="105"/>
                    </a:cxn>
                    <a:cxn ang="0">
                      <a:pos x="0" y="104"/>
                    </a:cxn>
                    <a:cxn ang="0">
                      <a:pos x="1" y="102"/>
                    </a:cxn>
                    <a:cxn ang="0">
                      <a:pos x="1" y="97"/>
                    </a:cxn>
                    <a:cxn ang="0">
                      <a:pos x="3" y="92"/>
                    </a:cxn>
                    <a:cxn ang="0">
                      <a:pos x="5" y="85"/>
                    </a:cxn>
                    <a:cxn ang="0">
                      <a:pos x="8" y="77"/>
                    </a:cxn>
                    <a:cxn ang="0">
                      <a:pos x="11" y="70"/>
                    </a:cxn>
                    <a:cxn ang="0">
                      <a:pos x="15" y="61"/>
                    </a:cxn>
                    <a:cxn ang="0">
                      <a:pos x="20" y="53"/>
                    </a:cxn>
                    <a:cxn ang="0">
                      <a:pos x="26" y="44"/>
                    </a:cxn>
                    <a:cxn ang="0">
                      <a:pos x="33" y="35"/>
                    </a:cxn>
                    <a:cxn ang="0">
                      <a:pos x="41" y="27"/>
                    </a:cxn>
                    <a:cxn ang="0">
                      <a:pos x="50" y="19"/>
                    </a:cxn>
                    <a:cxn ang="0">
                      <a:pos x="60" y="13"/>
                    </a:cxn>
                    <a:cxn ang="0">
                      <a:pos x="72" y="8"/>
                    </a:cxn>
                    <a:cxn ang="0">
                      <a:pos x="85" y="4"/>
                    </a:cxn>
                    <a:cxn ang="0">
                      <a:pos x="99" y="1"/>
                    </a:cxn>
                    <a:cxn ang="0">
                      <a:pos x="115" y="0"/>
                    </a:cxn>
                  </a:cxnLst>
                  <a:rect l="0" t="0" r="r" b="b"/>
                  <a:pathLst>
                    <a:path w="475" h="105">
                      <a:moveTo>
                        <a:pt x="115" y="0"/>
                      </a:moveTo>
                      <a:lnTo>
                        <a:pt x="132" y="1"/>
                      </a:lnTo>
                      <a:lnTo>
                        <a:pt x="152" y="5"/>
                      </a:lnTo>
                      <a:lnTo>
                        <a:pt x="173" y="10"/>
                      </a:lnTo>
                      <a:lnTo>
                        <a:pt x="195" y="19"/>
                      </a:lnTo>
                      <a:lnTo>
                        <a:pt x="219" y="30"/>
                      </a:lnTo>
                      <a:lnTo>
                        <a:pt x="246" y="44"/>
                      </a:lnTo>
                      <a:lnTo>
                        <a:pt x="246" y="44"/>
                      </a:lnTo>
                      <a:lnTo>
                        <a:pt x="250" y="42"/>
                      </a:lnTo>
                      <a:lnTo>
                        <a:pt x="255" y="39"/>
                      </a:lnTo>
                      <a:lnTo>
                        <a:pt x="261" y="35"/>
                      </a:lnTo>
                      <a:lnTo>
                        <a:pt x="268" y="30"/>
                      </a:lnTo>
                      <a:lnTo>
                        <a:pt x="278" y="26"/>
                      </a:lnTo>
                      <a:lnTo>
                        <a:pt x="289" y="21"/>
                      </a:lnTo>
                      <a:lnTo>
                        <a:pt x="300" y="16"/>
                      </a:lnTo>
                      <a:lnTo>
                        <a:pt x="312" y="11"/>
                      </a:lnTo>
                      <a:lnTo>
                        <a:pt x="324" y="7"/>
                      </a:lnTo>
                      <a:lnTo>
                        <a:pt x="338" y="4"/>
                      </a:lnTo>
                      <a:lnTo>
                        <a:pt x="351" y="1"/>
                      </a:lnTo>
                      <a:lnTo>
                        <a:pt x="365" y="1"/>
                      </a:lnTo>
                      <a:lnTo>
                        <a:pt x="379" y="1"/>
                      </a:lnTo>
                      <a:lnTo>
                        <a:pt x="392" y="3"/>
                      </a:lnTo>
                      <a:lnTo>
                        <a:pt x="406" y="7"/>
                      </a:lnTo>
                      <a:lnTo>
                        <a:pt x="418" y="13"/>
                      </a:lnTo>
                      <a:lnTo>
                        <a:pt x="430" y="21"/>
                      </a:lnTo>
                      <a:lnTo>
                        <a:pt x="442" y="32"/>
                      </a:lnTo>
                      <a:lnTo>
                        <a:pt x="451" y="46"/>
                      </a:lnTo>
                      <a:lnTo>
                        <a:pt x="461" y="62"/>
                      </a:lnTo>
                      <a:lnTo>
                        <a:pt x="469" y="82"/>
                      </a:lnTo>
                      <a:lnTo>
                        <a:pt x="475" y="105"/>
                      </a:lnTo>
                      <a:lnTo>
                        <a:pt x="0" y="105"/>
                      </a:lnTo>
                      <a:lnTo>
                        <a:pt x="0" y="104"/>
                      </a:lnTo>
                      <a:lnTo>
                        <a:pt x="1" y="102"/>
                      </a:lnTo>
                      <a:lnTo>
                        <a:pt x="1" y="97"/>
                      </a:lnTo>
                      <a:lnTo>
                        <a:pt x="3" y="92"/>
                      </a:lnTo>
                      <a:lnTo>
                        <a:pt x="5" y="85"/>
                      </a:lnTo>
                      <a:lnTo>
                        <a:pt x="8" y="77"/>
                      </a:lnTo>
                      <a:lnTo>
                        <a:pt x="11" y="70"/>
                      </a:lnTo>
                      <a:lnTo>
                        <a:pt x="15" y="61"/>
                      </a:lnTo>
                      <a:lnTo>
                        <a:pt x="20" y="53"/>
                      </a:lnTo>
                      <a:lnTo>
                        <a:pt x="26" y="44"/>
                      </a:lnTo>
                      <a:lnTo>
                        <a:pt x="33" y="35"/>
                      </a:lnTo>
                      <a:lnTo>
                        <a:pt x="41" y="27"/>
                      </a:lnTo>
                      <a:lnTo>
                        <a:pt x="50" y="19"/>
                      </a:lnTo>
                      <a:lnTo>
                        <a:pt x="60" y="13"/>
                      </a:lnTo>
                      <a:lnTo>
                        <a:pt x="72" y="8"/>
                      </a:lnTo>
                      <a:lnTo>
                        <a:pt x="85" y="4"/>
                      </a:lnTo>
                      <a:lnTo>
                        <a:pt x="99" y="1"/>
                      </a:lnTo>
                      <a:lnTo>
                        <a:pt x="11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98" name="Freeform 80">
                  <a:extLst>
                    <a:ext uri="{FF2B5EF4-FFF2-40B4-BE49-F238E27FC236}">
                      <a16:creationId xmlns:a16="http://schemas.microsoft.com/office/drawing/2014/main" id="{F04672D4-DD0D-430E-C969-AE0F940DE3C6}"/>
                    </a:ext>
                  </a:extLst>
                </p:cNvPr>
                <p:cNvSpPr>
                  <a:spLocks noEditPoints="1"/>
                </p:cNvSpPr>
                <p:nvPr/>
              </p:nvSpPr>
              <p:spPr bwMode="auto">
                <a:xfrm>
                  <a:off x="6354762" y="3203575"/>
                  <a:ext cx="66675" cy="1085850"/>
                </a:xfrm>
                <a:custGeom>
                  <a:avLst/>
                  <a:gdLst/>
                  <a:ahLst/>
                  <a:cxnLst>
                    <a:cxn ang="0">
                      <a:pos x="18" y="582"/>
                    </a:cxn>
                    <a:cxn ang="0">
                      <a:pos x="24" y="582"/>
                    </a:cxn>
                    <a:cxn ang="0">
                      <a:pos x="29" y="583"/>
                    </a:cxn>
                    <a:cxn ang="0">
                      <a:pos x="33" y="619"/>
                    </a:cxn>
                    <a:cxn ang="0">
                      <a:pos x="38" y="652"/>
                    </a:cxn>
                    <a:cxn ang="0">
                      <a:pos x="42" y="681"/>
                    </a:cxn>
                    <a:cxn ang="0">
                      <a:pos x="29" y="684"/>
                    </a:cxn>
                    <a:cxn ang="0">
                      <a:pos x="26" y="654"/>
                    </a:cxn>
                    <a:cxn ang="0">
                      <a:pos x="22" y="619"/>
                    </a:cxn>
                    <a:cxn ang="0">
                      <a:pos x="18" y="582"/>
                    </a:cxn>
                    <a:cxn ang="0">
                      <a:pos x="19" y="0"/>
                    </a:cxn>
                    <a:cxn ang="0">
                      <a:pos x="19" y="2"/>
                    </a:cxn>
                    <a:cxn ang="0">
                      <a:pos x="18" y="8"/>
                    </a:cxn>
                    <a:cxn ang="0">
                      <a:pos x="17" y="17"/>
                    </a:cxn>
                    <a:cxn ang="0">
                      <a:pos x="16" y="30"/>
                    </a:cxn>
                    <a:cxn ang="0">
                      <a:pos x="14" y="48"/>
                    </a:cxn>
                    <a:cxn ang="0">
                      <a:pos x="12" y="70"/>
                    </a:cxn>
                    <a:cxn ang="0">
                      <a:pos x="11" y="96"/>
                    </a:cxn>
                    <a:cxn ang="0">
                      <a:pos x="9" y="126"/>
                    </a:cxn>
                    <a:cxn ang="0">
                      <a:pos x="9" y="161"/>
                    </a:cxn>
                    <a:cxn ang="0">
                      <a:pos x="8" y="200"/>
                    </a:cxn>
                    <a:cxn ang="0">
                      <a:pos x="4" y="202"/>
                    </a:cxn>
                    <a:cxn ang="0">
                      <a:pos x="0" y="204"/>
                    </a:cxn>
                    <a:cxn ang="0">
                      <a:pos x="1" y="166"/>
                    </a:cxn>
                    <a:cxn ang="0">
                      <a:pos x="4" y="132"/>
                    </a:cxn>
                    <a:cxn ang="0">
                      <a:pos x="6" y="101"/>
                    </a:cxn>
                    <a:cxn ang="0">
                      <a:pos x="9" y="75"/>
                    </a:cxn>
                    <a:cxn ang="0">
                      <a:pos x="11" y="52"/>
                    </a:cxn>
                    <a:cxn ang="0">
                      <a:pos x="13" y="34"/>
                    </a:cxn>
                    <a:cxn ang="0">
                      <a:pos x="16" y="19"/>
                    </a:cxn>
                    <a:cxn ang="0">
                      <a:pos x="18" y="8"/>
                    </a:cxn>
                    <a:cxn ang="0">
                      <a:pos x="18" y="2"/>
                    </a:cxn>
                    <a:cxn ang="0">
                      <a:pos x="19" y="0"/>
                    </a:cxn>
                  </a:cxnLst>
                  <a:rect l="0" t="0" r="r" b="b"/>
                  <a:pathLst>
                    <a:path w="42" h="684">
                      <a:moveTo>
                        <a:pt x="18" y="582"/>
                      </a:moveTo>
                      <a:lnTo>
                        <a:pt x="24" y="582"/>
                      </a:lnTo>
                      <a:lnTo>
                        <a:pt x="29" y="583"/>
                      </a:lnTo>
                      <a:lnTo>
                        <a:pt x="33" y="619"/>
                      </a:lnTo>
                      <a:lnTo>
                        <a:pt x="38" y="652"/>
                      </a:lnTo>
                      <a:lnTo>
                        <a:pt x="42" y="681"/>
                      </a:lnTo>
                      <a:lnTo>
                        <a:pt x="29" y="684"/>
                      </a:lnTo>
                      <a:lnTo>
                        <a:pt x="26" y="654"/>
                      </a:lnTo>
                      <a:lnTo>
                        <a:pt x="22" y="619"/>
                      </a:lnTo>
                      <a:lnTo>
                        <a:pt x="18" y="582"/>
                      </a:lnTo>
                      <a:close/>
                      <a:moveTo>
                        <a:pt x="19" y="0"/>
                      </a:moveTo>
                      <a:lnTo>
                        <a:pt x="19" y="2"/>
                      </a:lnTo>
                      <a:lnTo>
                        <a:pt x="18" y="8"/>
                      </a:lnTo>
                      <a:lnTo>
                        <a:pt x="17" y="17"/>
                      </a:lnTo>
                      <a:lnTo>
                        <a:pt x="16" y="30"/>
                      </a:lnTo>
                      <a:lnTo>
                        <a:pt x="14" y="48"/>
                      </a:lnTo>
                      <a:lnTo>
                        <a:pt x="12" y="70"/>
                      </a:lnTo>
                      <a:lnTo>
                        <a:pt x="11" y="96"/>
                      </a:lnTo>
                      <a:lnTo>
                        <a:pt x="9" y="126"/>
                      </a:lnTo>
                      <a:lnTo>
                        <a:pt x="9" y="161"/>
                      </a:lnTo>
                      <a:lnTo>
                        <a:pt x="8" y="200"/>
                      </a:lnTo>
                      <a:lnTo>
                        <a:pt x="4" y="202"/>
                      </a:lnTo>
                      <a:lnTo>
                        <a:pt x="0" y="204"/>
                      </a:lnTo>
                      <a:lnTo>
                        <a:pt x="1" y="166"/>
                      </a:lnTo>
                      <a:lnTo>
                        <a:pt x="4" y="132"/>
                      </a:lnTo>
                      <a:lnTo>
                        <a:pt x="6" y="101"/>
                      </a:lnTo>
                      <a:lnTo>
                        <a:pt x="9" y="75"/>
                      </a:lnTo>
                      <a:lnTo>
                        <a:pt x="11" y="52"/>
                      </a:lnTo>
                      <a:lnTo>
                        <a:pt x="13" y="34"/>
                      </a:lnTo>
                      <a:lnTo>
                        <a:pt x="16" y="19"/>
                      </a:lnTo>
                      <a:lnTo>
                        <a:pt x="18" y="8"/>
                      </a:lnTo>
                      <a:lnTo>
                        <a:pt x="18" y="2"/>
                      </a:lnTo>
                      <a:lnTo>
                        <a:pt x="19" y="0"/>
                      </a:lnTo>
                      <a:close/>
                    </a:path>
                  </a:pathLst>
                </a:custGeom>
                <a:solidFill>
                  <a:srgbClr val="8DB5C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799" name="Freeform 81">
                  <a:extLst>
                    <a:ext uri="{FF2B5EF4-FFF2-40B4-BE49-F238E27FC236}">
                      <a16:creationId xmlns:a16="http://schemas.microsoft.com/office/drawing/2014/main" id="{3B69313E-7AA4-9669-71F6-E45F3FC37FE7}"/>
                    </a:ext>
                  </a:extLst>
                </p:cNvPr>
                <p:cNvSpPr>
                  <a:spLocks/>
                </p:cNvSpPr>
                <p:nvPr/>
              </p:nvSpPr>
              <p:spPr bwMode="auto">
                <a:xfrm>
                  <a:off x="6400799" y="4284663"/>
                  <a:ext cx="34925" cy="87313"/>
                </a:xfrm>
                <a:custGeom>
                  <a:avLst/>
                  <a:gdLst/>
                  <a:ahLst/>
                  <a:cxnLst>
                    <a:cxn ang="0">
                      <a:pos x="13" y="0"/>
                    </a:cxn>
                    <a:cxn ang="0">
                      <a:pos x="16" y="21"/>
                    </a:cxn>
                    <a:cxn ang="0">
                      <a:pos x="20" y="38"/>
                    </a:cxn>
                    <a:cxn ang="0">
                      <a:pos x="22" y="52"/>
                    </a:cxn>
                    <a:cxn ang="0">
                      <a:pos x="7" y="55"/>
                    </a:cxn>
                    <a:cxn ang="0">
                      <a:pos x="5" y="46"/>
                    </a:cxn>
                    <a:cxn ang="0">
                      <a:pos x="4" y="35"/>
                    </a:cxn>
                    <a:cxn ang="0">
                      <a:pos x="2" y="20"/>
                    </a:cxn>
                    <a:cxn ang="0">
                      <a:pos x="0" y="3"/>
                    </a:cxn>
                    <a:cxn ang="0">
                      <a:pos x="13" y="0"/>
                    </a:cxn>
                  </a:cxnLst>
                  <a:rect l="0" t="0" r="r" b="b"/>
                  <a:pathLst>
                    <a:path w="22" h="55">
                      <a:moveTo>
                        <a:pt x="13" y="0"/>
                      </a:moveTo>
                      <a:lnTo>
                        <a:pt x="16" y="21"/>
                      </a:lnTo>
                      <a:lnTo>
                        <a:pt x="20" y="38"/>
                      </a:lnTo>
                      <a:lnTo>
                        <a:pt x="22" y="52"/>
                      </a:lnTo>
                      <a:lnTo>
                        <a:pt x="7" y="55"/>
                      </a:lnTo>
                      <a:lnTo>
                        <a:pt x="5" y="46"/>
                      </a:lnTo>
                      <a:lnTo>
                        <a:pt x="4" y="35"/>
                      </a:lnTo>
                      <a:lnTo>
                        <a:pt x="2" y="20"/>
                      </a:lnTo>
                      <a:lnTo>
                        <a:pt x="0" y="3"/>
                      </a:lnTo>
                      <a:lnTo>
                        <a:pt x="13" y="0"/>
                      </a:lnTo>
                      <a:close/>
                    </a:path>
                  </a:pathLst>
                </a:custGeom>
                <a:solidFill>
                  <a:srgbClr val="00003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00" name="Freeform 82">
                  <a:extLst>
                    <a:ext uri="{FF2B5EF4-FFF2-40B4-BE49-F238E27FC236}">
                      <a16:creationId xmlns:a16="http://schemas.microsoft.com/office/drawing/2014/main" id="{DCEE3515-07B2-794F-8480-5528549AF991}"/>
                    </a:ext>
                  </a:extLst>
                </p:cNvPr>
                <p:cNvSpPr>
                  <a:spLocks/>
                </p:cNvSpPr>
                <p:nvPr/>
              </p:nvSpPr>
              <p:spPr bwMode="auto">
                <a:xfrm>
                  <a:off x="5472112" y="1947863"/>
                  <a:ext cx="1163638" cy="1125538"/>
                </a:xfrm>
                <a:custGeom>
                  <a:avLst/>
                  <a:gdLst/>
                  <a:ahLst/>
                  <a:cxnLst>
                    <a:cxn ang="0">
                      <a:pos x="364" y="0"/>
                    </a:cxn>
                    <a:cxn ang="0">
                      <a:pos x="432" y="9"/>
                    </a:cxn>
                    <a:cxn ang="0">
                      <a:pos x="500" y="32"/>
                    </a:cxn>
                    <a:cxn ang="0">
                      <a:pos x="559" y="64"/>
                    </a:cxn>
                    <a:cxn ang="0">
                      <a:pos x="611" y="108"/>
                    </a:cxn>
                    <a:cxn ang="0">
                      <a:pos x="654" y="160"/>
                    </a:cxn>
                    <a:cxn ang="0">
                      <a:pos x="688" y="218"/>
                    </a:cxn>
                    <a:cxn ang="0">
                      <a:pos x="712" y="280"/>
                    </a:cxn>
                    <a:cxn ang="0">
                      <a:pos x="728" y="344"/>
                    </a:cxn>
                    <a:cxn ang="0">
                      <a:pos x="733" y="407"/>
                    </a:cxn>
                    <a:cxn ang="0">
                      <a:pos x="728" y="465"/>
                    </a:cxn>
                    <a:cxn ang="0">
                      <a:pos x="712" y="519"/>
                    </a:cxn>
                    <a:cxn ang="0">
                      <a:pos x="682" y="575"/>
                    </a:cxn>
                    <a:cxn ang="0">
                      <a:pos x="641" y="622"/>
                    </a:cxn>
                    <a:cxn ang="0">
                      <a:pos x="593" y="660"/>
                    </a:cxn>
                    <a:cxn ang="0">
                      <a:pos x="537" y="686"/>
                    </a:cxn>
                    <a:cxn ang="0">
                      <a:pos x="476" y="702"/>
                    </a:cxn>
                    <a:cxn ang="0">
                      <a:pos x="412" y="709"/>
                    </a:cxn>
                    <a:cxn ang="0">
                      <a:pos x="345" y="703"/>
                    </a:cxn>
                    <a:cxn ang="0">
                      <a:pos x="277" y="687"/>
                    </a:cxn>
                    <a:cxn ang="0">
                      <a:pos x="209" y="658"/>
                    </a:cxn>
                    <a:cxn ang="0">
                      <a:pos x="146" y="617"/>
                    </a:cxn>
                    <a:cxn ang="0">
                      <a:pos x="93" y="567"/>
                    </a:cxn>
                    <a:cxn ang="0">
                      <a:pos x="51" y="510"/>
                    </a:cxn>
                    <a:cxn ang="0">
                      <a:pos x="21" y="447"/>
                    </a:cxn>
                    <a:cxn ang="0">
                      <a:pos x="3" y="380"/>
                    </a:cxn>
                    <a:cxn ang="0">
                      <a:pos x="1" y="311"/>
                    </a:cxn>
                    <a:cxn ang="0">
                      <a:pos x="12" y="242"/>
                    </a:cxn>
                    <a:cxn ang="0">
                      <a:pos x="39" y="176"/>
                    </a:cxn>
                    <a:cxn ang="0">
                      <a:pos x="76" y="121"/>
                    </a:cxn>
                    <a:cxn ang="0">
                      <a:pos x="122" y="76"/>
                    </a:cxn>
                    <a:cxn ang="0">
                      <a:pos x="175" y="41"/>
                    </a:cxn>
                    <a:cxn ang="0">
                      <a:pos x="234" y="16"/>
                    </a:cxn>
                    <a:cxn ang="0">
                      <a:pos x="297" y="3"/>
                    </a:cxn>
                  </a:cxnLst>
                  <a:rect l="0" t="0" r="r" b="b"/>
                  <a:pathLst>
                    <a:path w="733" h="709">
                      <a:moveTo>
                        <a:pt x="331" y="0"/>
                      </a:moveTo>
                      <a:lnTo>
                        <a:pt x="364" y="0"/>
                      </a:lnTo>
                      <a:lnTo>
                        <a:pt x="398" y="3"/>
                      </a:lnTo>
                      <a:lnTo>
                        <a:pt x="432" y="9"/>
                      </a:lnTo>
                      <a:lnTo>
                        <a:pt x="466" y="19"/>
                      </a:lnTo>
                      <a:lnTo>
                        <a:pt x="500" y="32"/>
                      </a:lnTo>
                      <a:lnTo>
                        <a:pt x="531" y="46"/>
                      </a:lnTo>
                      <a:lnTo>
                        <a:pt x="559" y="64"/>
                      </a:lnTo>
                      <a:lnTo>
                        <a:pt x="586" y="85"/>
                      </a:lnTo>
                      <a:lnTo>
                        <a:pt x="611" y="108"/>
                      </a:lnTo>
                      <a:lnTo>
                        <a:pt x="633" y="133"/>
                      </a:lnTo>
                      <a:lnTo>
                        <a:pt x="654" y="160"/>
                      </a:lnTo>
                      <a:lnTo>
                        <a:pt x="672" y="188"/>
                      </a:lnTo>
                      <a:lnTo>
                        <a:pt x="688" y="218"/>
                      </a:lnTo>
                      <a:lnTo>
                        <a:pt x="701" y="249"/>
                      </a:lnTo>
                      <a:lnTo>
                        <a:pt x="712" y="280"/>
                      </a:lnTo>
                      <a:lnTo>
                        <a:pt x="721" y="312"/>
                      </a:lnTo>
                      <a:lnTo>
                        <a:pt x="728" y="344"/>
                      </a:lnTo>
                      <a:lnTo>
                        <a:pt x="732" y="376"/>
                      </a:lnTo>
                      <a:lnTo>
                        <a:pt x="733" y="407"/>
                      </a:lnTo>
                      <a:lnTo>
                        <a:pt x="732" y="436"/>
                      </a:lnTo>
                      <a:lnTo>
                        <a:pt x="728" y="465"/>
                      </a:lnTo>
                      <a:lnTo>
                        <a:pt x="721" y="493"/>
                      </a:lnTo>
                      <a:lnTo>
                        <a:pt x="712" y="519"/>
                      </a:lnTo>
                      <a:lnTo>
                        <a:pt x="699" y="548"/>
                      </a:lnTo>
                      <a:lnTo>
                        <a:pt x="682" y="575"/>
                      </a:lnTo>
                      <a:lnTo>
                        <a:pt x="663" y="600"/>
                      </a:lnTo>
                      <a:lnTo>
                        <a:pt x="641" y="622"/>
                      </a:lnTo>
                      <a:lnTo>
                        <a:pt x="618" y="642"/>
                      </a:lnTo>
                      <a:lnTo>
                        <a:pt x="593" y="660"/>
                      </a:lnTo>
                      <a:lnTo>
                        <a:pt x="566" y="674"/>
                      </a:lnTo>
                      <a:lnTo>
                        <a:pt x="537" y="686"/>
                      </a:lnTo>
                      <a:lnTo>
                        <a:pt x="507" y="696"/>
                      </a:lnTo>
                      <a:lnTo>
                        <a:pt x="476" y="702"/>
                      </a:lnTo>
                      <a:lnTo>
                        <a:pt x="444" y="707"/>
                      </a:lnTo>
                      <a:lnTo>
                        <a:pt x="412" y="709"/>
                      </a:lnTo>
                      <a:lnTo>
                        <a:pt x="379" y="707"/>
                      </a:lnTo>
                      <a:lnTo>
                        <a:pt x="345" y="703"/>
                      </a:lnTo>
                      <a:lnTo>
                        <a:pt x="311" y="696"/>
                      </a:lnTo>
                      <a:lnTo>
                        <a:pt x="277" y="687"/>
                      </a:lnTo>
                      <a:lnTo>
                        <a:pt x="244" y="674"/>
                      </a:lnTo>
                      <a:lnTo>
                        <a:pt x="209" y="658"/>
                      </a:lnTo>
                      <a:lnTo>
                        <a:pt x="177" y="638"/>
                      </a:lnTo>
                      <a:lnTo>
                        <a:pt x="146" y="617"/>
                      </a:lnTo>
                      <a:lnTo>
                        <a:pt x="119" y="593"/>
                      </a:lnTo>
                      <a:lnTo>
                        <a:pt x="93" y="567"/>
                      </a:lnTo>
                      <a:lnTo>
                        <a:pt x="70" y="539"/>
                      </a:lnTo>
                      <a:lnTo>
                        <a:pt x="51" y="510"/>
                      </a:lnTo>
                      <a:lnTo>
                        <a:pt x="34" y="479"/>
                      </a:lnTo>
                      <a:lnTo>
                        <a:pt x="21" y="447"/>
                      </a:lnTo>
                      <a:lnTo>
                        <a:pt x="10" y="414"/>
                      </a:lnTo>
                      <a:lnTo>
                        <a:pt x="3" y="380"/>
                      </a:lnTo>
                      <a:lnTo>
                        <a:pt x="0" y="345"/>
                      </a:lnTo>
                      <a:lnTo>
                        <a:pt x="1" y="311"/>
                      </a:lnTo>
                      <a:lnTo>
                        <a:pt x="5" y="276"/>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01" name="Freeform 83">
                  <a:extLst>
                    <a:ext uri="{FF2B5EF4-FFF2-40B4-BE49-F238E27FC236}">
                      <a16:creationId xmlns:a16="http://schemas.microsoft.com/office/drawing/2014/main" id="{5D8D3C67-F2F0-5C5D-B855-1BE24CD55631}"/>
                    </a:ext>
                  </a:extLst>
                </p:cNvPr>
                <p:cNvSpPr>
                  <a:spLocks/>
                </p:cNvSpPr>
                <p:nvPr/>
              </p:nvSpPr>
              <p:spPr bwMode="auto">
                <a:xfrm>
                  <a:off x="5580062" y="2012950"/>
                  <a:ext cx="1016000" cy="979488"/>
                </a:xfrm>
                <a:custGeom>
                  <a:avLst/>
                  <a:gdLst/>
                  <a:ahLst/>
                  <a:cxnLst>
                    <a:cxn ang="0">
                      <a:pos x="311" y="0"/>
                    </a:cxn>
                    <a:cxn ang="0">
                      <a:pos x="374" y="8"/>
                    </a:cxn>
                    <a:cxn ang="0">
                      <a:pos x="437" y="28"/>
                    </a:cxn>
                    <a:cxn ang="0">
                      <a:pos x="491" y="58"/>
                    </a:cxn>
                    <a:cxn ang="0">
                      <a:pos x="538" y="99"/>
                    </a:cxn>
                    <a:cxn ang="0">
                      <a:pos x="577" y="148"/>
                    </a:cxn>
                    <a:cxn ang="0">
                      <a:pos x="606" y="203"/>
                    </a:cxn>
                    <a:cxn ang="0">
                      <a:pos x="626" y="261"/>
                    </a:cxn>
                    <a:cxn ang="0">
                      <a:pos x="637" y="319"/>
                    </a:cxn>
                    <a:cxn ang="0">
                      <a:pos x="639" y="376"/>
                    </a:cxn>
                    <a:cxn ang="0">
                      <a:pos x="630" y="429"/>
                    </a:cxn>
                    <a:cxn ang="0">
                      <a:pos x="608" y="480"/>
                    </a:cxn>
                    <a:cxn ang="0">
                      <a:pos x="575" y="527"/>
                    </a:cxn>
                    <a:cxn ang="0">
                      <a:pos x="533" y="565"/>
                    </a:cxn>
                    <a:cxn ang="0">
                      <a:pos x="483" y="592"/>
                    </a:cxn>
                    <a:cxn ang="0">
                      <a:pos x="428" y="610"/>
                    </a:cxn>
                    <a:cxn ang="0">
                      <a:pos x="369" y="617"/>
                    </a:cxn>
                    <a:cxn ang="0">
                      <a:pos x="307" y="614"/>
                    </a:cxn>
                    <a:cxn ang="0">
                      <a:pos x="244" y="599"/>
                    </a:cxn>
                    <a:cxn ang="0">
                      <a:pos x="180" y="572"/>
                    </a:cxn>
                    <a:cxn ang="0">
                      <a:pos x="123" y="534"/>
                    </a:cxn>
                    <a:cxn ang="0">
                      <a:pos x="75" y="487"/>
                    </a:cxn>
                    <a:cxn ang="0">
                      <a:pos x="37" y="432"/>
                    </a:cxn>
                    <a:cxn ang="0">
                      <a:pos x="13" y="372"/>
                    </a:cxn>
                    <a:cxn ang="0">
                      <a:pos x="1" y="309"/>
                    </a:cxn>
                    <a:cxn ang="0">
                      <a:pos x="4" y="245"/>
                    </a:cxn>
                    <a:cxn ang="0">
                      <a:pos x="22" y="181"/>
                    </a:cxn>
                    <a:cxn ang="0">
                      <a:pos x="52" y="125"/>
                    </a:cxn>
                    <a:cxn ang="0">
                      <a:pos x="91" y="80"/>
                    </a:cxn>
                    <a:cxn ang="0">
                      <a:pos x="138" y="44"/>
                    </a:cxn>
                    <a:cxn ang="0">
                      <a:pos x="191" y="18"/>
                    </a:cxn>
                    <a:cxn ang="0">
                      <a:pos x="249" y="4"/>
                    </a:cxn>
                  </a:cxnLst>
                  <a:rect l="0" t="0" r="r" b="b"/>
                  <a:pathLst>
                    <a:path w="640" h="617">
                      <a:moveTo>
                        <a:pt x="280" y="0"/>
                      </a:moveTo>
                      <a:lnTo>
                        <a:pt x="311" y="0"/>
                      </a:lnTo>
                      <a:lnTo>
                        <a:pt x="342" y="2"/>
                      </a:lnTo>
                      <a:lnTo>
                        <a:pt x="374" y="8"/>
                      </a:lnTo>
                      <a:lnTo>
                        <a:pt x="405" y="16"/>
                      </a:lnTo>
                      <a:lnTo>
                        <a:pt x="437" y="28"/>
                      </a:lnTo>
                      <a:lnTo>
                        <a:pt x="465" y="42"/>
                      </a:lnTo>
                      <a:lnTo>
                        <a:pt x="491" y="58"/>
                      </a:lnTo>
                      <a:lnTo>
                        <a:pt x="516" y="78"/>
                      </a:lnTo>
                      <a:lnTo>
                        <a:pt x="538" y="99"/>
                      </a:lnTo>
                      <a:lnTo>
                        <a:pt x="558" y="123"/>
                      </a:lnTo>
                      <a:lnTo>
                        <a:pt x="577" y="148"/>
                      </a:lnTo>
                      <a:lnTo>
                        <a:pt x="593" y="175"/>
                      </a:lnTo>
                      <a:lnTo>
                        <a:pt x="606" y="203"/>
                      </a:lnTo>
                      <a:lnTo>
                        <a:pt x="617" y="232"/>
                      </a:lnTo>
                      <a:lnTo>
                        <a:pt x="626" y="261"/>
                      </a:lnTo>
                      <a:lnTo>
                        <a:pt x="633" y="290"/>
                      </a:lnTo>
                      <a:lnTo>
                        <a:pt x="637" y="319"/>
                      </a:lnTo>
                      <a:lnTo>
                        <a:pt x="640" y="348"/>
                      </a:lnTo>
                      <a:lnTo>
                        <a:pt x="639" y="376"/>
                      </a:lnTo>
                      <a:lnTo>
                        <a:pt x="635" y="403"/>
                      </a:lnTo>
                      <a:lnTo>
                        <a:pt x="630" y="429"/>
                      </a:lnTo>
                      <a:lnTo>
                        <a:pt x="622" y="453"/>
                      </a:lnTo>
                      <a:lnTo>
                        <a:pt x="608" y="480"/>
                      </a:lnTo>
                      <a:lnTo>
                        <a:pt x="593" y="505"/>
                      </a:lnTo>
                      <a:lnTo>
                        <a:pt x="575" y="527"/>
                      </a:lnTo>
                      <a:lnTo>
                        <a:pt x="555" y="547"/>
                      </a:lnTo>
                      <a:lnTo>
                        <a:pt x="533" y="565"/>
                      </a:lnTo>
                      <a:lnTo>
                        <a:pt x="509" y="580"/>
                      </a:lnTo>
                      <a:lnTo>
                        <a:pt x="483" y="592"/>
                      </a:lnTo>
                      <a:lnTo>
                        <a:pt x="457" y="603"/>
                      </a:lnTo>
                      <a:lnTo>
                        <a:pt x="428" y="610"/>
                      </a:lnTo>
                      <a:lnTo>
                        <a:pt x="399" y="615"/>
                      </a:lnTo>
                      <a:lnTo>
                        <a:pt x="369" y="617"/>
                      </a:lnTo>
                      <a:lnTo>
                        <a:pt x="338" y="617"/>
                      </a:lnTo>
                      <a:lnTo>
                        <a:pt x="307" y="614"/>
                      </a:lnTo>
                      <a:lnTo>
                        <a:pt x="276" y="608"/>
                      </a:lnTo>
                      <a:lnTo>
                        <a:pt x="244" y="599"/>
                      </a:lnTo>
                      <a:lnTo>
                        <a:pt x="213" y="588"/>
                      </a:lnTo>
                      <a:lnTo>
                        <a:pt x="180" y="572"/>
                      </a:lnTo>
                      <a:lnTo>
                        <a:pt x="151" y="554"/>
                      </a:lnTo>
                      <a:lnTo>
                        <a:pt x="123" y="534"/>
                      </a:lnTo>
                      <a:lnTo>
                        <a:pt x="98" y="511"/>
                      </a:lnTo>
                      <a:lnTo>
                        <a:pt x="75" y="487"/>
                      </a:lnTo>
                      <a:lnTo>
                        <a:pt x="55" y="460"/>
                      </a:lnTo>
                      <a:lnTo>
                        <a:pt x="37" y="432"/>
                      </a:lnTo>
                      <a:lnTo>
                        <a:pt x="24" y="402"/>
                      </a:lnTo>
                      <a:lnTo>
                        <a:pt x="13" y="372"/>
                      </a:lnTo>
                      <a:lnTo>
                        <a:pt x="5" y="341"/>
                      </a:lnTo>
                      <a:lnTo>
                        <a:pt x="1" y="309"/>
                      </a:lnTo>
                      <a:lnTo>
                        <a:pt x="0" y="277"/>
                      </a:lnTo>
                      <a:lnTo>
                        <a:pt x="4" y="245"/>
                      </a:lnTo>
                      <a:lnTo>
                        <a:pt x="11" y="212"/>
                      </a:lnTo>
                      <a:lnTo>
                        <a:pt x="22" y="181"/>
                      </a:lnTo>
                      <a:lnTo>
                        <a:pt x="35" y="152"/>
                      </a:lnTo>
                      <a:lnTo>
                        <a:pt x="52" y="125"/>
                      </a:lnTo>
                      <a:lnTo>
                        <a:pt x="70" y="102"/>
                      </a:lnTo>
                      <a:lnTo>
                        <a:pt x="91" y="80"/>
                      </a:lnTo>
                      <a:lnTo>
                        <a:pt x="113" y="60"/>
                      </a:lnTo>
                      <a:lnTo>
                        <a:pt x="138" y="44"/>
                      </a:lnTo>
                      <a:lnTo>
                        <a:pt x="164" y="30"/>
                      </a:lnTo>
                      <a:lnTo>
                        <a:pt x="191" y="18"/>
                      </a:lnTo>
                      <a:lnTo>
                        <a:pt x="220" y="10"/>
                      </a:lnTo>
                      <a:lnTo>
                        <a:pt x="249" y="4"/>
                      </a:lnTo>
                      <a:lnTo>
                        <a:pt x="280" y="0"/>
                      </a:lnTo>
                      <a:close/>
                    </a:path>
                  </a:pathLst>
                </a:custGeom>
                <a:solidFill>
                  <a:srgbClr val="FFD9A5"/>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02" name="Freeform 84">
                  <a:extLst>
                    <a:ext uri="{FF2B5EF4-FFF2-40B4-BE49-F238E27FC236}">
                      <a16:creationId xmlns:a16="http://schemas.microsoft.com/office/drawing/2014/main" id="{09C4F385-5819-638A-844B-22BB05FFE818}"/>
                    </a:ext>
                  </a:extLst>
                </p:cNvPr>
                <p:cNvSpPr>
                  <a:spLocks/>
                </p:cNvSpPr>
                <p:nvPr/>
              </p:nvSpPr>
              <p:spPr bwMode="auto">
                <a:xfrm>
                  <a:off x="5472112" y="1971675"/>
                  <a:ext cx="1000125" cy="906463"/>
                </a:xfrm>
                <a:custGeom>
                  <a:avLst/>
                  <a:gdLst/>
                  <a:ahLst/>
                  <a:cxnLst>
                    <a:cxn ang="0">
                      <a:pos x="362" y="1"/>
                    </a:cxn>
                    <a:cxn ang="0">
                      <a:pos x="429" y="10"/>
                    </a:cxn>
                    <a:cxn ang="0">
                      <a:pos x="497" y="32"/>
                    </a:cxn>
                    <a:cxn ang="0">
                      <a:pos x="547" y="57"/>
                    </a:cxn>
                    <a:cxn ang="0">
                      <a:pos x="586" y="86"/>
                    </a:cxn>
                    <a:cxn ang="0">
                      <a:pos x="616" y="118"/>
                    </a:cxn>
                    <a:cxn ang="0">
                      <a:pos x="628" y="160"/>
                    </a:cxn>
                    <a:cxn ang="0">
                      <a:pos x="618" y="201"/>
                    </a:cxn>
                    <a:cxn ang="0">
                      <a:pos x="598" y="234"/>
                    </a:cxn>
                    <a:cxn ang="0">
                      <a:pos x="570" y="259"/>
                    </a:cxn>
                    <a:cxn ang="0">
                      <a:pos x="536" y="277"/>
                    </a:cxn>
                    <a:cxn ang="0">
                      <a:pos x="496" y="289"/>
                    </a:cxn>
                    <a:cxn ang="0">
                      <a:pos x="454" y="297"/>
                    </a:cxn>
                    <a:cxn ang="0">
                      <a:pos x="411" y="301"/>
                    </a:cxn>
                    <a:cxn ang="0">
                      <a:pos x="324" y="298"/>
                    </a:cxn>
                    <a:cxn ang="0">
                      <a:pos x="285" y="293"/>
                    </a:cxn>
                    <a:cxn ang="0">
                      <a:pos x="250" y="288"/>
                    </a:cxn>
                    <a:cxn ang="0">
                      <a:pos x="222" y="283"/>
                    </a:cxn>
                    <a:cxn ang="0">
                      <a:pos x="201" y="278"/>
                    </a:cxn>
                    <a:cxn ang="0">
                      <a:pos x="190" y="276"/>
                    </a:cxn>
                    <a:cxn ang="0">
                      <a:pos x="196" y="309"/>
                    </a:cxn>
                    <a:cxn ang="0">
                      <a:pos x="203" y="369"/>
                    </a:cxn>
                    <a:cxn ang="0">
                      <a:pos x="199" y="421"/>
                    </a:cxn>
                    <a:cxn ang="0">
                      <a:pos x="189" y="466"/>
                    </a:cxn>
                    <a:cxn ang="0">
                      <a:pos x="174" y="504"/>
                    </a:cxn>
                    <a:cxn ang="0">
                      <a:pos x="154" y="533"/>
                    </a:cxn>
                    <a:cxn ang="0">
                      <a:pos x="133" y="556"/>
                    </a:cxn>
                    <a:cxn ang="0">
                      <a:pos x="112" y="571"/>
                    </a:cxn>
                    <a:cxn ang="0">
                      <a:pos x="65" y="517"/>
                    </a:cxn>
                    <a:cxn ang="0">
                      <a:pos x="30" y="455"/>
                    </a:cxn>
                    <a:cxn ang="0">
                      <a:pos x="9" y="389"/>
                    </a:cxn>
                    <a:cxn ang="0">
                      <a:pos x="0" y="320"/>
                    </a:cxn>
                    <a:cxn ang="0">
                      <a:pos x="5" y="259"/>
                    </a:cxn>
                    <a:cxn ang="0">
                      <a:pos x="22" y="207"/>
                    </a:cxn>
                    <a:cxn ang="0">
                      <a:pos x="54" y="148"/>
                    </a:cxn>
                    <a:cxn ang="0">
                      <a:pos x="95" y="97"/>
                    </a:cxn>
                    <a:cxn ang="0">
                      <a:pos x="145" y="57"/>
                    </a:cxn>
                    <a:cxn ang="0">
                      <a:pos x="201" y="28"/>
                    </a:cxn>
                    <a:cxn ang="0">
                      <a:pos x="263" y="8"/>
                    </a:cxn>
                    <a:cxn ang="0">
                      <a:pos x="328" y="0"/>
                    </a:cxn>
                  </a:cxnLst>
                  <a:rect l="0" t="0" r="r" b="b"/>
                  <a:pathLst>
                    <a:path w="630" h="571">
                      <a:moveTo>
                        <a:pt x="328" y="0"/>
                      </a:moveTo>
                      <a:lnTo>
                        <a:pt x="362" y="1"/>
                      </a:lnTo>
                      <a:lnTo>
                        <a:pt x="395" y="3"/>
                      </a:lnTo>
                      <a:lnTo>
                        <a:pt x="429" y="10"/>
                      </a:lnTo>
                      <a:lnTo>
                        <a:pt x="463" y="19"/>
                      </a:lnTo>
                      <a:lnTo>
                        <a:pt x="497" y="32"/>
                      </a:lnTo>
                      <a:lnTo>
                        <a:pt x="524" y="44"/>
                      </a:lnTo>
                      <a:lnTo>
                        <a:pt x="547" y="57"/>
                      </a:lnTo>
                      <a:lnTo>
                        <a:pt x="567" y="71"/>
                      </a:lnTo>
                      <a:lnTo>
                        <a:pt x="586" y="86"/>
                      </a:lnTo>
                      <a:lnTo>
                        <a:pt x="602" y="102"/>
                      </a:lnTo>
                      <a:lnTo>
                        <a:pt x="616" y="118"/>
                      </a:lnTo>
                      <a:lnTo>
                        <a:pt x="630" y="135"/>
                      </a:lnTo>
                      <a:lnTo>
                        <a:pt x="628" y="160"/>
                      </a:lnTo>
                      <a:lnTo>
                        <a:pt x="625" y="181"/>
                      </a:lnTo>
                      <a:lnTo>
                        <a:pt x="618" y="201"/>
                      </a:lnTo>
                      <a:lnTo>
                        <a:pt x="609" y="218"/>
                      </a:lnTo>
                      <a:lnTo>
                        <a:pt x="598" y="234"/>
                      </a:lnTo>
                      <a:lnTo>
                        <a:pt x="585" y="247"/>
                      </a:lnTo>
                      <a:lnTo>
                        <a:pt x="570" y="259"/>
                      </a:lnTo>
                      <a:lnTo>
                        <a:pt x="554" y="269"/>
                      </a:lnTo>
                      <a:lnTo>
                        <a:pt x="536" y="277"/>
                      </a:lnTo>
                      <a:lnTo>
                        <a:pt x="516" y="284"/>
                      </a:lnTo>
                      <a:lnTo>
                        <a:pt x="496" y="289"/>
                      </a:lnTo>
                      <a:lnTo>
                        <a:pt x="476" y="294"/>
                      </a:lnTo>
                      <a:lnTo>
                        <a:pt x="454" y="297"/>
                      </a:lnTo>
                      <a:lnTo>
                        <a:pt x="432" y="299"/>
                      </a:lnTo>
                      <a:lnTo>
                        <a:pt x="411" y="301"/>
                      </a:lnTo>
                      <a:lnTo>
                        <a:pt x="366" y="301"/>
                      </a:lnTo>
                      <a:lnTo>
                        <a:pt x="324" y="298"/>
                      </a:lnTo>
                      <a:lnTo>
                        <a:pt x="304" y="296"/>
                      </a:lnTo>
                      <a:lnTo>
                        <a:pt x="285" y="293"/>
                      </a:lnTo>
                      <a:lnTo>
                        <a:pt x="267" y="291"/>
                      </a:lnTo>
                      <a:lnTo>
                        <a:pt x="250" y="288"/>
                      </a:lnTo>
                      <a:lnTo>
                        <a:pt x="235" y="285"/>
                      </a:lnTo>
                      <a:lnTo>
                        <a:pt x="222" y="283"/>
                      </a:lnTo>
                      <a:lnTo>
                        <a:pt x="210" y="281"/>
                      </a:lnTo>
                      <a:lnTo>
                        <a:pt x="201" y="278"/>
                      </a:lnTo>
                      <a:lnTo>
                        <a:pt x="195" y="277"/>
                      </a:lnTo>
                      <a:lnTo>
                        <a:pt x="190" y="276"/>
                      </a:lnTo>
                      <a:lnTo>
                        <a:pt x="189" y="276"/>
                      </a:lnTo>
                      <a:lnTo>
                        <a:pt x="196" y="309"/>
                      </a:lnTo>
                      <a:lnTo>
                        <a:pt x="201" y="340"/>
                      </a:lnTo>
                      <a:lnTo>
                        <a:pt x="203" y="369"/>
                      </a:lnTo>
                      <a:lnTo>
                        <a:pt x="202" y="397"/>
                      </a:lnTo>
                      <a:lnTo>
                        <a:pt x="199" y="421"/>
                      </a:lnTo>
                      <a:lnTo>
                        <a:pt x="195" y="445"/>
                      </a:lnTo>
                      <a:lnTo>
                        <a:pt x="189" y="466"/>
                      </a:lnTo>
                      <a:lnTo>
                        <a:pt x="182" y="486"/>
                      </a:lnTo>
                      <a:lnTo>
                        <a:pt x="174" y="504"/>
                      </a:lnTo>
                      <a:lnTo>
                        <a:pt x="164" y="520"/>
                      </a:lnTo>
                      <a:lnTo>
                        <a:pt x="154" y="533"/>
                      </a:lnTo>
                      <a:lnTo>
                        <a:pt x="143" y="546"/>
                      </a:lnTo>
                      <a:lnTo>
                        <a:pt x="133" y="556"/>
                      </a:lnTo>
                      <a:lnTo>
                        <a:pt x="122" y="564"/>
                      </a:lnTo>
                      <a:lnTo>
                        <a:pt x="112" y="571"/>
                      </a:lnTo>
                      <a:lnTo>
                        <a:pt x="87" y="544"/>
                      </a:lnTo>
                      <a:lnTo>
                        <a:pt x="65" y="517"/>
                      </a:lnTo>
                      <a:lnTo>
                        <a:pt x="46" y="486"/>
                      </a:lnTo>
                      <a:lnTo>
                        <a:pt x="30" y="455"/>
                      </a:lnTo>
                      <a:lnTo>
                        <a:pt x="18" y="423"/>
                      </a:lnTo>
                      <a:lnTo>
                        <a:pt x="9" y="389"/>
                      </a:lnTo>
                      <a:lnTo>
                        <a:pt x="3" y="355"/>
                      </a:lnTo>
                      <a:lnTo>
                        <a:pt x="0" y="320"/>
                      </a:lnTo>
                      <a:lnTo>
                        <a:pt x="0" y="285"/>
                      </a:lnTo>
                      <a:lnTo>
                        <a:pt x="5" y="259"/>
                      </a:lnTo>
                      <a:lnTo>
                        <a:pt x="12" y="233"/>
                      </a:lnTo>
                      <a:lnTo>
                        <a:pt x="22" y="207"/>
                      </a:lnTo>
                      <a:lnTo>
                        <a:pt x="36" y="176"/>
                      </a:lnTo>
                      <a:lnTo>
                        <a:pt x="54" y="148"/>
                      </a:lnTo>
                      <a:lnTo>
                        <a:pt x="74" y="122"/>
                      </a:lnTo>
                      <a:lnTo>
                        <a:pt x="95" y="97"/>
                      </a:lnTo>
                      <a:lnTo>
                        <a:pt x="119" y="76"/>
                      </a:lnTo>
                      <a:lnTo>
                        <a:pt x="145" y="57"/>
                      </a:lnTo>
                      <a:lnTo>
                        <a:pt x="172" y="41"/>
                      </a:lnTo>
                      <a:lnTo>
                        <a:pt x="201" y="28"/>
                      </a:lnTo>
                      <a:lnTo>
                        <a:pt x="231" y="17"/>
                      </a:lnTo>
                      <a:lnTo>
                        <a:pt x="263" y="8"/>
                      </a:lnTo>
                      <a:lnTo>
                        <a:pt x="295" y="3"/>
                      </a:lnTo>
                      <a:lnTo>
                        <a:pt x="328"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03" name="Freeform 85">
                  <a:extLst>
                    <a:ext uri="{FF2B5EF4-FFF2-40B4-BE49-F238E27FC236}">
                      <a16:creationId xmlns:a16="http://schemas.microsoft.com/office/drawing/2014/main" id="{8BFBF8BC-112B-81A1-5FD2-3067E22A692A}"/>
                    </a:ext>
                  </a:extLst>
                </p:cNvPr>
                <p:cNvSpPr>
                  <a:spLocks/>
                </p:cNvSpPr>
                <p:nvPr/>
              </p:nvSpPr>
              <p:spPr bwMode="auto">
                <a:xfrm>
                  <a:off x="5472112" y="1947863"/>
                  <a:ext cx="1003300" cy="912813"/>
                </a:xfrm>
                <a:custGeom>
                  <a:avLst/>
                  <a:gdLst/>
                  <a:ahLst/>
                  <a:cxnLst>
                    <a:cxn ang="0">
                      <a:pos x="364" y="0"/>
                    </a:cxn>
                    <a:cxn ang="0">
                      <a:pos x="432" y="9"/>
                    </a:cxn>
                    <a:cxn ang="0">
                      <a:pos x="500" y="32"/>
                    </a:cxn>
                    <a:cxn ang="0">
                      <a:pos x="550" y="57"/>
                    </a:cxn>
                    <a:cxn ang="0">
                      <a:pos x="589" y="86"/>
                    </a:cxn>
                    <a:cxn ang="0">
                      <a:pos x="619" y="118"/>
                    </a:cxn>
                    <a:cxn ang="0">
                      <a:pos x="631" y="159"/>
                    </a:cxn>
                    <a:cxn ang="0">
                      <a:pos x="621" y="201"/>
                    </a:cxn>
                    <a:cxn ang="0">
                      <a:pos x="601" y="233"/>
                    </a:cxn>
                    <a:cxn ang="0">
                      <a:pos x="573" y="259"/>
                    </a:cxn>
                    <a:cxn ang="0">
                      <a:pos x="538" y="277"/>
                    </a:cxn>
                    <a:cxn ang="0">
                      <a:pos x="499" y="289"/>
                    </a:cxn>
                    <a:cxn ang="0">
                      <a:pos x="457" y="297"/>
                    </a:cxn>
                    <a:cxn ang="0">
                      <a:pos x="413" y="300"/>
                    </a:cxn>
                    <a:cxn ang="0">
                      <a:pos x="326" y="298"/>
                    </a:cxn>
                    <a:cxn ang="0">
                      <a:pos x="288" y="293"/>
                    </a:cxn>
                    <a:cxn ang="0">
                      <a:pos x="253" y="288"/>
                    </a:cxn>
                    <a:cxn ang="0">
                      <a:pos x="225" y="282"/>
                    </a:cxn>
                    <a:cxn ang="0">
                      <a:pos x="204" y="278"/>
                    </a:cxn>
                    <a:cxn ang="0">
                      <a:pos x="193" y="276"/>
                    </a:cxn>
                    <a:cxn ang="0">
                      <a:pos x="199" y="309"/>
                    </a:cxn>
                    <a:cxn ang="0">
                      <a:pos x="206" y="369"/>
                    </a:cxn>
                    <a:cxn ang="0">
                      <a:pos x="204" y="422"/>
                    </a:cxn>
                    <a:cxn ang="0">
                      <a:pos x="195" y="466"/>
                    </a:cxn>
                    <a:cxn ang="0">
                      <a:pos x="180" y="503"/>
                    </a:cxn>
                    <a:cxn ang="0">
                      <a:pos x="161" y="532"/>
                    </a:cxn>
                    <a:cxn ang="0">
                      <a:pos x="141" y="553"/>
                    </a:cxn>
                    <a:cxn ang="0">
                      <a:pos x="119" y="567"/>
                    </a:cxn>
                    <a:cxn ang="0">
                      <a:pos x="100" y="575"/>
                    </a:cxn>
                    <a:cxn ang="0">
                      <a:pos x="55" y="517"/>
                    </a:cxn>
                    <a:cxn ang="0">
                      <a:pos x="23" y="452"/>
                    </a:cxn>
                    <a:cxn ang="0">
                      <a:pos x="4" y="384"/>
                    </a:cxn>
                    <a:cxn ang="0">
                      <a:pos x="0" y="313"/>
                    </a:cxn>
                    <a:cxn ang="0">
                      <a:pos x="12" y="242"/>
                    </a:cxn>
                    <a:cxn ang="0">
                      <a:pos x="39" y="176"/>
                    </a:cxn>
                    <a:cxn ang="0">
                      <a:pos x="76" y="121"/>
                    </a:cxn>
                    <a:cxn ang="0">
                      <a:pos x="122" y="76"/>
                    </a:cxn>
                    <a:cxn ang="0">
                      <a:pos x="175" y="41"/>
                    </a:cxn>
                    <a:cxn ang="0">
                      <a:pos x="234" y="16"/>
                    </a:cxn>
                    <a:cxn ang="0">
                      <a:pos x="297" y="3"/>
                    </a:cxn>
                  </a:cxnLst>
                  <a:rect l="0" t="0" r="r" b="b"/>
                  <a:pathLst>
                    <a:path w="632" h="575">
                      <a:moveTo>
                        <a:pt x="331" y="0"/>
                      </a:moveTo>
                      <a:lnTo>
                        <a:pt x="364" y="0"/>
                      </a:lnTo>
                      <a:lnTo>
                        <a:pt x="398" y="3"/>
                      </a:lnTo>
                      <a:lnTo>
                        <a:pt x="432" y="9"/>
                      </a:lnTo>
                      <a:lnTo>
                        <a:pt x="466" y="19"/>
                      </a:lnTo>
                      <a:lnTo>
                        <a:pt x="500" y="32"/>
                      </a:lnTo>
                      <a:lnTo>
                        <a:pt x="527" y="44"/>
                      </a:lnTo>
                      <a:lnTo>
                        <a:pt x="550" y="57"/>
                      </a:lnTo>
                      <a:lnTo>
                        <a:pt x="570" y="71"/>
                      </a:lnTo>
                      <a:lnTo>
                        <a:pt x="589" y="86"/>
                      </a:lnTo>
                      <a:lnTo>
                        <a:pt x="605" y="101"/>
                      </a:lnTo>
                      <a:lnTo>
                        <a:pt x="619" y="118"/>
                      </a:lnTo>
                      <a:lnTo>
                        <a:pt x="632" y="135"/>
                      </a:lnTo>
                      <a:lnTo>
                        <a:pt x="631" y="159"/>
                      </a:lnTo>
                      <a:lnTo>
                        <a:pt x="627" y="181"/>
                      </a:lnTo>
                      <a:lnTo>
                        <a:pt x="621" y="201"/>
                      </a:lnTo>
                      <a:lnTo>
                        <a:pt x="612" y="218"/>
                      </a:lnTo>
                      <a:lnTo>
                        <a:pt x="601" y="233"/>
                      </a:lnTo>
                      <a:lnTo>
                        <a:pt x="587" y="247"/>
                      </a:lnTo>
                      <a:lnTo>
                        <a:pt x="573" y="259"/>
                      </a:lnTo>
                      <a:lnTo>
                        <a:pt x="556" y="269"/>
                      </a:lnTo>
                      <a:lnTo>
                        <a:pt x="538" y="277"/>
                      </a:lnTo>
                      <a:lnTo>
                        <a:pt x="519" y="284"/>
                      </a:lnTo>
                      <a:lnTo>
                        <a:pt x="499" y="289"/>
                      </a:lnTo>
                      <a:lnTo>
                        <a:pt x="478" y="294"/>
                      </a:lnTo>
                      <a:lnTo>
                        <a:pt x="457" y="297"/>
                      </a:lnTo>
                      <a:lnTo>
                        <a:pt x="435" y="299"/>
                      </a:lnTo>
                      <a:lnTo>
                        <a:pt x="413" y="300"/>
                      </a:lnTo>
                      <a:lnTo>
                        <a:pt x="369" y="300"/>
                      </a:lnTo>
                      <a:lnTo>
                        <a:pt x="326" y="298"/>
                      </a:lnTo>
                      <a:lnTo>
                        <a:pt x="306" y="296"/>
                      </a:lnTo>
                      <a:lnTo>
                        <a:pt x="288" y="293"/>
                      </a:lnTo>
                      <a:lnTo>
                        <a:pt x="270" y="291"/>
                      </a:lnTo>
                      <a:lnTo>
                        <a:pt x="253" y="288"/>
                      </a:lnTo>
                      <a:lnTo>
                        <a:pt x="238" y="285"/>
                      </a:lnTo>
                      <a:lnTo>
                        <a:pt x="225" y="282"/>
                      </a:lnTo>
                      <a:lnTo>
                        <a:pt x="213" y="280"/>
                      </a:lnTo>
                      <a:lnTo>
                        <a:pt x="204" y="278"/>
                      </a:lnTo>
                      <a:lnTo>
                        <a:pt x="197" y="277"/>
                      </a:lnTo>
                      <a:lnTo>
                        <a:pt x="193" y="276"/>
                      </a:lnTo>
                      <a:lnTo>
                        <a:pt x="192" y="275"/>
                      </a:lnTo>
                      <a:lnTo>
                        <a:pt x="199" y="309"/>
                      </a:lnTo>
                      <a:lnTo>
                        <a:pt x="204" y="340"/>
                      </a:lnTo>
                      <a:lnTo>
                        <a:pt x="206" y="369"/>
                      </a:lnTo>
                      <a:lnTo>
                        <a:pt x="206" y="397"/>
                      </a:lnTo>
                      <a:lnTo>
                        <a:pt x="204" y="422"/>
                      </a:lnTo>
                      <a:lnTo>
                        <a:pt x="200" y="445"/>
                      </a:lnTo>
                      <a:lnTo>
                        <a:pt x="195" y="466"/>
                      </a:lnTo>
                      <a:lnTo>
                        <a:pt x="188" y="486"/>
                      </a:lnTo>
                      <a:lnTo>
                        <a:pt x="180" y="503"/>
                      </a:lnTo>
                      <a:lnTo>
                        <a:pt x="171" y="518"/>
                      </a:lnTo>
                      <a:lnTo>
                        <a:pt x="161" y="532"/>
                      </a:lnTo>
                      <a:lnTo>
                        <a:pt x="151" y="544"/>
                      </a:lnTo>
                      <a:lnTo>
                        <a:pt x="141" y="553"/>
                      </a:lnTo>
                      <a:lnTo>
                        <a:pt x="130" y="561"/>
                      </a:lnTo>
                      <a:lnTo>
                        <a:pt x="119" y="567"/>
                      </a:lnTo>
                      <a:lnTo>
                        <a:pt x="110" y="572"/>
                      </a:lnTo>
                      <a:lnTo>
                        <a:pt x="100" y="575"/>
                      </a:lnTo>
                      <a:lnTo>
                        <a:pt x="76" y="546"/>
                      </a:lnTo>
                      <a:lnTo>
                        <a:pt x="55" y="517"/>
                      </a:lnTo>
                      <a:lnTo>
                        <a:pt x="37" y="486"/>
                      </a:lnTo>
                      <a:lnTo>
                        <a:pt x="23" y="452"/>
                      </a:lnTo>
                      <a:lnTo>
                        <a:pt x="12" y="418"/>
                      </a:lnTo>
                      <a:lnTo>
                        <a:pt x="4" y="384"/>
                      </a:lnTo>
                      <a:lnTo>
                        <a:pt x="0" y="349"/>
                      </a:lnTo>
                      <a:lnTo>
                        <a:pt x="0" y="313"/>
                      </a:lnTo>
                      <a:lnTo>
                        <a:pt x="4" y="278"/>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04" name="Freeform 86">
                  <a:extLst>
                    <a:ext uri="{FF2B5EF4-FFF2-40B4-BE49-F238E27FC236}">
                      <a16:creationId xmlns:a16="http://schemas.microsoft.com/office/drawing/2014/main" id="{F85BC966-08B5-FA28-45C3-5EF5CDFFD0A3}"/>
                    </a:ext>
                  </a:extLst>
                </p:cNvPr>
                <p:cNvSpPr>
                  <a:spLocks/>
                </p:cNvSpPr>
                <p:nvPr/>
              </p:nvSpPr>
              <p:spPr bwMode="auto">
                <a:xfrm>
                  <a:off x="5695949" y="4327525"/>
                  <a:ext cx="439738" cy="171450"/>
                </a:xfrm>
                <a:custGeom>
                  <a:avLst/>
                  <a:gdLst/>
                  <a:ahLst/>
                  <a:cxnLst>
                    <a:cxn ang="0">
                      <a:pos x="265" y="0"/>
                    </a:cxn>
                    <a:cxn ang="0">
                      <a:pos x="267" y="14"/>
                    </a:cxn>
                    <a:cxn ang="0">
                      <a:pos x="269" y="26"/>
                    </a:cxn>
                    <a:cxn ang="0">
                      <a:pos x="271" y="37"/>
                    </a:cxn>
                    <a:cxn ang="0">
                      <a:pos x="274" y="48"/>
                    </a:cxn>
                    <a:cxn ang="0">
                      <a:pos x="276" y="59"/>
                    </a:cxn>
                    <a:cxn ang="0">
                      <a:pos x="277" y="71"/>
                    </a:cxn>
                    <a:cxn ang="0">
                      <a:pos x="277" y="84"/>
                    </a:cxn>
                    <a:cxn ang="0">
                      <a:pos x="275" y="85"/>
                    </a:cxn>
                    <a:cxn ang="0">
                      <a:pos x="270" y="86"/>
                    </a:cxn>
                    <a:cxn ang="0">
                      <a:pos x="261" y="89"/>
                    </a:cxn>
                    <a:cxn ang="0">
                      <a:pos x="248" y="91"/>
                    </a:cxn>
                    <a:cxn ang="0">
                      <a:pos x="233" y="95"/>
                    </a:cxn>
                    <a:cxn ang="0">
                      <a:pos x="215" y="98"/>
                    </a:cxn>
                    <a:cxn ang="0">
                      <a:pos x="195" y="101"/>
                    </a:cxn>
                    <a:cxn ang="0">
                      <a:pos x="172" y="104"/>
                    </a:cxn>
                    <a:cxn ang="0">
                      <a:pos x="149" y="106"/>
                    </a:cxn>
                    <a:cxn ang="0">
                      <a:pos x="123" y="107"/>
                    </a:cxn>
                    <a:cxn ang="0">
                      <a:pos x="96" y="108"/>
                    </a:cxn>
                    <a:cxn ang="0">
                      <a:pos x="69" y="107"/>
                    </a:cxn>
                    <a:cxn ang="0">
                      <a:pos x="40" y="105"/>
                    </a:cxn>
                    <a:cxn ang="0">
                      <a:pos x="11" y="102"/>
                    </a:cxn>
                    <a:cxn ang="0">
                      <a:pos x="9" y="87"/>
                    </a:cxn>
                    <a:cxn ang="0">
                      <a:pos x="8" y="75"/>
                    </a:cxn>
                    <a:cxn ang="0">
                      <a:pos x="7" y="64"/>
                    </a:cxn>
                    <a:cxn ang="0">
                      <a:pos x="5" y="44"/>
                    </a:cxn>
                    <a:cxn ang="0">
                      <a:pos x="4" y="33"/>
                    </a:cxn>
                    <a:cxn ang="0">
                      <a:pos x="2" y="19"/>
                    </a:cxn>
                    <a:cxn ang="0">
                      <a:pos x="0" y="2"/>
                    </a:cxn>
                    <a:cxn ang="0">
                      <a:pos x="2" y="2"/>
                    </a:cxn>
                    <a:cxn ang="0">
                      <a:pos x="9" y="3"/>
                    </a:cxn>
                    <a:cxn ang="0">
                      <a:pos x="19" y="3"/>
                    </a:cxn>
                    <a:cxn ang="0">
                      <a:pos x="33" y="4"/>
                    </a:cxn>
                    <a:cxn ang="0">
                      <a:pos x="50" y="4"/>
                    </a:cxn>
                    <a:cxn ang="0">
                      <a:pos x="69" y="4"/>
                    </a:cxn>
                    <a:cxn ang="0">
                      <a:pos x="92" y="5"/>
                    </a:cxn>
                    <a:cxn ang="0">
                      <a:pos x="144" y="5"/>
                    </a:cxn>
                    <a:cxn ang="0">
                      <a:pos x="172" y="4"/>
                    </a:cxn>
                    <a:cxn ang="0">
                      <a:pos x="203" y="4"/>
                    </a:cxn>
                    <a:cxn ang="0">
                      <a:pos x="234" y="2"/>
                    </a:cxn>
                    <a:cxn ang="0">
                      <a:pos x="265" y="0"/>
                    </a:cxn>
                  </a:cxnLst>
                  <a:rect l="0" t="0" r="r" b="b"/>
                  <a:pathLst>
                    <a:path w="277" h="108">
                      <a:moveTo>
                        <a:pt x="265" y="0"/>
                      </a:moveTo>
                      <a:lnTo>
                        <a:pt x="267" y="14"/>
                      </a:lnTo>
                      <a:lnTo>
                        <a:pt x="269" y="26"/>
                      </a:lnTo>
                      <a:lnTo>
                        <a:pt x="271" y="37"/>
                      </a:lnTo>
                      <a:lnTo>
                        <a:pt x="274" y="48"/>
                      </a:lnTo>
                      <a:lnTo>
                        <a:pt x="276" y="59"/>
                      </a:lnTo>
                      <a:lnTo>
                        <a:pt x="277" y="71"/>
                      </a:lnTo>
                      <a:lnTo>
                        <a:pt x="277" y="84"/>
                      </a:lnTo>
                      <a:lnTo>
                        <a:pt x="275" y="85"/>
                      </a:lnTo>
                      <a:lnTo>
                        <a:pt x="270" y="86"/>
                      </a:lnTo>
                      <a:lnTo>
                        <a:pt x="261" y="89"/>
                      </a:lnTo>
                      <a:lnTo>
                        <a:pt x="248" y="91"/>
                      </a:lnTo>
                      <a:lnTo>
                        <a:pt x="233" y="95"/>
                      </a:lnTo>
                      <a:lnTo>
                        <a:pt x="215" y="98"/>
                      </a:lnTo>
                      <a:lnTo>
                        <a:pt x="195" y="101"/>
                      </a:lnTo>
                      <a:lnTo>
                        <a:pt x="172" y="104"/>
                      </a:lnTo>
                      <a:lnTo>
                        <a:pt x="149" y="106"/>
                      </a:lnTo>
                      <a:lnTo>
                        <a:pt x="123" y="107"/>
                      </a:lnTo>
                      <a:lnTo>
                        <a:pt x="96" y="108"/>
                      </a:lnTo>
                      <a:lnTo>
                        <a:pt x="69" y="107"/>
                      </a:lnTo>
                      <a:lnTo>
                        <a:pt x="40" y="105"/>
                      </a:lnTo>
                      <a:lnTo>
                        <a:pt x="11" y="102"/>
                      </a:lnTo>
                      <a:lnTo>
                        <a:pt x="9" y="87"/>
                      </a:lnTo>
                      <a:lnTo>
                        <a:pt x="8" y="75"/>
                      </a:lnTo>
                      <a:lnTo>
                        <a:pt x="7" y="64"/>
                      </a:lnTo>
                      <a:lnTo>
                        <a:pt x="5" y="44"/>
                      </a:lnTo>
                      <a:lnTo>
                        <a:pt x="4" y="33"/>
                      </a:lnTo>
                      <a:lnTo>
                        <a:pt x="2" y="19"/>
                      </a:lnTo>
                      <a:lnTo>
                        <a:pt x="0" y="2"/>
                      </a:lnTo>
                      <a:lnTo>
                        <a:pt x="2" y="2"/>
                      </a:lnTo>
                      <a:lnTo>
                        <a:pt x="9" y="3"/>
                      </a:lnTo>
                      <a:lnTo>
                        <a:pt x="19" y="3"/>
                      </a:lnTo>
                      <a:lnTo>
                        <a:pt x="33" y="4"/>
                      </a:lnTo>
                      <a:lnTo>
                        <a:pt x="50" y="4"/>
                      </a:lnTo>
                      <a:lnTo>
                        <a:pt x="69" y="4"/>
                      </a:lnTo>
                      <a:lnTo>
                        <a:pt x="92" y="5"/>
                      </a:lnTo>
                      <a:lnTo>
                        <a:pt x="144" y="5"/>
                      </a:lnTo>
                      <a:lnTo>
                        <a:pt x="172" y="4"/>
                      </a:lnTo>
                      <a:lnTo>
                        <a:pt x="203" y="4"/>
                      </a:lnTo>
                      <a:lnTo>
                        <a:pt x="234" y="2"/>
                      </a:lnTo>
                      <a:lnTo>
                        <a:pt x="265"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05" name="Freeform 87">
                  <a:extLst>
                    <a:ext uri="{FF2B5EF4-FFF2-40B4-BE49-F238E27FC236}">
                      <a16:creationId xmlns:a16="http://schemas.microsoft.com/office/drawing/2014/main" id="{FD50121C-D8C6-C465-B1B5-D000FFDB9303}"/>
                    </a:ext>
                  </a:extLst>
                </p:cNvPr>
                <p:cNvSpPr>
                  <a:spLocks/>
                </p:cNvSpPr>
                <p:nvPr/>
              </p:nvSpPr>
              <p:spPr bwMode="auto">
                <a:xfrm>
                  <a:off x="6399212" y="4232275"/>
                  <a:ext cx="169863" cy="198438"/>
                </a:xfrm>
                <a:custGeom>
                  <a:avLst/>
                  <a:gdLst/>
                  <a:ahLst/>
                  <a:cxnLst>
                    <a:cxn ang="0">
                      <a:pos x="107" y="0"/>
                    </a:cxn>
                    <a:cxn ang="0">
                      <a:pos x="107" y="2"/>
                    </a:cxn>
                    <a:cxn ang="0">
                      <a:pos x="106" y="9"/>
                    </a:cxn>
                    <a:cxn ang="0">
                      <a:pos x="105" y="19"/>
                    </a:cxn>
                    <a:cxn ang="0">
                      <a:pos x="104" y="35"/>
                    </a:cxn>
                    <a:cxn ang="0">
                      <a:pos x="102" y="54"/>
                    </a:cxn>
                    <a:cxn ang="0">
                      <a:pos x="100" y="78"/>
                    </a:cxn>
                    <a:cxn ang="0">
                      <a:pos x="98" y="106"/>
                    </a:cxn>
                    <a:cxn ang="0">
                      <a:pos x="75" y="113"/>
                    </a:cxn>
                    <a:cxn ang="0">
                      <a:pos x="53" y="118"/>
                    </a:cxn>
                    <a:cxn ang="0">
                      <a:pos x="34" y="122"/>
                    </a:cxn>
                    <a:cxn ang="0">
                      <a:pos x="17" y="125"/>
                    </a:cxn>
                    <a:cxn ang="0">
                      <a:pos x="16" y="123"/>
                    </a:cxn>
                    <a:cxn ang="0">
                      <a:pos x="14" y="118"/>
                    </a:cxn>
                    <a:cxn ang="0">
                      <a:pos x="12" y="109"/>
                    </a:cxn>
                    <a:cxn ang="0">
                      <a:pos x="10" y="96"/>
                    </a:cxn>
                    <a:cxn ang="0">
                      <a:pos x="7" y="80"/>
                    </a:cxn>
                    <a:cxn ang="0">
                      <a:pos x="3" y="60"/>
                    </a:cxn>
                    <a:cxn ang="0">
                      <a:pos x="0" y="36"/>
                    </a:cxn>
                    <a:cxn ang="0">
                      <a:pos x="29" y="28"/>
                    </a:cxn>
                    <a:cxn ang="0">
                      <a:pos x="57" y="20"/>
                    </a:cxn>
                    <a:cxn ang="0">
                      <a:pos x="83" y="11"/>
                    </a:cxn>
                    <a:cxn ang="0">
                      <a:pos x="107" y="0"/>
                    </a:cxn>
                  </a:cxnLst>
                  <a:rect l="0" t="0" r="r" b="b"/>
                  <a:pathLst>
                    <a:path w="107" h="125">
                      <a:moveTo>
                        <a:pt x="107" y="0"/>
                      </a:moveTo>
                      <a:lnTo>
                        <a:pt x="107" y="2"/>
                      </a:lnTo>
                      <a:lnTo>
                        <a:pt x="106" y="9"/>
                      </a:lnTo>
                      <a:lnTo>
                        <a:pt x="105" y="19"/>
                      </a:lnTo>
                      <a:lnTo>
                        <a:pt x="104" y="35"/>
                      </a:lnTo>
                      <a:lnTo>
                        <a:pt x="102" y="54"/>
                      </a:lnTo>
                      <a:lnTo>
                        <a:pt x="100" y="78"/>
                      </a:lnTo>
                      <a:lnTo>
                        <a:pt x="98" y="106"/>
                      </a:lnTo>
                      <a:lnTo>
                        <a:pt x="75" y="113"/>
                      </a:lnTo>
                      <a:lnTo>
                        <a:pt x="53" y="118"/>
                      </a:lnTo>
                      <a:lnTo>
                        <a:pt x="34" y="122"/>
                      </a:lnTo>
                      <a:lnTo>
                        <a:pt x="17" y="125"/>
                      </a:lnTo>
                      <a:lnTo>
                        <a:pt x="16" y="123"/>
                      </a:lnTo>
                      <a:lnTo>
                        <a:pt x="14" y="118"/>
                      </a:lnTo>
                      <a:lnTo>
                        <a:pt x="12" y="109"/>
                      </a:lnTo>
                      <a:lnTo>
                        <a:pt x="10" y="96"/>
                      </a:lnTo>
                      <a:lnTo>
                        <a:pt x="7" y="80"/>
                      </a:lnTo>
                      <a:lnTo>
                        <a:pt x="3" y="60"/>
                      </a:lnTo>
                      <a:lnTo>
                        <a:pt x="0" y="36"/>
                      </a:lnTo>
                      <a:lnTo>
                        <a:pt x="29" y="28"/>
                      </a:lnTo>
                      <a:lnTo>
                        <a:pt x="57" y="20"/>
                      </a:lnTo>
                      <a:lnTo>
                        <a:pt x="83" y="11"/>
                      </a:lnTo>
                      <a:lnTo>
                        <a:pt x="107"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06" name="Freeform 88">
                  <a:extLst>
                    <a:ext uri="{FF2B5EF4-FFF2-40B4-BE49-F238E27FC236}">
                      <a16:creationId xmlns:a16="http://schemas.microsoft.com/office/drawing/2014/main" id="{F0B7778D-563C-410A-EAD3-605802DE66EA}"/>
                    </a:ext>
                  </a:extLst>
                </p:cNvPr>
                <p:cNvSpPr>
                  <a:spLocks/>
                </p:cNvSpPr>
                <p:nvPr/>
              </p:nvSpPr>
              <p:spPr bwMode="auto">
                <a:xfrm>
                  <a:off x="5624512" y="3213100"/>
                  <a:ext cx="511175" cy="1257300"/>
                </a:xfrm>
                <a:custGeom>
                  <a:avLst/>
                  <a:gdLst/>
                  <a:ahLst/>
                  <a:cxnLst>
                    <a:cxn ang="0">
                      <a:pos x="23" y="0"/>
                    </a:cxn>
                    <a:cxn ang="0">
                      <a:pos x="37" y="2"/>
                    </a:cxn>
                    <a:cxn ang="0">
                      <a:pos x="62" y="4"/>
                    </a:cxn>
                    <a:cxn ang="0">
                      <a:pos x="93" y="6"/>
                    </a:cxn>
                    <a:cxn ang="0">
                      <a:pos x="125" y="8"/>
                    </a:cxn>
                    <a:cxn ang="0">
                      <a:pos x="155" y="8"/>
                    </a:cxn>
                    <a:cxn ang="0">
                      <a:pos x="158" y="15"/>
                    </a:cxn>
                    <a:cxn ang="0">
                      <a:pos x="167" y="35"/>
                    </a:cxn>
                    <a:cxn ang="0">
                      <a:pos x="180" y="66"/>
                    </a:cxn>
                    <a:cxn ang="0">
                      <a:pos x="196" y="109"/>
                    </a:cxn>
                    <a:cxn ang="0">
                      <a:pos x="215" y="161"/>
                    </a:cxn>
                    <a:cxn ang="0">
                      <a:pos x="235" y="221"/>
                    </a:cxn>
                    <a:cxn ang="0">
                      <a:pos x="255" y="288"/>
                    </a:cxn>
                    <a:cxn ang="0">
                      <a:pos x="275" y="361"/>
                    </a:cxn>
                    <a:cxn ang="0">
                      <a:pos x="292" y="440"/>
                    </a:cxn>
                    <a:cxn ang="0">
                      <a:pos x="306" y="522"/>
                    </a:cxn>
                    <a:cxn ang="0">
                      <a:pos x="317" y="606"/>
                    </a:cxn>
                    <a:cxn ang="0">
                      <a:pos x="322" y="692"/>
                    </a:cxn>
                    <a:cxn ang="0">
                      <a:pos x="321" y="777"/>
                    </a:cxn>
                    <a:cxn ang="0">
                      <a:pos x="313" y="779"/>
                    </a:cxn>
                    <a:cxn ang="0">
                      <a:pos x="290" y="782"/>
                    </a:cxn>
                    <a:cxn ang="0">
                      <a:pos x="257" y="786"/>
                    </a:cxn>
                    <a:cxn ang="0">
                      <a:pos x="217" y="789"/>
                    </a:cxn>
                    <a:cxn ang="0">
                      <a:pos x="170" y="792"/>
                    </a:cxn>
                    <a:cxn ang="0">
                      <a:pos x="99" y="791"/>
                    </a:cxn>
                    <a:cxn ang="0">
                      <a:pos x="55" y="787"/>
                    </a:cxn>
                    <a:cxn ang="0">
                      <a:pos x="16" y="779"/>
                    </a:cxn>
                    <a:cxn ang="0">
                      <a:pos x="25" y="502"/>
                    </a:cxn>
                    <a:cxn ang="0">
                      <a:pos x="35" y="451"/>
                    </a:cxn>
                    <a:cxn ang="0">
                      <a:pos x="41" y="393"/>
                    </a:cxn>
                    <a:cxn ang="0">
                      <a:pos x="43" y="330"/>
                    </a:cxn>
                    <a:cxn ang="0">
                      <a:pos x="42" y="267"/>
                    </a:cxn>
                    <a:cxn ang="0">
                      <a:pos x="38" y="175"/>
                    </a:cxn>
                    <a:cxn ang="0">
                      <a:pos x="33" y="119"/>
                    </a:cxn>
                    <a:cxn ang="0">
                      <a:pos x="29" y="71"/>
                    </a:cxn>
                    <a:cxn ang="0">
                      <a:pos x="25" y="33"/>
                    </a:cxn>
                    <a:cxn ang="0">
                      <a:pos x="22" y="9"/>
                    </a:cxn>
                    <a:cxn ang="0">
                      <a:pos x="21" y="0"/>
                    </a:cxn>
                  </a:cxnLst>
                  <a:rect l="0" t="0" r="r" b="b"/>
                  <a:pathLst>
                    <a:path w="322" h="792">
                      <a:moveTo>
                        <a:pt x="21" y="0"/>
                      </a:moveTo>
                      <a:lnTo>
                        <a:pt x="23" y="0"/>
                      </a:lnTo>
                      <a:lnTo>
                        <a:pt x="28" y="1"/>
                      </a:lnTo>
                      <a:lnTo>
                        <a:pt x="37" y="2"/>
                      </a:lnTo>
                      <a:lnTo>
                        <a:pt x="48" y="3"/>
                      </a:lnTo>
                      <a:lnTo>
                        <a:pt x="62" y="4"/>
                      </a:lnTo>
                      <a:lnTo>
                        <a:pt x="77" y="5"/>
                      </a:lnTo>
                      <a:lnTo>
                        <a:pt x="93" y="6"/>
                      </a:lnTo>
                      <a:lnTo>
                        <a:pt x="109" y="7"/>
                      </a:lnTo>
                      <a:lnTo>
                        <a:pt x="125" y="8"/>
                      </a:lnTo>
                      <a:lnTo>
                        <a:pt x="141" y="8"/>
                      </a:lnTo>
                      <a:lnTo>
                        <a:pt x="155" y="8"/>
                      </a:lnTo>
                      <a:lnTo>
                        <a:pt x="156" y="10"/>
                      </a:lnTo>
                      <a:lnTo>
                        <a:pt x="158" y="15"/>
                      </a:lnTo>
                      <a:lnTo>
                        <a:pt x="162" y="24"/>
                      </a:lnTo>
                      <a:lnTo>
                        <a:pt x="167" y="35"/>
                      </a:lnTo>
                      <a:lnTo>
                        <a:pt x="173" y="50"/>
                      </a:lnTo>
                      <a:lnTo>
                        <a:pt x="180" y="66"/>
                      </a:lnTo>
                      <a:lnTo>
                        <a:pt x="188" y="86"/>
                      </a:lnTo>
                      <a:lnTo>
                        <a:pt x="196" y="109"/>
                      </a:lnTo>
                      <a:lnTo>
                        <a:pt x="206" y="134"/>
                      </a:lnTo>
                      <a:lnTo>
                        <a:pt x="215" y="161"/>
                      </a:lnTo>
                      <a:lnTo>
                        <a:pt x="225" y="190"/>
                      </a:lnTo>
                      <a:lnTo>
                        <a:pt x="235" y="221"/>
                      </a:lnTo>
                      <a:lnTo>
                        <a:pt x="245" y="254"/>
                      </a:lnTo>
                      <a:lnTo>
                        <a:pt x="255" y="288"/>
                      </a:lnTo>
                      <a:lnTo>
                        <a:pt x="265" y="324"/>
                      </a:lnTo>
                      <a:lnTo>
                        <a:pt x="275" y="361"/>
                      </a:lnTo>
                      <a:lnTo>
                        <a:pt x="284" y="400"/>
                      </a:lnTo>
                      <a:lnTo>
                        <a:pt x="292" y="440"/>
                      </a:lnTo>
                      <a:lnTo>
                        <a:pt x="299" y="480"/>
                      </a:lnTo>
                      <a:lnTo>
                        <a:pt x="306" y="522"/>
                      </a:lnTo>
                      <a:lnTo>
                        <a:pt x="312" y="563"/>
                      </a:lnTo>
                      <a:lnTo>
                        <a:pt x="317" y="606"/>
                      </a:lnTo>
                      <a:lnTo>
                        <a:pt x="319" y="649"/>
                      </a:lnTo>
                      <a:lnTo>
                        <a:pt x="322" y="692"/>
                      </a:lnTo>
                      <a:lnTo>
                        <a:pt x="322" y="735"/>
                      </a:lnTo>
                      <a:lnTo>
                        <a:pt x="321" y="777"/>
                      </a:lnTo>
                      <a:lnTo>
                        <a:pt x="319" y="777"/>
                      </a:lnTo>
                      <a:lnTo>
                        <a:pt x="313" y="779"/>
                      </a:lnTo>
                      <a:lnTo>
                        <a:pt x="304" y="780"/>
                      </a:lnTo>
                      <a:lnTo>
                        <a:pt x="290" y="782"/>
                      </a:lnTo>
                      <a:lnTo>
                        <a:pt x="275" y="784"/>
                      </a:lnTo>
                      <a:lnTo>
                        <a:pt x="257" y="786"/>
                      </a:lnTo>
                      <a:lnTo>
                        <a:pt x="238" y="787"/>
                      </a:lnTo>
                      <a:lnTo>
                        <a:pt x="217" y="789"/>
                      </a:lnTo>
                      <a:lnTo>
                        <a:pt x="194" y="791"/>
                      </a:lnTo>
                      <a:lnTo>
                        <a:pt x="170" y="792"/>
                      </a:lnTo>
                      <a:lnTo>
                        <a:pt x="123" y="792"/>
                      </a:lnTo>
                      <a:lnTo>
                        <a:pt x="99" y="791"/>
                      </a:lnTo>
                      <a:lnTo>
                        <a:pt x="76" y="790"/>
                      </a:lnTo>
                      <a:lnTo>
                        <a:pt x="55" y="787"/>
                      </a:lnTo>
                      <a:lnTo>
                        <a:pt x="34" y="784"/>
                      </a:lnTo>
                      <a:lnTo>
                        <a:pt x="16" y="779"/>
                      </a:lnTo>
                      <a:lnTo>
                        <a:pt x="0" y="773"/>
                      </a:lnTo>
                      <a:lnTo>
                        <a:pt x="25" y="502"/>
                      </a:lnTo>
                      <a:lnTo>
                        <a:pt x="31" y="478"/>
                      </a:lnTo>
                      <a:lnTo>
                        <a:pt x="35" y="451"/>
                      </a:lnTo>
                      <a:lnTo>
                        <a:pt x="38" y="422"/>
                      </a:lnTo>
                      <a:lnTo>
                        <a:pt x="41" y="393"/>
                      </a:lnTo>
                      <a:lnTo>
                        <a:pt x="42" y="362"/>
                      </a:lnTo>
                      <a:lnTo>
                        <a:pt x="43" y="330"/>
                      </a:lnTo>
                      <a:lnTo>
                        <a:pt x="43" y="299"/>
                      </a:lnTo>
                      <a:lnTo>
                        <a:pt x="42" y="267"/>
                      </a:lnTo>
                      <a:lnTo>
                        <a:pt x="39" y="205"/>
                      </a:lnTo>
                      <a:lnTo>
                        <a:pt x="38" y="175"/>
                      </a:lnTo>
                      <a:lnTo>
                        <a:pt x="36" y="146"/>
                      </a:lnTo>
                      <a:lnTo>
                        <a:pt x="33" y="119"/>
                      </a:lnTo>
                      <a:lnTo>
                        <a:pt x="31" y="94"/>
                      </a:lnTo>
                      <a:lnTo>
                        <a:pt x="29" y="71"/>
                      </a:lnTo>
                      <a:lnTo>
                        <a:pt x="27" y="51"/>
                      </a:lnTo>
                      <a:lnTo>
                        <a:pt x="25" y="33"/>
                      </a:lnTo>
                      <a:lnTo>
                        <a:pt x="23" y="19"/>
                      </a:lnTo>
                      <a:lnTo>
                        <a:pt x="22" y="9"/>
                      </a:lnTo>
                      <a:lnTo>
                        <a:pt x="21" y="2"/>
                      </a:lnTo>
                      <a:lnTo>
                        <a:pt x="2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07" name="Freeform 89">
                  <a:extLst>
                    <a:ext uri="{FF2B5EF4-FFF2-40B4-BE49-F238E27FC236}">
                      <a16:creationId xmlns:a16="http://schemas.microsoft.com/office/drawing/2014/main" id="{8BA51BC7-C619-2DBF-8C28-153FE19E3F3E}"/>
                    </a:ext>
                  </a:extLst>
                </p:cNvPr>
                <p:cNvSpPr>
                  <a:spLocks/>
                </p:cNvSpPr>
                <p:nvPr/>
              </p:nvSpPr>
              <p:spPr bwMode="auto">
                <a:xfrm>
                  <a:off x="6367462" y="3173413"/>
                  <a:ext cx="266700" cy="1223963"/>
                </a:xfrm>
                <a:custGeom>
                  <a:avLst/>
                  <a:gdLst/>
                  <a:ahLst/>
                  <a:cxnLst>
                    <a:cxn ang="0">
                      <a:pos x="130" y="0"/>
                    </a:cxn>
                    <a:cxn ang="0">
                      <a:pos x="141" y="521"/>
                    </a:cxn>
                    <a:cxn ang="0">
                      <a:pos x="168" y="742"/>
                    </a:cxn>
                    <a:cxn ang="0">
                      <a:pos x="166" y="742"/>
                    </a:cxn>
                    <a:cxn ang="0">
                      <a:pos x="161" y="744"/>
                    </a:cxn>
                    <a:cxn ang="0">
                      <a:pos x="154" y="746"/>
                    </a:cxn>
                    <a:cxn ang="0">
                      <a:pos x="144" y="749"/>
                    </a:cxn>
                    <a:cxn ang="0">
                      <a:pos x="132" y="753"/>
                    </a:cxn>
                    <a:cxn ang="0">
                      <a:pos x="120" y="757"/>
                    </a:cxn>
                    <a:cxn ang="0">
                      <a:pos x="92" y="764"/>
                    </a:cxn>
                    <a:cxn ang="0">
                      <a:pos x="79" y="766"/>
                    </a:cxn>
                    <a:cxn ang="0">
                      <a:pos x="67" y="769"/>
                    </a:cxn>
                    <a:cxn ang="0">
                      <a:pos x="56" y="771"/>
                    </a:cxn>
                    <a:cxn ang="0">
                      <a:pos x="46" y="771"/>
                    </a:cxn>
                    <a:cxn ang="0">
                      <a:pos x="45" y="769"/>
                    </a:cxn>
                    <a:cxn ang="0">
                      <a:pos x="45" y="763"/>
                    </a:cxn>
                    <a:cxn ang="0">
                      <a:pos x="43" y="753"/>
                    </a:cxn>
                    <a:cxn ang="0">
                      <a:pos x="41" y="739"/>
                    </a:cxn>
                    <a:cxn ang="0">
                      <a:pos x="37" y="722"/>
                    </a:cxn>
                    <a:cxn ang="0">
                      <a:pos x="34" y="701"/>
                    </a:cxn>
                    <a:cxn ang="0">
                      <a:pos x="30" y="677"/>
                    </a:cxn>
                    <a:cxn ang="0">
                      <a:pos x="27" y="651"/>
                    </a:cxn>
                    <a:cxn ang="0">
                      <a:pos x="23" y="623"/>
                    </a:cxn>
                    <a:cxn ang="0">
                      <a:pos x="19" y="592"/>
                    </a:cxn>
                    <a:cxn ang="0">
                      <a:pos x="16" y="559"/>
                    </a:cxn>
                    <a:cxn ang="0">
                      <a:pos x="12" y="525"/>
                    </a:cxn>
                    <a:cxn ang="0">
                      <a:pos x="9" y="489"/>
                    </a:cxn>
                    <a:cxn ang="0">
                      <a:pos x="6" y="453"/>
                    </a:cxn>
                    <a:cxn ang="0">
                      <a:pos x="3" y="415"/>
                    </a:cxn>
                    <a:cxn ang="0">
                      <a:pos x="1" y="337"/>
                    </a:cxn>
                    <a:cxn ang="0">
                      <a:pos x="0" y="288"/>
                    </a:cxn>
                    <a:cxn ang="0">
                      <a:pos x="0" y="244"/>
                    </a:cxn>
                    <a:cxn ang="0">
                      <a:pos x="1" y="204"/>
                    </a:cxn>
                    <a:cxn ang="0">
                      <a:pos x="1" y="167"/>
                    </a:cxn>
                    <a:cxn ang="0">
                      <a:pos x="2" y="136"/>
                    </a:cxn>
                    <a:cxn ang="0">
                      <a:pos x="3" y="108"/>
                    </a:cxn>
                    <a:cxn ang="0">
                      <a:pos x="5" y="84"/>
                    </a:cxn>
                    <a:cxn ang="0">
                      <a:pos x="6" y="64"/>
                    </a:cxn>
                    <a:cxn ang="0">
                      <a:pos x="8" y="47"/>
                    </a:cxn>
                    <a:cxn ang="0">
                      <a:pos x="9" y="35"/>
                    </a:cxn>
                    <a:cxn ang="0">
                      <a:pos x="10" y="26"/>
                    </a:cxn>
                    <a:cxn ang="0">
                      <a:pos x="11" y="21"/>
                    </a:cxn>
                    <a:cxn ang="0">
                      <a:pos x="11" y="19"/>
                    </a:cxn>
                    <a:cxn ang="0">
                      <a:pos x="130" y="0"/>
                    </a:cxn>
                  </a:cxnLst>
                  <a:rect l="0" t="0" r="r" b="b"/>
                  <a:pathLst>
                    <a:path w="168" h="771">
                      <a:moveTo>
                        <a:pt x="130" y="0"/>
                      </a:moveTo>
                      <a:lnTo>
                        <a:pt x="141" y="521"/>
                      </a:lnTo>
                      <a:lnTo>
                        <a:pt x="168" y="742"/>
                      </a:lnTo>
                      <a:lnTo>
                        <a:pt x="166" y="742"/>
                      </a:lnTo>
                      <a:lnTo>
                        <a:pt x="161" y="744"/>
                      </a:lnTo>
                      <a:lnTo>
                        <a:pt x="154" y="746"/>
                      </a:lnTo>
                      <a:lnTo>
                        <a:pt x="144" y="749"/>
                      </a:lnTo>
                      <a:lnTo>
                        <a:pt x="132" y="753"/>
                      </a:lnTo>
                      <a:lnTo>
                        <a:pt x="120" y="757"/>
                      </a:lnTo>
                      <a:lnTo>
                        <a:pt x="92" y="764"/>
                      </a:lnTo>
                      <a:lnTo>
                        <a:pt x="79" y="766"/>
                      </a:lnTo>
                      <a:lnTo>
                        <a:pt x="67" y="769"/>
                      </a:lnTo>
                      <a:lnTo>
                        <a:pt x="56" y="771"/>
                      </a:lnTo>
                      <a:lnTo>
                        <a:pt x="46" y="771"/>
                      </a:lnTo>
                      <a:lnTo>
                        <a:pt x="45" y="769"/>
                      </a:lnTo>
                      <a:lnTo>
                        <a:pt x="45" y="763"/>
                      </a:lnTo>
                      <a:lnTo>
                        <a:pt x="43" y="753"/>
                      </a:lnTo>
                      <a:lnTo>
                        <a:pt x="41" y="739"/>
                      </a:lnTo>
                      <a:lnTo>
                        <a:pt x="37" y="722"/>
                      </a:lnTo>
                      <a:lnTo>
                        <a:pt x="34" y="701"/>
                      </a:lnTo>
                      <a:lnTo>
                        <a:pt x="30" y="677"/>
                      </a:lnTo>
                      <a:lnTo>
                        <a:pt x="27" y="651"/>
                      </a:lnTo>
                      <a:lnTo>
                        <a:pt x="23" y="623"/>
                      </a:lnTo>
                      <a:lnTo>
                        <a:pt x="19" y="592"/>
                      </a:lnTo>
                      <a:lnTo>
                        <a:pt x="16" y="559"/>
                      </a:lnTo>
                      <a:lnTo>
                        <a:pt x="12" y="525"/>
                      </a:lnTo>
                      <a:lnTo>
                        <a:pt x="9" y="489"/>
                      </a:lnTo>
                      <a:lnTo>
                        <a:pt x="6" y="453"/>
                      </a:lnTo>
                      <a:lnTo>
                        <a:pt x="3" y="415"/>
                      </a:lnTo>
                      <a:lnTo>
                        <a:pt x="1" y="337"/>
                      </a:lnTo>
                      <a:lnTo>
                        <a:pt x="0" y="288"/>
                      </a:lnTo>
                      <a:lnTo>
                        <a:pt x="0" y="244"/>
                      </a:lnTo>
                      <a:lnTo>
                        <a:pt x="1" y="204"/>
                      </a:lnTo>
                      <a:lnTo>
                        <a:pt x="1" y="167"/>
                      </a:lnTo>
                      <a:lnTo>
                        <a:pt x="2" y="136"/>
                      </a:lnTo>
                      <a:lnTo>
                        <a:pt x="3" y="108"/>
                      </a:lnTo>
                      <a:lnTo>
                        <a:pt x="5" y="84"/>
                      </a:lnTo>
                      <a:lnTo>
                        <a:pt x="6" y="64"/>
                      </a:lnTo>
                      <a:lnTo>
                        <a:pt x="8" y="47"/>
                      </a:lnTo>
                      <a:lnTo>
                        <a:pt x="9" y="35"/>
                      </a:lnTo>
                      <a:lnTo>
                        <a:pt x="10" y="26"/>
                      </a:lnTo>
                      <a:lnTo>
                        <a:pt x="11" y="21"/>
                      </a:lnTo>
                      <a:lnTo>
                        <a:pt x="11" y="19"/>
                      </a:lnTo>
                      <a:lnTo>
                        <a:pt x="130"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08" name="Freeform 90">
                  <a:extLst>
                    <a:ext uri="{FF2B5EF4-FFF2-40B4-BE49-F238E27FC236}">
                      <a16:creationId xmlns:a16="http://schemas.microsoft.com/office/drawing/2014/main" id="{5E0EB60E-1C3C-17B9-D3D2-75F363F7EFDE}"/>
                    </a:ext>
                  </a:extLst>
                </p:cNvPr>
                <p:cNvSpPr>
                  <a:spLocks/>
                </p:cNvSpPr>
                <p:nvPr/>
              </p:nvSpPr>
              <p:spPr bwMode="auto">
                <a:xfrm>
                  <a:off x="6030912" y="3216275"/>
                  <a:ext cx="228600" cy="139700"/>
                </a:xfrm>
                <a:custGeom>
                  <a:avLst/>
                  <a:gdLst/>
                  <a:ahLst/>
                  <a:cxnLst>
                    <a:cxn ang="0">
                      <a:pos x="144" y="0"/>
                    </a:cxn>
                    <a:cxn ang="0">
                      <a:pos x="114" y="85"/>
                    </a:cxn>
                    <a:cxn ang="0">
                      <a:pos x="75" y="88"/>
                    </a:cxn>
                    <a:cxn ang="0">
                      <a:pos x="0" y="6"/>
                    </a:cxn>
                    <a:cxn ang="0">
                      <a:pos x="33" y="5"/>
                    </a:cxn>
                    <a:cxn ang="0">
                      <a:pos x="69" y="4"/>
                    </a:cxn>
                    <a:cxn ang="0">
                      <a:pos x="106" y="2"/>
                    </a:cxn>
                    <a:cxn ang="0">
                      <a:pos x="144" y="0"/>
                    </a:cxn>
                  </a:cxnLst>
                  <a:rect l="0" t="0" r="r" b="b"/>
                  <a:pathLst>
                    <a:path w="144" h="88">
                      <a:moveTo>
                        <a:pt x="144" y="0"/>
                      </a:moveTo>
                      <a:lnTo>
                        <a:pt x="114" y="85"/>
                      </a:lnTo>
                      <a:lnTo>
                        <a:pt x="75" y="88"/>
                      </a:lnTo>
                      <a:lnTo>
                        <a:pt x="0" y="6"/>
                      </a:lnTo>
                      <a:lnTo>
                        <a:pt x="33" y="5"/>
                      </a:lnTo>
                      <a:lnTo>
                        <a:pt x="69" y="4"/>
                      </a:lnTo>
                      <a:lnTo>
                        <a:pt x="106" y="2"/>
                      </a:lnTo>
                      <a:lnTo>
                        <a:pt x="144"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09" name="Freeform 91">
                  <a:extLst>
                    <a:ext uri="{FF2B5EF4-FFF2-40B4-BE49-F238E27FC236}">
                      <a16:creationId xmlns:a16="http://schemas.microsoft.com/office/drawing/2014/main" id="{D2D2B617-4891-2B71-1DFE-ABD3AB555B77}"/>
                    </a:ext>
                  </a:extLst>
                </p:cNvPr>
                <p:cNvSpPr>
                  <a:spLocks/>
                </p:cNvSpPr>
                <p:nvPr/>
              </p:nvSpPr>
              <p:spPr bwMode="auto">
                <a:xfrm>
                  <a:off x="5735637" y="3562350"/>
                  <a:ext cx="158750" cy="36513"/>
                </a:xfrm>
                <a:custGeom>
                  <a:avLst/>
                  <a:gdLst/>
                  <a:ahLst/>
                  <a:cxnLst>
                    <a:cxn ang="0">
                      <a:pos x="0" y="0"/>
                    </a:cxn>
                    <a:cxn ang="0">
                      <a:pos x="97" y="1"/>
                    </a:cxn>
                    <a:cxn ang="0">
                      <a:pos x="100" y="23"/>
                    </a:cxn>
                    <a:cxn ang="0">
                      <a:pos x="1" y="23"/>
                    </a:cxn>
                    <a:cxn ang="0">
                      <a:pos x="0" y="0"/>
                    </a:cxn>
                  </a:cxnLst>
                  <a:rect l="0" t="0" r="r" b="b"/>
                  <a:pathLst>
                    <a:path w="100" h="23">
                      <a:moveTo>
                        <a:pt x="0" y="0"/>
                      </a:moveTo>
                      <a:lnTo>
                        <a:pt x="97" y="1"/>
                      </a:lnTo>
                      <a:lnTo>
                        <a:pt x="100" y="23"/>
                      </a:lnTo>
                      <a:lnTo>
                        <a:pt x="1" y="23"/>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10" name="Freeform 94">
                  <a:extLst>
                    <a:ext uri="{FF2B5EF4-FFF2-40B4-BE49-F238E27FC236}">
                      <a16:creationId xmlns:a16="http://schemas.microsoft.com/office/drawing/2014/main" id="{5635B669-BAB9-1064-D05F-E58E755E5FF6}"/>
                    </a:ext>
                  </a:extLst>
                </p:cNvPr>
                <p:cNvSpPr>
                  <a:spLocks/>
                </p:cNvSpPr>
                <p:nvPr/>
              </p:nvSpPr>
              <p:spPr bwMode="auto">
                <a:xfrm>
                  <a:off x="6081712" y="4106863"/>
                  <a:ext cx="41275" cy="36513"/>
                </a:xfrm>
                <a:custGeom>
                  <a:avLst/>
                  <a:gdLst/>
                  <a:ahLst/>
                  <a:cxnLst>
                    <a:cxn ang="0">
                      <a:pos x="9" y="0"/>
                    </a:cxn>
                    <a:cxn ang="0">
                      <a:pos x="24" y="4"/>
                    </a:cxn>
                    <a:cxn ang="0">
                      <a:pos x="26" y="23"/>
                    </a:cxn>
                    <a:cxn ang="0">
                      <a:pos x="13" y="19"/>
                    </a:cxn>
                    <a:cxn ang="0">
                      <a:pos x="0" y="14"/>
                    </a:cxn>
                    <a:cxn ang="0">
                      <a:pos x="9" y="0"/>
                    </a:cxn>
                  </a:cxnLst>
                  <a:rect l="0" t="0" r="r" b="b"/>
                  <a:pathLst>
                    <a:path w="26" h="23">
                      <a:moveTo>
                        <a:pt x="9" y="0"/>
                      </a:moveTo>
                      <a:lnTo>
                        <a:pt x="24" y="4"/>
                      </a:lnTo>
                      <a:lnTo>
                        <a:pt x="26" y="23"/>
                      </a:lnTo>
                      <a:lnTo>
                        <a:pt x="13" y="19"/>
                      </a:lnTo>
                      <a:lnTo>
                        <a:pt x="0" y="14"/>
                      </a:lnTo>
                      <a:lnTo>
                        <a:pt x="9" y="0"/>
                      </a:lnTo>
                      <a:close/>
                    </a:path>
                  </a:pathLst>
                </a:custGeom>
                <a:solidFill>
                  <a:srgbClr val="00002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11" name="Freeform 95">
                  <a:extLst>
                    <a:ext uri="{FF2B5EF4-FFF2-40B4-BE49-F238E27FC236}">
                      <a16:creationId xmlns:a16="http://schemas.microsoft.com/office/drawing/2014/main" id="{AFDFE7E6-F7D8-16E1-0D76-65CAF3514AE8}"/>
                    </a:ext>
                  </a:extLst>
                </p:cNvPr>
                <p:cNvSpPr>
                  <a:spLocks/>
                </p:cNvSpPr>
                <p:nvPr/>
              </p:nvSpPr>
              <p:spPr bwMode="auto">
                <a:xfrm>
                  <a:off x="5643562" y="2016125"/>
                  <a:ext cx="736600" cy="346075"/>
                </a:xfrm>
                <a:custGeom>
                  <a:avLst/>
                  <a:gdLst/>
                  <a:ahLst/>
                  <a:cxnLst>
                    <a:cxn ang="0">
                      <a:pos x="341" y="1"/>
                    </a:cxn>
                    <a:cxn ang="0">
                      <a:pos x="355" y="4"/>
                    </a:cxn>
                    <a:cxn ang="0">
                      <a:pos x="379" y="12"/>
                    </a:cxn>
                    <a:cxn ang="0">
                      <a:pos x="407" y="24"/>
                    </a:cxn>
                    <a:cxn ang="0">
                      <a:pos x="434" y="41"/>
                    </a:cxn>
                    <a:cxn ang="0">
                      <a:pos x="455" y="65"/>
                    </a:cxn>
                    <a:cxn ang="0">
                      <a:pos x="464" y="88"/>
                    </a:cxn>
                    <a:cxn ang="0">
                      <a:pos x="464" y="109"/>
                    </a:cxn>
                    <a:cxn ang="0">
                      <a:pos x="459" y="133"/>
                    </a:cxn>
                    <a:cxn ang="0">
                      <a:pos x="447" y="156"/>
                    </a:cxn>
                    <a:cxn ang="0">
                      <a:pos x="426" y="179"/>
                    </a:cxn>
                    <a:cxn ang="0">
                      <a:pos x="397" y="197"/>
                    </a:cxn>
                    <a:cxn ang="0">
                      <a:pos x="356" y="210"/>
                    </a:cxn>
                    <a:cxn ang="0">
                      <a:pos x="305" y="217"/>
                    </a:cxn>
                    <a:cxn ang="0">
                      <a:pos x="231" y="217"/>
                    </a:cxn>
                    <a:cxn ang="0">
                      <a:pos x="167" y="210"/>
                    </a:cxn>
                    <a:cxn ang="0">
                      <a:pos x="112" y="199"/>
                    </a:cxn>
                    <a:cxn ang="0">
                      <a:pos x="68" y="184"/>
                    </a:cxn>
                    <a:cxn ang="0">
                      <a:pos x="35" y="170"/>
                    </a:cxn>
                    <a:cxn ang="0">
                      <a:pos x="13" y="159"/>
                    </a:cxn>
                    <a:cxn ang="0">
                      <a:pos x="1" y="152"/>
                    </a:cxn>
                    <a:cxn ang="0">
                      <a:pos x="34" y="156"/>
                    </a:cxn>
                    <a:cxn ang="0">
                      <a:pos x="96" y="158"/>
                    </a:cxn>
                    <a:cxn ang="0">
                      <a:pos x="149" y="152"/>
                    </a:cxn>
                    <a:cxn ang="0">
                      <a:pos x="195" y="139"/>
                    </a:cxn>
                    <a:cxn ang="0">
                      <a:pos x="233" y="121"/>
                    </a:cxn>
                    <a:cxn ang="0">
                      <a:pos x="264" y="99"/>
                    </a:cxn>
                    <a:cxn ang="0">
                      <a:pos x="290" y="76"/>
                    </a:cxn>
                    <a:cxn ang="0">
                      <a:pos x="308" y="54"/>
                    </a:cxn>
                    <a:cxn ang="0">
                      <a:pos x="323" y="33"/>
                    </a:cxn>
                    <a:cxn ang="0">
                      <a:pos x="332" y="16"/>
                    </a:cxn>
                    <a:cxn ang="0">
                      <a:pos x="337" y="4"/>
                    </a:cxn>
                    <a:cxn ang="0">
                      <a:pos x="339" y="0"/>
                    </a:cxn>
                  </a:cxnLst>
                  <a:rect l="0" t="0" r="r" b="b"/>
                  <a:pathLst>
                    <a:path w="464" h="218">
                      <a:moveTo>
                        <a:pt x="339" y="0"/>
                      </a:moveTo>
                      <a:lnTo>
                        <a:pt x="341" y="1"/>
                      </a:lnTo>
                      <a:lnTo>
                        <a:pt x="346" y="2"/>
                      </a:lnTo>
                      <a:lnTo>
                        <a:pt x="355" y="4"/>
                      </a:lnTo>
                      <a:lnTo>
                        <a:pt x="366" y="7"/>
                      </a:lnTo>
                      <a:lnTo>
                        <a:pt x="379" y="12"/>
                      </a:lnTo>
                      <a:lnTo>
                        <a:pt x="392" y="18"/>
                      </a:lnTo>
                      <a:lnTo>
                        <a:pt x="407" y="24"/>
                      </a:lnTo>
                      <a:lnTo>
                        <a:pt x="421" y="32"/>
                      </a:lnTo>
                      <a:lnTo>
                        <a:pt x="434" y="41"/>
                      </a:lnTo>
                      <a:lnTo>
                        <a:pt x="445" y="52"/>
                      </a:lnTo>
                      <a:lnTo>
                        <a:pt x="455" y="65"/>
                      </a:lnTo>
                      <a:lnTo>
                        <a:pt x="461" y="78"/>
                      </a:lnTo>
                      <a:lnTo>
                        <a:pt x="464" y="88"/>
                      </a:lnTo>
                      <a:lnTo>
                        <a:pt x="464" y="98"/>
                      </a:lnTo>
                      <a:lnTo>
                        <a:pt x="464" y="109"/>
                      </a:lnTo>
                      <a:lnTo>
                        <a:pt x="462" y="121"/>
                      </a:lnTo>
                      <a:lnTo>
                        <a:pt x="459" y="133"/>
                      </a:lnTo>
                      <a:lnTo>
                        <a:pt x="454" y="145"/>
                      </a:lnTo>
                      <a:lnTo>
                        <a:pt x="447" y="156"/>
                      </a:lnTo>
                      <a:lnTo>
                        <a:pt x="437" y="168"/>
                      </a:lnTo>
                      <a:lnTo>
                        <a:pt x="426" y="179"/>
                      </a:lnTo>
                      <a:lnTo>
                        <a:pt x="412" y="188"/>
                      </a:lnTo>
                      <a:lnTo>
                        <a:pt x="397" y="197"/>
                      </a:lnTo>
                      <a:lnTo>
                        <a:pt x="378" y="204"/>
                      </a:lnTo>
                      <a:lnTo>
                        <a:pt x="356" y="210"/>
                      </a:lnTo>
                      <a:lnTo>
                        <a:pt x="332" y="215"/>
                      </a:lnTo>
                      <a:lnTo>
                        <a:pt x="305" y="217"/>
                      </a:lnTo>
                      <a:lnTo>
                        <a:pt x="267" y="218"/>
                      </a:lnTo>
                      <a:lnTo>
                        <a:pt x="231" y="217"/>
                      </a:lnTo>
                      <a:lnTo>
                        <a:pt x="198" y="215"/>
                      </a:lnTo>
                      <a:lnTo>
                        <a:pt x="167" y="210"/>
                      </a:lnTo>
                      <a:lnTo>
                        <a:pt x="138" y="205"/>
                      </a:lnTo>
                      <a:lnTo>
                        <a:pt x="112" y="199"/>
                      </a:lnTo>
                      <a:lnTo>
                        <a:pt x="89" y="192"/>
                      </a:lnTo>
                      <a:lnTo>
                        <a:pt x="68" y="184"/>
                      </a:lnTo>
                      <a:lnTo>
                        <a:pt x="50" y="177"/>
                      </a:lnTo>
                      <a:lnTo>
                        <a:pt x="35" y="170"/>
                      </a:lnTo>
                      <a:lnTo>
                        <a:pt x="22" y="164"/>
                      </a:lnTo>
                      <a:lnTo>
                        <a:pt x="13" y="159"/>
                      </a:lnTo>
                      <a:lnTo>
                        <a:pt x="5" y="154"/>
                      </a:lnTo>
                      <a:lnTo>
                        <a:pt x="1" y="152"/>
                      </a:lnTo>
                      <a:lnTo>
                        <a:pt x="0" y="151"/>
                      </a:lnTo>
                      <a:lnTo>
                        <a:pt x="34" y="156"/>
                      </a:lnTo>
                      <a:lnTo>
                        <a:pt x="66" y="158"/>
                      </a:lnTo>
                      <a:lnTo>
                        <a:pt x="96" y="158"/>
                      </a:lnTo>
                      <a:lnTo>
                        <a:pt x="124" y="156"/>
                      </a:lnTo>
                      <a:lnTo>
                        <a:pt x="149" y="152"/>
                      </a:lnTo>
                      <a:lnTo>
                        <a:pt x="173" y="145"/>
                      </a:lnTo>
                      <a:lnTo>
                        <a:pt x="195" y="139"/>
                      </a:lnTo>
                      <a:lnTo>
                        <a:pt x="215" y="130"/>
                      </a:lnTo>
                      <a:lnTo>
                        <a:pt x="233" y="121"/>
                      </a:lnTo>
                      <a:lnTo>
                        <a:pt x="249" y="110"/>
                      </a:lnTo>
                      <a:lnTo>
                        <a:pt x="264" y="99"/>
                      </a:lnTo>
                      <a:lnTo>
                        <a:pt x="278" y="87"/>
                      </a:lnTo>
                      <a:lnTo>
                        <a:pt x="290" y="76"/>
                      </a:lnTo>
                      <a:lnTo>
                        <a:pt x="299" y="65"/>
                      </a:lnTo>
                      <a:lnTo>
                        <a:pt x="308" y="54"/>
                      </a:lnTo>
                      <a:lnTo>
                        <a:pt x="316" y="42"/>
                      </a:lnTo>
                      <a:lnTo>
                        <a:pt x="323" y="33"/>
                      </a:lnTo>
                      <a:lnTo>
                        <a:pt x="327" y="24"/>
                      </a:lnTo>
                      <a:lnTo>
                        <a:pt x="332" y="16"/>
                      </a:lnTo>
                      <a:lnTo>
                        <a:pt x="335" y="9"/>
                      </a:lnTo>
                      <a:lnTo>
                        <a:pt x="337" y="4"/>
                      </a:lnTo>
                      <a:lnTo>
                        <a:pt x="338" y="2"/>
                      </a:lnTo>
                      <a:lnTo>
                        <a:pt x="33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12" name="Freeform 96">
                  <a:extLst>
                    <a:ext uri="{FF2B5EF4-FFF2-40B4-BE49-F238E27FC236}">
                      <a16:creationId xmlns:a16="http://schemas.microsoft.com/office/drawing/2014/main" id="{13E6F14E-D458-8B3E-D6CF-A9BBE32E854D}"/>
                    </a:ext>
                  </a:extLst>
                </p:cNvPr>
                <p:cNvSpPr>
                  <a:spLocks noEditPoints="1"/>
                </p:cNvSpPr>
                <p:nvPr/>
              </p:nvSpPr>
              <p:spPr bwMode="auto">
                <a:xfrm>
                  <a:off x="6099174" y="2165350"/>
                  <a:ext cx="280988" cy="200025"/>
                </a:xfrm>
                <a:custGeom>
                  <a:avLst/>
                  <a:gdLst/>
                  <a:ahLst/>
                  <a:cxnLst>
                    <a:cxn ang="0">
                      <a:pos x="1" y="126"/>
                    </a:cxn>
                    <a:cxn ang="0">
                      <a:pos x="0" y="126"/>
                    </a:cxn>
                    <a:cxn ang="0">
                      <a:pos x="1" y="126"/>
                    </a:cxn>
                    <a:cxn ang="0">
                      <a:pos x="175" y="0"/>
                    </a:cxn>
                    <a:cxn ang="0">
                      <a:pos x="175" y="0"/>
                    </a:cxn>
                    <a:cxn ang="0">
                      <a:pos x="176" y="3"/>
                    </a:cxn>
                    <a:cxn ang="0">
                      <a:pos x="177" y="7"/>
                    </a:cxn>
                    <a:cxn ang="0">
                      <a:pos x="177" y="12"/>
                    </a:cxn>
                    <a:cxn ang="0">
                      <a:pos x="177" y="25"/>
                    </a:cxn>
                    <a:cxn ang="0">
                      <a:pos x="177" y="33"/>
                    </a:cxn>
                    <a:cxn ang="0">
                      <a:pos x="174" y="42"/>
                    </a:cxn>
                    <a:cxn ang="0">
                      <a:pos x="172" y="50"/>
                    </a:cxn>
                    <a:cxn ang="0">
                      <a:pos x="168" y="59"/>
                    </a:cxn>
                    <a:cxn ang="0">
                      <a:pos x="163" y="69"/>
                    </a:cxn>
                    <a:cxn ang="0">
                      <a:pos x="157" y="78"/>
                    </a:cxn>
                    <a:cxn ang="0">
                      <a:pos x="149" y="86"/>
                    </a:cxn>
                    <a:cxn ang="0">
                      <a:pos x="139" y="94"/>
                    </a:cxn>
                    <a:cxn ang="0">
                      <a:pos x="126" y="102"/>
                    </a:cxn>
                    <a:cxn ang="0">
                      <a:pos x="112" y="109"/>
                    </a:cxn>
                    <a:cxn ang="0">
                      <a:pos x="95" y="115"/>
                    </a:cxn>
                    <a:cxn ang="0">
                      <a:pos x="76" y="120"/>
                    </a:cxn>
                    <a:cxn ang="0">
                      <a:pos x="54" y="123"/>
                    </a:cxn>
                    <a:cxn ang="0">
                      <a:pos x="28" y="125"/>
                    </a:cxn>
                    <a:cxn ang="0">
                      <a:pos x="1" y="126"/>
                    </a:cxn>
                    <a:cxn ang="0">
                      <a:pos x="6" y="125"/>
                    </a:cxn>
                    <a:cxn ang="0">
                      <a:pos x="13" y="125"/>
                    </a:cxn>
                    <a:cxn ang="0">
                      <a:pos x="23" y="124"/>
                    </a:cxn>
                    <a:cxn ang="0">
                      <a:pos x="34" y="122"/>
                    </a:cxn>
                    <a:cxn ang="0">
                      <a:pos x="47" y="120"/>
                    </a:cxn>
                    <a:cxn ang="0">
                      <a:pos x="61" y="116"/>
                    </a:cxn>
                    <a:cxn ang="0">
                      <a:pos x="75" y="112"/>
                    </a:cxn>
                    <a:cxn ang="0">
                      <a:pos x="90" y="107"/>
                    </a:cxn>
                    <a:cxn ang="0">
                      <a:pos x="104" y="101"/>
                    </a:cxn>
                    <a:cxn ang="0">
                      <a:pos x="119" y="94"/>
                    </a:cxn>
                    <a:cxn ang="0">
                      <a:pos x="132" y="85"/>
                    </a:cxn>
                    <a:cxn ang="0">
                      <a:pos x="145" y="75"/>
                    </a:cxn>
                    <a:cxn ang="0">
                      <a:pos x="155" y="63"/>
                    </a:cxn>
                    <a:cxn ang="0">
                      <a:pos x="164" y="50"/>
                    </a:cxn>
                    <a:cxn ang="0">
                      <a:pos x="170" y="35"/>
                    </a:cxn>
                    <a:cxn ang="0">
                      <a:pos x="174" y="18"/>
                    </a:cxn>
                    <a:cxn ang="0">
                      <a:pos x="175" y="0"/>
                    </a:cxn>
                  </a:cxnLst>
                  <a:rect l="0" t="0" r="r" b="b"/>
                  <a:pathLst>
                    <a:path w="177" h="126">
                      <a:moveTo>
                        <a:pt x="1" y="126"/>
                      </a:moveTo>
                      <a:lnTo>
                        <a:pt x="0" y="126"/>
                      </a:lnTo>
                      <a:lnTo>
                        <a:pt x="1" y="126"/>
                      </a:lnTo>
                      <a:close/>
                      <a:moveTo>
                        <a:pt x="175" y="0"/>
                      </a:moveTo>
                      <a:lnTo>
                        <a:pt x="175" y="0"/>
                      </a:lnTo>
                      <a:lnTo>
                        <a:pt x="176" y="3"/>
                      </a:lnTo>
                      <a:lnTo>
                        <a:pt x="177" y="7"/>
                      </a:lnTo>
                      <a:lnTo>
                        <a:pt x="177" y="12"/>
                      </a:lnTo>
                      <a:lnTo>
                        <a:pt x="177" y="25"/>
                      </a:lnTo>
                      <a:lnTo>
                        <a:pt x="177" y="33"/>
                      </a:lnTo>
                      <a:lnTo>
                        <a:pt x="174" y="42"/>
                      </a:lnTo>
                      <a:lnTo>
                        <a:pt x="172" y="50"/>
                      </a:lnTo>
                      <a:lnTo>
                        <a:pt x="168" y="59"/>
                      </a:lnTo>
                      <a:lnTo>
                        <a:pt x="163" y="69"/>
                      </a:lnTo>
                      <a:lnTo>
                        <a:pt x="157" y="78"/>
                      </a:lnTo>
                      <a:lnTo>
                        <a:pt x="149" y="86"/>
                      </a:lnTo>
                      <a:lnTo>
                        <a:pt x="139" y="94"/>
                      </a:lnTo>
                      <a:lnTo>
                        <a:pt x="126" y="102"/>
                      </a:lnTo>
                      <a:lnTo>
                        <a:pt x="112" y="109"/>
                      </a:lnTo>
                      <a:lnTo>
                        <a:pt x="95" y="115"/>
                      </a:lnTo>
                      <a:lnTo>
                        <a:pt x="76" y="120"/>
                      </a:lnTo>
                      <a:lnTo>
                        <a:pt x="54" y="123"/>
                      </a:lnTo>
                      <a:lnTo>
                        <a:pt x="28" y="125"/>
                      </a:lnTo>
                      <a:lnTo>
                        <a:pt x="1" y="126"/>
                      </a:lnTo>
                      <a:lnTo>
                        <a:pt x="6" y="125"/>
                      </a:lnTo>
                      <a:lnTo>
                        <a:pt x="13" y="125"/>
                      </a:lnTo>
                      <a:lnTo>
                        <a:pt x="23" y="124"/>
                      </a:lnTo>
                      <a:lnTo>
                        <a:pt x="34" y="122"/>
                      </a:lnTo>
                      <a:lnTo>
                        <a:pt x="47" y="120"/>
                      </a:lnTo>
                      <a:lnTo>
                        <a:pt x="61" y="116"/>
                      </a:lnTo>
                      <a:lnTo>
                        <a:pt x="75" y="112"/>
                      </a:lnTo>
                      <a:lnTo>
                        <a:pt x="90" y="107"/>
                      </a:lnTo>
                      <a:lnTo>
                        <a:pt x="104" y="101"/>
                      </a:lnTo>
                      <a:lnTo>
                        <a:pt x="119" y="94"/>
                      </a:lnTo>
                      <a:lnTo>
                        <a:pt x="132" y="85"/>
                      </a:lnTo>
                      <a:lnTo>
                        <a:pt x="145" y="75"/>
                      </a:lnTo>
                      <a:lnTo>
                        <a:pt x="155" y="63"/>
                      </a:lnTo>
                      <a:lnTo>
                        <a:pt x="164" y="50"/>
                      </a:lnTo>
                      <a:lnTo>
                        <a:pt x="170" y="35"/>
                      </a:lnTo>
                      <a:lnTo>
                        <a:pt x="174" y="18"/>
                      </a:lnTo>
                      <a:lnTo>
                        <a:pt x="175" y="0"/>
                      </a:lnTo>
                      <a:close/>
                    </a:path>
                  </a:pathLst>
                </a:custGeom>
                <a:solidFill>
                  <a:srgbClr val="A6B8B7"/>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13" name="Freeform 97">
                  <a:extLst>
                    <a:ext uri="{FF2B5EF4-FFF2-40B4-BE49-F238E27FC236}">
                      <a16:creationId xmlns:a16="http://schemas.microsoft.com/office/drawing/2014/main" id="{E6899A1A-40F3-D495-BCE1-9EC48E3BC2EF}"/>
                    </a:ext>
                  </a:extLst>
                </p:cNvPr>
                <p:cNvSpPr>
                  <a:spLocks/>
                </p:cNvSpPr>
                <p:nvPr/>
              </p:nvSpPr>
              <p:spPr bwMode="auto">
                <a:xfrm>
                  <a:off x="5653087" y="4102100"/>
                  <a:ext cx="63500" cy="42863"/>
                </a:xfrm>
                <a:custGeom>
                  <a:avLst/>
                  <a:gdLst/>
                  <a:ahLst/>
                  <a:cxnLst>
                    <a:cxn ang="0">
                      <a:pos x="2" y="0"/>
                    </a:cxn>
                    <a:cxn ang="0">
                      <a:pos x="22" y="7"/>
                    </a:cxn>
                    <a:cxn ang="0">
                      <a:pos x="40" y="27"/>
                    </a:cxn>
                    <a:cxn ang="0">
                      <a:pos x="0" y="20"/>
                    </a:cxn>
                    <a:cxn ang="0">
                      <a:pos x="2" y="0"/>
                    </a:cxn>
                  </a:cxnLst>
                  <a:rect l="0" t="0" r="r" b="b"/>
                  <a:pathLst>
                    <a:path w="40" h="27">
                      <a:moveTo>
                        <a:pt x="2" y="0"/>
                      </a:moveTo>
                      <a:lnTo>
                        <a:pt x="22" y="7"/>
                      </a:lnTo>
                      <a:lnTo>
                        <a:pt x="40" y="27"/>
                      </a:lnTo>
                      <a:lnTo>
                        <a:pt x="0" y="20"/>
                      </a:lnTo>
                      <a:lnTo>
                        <a:pt x="2"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14" name="Freeform 98">
                  <a:extLst>
                    <a:ext uri="{FF2B5EF4-FFF2-40B4-BE49-F238E27FC236}">
                      <a16:creationId xmlns:a16="http://schemas.microsoft.com/office/drawing/2014/main" id="{AC422565-4F82-3F1F-1B47-8BC3CD1CCDEA}"/>
                    </a:ext>
                  </a:extLst>
                </p:cNvPr>
                <p:cNvSpPr>
                  <a:spLocks/>
                </p:cNvSpPr>
                <p:nvPr/>
              </p:nvSpPr>
              <p:spPr bwMode="auto">
                <a:xfrm>
                  <a:off x="6518274" y="2289175"/>
                  <a:ext cx="76200" cy="401638"/>
                </a:xfrm>
                <a:custGeom>
                  <a:avLst/>
                  <a:gdLst/>
                  <a:ahLst/>
                  <a:cxnLst>
                    <a:cxn ang="0">
                      <a:pos x="0" y="0"/>
                    </a:cxn>
                    <a:cxn ang="0">
                      <a:pos x="2" y="1"/>
                    </a:cxn>
                    <a:cxn ang="0">
                      <a:pos x="4" y="5"/>
                    </a:cxn>
                    <a:cxn ang="0">
                      <a:pos x="8" y="12"/>
                    </a:cxn>
                    <a:cxn ang="0">
                      <a:pos x="14" y="22"/>
                    </a:cxn>
                    <a:cxn ang="0">
                      <a:pos x="20" y="34"/>
                    </a:cxn>
                    <a:cxn ang="0">
                      <a:pos x="26" y="49"/>
                    </a:cxn>
                    <a:cxn ang="0">
                      <a:pos x="33" y="66"/>
                    </a:cxn>
                    <a:cxn ang="0">
                      <a:pos x="38" y="86"/>
                    </a:cxn>
                    <a:cxn ang="0">
                      <a:pos x="43" y="108"/>
                    </a:cxn>
                    <a:cxn ang="0">
                      <a:pos x="46" y="132"/>
                    </a:cxn>
                    <a:cxn ang="0">
                      <a:pos x="48" y="159"/>
                    </a:cxn>
                    <a:cxn ang="0">
                      <a:pos x="47" y="188"/>
                    </a:cxn>
                    <a:cxn ang="0">
                      <a:pos x="44" y="219"/>
                    </a:cxn>
                    <a:cxn ang="0">
                      <a:pos x="37" y="253"/>
                    </a:cxn>
                    <a:cxn ang="0">
                      <a:pos x="37" y="250"/>
                    </a:cxn>
                    <a:cxn ang="0">
                      <a:pos x="39" y="244"/>
                    </a:cxn>
                    <a:cxn ang="0">
                      <a:pos x="40" y="234"/>
                    </a:cxn>
                    <a:cxn ang="0">
                      <a:pos x="40" y="220"/>
                    </a:cxn>
                    <a:cxn ang="0">
                      <a:pos x="41" y="203"/>
                    </a:cxn>
                    <a:cxn ang="0">
                      <a:pos x="41" y="183"/>
                    </a:cxn>
                    <a:cxn ang="0">
                      <a:pos x="40" y="161"/>
                    </a:cxn>
                    <a:cxn ang="0">
                      <a:pos x="38" y="137"/>
                    </a:cxn>
                    <a:cxn ang="0">
                      <a:pos x="34" y="112"/>
                    </a:cxn>
                    <a:cxn ang="0">
                      <a:pos x="29" y="85"/>
                    </a:cxn>
                    <a:cxn ang="0">
                      <a:pos x="22" y="56"/>
                    </a:cxn>
                    <a:cxn ang="0">
                      <a:pos x="12" y="28"/>
                    </a:cxn>
                    <a:cxn ang="0">
                      <a:pos x="0" y="0"/>
                    </a:cxn>
                  </a:cxnLst>
                  <a:rect l="0" t="0" r="r" b="b"/>
                  <a:pathLst>
                    <a:path w="48" h="253">
                      <a:moveTo>
                        <a:pt x="0" y="0"/>
                      </a:moveTo>
                      <a:lnTo>
                        <a:pt x="2" y="1"/>
                      </a:lnTo>
                      <a:lnTo>
                        <a:pt x="4" y="5"/>
                      </a:lnTo>
                      <a:lnTo>
                        <a:pt x="8" y="12"/>
                      </a:lnTo>
                      <a:lnTo>
                        <a:pt x="14" y="22"/>
                      </a:lnTo>
                      <a:lnTo>
                        <a:pt x="20" y="34"/>
                      </a:lnTo>
                      <a:lnTo>
                        <a:pt x="26" y="49"/>
                      </a:lnTo>
                      <a:lnTo>
                        <a:pt x="33" y="66"/>
                      </a:lnTo>
                      <a:lnTo>
                        <a:pt x="38" y="86"/>
                      </a:lnTo>
                      <a:lnTo>
                        <a:pt x="43" y="108"/>
                      </a:lnTo>
                      <a:lnTo>
                        <a:pt x="46" y="132"/>
                      </a:lnTo>
                      <a:lnTo>
                        <a:pt x="48" y="159"/>
                      </a:lnTo>
                      <a:lnTo>
                        <a:pt x="47" y="188"/>
                      </a:lnTo>
                      <a:lnTo>
                        <a:pt x="44" y="219"/>
                      </a:lnTo>
                      <a:lnTo>
                        <a:pt x="37" y="253"/>
                      </a:lnTo>
                      <a:lnTo>
                        <a:pt x="37" y="250"/>
                      </a:lnTo>
                      <a:lnTo>
                        <a:pt x="39" y="244"/>
                      </a:lnTo>
                      <a:lnTo>
                        <a:pt x="40" y="234"/>
                      </a:lnTo>
                      <a:lnTo>
                        <a:pt x="40" y="220"/>
                      </a:lnTo>
                      <a:lnTo>
                        <a:pt x="41" y="203"/>
                      </a:lnTo>
                      <a:lnTo>
                        <a:pt x="41" y="183"/>
                      </a:lnTo>
                      <a:lnTo>
                        <a:pt x="40" y="161"/>
                      </a:lnTo>
                      <a:lnTo>
                        <a:pt x="38" y="137"/>
                      </a:lnTo>
                      <a:lnTo>
                        <a:pt x="34" y="112"/>
                      </a:lnTo>
                      <a:lnTo>
                        <a:pt x="29" y="85"/>
                      </a:lnTo>
                      <a:lnTo>
                        <a:pt x="22" y="56"/>
                      </a:lnTo>
                      <a:lnTo>
                        <a:pt x="12" y="28"/>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15" name="Freeform 99">
                  <a:extLst>
                    <a:ext uri="{FF2B5EF4-FFF2-40B4-BE49-F238E27FC236}">
                      <a16:creationId xmlns:a16="http://schemas.microsoft.com/office/drawing/2014/main" id="{1F59E886-0E82-B9B3-2115-8B4D914CFB95}"/>
                    </a:ext>
                  </a:extLst>
                </p:cNvPr>
                <p:cNvSpPr>
                  <a:spLocks/>
                </p:cNvSpPr>
                <p:nvPr/>
              </p:nvSpPr>
              <p:spPr bwMode="auto">
                <a:xfrm>
                  <a:off x="6542087" y="3509963"/>
                  <a:ext cx="34925" cy="214313"/>
                </a:xfrm>
                <a:custGeom>
                  <a:avLst/>
                  <a:gdLst/>
                  <a:ahLst/>
                  <a:cxnLst>
                    <a:cxn ang="0">
                      <a:pos x="0" y="0"/>
                    </a:cxn>
                    <a:cxn ang="0">
                      <a:pos x="22" y="135"/>
                    </a:cxn>
                    <a:cxn ang="0">
                      <a:pos x="2" y="95"/>
                    </a:cxn>
                    <a:cxn ang="0">
                      <a:pos x="0" y="0"/>
                    </a:cxn>
                  </a:cxnLst>
                  <a:rect l="0" t="0" r="r" b="b"/>
                  <a:pathLst>
                    <a:path w="22" h="135">
                      <a:moveTo>
                        <a:pt x="0" y="0"/>
                      </a:moveTo>
                      <a:lnTo>
                        <a:pt x="22" y="135"/>
                      </a:lnTo>
                      <a:lnTo>
                        <a:pt x="2" y="95"/>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16" name="Freeform 104">
                  <a:extLst>
                    <a:ext uri="{FF2B5EF4-FFF2-40B4-BE49-F238E27FC236}">
                      <a16:creationId xmlns:a16="http://schemas.microsoft.com/office/drawing/2014/main" id="{80FF64E0-72B8-7C12-E7D7-3D904948B4E5}"/>
                    </a:ext>
                  </a:extLst>
                </p:cNvPr>
                <p:cNvSpPr>
                  <a:spLocks/>
                </p:cNvSpPr>
                <p:nvPr/>
              </p:nvSpPr>
              <p:spPr bwMode="auto">
                <a:xfrm>
                  <a:off x="5983287" y="3636963"/>
                  <a:ext cx="19050" cy="23813"/>
                </a:xfrm>
                <a:custGeom>
                  <a:avLst/>
                  <a:gdLst/>
                  <a:ahLst/>
                  <a:cxnLst>
                    <a:cxn ang="0">
                      <a:pos x="8" y="0"/>
                    </a:cxn>
                    <a:cxn ang="0">
                      <a:pos x="12" y="5"/>
                    </a:cxn>
                    <a:cxn ang="0">
                      <a:pos x="10" y="8"/>
                    </a:cxn>
                    <a:cxn ang="0">
                      <a:pos x="7" y="12"/>
                    </a:cxn>
                    <a:cxn ang="0">
                      <a:pos x="5" y="15"/>
                    </a:cxn>
                    <a:cxn ang="0">
                      <a:pos x="2" y="12"/>
                    </a:cxn>
                    <a:cxn ang="0">
                      <a:pos x="0" y="9"/>
                    </a:cxn>
                    <a:cxn ang="0">
                      <a:pos x="4" y="5"/>
                    </a:cxn>
                    <a:cxn ang="0">
                      <a:pos x="8" y="0"/>
                    </a:cxn>
                  </a:cxnLst>
                  <a:rect l="0" t="0" r="r" b="b"/>
                  <a:pathLst>
                    <a:path w="12" h="15">
                      <a:moveTo>
                        <a:pt x="8" y="0"/>
                      </a:moveTo>
                      <a:lnTo>
                        <a:pt x="12" y="5"/>
                      </a:lnTo>
                      <a:lnTo>
                        <a:pt x="10" y="8"/>
                      </a:lnTo>
                      <a:lnTo>
                        <a:pt x="7" y="12"/>
                      </a:lnTo>
                      <a:lnTo>
                        <a:pt x="5" y="15"/>
                      </a:lnTo>
                      <a:lnTo>
                        <a:pt x="2" y="12"/>
                      </a:lnTo>
                      <a:lnTo>
                        <a:pt x="0" y="9"/>
                      </a:lnTo>
                      <a:lnTo>
                        <a:pt x="4" y="5"/>
                      </a:lnTo>
                      <a:lnTo>
                        <a:pt x="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17" name="Freeform 105">
                  <a:extLst>
                    <a:ext uri="{FF2B5EF4-FFF2-40B4-BE49-F238E27FC236}">
                      <a16:creationId xmlns:a16="http://schemas.microsoft.com/office/drawing/2014/main" id="{31B4491F-DB26-A34B-8F58-C0C3E3B671B4}"/>
                    </a:ext>
                  </a:extLst>
                </p:cNvPr>
                <p:cNvSpPr>
                  <a:spLocks/>
                </p:cNvSpPr>
                <p:nvPr/>
              </p:nvSpPr>
              <p:spPr bwMode="auto">
                <a:xfrm>
                  <a:off x="6080124" y="4102100"/>
                  <a:ext cx="9525" cy="14288"/>
                </a:xfrm>
                <a:custGeom>
                  <a:avLst/>
                  <a:gdLst/>
                  <a:ahLst/>
                  <a:cxnLst>
                    <a:cxn ang="0">
                      <a:pos x="5" y="0"/>
                    </a:cxn>
                    <a:cxn ang="0">
                      <a:pos x="6" y="0"/>
                    </a:cxn>
                    <a:cxn ang="0">
                      <a:pos x="6" y="1"/>
                    </a:cxn>
                    <a:cxn ang="0">
                      <a:pos x="3" y="5"/>
                    </a:cxn>
                    <a:cxn ang="0">
                      <a:pos x="0" y="9"/>
                    </a:cxn>
                    <a:cxn ang="0">
                      <a:pos x="2" y="5"/>
                    </a:cxn>
                    <a:cxn ang="0">
                      <a:pos x="5" y="0"/>
                    </a:cxn>
                  </a:cxnLst>
                  <a:rect l="0" t="0" r="r" b="b"/>
                  <a:pathLst>
                    <a:path w="6" h="9">
                      <a:moveTo>
                        <a:pt x="5" y="0"/>
                      </a:moveTo>
                      <a:lnTo>
                        <a:pt x="6" y="0"/>
                      </a:lnTo>
                      <a:lnTo>
                        <a:pt x="6" y="1"/>
                      </a:lnTo>
                      <a:lnTo>
                        <a:pt x="3" y="5"/>
                      </a:lnTo>
                      <a:lnTo>
                        <a:pt x="0" y="9"/>
                      </a:lnTo>
                      <a:lnTo>
                        <a:pt x="2" y="5"/>
                      </a:lnTo>
                      <a:lnTo>
                        <a:pt x="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18" name="Freeform 111">
                  <a:extLst>
                    <a:ext uri="{FF2B5EF4-FFF2-40B4-BE49-F238E27FC236}">
                      <a16:creationId xmlns:a16="http://schemas.microsoft.com/office/drawing/2014/main" id="{265288B1-07A8-23E4-992F-C3192D822699}"/>
                    </a:ext>
                  </a:extLst>
                </p:cNvPr>
                <p:cNvSpPr>
                  <a:spLocks/>
                </p:cNvSpPr>
                <p:nvPr/>
              </p:nvSpPr>
              <p:spPr bwMode="auto">
                <a:xfrm>
                  <a:off x="6200774" y="3873500"/>
                  <a:ext cx="206375" cy="247650"/>
                </a:xfrm>
                <a:custGeom>
                  <a:avLst/>
                  <a:gdLst/>
                  <a:ahLst/>
                  <a:cxnLst>
                    <a:cxn ang="0">
                      <a:pos x="81" y="0"/>
                    </a:cxn>
                    <a:cxn ang="0">
                      <a:pos x="130" y="114"/>
                    </a:cxn>
                    <a:cxn ang="0">
                      <a:pos x="117" y="129"/>
                    </a:cxn>
                    <a:cxn ang="0">
                      <a:pos x="101" y="141"/>
                    </a:cxn>
                    <a:cxn ang="0">
                      <a:pos x="84" y="150"/>
                    </a:cxn>
                    <a:cxn ang="0">
                      <a:pos x="63" y="156"/>
                    </a:cxn>
                    <a:cxn ang="0">
                      <a:pos x="48" y="152"/>
                    </a:cxn>
                    <a:cxn ang="0">
                      <a:pos x="36" y="145"/>
                    </a:cxn>
                    <a:cxn ang="0">
                      <a:pos x="25" y="137"/>
                    </a:cxn>
                    <a:cxn ang="0">
                      <a:pos x="16" y="127"/>
                    </a:cxn>
                    <a:cxn ang="0">
                      <a:pos x="9" y="115"/>
                    </a:cxn>
                    <a:cxn ang="0">
                      <a:pos x="4" y="102"/>
                    </a:cxn>
                    <a:cxn ang="0">
                      <a:pos x="1" y="88"/>
                    </a:cxn>
                    <a:cxn ang="0">
                      <a:pos x="0" y="75"/>
                    </a:cxn>
                    <a:cxn ang="0">
                      <a:pos x="3" y="62"/>
                    </a:cxn>
                    <a:cxn ang="0">
                      <a:pos x="9" y="51"/>
                    </a:cxn>
                    <a:cxn ang="0">
                      <a:pos x="17" y="41"/>
                    </a:cxn>
                    <a:cxn ang="0">
                      <a:pos x="27" y="31"/>
                    </a:cxn>
                    <a:cxn ang="0">
                      <a:pos x="48" y="16"/>
                    </a:cxn>
                    <a:cxn ang="0">
                      <a:pos x="58" y="10"/>
                    </a:cxn>
                    <a:cxn ang="0">
                      <a:pos x="67" y="6"/>
                    </a:cxn>
                    <a:cxn ang="0">
                      <a:pos x="74" y="3"/>
                    </a:cxn>
                    <a:cxn ang="0">
                      <a:pos x="79" y="1"/>
                    </a:cxn>
                    <a:cxn ang="0">
                      <a:pos x="81" y="0"/>
                    </a:cxn>
                  </a:cxnLst>
                  <a:rect l="0" t="0" r="r" b="b"/>
                  <a:pathLst>
                    <a:path w="130" h="156">
                      <a:moveTo>
                        <a:pt x="81" y="0"/>
                      </a:moveTo>
                      <a:lnTo>
                        <a:pt x="130" y="114"/>
                      </a:lnTo>
                      <a:lnTo>
                        <a:pt x="117" y="129"/>
                      </a:lnTo>
                      <a:lnTo>
                        <a:pt x="101" y="141"/>
                      </a:lnTo>
                      <a:lnTo>
                        <a:pt x="84" y="150"/>
                      </a:lnTo>
                      <a:lnTo>
                        <a:pt x="63" y="156"/>
                      </a:lnTo>
                      <a:lnTo>
                        <a:pt x="48" y="152"/>
                      </a:lnTo>
                      <a:lnTo>
                        <a:pt x="36" y="145"/>
                      </a:lnTo>
                      <a:lnTo>
                        <a:pt x="25" y="137"/>
                      </a:lnTo>
                      <a:lnTo>
                        <a:pt x="16" y="127"/>
                      </a:lnTo>
                      <a:lnTo>
                        <a:pt x="9" y="115"/>
                      </a:lnTo>
                      <a:lnTo>
                        <a:pt x="4" y="102"/>
                      </a:lnTo>
                      <a:lnTo>
                        <a:pt x="1" y="88"/>
                      </a:lnTo>
                      <a:lnTo>
                        <a:pt x="0" y="75"/>
                      </a:lnTo>
                      <a:lnTo>
                        <a:pt x="3" y="62"/>
                      </a:lnTo>
                      <a:lnTo>
                        <a:pt x="9" y="51"/>
                      </a:lnTo>
                      <a:lnTo>
                        <a:pt x="17" y="41"/>
                      </a:lnTo>
                      <a:lnTo>
                        <a:pt x="27" y="31"/>
                      </a:lnTo>
                      <a:lnTo>
                        <a:pt x="48" y="16"/>
                      </a:lnTo>
                      <a:lnTo>
                        <a:pt x="58" y="10"/>
                      </a:lnTo>
                      <a:lnTo>
                        <a:pt x="67" y="6"/>
                      </a:lnTo>
                      <a:lnTo>
                        <a:pt x="74" y="3"/>
                      </a:lnTo>
                      <a:lnTo>
                        <a:pt x="79" y="1"/>
                      </a:lnTo>
                      <a:lnTo>
                        <a:pt x="81" y="0"/>
                      </a:lnTo>
                      <a:close/>
                    </a:path>
                  </a:pathLst>
                </a:custGeom>
                <a:solidFill>
                  <a:srgbClr val="CF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19" name="Freeform 113">
                  <a:extLst>
                    <a:ext uri="{FF2B5EF4-FFF2-40B4-BE49-F238E27FC236}">
                      <a16:creationId xmlns:a16="http://schemas.microsoft.com/office/drawing/2014/main" id="{832976A7-53D0-75A8-7CF9-0A33EE2E29D5}"/>
                    </a:ext>
                  </a:extLst>
                </p:cNvPr>
                <p:cNvSpPr>
                  <a:spLocks/>
                </p:cNvSpPr>
                <p:nvPr/>
              </p:nvSpPr>
              <p:spPr bwMode="auto">
                <a:xfrm>
                  <a:off x="6208712" y="3857625"/>
                  <a:ext cx="231775" cy="250825"/>
                </a:xfrm>
                <a:custGeom>
                  <a:avLst/>
                  <a:gdLst/>
                  <a:ahLst/>
                  <a:cxnLst>
                    <a:cxn ang="0">
                      <a:pos x="81" y="0"/>
                    </a:cxn>
                    <a:cxn ang="0">
                      <a:pos x="146" y="147"/>
                    </a:cxn>
                    <a:cxn ang="0">
                      <a:pos x="123" y="154"/>
                    </a:cxn>
                    <a:cxn ang="0">
                      <a:pos x="102" y="157"/>
                    </a:cxn>
                    <a:cxn ang="0">
                      <a:pos x="83" y="158"/>
                    </a:cxn>
                    <a:cxn ang="0">
                      <a:pos x="66" y="156"/>
                    </a:cxn>
                    <a:cxn ang="0">
                      <a:pos x="51" y="152"/>
                    </a:cxn>
                    <a:cxn ang="0">
                      <a:pos x="38" y="145"/>
                    </a:cxn>
                    <a:cxn ang="0">
                      <a:pos x="27" y="137"/>
                    </a:cxn>
                    <a:cxn ang="0">
                      <a:pos x="18" y="127"/>
                    </a:cxn>
                    <a:cxn ang="0">
                      <a:pos x="10" y="114"/>
                    </a:cxn>
                    <a:cxn ang="0">
                      <a:pos x="5" y="101"/>
                    </a:cxn>
                    <a:cxn ang="0">
                      <a:pos x="1" y="87"/>
                    </a:cxn>
                    <a:cxn ang="0">
                      <a:pos x="0" y="74"/>
                    </a:cxn>
                    <a:cxn ang="0">
                      <a:pos x="4" y="61"/>
                    </a:cxn>
                    <a:cxn ang="0">
                      <a:pos x="9" y="50"/>
                    </a:cxn>
                    <a:cxn ang="0">
                      <a:pos x="18" y="40"/>
                    </a:cxn>
                    <a:cxn ang="0">
                      <a:pos x="27" y="31"/>
                    </a:cxn>
                    <a:cxn ang="0">
                      <a:pos x="38" y="23"/>
                    </a:cxn>
                    <a:cxn ang="0">
                      <a:pos x="48" y="16"/>
                    </a:cxn>
                    <a:cxn ang="0">
                      <a:pos x="58" y="10"/>
                    </a:cxn>
                    <a:cxn ang="0">
                      <a:pos x="67" y="6"/>
                    </a:cxn>
                    <a:cxn ang="0">
                      <a:pos x="74" y="2"/>
                    </a:cxn>
                    <a:cxn ang="0">
                      <a:pos x="79" y="0"/>
                    </a:cxn>
                    <a:cxn ang="0">
                      <a:pos x="81" y="0"/>
                    </a:cxn>
                  </a:cxnLst>
                  <a:rect l="0" t="0" r="r" b="b"/>
                  <a:pathLst>
                    <a:path w="146" h="158">
                      <a:moveTo>
                        <a:pt x="81" y="0"/>
                      </a:moveTo>
                      <a:lnTo>
                        <a:pt x="146" y="147"/>
                      </a:lnTo>
                      <a:lnTo>
                        <a:pt x="123" y="154"/>
                      </a:lnTo>
                      <a:lnTo>
                        <a:pt x="102" y="157"/>
                      </a:lnTo>
                      <a:lnTo>
                        <a:pt x="83" y="158"/>
                      </a:lnTo>
                      <a:lnTo>
                        <a:pt x="66" y="156"/>
                      </a:lnTo>
                      <a:lnTo>
                        <a:pt x="51" y="152"/>
                      </a:lnTo>
                      <a:lnTo>
                        <a:pt x="38" y="145"/>
                      </a:lnTo>
                      <a:lnTo>
                        <a:pt x="27" y="137"/>
                      </a:lnTo>
                      <a:lnTo>
                        <a:pt x="18" y="127"/>
                      </a:lnTo>
                      <a:lnTo>
                        <a:pt x="10" y="114"/>
                      </a:lnTo>
                      <a:lnTo>
                        <a:pt x="5" y="101"/>
                      </a:lnTo>
                      <a:lnTo>
                        <a:pt x="1" y="87"/>
                      </a:lnTo>
                      <a:lnTo>
                        <a:pt x="0" y="74"/>
                      </a:lnTo>
                      <a:lnTo>
                        <a:pt x="4" y="61"/>
                      </a:lnTo>
                      <a:lnTo>
                        <a:pt x="9" y="50"/>
                      </a:lnTo>
                      <a:lnTo>
                        <a:pt x="18" y="40"/>
                      </a:lnTo>
                      <a:lnTo>
                        <a:pt x="27" y="31"/>
                      </a:lnTo>
                      <a:lnTo>
                        <a:pt x="38" y="23"/>
                      </a:lnTo>
                      <a:lnTo>
                        <a:pt x="48" y="16"/>
                      </a:lnTo>
                      <a:lnTo>
                        <a:pt x="58" y="10"/>
                      </a:lnTo>
                      <a:lnTo>
                        <a:pt x="67" y="6"/>
                      </a:lnTo>
                      <a:lnTo>
                        <a:pt x="74" y="2"/>
                      </a:lnTo>
                      <a:lnTo>
                        <a:pt x="79" y="0"/>
                      </a:lnTo>
                      <a:lnTo>
                        <a:pt x="8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20" name="Freeform 114">
                  <a:extLst>
                    <a:ext uri="{FF2B5EF4-FFF2-40B4-BE49-F238E27FC236}">
                      <a16:creationId xmlns:a16="http://schemas.microsoft.com/office/drawing/2014/main" id="{F67DF89F-11C6-6561-CAB8-0F21312EDE77}"/>
                    </a:ext>
                  </a:extLst>
                </p:cNvPr>
                <p:cNvSpPr>
                  <a:spLocks/>
                </p:cNvSpPr>
                <p:nvPr/>
              </p:nvSpPr>
              <p:spPr bwMode="auto">
                <a:xfrm>
                  <a:off x="6375399" y="3744913"/>
                  <a:ext cx="227013" cy="406400"/>
                </a:xfrm>
                <a:custGeom>
                  <a:avLst/>
                  <a:gdLst/>
                  <a:ahLst/>
                  <a:cxnLst>
                    <a:cxn ang="0">
                      <a:pos x="131" y="0"/>
                    </a:cxn>
                    <a:cxn ang="0">
                      <a:pos x="136" y="161"/>
                    </a:cxn>
                    <a:cxn ang="0">
                      <a:pos x="143" y="212"/>
                    </a:cxn>
                    <a:cxn ang="0">
                      <a:pos x="125" y="220"/>
                    </a:cxn>
                    <a:cxn ang="0">
                      <a:pos x="107" y="227"/>
                    </a:cxn>
                    <a:cxn ang="0">
                      <a:pos x="91" y="233"/>
                    </a:cxn>
                    <a:cxn ang="0">
                      <a:pos x="75" y="239"/>
                    </a:cxn>
                    <a:cxn ang="0">
                      <a:pos x="61" y="244"/>
                    </a:cxn>
                    <a:cxn ang="0">
                      <a:pos x="38" y="252"/>
                    </a:cxn>
                    <a:cxn ang="0">
                      <a:pos x="31" y="254"/>
                    </a:cxn>
                    <a:cxn ang="0">
                      <a:pos x="26" y="255"/>
                    </a:cxn>
                    <a:cxn ang="0">
                      <a:pos x="25" y="256"/>
                    </a:cxn>
                    <a:cxn ang="0">
                      <a:pos x="24" y="255"/>
                    </a:cxn>
                    <a:cxn ang="0">
                      <a:pos x="23" y="252"/>
                    </a:cxn>
                    <a:cxn ang="0">
                      <a:pos x="19" y="248"/>
                    </a:cxn>
                    <a:cxn ang="0">
                      <a:pos x="16" y="243"/>
                    </a:cxn>
                    <a:cxn ang="0">
                      <a:pos x="9" y="192"/>
                    </a:cxn>
                    <a:cxn ang="0">
                      <a:pos x="4" y="135"/>
                    </a:cxn>
                    <a:cxn ang="0">
                      <a:pos x="0" y="76"/>
                    </a:cxn>
                    <a:cxn ang="0">
                      <a:pos x="15" y="69"/>
                    </a:cxn>
                    <a:cxn ang="0">
                      <a:pos x="32" y="60"/>
                    </a:cxn>
                    <a:cxn ang="0">
                      <a:pos x="51" y="52"/>
                    </a:cxn>
                    <a:cxn ang="0">
                      <a:pos x="70" y="44"/>
                    </a:cxn>
                    <a:cxn ang="0">
                      <a:pos x="89" y="35"/>
                    </a:cxn>
                    <a:cxn ang="0">
                      <a:pos x="107" y="28"/>
                    </a:cxn>
                    <a:cxn ang="0">
                      <a:pos x="122" y="22"/>
                    </a:cxn>
                    <a:cxn ang="0">
                      <a:pos x="131" y="0"/>
                    </a:cxn>
                  </a:cxnLst>
                  <a:rect l="0" t="0" r="r" b="b"/>
                  <a:pathLst>
                    <a:path w="143" h="256">
                      <a:moveTo>
                        <a:pt x="131" y="0"/>
                      </a:moveTo>
                      <a:lnTo>
                        <a:pt x="136" y="161"/>
                      </a:lnTo>
                      <a:lnTo>
                        <a:pt x="143" y="212"/>
                      </a:lnTo>
                      <a:lnTo>
                        <a:pt x="125" y="220"/>
                      </a:lnTo>
                      <a:lnTo>
                        <a:pt x="107" y="227"/>
                      </a:lnTo>
                      <a:lnTo>
                        <a:pt x="91" y="233"/>
                      </a:lnTo>
                      <a:lnTo>
                        <a:pt x="75" y="239"/>
                      </a:lnTo>
                      <a:lnTo>
                        <a:pt x="61" y="244"/>
                      </a:lnTo>
                      <a:lnTo>
                        <a:pt x="38" y="252"/>
                      </a:lnTo>
                      <a:lnTo>
                        <a:pt x="31" y="254"/>
                      </a:lnTo>
                      <a:lnTo>
                        <a:pt x="26" y="255"/>
                      </a:lnTo>
                      <a:lnTo>
                        <a:pt x="25" y="256"/>
                      </a:lnTo>
                      <a:lnTo>
                        <a:pt x="24" y="255"/>
                      </a:lnTo>
                      <a:lnTo>
                        <a:pt x="23" y="252"/>
                      </a:lnTo>
                      <a:lnTo>
                        <a:pt x="19" y="248"/>
                      </a:lnTo>
                      <a:lnTo>
                        <a:pt x="16" y="243"/>
                      </a:lnTo>
                      <a:lnTo>
                        <a:pt x="9" y="192"/>
                      </a:lnTo>
                      <a:lnTo>
                        <a:pt x="4" y="135"/>
                      </a:lnTo>
                      <a:lnTo>
                        <a:pt x="0" y="76"/>
                      </a:lnTo>
                      <a:lnTo>
                        <a:pt x="15" y="69"/>
                      </a:lnTo>
                      <a:lnTo>
                        <a:pt x="32" y="60"/>
                      </a:lnTo>
                      <a:lnTo>
                        <a:pt x="51" y="52"/>
                      </a:lnTo>
                      <a:lnTo>
                        <a:pt x="70" y="44"/>
                      </a:lnTo>
                      <a:lnTo>
                        <a:pt x="89" y="35"/>
                      </a:lnTo>
                      <a:lnTo>
                        <a:pt x="107" y="28"/>
                      </a:lnTo>
                      <a:lnTo>
                        <a:pt x="122" y="22"/>
                      </a:lnTo>
                      <a:lnTo>
                        <a:pt x="131"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21" name="Freeform 115">
                  <a:extLst>
                    <a:ext uri="{FF2B5EF4-FFF2-40B4-BE49-F238E27FC236}">
                      <a16:creationId xmlns:a16="http://schemas.microsoft.com/office/drawing/2014/main" id="{471C1452-4427-C97B-4C9A-5C0848774402}"/>
                    </a:ext>
                  </a:extLst>
                </p:cNvPr>
                <p:cNvSpPr>
                  <a:spLocks/>
                </p:cNvSpPr>
                <p:nvPr/>
              </p:nvSpPr>
              <p:spPr bwMode="auto">
                <a:xfrm>
                  <a:off x="6237287" y="3857625"/>
                  <a:ext cx="203200" cy="250825"/>
                </a:xfrm>
                <a:custGeom>
                  <a:avLst/>
                  <a:gdLst/>
                  <a:ahLst/>
                  <a:cxnLst>
                    <a:cxn ang="0">
                      <a:pos x="63" y="0"/>
                    </a:cxn>
                    <a:cxn ang="0">
                      <a:pos x="128" y="147"/>
                    </a:cxn>
                    <a:cxn ang="0">
                      <a:pos x="105" y="154"/>
                    </a:cxn>
                    <a:cxn ang="0">
                      <a:pos x="85" y="157"/>
                    </a:cxn>
                    <a:cxn ang="0">
                      <a:pos x="66" y="158"/>
                    </a:cxn>
                    <a:cxn ang="0">
                      <a:pos x="49" y="157"/>
                    </a:cxn>
                    <a:cxn ang="0">
                      <a:pos x="34" y="152"/>
                    </a:cxn>
                    <a:cxn ang="0">
                      <a:pos x="21" y="146"/>
                    </a:cxn>
                    <a:cxn ang="0">
                      <a:pos x="10" y="138"/>
                    </a:cxn>
                    <a:cxn ang="0">
                      <a:pos x="0" y="128"/>
                    </a:cxn>
                    <a:cxn ang="0">
                      <a:pos x="16" y="135"/>
                    </a:cxn>
                    <a:cxn ang="0">
                      <a:pos x="31" y="140"/>
                    </a:cxn>
                    <a:cxn ang="0">
                      <a:pos x="44" y="142"/>
                    </a:cxn>
                    <a:cxn ang="0">
                      <a:pos x="56" y="142"/>
                    </a:cxn>
                    <a:cxn ang="0">
                      <a:pos x="66" y="141"/>
                    </a:cxn>
                    <a:cxn ang="0">
                      <a:pos x="74" y="140"/>
                    </a:cxn>
                    <a:cxn ang="0">
                      <a:pos x="78" y="139"/>
                    </a:cxn>
                    <a:cxn ang="0">
                      <a:pos x="80" y="139"/>
                    </a:cxn>
                    <a:cxn ang="0">
                      <a:pos x="69" y="128"/>
                    </a:cxn>
                    <a:cxn ang="0">
                      <a:pos x="61" y="114"/>
                    </a:cxn>
                    <a:cxn ang="0">
                      <a:pos x="54" y="99"/>
                    </a:cxn>
                    <a:cxn ang="0">
                      <a:pos x="49" y="83"/>
                    </a:cxn>
                    <a:cxn ang="0">
                      <a:pos x="47" y="67"/>
                    </a:cxn>
                    <a:cxn ang="0">
                      <a:pos x="45" y="52"/>
                    </a:cxn>
                    <a:cxn ang="0">
                      <a:pos x="45" y="38"/>
                    </a:cxn>
                    <a:cxn ang="0">
                      <a:pos x="45" y="25"/>
                    </a:cxn>
                    <a:cxn ang="0">
                      <a:pos x="45" y="14"/>
                    </a:cxn>
                    <a:cxn ang="0">
                      <a:pos x="46" y="7"/>
                    </a:cxn>
                    <a:cxn ang="0">
                      <a:pos x="53" y="3"/>
                    </a:cxn>
                    <a:cxn ang="0">
                      <a:pos x="58" y="1"/>
                    </a:cxn>
                    <a:cxn ang="0">
                      <a:pos x="62" y="0"/>
                    </a:cxn>
                    <a:cxn ang="0">
                      <a:pos x="63" y="0"/>
                    </a:cxn>
                  </a:cxnLst>
                  <a:rect l="0" t="0" r="r" b="b"/>
                  <a:pathLst>
                    <a:path w="128" h="158">
                      <a:moveTo>
                        <a:pt x="63" y="0"/>
                      </a:moveTo>
                      <a:lnTo>
                        <a:pt x="128" y="147"/>
                      </a:lnTo>
                      <a:lnTo>
                        <a:pt x="105" y="154"/>
                      </a:lnTo>
                      <a:lnTo>
                        <a:pt x="85" y="157"/>
                      </a:lnTo>
                      <a:lnTo>
                        <a:pt x="66" y="158"/>
                      </a:lnTo>
                      <a:lnTo>
                        <a:pt x="49" y="157"/>
                      </a:lnTo>
                      <a:lnTo>
                        <a:pt x="34" y="152"/>
                      </a:lnTo>
                      <a:lnTo>
                        <a:pt x="21" y="146"/>
                      </a:lnTo>
                      <a:lnTo>
                        <a:pt x="10" y="138"/>
                      </a:lnTo>
                      <a:lnTo>
                        <a:pt x="0" y="128"/>
                      </a:lnTo>
                      <a:lnTo>
                        <a:pt x="16" y="135"/>
                      </a:lnTo>
                      <a:lnTo>
                        <a:pt x="31" y="140"/>
                      </a:lnTo>
                      <a:lnTo>
                        <a:pt x="44" y="142"/>
                      </a:lnTo>
                      <a:lnTo>
                        <a:pt x="56" y="142"/>
                      </a:lnTo>
                      <a:lnTo>
                        <a:pt x="66" y="141"/>
                      </a:lnTo>
                      <a:lnTo>
                        <a:pt x="74" y="140"/>
                      </a:lnTo>
                      <a:lnTo>
                        <a:pt x="78" y="139"/>
                      </a:lnTo>
                      <a:lnTo>
                        <a:pt x="80" y="139"/>
                      </a:lnTo>
                      <a:lnTo>
                        <a:pt x="69" y="128"/>
                      </a:lnTo>
                      <a:lnTo>
                        <a:pt x="61" y="114"/>
                      </a:lnTo>
                      <a:lnTo>
                        <a:pt x="54" y="99"/>
                      </a:lnTo>
                      <a:lnTo>
                        <a:pt x="49" y="83"/>
                      </a:lnTo>
                      <a:lnTo>
                        <a:pt x="47" y="67"/>
                      </a:lnTo>
                      <a:lnTo>
                        <a:pt x="45" y="52"/>
                      </a:lnTo>
                      <a:lnTo>
                        <a:pt x="45" y="38"/>
                      </a:lnTo>
                      <a:lnTo>
                        <a:pt x="45" y="25"/>
                      </a:lnTo>
                      <a:lnTo>
                        <a:pt x="45" y="14"/>
                      </a:lnTo>
                      <a:lnTo>
                        <a:pt x="46" y="7"/>
                      </a:lnTo>
                      <a:lnTo>
                        <a:pt x="53" y="3"/>
                      </a:lnTo>
                      <a:lnTo>
                        <a:pt x="58" y="1"/>
                      </a:lnTo>
                      <a:lnTo>
                        <a:pt x="62" y="0"/>
                      </a:lnTo>
                      <a:lnTo>
                        <a:pt x="63"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22" name="Freeform 116">
                  <a:extLst>
                    <a:ext uri="{FF2B5EF4-FFF2-40B4-BE49-F238E27FC236}">
                      <a16:creationId xmlns:a16="http://schemas.microsoft.com/office/drawing/2014/main" id="{F5034ADF-E729-57D3-6649-155546E4D8D8}"/>
                    </a:ext>
                  </a:extLst>
                </p:cNvPr>
                <p:cNvSpPr>
                  <a:spLocks/>
                </p:cNvSpPr>
                <p:nvPr/>
              </p:nvSpPr>
              <p:spPr bwMode="auto">
                <a:xfrm>
                  <a:off x="6323012" y="3173413"/>
                  <a:ext cx="495300" cy="942975"/>
                </a:xfrm>
                <a:custGeom>
                  <a:avLst/>
                  <a:gdLst/>
                  <a:ahLst/>
                  <a:cxnLst>
                    <a:cxn ang="0">
                      <a:pos x="159" y="1"/>
                    </a:cxn>
                    <a:cxn ang="0">
                      <a:pos x="167" y="11"/>
                    </a:cxn>
                    <a:cxn ang="0">
                      <a:pos x="182" y="33"/>
                    </a:cxn>
                    <a:cxn ang="0">
                      <a:pos x="202" y="69"/>
                    </a:cxn>
                    <a:cxn ang="0">
                      <a:pos x="225" y="118"/>
                    </a:cxn>
                    <a:cxn ang="0">
                      <a:pos x="251" y="183"/>
                    </a:cxn>
                    <a:cxn ang="0">
                      <a:pos x="277" y="264"/>
                    </a:cxn>
                    <a:cxn ang="0">
                      <a:pos x="293" y="325"/>
                    </a:cxn>
                    <a:cxn ang="0">
                      <a:pos x="304" y="375"/>
                    </a:cxn>
                    <a:cxn ang="0">
                      <a:pos x="310" y="414"/>
                    </a:cxn>
                    <a:cxn ang="0">
                      <a:pos x="312" y="438"/>
                    </a:cxn>
                    <a:cxn ang="0">
                      <a:pos x="303" y="459"/>
                    </a:cxn>
                    <a:cxn ang="0">
                      <a:pos x="281" y="485"/>
                    </a:cxn>
                    <a:cxn ang="0">
                      <a:pos x="250" y="509"/>
                    </a:cxn>
                    <a:cxn ang="0">
                      <a:pos x="212" y="532"/>
                    </a:cxn>
                    <a:cxn ang="0">
                      <a:pos x="173" y="551"/>
                    </a:cxn>
                    <a:cxn ang="0">
                      <a:pos x="134" y="567"/>
                    </a:cxn>
                    <a:cxn ang="0">
                      <a:pos x="100" y="580"/>
                    </a:cxn>
                    <a:cxn ang="0">
                      <a:pos x="74" y="588"/>
                    </a:cxn>
                    <a:cxn ang="0">
                      <a:pos x="60" y="593"/>
                    </a:cxn>
                    <a:cxn ang="0">
                      <a:pos x="56" y="592"/>
                    </a:cxn>
                    <a:cxn ang="0">
                      <a:pos x="49" y="581"/>
                    </a:cxn>
                    <a:cxn ang="0">
                      <a:pos x="36" y="562"/>
                    </a:cxn>
                    <a:cxn ang="0">
                      <a:pos x="22" y="536"/>
                    </a:cxn>
                    <a:cxn ang="0">
                      <a:pos x="9" y="506"/>
                    </a:cxn>
                    <a:cxn ang="0">
                      <a:pos x="1" y="474"/>
                    </a:cxn>
                    <a:cxn ang="0">
                      <a:pos x="2" y="442"/>
                    </a:cxn>
                    <a:cxn ang="0">
                      <a:pos x="8" y="427"/>
                    </a:cxn>
                    <a:cxn ang="0">
                      <a:pos x="20" y="420"/>
                    </a:cxn>
                    <a:cxn ang="0">
                      <a:pos x="42" y="410"/>
                    </a:cxn>
                    <a:cxn ang="0">
                      <a:pos x="69" y="397"/>
                    </a:cxn>
                    <a:cxn ang="0">
                      <a:pos x="100" y="383"/>
                    </a:cxn>
                    <a:cxn ang="0">
                      <a:pos x="129" y="370"/>
                    </a:cxn>
                    <a:cxn ang="0">
                      <a:pos x="155" y="360"/>
                    </a:cxn>
                    <a:cxn ang="0">
                      <a:pos x="153" y="126"/>
                    </a:cxn>
                  </a:cxnLst>
                  <a:rect l="0" t="0" r="r" b="b"/>
                  <a:pathLst>
                    <a:path w="312" h="594">
                      <a:moveTo>
                        <a:pt x="158" y="0"/>
                      </a:moveTo>
                      <a:lnTo>
                        <a:pt x="159" y="1"/>
                      </a:lnTo>
                      <a:lnTo>
                        <a:pt x="162" y="4"/>
                      </a:lnTo>
                      <a:lnTo>
                        <a:pt x="167" y="11"/>
                      </a:lnTo>
                      <a:lnTo>
                        <a:pt x="174" y="21"/>
                      </a:lnTo>
                      <a:lnTo>
                        <a:pt x="182" y="33"/>
                      </a:lnTo>
                      <a:lnTo>
                        <a:pt x="192" y="49"/>
                      </a:lnTo>
                      <a:lnTo>
                        <a:pt x="202" y="69"/>
                      </a:lnTo>
                      <a:lnTo>
                        <a:pt x="214" y="91"/>
                      </a:lnTo>
                      <a:lnTo>
                        <a:pt x="225" y="118"/>
                      </a:lnTo>
                      <a:lnTo>
                        <a:pt x="238" y="148"/>
                      </a:lnTo>
                      <a:lnTo>
                        <a:pt x="251" y="183"/>
                      </a:lnTo>
                      <a:lnTo>
                        <a:pt x="264" y="221"/>
                      </a:lnTo>
                      <a:lnTo>
                        <a:pt x="277" y="264"/>
                      </a:lnTo>
                      <a:lnTo>
                        <a:pt x="286" y="295"/>
                      </a:lnTo>
                      <a:lnTo>
                        <a:pt x="293" y="325"/>
                      </a:lnTo>
                      <a:lnTo>
                        <a:pt x="299" y="351"/>
                      </a:lnTo>
                      <a:lnTo>
                        <a:pt x="304" y="375"/>
                      </a:lnTo>
                      <a:lnTo>
                        <a:pt x="308" y="396"/>
                      </a:lnTo>
                      <a:lnTo>
                        <a:pt x="310" y="414"/>
                      </a:lnTo>
                      <a:lnTo>
                        <a:pt x="311" y="428"/>
                      </a:lnTo>
                      <a:lnTo>
                        <a:pt x="312" y="438"/>
                      </a:lnTo>
                      <a:lnTo>
                        <a:pt x="310" y="445"/>
                      </a:lnTo>
                      <a:lnTo>
                        <a:pt x="303" y="459"/>
                      </a:lnTo>
                      <a:lnTo>
                        <a:pt x="294" y="472"/>
                      </a:lnTo>
                      <a:lnTo>
                        <a:pt x="281" y="485"/>
                      </a:lnTo>
                      <a:lnTo>
                        <a:pt x="266" y="498"/>
                      </a:lnTo>
                      <a:lnTo>
                        <a:pt x="250" y="509"/>
                      </a:lnTo>
                      <a:lnTo>
                        <a:pt x="232" y="521"/>
                      </a:lnTo>
                      <a:lnTo>
                        <a:pt x="212" y="532"/>
                      </a:lnTo>
                      <a:lnTo>
                        <a:pt x="193" y="541"/>
                      </a:lnTo>
                      <a:lnTo>
                        <a:pt x="173" y="551"/>
                      </a:lnTo>
                      <a:lnTo>
                        <a:pt x="153" y="559"/>
                      </a:lnTo>
                      <a:lnTo>
                        <a:pt x="134" y="567"/>
                      </a:lnTo>
                      <a:lnTo>
                        <a:pt x="116" y="574"/>
                      </a:lnTo>
                      <a:lnTo>
                        <a:pt x="100" y="580"/>
                      </a:lnTo>
                      <a:lnTo>
                        <a:pt x="86" y="585"/>
                      </a:lnTo>
                      <a:lnTo>
                        <a:pt x="74" y="588"/>
                      </a:lnTo>
                      <a:lnTo>
                        <a:pt x="65" y="592"/>
                      </a:lnTo>
                      <a:lnTo>
                        <a:pt x="60" y="593"/>
                      </a:lnTo>
                      <a:lnTo>
                        <a:pt x="58" y="594"/>
                      </a:lnTo>
                      <a:lnTo>
                        <a:pt x="56" y="592"/>
                      </a:lnTo>
                      <a:lnTo>
                        <a:pt x="53" y="588"/>
                      </a:lnTo>
                      <a:lnTo>
                        <a:pt x="49" y="581"/>
                      </a:lnTo>
                      <a:lnTo>
                        <a:pt x="42" y="572"/>
                      </a:lnTo>
                      <a:lnTo>
                        <a:pt x="36" y="562"/>
                      </a:lnTo>
                      <a:lnTo>
                        <a:pt x="29" y="550"/>
                      </a:lnTo>
                      <a:lnTo>
                        <a:pt x="22" y="536"/>
                      </a:lnTo>
                      <a:lnTo>
                        <a:pt x="15" y="521"/>
                      </a:lnTo>
                      <a:lnTo>
                        <a:pt x="9" y="506"/>
                      </a:lnTo>
                      <a:lnTo>
                        <a:pt x="4" y="490"/>
                      </a:lnTo>
                      <a:lnTo>
                        <a:pt x="1" y="474"/>
                      </a:lnTo>
                      <a:lnTo>
                        <a:pt x="0" y="458"/>
                      </a:lnTo>
                      <a:lnTo>
                        <a:pt x="2" y="442"/>
                      </a:lnTo>
                      <a:lnTo>
                        <a:pt x="7" y="427"/>
                      </a:lnTo>
                      <a:lnTo>
                        <a:pt x="8" y="427"/>
                      </a:lnTo>
                      <a:lnTo>
                        <a:pt x="13" y="424"/>
                      </a:lnTo>
                      <a:lnTo>
                        <a:pt x="20" y="420"/>
                      </a:lnTo>
                      <a:lnTo>
                        <a:pt x="30" y="416"/>
                      </a:lnTo>
                      <a:lnTo>
                        <a:pt x="42" y="410"/>
                      </a:lnTo>
                      <a:lnTo>
                        <a:pt x="55" y="403"/>
                      </a:lnTo>
                      <a:lnTo>
                        <a:pt x="69" y="397"/>
                      </a:lnTo>
                      <a:lnTo>
                        <a:pt x="85" y="389"/>
                      </a:lnTo>
                      <a:lnTo>
                        <a:pt x="100" y="383"/>
                      </a:lnTo>
                      <a:lnTo>
                        <a:pt x="114" y="376"/>
                      </a:lnTo>
                      <a:lnTo>
                        <a:pt x="129" y="370"/>
                      </a:lnTo>
                      <a:lnTo>
                        <a:pt x="143" y="364"/>
                      </a:lnTo>
                      <a:lnTo>
                        <a:pt x="155" y="360"/>
                      </a:lnTo>
                      <a:lnTo>
                        <a:pt x="164" y="337"/>
                      </a:lnTo>
                      <a:lnTo>
                        <a:pt x="153" y="126"/>
                      </a:lnTo>
                      <a:lnTo>
                        <a:pt x="158"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23" name="Freeform 118">
                  <a:extLst>
                    <a:ext uri="{FF2B5EF4-FFF2-40B4-BE49-F238E27FC236}">
                      <a16:creationId xmlns:a16="http://schemas.microsoft.com/office/drawing/2014/main" id="{6D586AB5-51AF-488F-F215-9A3E8E119C00}"/>
                    </a:ext>
                  </a:extLst>
                </p:cNvPr>
                <p:cNvSpPr>
                  <a:spLocks/>
                </p:cNvSpPr>
                <p:nvPr/>
              </p:nvSpPr>
              <p:spPr bwMode="auto">
                <a:xfrm>
                  <a:off x="5919787" y="3970338"/>
                  <a:ext cx="130175" cy="136525"/>
                </a:xfrm>
                <a:custGeom>
                  <a:avLst/>
                  <a:gdLst/>
                  <a:ahLst/>
                  <a:cxnLst>
                    <a:cxn ang="0">
                      <a:pos x="16" y="0"/>
                    </a:cxn>
                    <a:cxn ang="0">
                      <a:pos x="28" y="21"/>
                    </a:cxn>
                    <a:cxn ang="0">
                      <a:pos x="42" y="41"/>
                    </a:cxn>
                    <a:cxn ang="0">
                      <a:pos x="61" y="57"/>
                    </a:cxn>
                    <a:cxn ang="0">
                      <a:pos x="82" y="72"/>
                    </a:cxn>
                    <a:cxn ang="0">
                      <a:pos x="71" y="86"/>
                    </a:cxn>
                    <a:cxn ang="0">
                      <a:pos x="53" y="75"/>
                    </a:cxn>
                    <a:cxn ang="0">
                      <a:pos x="37" y="62"/>
                    </a:cxn>
                    <a:cxn ang="0">
                      <a:pos x="23" y="48"/>
                    </a:cxn>
                    <a:cxn ang="0">
                      <a:pos x="11" y="32"/>
                    </a:cxn>
                    <a:cxn ang="0">
                      <a:pos x="0" y="14"/>
                    </a:cxn>
                    <a:cxn ang="0">
                      <a:pos x="9" y="7"/>
                    </a:cxn>
                    <a:cxn ang="0">
                      <a:pos x="16" y="0"/>
                    </a:cxn>
                  </a:cxnLst>
                  <a:rect l="0" t="0" r="r" b="b"/>
                  <a:pathLst>
                    <a:path w="82" h="86">
                      <a:moveTo>
                        <a:pt x="16" y="0"/>
                      </a:moveTo>
                      <a:lnTo>
                        <a:pt x="28" y="21"/>
                      </a:lnTo>
                      <a:lnTo>
                        <a:pt x="42" y="41"/>
                      </a:lnTo>
                      <a:lnTo>
                        <a:pt x="61" y="57"/>
                      </a:lnTo>
                      <a:lnTo>
                        <a:pt x="82" y="72"/>
                      </a:lnTo>
                      <a:lnTo>
                        <a:pt x="71" y="86"/>
                      </a:lnTo>
                      <a:lnTo>
                        <a:pt x="53" y="75"/>
                      </a:lnTo>
                      <a:lnTo>
                        <a:pt x="37" y="62"/>
                      </a:lnTo>
                      <a:lnTo>
                        <a:pt x="23" y="48"/>
                      </a:lnTo>
                      <a:lnTo>
                        <a:pt x="11" y="32"/>
                      </a:lnTo>
                      <a:lnTo>
                        <a:pt x="0" y="14"/>
                      </a:lnTo>
                      <a:lnTo>
                        <a:pt x="9" y="7"/>
                      </a:lnTo>
                      <a:lnTo>
                        <a:pt x="16" y="0"/>
                      </a:lnTo>
                      <a:close/>
                    </a:path>
                  </a:pathLst>
                </a:custGeom>
                <a:solidFill>
                  <a:srgbClr val="9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24" name="Freeform 119">
                  <a:extLst>
                    <a:ext uri="{FF2B5EF4-FFF2-40B4-BE49-F238E27FC236}">
                      <a16:creationId xmlns:a16="http://schemas.microsoft.com/office/drawing/2014/main" id="{03AEC0F9-C6BD-F5C9-4FD2-D982C0F522C9}"/>
                    </a:ext>
                  </a:extLst>
                </p:cNvPr>
                <p:cNvSpPr>
                  <a:spLocks/>
                </p:cNvSpPr>
                <p:nvPr/>
              </p:nvSpPr>
              <p:spPr bwMode="auto">
                <a:xfrm>
                  <a:off x="5778499" y="3863975"/>
                  <a:ext cx="166688" cy="180975"/>
                </a:xfrm>
                <a:custGeom>
                  <a:avLst/>
                  <a:gdLst/>
                  <a:ahLst/>
                  <a:cxnLst>
                    <a:cxn ang="0">
                      <a:pos x="10" y="0"/>
                    </a:cxn>
                    <a:cxn ang="0">
                      <a:pos x="33" y="5"/>
                    </a:cxn>
                    <a:cxn ang="0">
                      <a:pos x="61" y="10"/>
                    </a:cxn>
                    <a:cxn ang="0">
                      <a:pos x="92" y="16"/>
                    </a:cxn>
                    <a:cxn ang="0">
                      <a:pos x="95" y="34"/>
                    </a:cxn>
                    <a:cxn ang="0">
                      <a:pos x="99" y="50"/>
                    </a:cxn>
                    <a:cxn ang="0">
                      <a:pos x="105" y="67"/>
                    </a:cxn>
                    <a:cxn ang="0">
                      <a:pos x="98" y="74"/>
                    </a:cxn>
                    <a:cxn ang="0">
                      <a:pos x="89" y="81"/>
                    </a:cxn>
                    <a:cxn ang="0">
                      <a:pos x="80" y="85"/>
                    </a:cxn>
                    <a:cxn ang="0">
                      <a:pos x="69" y="88"/>
                    </a:cxn>
                    <a:cxn ang="0">
                      <a:pos x="69" y="114"/>
                    </a:cxn>
                    <a:cxn ang="0">
                      <a:pos x="44" y="114"/>
                    </a:cxn>
                    <a:cxn ang="0">
                      <a:pos x="44" y="90"/>
                    </a:cxn>
                    <a:cxn ang="0">
                      <a:pos x="27" y="88"/>
                    </a:cxn>
                    <a:cxn ang="0">
                      <a:pos x="12" y="83"/>
                    </a:cxn>
                    <a:cxn ang="0">
                      <a:pos x="0" y="79"/>
                    </a:cxn>
                    <a:cxn ang="0">
                      <a:pos x="8" y="49"/>
                    </a:cxn>
                    <a:cxn ang="0">
                      <a:pos x="19" y="54"/>
                    </a:cxn>
                    <a:cxn ang="0">
                      <a:pos x="34" y="59"/>
                    </a:cxn>
                    <a:cxn ang="0">
                      <a:pos x="50" y="60"/>
                    </a:cxn>
                    <a:cxn ang="0">
                      <a:pos x="58" y="59"/>
                    </a:cxn>
                    <a:cxn ang="0">
                      <a:pos x="65" y="57"/>
                    </a:cxn>
                    <a:cxn ang="0">
                      <a:pos x="70" y="54"/>
                    </a:cxn>
                    <a:cxn ang="0">
                      <a:pos x="73" y="50"/>
                    </a:cxn>
                    <a:cxn ang="0">
                      <a:pos x="75" y="44"/>
                    </a:cxn>
                    <a:cxn ang="0">
                      <a:pos x="73" y="37"/>
                    </a:cxn>
                    <a:cxn ang="0">
                      <a:pos x="68" y="32"/>
                    </a:cxn>
                    <a:cxn ang="0">
                      <a:pos x="60" y="27"/>
                    </a:cxn>
                    <a:cxn ang="0">
                      <a:pos x="47" y="22"/>
                    </a:cxn>
                    <a:cxn ang="0">
                      <a:pos x="32" y="16"/>
                    </a:cxn>
                    <a:cxn ang="0">
                      <a:pos x="19" y="9"/>
                    </a:cxn>
                    <a:cxn ang="0">
                      <a:pos x="10" y="0"/>
                    </a:cxn>
                  </a:cxnLst>
                  <a:rect l="0" t="0" r="r" b="b"/>
                  <a:pathLst>
                    <a:path w="105" h="114">
                      <a:moveTo>
                        <a:pt x="10" y="0"/>
                      </a:moveTo>
                      <a:lnTo>
                        <a:pt x="33" y="5"/>
                      </a:lnTo>
                      <a:lnTo>
                        <a:pt x="61" y="10"/>
                      </a:lnTo>
                      <a:lnTo>
                        <a:pt x="92" y="16"/>
                      </a:lnTo>
                      <a:lnTo>
                        <a:pt x="95" y="34"/>
                      </a:lnTo>
                      <a:lnTo>
                        <a:pt x="99" y="50"/>
                      </a:lnTo>
                      <a:lnTo>
                        <a:pt x="105" y="67"/>
                      </a:lnTo>
                      <a:lnTo>
                        <a:pt x="98" y="74"/>
                      </a:lnTo>
                      <a:lnTo>
                        <a:pt x="89" y="81"/>
                      </a:lnTo>
                      <a:lnTo>
                        <a:pt x="80" y="85"/>
                      </a:lnTo>
                      <a:lnTo>
                        <a:pt x="69" y="88"/>
                      </a:lnTo>
                      <a:lnTo>
                        <a:pt x="69" y="114"/>
                      </a:lnTo>
                      <a:lnTo>
                        <a:pt x="44" y="114"/>
                      </a:lnTo>
                      <a:lnTo>
                        <a:pt x="44" y="90"/>
                      </a:lnTo>
                      <a:lnTo>
                        <a:pt x="27" y="88"/>
                      </a:lnTo>
                      <a:lnTo>
                        <a:pt x="12" y="83"/>
                      </a:lnTo>
                      <a:lnTo>
                        <a:pt x="0" y="79"/>
                      </a:lnTo>
                      <a:lnTo>
                        <a:pt x="8" y="49"/>
                      </a:lnTo>
                      <a:lnTo>
                        <a:pt x="19" y="54"/>
                      </a:lnTo>
                      <a:lnTo>
                        <a:pt x="34" y="59"/>
                      </a:lnTo>
                      <a:lnTo>
                        <a:pt x="50" y="60"/>
                      </a:lnTo>
                      <a:lnTo>
                        <a:pt x="58" y="59"/>
                      </a:lnTo>
                      <a:lnTo>
                        <a:pt x="65" y="57"/>
                      </a:lnTo>
                      <a:lnTo>
                        <a:pt x="70" y="54"/>
                      </a:lnTo>
                      <a:lnTo>
                        <a:pt x="73" y="50"/>
                      </a:lnTo>
                      <a:lnTo>
                        <a:pt x="75" y="44"/>
                      </a:lnTo>
                      <a:lnTo>
                        <a:pt x="73" y="37"/>
                      </a:lnTo>
                      <a:lnTo>
                        <a:pt x="68" y="32"/>
                      </a:lnTo>
                      <a:lnTo>
                        <a:pt x="60" y="27"/>
                      </a:lnTo>
                      <a:lnTo>
                        <a:pt x="47" y="22"/>
                      </a:lnTo>
                      <a:lnTo>
                        <a:pt x="32" y="16"/>
                      </a:lnTo>
                      <a:lnTo>
                        <a:pt x="19" y="9"/>
                      </a:lnTo>
                      <a:lnTo>
                        <a:pt x="10" y="0"/>
                      </a:lnTo>
                      <a:close/>
                    </a:path>
                  </a:pathLst>
                </a:custGeom>
                <a:solidFill>
                  <a:srgbClr val="95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25" name="Freeform 120">
                  <a:extLst>
                    <a:ext uri="{FF2B5EF4-FFF2-40B4-BE49-F238E27FC236}">
                      <a16:creationId xmlns:a16="http://schemas.microsoft.com/office/drawing/2014/main" id="{76A74070-570E-37FC-FDA7-1CE7C69F86A6}"/>
                    </a:ext>
                  </a:extLst>
                </p:cNvPr>
                <p:cNvSpPr>
                  <a:spLocks/>
                </p:cNvSpPr>
                <p:nvPr/>
              </p:nvSpPr>
              <p:spPr bwMode="auto">
                <a:xfrm>
                  <a:off x="5924549" y="3889375"/>
                  <a:ext cx="142875" cy="195263"/>
                </a:xfrm>
                <a:custGeom>
                  <a:avLst/>
                  <a:gdLst/>
                  <a:ahLst/>
                  <a:cxnLst>
                    <a:cxn ang="0">
                      <a:pos x="0" y="0"/>
                    </a:cxn>
                    <a:cxn ang="0">
                      <a:pos x="3" y="0"/>
                    </a:cxn>
                    <a:cxn ang="0">
                      <a:pos x="6" y="0"/>
                    </a:cxn>
                    <a:cxn ang="0">
                      <a:pos x="9" y="1"/>
                    </a:cxn>
                    <a:cxn ang="0">
                      <a:pos x="9" y="3"/>
                    </a:cxn>
                    <a:cxn ang="0">
                      <a:pos x="8" y="6"/>
                    </a:cxn>
                    <a:cxn ang="0">
                      <a:pos x="8" y="12"/>
                    </a:cxn>
                    <a:cxn ang="0">
                      <a:pos x="14" y="14"/>
                    </a:cxn>
                    <a:cxn ang="0">
                      <a:pos x="21" y="17"/>
                    </a:cxn>
                    <a:cxn ang="0">
                      <a:pos x="31" y="21"/>
                    </a:cxn>
                    <a:cxn ang="0">
                      <a:pos x="41" y="26"/>
                    </a:cxn>
                    <a:cxn ang="0">
                      <a:pos x="52" y="32"/>
                    </a:cxn>
                    <a:cxn ang="0">
                      <a:pos x="61" y="39"/>
                    </a:cxn>
                    <a:cxn ang="0">
                      <a:pos x="71" y="47"/>
                    </a:cxn>
                    <a:cxn ang="0">
                      <a:pos x="79" y="56"/>
                    </a:cxn>
                    <a:cxn ang="0">
                      <a:pos x="86" y="66"/>
                    </a:cxn>
                    <a:cxn ang="0">
                      <a:pos x="89" y="78"/>
                    </a:cxn>
                    <a:cxn ang="0">
                      <a:pos x="90" y="90"/>
                    </a:cxn>
                    <a:cxn ang="0">
                      <a:pos x="87" y="104"/>
                    </a:cxn>
                    <a:cxn ang="0">
                      <a:pos x="79" y="123"/>
                    </a:cxn>
                    <a:cxn ang="0">
                      <a:pos x="58" y="108"/>
                    </a:cxn>
                    <a:cxn ang="0">
                      <a:pos x="39" y="92"/>
                    </a:cxn>
                    <a:cxn ang="0">
                      <a:pos x="25" y="72"/>
                    </a:cxn>
                    <a:cxn ang="0">
                      <a:pos x="13" y="51"/>
                    </a:cxn>
                    <a:cxn ang="0">
                      <a:pos x="7" y="34"/>
                    </a:cxn>
                    <a:cxn ang="0">
                      <a:pos x="3" y="18"/>
                    </a:cxn>
                    <a:cxn ang="0">
                      <a:pos x="0" y="0"/>
                    </a:cxn>
                  </a:cxnLst>
                  <a:rect l="0" t="0" r="r" b="b"/>
                  <a:pathLst>
                    <a:path w="90" h="123">
                      <a:moveTo>
                        <a:pt x="0" y="0"/>
                      </a:moveTo>
                      <a:lnTo>
                        <a:pt x="3" y="0"/>
                      </a:lnTo>
                      <a:lnTo>
                        <a:pt x="6" y="0"/>
                      </a:lnTo>
                      <a:lnTo>
                        <a:pt x="9" y="1"/>
                      </a:lnTo>
                      <a:lnTo>
                        <a:pt x="9" y="3"/>
                      </a:lnTo>
                      <a:lnTo>
                        <a:pt x="8" y="6"/>
                      </a:lnTo>
                      <a:lnTo>
                        <a:pt x="8" y="12"/>
                      </a:lnTo>
                      <a:lnTo>
                        <a:pt x="14" y="14"/>
                      </a:lnTo>
                      <a:lnTo>
                        <a:pt x="21" y="17"/>
                      </a:lnTo>
                      <a:lnTo>
                        <a:pt x="31" y="21"/>
                      </a:lnTo>
                      <a:lnTo>
                        <a:pt x="41" y="26"/>
                      </a:lnTo>
                      <a:lnTo>
                        <a:pt x="52" y="32"/>
                      </a:lnTo>
                      <a:lnTo>
                        <a:pt x="61" y="39"/>
                      </a:lnTo>
                      <a:lnTo>
                        <a:pt x="71" y="47"/>
                      </a:lnTo>
                      <a:lnTo>
                        <a:pt x="79" y="56"/>
                      </a:lnTo>
                      <a:lnTo>
                        <a:pt x="86" y="66"/>
                      </a:lnTo>
                      <a:lnTo>
                        <a:pt x="89" y="78"/>
                      </a:lnTo>
                      <a:lnTo>
                        <a:pt x="90" y="90"/>
                      </a:lnTo>
                      <a:lnTo>
                        <a:pt x="87" y="104"/>
                      </a:lnTo>
                      <a:lnTo>
                        <a:pt x="79" y="123"/>
                      </a:lnTo>
                      <a:lnTo>
                        <a:pt x="58" y="108"/>
                      </a:lnTo>
                      <a:lnTo>
                        <a:pt x="39" y="92"/>
                      </a:lnTo>
                      <a:lnTo>
                        <a:pt x="25" y="72"/>
                      </a:lnTo>
                      <a:lnTo>
                        <a:pt x="13" y="51"/>
                      </a:lnTo>
                      <a:lnTo>
                        <a:pt x="7" y="34"/>
                      </a:lnTo>
                      <a:lnTo>
                        <a:pt x="3" y="18"/>
                      </a:lnTo>
                      <a:lnTo>
                        <a:pt x="0" y="0"/>
                      </a:lnTo>
                      <a:close/>
                    </a:path>
                  </a:pathLst>
                </a:custGeom>
                <a:solidFill>
                  <a:srgbClr val="D0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26" name="Freeform 121">
                  <a:extLst>
                    <a:ext uri="{FF2B5EF4-FFF2-40B4-BE49-F238E27FC236}">
                      <a16:creationId xmlns:a16="http://schemas.microsoft.com/office/drawing/2014/main" id="{AF36FB54-6452-39CE-EAE7-56C2C4048B82}"/>
                    </a:ext>
                  </a:extLst>
                </p:cNvPr>
                <p:cNvSpPr>
                  <a:spLocks/>
                </p:cNvSpPr>
                <p:nvPr/>
              </p:nvSpPr>
              <p:spPr bwMode="auto">
                <a:xfrm>
                  <a:off x="5864224" y="3886200"/>
                  <a:ext cx="209550" cy="255588"/>
                </a:xfrm>
                <a:custGeom>
                  <a:avLst/>
                  <a:gdLst/>
                  <a:ahLst/>
                  <a:cxnLst>
                    <a:cxn ang="0">
                      <a:pos x="46" y="0"/>
                    </a:cxn>
                    <a:cxn ang="0">
                      <a:pos x="47" y="0"/>
                    </a:cxn>
                    <a:cxn ang="0">
                      <a:pos x="51" y="2"/>
                    </a:cxn>
                    <a:cxn ang="0">
                      <a:pos x="58" y="4"/>
                    </a:cxn>
                    <a:cxn ang="0">
                      <a:pos x="66" y="7"/>
                    </a:cxn>
                    <a:cxn ang="0">
                      <a:pos x="75" y="11"/>
                    </a:cxn>
                    <a:cxn ang="0">
                      <a:pos x="86" y="16"/>
                    </a:cxn>
                    <a:cxn ang="0">
                      <a:pos x="95" y="22"/>
                    </a:cxn>
                    <a:cxn ang="0">
                      <a:pos x="106" y="29"/>
                    </a:cxn>
                    <a:cxn ang="0">
                      <a:pos x="115" y="37"/>
                    </a:cxn>
                    <a:cxn ang="0">
                      <a:pos x="122" y="46"/>
                    </a:cxn>
                    <a:cxn ang="0">
                      <a:pos x="128" y="56"/>
                    </a:cxn>
                    <a:cxn ang="0">
                      <a:pos x="131" y="67"/>
                    </a:cxn>
                    <a:cxn ang="0">
                      <a:pos x="132" y="79"/>
                    </a:cxn>
                    <a:cxn ang="0">
                      <a:pos x="129" y="92"/>
                    </a:cxn>
                    <a:cxn ang="0">
                      <a:pos x="122" y="109"/>
                    </a:cxn>
                    <a:cxn ang="0">
                      <a:pos x="113" y="123"/>
                    </a:cxn>
                    <a:cxn ang="0">
                      <a:pos x="103" y="134"/>
                    </a:cxn>
                    <a:cxn ang="0">
                      <a:pos x="92" y="143"/>
                    </a:cxn>
                    <a:cxn ang="0">
                      <a:pos x="80" y="150"/>
                    </a:cxn>
                    <a:cxn ang="0">
                      <a:pos x="68" y="154"/>
                    </a:cxn>
                    <a:cxn ang="0">
                      <a:pos x="55" y="157"/>
                    </a:cxn>
                    <a:cxn ang="0">
                      <a:pos x="43" y="159"/>
                    </a:cxn>
                    <a:cxn ang="0">
                      <a:pos x="31" y="161"/>
                    </a:cxn>
                    <a:cxn ang="0">
                      <a:pos x="9" y="161"/>
                    </a:cxn>
                    <a:cxn ang="0">
                      <a:pos x="0" y="160"/>
                    </a:cxn>
                    <a:cxn ang="0">
                      <a:pos x="46" y="0"/>
                    </a:cxn>
                  </a:cxnLst>
                  <a:rect l="0" t="0" r="r" b="b"/>
                  <a:pathLst>
                    <a:path w="132" h="161">
                      <a:moveTo>
                        <a:pt x="46" y="0"/>
                      </a:moveTo>
                      <a:lnTo>
                        <a:pt x="47" y="0"/>
                      </a:lnTo>
                      <a:lnTo>
                        <a:pt x="51" y="2"/>
                      </a:lnTo>
                      <a:lnTo>
                        <a:pt x="58" y="4"/>
                      </a:lnTo>
                      <a:lnTo>
                        <a:pt x="66" y="7"/>
                      </a:lnTo>
                      <a:lnTo>
                        <a:pt x="75" y="11"/>
                      </a:lnTo>
                      <a:lnTo>
                        <a:pt x="86" y="16"/>
                      </a:lnTo>
                      <a:lnTo>
                        <a:pt x="95" y="22"/>
                      </a:lnTo>
                      <a:lnTo>
                        <a:pt x="106" y="29"/>
                      </a:lnTo>
                      <a:lnTo>
                        <a:pt x="115" y="37"/>
                      </a:lnTo>
                      <a:lnTo>
                        <a:pt x="122" y="46"/>
                      </a:lnTo>
                      <a:lnTo>
                        <a:pt x="128" y="56"/>
                      </a:lnTo>
                      <a:lnTo>
                        <a:pt x="131" y="67"/>
                      </a:lnTo>
                      <a:lnTo>
                        <a:pt x="132" y="79"/>
                      </a:lnTo>
                      <a:lnTo>
                        <a:pt x="129" y="92"/>
                      </a:lnTo>
                      <a:lnTo>
                        <a:pt x="122" y="109"/>
                      </a:lnTo>
                      <a:lnTo>
                        <a:pt x="113" y="123"/>
                      </a:lnTo>
                      <a:lnTo>
                        <a:pt x="103" y="134"/>
                      </a:lnTo>
                      <a:lnTo>
                        <a:pt x="92" y="143"/>
                      </a:lnTo>
                      <a:lnTo>
                        <a:pt x="80" y="150"/>
                      </a:lnTo>
                      <a:lnTo>
                        <a:pt x="68" y="154"/>
                      </a:lnTo>
                      <a:lnTo>
                        <a:pt x="55" y="157"/>
                      </a:lnTo>
                      <a:lnTo>
                        <a:pt x="43" y="159"/>
                      </a:lnTo>
                      <a:lnTo>
                        <a:pt x="31" y="161"/>
                      </a:lnTo>
                      <a:lnTo>
                        <a:pt x="9" y="161"/>
                      </a:lnTo>
                      <a:lnTo>
                        <a:pt x="0" y="160"/>
                      </a:lnTo>
                      <a:lnTo>
                        <a:pt x="46"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27" name="Freeform 122">
                  <a:extLst>
                    <a:ext uri="{FF2B5EF4-FFF2-40B4-BE49-F238E27FC236}">
                      <a16:creationId xmlns:a16="http://schemas.microsoft.com/office/drawing/2014/main" id="{69AF592E-4029-E867-A384-B4080CD88F29}"/>
                    </a:ext>
                  </a:extLst>
                </p:cNvPr>
                <p:cNvSpPr>
                  <a:spLocks/>
                </p:cNvSpPr>
                <p:nvPr/>
              </p:nvSpPr>
              <p:spPr bwMode="auto">
                <a:xfrm>
                  <a:off x="5864224" y="3886200"/>
                  <a:ext cx="196850" cy="255588"/>
                </a:xfrm>
                <a:custGeom>
                  <a:avLst/>
                  <a:gdLst/>
                  <a:ahLst/>
                  <a:cxnLst>
                    <a:cxn ang="0">
                      <a:pos x="46" y="0"/>
                    </a:cxn>
                    <a:cxn ang="0">
                      <a:pos x="47" y="0"/>
                    </a:cxn>
                    <a:cxn ang="0">
                      <a:pos x="51" y="2"/>
                    </a:cxn>
                    <a:cxn ang="0">
                      <a:pos x="58" y="4"/>
                    </a:cxn>
                    <a:cxn ang="0">
                      <a:pos x="58" y="13"/>
                    </a:cxn>
                    <a:cxn ang="0">
                      <a:pos x="57" y="27"/>
                    </a:cxn>
                    <a:cxn ang="0">
                      <a:pos x="57" y="43"/>
                    </a:cxn>
                    <a:cxn ang="0">
                      <a:pos x="55" y="60"/>
                    </a:cxn>
                    <a:cxn ang="0">
                      <a:pos x="53" y="78"/>
                    </a:cxn>
                    <a:cxn ang="0">
                      <a:pos x="50" y="96"/>
                    </a:cxn>
                    <a:cxn ang="0">
                      <a:pos x="46" y="113"/>
                    </a:cxn>
                    <a:cxn ang="0">
                      <a:pos x="41" y="130"/>
                    </a:cxn>
                    <a:cxn ang="0">
                      <a:pos x="34" y="143"/>
                    </a:cxn>
                    <a:cxn ang="0">
                      <a:pos x="41" y="143"/>
                    </a:cxn>
                    <a:cxn ang="0">
                      <a:pos x="51" y="143"/>
                    </a:cxn>
                    <a:cxn ang="0">
                      <a:pos x="62" y="141"/>
                    </a:cxn>
                    <a:cxn ang="0">
                      <a:pos x="76" y="137"/>
                    </a:cxn>
                    <a:cxn ang="0">
                      <a:pos x="91" y="130"/>
                    </a:cxn>
                    <a:cxn ang="0">
                      <a:pos x="107" y="121"/>
                    </a:cxn>
                    <a:cxn ang="0">
                      <a:pos x="124" y="107"/>
                    </a:cxn>
                    <a:cxn ang="0">
                      <a:pos x="115" y="121"/>
                    </a:cxn>
                    <a:cxn ang="0">
                      <a:pos x="105" y="133"/>
                    </a:cxn>
                    <a:cxn ang="0">
                      <a:pos x="94" y="142"/>
                    </a:cxn>
                    <a:cxn ang="0">
                      <a:pos x="82" y="149"/>
                    </a:cxn>
                    <a:cxn ang="0">
                      <a:pos x="70" y="154"/>
                    </a:cxn>
                    <a:cxn ang="0">
                      <a:pos x="57" y="157"/>
                    </a:cxn>
                    <a:cxn ang="0">
                      <a:pos x="44" y="159"/>
                    </a:cxn>
                    <a:cxn ang="0">
                      <a:pos x="32" y="161"/>
                    </a:cxn>
                    <a:cxn ang="0">
                      <a:pos x="10" y="161"/>
                    </a:cxn>
                    <a:cxn ang="0">
                      <a:pos x="0" y="160"/>
                    </a:cxn>
                    <a:cxn ang="0">
                      <a:pos x="46" y="0"/>
                    </a:cxn>
                  </a:cxnLst>
                  <a:rect l="0" t="0" r="r" b="b"/>
                  <a:pathLst>
                    <a:path w="124" h="161">
                      <a:moveTo>
                        <a:pt x="46" y="0"/>
                      </a:moveTo>
                      <a:lnTo>
                        <a:pt x="47" y="0"/>
                      </a:lnTo>
                      <a:lnTo>
                        <a:pt x="51" y="2"/>
                      </a:lnTo>
                      <a:lnTo>
                        <a:pt x="58" y="4"/>
                      </a:lnTo>
                      <a:lnTo>
                        <a:pt x="58" y="13"/>
                      </a:lnTo>
                      <a:lnTo>
                        <a:pt x="57" y="27"/>
                      </a:lnTo>
                      <a:lnTo>
                        <a:pt x="57" y="43"/>
                      </a:lnTo>
                      <a:lnTo>
                        <a:pt x="55" y="60"/>
                      </a:lnTo>
                      <a:lnTo>
                        <a:pt x="53" y="78"/>
                      </a:lnTo>
                      <a:lnTo>
                        <a:pt x="50" y="96"/>
                      </a:lnTo>
                      <a:lnTo>
                        <a:pt x="46" y="113"/>
                      </a:lnTo>
                      <a:lnTo>
                        <a:pt x="41" y="130"/>
                      </a:lnTo>
                      <a:lnTo>
                        <a:pt x="34" y="143"/>
                      </a:lnTo>
                      <a:lnTo>
                        <a:pt x="41" y="143"/>
                      </a:lnTo>
                      <a:lnTo>
                        <a:pt x="51" y="143"/>
                      </a:lnTo>
                      <a:lnTo>
                        <a:pt x="62" y="141"/>
                      </a:lnTo>
                      <a:lnTo>
                        <a:pt x="76" y="137"/>
                      </a:lnTo>
                      <a:lnTo>
                        <a:pt x="91" y="130"/>
                      </a:lnTo>
                      <a:lnTo>
                        <a:pt x="107" y="121"/>
                      </a:lnTo>
                      <a:lnTo>
                        <a:pt x="124" y="107"/>
                      </a:lnTo>
                      <a:lnTo>
                        <a:pt x="115" y="121"/>
                      </a:lnTo>
                      <a:lnTo>
                        <a:pt x="105" y="133"/>
                      </a:lnTo>
                      <a:lnTo>
                        <a:pt x="94" y="142"/>
                      </a:lnTo>
                      <a:lnTo>
                        <a:pt x="82" y="149"/>
                      </a:lnTo>
                      <a:lnTo>
                        <a:pt x="70" y="154"/>
                      </a:lnTo>
                      <a:lnTo>
                        <a:pt x="57" y="157"/>
                      </a:lnTo>
                      <a:lnTo>
                        <a:pt x="44" y="159"/>
                      </a:lnTo>
                      <a:lnTo>
                        <a:pt x="32" y="161"/>
                      </a:lnTo>
                      <a:lnTo>
                        <a:pt x="10" y="161"/>
                      </a:lnTo>
                      <a:lnTo>
                        <a:pt x="0" y="160"/>
                      </a:lnTo>
                      <a:lnTo>
                        <a:pt x="46"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28" name="Freeform 123">
                  <a:extLst>
                    <a:ext uri="{FF2B5EF4-FFF2-40B4-BE49-F238E27FC236}">
                      <a16:creationId xmlns:a16="http://schemas.microsoft.com/office/drawing/2014/main" id="{69EDDAD2-DC8F-4AB5-D2ED-6DA3FC386B23}"/>
                    </a:ext>
                  </a:extLst>
                </p:cNvPr>
                <p:cNvSpPr>
                  <a:spLocks/>
                </p:cNvSpPr>
                <p:nvPr/>
              </p:nvSpPr>
              <p:spPr bwMode="auto">
                <a:xfrm>
                  <a:off x="5370512" y="3213100"/>
                  <a:ext cx="576263" cy="944563"/>
                </a:xfrm>
                <a:custGeom>
                  <a:avLst/>
                  <a:gdLst/>
                  <a:ahLst/>
                  <a:cxnLst>
                    <a:cxn ang="0">
                      <a:pos x="221" y="150"/>
                    </a:cxn>
                    <a:cxn ang="0">
                      <a:pos x="187" y="373"/>
                    </a:cxn>
                    <a:cxn ang="0">
                      <a:pos x="191" y="374"/>
                    </a:cxn>
                    <a:cxn ang="0">
                      <a:pos x="202" y="378"/>
                    </a:cxn>
                    <a:cxn ang="0">
                      <a:pos x="222" y="384"/>
                    </a:cxn>
                    <a:cxn ang="0">
                      <a:pos x="254" y="393"/>
                    </a:cxn>
                    <a:cxn ang="0">
                      <a:pos x="301" y="403"/>
                    </a:cxn>
                    <a:cxn ang="0">
                      <a:pos x="363" y="414"/>
                    </a:cxn>
                    <a:cxn ang="0">
                      <a:pos x="361" y="422"/>
                    </a:cxn>
                    <a:cxn ang="0">
                      <a:pos x="358" y="444"/>
                    </a:cxn>
                    <a:cxn ang="0">
                      <a:pos x="352" y="475"/>
                    </a:cxn>
                    <a:cxn ang="0">
                      <a:pos x="345" y="511"/>
                    </a:cxn>
                    <a:cxn ang="0">
                      <a:pos x="335" y="548"/>
                    </a:cxn>
                    <a:cxn ang="0">
                      <a:pos x="323" y="581"/>
                    </a:cxn>
                    <a:cxn ang="0">
                      <a:pos x="315" y="594"/>
                    </a:cxn>
                    <a:cxn ang="0">
                      <a:pos x="299" y="592"/>
                    </a:cxn>
                    <a:cxn ang="0">
                      <a:pos x="270" y="585"/>
                    </a:cxn>
                    <a:cxn ang="0">
                      <a:pos x="231" y="578"/>
                    </a:cxn>
                    <a:cxn ang="0">
                      <a:pos x="188" y="568"/>
                    </a:cxn>
                    <a:cxn ang="0">
                      <a:pos x="145" y="557"/>
                    </a:cxn>
                    <a:cxn ang="0">
                      <a:pos x="89" y="540"/>
                    </a:cxn>
                    <a:cxn ang="0">
                      <a:pos x="49" y="522"/>
                    </a:cxn>
                    <a:cxn ang="0">
                      <a:pos x="24" y="506"/>
                    </a:cxn>
                    <a:cxn ang="0">
                      <a:pos x="9" y="494"/>
                    </a:cxn>
                    <a:cxn ang="0">
                      <a:pos x="3" y="487"/>
                    </a:cxn>
                    <a:cxn ang="0">
                      <a:pos x="1" y="481"/>
                    </a:cxn>
                    <a:cxn ang="0">
                      <a:pos x="1" y="461"/>
                    </a:cxn>
                    <a:cxn ang="0">
                      <a:pos x="5" y="427"/>
                    </a:cxn>
                    <a:cxn ang="0">
                      <a:pos x="20" y="356"/>
                    </a:cxn>
                    <a:cxn ang="0">
                      <a:pos x="38" y="296"/>
                    </a:cxn>
                    <a:cxn ang="0">
                      <a:pos x="62" y="226"/>
                    </a:cxn>
                    <a:cxn ang="0">
                      <a:pos x="87" y="171"/>
                    </a:cxn>
                    <a:cxn ang="0">
                      <a:pos x="111" y="129"/>
                    </a:cxn>
                    <a:cxn ang="0">
                      <a:pos x="134" y="93"/>
                    </a:cxn>
                    <a:cxn ang="0">
                      <a:pos x="164" y="41"/>
                    </a:cxn>
                    <a:cxn ang="0">
                      <a:pos x="181" y="0"/>
                    </a:cxn>
                  </a:cxnLst>
                  <a:rect l="0" t="0" r="r" b="b"/>
                  <a:pathLst>
                    <a:path w="363" h="595">
                      <a:moveTo>
                        <a:pt x="181" y="0"/>
                      </a:moveTo>
                      <a:lnTo>
                        <a:pt x="221" y="150"/>
                      </a:lnTo>
                      <a:lnTo>
                        <a:pt x="207" y="296"/>
                      </a:lnTo>
                      <a:lnTo>
                        <a:pt x="187" y="373"/>
                      </a:lnTo>
                      <a:lnTo>
                        <a:pt x="188" y="373"/>
                      </a:lnTo>
                      <a:lnTo>
                        <a:pt x="191" y="374"/>
                      </a:lnTo>
                      <a:lnTo>
                        <a:pt x="195" y="376"/>
                      </a:lnTo>
                      <a:lnTo>
                        <a:pt x="202" y="378"/>
                      </a:lnTo>
                      <a:lnTo>
                        <a:pt x="211" y="381"/>
                      </a:lnTo>
                      <a:lnTo>
                        <a:pt x="222" y="384"/>
                      </a:lnTo>
                      <a:lnTo>
                        <a:pt x="237" y="388"/>
                      </a:lnTo>
                      <a:lnTo>
                        <a:pt x="254" y="393"/>
                      </a:lnTo>
                      <a:lnTo>
                        <a:pt x="276" y="397"/>
                      </a:lnTo>
                      <a:lnTo>
                        <a:pt x="301" y="403"/>
                      </a:lnTo>
                      <a:lnTo>
                        <a:pt x="330" y="408"/>
                      </a:lnTo>
                      <a:lnTo>
                        <a:pt x="363" y="414"/>
                      </a:lnTo>
                      <a:lnTo>
                        <a:pt x="363" y="416"/>
                      </a:lnTo>
                      <a:lnTo>
                        <a:pt x="361" y="422"/>
                      </a:lnTo>
                      <a:lnTo>
                        <a:pt x="360" y="432"/>
                      </a:lnTo>
                      <a:lnTo>
                        <a:pt x="358" y="444"/>
                      </a:lnTo>
                      <a:lnTo>
                        <a:pt x="355" y="459"/>
                      </a:lnTo>
                      <a:lnTo>
                        <a:pt x="352" y="475"/>
                      </a:lnTo>
                      <a:lnTo>
                        <a:pt x="349" y="493"/>
                      </a:lnTo>
                      <a:lnTo>
                        <a:pt x="345" y="511"/>
                      </a:lnTo>
                      <a:lnTo>
                        <a:pt x="340" y="530"/>
                      </a:lnTo>
                      <a:lnTo>
                        <a:pt x="335" y="548"/>
                      </a:lnTo>
                      <a:lnTo>
                        <a:pt x="330" y="565"/>
                      </a:lnTo>
                      <a:lnTo>
                        <a:pt x="323" y="581"/>
                      </a:lnTo>
                      <a:lnTo>
                        <a:pt x="317" y="595"/>
                      </a:lnTo>
                      <a:lnTo>
                        <a:pt x="315" y="594"/>
                      </a:lnTo>
                      <a:lnTo>
                        <a:pt x="308" y="594"/>
                      </a:lnTo>
                      <a:lnTo>
                        <a:pt x="299" y="592"/>
                      </a:lnTo>
                      <a:lnTo>
                        <a:pt x="285" y="589"/>
                      </a:lnTo>
                      <a:lnTo>
                        <a:pt x="270" y="585"/>
                      </a:lnTo>
                      <a:lnTo>
                        <a:pt x="251" y="582"/>
                      </a:lnTo>
                      <a:lnTo>
                        <a:pt x="231" y="578"/>
                      </a:lnTo>
                      <a:lnTo>
                        <a:pt x="210" y="573"/>
                      </a:lnTo>
                      <a:lnTo>
                        <a:pt x="188" y="568"/>
                      </a:lnTo>
                      <a:lnTo>
                        <a:pt x="167" y="563"/>
                      </a:lnTo>
                      <a:lnTo>
                        <a:pt x="145" y="557"/>
                      </a:lnTo>
                      <a:lnTo>
                        <a:pt x="114" y="548"/>
                      </a:lnTo>
                      <a:lnTo>
                        <a:pt x="89" y="540"/>
                      </a:lnTo>
                      <a:lnTo>
                        <a:pt x="67" y="531"/>
                      </a:lnTo>
                      <a:lnTo>
                        <a:pt x="49" y="522"/>
                      </a:lnTo>
                      <a:lnTo>
                        <a:pt x="35" y="513"/>
                      </a:lnTo>
                      <a:lnTo>
                        <a:pt x="24" y="506"/>
                      </a:lnTo>
                      <a:lnTo>
                        <a:pt x="15" y="500"/>
                      </a:lnTo>
                      <a:lnTo>
                        <a:pt x="9" y="494"/>
                      </a:lnTo>
                      <a:lnTo>
                        <a:pt x="5" y="489"/>
                      </a:lnTo>
                      <a:lnTo>
                        <a:pt x="3" y="487"/>
                      </a:lnTo>
                      <a:lnTo>
                        <a:pt x="2" y="486"/>
                      </a:lnTo>
                      <a:lnTo>
                        <a:pt x="1" y="481"/>
                      </a:lnTo>
                      <a:lnTo>
                        <a:pt x="0" y="473"/>
                      </a:lnTo>
                      <a:lnTo>
                        <a:pt x="1" y="461"/>
                      </a:lnTo>
                      <a:lnTo>
                        <a:pt x="2" y="446"/>
                      </a:lnTo>
                      <a:lnTo>
                        <a:pt x="5" y="427"/>
                      </a:lnTo>
                      <a:lnTo>
                        <a:pt x="14" y="382"/>
                      </a:lnTo>
                      <a:lnTo>
                        <a:pt x="20" y="356"/>
                      </a:lnTo>
                      <a:lnTo>
                        <a:pt x="29" y="327"/>
                      </a:lnTo>
                      <a:lnTo>
                        <a:pt x="38" y="296"/>
                      </a:lnTo>
                      <a:lnTo>
                        <a:pt x="50" y="259"/>
                      </a:lnTo>
                      <a:lnTo>
                        <a:pt x="62" y="226"/>
                      </a:lnTo>
                      <a:lnTo>
                        <a:pt x="75" y="197"/>
                      </a:lnTo>
                      <a:lnTo>
                        <a:pt x="87" y="171"/>
                      </a:lnTo>
                      <a:lnTo>
                        <a:pt x="99" y="149"/>
                      </a:lnTo>
                      <a:lnTo>
                        <a:pt x="111" y="129"/>
                      </a:lnTo>
                      <a:lnTo>
                        <a:pt x="123" y="111"/>
                      </a:lnTo>
                      <a:lnTo>
                        <a:pt x="134" y="93"/>
                      </a:lnTo>
                      <a:lnTo>
                        <a:pt x="154" y="58"/>
                      </a:lnTo>
                      <a:lnTo>
                        <a:pt x="164" y="41"/>
                      </a:lnTo>
                      <a:lnTo>
                        <a:pt x="172" y="22"/>
                      </a:lnTo>
                      <a:lnTo>
                        <a:pt x="18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829" name="Oval 126">
                  <a:extLst>
                    <a:ext uri="{FF2B5EF4-FFF2-40B4-BE49-F238E27FC236}">
                      <a16:creationId xmlns:a16="http://schemas.microsoft.com/office/drawing/2014/main" id="{6AE7C321-C84B-0BB7-D7A4-50BE09A92452}"/>
                    </a:ext>
                  </a:extLst>
                </p:cNvPr>
                <p:cNvSpPr/>
                <p:nvPr/>
              </p:nvSpPr>
              <p:spPr>
                <a:xfrm>
                  <a:off x="5180529" y="5499469"/>
                  <a:ext cx="1827766" cy="152401"/>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200" kern="0">
                    <a:solidFill>
                      <a:sysClr val="window" lastClr="FFFFFF"/>
                    </a:solidFill>
                    <a:latin typeface="Chalkboard" panose="03050602040202020205" pitchFamily="66" charset="77"/>
                  </a:endParaRPr>
                </a:p>
              </p:txBody>
            </p:sp>
          </p:grpSp>
        </p:grpSp>
        <p:sp>
          <p:nvSpPr>
            <p:cNvPr id="906" name="TextBox 42">
              <a:extLst>
                <a:ext uri="{FF2B5EF4-FFF2-40B4-BE49-F238E27FC236}">
                  <a16:creationId xmlns:a16="http://schemas.microsoft.com/office/drawing/2014/main" id="{0513AA95-1388-CEEC-FE40-B65D0A2C8A05}"/>
                </a:ext>
              </a:extLst>
            </p:cNvPr>
            <p:cNvSpPr txBox="1"/>
            <p:nvPr/>
          </p:nvSpPr>
          <p:spPr>
            <a:xfrm>
              <a:off x="13670439" y="4288970"/>
              <a:ext cx="1273372" cy="430887"/>
            </a:xfrm>
            <a:prstGeom prst="rect">
              <a:avLst/>
            </a:prstGeom>
            <a:noFill/>
          </p:spPr>
          <p:txBody>
            <a:bodyPr wrap="square" rtlCol="0">
              <a:spAutoFit/>
            </a:bodyPr>
            <a:lstStyle/>
            <a:p>
              <a:pPr lvl="0" algn="ctr">
                <a:defRPr/>
              </a:pPr>
              <a:r>
                <a:rPr lang="pt-BR" sz="750" b="1" kern="0" dirty="0"/>
                <a:t>desenvolvedores</a:t>
              </a:r>
            </a:p>
          </p:txBody>
        </p:sp>
      </p:grpSp>
      <p:grpSp>
        <p:nvGrpSpPr>
          <p:cNvPr id="1092" name="Agrupar 1091">
            <a:extLst>
              <a:ext uri="{FF2B5EF4-FFF2-40B4-BE49-F238E27FC236}">
                <a16:creationId xmlns:a16="http://schemas.microsoft.com/office/drawing/2014/main" id="{E75493D1-53B6-D397-EFE7-B555DDD14B58}"/>
              </a:ext>
            </a:extLst>
          </p:cNvPr>
          <p:cNvGrpSpPr/>
          <p:nvPr/>
        </p:nvGrpSpPr>
        <p:grpSpPr>
          <a:xfrm>
            <a:off x="8945385" y="4793741"/>
            <a:ext cx="2754281" cy="1411293"/>
            <a:chOff x="11927177" y="5181210"/>
            <a:chExt cx="3672374" cy="1881724"/>
          </a:xfrm>
        </p:grpSpPr>
        <p:grpSp>
          <p:nvGrpSpPr>
            <p:cNvPr id="910" name="Agrupar 909">
              <a:extLst>
                <a:ext uri="{FF2B5EF4-FFF2-40B4-BE49-F238E27FC236}">
                  <a16:creationId xmlns:a16="http://schemas.microsoft.com/office/drawing/2014/main" id="{0A7C6637-7245-9492-0302-572A974C4F99}"/>
                </a:ext>
              </a:extLst>
            </p:cNvPr>
            <p:cNvGrpSpPr/>
            <p:nvPr/>
          </p:nvGrpSpPr>
          <p:grpSpPr>
            <a:xfrm>
              <a:off x="11927177" y="5181210"/>
              <a:ext cx="3672372" cy="1881724"/>
              <a:chOff x="2345816" y="3811211"/>
              <a:chExt cx="2754279" cy="1411294"/>
            </a:xfrm>
          </p:grpSpPr>
          <p:sp>
            <p:nvSpPr>
              <p:cNvPr id="911" name="Oval 353">
                <a:extLst>
                  <a:ext uri="{FF2B5EF4-FFF2-40B4-BE49-F238E27FC236}">
                    <a16:creationId xmlns:a16="http://schemas.microsoft.com/office/drawing/2014/main" id="{E36747A0-C6B4-7368-7CDB-D94C77669CBD}"/>
                  </a:ext>
                </a:extLst>
              </p:cNvPr>
              <p:cNvSpPr/>
              <p:nvPr/>
            </p:nvSpPr>
            <p:spPr>
              <a:xfrm>
                <a:off x="2348257" y="3811211"/>
                <a:ext cx="2751838" cy="1411294"/>
              </a:xfrm>
              <a:prstGeom prst="rect">
                <a:avLst/>
              </a:prstGeom>
              <a:noFill/>
              <a:ln w="44450">
                <a:solidFill>
                  <a:srgbClr val="3081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mj-lt"/>
                </a:endParaRPr>
              </a:p>
            </p:txBody>
          </p:sp>
          <p:sp>
            <p:nvSpPr>
              <p:cNvPr id="912" name="Retângulo 911">
                <a:extLst>
                  <a:ext uri="{FF2B5EF4-FFF2-40B4-BE49-F238E27FC236}">
                    <a16:creationId xmlns:a16="http://schemas.microsoft.com/office/drawing/2014/main" id="{774915E3-AFDE-9EC3-2320-977994570373}"/>
                  </a:ext>
                </a:extLst>
              </p:cNvPr>
              <p:cNvSpPr/>
              <p:nvPr/>
            </p:nvSpPr>
            <p:spPr>
              <a:xfrm>
                <a:off x="2345816" y="3833334"/>
                <a:ext cx="2751837" cy="434030"/>
              </a:xfrm>
              <a:prstGeom prst="rect">
                <a:avLst/>
              </a:prstGeom>
            </p:spPr>
            <p:txBody>
              <a:bodyPr wrap="square">
                <a:spAutoFit/>
              </a:bodyPr>
              <a:lstStyle/>
              <a:p>
                <a:pPr algn="ctr">
                  <a:lnSpc>
                    <a:spcPct val="110000"/>
                  </a:lnSpc>
                </a:pPr>
                <a:r>
                  <a:rPr lang="en-US" sz="1050" b="1" i="1" dirty="0"/>
                  <a:t>sprint </a:t>
                </a:r>
              </a:p>
              <a:p>
                <a:pPr algn="ctr">
                  <a:lnSpc>
                    <a:spcPct val="110000"/>
                  </a:lnSpc>
                </a:pPr>
                <a:r>
                  <a:rPr lang="en-US" sz="1050" b="1" i="1" dirty="0"/>
                  <a:t>review</a:t>
                </a:r>
              </a:p>
            </p:txBody>
          </p:sp>
        </p:grpSp>
        <p:grpSp>
          <p:nvGrpSpPr>
            <p:cNvPr id="913" name="245 Grupo">
              <a:extLst>
                <a:ext uri="{FF2B5EF4-FFF2-40B4-BE49-F238E27FC236}">
                  <a16:creationId xmlns:a16="http://schemas.microsoft.com/office/drawing/2014/main" id="{0D9D2745-763F-2A16-7585-996593905062}"/>
                </a:ext>
              </a:extLst>
            </p:cNvPr>
            <p:cNvGrpSpPr/>
            <p:nvPr/>
          </p:nvGrpSpPr>
          <p:grpSpPr>
            <a:xfrm>
              <a:off x="12211664" y="5825093"/>
              <a:ext cx="262063" cy="706547"/>
              <a:chOff x="5456514" y="1600200"/>
              <a:chExt cx="1524000" cy="4053989"/>
            </a:xfrm>
          </p:grpSpPr>
          <p:sp>
            <p:nvSpPr>
              <p:cNvPr id="914" name="Freeform 6">
                <a:extLst>
                  <a:ext uri="{FF2B5EF4-FFF2-40B4-BE49-F238E27FC236}">
                    <a16:creationId xmlns:a16="http://schemas.microsoft.com/office/drawing/2014/main" id="{AEC7312E-2105-256D-154F-39A43C0B2782}"/>
                  </a:ext>
                </a:extLst>
              </p:cNvPr>
              <p:cNvSpPr>
                <a:spLocks/>
              </p:cNvSpPr>
              <p:nvPr/>
            </p:nvSpPr>
            <p:spPr bwMode="auto">
              <a:xfrm>
                <a:off x="5864728" y="2851118"/>
                <a:ext cx="496426" cy="778891"/>
              </a:xfrm>
              <a:custGeom>
                <a:avLst/>
                <a:gdLst/>
                <a:ahLst/>
                <a:cxnLst>
                  <a:cxn ang="0">
                    <a:pos x="444" y="0"/>
                  </a:cxn>
                  <a:cxn ang="0">
                    <a:pos x="529" y="731"/>
                  </a:cxn>
                  <a:cxn ang="0">
                    <a:pos x="144" y="830"/>
                  </a:cxn>
                  <a:cxn ang="0">
                    <a:pos x="0" y="43"/>
                  </a:cxn>
                  <a:cxn ang="0">
                    <a:pos x="4" y="43"/>
                  </a:cxn>
                  <a:cxn ang="0">
                    <a:pos x="17" y="42"/>
                  </a:cxn>
                  <a:cxn ang="0">
                    <a:pos x="38" y="42"/>
                  </a:cxn>
                  <a:cxn ang="0">
                    <a:pos x="65" y="39"/>
                  </a:cxn>
                  <a:cxn ang="0">
                    <a:pos x="99" y="38"/>
                  </a:cxn>
                  <a:cxn ang="0">
                    <a:pos x="139" y="35"/>
                  </a:cxn>
                  <a:cxn ang="0">
                    <a:pos x="182" y="32"/>
                  </a:cxn>
                  <a:cxn ang="0">
                    <a:pos x="230" y="28"/>
                  </a:cxn>
                  <a:cxn ang="0">
                    <a:pos x="280" y="22"/>
                  </a:cxn>
                  <a:cxn ang="0">
                    <a:pos x="334" y="16"/>
                  </a:cxn>
                  <a:cxn ang="0">
                    <a:pos x="444" y="0"/>
                  </a:cxn>
                </a:cxnLst>
                <a:rect l="0" t="0" r="r" b="b"/>
                <a:pathLst>
                  <a:path w="529" h="830">
                    <a:moveTo>
                      <a:pt x="444" y="0"/>
                    </a:moveTo>
                    <a:lnTo>
                      <a:pt x="529" y="731"/>
                    </a:lnTo>
                    <a:lnTo>
                      <a:pt x="144" y="830"/>
                    </a:lnTo>
                    <a:lnTo>
                      <a:pt x="0" y="43"/>
                    </a:lnTo>
                    <a:lnTo>
                      <a:pt x="4" y="43"/>
                    </a:lnTo>
                    <a:lnTo>
                      <a:pt x="17" y="42"/>
                    </a:lnTo>
                    <a:lnTo>
                      <a:pt x="38" y="42"/>
                    </a:lnTo>
                    <a:lnTo>
                      <a:pt x="65" y="39"/>
                    </a:lnTo>
                    <a:lnTo>
                      <a:pt x="99" y="38"/>
                    </a:lnTo>
                    <a:lnTo>
                      <a:pt x="139" y="35"/>
                    </a:lnTo>
                    <a:lnTo>
                      <a:pt x="182" y="32"/>
                    </a:lnTo>
                    <a:lnTo>
                      <a:pt x="230" y="28"/>
                    </a:lnTo>
                    <a:lnTo>
                      <a:pt x="280" y="22"/>
                    </a:lnTo>
                    <a:lnTo>
                      <a:pt x="334" y="16"/>
                    </a:lnTo>
                    <a:lnTo>
                      <a:pt x="444" y="0"/>
                    </a:lnTo>
                    <a:close/>
                  </a:path>
                </a:pathLst>
              </a:custGeom>
              <a:solidFill>
                <a:srgbClr val="FBFDFE"/>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15" name="Freeform 7">
                <a:extLst>
                  <a:ext uri="{FF2B5EF4-FFF2-40B4-BE49-F238E27FC236}">
                    <a16:creationId xmlns:a16="http://schemas.microsoft.com/office/drawing/2014/main" id="{D2BB86D5-19CE-35D1-E84A-BFA09AF06A30}"/>
                  </a:ext>
                </a:extLst>
              </p:cNvPr>
              <p:cNvSpPr>
                <a:spLocks/>
              </p:cNvSpPr>
              <p:nvPr/>
            </p:nvSpPr>
            <p:spPr bwMode="auto">
              <a:xfrm>
                <a:off x="5747425" y="4085145"/>
                <a:ext cx="646574" cy="1506170"/>
              </a:xfrm>
              <a:custGeom>
                <a:avLst/>
                <a:gdLst/>
                <a:ahLst/>
                <a:cxnLst>
                  <a:cxn ang="0">
                    <a:pos x="481" y="9"/>
                  </a:cxn>
                  <a:cxn ang="0">
                    <a:pos x="689" y="111"/>
                  </a:cxn>
                  <a:cxn ang="0">
                    <a:pos x="687" y="145"/>
                  </a:cxn>
                  <a:cxn ang="0">
                    <a:pos x="681" y="207"/>
                  </a:cxn>
                  <a:cxn ang="0">
                    <a:pos x="675" y="289"/>
                  </a:cxn>
                  <a:cxn ang="0">
                    <a:pos x="667" y="386"/>
                  </a:cxn>
                  <a:cxn ang="0">
                    <a:pos x="655" y="545"/>
                  </a:cxn>
                  <a:cxn ang="0">
                    <a:pos x="649" y="649"/>
                  </a:cxn>
                  <a:cxn ang="0">
                    <a:pos x="642" y="745"/>
                  </a:cxn>
                  <a:cxn ang="0">
                    <a:pos x="638" y="826"/>
                  </a:cxn>
                  <a:cxn ang="0">
                    <a:pos x="637" y="894"/>
                  </a:cxn>
                  <a:cxn ang="0">
                    <a:pos x="636" y="1396"/>
                  </a:cxn>
                  <a:cxn ang="0">
                    <a:pos x="637" y="1494"/>
                  </a:cxn>
                  <a:cxn ang="0">
                    <a:pos x="420" y="1569"/>
                  </a:cxn>
                  <a:cxn ang="0">
                    <a:pos x="413" y="1471"/>
                  </a:cxn>
                  <a:cxn ang="0">
                    <a:pos x="410" y="1350"/>
                  </a:cxn>
                  <a:cxn ang="0">
                    <a:pos x="409" y="1144"/>
                  </a:cxn>
                  <a:cxn ang="0">
                    <a:pos x="412" y="1004"/>
                  </a:cxn>
                  <a:cxn ang="0">
                    <a:pos x="414" y="873"/>
                  </a:cxn>
                  <a:cxn ang="0">
                    <a:pos x="418" y="759"/>
                  </a:cxn>
                  <a:cxn ang="0">
                    <a:pos x="423" y="672"/>
                  </a:cxn>
                  <a:cxn ang="0">
                    <a:pos x="434" y="522"/>
                  </a:cxn>
                  <a:cxn ang="0">
                    <a:pos x="441" y="435"/>
                  </a:cxn>
                  <a:cxn ang="0">
                    <a:pos x="444" y="367"/>
                  </a:cxn>
                  <a:cxn ang="0">
                    <a:pos x="447" y="321"/>
                  </a:cxn>
                  <a:cxn ang="0">
                    <a:pos x="448" y="304"/>
                  </a:cxn>
                  <a:cxn ang="0">
                    <a:pos x="257" y="343"/>
                  </a:cxn>
                  <a:cxn ang="0">
                    <a:pos x="264" y="440"/>
                  </a:cxn>
                  <a:cxn ang="0">
                    <a:pos x="268" y="559"/>
                  </a:cxn>
                  <a:cxn ang="0">
                    <a:pos x="270" y="693"/>
                  </a:cxn>
                  <a:cxn ang="0">
                    <a:pos x="272" y="831"/>
                  </a:cxn>
                  <a:cxn ang="0">
                    <a:pos x="273" y="1029"/>
                  </a:cxn>
                  <a:cxn ang="0">
                    <a:pos x="272" y="1182"/>
                  </a:cxn>
                  <a:cxn ang="0">
                    <a:pos x="266" y="1330"/>
                  </a:cxn>
                  <a:cxn ang="0">
                    <a:pos x="261" y="1419"/>
                  </a:cxn>
                  <a:cxn ang="0">
                    <a:pos x="256" y="1494"/>
                  </a:cxn>
                  <a:cxn ang="0">
                    <a:pos x="252" y="1549"/>
                  </a:cxn>
                  <a:cxn ang="0">
                    <a:pos x="248" y="1579"/>
                  </a:cxn>
                  <a:cxn ang="0">
                    <a:pos x="29" y="1519"/>
                  </a:cxn>
                  <a:cxn ang="0">
                    <a:pos x="31" y="1502"/>
                  </a:cxn>
                  <a:cxn ang="0">
                    <a:pos x="33" y="1451"/>
                  </a:cxn>
                  <a:cxn ang="0">
                    <a:pos x="36" y="1371"/>
                  </a:cxn>
                  <a:cxn ang="0">
                    <a:pos x="40" y="1265"/>
                  </a:cxn>
                  <a:cxn ang="0">
                    <a:pos x="38" y="986"/>
                  </a:cxn>
                  <a:cxn ang="0">
                    <a:pos x="34" y="837"/>
                  </a:cxn>
                  <a:cxn ang="0">
                    <a:pos x="27" y="631"/>
                  </a:cxn>
                  <a:cxn ang="0">
                    <a:pos x="20" y="500"/>
                  </a:cxn>
                  <a:cxn ang="0">
                    <a:pos x="15" y="381"/>
                  </a:cxn>
                  <a:cxn ang="0">
                    <a:pos x="8" y="279"/>
                  </a:cxn>
                  <a:cxn ang="0">
                    <a:pos x="4" y="200"/>
                  </a:cxn>
                  <a:cxn ang="0">
                    <a:pos x="2" y="148"/>
                  </a:cxn>
                  <a:cxn ang="0">
                    <a:pos x="0" y="130"/>
                  </a:cxn>
                </a:cxnLst>
                <a:rect l="0" t="0" r="r" b="b"/>
                <a:pathLst>
                  <a:path w="689" h="1605">
                    <a:moveTo>
                      <a:pt x="396" y="0"/>
                    </a:moveTo>
                    <a:lnTo>
                      <a:pt x="481" y="9"/>
                    </a:lnTo>
                    <a:lnTo>
                      <a:pt x="689" y="107"/>
                    </a:lnTo>
                    <a:lnTo>
                      <a:pt x="689" y="111"/>
                    </a:lnTo>
                    <a:lnTo>
                      <a:pt x="688" y="124"/>
                    </a:lnTo>
                    <a:lnTo>
                      <a:pt x="687" y="145"/>
                    </a:lnTo>
                    <a:lnTo>
                      <a:pt x="684" y="173"/>
                    </a:lnTo>
                    <a:lnTo>
                      <a:pt x="681" y="207"/>
                    </a:lnTo>
                    <a:lnTo>
                      <a:pt x="678" y="246"/>
                    </a:lnTo>
                    <a:lnTo>
                      <a:pt x="675" y="289"/>
                    </a:lnTo>
                    <a:lnTo>
                      <a:pt x="671" y="336"/>
                    </a:lnTo>
                    <a:lnTo>
                      <a:pt x="667" y="386"/>
                    </a:lnTo>
                    <a:lnTo>
                      <a:pt x="659" y="491"/>
                    </a:lnTo>
                    <a:lnTo>
                      <a:pt x="655" y="545"/>
                    </a:lnTo>
                    <a:lnTo>
                      <a:pt x="651" y="597"/>
                    </a:lnTo>
                    <a:lnTo>
                      <a:pt x="649" y="649"/>
                    </a:lnTo>
                    <a:lnTo>
                      <a:pt x="645" y="698"/>
                    </a:lnTo>
                    <a:lnTo>
                      <a:pt x="642" y="745"/>
                    </a:lnTo>
                    <a:lnTo>
                      <a:pt x="640" y="788"/>
                    </a:lnTo>
                    <a:lnTo>
                      <a:pt x="638" y="826"/>
                    </a:lnTo>
                    <a:lnTo>
                      <a:pt x="637" y="859"/>
                    </a:lnTo>
                    <a:lnTo>
                      <a:pt x="637" y="894"/>
                    </a:lnTo>
                    <a:lnTo>
                      <a:pt x="636" y="935"/>
                    </a:lnTo>
                    <a:lnTo>
                      <a:pt x="636" y="1396"/>
                    </a:lnTo>
                    <a:lnTo>
                      <a:pt x="637" y="1429"/>
                    </a:lnTo>
                    <a:lnTo>
                      <a:pt x="637" y="1494"/>
                    </a:lnTo>
                    <a:lnTo>
                      <a:pt x="423" y="1605"/>
                    </a:lnTo>
                    <a:lnTo>
                      <a:pt x="420" y="1569"/>
                    </a:lnTo>
                    <a:lnTo>
                      <a:pt x="416" y="1523"/>
                    </a:lnTo>
                    <a:lnTo>
                      <a:pt x="413" y="1471"/>
                    </a:lnTo>
                    <a:lnTo>
                      <a:pt x="412" y="1413"/>
                    </a:lnTo>
                    <a:lnTo>
                      <a:pt x="410" y="1350"/>
                    </a:lnTo>
                    <a:lnTo>
                      <a:pt x="409" y="1283"/>
                    </a:lnTo>
                    <a:lnTo>
                      <a:pt x="409" y="1144"/>
                    </a:lnTo>
                    <a:lnTo>
                      <a:pt x="410" y="1074"/>
                    </a:lnTo>
                    <a:lnTo>
                      <a:pt x="412" y="1004"/>
                    </a:lnTo>
                    <a:lnTo>
                      <a:pt x="413" y="938"/>
                    </a:lnTo>
                    <a:lnTo>
                      <a:pt x="414" y="873"/>
                    </a:lnTo>
                    <a:lnTo>
                      <a:pt x="417" y="814"/>
                    </a:lnTo>
                    <a:lnTo>
                      <a:pt x="418" y="759"/>
                    </a:lnTo>
                    <a:lnTo>
                      <a:pt x="421" y="712"/>
                    </a:lnTo>
                    <a:lnTo>
                      <a:pt x="423" y="672"/>
                    </a:lnTo>
                    <a:lnTo>
                      <a:pt x="431" y="570"/>
                    </a:lnTo>
                    <a:lnTo>
                      <a:pt x="434" y="522"/>
                    </a:lnTo>
                    <a:lnTo>
                      <a:pt x="438" y="477"/>
                    </a:lnTo>
                    <a:lnTo>
                      <a:pt x="441" y="435"/>
                    </a:lnTo>
                    <a:lnTo>
                      <a:pt x="443" y="398"/>
                    </a:lnTo>
                    <a:lnTo>
                      <a:pt x="444" y="367"/>
                    </a:lnTo>
                    <a:lnTo>
                      <a:pt x="446" y="340"/>
                    </a:lnTo>
                    <a:lnTo>
                      <a:pt x="447" y="321"/>
                    </a:lnTo>
                    <a:lnTo>
                      <a:pt x="448" y="308"/>
                    </a:lnTo>
                    <a:lnTo>
                      <a:pt x="448" y="304"/>
                    </a:lnTo>
                    <a:lnTo>
                      <a:pt x="253" y="308"/>
                    </a:lnTo>
                    <a:lnTo>
                      <a:pt x="257" y="343"/>
                    </a:lnTo>
                    <a:lnTo>
                      <a:pt x="261" y="388"/>
                    </a:lnTo>
                    <a:lnTo>
                      <a:pt x="264" y="440"/>
                    </a:lnTo>
                    <a:lnTo>
                      <a:pt x="266" y="498"/>
                    </a:lnTo>
                    <a:lnTo>
                      <a:pt x="268" y="559"/>
                    </a:lnTo>
                    <a:lnTo>
                      <a:pt x="270" y="625"/>
                    </a:lnTo>
                    <a:lnTo>
                      <a:pt x="270" y="693"/>
                    </a:lnTo>
                    <a:lnTo>
                      <a:pt x="272" y="762"/>
                    </a:lnTo>
                    <a:lnTo>
                      <a:pt x="272" y="831"/>
                    </a:lnTo>
                    <a:lnTo>
                      <a:pt x="273" y="901"/>
                    </a:lnTo>
                    <a:lnTo>
                      <a:pt x="273" y="1029"/>
                    </a:lnTo>
                    <a:lnTo>
                      <a:pt x="272" y="1087"/>
                    </a:lnTo>
                    <a:lnTo>
                      <a:pt x="272" y="1182"/>
                    </a:lnTo>
                    <a:lnTo>
                      <a:pt x="269" y="1282"/>
                    </a:lnTo>
                    <a:lnTo>
                      <a:pt x="266" y="1330"/>
                    </a:lnTo>
                    <a:lnTo>
                      <a:pt x="264" y="1376"/>
                    </a:lnTo>
                    <a:lnTo>
                      <a:pt x="261" y="1419"/>
                    </a:lnTo>
                    <a:lnTo>
                      <a:pt x="258" y="1459"/>
                    </a:lnTo>
                    <a:lnTo>
                      <a:pt x="256" y="1494"/>
                    </a:lnTo>
                    <a:lnTo>
                      <a:pt x="253" y="1524"/>
                    </a:lnTo>
                    <a:lnTo>
                      <a:pt x="252" y="1549"/>
                    </a:lnTo>
                    <a:lnTo>
                      <a:pt x="249" y="1567"/>
                    </a:lnTo>
                    <a:lnTo>
                      <a:pt x="248" y="1579"/>
                    </a:lnTo>
                    <a:lnTo>
                      <a:pt x="248" y="1583"/>
                    </a:lnTo>
                    <a:lnTo>
                      <a:pt x="29" y="1519"/>
                    </a:lnTo>
                    <a:lnTo>
                      <a:pt x="29" y="1515"/>
                    </a:lnTo>
                    <a:lnTo>
                      <a:pt x="31" y="1502"/>
                    </a:lnTo>
                    <a:lnTo>
                      <a:pt x="32" y="1481"/>
                    </a:lnTo>
                    <a:lnTo>
                      <a:pt x="33" y="1451"/>
                    </a:lnTo>
                    <a:lnTo>
                      <a:pt x="34" y="1415"/>
                    </a:lnTo>
                    <a:lnTo>
                      <a:pt x="36" y="1371"/>
                    </a:lnTo>
                    <a:lnTo>
                      <a:pt x="38" y="1321"/>
                    </a:lnTo>
                    <a:lnTo>
                      <a:pt x="40" y="1265"/>
                    </a:lnTo>
                    <a:lnTo>
                      <a:pt x="40" y="1063"/>
                    </a:lnTo>
                    <a:lnTo>
                      <a:pt x="38" y="986"/>
                    </a:lnTo>
                    <a:lnTo>
                      <a:pt x="37" y="905"/>
                    </a:lnTo>
                    <a:lnTo>
                      <a:pt x="34" y="837"/>
                    </a:lnTo>
                    <a:lnTo>
                      <a:pt x="32" y="767"/>
                    </a:lnTo>
                    <a:lnTo>
                      <a:pt x="27" y="631"/>
                    </a:lnTo>
                    <a:lnTo>
                      <a:pt x="24" y="564"/>
                    </a:lnTo>
                    <a:lnTo>
                      <a:pt x="20" y="500"/>
                    </a:lnTo>
                    <a:lnTo>
                      <a:pt x="17" y="439"/>
                    </a:lnTo>
                    <a:lnTo>
                      <a:pt x="15" y="381"/>
                    </a:lnTo>
                    <a:lnTo>
                      <a:pt x="11" y="327"/>
                    </a:lnTo>
                    <a:lnTo>
                      <a:pt x="8" y="279"/>
                    </a:lnTo>
                    <a:lnTo>
                      <a:pt x="7" y="237"/>
                    </a:lnTo>
                    <a:lnTo>
                      <a:pt x="4" y="200"/>
                    </a:lnTo>
                    <a:lnTo>
                      <a:pt x="3" y="170"/>
                    </a:lnTo>
                    <a:lnTo>
                      <a:pt x="2" y="148"/>
                    </a:lnTo>
                    <a:lnTo>
                      <a:pt x="0" y="135"/>
                    </a:lnTo>
                    <a:lnTo>
                      <a:pt x="0" y="130"/>
                    </a:lnTo>
                    <a:lnTo>
                      <a:pt x="396"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16" name="Freeform 8">
                <a:extLst>
                  <a:ext uri="{FF2B5EF4-FFF2-40B4-BE49-F238E27FC236}">
                    <a16:creationId xmlns:a16="http://schemas.microsoft.com/office/drawing/2014/main" id="{F82CF289-201F-11A7-4751-3A4DA14D29D4}"/>
                  </a:ext>
                </a:extLst>
              </p:cNvPr>
              <p:cNvSpPr>
                <a:spLocks/>
              </p:cNvSpPr>
              <p:nvPr/>
            </p:nvSpPr>
            <p:spPr bwMode="auto">
              <a:xfrm>
                <a:off x="5699566" y="5448674"/>
                <a:ext cx="292788" cy="189562"/>
              </a:xfrm>
              <a:custGeom>
                <a:avLst/>
                <a:gdLst/>
                <a:ahLst/>
                <a:cxnLst>
                  <a:cxn ang="0">
                    <a:pos x="152" y="0"/>
                  </a:cxn>
                  <a:cxn ang="0">
                    <a:pos x="182" y="2"/>
                  </a:cxn>
                  <a:cxn ang="0">
                    <a:pos x="209" y="7"/>
                  </a:cxn>
                  <a:cxn ang="0">
                    <a:pos x="231" y="18"/>
                  </a:cxn>
                  <a:cxn ang="0">
                    <a:pos x="249" y="29"/>
                  </a:cxn>
                  <a:cxn ang="0">
                    <a:pos x="265" y="45"/>
                  </a:cxn>
                  <a:cxn ang="0">
                    <a:pos x="278" y="61"/>
                  </a:cxn>
                  <a:cxn ang="0">
                    <a:pos x="288" y="79"/>
                  </a:cxn>
                  <a:cxn ang="0">
                    <a:pos x="296" y="97"/>
                  </a:cxn>
                  <a:cxn ang="0">
                    <a:pos x="302" y="116"/>
                  </a:cxn>
                  <a:cxn ang="0">
                    <a:pos x="307" y="133"/>
                  </a:cxn>
                  <a:cxn ang="0">
                    <a:pos x="309" y="147"/>
                  </a:cxn>
                  <a:cxn ang="0">
                    <a:pos x="311" y="160"/>
                  </a:cxn>
                  <a:cxn ang="0">
                    <a:pos x="312" y="171"/>
                  </a:cxn>
                  <a:cxn ang="0">
                    <a:pos x="312" y="180"/>
                  </a:cxn>
                  <a:cxn ang="0">
                    <a:pos x="308" y="181"/>
                  </a:cxn>
                  <a:cxn ang="0">
                    <a:pos x="298" y="183"/>
                  </a:cxn>
                  <a:cxn ang="0">
                    <a:pos x="282" y="186"/>
                  </a:cxn>
                  <a:cxn ang="0">
                    <a:pos x="261" y="190"/>
                  </a:cxn>
                  <a:cxn ang="0">
                    <a:pos x="235" y="194"/>
                  </a:cxn>
                  <a:cxn ang="0">
                    <a:pos x="206" y="197"/>
                  </a:cxn>
                  <a:cxn ang="0">
                    <a:pos x="173" y="201"/>
                  </a:cxn>
                  <a:cxn ang="0">
                    <a:pos x="139" y="202"/>
                  </a:cxn>
                  <a:cxn ang="0">
                    <a:pos x="103" y="202"/>
                  </a:cxn>
                  <a:cxn ang="0">
                    <a:pos x="74" y="201"/>
                  </a:cxn>
                  <a:cxn ang="0">
                    <a:pos x="50" y="198"/>
                  </a:cxn>
                  <a:cxn ang="0">
                    <a:pos x="32" y="194"/>
                  </a:cxn>
                  <a:cxn ang="0">
                    <a:pos x="19" y="190"/>
                  </a:cxn>
                  <a:cxn ang="0">
                    <a:pos x="10" y="186"/>
                  </a:cxn>
                  <a:cxn ang="0">
                    <a:pos x="4" y="183"/>
                  </a:cxn>
                  <a:cxn ang="0">
                    <a:pos x="2" y="181"/>
                  </a:cxn>
                  <a:cxn ang="0">
                    <a:pos x="0" y="180"/>
                  </a:cxn>
                  <a:cxn ang="0">
                    <a:pos x="0" y="159"/>
                  </a:cxn>
                  <a:cxn ang="0">
                    <a:pos x="2" y="146"/>
                  </a:cxn>
                  <a:cxn ang="0">
                    <a:pos x="4" y="129"/>
                  </a:cxn>
                  <a:cxn ang="0">
                    <a:pos x="10" y="112"/>
                  </a:cxn>
                  <a:cxn ang="0">
                    <a:pos x="15" y="92"/>
                  </a:cxn>
                  <a:cxn ang="0">
                    <a:pos x="24" y="74"/>
                  </a:cxn>
                  <a:cxn ang="0">
                    <a:pos x="36" y="55"/>
                  </a:cxn>
                  <a:cxn ang="0">
                    <a:pos x="51" y="38"/>
                  </a:cxn>
                  <a:cxn ang="0">
                    <a:pos x="70" y="24"/>
                  </a:cxn>
                  <a:cxn ang="0">
                    <a:pos x="93" y="12"/>
                  </a:cxn>
                  <a:cxn ang="0">
                    <a:pos x="120" y="4"/>
                  </a:cxn>
                  <a:cxn ang="0">
                    <a:pos x="152" y="0"/>
                  </a:cxn>
                </a:cxnLst>
                <a:rect l="0" t="0" r="r" b="b"/>
                <a:pathLst>
                  <a:path w="312" h="202">
                    <a:moveTo>
                      <a:pt x="152" y="0"/>
                    </a:moveTo>
                    <a:lnTo>
                      <a:pt x="182" y="2"/>
                    </a:lnTo>
                    <a:lnTo>
                      <a:pt x="209" y="7"/>
                    </a:lnTo>
                    <a:lnTo>
                      <a:pt x="231" y="18"/>
                    </a:lnTo>
                    <a:lnTo>
                      <a:pt x="249" y="29"/>
                    </a:lnTo>
                    <a:lnTo>
                      <a:pt x="265" y="45"/>
                    </a:lnTo>
                    <a:lnTo>
                      <a:pt x="278" y="61"/>
                    </a:lnTo>
                    <a:lnTo>
                      <a:pt x="288" y="79"/>
                    </a:lnTo>
                    <a:lnTo>
                      <a:pt x="296" y="97"/>
                    </a:lnTo>
                    <a:lnTo>
                      <a:pt x="302" y="116"/>
                    </a:lnTo>
                    <a:lnTo>
                      <a:pt x="307" y="133"/>
                    </a:lnTo>
                    <a:lnTo>
                      <a:pt x="309" y="147"/>
                    </a:lnTo>
                    <a:lnTo>
                      <a:pt x="311" y="160"/>
                    </a:lnTo>
                    <a:lnTo>
                      <a:pt x="312" y="171"/>
                    </a:lnTo>
                    <a:lnTo>
                      <a:pt x="312" y="180"/>
                    </a:lnTo>
                    <a:lnTo>
                      <a:pt x="308" y="181"/>
                    </a:lnTo>
                    <a:lnTo>
                      <a:pt x="298" y="183"/>
                    </a:lnTo>
                    <a:lnTo>
                      <a:pt x="282" y="186"/>
                    </a:lnTo>
                    <a:lnTo>
                      <a:pt x="261" y="190"/>
                    </a:lnTo>
                    <a:lnTo>
                      <a:pt x="235" y="194"/>
                    </a:lnTo>
                    <a:lnTo>
                      <a:pt x="206" y="197"/>
                    </a:lnTo>
                    <a:lnTo>
                      <a:pt x="173" y="201"/>
                    </a:lnTo>
                    <a:lnTo>
                      <a:pt x="139" y="202"/>
                    </a:lnTo>
                    <a:lnTo>
                      <a:pt x="103" y="202"/>
                    </a:lnTo>
                    <a:lnTo>
                      <a:pt x="74" y="201"/>
                    </a:lnTo>
                    <a:lnTo>
                      <a:pt x="50" y="198"/>
                    </a:lnTo>
                    <a:lnTo>
                      <a:pt x="32" y="194"/>
                    </a:lnTo>
                    <a:lnTo>
                      <a:pt x="19" y="190"/>
                    </a:lnTo>
                    <a:lnTo>
                      <a:pt x="10" y="186"/>
                    </a:lnTo>
                    <a:lnTo>
                      <a:pt x="4" y="183"/>
                    </a:lnTo>
                    <a:lnTo>
                      <a:pt x="2" y="181"/>
                    </a:lnTo>
                    <a:lnTo>
                      <a:pt x="0" y="180"/>
                    </a:lnTo>
                    <a:lnTo>
                      <a:pt x="0" y="159"/>
                    </a:lnTo>
                    <a:lnTo>
                      <a:pt x="2" y="146"/>
                    </a:lnTo>
                    <a:lnTo>
                      <a:pt x="4" y="129"/>
                    </a:lnTo>
                    <a:lnTo>
                      <a:pt x="10" y="112"/>
                    </a:lnTo>
                    <a:lnTo>
                      <a:pt x="15" y="92"/>
                    </a:lnTo>
                    <a:lnTo>
                      <a:pt x="24" y="74"/>
                    </a:lnTo>
                    <a:lnTo>
                      <a:pt x="36" y="55"/>
                    </a:lnTo>
                    <a:lnTo>
                      <a:pt x="51" y="38"/>
                    </a:lnTo>
                    <a:lnTo>
                      <a:pt x="70" y="24"/>
                    </a:lnTo>
                    <a:lnTo>
                      <a:pt x="93" y="12"/>
                    </a:lnTo>
                    <a:lnTo>
                      <a:pt x="120" y="4"/>
                    </a:lnTo>
                    <a:lnTo>
                      <a:pt x="152"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17" name="Freeform 9">
                <a:extLst>
                  <a:ext uri="{FF2B5EF4-FFF2-40B4-BE49-F238E27FC236}">
                    <a16:creationId xmlns:a16="http://schemas.microsoft.com/office/drawing/2014/main" id="{87B0CD0D-4AFD-B477-7170-191F9DA738BE}"/>
                  </a:ext>
                </a:extLst>
              </p:cNvPr>
              <p:cNvSpPr>
                <a:spLocks/>
              </p:cNvSpPr>
              <p:nvPr/>
            </p:nvSpPr>
            <p:spPr bwMode="auto">
              <a:xfrm>
                <a:off x="6142502" y="5452428"/>
                <a:ext cx="314372" cy="201761"/>
              </a:xfrm>
              <a:custGeom>
                <a:avLst/>
                <a:gdLst/>
                <a:ahLst/>
                <a:cxnLst>
                  <a:cxn ang="0">
                    <a:pos x="183" y="0"/>
                  </a:cxn>
                  <a:cxn ang="0">
                    <a:pos x="213" y="2"/>
                  </a:cxn>
                  <a:cxn ang="0">
                    <a:pos x="240" y="7"/>
                  </a:cxn>
                  <a:cxn ang="0">
                    <a:pos x="262" y="16"/>
                  </a:cxn>
                  <a:cxn ang="0">
                    <a:pos x="280" y="29"/>
                  </a:cxn>
                  <a:cxn ang="0">
                    <a:pos x="296" y="44"/>
                  </a:cxn>
                  <a:cxn ang="0">
                    <a:pos x="308" y="61"/>
                  </a:cxn>
                  <a:cxn ang="0">
                    <a:pos x="317" y="79"/>
                  </a:cxn>
                  <a:cxn ang="0">
                    <a:pos x="323" y="97"/>
                  </a:cxn>
                  <a:cxn ang="0">
                    <a:pos x="329" y="114"/>
                  </a:cxn>
                  <a:cxn ang="0">
                    <a:pos x="333" y="131"/>
                  </a:cxn>
                  <a:cxn ang="0">
                    <a:pos x="334" y="147"/>
                  </a:cxn>
                  <a:cxn ang="0">
                    <a:pos x="335" y="160"/>
                  </a:cxn>
                  <a:cxn ang="0">
                    <a:pos x="335" y="181"/>
                  </a:cxn>
                  <a:cxn ang="0">
                    <a:pos x="334" y="182"/>
                  </a:cxn>
                  <a:cxn ang="0">
                    <a:pos x="331" y="186"/>
                  </a:cxn>
                  <a:cxn ang="0">
                    <a:pos x="325" y="190"/>
                  </a:cxn>
                  <a:cxn ang="0">
                    <a:pos x="314" y="196"/>
                  </a:cxn>
                  <a:cxn ang="0">
                    <a:pos x="300" y="201"/>
                  </a:cxn>
                  <a:cxn ang="0">
                    <a:pos x="279" y="205"/>
                  </a:cxn>
                  <a:cxn ang="0">
                    <a:pos x="251" y="210"/>
                  </a:cxn>
                  <a:cxn ang="0">
                    <a:pos x="216" y="214"/>
                  </a:cxn>
                  <a:cxn ang="0">
                    <a:pos x="183" y="215"/>
                  </a:cxn>
                  <a:cxn ang="0">
                    <a:pos x="152" y="214"/>
                  </a:cxn>
                  <a:cxn ang="0">
                    <a:pos x="122" y="210"/>
                  </a:cxn>
                  <a:cxn ang="0">
                    <a:pos x="93" y="206"/>
                  </a:cxn>
                  <a:cxn ang="0">
                    <a:pos x="67" y="201"/>
                  </a:cxn>
                  <a:cxn ang="0">
                    <a:pos x="44" y="194"/>
                  </a:cxn>
                  <a:cxn ang="0">
                    <a:pos x="26" y="189"/>
                  </a:cxn>
                  <a:cxn ang="0">
                    <a:pos x="12" y="184"/>
                  </a:cxn>
                  <a:cxn ang="0">
                    <a:pos x="2" y="181"/>
                  </a:cxn>
                  <a:cxn ang="0">
                    <a:pos x="0" y="180"/>
                  </a:cxn>
                  <a:cxn ang="0">
                    <a:pos x="0" y="172"/>
                  </a:cxn>
                  <a:cxn ang="0">
                    <a:pos x="1" y="161"/>
                  </a:cxn>
                  <a:cxn ang="0">
                    <a:pos x="2" y="150"/>
                  </a:cxn>
                  <a:cxn ang="0">
                    <a:pos x="6" y="135"/>
                  </a:cxn>
                  <a:cxn ang="0">
                    <a:pos x="12" y="120"/>
                  </a:cxn>
                  <a:cxn ang="0">
                    <a:pos x="18" y="101"/>
                  </a:cxn>
                  <a:cxn ang="0">
                    <a:pos x="27" y="84"/>
                  </a:cxn>
                  <a:cxn ang="0">
                    <a:pos x="39" y="67"/>
                  </a:cxn>
                  <a:cxn ang="0">
                    <a:pos x="54" y="50"/>
                  </a:cxn>
                  <a:cxn ang="0">
                    <a:pos x="72" y="36"/>
                  </a:cxn>
                  <a:cxn ang="0">
                    <a:pos x="93" y="23"/>
                  </a:cxn>
                  <a:cxn ang="0">
                    <a:pos x="119" y="11"/>
                  </a:cxn>
                  <a:cxn ang="0">
                    <a:pos x="149" y="4"/>
                  </a:cxn>
                  <a:cxn ang="0">
                    <a:pos x="183" y="0"/>
                  </a:cxn>
                </a:cxnLst>
                <a:rect l="0" t="0" r="r" b="b"/>
                <a:pathLst>
                  <a:path w="335" h="215">
                    <a:moveTo>
                      <a:pt x="183" y="0"/>
                    </a:moveTo>
                    <a:lnTo>
                      <a:pt x="213" y="2"/>
                    </a:lnTo>
                    <a:lnTo>
                      <a:pt x="240" y="7"/>
                    </a:lnTo>
                    <a:lnTo>
                      <a:pt x="262" y="16"/>
                    </a:lnTo>
                    <a:lnTo>
                      <a:pt x="280" y="29"/>
                    </a:lnTo>
                    <a:lnTo>
                      <a:pt x="296" y="44"/>
                    </a:lnTo>
                    <a:lnTo>
                      <a:pt x="308" y="61"/>
                    </a:lnTo>
                    <a:lnTo>
                      <a:pt x="317" y="79"/>
                    </a:lnTo>
                    <a:lnTo>
                      <a:pt x="323" y="97"/>
                    </a:lnTo>
                    <a:lnTo>
                      <a:pt x="329" y="114"/>
                    </a:lnTo>
                    <a:lnTo>
                      <a:pt x="333" y="131"/>
                    </a:lnTo>
                    <a:lnTo>
                      <a:pt x="334" y="147"/>
                    </a:lnTo>
                    <a:lnTo>
                      <a:pt x="335" y="160"/>
                    </a:lnTo>
                    <a:lnTo>
                      <a:pt x="335" y="181"/>
                    </a:lnTo>
                    <a:lnTo>
                      <a:pt x="334" y="182"/>
                    </a:lnTo>
                    <a:lnTo>
                      <a:pt x="331" y="186"/>
                    </a:lnTo>
                    <a:lnTo>
                      <a:pt x="325" y="190"/>
                    </a:lnTo>
                    <a:lnTo>
                      <a:pt x="314" y="196"/>
                    </a:lnTo>
                    <a:lnTo>
                      <a:pt x="300" y="201"/>
                    </a:lnTo>
                    <a:lnTo>
                      <a:pt x="279" y="205"/>
                    </a:lnTo>
                    <a:lnTo>
                      <a:pt x="251" y="210"/>
                    </a:lnTo>
                    <a:lnTo>
                      <a:pt x="216" y="214"/>
                    </a:lnTo>
                    <a:lnTo>
                      <a:pt x="183" y="215"/>
                    </a:lnTo>
                    <a:lnTo>
                      <a:pt x="152" y="214"/>
                    </a:lnTo>
                    <a:lnTo>
                      <a:pt x="122" y="210"/>
                    </a:lnTo>
                    <a:lnTo>
                      <a:pt x="93" y="206"/>
                    </a:lnTo>
                    <a:lnTo>
                      <a:pt x="67" y="201"/>
                    </a:lnTo>
                    <a:lnTo>
                      <a:pt x="44" y="194"/>
                    </a:lnTo>
                    <a:lnTo>
                      <a:pt x="26" y="189"/>
                    </a:lnTo>
                    <a:lnTo>
                      <a:pt x="12" y="184"/>
                    </a:lnTo>
                    <a:lnTo>
                      <a:pt x="2" y="181"/>
                    </a:lnTo>
                    <a:lnTo>
                      <a:pt x="0" y="180"/>
                    </a:lnTo>
                    <a:lnTo>
                      <a:pt x="0" y="172"/>
                    </a:lnTo>
                    <a:lnTo>
                      <a:pt x="1" y="161"/>
                    </a:lnTo>
                    <a:lnTo>
                      <a:pt x="2" y="150"/>
                    </a:lnTo>
                    <a:lnTo>
                      <a:pt x="6" y="135"/>
                    </a:lnTo>
                    <a:lnTo>
                      <a:pt x="12" y="120"/>
                    </a:lnTo>
                    <a:lnTo>
                      <a:pt x="18" y="101"/>
                    </a:lnTo>
                    <a:lnTo>
                      <a:pt x="27" y="84"/>
                    </a:lnTo>
                    <a:lnTo>
                      <a:pt x="39" y="67"/>
                    </a:lnTo>
                    <a:lnTo>
                      <a:pt x="54" y="50"/>
                    </a:lnTo>
                    <a:lnTo>
                      <a:pt x="72" y="36"/>
                    </a:lnTo>
                    <a:lnTo>
                      <a:pt x="93" y="23"/>
                    </a:lnTo>
                    <a:lnTo>
                      <a:pt x="119" y="11"/>
                    </a:lnTo>
                    <a:lnTo>
                      <a:pt x="149" y="4"/>
                    </a:lnTo>
                    <a:lnTo>
                      <a:pt x="183"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18" name="Freeform 10">
                <a:extLst>
                  <a:ext uri="{FF2B5EF4-FFF2-40B4-BE49-F238E27FC236}">
                    <a16:creationId xmlns:a16="http://schemas.microsoft.com/office/drawing/2014/main" id="{7AF38859-8A02-21AC-CBA7-3D36C5A6EAD6}"/>
                  </a:ext>
                </a:extLst>
              </p:cNvPr>
              <p:cNvSpPr>
                <a:spLocks/>
              </p:cNvSpPr>
              <p:nvPr/>
            </p:nvSpPr>
            <p:spPr bwMode="auto">
              <a:xfrm>
                <a:off x="6005492" y="2863318"/>
                <a:ext cx="190500" cy="158594"/>
              </a:xfrm>
              <a:custGeom>
                <a:avLst/>
                <a:gdLst/>
                <a:ahLst/>
                <a:cxnLst>
                  <a:cxn ang="0">
                    <a:pos x="200" y="0"/>
                  </a:cxn>
                  <a:cxn ang="0">
                    <a:pos x="203" y="0"/>
                  </a:cxn>
                  <a:cxn ang="0">
                    <a:pos x="158" y="164"/>
                  </a:cxn>
                  <a:cxn ang="0">
                    <a:pos x="112" y="169"/>
                  </a:cxn>
                  <a:cxn ang="0">
                    <a:pos x="0" y="22"/>
                  </a:cxn>
                  <a:cxn ang="0">
                    <a:pos x="4" y="22"/>
                  </a:cxn>
                  <a:cxn ang="0">
                    <a:pos x="15" y="21"/>
                  </a:cxn>
                  <a:cxn ang="0">
                    <a:pos x="31" y="20"/>
                  </a:cxn>
                  <a:cxn ang="0">
                    <a:pos x="50" y="17"/>
                  </a:cxn>
                  <a:cxn ang="0">
                    <a:pos x="70" y="16"/>
                  </a:cxn>
                  <a:cxn ang="0">
                    <a:pos x="88" y="13"/>
                  </a:cxn>
                  <a:cxn ang="0">
                    <a:pos x="105" y="12"/>
                  </a:cxn>
                  <a:cxn ang="0">
                    <a:pos x="128" y="9"/>
                  </a:cxn>
                  <a:cxn ang="0">
                    <a:pos x="151" y="7"/>
                  </a:cxn>
                  <a:cxn ang="0">
                    <a:pos x="171" y="4"/>
                  </a:cxn>
                  <a:cxn ang="0">
                    <a:pos x="188" y="3"/>
                  </a:cxn>
                  <a:cxn ang="0">
                    <a:pos x="200" y="0"/>
                  </a:cxn>
                </a:cxnLst>
                <a:rect l="0" t="0" r="r" b="b"/>
                <a:pathLst>
                  <a:path w="203" h="169">
                    <a:moveTo>
                      <a:pt x="200" y="0"/>
                    </a:moveTo>
                    <a:lnTo>
                      <a:pt x="203" y="0"/>
                    </a:lnTo>
                    <a:lnTo>
                      <a:pt x="158" y="164"/>
                    </a:lnTo>
                    <a:lnTo>
                      <a:pt x="112" y="169"/>
                    </a:lnTo>
                    <a:lnTo>
                      <a:pt x="0" y="22"/>
                    </a:lnTo>
                    <a:lnTo>
                      <a:pt x="4" y="22"/>
                    </a:lnTo>
                    <a:lnTo>
                      <a:pt x="15" y="21"/>
                    </a:lnTo>
                    <a:lnTo>
                      <a:pt x="31" y="20"/>
                    </a:lnTo>
                    <a:lnTo>
                      <a:pt x="50" y="17"/>
                    </a:lnTo>
                    <a:lnTo>
                      <a:pt x="70" y="16"/>
                    </a:lnTo>
                    <a:lnTo>
                      <a:pt x="88" y="13"/>
                    </a:lnTo>
                    <a:lnTo>
                      <a:pt x="105" y="12"/>
                    </a:lnTo>
                    <a:lnTo>
                      <a:pt x="128" y="9"/>
                    </a:lnTo>
                    <a:lnTo>
                      <a:pt x="151" y="7"/>
                    </a:lnTo>
                    <a:lnTo>
                      <a:pt x="171" y="4"/>
                    </a:lnTo>
                    <a:lnTo>
                      <a:pt x="188" y="3"/>
                    </a:lnTo>
                    <a:lnTo>
                      <a:pt x="200" y="0"/>
                    </a:lnTo>
                    <a:close/>
                  </a:path>
                </a:pathLst>
              </a:custGeom>
              <a:solidFill>
                <a:srgbClr val="FF5E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19" name="Freeform 11">
                <a:extLst>
                  <a:ext uri="{FF2B5EF4-FFF2-40B4-BE49-F238E27FC236}">
                    <a16:creationId xmlns:a16="http://schemas.microsoft.com/office/drawing/2014/main" id="{4FA729C6-966A-E3A1-0BDC-52D07D422CC9}"/>
                  </a:ext>
                </a:extLst>
              </p:cNvPr>
              <p:cNvSpPr>
                <a:spLocks/>
              </p:cNvSpPr>
              <p:nvPr/>
            </p:nvSpPr>
            <p:spPr bwMode="auto">
              <a:xfrm>
                <a:off x="6075874" y="2990005"/>
                <a:ext cx="178300" cy="687864"/>
              </a:xfrm>
              <a:custGeom>
                <a:avLst/>
                <a:gdLst/>
                <a:ahLst/>
                <a:cxnLst>
                  <a:cxn ang="0">
                    <a:pos x="79" y="0"/>
                  </a:cxn>
                  <a:cxn ang="0">
                    <a:pos x="80" y="4"/>
                  </a:cxn>
                  <a:cxn ang="0">
                    <a:pos x="83" y="13"/>
                  </a:cxn>
                  <a:cxn ang="0">
                    <a:pos x="88" y="30"/>
                  </a:cxn>
                  <a:cxn ang="0">
                    <a:pos x="93" y="51"/>
                  </a:cxn>
                  <a:cxn ang="0">
                    <a:pos x="101" y="77"/>
                  </a:cxn>
                  <a:cxn ang="0">
                    <a:pos x="109" y="107"/>
                  </a:cxn>
                  <a:cxn ang="0">
                    <a:pos x="118" y="142"/>
                  </a:cxn>
                  <a:cxn ang="0">
                    <a:pos x="127" y="177"/>
                  </a:cxn>
                  <a:cxn ang="0">
                    <a:pos x="138" y="216"/>
                  </a:cxn>
                  <a:cxn ang="0">
                    <a:pos x="147" y="255"/>
                  </a:cxn>
                  <a:cxn ang="0">
                    <a:pos x="156" y="296"/>
                  </a:cxn>
                  <a:cxn ang="0">
                    <a:pos x="165" y="335"/>
                  </a:cxn>
                  <a:cxn ang="0">
                    <a:pos x="173" y="376"/>
                  </a:cxn>
                  <a:cxn ang="0">
                    <a:pos x="180" y="414"/>
                  </a:cxn>
                  <a:cxn ang="0">
                    <a:pos x="186" y="451"/>
                  </a:cxn>
                  <a:cxn ang="0">
                    <a:pos x="190" y="485"/>
                  </a:cxn>
                  <a:cxn ang="0">
                    <a:pos x="113" y="733"/>
                  </a:cxn>
                  <a:cxn ang="0">
                    <a:pos x="0" y="541"/>
                  </a:cxn>
                  <a:cxn ang="0">
                    <a:pos x="0" y="537"/>
                  </a:cxn>
                  <a:cxn ang="0">
                    <a:pos x="1" y="524"/>
                  </a:cxn>
                  <a:cxn ang="0">
                    <a:pos x="4" y="503"/>
                  </a:cxn>
                  <a:cxn ang="0">
                    <a:pos x="7" y="477"/>
                  </a:cxn>
                  <a:cxn ang="0">
                    <a:pos x="9" y="444"/>
                  </a:cxn>
                  <a:cxn ang="0">
                    <a:pos x="13" y="407"/>
                  </a:cxn>
                  <a:cxn ang="0">
                    <a:pos x="16" y="367"/>
                  </a:cxn>
                  <a:cxn ang="0">
                    <a:pos x="20" y="324"/>
                  </a:cxn>
                  <a:cxn ang="0">
                    <a:pos x="24" y="279"/>
                  </a:cxn>
                  <a:cxn ang="0">
                    <a:pos x="26" y="235"/>
                  </a:cxn>
                  <a:cxn ang="0">
                    <a:pos x="29" y="189"/>
                  </a:cxn>
                  <a:cxn ang="0">
                    <a:pos x="32" y="145"/>
                  </a:cxn>
                  <a:cxn ang="0">
                    <a:pos x="33" y="104"/>
                  </a:cxn>
                  <a:cxn ang="0">
                    <a:pos x="33" y="30"/>
                  </a:cxn>
                  <a:cxn ang="0">
                    <a:pos x="32" y="1"/>
                  </a:cxn>
                  <a:cxn ang="0">
                    <a:pos x="79" y="0"/>
                  </a:cxn>
                </a:cxnLst>
                <a:rect l="0" t="0" r="r" b="b"/>
                <a:pathLst>
                  <a:path w="190" h="733">
                    <a:moveTo>
                      <a:pt x="79" y="0"/>
                    </a:moveTo>
                    <a:lnTo>
                      <a:pt x="80" y="4"/>
                    </a:lnTo>
                    <a:lnTo>
                      <a:pt x="83" y="13"/>
                    </a:lnTo>
                    <a:lnTo>
                      <a:pt x="88" y="30"/>
                    </a:lnTo>
                    <a:lnTo>
                      <a:pt x="93" y="51"/>
                    </a:lnTo>
                    <a:lnTo>
                      <a:pt x="101" y="77"/>
                    </a:lnTo>
                    <a:lnTo>
                      <a:pt x="109" y="107"/>
                    </a:lnTo>
                    <a:lnTo>
                      <a:pt x="118" y="142"/>
                    </a:lnTo>
                    <a:lnTo>
                      <a:pt x="127" y="177"/>
                    </a:lnTo>
                    <a:lnTo>
                      <a:pt x="138" y="216"/>
                    </a:lnTo>
                    <a:lnTo>
                      <a:pt x="147" y="255"/>
                    </a:lnTo>
                    <a:lnTo>
                      <a:pt x="156" y="296"/>
                    </a:lnTo>
                    <a:lnTo>
                      <a:pt x="165" y="335"/>
                    </a:lnTo>
                    <a:lnTo>
                      <a:pt x="173" y="376"/>
                    </a:lnTo>
                    <a:lnTo>
                      <a:pt x="180" y="414"/>
                    </a:lnTo>
                    <a:lnTo>
                      <a:pt x="186" y="451"/>
                    </a:lnTo>
                    <a:lnTo>
                      <a:pt x="190" y="485"/>
                    </a:lnTo>
                    <a:lnTo>
                      <a:pt x="113" y="733"/>
                    </a:lnTo>
                    <a:lnTo>
                      <a:pt x="0" y="541"/>
                    </a:lnTo>
                    <a:lnTo>
                      <a:pt x="0" y="537"/>
                    </a:lnTo>
                    <a:lnTo>
                      <a:pt x="1" y="524"/>
                    </a:lnTo>
                    <a:lnTo>
                      <a:pt x="4" y="503"/>
                    </a:lnTo>
                    <a:lnTo>
                      <a:pt x="7" y="477"/>
                    </a:lnTo>
                    <a:lnTo>
                      <a:pt x="9" y="444"/>
                    </a:lnTo>
                    <a:lnTo>
                      <a:pt x="13" y="407"/>
                    </a:lnTo>
                    <a:lnTo>
                      <a:pt x="16" y="367"/>
                    </a:lnTo>
                    <a:lnTo>
                      <a:pt x="20" y="324"/>
                    </a:lnTo>
                    <a:lnTo>
                      <a:pt x="24" y="279"/>
                    </a:lnTo>
                    <a:lnTo>
                      <a:pt x="26" y="235"/>
                    </a:lnTo>
                    <a:lnTo>
                      <a:pt x="29" y="189"/>
                    </a:lnTo>
                    <a:lnTo>
                      <a:pt x="32" y="145"/>
                    </a:lnTo>
                    <a:lnTo>
                      <a:pt x="33" y="104"/>
                    </a:lnTo>
                    <a:lnTo>
                      <a:pt x="33" y="30"/>
                    </a:lnTo>
                    <a:lnTo>
                      <a:pt x="32" y="1"/>
                    </a:lnTo>
                    <a:lnTo>
                      <a:pt x="79" y="0"/>
                    </a:lnTo>
                    <a:close/>
                  </a:path>
                </a:pathLst>
              </a:custGeom>
              <a:solidFill>
                <a:srgbClr val="FF5E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20" name="Freeform 12">
                <a:extLst>
                  <a:ext uri="{FF2B5EF4-FFF2-40B4-BE49-F238E27FC236}">
                    <a16:creationId xmlns:a16="http://schemas.microsoft.com/office/drawing/2014/main" id="{B8D8ACB7-38F8-11C8-6941-5507045A3123}"/>
                  </a:ext>
                </a:extLst>
              </p:cNvPr>
              <p:cNvSpPr>
                <a:spLocks/>
              </p:cNvSpPr>
              <p:nvPr/>
            </p:nvSpPr>
            <p:spPr bwMode="auto">
              <a:xfrm>
                <a:off x="5553172" y="1600200"/>
                <a:ext cx="965638" cy="1126108"/>
              </a:xfrm>
              <a:custGeom>
                <a:avLst/>
                <a:gdLst/>
                <a:ahLst/>
                <a:cxnLst>
                  <a:cxn ang="0">
                    <a:pos x="455" y="0"/>
                  </a:cxn>
                  <a:cxn ang="0">
                    <a:pos x="511" y="5"/>
                  </a:cxn>
                  <a:cxn ang="0">
                    <a:pos x="566" y="17"/>
                  </a:cxn>
                  <a:cxn ang="0">
                    <a:pos x="620" y="35"/>
                  </a:cxn>
                  <a:cxn ang="0">
                    <a:pos x="672" y="59"/>
                  </a:cxn>
                  <a:cxn ang="0">
                    <a:pos x="723" y="89"/>
                  </a:cxn>
                  <a:cxn ang="0">
                    <a:pos x="772" y="126"/>
                  </a:cxn>
                  <a:cxn ang="0">
                    <a:pos x="818" y="166"/>
                  </a:cxn>
                  <a:cxn ang="0">
                    <a:pos x="860" y="213"/>
                  </a:cxn>
                  <a:cxn ang="0">
                    <a:pos x="899" y="266"/>
                  </a:cxn>
                  <a:cxn ang="0">
                    <a:pos x="934" y="322"/>
                  </a:cxn>
                  <a:cxn ang="0">
                    <a:pos x="964" y="384"/>
                  </a:cxn>
                  <a:cxn ang="0">
                    <a:pos x="991" y="450"/>
                  </a:cxn>
                  <a:cxn ang="0">
                    <a:pos x="1010" y="521"/>
                  </a:cxn>
                  <a:cxn ang="0">
                    <a:pos x="1022" y="578"/>
                  </a:cxn>
                  <a:cxn ang="0">
                    <a:pos x="1027" y="635"/>
                  </a:cxn>
                  <a:cxn ang="0">
                    <a:pos x="1029" y="691"/>
                  </a:cxn>
                  <a:cxn ang="0">
                    <a:pos x="1026" y="746"/>
                  </a:cxn>
                  <a:cxn ang="0">
                    <a:pos x="1018" y="800"/>
                  </a:cxn>
                  <a:cxn ang="0">
                    <a:pos x="1006" y="853"/>
                  </a:cxn>
                  <a:cxn ang="0">
                    <a:pos x="989" y="904"/>
                  </a:cxn>
                  <a:cxn ang="0">
                    <a:pos x="968" y="951"/>
                  </a:cxn>
                  <a:cxn ang="0">
                    <a:pos x="944" y="995"/>
                  </a:cxn>
                  <a:cxn ang="0">
                    <a:pos x="915" y="1037"/>
                  </a:cxn>
                  <a:cxn ang="0">
                    <a:pos x="881" y="1074"/>
                  </a:cxn>
                  <a:cxn ang="0">
                    <a:pos x="844" y="1108"/>
                  </a:cxn>
                  <a:cxn ang="0">
                    <a:pos x="803" y="1137"/>
                  </a:cxn>
                  <a:cxn ang="0">
                    <a:pos x="760" y="1160"/>
                  </a:cxn>
                  <a:cxn ang="0">
                    <a:pos x="713" y="1179"/>
                  </a:cxn>
                  <a:cxn ang="0">
                    <a:pos x="662" y="1192"/>
                  </a:cxn>
                  <a:cxn ang="0">
                    <a:pos x="600" y="1200"/>
                  </a:cxn>
                  <a:cxn ang="0">
                    <a:pos x="540" y="1200"/>
                  </a:cxn>
                  <a:cxn ang="0">
                    <a:pos x="482" y="1192"/>
                  </a:cxn>
                  <a:cxn ang="0">
                    <a:pos x="425" y="1177"/>
                  </a:cxn>
                  <a:cxn ang="0">
                    <a:pos x="370" y="1155"/>
                  </a:cxn>
                  <a:cxn ang="0">
                    <a:pos x="317" y="1128"/>
                  </a:cxn>
                  <a:cxn ang="0">
                    <a:pos x="268" y="1093"/>
                  </a:cxn>
                  <a:cxn ang="0">
                    <a:pos x="221" y="1053"/>
                  </a:cxn>
                  <a:cxn ang="0">
                    <a:pos x="177" y="1007"/>
                  </a:cxn>
                  <a:cxn ang="0">
                    <a:pos x="137" y="956"/>
                  </a:cxn>
                  <a:cxn ang="0">
                    <a:pos x="101" y="900"/>
                  </a:cxn>
                  <a:cxn ang="0">
                    <a:pos x="70" y="839"/>
                  </a:cxn>
                  <a:cxn ang="0">
                    <a:pos x="42" y="774"/>
                  </a:cxn>
                  <a:cxn ang="0">
                    <a:pos x="25" y="720"/>
                  </a:cxn>
                  <a:cxn ang="0">
                    <a:pos x="12" y="664"/>
                  </a:cxn>
                  <a:cxn ang="0">
                    <a:pos x="4" y="608"/>
                  </a:cxn>
                  <a:cxn ang="0">
                    <a:pos x="0" y="550"/>
                  </a:cxn>
                  <a:cxn ang="0">
                    <a:pos x="2" y="494"/>
                  </a:cxn>
                  <a:cxn ang="0">
                    <a:pos x="7" y="437"/>
                  </a:cxn>
                  <a:cxn ang="0">
                    <a:pos x="16" y="382"/>
                  </a:cxn>
                  <a:cxn ang="0">
                    <a:pos x="31" y="329"/>
                  </a:cxn>
                  <a:cxn ang="0">
                    <a:pos x="49" y="278"/>
                  </a:cxn>
                  <a:cxn ang="0">
                    <a:pos x="71" y="228"/>
                  </a:cxn>
                  <a:cxn ang="0">
                    <a:pos x="97" y="183"/>
                  </a:cxn>
                  <a:cxn ang="0">
                    <a:pos x="128" y="141"/>
                  </a:cxn>
                  <a:cxn ang="0">
                    <a:pos x="162" y="105"/>
                  </a:cxn>
                  <a:cxn ang="0">
                    <a:pos x="200" y="73"/>
                  </a:cxn>
                  <a:cxn ang="0">
                    <a:pos x="243" y="47"/>
                  </a:cxn>
                  <a:cxn ang="0">
                    <a:pos x="289" y="26"/>
                  </a:cxn>
                  <a:cxn ang="0">
                    <a:pos x="344" y="10"/>
                  </a:cxn>
                  <a:cxn ang="0">
                    <a:pos x="400" y="3"/>
                  </a:cxn>
                  <a:cxn ang="0">
                    <a:pos x="455" y="0"/>
                  </a:cxn>
                </a:cxnLst>
                <a:rect l="0" t="0" r="r" b="b"/>
                <a:pathLst>
                  <a:path w="1029" h="1200">
                    <a:moveTo>
                      <a:pt x="455" y="0"/>
                    </a:moveTo>
                    <a:lnTo>
                      <a:pt x="511" y="5"/>
                    </a:lnTo>
                    <a:lnTo>
                      <a:pt x="566" y="17"/>
                    </a:lnTo>
                    <a:lnTo>
                      <a:pt x="620" y="35"/>
                    </a:lnTo>
                    <a:lnTo>
                      <a:pt x="672" y="59"/>
                    </a:lnTo>
                    <a:lnTo>
                      <a:pt x="723" y="89"/>
                    </a:lnTo>
                    <a:lnTo>
                      <a:pt x="772" y="126"/>
                    </a:lnTo>
                    <a:lnTo>
                      <a:pt x="818" y="166"/>
                    </a:lnTo>
                    <a:lnTo>
                      <a:pt x="860" y="213"/>
                    </a:lnTo>
                    <a:lnTo>
                      <a:pt x="899" y="266"/>
                    </a:lnTo>
                    <a:lnTo>
                      <a:pt x="934" y="322"/>
                    </a:lnTo>
                    <a:lnTo>
                      <a:pt x="964" y="384"/>
                    </a:lnTo>
                    <a:lnTo>
                      <a:pt x="991" y="450"/>
                    </a:lnTo>
                    <a:lnTo>
                      <a:pt x="1010" y="521"/>
                    </a:lnTo>
                    <a:lnTo>
                      <a:pt x="1022" y="578"/>
                    </a:lnTo>
                    <a:lnTo>
                      <a:pt x="1027" y="635"/>
                    </a:lnTo>
                    <a:lnTo>
                      <a:pt x="1029" y="691"/>
                    </a:lnTo>
                    <a:lnTo>
                      <a:pt x="1026" y="746"/>
                    </a:lnTo>
                    <a:lnTo>
                      <a:pt x="1018" y="800"/>
                    </a:lnTo>
                    <a:lnTo>
                      <a:pt x="1006" y="853"/>
                    </a:lnTo>
                    <a:lnTo>
                      <a:pt x="989" y="904"/>
                    </a:lnTo>
                    <a:lnTo>
                      <a:pt x="968" y="951"/>
                    </a:lnTo>
                    <a:lnTo>
                      <a:pt x="944" y="995"/>
                    </a:lnTo>
                    <a:lnTo>
                      <a:pt x="915" y="1037"/>
                    </a:lnTo>
                    <a:lnTo>
                      <a:pt x="881" y="1074"/>
                    </a:lnTo>
                    <a:lnTo>
                      <a:pt x="844" y="1108"/>
                    </a:lnTo>
                    <a:lnTo>
                      <a:pt x="803" y="1137"/>
                    </a:lnTo>
                    <a:lnTo>
                      <a:pt x="760" y="1160"/>
                    </a:lnTo>
                    <a:lnTo>
                      <a:pt x="713" y="1179"/>
                    </a:lnTo>
                    <a:lnTo>
                      <a:pt x="662" y="1192"/>
                    </a:lnTo>
                    <a:lnTo>
                      <a:pt x="600" y="1200"/>
                    </a:lnTo>
                    <a:lnTo>
                      <a:pt x="540" y="1200"/>
                    </a:lnTo>
                    <a:lnTo>
                      <a:pt x="482" y="1192"/>
                    </a:lnTo>
                    <a:lnTo>
                      <a:pt x="425" y="1177"/>
                    </a:lnTo>
                    <a:lnTo>
                      <a:pt x="370" y="1155"/>
                    </a:lnTo>
                    <a:lnTo>
                      <a:pt x="317" y="1128"/>
                    </a:lnTo>
                    <a:lnTo>
                      <a:pt x="268" y="1093"/>
                    </a:lnTo>
                    <a:lnTo>
                      <a:pt x="221" y="1053"/>
                    </a:lnTo>
                    <a:lnTo>
                      <a:pt x="177" y="1007"/>
                    </a:lnTo>
                    <a:lnTo>
                      <a:pt x="137" y="956"/>
                    </a:lnTo>
                    <a:lnTo>
                      <a:pt x="101" y="900"/>
                    </a:lnTo>
                    <a:lnTo>
                      <a:pt x="70" y="839"/>
                    </a:lnTo>
                    <a:lnTo>
                      <a:pt x="42" y="774"/>
                    </a:lnTo>
                    <a:lnTo>
                      <a:pt x="25" y="720"/>
                    </a:lnTo>
                    <a:lnTo>
                      <a:pt x="12" y="664"/>
                    </a:lnTo>
                    <a:lnTo>
                      <a:pt x="4" y="608"/>
                    </a:lnTo>
                    <a:lnTo>
                      <a:pt x="0" y="550"/>
                    </a:lnTo>
                    <a:lnTo>
                      <a:pt x="2" y="494"/>
                    </a:lnTo>
                    <a:lnTo>
                      <a:pt x="7" y="437"/>
                    </a:lnTo>
                    <a:lnTo>
                      <a:pt x="16" y="382"/>
                    </a:lnTo>
                    <a:lnTo>
                      <a:pt x="31" y="329"/>
                    </a:lnTo>
                    <a:lnTo>
                      <a:pt x="49" y="278"/>
                    </a:lnTo>
                    <a:lnTo>
                      <a:pt x="71" y="228"/>
                    </a:lnTo>
                    <a:lnTo>
                      <a:pt x="97" y="183"/>
                    </a:lnTo>
                    <a:lnTo>
                      <a:pt x="128" y="141"/>
                    </a:lnTo>
                    <a:lnTo>
                      <a:pt x="162" y="105"/>
                    </a:lnTo>
                    <a:lnTo>
                      <a:pt x="200" y="73"/>
                    </a:lnTo>
                    <a:lnTo>
                      <a:pt x="243" y="47"/>
                    </a:lnTo>
                    <a:lnTo>
                      <a:pt x="289" y="26"/>
                    </a:lnTo>
                    <a:lnTo>
                      <a:pt x="344" y="10"/>
                    </a:lnTo>
                    <a:lnTo>
                      <a:pt x="400" y="3"/>
                    </a:lnTo>
                    <a:lnTo>
                      <a:pt x="455"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21" name="Freeform 13">
                <a:extLst>
                  <a:ext uri="{FF2B5EF4-FFF2-40B4-BE49-F238E27FC236}">
                    <a16:creationId xmlns:a16="http://schemas.microsoft.com/office/drawing/2014/main" id="{45B5A599-005B-B13F-8300-F33F39C17158}"/>
                  </a:ext>
                </a:extLst>
              </p:cNvPr>
              <p:cNvSpPr>
                <a:spLocks/>
              </p:cNvSpPr>
              <p:nvPr/>
            </p:nvSpPr>
            <p:spPr bwMode="auto">
              <a:xfrm>
                <a:off x="5618861" y="1655567"/>
                <a:ext cx="869919" cy="1015374"/>
              </a:xfrm>
              <a:custGeom>
                <a:avLst/>
                <a:gdLst/>
                <a:ahLst/>
                <a:cxnLst>
                  <a:cxn ang="0">
                    <a:pos x="419" y="0"/>
                  </a:cxn>
                  <a:cxn ang="0">
                    <a:pos x="473" y="6"/>
                  </a:cxn>
                  <a:cxn ang="0">
                    <a:pos x="525" y="20"/>
                  </a:cxn>
                  <a:cxn ang="0">
                    <a:pos x="576" y="39"/>
                  </a:cxn>
                  <a:cxn ang="0">
                    <a:pos x="627" y="65"/>
                  </a:cxn>
                  <a:cxn ang="0">
                    <a:pos x="674" y="97"/>
                  </a:cxn>
                  <a:cxn ang="0">
                    <a:pos x="720" y="135"/>
                  </a:cxn>
                  <a:cxn ang="0">
                    <a:pos x="762" y="178"/>
                  </a:cxn>
                  <a:cxn ang="0">
                    <a:pos x="800" y="226"/>
                  </a:cxn>
                  <a:cxn ang="0">
                    <a:pos x="836" y="280"/>
                  </a:cxn>
                  <a:cxn ang="0">
                    <a:pos x="866" y="339"/>
                  </a:cxn>
                  <a:cxn ang="0">
                    <a:pos x="891" y="402"/>
                  </a:cxn>
                  <a:cxn ang="0">
                    <a:pos x="910" y="470"/>
                  </a:cxn>
                  <a:cxn ang="0">
                    <a:pos x="921" y="525"/>
                  </a:cxn>
                  <a:cxn ang="0">
                    <a:pos x="927" y="580"/>
                  </a:cxn>
                  <a:cxn ang="0">
                    <a:pos x="927" y="634"/>
                  </a:cxn>
                  <a:cxn ang="0">
                    <a:pos x="923" y="686"/>
                  </a:cxn>
                  <a:cxn ang="0">
                    <a:pos x="914" y="739"/>
                  </a:cxn>
                  <a:cxn ang="0">
                    <a:pos x="901" y="788"/>
                  </a:cxn>
                  <a:cxn ang="0">
                    <a:pos x="883" y="835"/>
                  </a:cxn>
                  <a:cxn ang="0">
                    <a:pos x="860" y="880"/>
                  </a:cxn>
                  <a:cxn ang="0">
                    <a:pos x="834" y="921"/>
                  </a:cxn>
                  <a:cxn ang="0">
                    <a:pos x="804" y="959"/>
                  </a:cxn>
                  <a:cxn ang="0">
                    <a:pos x="770" y="991"/>
                  </a:cxn>
                  <a:cxn ang="0">
                    <a:pos x="732" y="1020"/>
                  </a:cxn>
                  <a:cxn ang="0">
                    <a:pos x="690" y="1044"/>
                  </a:cxn>
                  <a:cxn ang="0">
                    <a:pos x="644" y="1062"/>
                  </a:cxn>
                  <a:cxn ang="0">
                    <a:pos x="596" y="1075"/>
                  </a:cxn>
                  <a:cxn ang="0">
                    <a:pos x="536" y="1082"/>
                  </a:cxn>
                  <a:cxn ang="0">
                    <a:pos x="478" y="1080"/>
                  </a:cxn>
                  <a:cxn ang="0">
                    <a:pos x="420" y="1072"/>
                  </a:cxn>
                  <a:cxn ang="0">
                    <a:pos x="365" y="1055"/>
                  </a:cxn>
                  <a:cxn ang="0">
                    <a:pos x="313" y="1032"/>
                  </a:cxn>
                  <a:cxn ang="0">
                    <a:pos x="262" y="1002"/>
                  </a:cxn>
                  <a:cxn ang="0">
                    <a:pos x="215" y="965"/>
                  </a:cxn>
                  <a:cxn ang="0">
                    <a:pos x="171" y="923"/>
                  </a:cxn>
                  <a:cxn ang="0">
                    <a:pos x="131" y="875"/>
                  </a:cxn>
                  <a:cxn ang="0">
                    <a:pos x="96" y="820"/>
                  </a:cxn>
                  <a:cxn ang="0">
                    <a:pos x="63" y="762"/>
                  </a:cxn>
                  <a:cxn ang="0">
                    <a:pos x="37" y="698"/>
                  </a:cxn>
                  <a:cxn ang="0">
                    <a:pos x="21" y="649"/>
                  </a:cxn>
                  <a:cxn ang="0">
                    <a:pos x="10" y="598"/>
                  </a:cxn>
                  <a:cxn ang="0">
                    <a:pos x="3" y="547"/>
                  </a:cxn>
                  <a:cxn ang="0">
                    <a:pos x="0" y="496"/>
                  </a:cxn>
                  <a:cxn ang="0">
                    <a:pos x="0" y="445"/>
                  </a:cxn>
                  <a:cxn ang="0">
                    <a:pos x="5" y="394"/>
                  </a:cxn>
                  <a:cxn ang="0">
                    <a:pos x="13" y="344"/>
                  </a:cxn>
                  <a:cxn ang="0">
                    <a:pos x="26" y="296"/>
                  </a:cxn>
                  <a:cxn ang="0">
                    <a:pos x="42" y="250"/>
                  </a:cxn>
                  <a:cxn ang="0">
                    <a:pos x="61" y="206"/>
                  </a:cxn>
                  <a:cxn ang="0">
                    <a:pos x="86" y="165"/>
                  </a:cxn>
                  <a:cxn ang="0">
                    <a:pos x="113" y="128"/>
                  </a:cxn>
                  <a:cxn ang="0">
                    <a:pos x="144" y="94"/>
                  </a:cxn>
                  <a:cxn ang="0">
                    <a:pos x="178" y="65"/>
                  </a:cxn>
                  <a:cxn ang="0">
                    <a:pos x="216" y="42"/>
                  </a:cxn>
                  <a:cxn ang="0">
                    <a:pos x="258" y="24"/>
                  </a:cxn>
                  <a:cxn ang="0">
                    <a:pos x="312" y="9"/>
                  </a:cxn>
                  <a:cxn ang="0">
                    <a:pos x="365" y="1"/>
                  </a:cxn>
                  <a:cxn ang="0">
                    <a:pos x="419" y="0"/>
                  </a:cxn>
                </a:cxnLst>
                <a:rect l="0" t="0" r="r" b="b"/>
                <a:pathLst>
                  <a:path w="927" h="1082">
                    <a:moveTo>
                      <a:pt x="419" y="0"/>
                    </a:moveTo>
                    <a:lnTo>
                      <a:pt x="473" y="6"/>
                    </a:lnTo>
                    <a:lnTo>
                      <a:pt x="525" y="20"/>
                    </a:lnTo>
                    <a:lnTo>
                      <a:pt x="576" y="39"/>
                    </a:lnTo>
                    <a:lnTo>
                      <a:pt x="627" y="65"/>
                    </a:lnTo>
                    <a:lnTo>
                      <a:pt x="674" y="97"/>
                    </a:lnTo>
                    <a:lnTo>
                      <a:pt x="720" y="135"/>
                    </a:lnTo>
                    <a:lnTo>
                      <a:pt x="762" y="178"/>
                    </a:lnTo>
                    <a:lnTo>
                      <a:pt x="800" y="226"/>
                    </a:lnTo>
                    <a:lnTo>
                      <a:pt x="836" y="280"/>
                    </a:lnTo>
                    <a:lnTo>
                      <a:pt x="866" y="339"/>
                    </a:lnTo>
                    <a:lnTo>
                      <a:pt x="891" y="402"/>
                    </a:lnTo>
                    <a:lnTo>
                      <a:pt x="910" y="470"/>
                    </a:lnTo>
                    <a:lnTo>
                      <a:pt x="921" y="525"/>
                    </a:lnTo>
                    <a:lnTo>
                      <a:pt x="927" y="580"/>
                    </a:lnTo>
                    <a:lnTo>
                      <a:pt x="927" y="634"/>
                    </a:lnTo>
                    <a:lnTo>
                      <a:pt x="923" y="686"/>
                    </a:lnTo>
                    <a:lnTo>
                      <a:pt x="914" y="739"/>
                    </a:lnTo>
                    <a:lnTo>
                      <a:pt x="901" y="788"/>
                    </a:lnTo>
                    <a:lnTo>
                      <a:pt x="883" y="835"/>
                    </a:lnTo>
                    <a:lnTo>
                      <a:pt x="860" y="880"/>
                    </a:lnTo>
                    <a:lnTo>
                      <a:pt x="834" y="921"/>
                    </a:lnTo>
                    <a:lnTo>
                      <a:pt x="804" y="959"/>
                    </a:lnTo>
                    <a:lnTo>
                      <a:pt x="770" y="991"/>
                    </a:lnTo>
                    <a:lnTo>
                      <a:pt x="732" y="1020"/>
                    </a:lnTo>
                    <a:lnTo>
                      <a:pt x="690" y="1044"/>
                    </a:lnTo>
                    <a:lnTo>
                      <a:pt x="644" y="1062"/>
                    </a:lnTo>
                    <a:lnTo>
                      <a:pt x="596" y="1075"/>
                    </a:lnTo>
                    <a:lnTo>
                      <a:pt x="536" y="1082"/>
                    </a:lnTo>
                    <a:lnTo>
                      <a:pt x="478" y="1080"/>
                    </a:lnTo>
                    <a:lnTo>
                      <a:pt x="420" y="1072"/>
                    </a:lnTo>
                    <a:lnTo>
                      <a:pt x="365" y="1055"/>
                    </a:lnTo>
                    <a:lnTo>
                      <a:pt x="313" y="1032"/>
                    </a:lnTo>
                    <a:lnTo>
                      <a:pt x="262" y="1002"/>
                    </a:lnTo>
                    <a:lnTo>
                      <a:pt x="215" y="965"/>
                    </a:lnTo>
                    <a:lnTo>
                      <a:pt x="171" y="923"/>
                    </a:lnTo>
                    <a:lnTo>
                      <a:pt x="131" y="875"/>
                    </a:lnTo>
                    <a:lnTo>
                      <a:pt x="96" y="820"/>
                    </a:lnTo>
                    <a:lnTo>
                      <a:pt x="63" y="762"/>
                    </a:lnTo>
                    <a:lnTo>
                      <a:pt x="37" y="698"/>
                    </a:lnTo>
                    <a:lnTo>
                      <a:pt x="21" y="649"/>
                    </a:lnTo>
                    <a:lnTo>
                      <a:pt x="10" y="598"/>
                    </a:lnTo>
                    <a:lnTo>
                      <a:pt x="3" y="547"/>
                    </a:lnTo>
                    <a:lnTo>
                      <a:pt x="0" y="496"/>
                    </a:lnTo>
                    <a:lnTo>
                      <a:pt x="0" y="445"/>
                    </a:lnTo>
                    <a:lnTo>
                      <a:pt x="5" y="394"/>
                    </a:lnTo>
                    <a:lnTo>
                      <a:pt x="13" y="344"/>
                    </a:lnTo>
                    <a:lnTo>
                      <a:pt x="26" y="296"/>
                    </a:lnTo>
                    <a:lnTo>
                      <a:pt x="42" y="250"/>
                    </a:lnTo>
                    <a:lnTo>
                      <a:pt x="61" y="206"/>
                    </a:lnTo>
                    <a:lnTo>
                      <a:pt x="86" y="165"/>
                    </a:lnTo>
                    <a:lnTo>
                      <a:pt x="113" y="128"/>
                    </a:lnTo>
                    <a:lnTo>
                      <a:pt x="144" y="94"/>
                    </a:lnTo>
                    <a:lnTo>
                      <a:pt x="178" y="65"/>
                    </a:lnTo>
                    <a:lnTo>
                      <a:pt x="216" y="42"/>
                    </a:lnTo>
                    <a:lnTo>
                      <a:pt x="258" y="24"/>
                    </a:lnTo>
                    <a:lnTo>
                      <a:pt x="312" y="9"/>
                    </a:lnTo>
                    <a:lnTo>
                      <a:pt x="365" y="1"/>
                    </a:lnTo>
                    <a:lnTo>
                      <a:pt x="419" y="0"/>
                    </a:lnTo>
                    <a:close/>
                  </a:path>
                </a:pathLst>
              </a:custGeom>
              <a:solidFill>
                <a:srgbClr val="FED78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22" name="Freeform 14">
                <a:extLst>
                  <a:ext uri="{FF2B5EF4-FFF2-40B4-BE49-F238E27FC236}">
                    <a16:creationId xmlns:a16="http://schemas.microsoft.com/office/drawing/2014/main" id="{2FA7FEA0-B997-17A3-4D2F-17E7E73D663E}"/>
                  </a:ext>
                </a:extLst>
              </p:cNvPr>
              <p:cNvSpPr>
                <a:spLocks/>
              </p:cNvSpPr>
              <p:nvPr/>
            </p:nvSpPr>
            <p:spPr bwMode="auto">
              <a:xfrm>
                <a:off x="5747425" y="4085145"/>
                <a:ext cx="646574" cy="195192"/>
              </a:xfrm>
              <a:custGeom>
                <a:avLst/>
                <a:gdLst/>
                <a:ahLst/>
                <a:cxnLst>
                  <a:cxn ang="0">
                    <a:pos x="396" y="0"/>
                  </a:cxn>
                  <a:cxn ang="0">
                    <a:pos x="481" y="9"/>
                  </a:cxn>
                  <a:cxn ang="0">
                    <a:pos x="689" y="107"/>
                  </a:cxn>
                  <a:cxn ang="0">
                    <a:pos x="689" y="111"/>
                  </a:cxn>
                  <a:cxn ang="0">
                    <a:pos x="688" y="126"/>
                  </a:cxn>
                  <a:cxn ang="0">
                    <a:pos x="687" y="147"/>
                  </a:cxn>
                  <a:cxn ang="0">
                    <a:pos x="684" y="174"/>
                  </a:cxn>
                  <a:cxn ang="0">
                    <a:pos x="617" y="174"/>
                  </a:cxn>
                  <a:cxn ang="0">
                    <a:pos x="574" y="175"/>
                  </a:cxn>
                  <a:cxn ang="0">
                    <a:pos x="527" y="177"/>
                  </a:cxn>
                  <a:cxn ang="0">
                    <a:pos x="476" y="179"/>
                  </a:cxn>
                  <a:cxn ang="0">
                    <a:pos x="464" y="152"/>
                  </a:cxn>
                  <a:cxn ang="0">
                    <a:pos x="450" y="181"/>
                  </a:cxn>
                  <a:cxn ang="0">
                    <a:pos x="392" y="183"/>
                  </a:cxn>
                  <a:cxn ang="0">
                    <a:pos x="333" y="187"/>
                  </a:cxn>
                  <a:cxn ang="0">
                    <a:pos x="274" y="190"/>
                  </a:cxn>
                  <a:cxn ang="0">
                    <a:pos x="217" y="194"/>
                  </a:cxn>
                  <a:cxn ang="0">
                    <a:pos x="163" y="198"/>
                  </a:cxn>
                  <a:cxn ang="0">
                    <a:pos x="113" y="200"/>
                  </a:cxn>
                  <a:cxn ang="0">
                    <a:pos x="70" y="203"/>
                  </a:cxn>
                  <a:cxn ang="0">
                    <a:pos x="33" y="205"/>
                  </a:cxn>
                  <a:cxn ang="0">
                    <a:pos x="4" y="208"/>
                  </a:cxn>
                  <a:cxn ang="0">
                    <a:pos x="3" y="181"/>
                  </a:cxn>
                  <a:cxn ang="0">
                    <a:pos x="2" y="158"/>
                  </a:cxn>
                  <a:cxn ang="0">
                    <a:pos x="0" y="143"/>
                  </a:cxn>
                  <a:cxn ang="0">
                    <a:pos x="0" y="130"/>
                  </a:cxn>
                  <a:cxn ang="0">
                    <a:pos x="396" y="0"/>
                  </a:cxn>
                </a:cxnLst>
                <a:rect l="0" t="0" r="r" b="b"/>
                <a:pathLst>
                  <a:path w="689" h="208">
                    <a:moveTo>
                      <a:pt x="396" y="0"/>
                    </a:moveTo>
                    <a:lnTo>
                      <a:pt x="481" y="9"/>
                    </a:lnTo>
                    <a:lnTo>
                      <a:pt x="689" y="107"/>
                    </a:lnTo>
                    <a:lnTo>
                      <a:pt x="689" y="111"/>
                    </a:lnTo>
                    <a:lnTo>
                      <a:pt x="688" y="126"/>
                    </a:lnTo>
                    <a:lnTo>
                      <a:pt x="687" y="147"/>
                    </a:lnTo>
                    <a:lnTo>
                      <a:pt x="684" y="174"/>
                    </a:lnTo>
                    <a:lnTo>
                      <a:pt x="617" y="174"/>
                    </a:lnTo>
                    <a:lnTo>
                      <a:pt x="574" y="175"/>
                    </a:lnTo>
                    <a:lnTo>
                      <a:pt x="527" y="177"/>
                    </a:lnTo>
                    <a:lnTo>
                      <a:pt x="476" y="179"/>
                    </a:lnTo>
                    <a:lnTo>
                      <a:pt x="464" y="152"/>
                    </a:lnTo>
                    <a:lnTo>
                      <a:pt x="450" y="181"/>
                    </a:lnTo>
                    <a:lnTo>
                      <a:pt x="392" y="183"/>
                    </a:lnTo>
                    <a:lnTo>
                      <a:pt x="333" y="187"/>
                    </a:lnTo>
                    <a:lnTo>
                      <a:pt x="274" y="190"/>
                    </a:lnTo>
                    <a:lnTo>
                      <a:pt x="217" y="194"/>
                    </a:lnTo>
                    <a:lnTo>
                      <a:pt x="163" y="198"/>
                    </a:lnTo>
                    <a:lnTo>
                      <a:pt x="113" y="200"/>
                    </a:lnTo>
                    <a:lnTo>
                      <a:pt x="70" y="203"/>
                    </a:lnTo>
                    <a:lnTo>
                      <a:pt x="33" y="205"/>
                    </a:lnTo>
                    <a:lnTo>
                      <a:pt x="4" y="208"/>
                    </a:lnTo>
                    <a:lnTo>
                      <a:pt x="3" y="181"/>
                    </a:lnTo>
                    <a:lnTo>
                      <a:pt x="2" y="158"/>
                    </a:lnTo>
                    <a:lnTo>
                      <a:pt x="0" y="143"/>
                    </a:lnTo>
                    <a:lnTo>
                      <a:pt x="0" y="130"/>
                    </a:lnTo>
                    <a:lnTo>
                      <a:pt x="396" y="0"/>
                    </a:lnTo>
                    <a:close/>
                  </a:path>
                </a:pathLst>
              </a:custGeom>
              <a:solidFill>
                <a:schemeClr val="tx1">
                  <a:lumMod val="95000"/>
                  <a:lumOff val="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23" name="Freeform 15">
                <a:extLst>
                  <a:ext uri="{FF2B5EF4-FFF2-40B4-BE49-F238E27FC236}">
                    <a16:creationId xmlns:a16="http://schemas.microsoft.com/office/drawing/2014/main" id="{0CB4380F-6DA0-C714-9940-C02C78A5D801}"/>
                  </a:ext>
                </a:extLst>
              </p:cNvPr>
              <p:cNvSpPr>
                <a:spLocks/>
              </p:cNvSpPr>
              <p:nvPr/>
            </p:nvSpPr>
            <p:spPr bwMode="auto">
              <a:xfrm>
                <a:off x="5553172" y="1626476"/>
                <a:ext cx="866165" cy="757308"/>
              </a:xfrm>
              <a:custGeom>
                <a:avLst/>
                <a:gdLst/>
                <a:ahLst/>
                <a:cxnLst>
                  <a:cxn ang="0">
                    <a:pos x="502" y="6"/>
                  </a:cxn>
                  <a:cxn ang="0">
                    <a:pos x="612" y="37"/>
                  </a:cxn>
                  <a:cxn ang="0">
                    <a:pos x="714" y="94"/>
                  </a:cxn>
                  <a:cxn ang="0">
                    <a:pos x="809" y="175"/>
                  </a:cxn>
                  <a:cxn ang="0">
                    <a:pos x="888" y="278"/>
                  </a:cxn>
                  <a:cxn ang="0">
                    <a:pos x="907" y="369"/>
                  </a:cxn>
                  <a:cxn ang="0">
                    <a:pos x="865" y="428"/>
                  </a:cxn>
                  <a:cxn ang="0">
                    <a:pos x="810" y="480"/>
                  </a:cxn>
                  <a:cxn ang="0">
                    <a:pos x="742" y="521"/>
                  </a:cxn>
                  <a:cxn ang="0">
                    <a:pos x="659" y="544"/>
                  </a:cxn>
                  <a:cxn ang="0">
                    <a:pos x="552" y="544"/>
                  </a:cxn>
                  <a:cxn ang="0">
                    <a:pos x="444" y="529"/>
                  </a:cxn>
                  <a:cxn ang="0">
                    <a:pos x="357" y="500"/>
                  </a:cxn>
                  <a:cxn ang="0">
                    <a:pos x="287" y="467"/>
                  </a:cxn>
                  <a:cxn ang="0">
                    <a:pos x="238" y="434"/>
                  </a:cxn>
                  <a:cxn ang="0">
                    <a:pos x="205" y="405"/>
                  </a:cxn>
                  <a:cxn ang="0">
                    <a:pos x="189" y="390"/>
                  </a:cxn>
                  <a:cxn ang="0">
                    <a:pos x="194" y="447"/>
                  </a:cxn>
                  <a:cxn ang="0">
                    <a:pos x="194" y="555"/>
                  </a:cxn>
                  <a:cxn ang="0">
                    <a:pos x="179" y="645"/>
                  </a:cxn>
                  <a:cxn ang="0">
                    <a:pos x="148" y="717"/>
                  </a:cxn>
                  <a:cxn ang="0">
                    <a:pos x="111" y="771"/>
                  </a:cxn>
                  <a:cxn ang="0">
                    <a:pos x="69" y="807"/>
                  </a:cxn>
                  <a:cxn ang="0">
                    <a:pos x="23" y="684"/>
                  </a:cxn>
                  <a:cxn ang="0">
                    <a:pos x="3" y="556"/>
                  </a:cxn>
                  <a:cxn ang="0">
                    <a:pos x="6" y="426"/>
                  </a:cxn>
                  <a:cxn ang="0">
                    <a:pos x="29" y="302"/>
                  </a:cxn>
                  <a:cxn ang="0">
                    <a:pos x="73" y="202"/>
                  </a:cxn>
                  <a:cxn ang="0">
                    <a:pos x="128" y="127"/>
                  </a:cxn>
                  <a:cxn ang="0">
                    <a:pos x="196" y="68"/>
                  </a:cxn>
                  <a:cxn ang="0">
                    <a:pos x="276" y="26"/>
                  </a:cxn>
                  <a:cxn ang="0">
                    <a:pos x="389" y="1"/>
                  </a:cxn>
                </a:cxnLst>
                <a:rect l="0" t="0" r="r" b="b"/>
                <a:pathLst>
                  <a:path w="923" h="807">
                    <a:moveTo>
                      <a:pt x="446" y="0"/>
                    </a:moveTo>
                    <a:lnTo>
                      <a:pt x="502" y="6"/>
                    </a:lnTo>
                    <a:lnTo>
                      <a:pt x="557" y="18"/>
                    </a:lnTo>
                    <a:lnTo>
                      <a:pt x="612" y="37"/>
                    </a:lnTo>
                    <a:lnTo>
                      <a:pt x="665" y="62"/>
                    </a:lnTo>
                    <a:lnTo>
                      <a:pt x="714" y="94"/>
                    </a:lnTo>
                    <a:lnTo>
                      <a:pt x="763" y="132"/>
                    </a:lnTo>
                    <a:lnTo>
                      <a:pt x="809" y="175"/>
                    </a:lnTo>
                    <a:lnTo>
                      <a:pt x="851" y="225"/>
                    </a:lnTo>
                    <a:lnTo>
                      <a:pt x="888" y="278"/>
                    </a:lnTo>
                    <a:lnTo>
                      <a:pt x="923" y="339"/>
                    </a:lnTo>
                    <a:lnTo>
                      <a:pt x="907" y="369"/>
                    </a:lnTo>
                    <a:lnTo>
                      <a:pt x="887" y="399"/>
                    </a:lnTo>
                    <a:lnTo>
                      <a:pt x="865" y="428"/>
                    </a:lnTo>
                    <a:lnTo>
                      <a:pt x="839" y="455"/>
                    </a:lnTo>
                    <a:lnTo>
                      <a:pt x="810" y="480"/>
                    </a:lnTo>
                    <a:lnTo>
                      <a:pt x="777" y="502"/>
                    </a:lnTo>
                    <a:lnTo>
                      <a:pt x="742" y="521"/>
                    </a:lnTo>
                    <a:lnTo>
                      <a:pt x="703" y="535"/>
                    </a:lnTo>
                    <a:lnTo>
                      <a:pt x="659" y="544"/>
                    </a:lnTo>
                    <a:lnTo>
                      <a:pt x="613" y="547"/>
                    </a:lnTo>
                    <a:lnTo>
                      <a:pt x="552" y="544"/>
                    </a:lnTo>
                    <a:lnTo>
                      <a:pt x="496" y="538"/>
                    </a:lnTo>
                    <a:lnTo>
                      <a:pt x="444" y="529"/>
                    </a:lnTo>
                    <a:lnTo>
                      <a:pt x="399" y="515"/>
                    </a:lnTo>
                    <a:lnTo>
                      <a:pt x="357" y="500"/>
                    </a:lnTo>
                    <a:lnTo>
                      <a:pt x="320" y="484"/>
                    </a:lnTo>
                    <a:lnTo>
                      <a:pt x="287" y="467"/>
                    </a:lnTo>
                    <a:lnTo>
                      <a:pt x="261" y="450"/>
                    </a:lnTo>
                    <a:lnTo>
                      <a:pt x="238" y="434"/>
                    </a:lnTo>
                    <a:lnTo>
                      <a:pt x="219" y="419"/>
                    </a:lnTo>
                    <a:lnTo>
                      <a:pt x="205" y="405"/>
                    </a:lnTo>
                    <a:lnTo>
                      <a:pt x="194" y="396"/>
                    </a:lnTo>
                    <a:lnTo>
                      <a:pt x="189" y="390"/>
                    </a:lnTo>
                    <a:lnTo>
                      <a:pt x="186" y="387"/>
                    </a:lnTo>
                    <a:lnTo>
                      <a:pt x="194" y="447"/>
                    </a:lnTo>
                    <a:lnTo>
                      <a:pt x="197" y="504"/>
                    </a:lnTo>
                    <a:lnTo>
                      <a:pt x="194" y="555"/>
                    </a:lnTo>
                    <a:lnTo>
                      <a:pt x="188" y="602"/>
                    </a:lnTo>
                    <a:lnTo>
                      <a:pt x="179" y="645"/>
                    </a:lnTo>
                    <a:lnTo>
                      <a:pt x="164" y="683"/>
                    </a:lnTo>
                    <a:lnTo>
                      <a:pt x="148" y="717"/>
                    </a:lnTo>
                    <a:lnTo>
                      <a:pt x="131" y="746"/>
                    </a:lnTo>
                    <a:lnTo>
                      <a:pt x="111" y="771"/>
                    </a:lnTo>
                    <a:lnTo>
                      <a:pt x="90" y="792"/>
                    </a:lnTo>
                    <a:lnTo>
                      <a:pt x="69" y="807"/>
                    </a:lnTo>
                    <a:lnTo>
                      <a:pt x="42" y="746"/>
                    </a:lnTo>
                    <a:lnTo>
                      <a:pt x="23" y="684"/>
                    </a:lnTo>
                    <a:lnTo>
                      <a:pt x="10" y="620"/>
                    </a:lnTo>
                    <a:lnTo>
                      <a:pt x="3" y="556"/>
                    </a:lnTo>
                    <a:lnTo>
                      <a:pt x="0" y="491"/>
                    </a:lnTo>
                    <a:lnTo>
                      <a:pt x="6" y="426"/>
                    </a:lnTo>
                    <a:lnTo>
                      <a:pt x="15" y="364"/>
                    </a:lnTo>
                    <a:lnTo>
                      <a:pt x="29" y="302"/>
                    </a:lnTo>
                    <a:lnTo>
                      <a:pt x="50" y="244"/>
                    </a:lnTo>
                    <a:lnTo>
                      <a:pt x="73" y="202"/>
                    </a:lnTo>
                    <a:lnTo>
                      <a:pt x="99" y="163"/>
                    </a:lnTo>
                    <a:lnTo>
                      <a:pt x="128" y="127"/>
                    </a:lnTo>
                    <a:lnTo>
                      <a:pt x="160" y="95"/>
                    </a:lnTo>
                    <a:lnTo>
                      <a:pt x="196" y="68"/>
                    </a:lnTo>
                    <a:lnTo>
                      <a:pt x="234" y="44"/>
                    </a:lnTo>
                    <a:lnTo>
                      <a:pt x="276" y="26"/>
                    </a:lnTo>
                    <a:lnTo>
                      <a:pt x="332" y="10"/>
                    </a:lnTo>
                    <a:lnTo>
                      <a:pt x="389" y="1"/>
                    </a:lnTo>
                    <a:lnTo>
                      <a:pt x="446" y="0"/>
                    </a:lnTo>
                    <a:close/>
                  </a:path>
                </a:pathLst>
              </a:custGeom>
              <a:solidFill>
                <a:srgbClr val="F97D39"/>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24" name="Freeform 16">
                <a:extLst>
                  <a:ext uri="{FF2B5EF4-FFF2-40B4-BE49-F238E27FC236}">
                    <a16:creationId xmlns:a16="http://schemas.microsoft.com/office/drawing/2014/main" id="{1EA889C9-1963-39C3-29FD-A11BB94705FC}"/>
                  </a:ext>
                </a:extLst>
              </p:cNvPr>
              <p:cNvSpPr>
                <a:spLocks noEditPoints="1"/>
              </p:cNvSpPr>
              <p:nvPr/>
            </p:nvSpPr>
            <p:spPr bwMode="auto">
              <a:xfrm>
                <a:off x="5456514" y="2883025"/>
                <a:ext cx="757308" cy="1348514"/>
              </a:xfrm>
              <a:custGeom>
                <a:avLst/>
                <a:gdLst/>
                <a:ahLst/>
                <a:cxnLst>
                  <a:cxn ang="0">
                    <a:pos x="270" y="500"/>
                  </a:cxn>
                  <a:cxn ang="0">
                    <a:pos x="259" y="527"/>
                  </a:cxn>
                  <a:cxn ang="0">
                    <a:pos x="244" y="575"/>
                  </a:cxn>
                  <a:cxn ang="0">
                    <a:pos x="225" y="642"/>
                  </a:cxn>
                  <a:cxn ang="0">
                    <a:pos x="210" y="720"/>
                  </a:cxn>
                  <a:cxn ang="0">
                    <a:pos x="206" y="765"/>
                  </a:cxn>
                  <a:cxn ang="0">
                    <a:pos x="220" y="783"/>
                  </a:cxn>
                  <a:cxn ang="0">
                    <a:pos x="248" y="815"/>
                  </a:cxn>
                  <a:cxn ang="0">
                    <a:pos x="283" y="849"/>
                  </a:cxn>
                  <a:cxn ang="0">
                    <a:pos x="279" y="734"/>
                  </a:cxn>
                  <a:cxn ang="0">
                    <a:pos x="276" y="639"/>
                  </a:cxn>
                  <a:cxn ang="0">
                    <a:pos x="274" y="563"/>
                  </a:cxn>
                  <a:cxn ang="0">
                    <a:pos x="272" y="515"/>
                  </a:cxn>
                  <a:cxn ang="0">
                    <a:pos x="271" y="496"/>
                  </a:cxn>
                  <a:cxn ang="0">
                    <a:pos x="166" y="4"/>
                  </a:cxn>
                  <a:cxn ang="0">
                    <a:pos x="229" y="9"/>
                  </a:cxn>
                  <a:cxn ang="0">
                    <a:pos x="299" y="12"/>
                  </a:cxn>
                  <a:cxn ang="0">
                    <a:pos x="418" y="11"/>
                  </a:cxn>
                  <a:cxn ang="0">
                    <a:pos x="451" y="9"/>
                  </a:cxn>
                  <a:cxn ang="0">
                    <a:pos x="468" y="70"/>
                  </a:cxn>
                  <a:cxn ang="0">
                    <a:pos x="500" y="190"/>
                  </a:cxn>
                  <a:cxn ang="0">
                    <a:pos x="561" y="368"/>
                  </a:cxn>
                  <a:cxn ang="0">
                    <a:pos x="605" y="482"/>
                  </a:cxn>
                  <a:cxn ang="0">
                    <a:pos x="650" y="587"/>
                  </a:cxn>
                  <a:cxn ang="0">
                    <a:pos x="692" y="681"/>
                  </a:cxn>
                  <a:cxn ang="0">
                    <a:pos x="731" y="762"/>
                  </a:cxn>
                  <a:cxn ang="0">
                    <a:pos x="764" y="826"/>
                  </a:cxn>
                  <a:cxn ang="0">
                    <a:pos x="795" y="888"/>
                  </a:cxn>
                  <a:cxn ang="0">
                    <a:pos x="802" y="900"/>
                  </a:cxn>
                  <a:cxn ang="0">
                    <a:pos x="756" y="1416"/>
                  </a:cxn>
                  <a:cxn ang="0">
                    <a:pos x="291" y="1409"/>
                  </a:cxn>
                  <a:cxn ang="0">
                    <a:pos x="292" y="1239"/>
                  </a:cxn>
                  <a:cxn ang="0">
                    <a:pos x="291" y="1115"/>
                  </a:cxn>
                  <a:cxn ang="0">
                    <a:pos x="272" y="1108"/>
                  </a:cxn>
                  <a:cxn ang="0">
                    <a:pos x="229" y="1087"/>
                  </a:cxn>
                  <a:cxn ang="0">
                    <a:pos x="166" y="1046"/>
                  </a:cxn>
                  <a:cxn ang="0">
                    <a:pos x="110" y="994"/>
                  </a:cxn>
                  <a:cxn ang="0">
                    <a:pos x="66" y="939"/>
                  </a:cxn>
                  <a:cxn ang="0">
                    <a:pos x="33" y="888"/>
                  </a:cxn>
                  <a:cxn ang="0">
                    <a:pos x="12" y="847"/>
                  </a:cxn>
                  <a:cxn ang="0">
                    <a:pos x="1" y="823"/>
                  </a:cxn>
                  <a:cxn ang="0">
                    <a:pos x="5" y="754"/>
                  </a:cxn>
                  <a:cxn ang="0">
                    <a:pos x="17" y="643"/>
                  </a:cxn>
                  <a:cxn ang="0">
                    <a:pos x="30" y="549"/>
                  </a:cxn>
                  <a:cxn ang="0">
                    <a:pos x="46" y="461"/>
                  </a:cxn>
                  <a:cxn ang="0">
                    <a:pos x="62" y="371"/>
                  </a:cxn>
                  <a:cxn ang="0">
                    <a:pos x="84" y="242"/>
                  </a:cxn>
                  <a:cxn ang="0">
                    <a:pos x="103" y="146"/>
                  </a:cxn>
                  <a:cxn ang="0">
                    <a:pos x="119" y="76"/>
                  </a:cxn>
                  <a:cxn ang="0">
                    <a:pos x="131" y="32"/>
                  </a:cxn>
                  <a:cxn ang="0">
                    <a:pos x="139" y="8"/>
                  </a:cxn>
                  <a:cxn ang="0">
                    <a:pos x="141" y="0"/>
                  </a:cxn>
                </a:cxnLst>
                <a:rect l="0" t="0" r="r" b="b"/>
                <a:pathLst>
                  <a:path w="807" h="1437">
                    <a:moveTo>
                      <a:pt x="271" y="496"/>
                    </a:moveTo>
                    <a:lnTo>
                      <a:pt x="270" y="500"/>
                    </a:lnTo>
                    <a:lnTo>
                      <a:pt x="266" y="511"/>
                    </a:lnTo>
                    <a:lnTo>
                      <a:pt x="259" y="527"/>
                    </a:lnTo>
                    <a:lnTo>
                      <a:pt x="251" y="549"/>
                    </a:lnTo>
                    <a:lnTo>
                      <a:pt x="244" y="575"/>
                    </a:lnTo>
                    <a:lnTo>
                      <a:pt x="234" y="606"/>
                    </a:lnTo>
                    <a:lnTo>
                      <a:pt x="225" y="642"/>
                    </a:lnTo>
                    <a:lnTo>
                      <a:pt x="217" y="680"/>
                    </a:lnTo>
                    <a:lnTo>
                      <a:pt x="210" y="720"/>
                    </a:lnTo>
                    <a:lnTo>
                      <a:pt x="204" y="762"/>
                    </a:lnTo>
                    <a:lnTo>
                      <a:pt x="206" y="765"/>
                    </a:lnTo>
                    <a:lnTo>
                      <a:pt x="211" y="773"/>
                    </a:lnTo>
                    <a:lnTo>
                      <a:pt x="220" y="783"/>
                    </a:lnTo>
                    <a:lnTo>
                      <a:pt x="232" y="798"/>
                    </a:lnTo>
                    <a:lnTo>
                      <a:pt x="248" y="815"/>
                    </a:lnTo>
                    <a:lnTo>
                      <a:pt x="265" y="832"/>
                    </a:lnTo>
                    <a:lnTo>
                      <a:pt x="283" y="849"/>
                    </a:lnTo>
                    <a:lnTo>
                      <a:pt x="282" y="786"/>
                    </a:lnTo>
                    <a:lnTo>
                      <a:pt x="279" y="734"/>
                    </a:lnTo>
                    <a:lnTo>
                      <a:pt x="278" y="684"/>
                    </a:lnTo>
                    <a:lnTo>
                      <a:pt x="276" y="639"/>
                    </a:lnTo>
                    <a:lnTo>
                      <a:pt x="275" y="599"/>
                    </a:lnTo>
                    <a:lnTo>
                      <a:pt x="274" y="563"/>
                    </a:lnTo>
                    <a:lnTo>
                      <a:pt x="272" y="536"/>
                    </a:lnTo>
                    <a:lnTo>
                      <a:pt x="272" y="515"/>
                    </a:lnTo>
                    <a:lnTo>
                      <a:pt x="271" y="500"/>
                    </a:lnTo>
                    <a:lnTo>
                      <a:pt x="271" y="496"/>
                    </a:lnTo>
                    <a:close/>
                    <a:moveTo>
                      <a:pt x="141" y="0"/>
                    </a:moveTo>
                    <a:lnTo>
                      <a:pt x="166" y="4"/>
                    </a:lnTo>
                    <a:lnTo>
                      <a:pt x="196" y="8"/>
                    </a:lnTo>
                    <a:lnTo>
                      <a:pt x="229" y="9"/>
                    </a:lnTo>
                    <a:lnTo>
                      <a:pt x="263" y="11"/>
                    </a:lnTo>
                    <a:lnTo>
                      <a:pt x="299" y="12"/>
                    </a:lnTo>
                    <a:lnTo>
                      <a:pt x="394" y="12"/>
                    </a:lnTo>
                    <a:lnTo>
                      <a:pt x="418" y="11"/>
                    </a:lnTo>
                    <a:lnTo>
                      <a:pt x="437" y="11"/>
                    </a:lnTo>
                    <a:lnTo>
                      <a:pt x="451" y="9"/>
                    </a:lnTo>
                    <a:lnTo>
                      <a:pt x="454" y="9"/>
                    </a:lnTo>
                    <a:lnTo>
                      <a:pt x="468" y="70"/>
                    </a:lnTo>
                    <a:lnTo>
                      <a:pt x="483" y="130"/>
                    </a:lnTo>
                    <a:lnTo>
                      <a:pt x="500" y="190"/>
                    </a:lnTo>
                    <a:lnTo>
                      <a:pt x="540" y="311"/>
                    </a:lnTo>
                    <a:lnTo>
                      <a:pt x="561" y="368"/>
                    </a:lnTo>
                    <a:lnTo>
                      <a:pt x="583" y="426"/>
                    </a:lnTo>
                    <a:lnTo>
                      <a:pt x="605" y="482"/>
                    </a:lnTo>
                    <a:lnTo>
                      <a:pt x="627" y="536"/>
                    </a:lnTo>
                    <a:lnTo>
                      <a:pt x="650" y="587"/>
                    </a:lnTo>
                    <a:lnTo>
                      <a:pt x="671" y="635"/>
                    </a:lnTo>
                    <a:lnTo>
                      <a:pt x="692" y="681"/>
                    </a:lnTo>
                    <a:lnTo>
                      <a:pt x="713" y="723"/>
                    </a:lnTo>
                    <a:lnTo>
                      <a:pt x="731" y="762"/>
                    </a:lnTo>
                    <a:lnTo>
                      <a:pt x="748" y="796"/>
                    </a:lnTo>
                    <a:lnTo>
                      <a:pt x="764" y="826"/>
                    </a:lnTo>
                    <a:lnTo>
                      <a:pt x="777" y="851"/>
                    </a:lnTo>
                    <a:lnTo>
                      <a:pt x="795" y="888"/>
                    </a:lnTo>
                    <a:lnTo>
                      <a:pt x="800" y="897"/>
                    </a:lnTo>
                    <a:lnTo>
                      <a:pt x="802" y="900"/>
                    </a:lnTo>
                    <a:lnTo>
                      <a:pt x="807" y="1294"/>
                    </a:lnTo>
                    <a:lnTo>
                      <a:pt x="756" y="1416"/>
                    </a:lnTo>
                    <a:lnTo>
                      <a:pt x="289" y="1437"/>
                    </a:lnTo>
                    <a:lnTo>
                      <a:pt x="291" y="1409"/>
                    </a:lnTo>
                    <a:lnTo>
                      <a:pt x="292" y="1374"/>
                    </a:lnTo>
                    <a:lnTo>
                      <a:pt x="292" y="1239"/>
                    </a:lnTo>
                    <a:lnTo>
                      <a:pt x="291" y="1187"/>
                    </a:lnTo>
                    <a:lnTo>
                      <a:pt x="291" y="1115"/>
                    </a:lnTo>
                    <a:lnTo>
                      <a:pt x="287" y="1113"/>
                    </a:lnTo>
                    <a:lnTo>
                      <a:pt x="272" y="1108"/>
                    </a:lnTo>
                    <a:lnTo>
                      <a:pt x="253" y="1099"/>
                    </a:lnTo>
                    <a:lnTo>
                      <a:pt x="229" y="1087"/>
                    </a:lnTo>
                    <a:lnTo>
                      <a:pt x="200" y="1070"/>
                    </a:lnTo>
                    <a:lnTo>
                      <a:pt x="166" y="1046"/>
                    </a:lnTo>
                    <a:lnTo>
                      <a:pt x="136" y="1022"/>
                    </a:lnTo>
                    <a:lnTo>
                      <a:pt x="110" y="994"/>
                    </a:lnTo>
                    <a:lnTo>
                      <a:pt x="85" y="967"/>
                    </a:lnTo>
                    <a:lnTo>
                      <a:pt x="66" y="939"/>
                    </a:lnTo>
                    <a:lnTo>
                      <a:pt x="47" y="913"/>
                    </a:lnTo>
                    <a:lnTo>
                      <a:pt x="33" y="888"/>
                    </a:lnTo>
                    <a:lnTo>
                      <a:pt x="21" y="866"/>
                    </a:lnTo>
                    <a:lnTo>
                      <a:pt x="12" y="847"/>
                    </a:lnTo>
                    <a:lnTo>
                      <a:pt x="5" y="833"/>
                    </a:lnTo>
                    <a:lnTo>
                      <a:pt x="1" y="823"/>
                    </a:lnTo>
                    <a:lnTo>
                      <a:pt x="0" y="820"/>
                    </a:lnTo>
                    <a:lnTo>
                      <a:pt x="5" y="754"/>
                    </a:lnTo>
                    <a:lnTo>
                      <a:pt x="10" y="697"/>
                    </a:lnTo>
                    <a:lnTo>
                      <a:pt x="17" y="643"/>
                    </a:lnTo>
                    <a:lnTo>
                      <a:pt x="24" y="595"/>
                    </a:lnTo>
                    <a:lnTo>
                      <a:pt x="30" y="549"/>
                    </a:lnTo>
                    <a:lnTo>
                      <a:pt x="38" y="504"/>
                    </a:lnTo>
                    <a:lnTo>
                      <a:pt x="46" y="461"/>
                    </a:lnTo>
                    <a:lnTo>
                      <a:pt x="54" y="417"/>
                    </a:lnTo>
                    <a:lnTo>
                      <a:pt x="62" y="371"/>
                    </a:lnTo>
                    <a:lnTo>
                      <a:pt x="73" y="303"/>
                    </a:lnTo>
                    <a:lnTo>
                      <a:pt x="84" y="242"/>
                    </a:lnTo>
                    <a:lnTo>
                      <a:pt x="94" y="190"/>
                    </a:lnTo>
                    <a:lnTo>
                      <a:pt x="103" y="146"/>
                    </a:lnTo>
                    <a:lnTo>
                      <a:pt x="113" y="108"/>
                    </a:lnTo>
                    <a:lnTo>
                      <a:pt x="119" y="76"/>
                    </a:lnTo>
                    <a:lnTo>
                      <a:pt x="126" y="51"/>
                    </a:lnTo>
                    <a:lnTo>
                      <a:pt x="131" y="32"/>
                    </a:lnTo>
                    <a:lnTo>
                      <a:pt x="136" y="17"/>
                    </a:lnTo>
                    <a:lnTo>
                      <a:pt x="139" y="8"/>
                    </a:lnTo>
                    <a:lnTo>
                      <a:pt x="141" y="1"/>
                    </a:lnTo>
                    <a:lnTo>
                      <a:pt x="14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25" name="Freeform 17">
                <a:extLst>
                  <a:ext uri="{FF2B5EF4-FFF2-40B4-BE49-F238E27FC236}">
                    <a16:creationId xmlns:a16="http://schemas.microsoft.com/office/drawing/2014/main" id="{CC60DCA7-5E7C-5A6C-F369-628BAC204DB2}"/>
                  </a:ext>
                </a:extLst>
              </p:cNvPr>
              <p:cNvSpPr>
                <a:spLocks/>
              </p:cNvSpPr>
              <p:nvPr/>
            </p:nvSpPr>
            <p:spPr bwMode="auto">
              <a:xfrm>
                <a:off x="5872236" y="3288424"/>
                <a:ext cx="338771" cy="897133"/>
              </a:xfrm>
              <a:custGeom>
                <a:avLst/>
                <a:gdLst/>
                <a:ahLst/>
                <a:cxnLst>
                  <a:cxn ang="0">
                    <a:pos x="0" y="0"/>
                  </a:cxn>
                  <a:cxn ang="0">
                    <a:pos x="345" y="489"/>
                  </a:cxn>
                  <a:cxn ang="0">
                    <a:pos x="343" y="806"/>
                  </a:cxn>
                  <a:cxn ang="0">
                    <a:pos x="361" y="883"/>
                  </a:cxn>
                  <a:cxn ang="0">
                    <a:pos x="327" y="956"/>
                  </a:cxn>
                  <a:cxn ang="0">
                    <a:pos x="315" y="866"/>
                  </a:cxn>
                  <a:cxn ang="0">
                    <a:pos x="323" y="535"/>
                  </a:cxn>
                  <a:cxn ang="0">
                    <a:pos x="322" y="532"/>
                  </a:cxn>
                  <a:cxn ang="0">
                    <a:pos x="317" y="524"/>
                  </a:cxn>
                  <a:cxn ang="0">
                    <a:pos x="308" y="511"/>
                  </a:cxn>
                  <a:cxn ang="0">
                    <a:pos x="296" y="494"/>
                  </a:cxn>
                  <a:cxn ang="0">
                    <a:pos x="283" y="472"/>
                  </a:cxn>
                  <a:cxn ang="0">
                    <a:pos x="266" y="447"/>
                  </a:cxn>
                  <a:cxn ang="0">
                    <a:pos x="247" y="419"/>
                  </a:cxn>
                  <a:cxn ang="0">
                    <a:pos x="228" y="388"/>
                  </a:cxn>
                  <a:cxn ang="0">
                    <a:pos x="207" y="354"/>
                  </a:cxn>
                  <a:cxn ang="0">
                    <a:pos x="184" y="319"/>
                  </a:cxn>
                  <a:cxn ang="0">
                    <a:pos x="161" y="281"/>
                  </a:cxn>
                  <a:cxn ang="0">
                    <a:pos x="137" y="241"/>
                  </a:cxn>
                  <a:cxn ang="0">
                    <a:pos x="114" y="201"/>
                  </a:cxn>
                  <a:cxn ang="0">
                    <a:pos x="89" y="160"/>
                  </a:cxn>
                  <a:cxn ang="0">
                    <a:pos x="65" y="119"/>
                  </a:cxn>
                  <a:cxn ang="0">
                    <a:pos x="43" y="79"/>
                  </a:cxn>
                  <a:cxn ang="0">
                    <a:pos x="21" y="40"/>
                  </a:cxn>
                  <a:cxn ang="0">
                    <a:pos x="0" y="0"/>
                  </a:cxn>
                </a:cxnLst>
                <a:rect l="0" t="0" r="r" b="b"/>
                <a:pathLst>
                  <a:path w="361" h="956">
                    <a:moveTo>
                      <a:pt x="0" y="0"/>
                    </a:moveTo>
                    <a:lnTo>
                      <a:pt x="345" y="489"/>
                    </a:lnTo>
                    <a:lnTo>
                      <a:pt x="343" y="806"/>
                    </a:lnTo>
                    <a:lnTo>
                      <a:pt x="361" y="883"/>
                    </a:lnTo>
                    <a:lnTo>
                      <a:pt x="327" y="956"/>
                    </a:lnTo>
                    <a:lnTo>
                      <a:pt x="315" y="866"/>
                    </a:lnTo>
                    <a:lnTo>
                      <a:pt x="323" y="535"/>
                    </a:lnTo>
                    <a:lnTo>
                      <a:pt x="322" y="532"/>
                    </a:lnTo>
                    <a:lnTo>
                      <a:pt x="317" y="524"/>
                    </a:lnTo>
                    <a:lnTo>
                      <a:pt x="308" y="511"/>
                    </a:lnTo>
                    <a:lnTo>
                      <a:pt x="296" y="494"/>
                    </a:lnTo>
                    <a:lnTo>
                      <a:pt x="283" y="472"/>
                    </a:lnTo>
                    <a:lnTo>
                      <a:pt x="266" y="447"/>
                    </a:lnTo>
                    <a:lnTo>
                      <a:pt x="247" y="419"/>
                    </a:lnTo>
                    <a:lnTo>
                      <a:pt x="228" y="388"/>
                    </a:lnTo>
                    <a:lnTo>
                      <a:pt x="207" y="354"/>
                    </a:lnTo>
                    <a:lnTo>
                      <a:pt x="184" y="319"/>
                    </a:lnTo>
                    <a:lnTo>
                      <a:pt x="161" y="281"/>
                    </a:lnTo>
                    <a:lnTo>
                      <a:pt x="137" y="241"/>
                    </a:lnTo>
                    <a:lnTo>
                      <a:pt x="114" y="201"/>
                    </a:lnTo>
                    <a:lnTo>
                      <a:pt x="89" y="160"/>
                    </a:lnTo>
                    <a:lnTo>
                      <a:pt x="65" y="119"/>
                    </a:lnTo>
                    <a:lnTo>
                      <a:pt x="43" y="79"/>
                    </a:lnTo>
                    <a:lnTo>
                      <a:pt x="21" y="40"/>
                    </a:lnTo>
                    <a:lnTo>
                      <a:pt x="0"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26" name="Freeform 18">
                <a:extLst>
                  <a:ext uri="{FF2B5EF4-FFF2-40B4-BE49-F238E27FC236}">
                    <a16:creationId xmlns:a16="http://schemas.microsoft.com/office/drawing/2014/main" id="{817B503C-8F8F-8DC5-FDEF-4BCDF7D5ED08}"/>
                  </a:ext>
                </a:extLst>
              </p:cNvPr>
              <p:cNvSpPr>
                <a:spLocks/>
              </p:cNvSpPr>
              <p:nvPr/>
            </p:nvSpPr>
            <p:spPr bwMode="auto">
              <a:xfrm>
                <a:off x="6182854" y="2822966"/>
                <a:ext cx="381000" cy="1386051"/>
              </a:xfrm>
              <a:custGeom>
                <a:avLst/>
                <a:gdLst/>
                <a:ahLst/>
                <a:cxnLst>
                  <a:cxn ang="0">
                    <a:pos x="262" y="4"/>
                  </a:cxn>
                  <a:cxn ang="0">
                    <a:pos x="270" y="29"/>
                  </a:cxn>
                  <a:cxn ang="0">
                    <a:pos x="284" y="76"/>
                  </a:cxn>
                  <a:cxn ang="0">
                    <a:pos x="307" y="139"/>
                  </a:cxn>
                  <a:cxn ang="0">
                    <a:pos x="351" y="250"/>
                  </a:cxn>
                  <a:cxn ang="0">
                    <a:pos x="388" y="329"/>
                  </a:cxn>
                  <a:cxn ang="0">
                    <a:pos x="406" y="392"/>
                  </a:cxn>
                  <a:cxn ang="0">
                    <a:pos x="403" y="465"/>
                  </a:cxn>
                  <a:cxn ang="0">
                    <a:pos x="386" y="547"/>
                  </a:cxn>
                  <a:cxn ang="0">
                    <a:pos x="360" y="634"/>
                  </a:cxn>
                  <a:cxn ang="0">
                    <a:pos x="299" y="817"/>
                  </a:cxn>
                  <a:cxn ang="0">
                    <a:pos x="274" y="909"/>
                  </a:cxn>
                  <a:cxn ang="0">
                    <a:pos x="261" y="997"/>
                  </a:cxn>
                  <a:cxn ang="0">
                    <a:pos x="262" y="1014"/>
                  </a:cxn>
                  <a:cxn ang="0">
                    <a:pos x="263" y="1057"/>
                  </a:cxn>
                  <a:cxn ang="0">
                    <a:pos x="265" y="1117"/>
                  </a:cxn>
                  <a:cxn ang="0">
                    <a:pos x="267" y="1279"/>
                  </a:cxn>
                  <a:cxn ang="0">
                    <a:pos x="266" y="1349"/>
                  </a:cxn>
                  <a:cxn ang="0">
                    <a:pos x="263" y="1410"/>
                  </a:cxn>
                  <a:cxn ang="0">
                    <a:pos x="262" y="1454"/>
                  </a:cxn>
                  <a:cxn ang="0">
                    <a:pos x="261" y="1471"/>
                  </a:cxn>
                  <a:cxn ang="0">
                    <a:pos x="0" y="1346"/>
                  </a:cxn>
                  <a:cxn ang="0">
                    <a:pos x="11" y="1002"/>
                  </a:cxn>
                  <a:cxn ang="0">
                    <a:pos x="20" y="987"/>
                  </a:cxn>
                  <a:cxn ang="0">
                    <a:pos x="35" y="959"/>
                  </a:cxn>
                  <a:cxn ang="0">
                    <a:pos x="55" y="914"/>
                  </a:cxn>
                  <a:cxn ang="0">
                    <a:pos x="76" y="850"/>
                  </a:cxn>
                  <a:cxn ang="0">
                    <a:pos x="98" y="769"/>
                  </a:cxn>
                  <a:cxn ang="0">
                    <a:pos x="117" y="667"/>
                  </a:cxn>
                  <a:cxn ang="0">
                    <a:pos x="130" y="542"/>
                  </a:cxn>
                  <a:cxn ang="0">
                    <a:pos x="136" y="395"/>
                  </a:cxn>
                  <a:cxn ang="0">
                    <a:pos x="132" y="224"/>
                  </a:cxn>
                  <a:cxn ang="0">
                    <a:pos x="117" y="28"/>
                  </a:cxn>
                </a:cxnLst>
                <a:rect l="0" t="0" r="r" b="b"/>
                <a:pathLst>
                  <a:path w="406" h="1477">
                    <a:moveTo>
                      <a:pt x="261" y="0"/>
                    </a:moveTo>
                    <a:lnTo>
                      <a:pt x="262" y="4"/>
                    </a:lnTo>
                    <a:lnTo>
                      <a:pt x="265" y="13"/>
                    </a:lnTo>
                    <a:lnTo>
                      <a:pt x="270" y="29"/>
                    </a:lnTo>
                    <a:lnTo>
                      <a:pt x="276" y="51"/>
                    </a:lnTo>
                    <a:lnTo>
                      <a:pt x="284" y="76"/>
                    </a:lnTo>
                    <a:lnTo>
                      <a:pt x="295" y="106"/>
                    </a:lnTo>
                    <a:lnTo>
                      <a:pt x="307" y="139"/>
                    </a:lnTo>
                    <a:lnTo>
                      <a:pt x="320" y="174"/>
                    </a:lnTo>
                    <a:lnTo>
                      <a:pt x="351" y="250"/>
                    </a:lnTo>
                    <a:lnTo>
                      <a:pt x="368" y="289"/>
                    </a:lnTo>
                    <a:lnTo>
                      <a:pt x="388" y="329"/>
                    </a:lnTo>
                    <a:lnTo>
                      <a:pt x="400" y="359"/>
                    </a:lnTo>
                    <a:lnTo>
                      <a:pt x="406" y="392"/>
                    </a:lnTo>
                    <a:lnTo>
                      <a:pt x="406" y="428"/>
                    </a:lnTo>
                    <a:lnTo>
                      <a:pt x="403" y="465"/>
                    </a:lnTo>
                    <a:lnTo>
                      <a:pt x="397" y="505"/>
                    </a:lnTo>
                    <a:lnTo>
                      <a:pt x="386" y="547"/>
                    </a:lnTo>
                    <a:lnTo>
                      <a:pt x="375" y="589"/>
                    </a:lnTo>
                    <a:lnTo>
                      <a:pt x="360" y="634"/>
                    </a:lnTo>
                    <a:lnTo>
                      <a:pt x="313" y="771"/>
                    </a:lnTo>
                    <a:lnTo>
                      <a:pt x="299" y="817"/>
                    </a:lnTo>
                    <a:lnTo>
                      <a:pt x="286" y="863"/>
                    </a:lnTo>
                    <a:lnTo>
                      <a:pt x="274" y="909"/>
                    </a:lnTo>
                    <a:lnTo>
                      <a:pt x="266" y="953"/>
                    </a:lnTo>
                    <a:lnTo>
                      <a:pt x="261" y="997"/>
                    </a:lnTo>
                    <a:lnTo>
                      <a:pt x="261" y="1000"/>
                    </a:lnTo>
                    <a:lnTo>
                      <a:pt x="262" y="1014"/>
                    </a:lnTo>
                    <a:lnTo>
                      <a:pt x="262" y="1032"/>
                    </a:lnTo>
                    <a:lnTo>
                      <a:pt x="263" y="1057"/>
                    </a:lnTo>
                    <a:lnTo>
                      <a:pt x="263" y="1086"/>
                    </a:lnTo>
                    <a:lnTo>
                      <a:pt x="265" y="1117"/>
                    </a:lnTo>
                    <a:lnTo>
                      <a:pt x="267" y="1185"/>
                    </a:lnTo>
                    <a:lnTo>
                      <a:pt x="267" y="1279"/>
                    </a:lnTo>
                    <a:lnTo>
                      <a:pt x="266" y="1315"/>
                    </a:lnTo>
                    <a:lnTo>
                      <a:pt x="266" y="1349"/>
                    </a:lnTo>
                    <a:lnTo>
                      <a:pt x="265" y="1380"/>
                    </a:lnTo>
                    <a:lnTo>
                      <a:pt x="263" y="1410"/>
                    </a:lnTo>
                    <a:lnTo>
                      <a:pt x="262" y="1435"/>
                    </a:lnTo>
                    <a:lnTo>
                      <a:pt x="262" y="1454"/>
                    </a:lnTo>
                    <a:lnTo>
                      <a:pt x="261" y="1467"/>
                    </a:lnTo>
                    <a:lnTo>
                      <a:pt x="261" y="1471"/>
                    </a:lnTo>
                    <a:lnTo>
                      <a:pt x="25" y="1477"/>
                    </a:lnTo>
                    <a:lnTo>
                      <a:pt x="0" y="1346"/>
                    </a:lnTo>
                    <a:lnTo>
                      <a:pt x="9" y="1003"/>
                    </a:lnTo>
                    <a:lnTo>
                      <a:pt x="11" y="1002"/>
                    </a:lnTo>
                    <a:lnTo>
                      <a:pt x="14" y="997"/>
                    </a:lnTo>
                    <a:lnTo>
                      <a:pt x="20" y="987"/>
                    </a:lnTo>
                    <a:lnTo>
                      <a:pt x="26" y="976"/>
                    </a:lnTo>
                    <a:lnTo>
                      <a:pt x="35" y="959"/>
                    </a:lnTo>
                    <a:lnTo>
                      <a:pt x="45" y="938"/>
                    </a:lnTo>
                    <a:lnTo>
                      <a:pt x="55" y="914"/>
                    </a:lnTo>
                    <a:lnTo>
                      <a:pt x="66" y="884"/>
                    </a:lnTo>
                    <a:lnTo>
                      <a:pt x="76" y="850"/>
                    </a:lnTo>
                    <a:lnTo>
                      <a:pt x="88" y="812"/>
                    </a:lnTo>
                    <a:lnTo>
                      <a:pt x="98" y="769"/>
                    </a:lnTo>
                    <a:lnTo>
                      <a:pt x="107" y="720"/>
                    </a:lnTo>
                    <a:lnTo>
                      <a:pt x="117" y="667"/>
                    </a:lnTo>
                    <a:lnTo>
                      <a:pt x="125" y="606"/>
                    </a:lnTo>
                    <a:lnTo>
                      <a:pt x="130" y="542"/>
                    </a:lnTo>
                    <a:lnTo>
                      <a:pt x="135" y="471"/>
                    </a:lnTo>
                    <a:lnTo>
                      <a:pt x="136" y="395"/>
                    </a:lnTo>
                    <a:lnTo>
                      <a:pt x="136" y="313"/>
                    </a:lnTo>
                    <a:lnTo>
                      <a:pt x="132" y="224"/>
                    </a:lnTo>
                    <a:lnTo>
                      <a:pt x="126" y="130"/>
                    </a:lnTo>
                    <a:lnTo>
                      <a:pt x="117" y="28"/>
                    </a:lnTo>
                    <a:lnTo>
                      <a:pt x="26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27" name="Freeform 19">
                <a:extLst>
                  <a:ext uri="{FF2B5EF4-FFF2-40B4-BE49-F238E27FC236}">
                    <a16:creationId xmlns:a16="http://schemas.microsoft.com/office/drawing/2014/main" id="{3F885E92-F60E-BEEA-F4CA-682A8E68EA57}"/>
                  </a:ext>
                </a:extLst>
              </p:cNvPr>
              <p:cNvSpPr>
                <a:spLocks/>
              </p:cNvSpPr>
              <p:nvPr/>
            </p:nvSpPr>
            <p:spPr bwMode="auto">
              <a:xfrm>
                <a:off x="6174408" y="2832350"/>
                <a:ext cx="241175" cy="931854"/>
              </a:xfrm>
              <a:custGeom>
                <a:avLst/>
                <a:gdLst/>
                <a:ahLst/>
                <a:cxnLst>
                  <a:cxn ang="0">
                    <a:pos x="241" y="0"/>
                  </a:cxn>
                  <a:cxn ang="0">
                    <a:pos x="257" y="277"/>
                  </a:cxn>
                  <a:cxn ang="0">
                    <a:pos x="190" y="312"/>
                  </a:cxn>
                  <a:cxn ang="0">
                    <a:pos x="244" y="324"/>
                  </a:cxn>
                  <a:cxn ang="0">
                    <a:pos x="242" y="328"/>
                  </a:cxn>
                  <a:cxn ang="0">
                    <a:pos x="241" y="340"/>
                  </a:cxn>
                  <a:cxn ang="0">
                    <a:pos x="237" y="359"/>
                  </a:cxn>
                  <a:cxn ang="0">
                    <a:pos x="232" y="384"/>
                  </a:cxn>
                  <a:cxn ang="0">
                    <a:pos x="224" y="414"/>
                  </a:cxn>
                  <a:cxn ang="0">
                    <a:pos x="216" y="451"/>
                  </a:cxn>
                  <a:cxn ang="0">
                    <a:pos x="207" y="490"/>
                  </a:cxn>
                  <a:cxn ang="0">
                    <a:pos x="195" y="533"/>
                  </a:cxn>
                  <a:cxn ang="0">
                    <a:pos x="183" y="579"/>
                  </a:cxn>
                  <a:cxn ang="0">
                    <a:pos x="154" y="676"/>
                  </a:cxn>
                  <a:cxn ang="0">
                    <a:pos x="139" y="726"/>
                  </a:cxn>
                  <a:cxn ang="0">
                    <a:pos x="122" y="776"/>
                  </a:cxn>
                  <a:cxn ang="0">
                    <a:pos x="102" y="824"/>
                  </a:cxn>
                  <a:cxn ang="0">
                    <a:pos x="84" y="870"/>
                  </a:cxn>
                  <a:cxn ang="0">
                    <a:pos x="63" y="915"/>
                  </a:cxn>
                  <a:cxn ang="0">
                    <a:pos x="41" y="956"/>
                  </a:cxn>
                  <a:cxn ang="0">
                    <a:pos x="18" y="993"/>
                  </a:cxn>
                  <a:cxn ang="0">
                    <a:pos x="0" y="918"/>
                  </a:cxn>
                  <a:cxn ang="0">
                    <a:pos x="1" y="915"/>
                  </a:cxn>
                  <a:cxn ang="0">
                    <a:pos x="5" y="905"/>
                  </a:cxn>
                  <a:cxn ang="0">
                    <a:pos x="10" y="888"/>
                  </a:cxn>
                  <a:cxn ang="0">
                    <a:pos x="18" y="866"/>
                  </a:cxn>
                  <a:cxn ang="0">
                    <a:pos x="26" y="839"/>
                  </a:cxn>
                  <a:cxn ang="0">
                    <a:pos x="35" y="806"/>
                  </a:cxn>
                  <a:cxn ang="0">
                    <a:pos x="46" y="768"/>
                  </a:cxn>
                  <a:cxn ang="0">
                    <a:pos x="56" y="727"/>
                  </a:cxn>
                  <a:cxn ang="0">
                    <a:pos x="65" y="681"/>
                  </a:cxn>
                  <a:cxn ang="0">
                    <a:pos x="75" y="634"/>
                  </a:cxn>
                  <a:cxn ang="0">
                    <a:pos x="84" y="583"/>
                  </a:cxn>
                  <a:cxn ang="0">
                    <a:pos x="92" y="530"/>
                  </a:cxn>
                  <a:cxn ang="0">
                    <a:pos x="97" y="475"/>
                  </a:cxn>
                  <a:cxn ang="0">
                    <a:pos x="102" y="400"/>
                  </a:cxn>
                  <a:cxn ang="0">
                    <a:pos x="106" y="332"/>
                  </a:cxn>
                  <a:cxn ang="0">
                    <a:pos x="107" y="270"/>
                  </a:cxn>
                  <a:cxn ang="0">
                    <a:pos x="107" y="214"/>
                  </a:cxn>
                  <a:cxn ang="0">
                    <a:pos x="106" y="164"/>
                  </a:cxn>
                  <a:cxn ang="0">
                    <a:pos x="103" y="122"/>
                  </a:cxn>
                  <a:cxn ang="0">
                    <a:pos x="101" y="87"/>
                  </a:cxn>
                  <a:cxn ang="0">
                    <a:pos x="98" y="59"/>
                  </a:cxn>
                  <a:cxn ang="0">
                    <a:pos x="97" y="40"/>
                  </a:cxn>
                  <a:cxn ang="0">
                    <a:pos x="94" y="27"/>
                  </a:cxn>
                  <a:cxn ang="0">
                    <a:pos x="94" y="23"/>
                  </a:cxn>
                  <a:cxn ang="0">
                    <a:pos x="241" y="0"/>
                  </a:cxn>
                </a:cxnLst>
                <a:rect l="0" t="0" r="r" b="b"/>
                <a:pathLst>
                  <a:path w="257" h="993">
                    <a:moveTo>
                      <a:pt x="241" y="0"/>
                    </a:moveTo>
                    <a:lnTo>
                      <a:pt x="257" y="277"/>
                    </a:lnTo>
                    <a:lnTo>
                      <a:pt x="190" y="312"/>
                    </a:lnTo>
                    <a:lnTo>
                      <a:pt x="244" y="324"/>
                    </a:lnTo>
                    <a:lnTo>
                      <a:pt x="242" y="328"/>
                    </a:lnTo>
                    <a:lnTo>
                      <a:pt x="241" y="340"/>
                    </a:lnTo>
                    <a:lnTo>
                      <a:pt x="237" y="359"/>
                    </a:lnTo>
                    <a:lnTo>
                      <a:pt x="232" y="384"/>
                    </a:lnTo>
                    <a:lnTo>
                      <a:pt x="224" y="414"/>
                    </a:lnTo>
                    <a:lnTo>
                      <a:pt x="216" y="451"/>
                    </a:lnTo>
                    <a:lnTo>
                      <a:pt x="207" y="490"/>
                    </a:lnTo>
                    <a:lnTo>
                      <a:pt x="195" y="533"/>
                    </a:lnTo>
                    <a:lnTo>
                      <a:pt x="183" y="579"/>
                    </a:lnTo>
                    <a:lnTo>
                      <a:pt x="154" y="676"/>
                    </a:lnTo>
                    <a:lnTo>
                      <a:pt x="139" y="726"/>
                    </a:lnTo>
                    <a:lnTo>
                      <a:pt x="122" y="776"/>
                    </a:lnTo>
                    <a:lnTo>
                      <a:pt x="102" y="824"/>
                    </a:lnTo>
                    <a:lnTo>
                      <a:pt x="84" y="870"/>
                    </a:lnTo>
                    <a:lnTo>
                      <a:pt x="63" y="915"/>
                    </a:lnTo>
                    <a:lnTo>
                      <a:pt x="41" y="956"/>
                    </a:lnTo>
                    <a:lnTo>
                      <a:pt x="18" y="993"/>
                    </a:lnTo>
                    <a:lnTo>
                      <a:pt x="0" y="918"/>
                    </a:lnTo>
                    <a:lnTo>
                      <a:pt x="1" y="915"/>
                    </a:lnTo>
                    <a:lnTo>
                      <a:pt x="5" y="905"/>
                    </a:lnTo>
                    <a:lnTo>
                      <a:pt x="10" y="888"/>
                    </a:lnTo>
                    <a:lnTo>
                      <a:pt x="18" y="866"/>
                    </a:lnTo>
                    <a:lnTo>
                      <a:pt x="26" y="839"/>
                    </a:lnTo>
                    <a:lnTo>
                      <a:pt x="35" y="806"/>
                    </a:lnTo>
                    <a:lnTo>
                      <a:pt x="46" y="768"/>
                    </a:lnTo>
                    <a:lnTo>
                      <a:pt x="56" y="727"/>
                    </a:lnTo>
                    <a:lnTo>
                      <a:pt x="65" y="681"/>
                    </a:lnTo>
                    <a:lnTo>
                      <a:pt x="75" y="634"/>
                    </a:lnTo>
                    <a:lnTo>
                      <a:pt x="84" y="583"/>
                    </a:lnTo>
                    <a:lnTo>
                      <a:pt x="92" y="530"/>
                    </a:lnTo>
                    <a:lnTo>
                      <a:pt x="97" y="475"/>
                    </a:lnTo>
                    <a:lnTo>
                      <a:pt x="102" y="400"/>
                    </a:lnTo>
                    <a:lnTo>
                      <a:pt x="106" y="332"/>
                    </a:lnTo>
                    <a:lnTo>
                      <a:pt x="107" y="270"/>
                    </a:lnTo>
                    <a:lnTo>
                      <a:pt x="107" y="214"/>
                    </a:lnTo>
                    <a:lnTo>
                      <a:pt x="106" y="164"/>
                    </a:lnTo>
                    <a:lnTo>
                      <a:pt x="103" y="122"/>
                    </a:lnTo>
                    <a:lnTo>
                      <a:pt x="101" y="87"/>
                    </a:lnTo>
                    <a:lnTo>
                      <a:pt x="98" y="59"/>
                    </a:lnTo>
                    <a:lnTo>
                      <a:pt x="97" y="40"/>
                    </a:lnTo>
                    <a:lnTo>
                      <a:pt x="94" y="27"/>
                    </a:lnTo>
                    <a:lnTo>
                      <a:pt x="94" y="23"/>
                    </a:lnTo>
                    <a:lnTo>
                      <a:pt x="241" y="0"/>
                    </a:lnTo>
                    <a:close/>
                  </a:path>
                </a:pathLst>
              </a:custGeom>
              <a:solidFill>
                <a:schemeClr val="tx1">
                  <a:lumMod val="65000"/>
                  <a:lumOff val="3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28" name="Freeform 20">
                <a:extLst>
                  <a:ext uri="{FF2B5EF4-FFF2-40B4-BE49-F238E27FC236}">
                    <a16:creationId xmlns:a16="http://schemas.microsoft.com/office/drawing/2014/main" id="{5DF24BAD-D640-40F0-706E-F7B1338C3A00}"/>
                  </a:ext>
                </a:extLst>
              </p:cNvPr>
              <p:cNvSpPr>
                <a:spLocks/>
              </p:cNvSpPr>
              <p:nvPr/>
            </p:nvSpPr>
            <p:spPr bwMode="auto">
              <a:xfrm>
                <a:off x="5757748" y="2890532"/>
                <a:ext cx="433552" cy="873672"/>
              </a:xfrm>
              <a:custGeom>
                <a:avLst/>
                <a:gdLst/>
                <a:ahLst/>
                <a:cxnLst>
                  <a:cxn ang="0">
                    <a:pos x="154" y="4"/>
                  </a:cxn>
                  <a:cxn ang="0">
                    <a:pos x="162" y="33"/>
                  </a:cxn>
                  <a:cxn ang="0">
                    <a:pos x="177" y="84"/>
                  </a:cxn>
                  <a:cxn ang="0">
                    <a:pos x="198" y="152"/>
                  </a:cxn>
                  <a:cxn ang="0">
                    <a:pos x="221" y="233"/>
                  </a:cxn>
                  <a:cxn ang="0">
                    <a:pos x="247" y="318"/>
                  </a:cxn>
                  <a:cxn ang="0">
                    <a:pos x="275" y="403"/>
                  </a:cxn>
                  <a:cxn ang="0">
                    <a:pos x="302" y="482"/>
                  </a:cxn>
                  <a:cxn ang="0">
                    <a:pos x="350" y="606"/>
                  </a:cxn>
                  <a:cxn ang="0">
                    <a:pos x="382" y="680"/>
                  </a:cxn>
                  <a:cxn ang="0">
                    <a:pos x="411" y="744"/>
                  </a:cxn>
                  <a:cxn ang="0">
                    <a:pos x="435" y="794"/>
                  </a:cxn>
                  <a:cxn ang="0">
                    <a:pos x="450" y="826"/>
                  </a:cxn>
                  <a:cxn ang="0">
                    <a:pos x="457" y="838"/>
                  </a:cxn>
                  <a:cxn ang="0">
                    <a:pos x="460" y="928"/>
                  </a:cxn>
                  <a:cxn ang="0">
                    <a:pos x="445" y="908"/>
                  </a:cxn>
                  <a:cxn ang="0">
                    <a:pos x="420" y="870"/>
                  </a:cxn>
                  <a:cxn ang="0">
                    <a:pos x="388" y="822"/>
                  </a:cxn>
                  <a:cxn ang="0">
                    <a:pos x="351" y="770"/>
                  </a:cxn>
                  <a:cxn ang="0">
                    <a:pos x="314" y="719"/>
                  </a:cxn>
                  <a:cxn ang="0">
                    <a:pos x="280" y="674"/>
                  </a:cxn>
                  <a:cxn ang="0">
                    <a:pos x="250" y="634"/>
                  </a:cxn>
                  <a:cxn ang="0">
                    <a:pos x="216" y="583"/>
                  </a:cxn>
                  <a:cxn ang="0">
                    <a:pos x="144" y="474"/>
                  </a:cxn>
                  <a:cxn ang="0">
                    <a:pos x="113" y="427"/>
                  </a:cxn>
                  <a:cxn ang="0">
                    <a:pos x="89" y="389"/>
                  </a:cxn>
                  <a:cxn ang="0">
                    <a:pos x="76" y="368"/>
                  </a:cxn>
                  <a:cxn ang="0">
                    <a:pos x="143" y="316"/>
                  </a:cxn>
                  <a:cxn ang="0">
                    <a:pos x="59" y="312"/>
                  </a:cxn>
                  <a:cxn ang="0">
                    <a:pos x="52" y="284"/>
                  </a:cxn>
                  <a:cxn ang="0">
                    <a:pos x="42" y="237"/>
                  </a:cxn>
                  <a:cxn ang="0">
                    <a:pos x="22" y="145"/>
                  </a:cxn>
                  <a:cxn ang="0">
                    <a:pos x="10" y="83"/>
                  </a:cxn>
                  <a:cxn ang="0">
                    <a:pos x="3" y="26"/>
                  </a:cxn>
                  <a:cxn ang="0">
                    <a:pos x="153" y="0"/>
                  </a:cxn>
                </a:cxnLst>
                <a:rect l="0" t="0" r="r" b="b"/>
                <a:pathLst>
                  <a:path w="462" h="931">
                    <a:moveTo>
                      <a:pt x="153" y="0"/>
                    </a:moveTo>
                    <a:lnTo>
                      <a:pt x="154" y="4"/>
                    </a:lnTo>
                    <a:lnTo>
                      <a:pt x="157" y="14"/>
                    </a:lnTo>
                    <a:lnTo>
                      <a:pt x="162" y="33"/>
                    </a:lnTo>
                    <a:lnTo>
                      <a:pt x="169" y="55"/>
                    </a:lnTo>
                    <a:lnTo>
                      <a:pt x="177" y="84"/>
                    </a:lnTo>
                    <a:lnTo>
                      <a:pt x="187" y="117"/>
                    </a:lnTo>
                    <a:lnTo>
                      <a:pt x="198" y="152"/>
                    </a:lnTo>
                    <a:lnTo>
                      <a:pt x="209" y="191"/>
                    </a:lnTo>
                    <a:lnTo>
                      <a:pt x="221" y="233"/>
                    </a:lnTo>
                    <a:lnTo>
                      <a:pt x="234" y="275"/>
                    </a:lnTo>
                    <a:lnTo>
                      <a:pt x="247" y="318"/>
                    </a:lnTo>
                    <a:lnTo>
                      <a:pt x="262" y="361"/>
                    </a:lnTo>
                    <a:lnTo>
                      <a:pt x="275" y="403"/>
                    </a:lnTo>
                    <a:lnTo>
                      <a:pt x="289" y="444"/>
                    </a:lnTo>
                    <a:lnTo>
                      <a:pt x="302" y="482"/>
                    </a:lnTo>
                    <a:lnTo>
                      <a:pt x="334" y="566"/>
                    </a:lnTo>
                    <a:lnTo>
                      <a:pt x="350" y="606"/>
                    </a:lnTo>
                    <a:lnTo>
                      <a:pt x="367" y="644"/>
                    </a:lnTo>
                    <a:lnTo>
                      <a:pt x="382" y="680"/>
                    </a:lnTo>
                    <a:lnTo>
                      <a:pt x="397" y="714"/>
                    </a:lnTo>
                    <a:lnTo>
                      <a:pt x="411" y="744"/>
                    </a:lnTo>
                    <a:lnTo>
                      <a:pt x="424" y="771"/>
                    </a:lnTo>
                    <a:lnTo>
                      <a:pt x="435" y="794"/>
                    </a:lnTo>
                    <a:lnTo>
                      <a:pt x="444" y="813"/>
                    </a:lnTo>
                    <a:lnTo>
                      <a:pt x="450" y="826"/>
                    </a:lnTo>
                    <a:lnTo>
                      <a:pt x="456" y="836"/>
                    </a:lnTo>
                    <a:lnTo>
                      <a:pt x="457" y="838"/>
                    </a:lnTo>
                    <a:lnTo>
                      <a:pt x="462" y="931"/>
                    </a:lnTo>
                    <a:lnTo>
                      <a:pt x="460" y="928"/>
                    </a:lnTo>
                    <a:lnTo>
                      <a:pt x="454" y="919"/>
                    </a:lnTo>
                    <a:lnTo>
                      <a:pt x="445" y="908"/>
                    </a:lnTo>
                    <a:lnTo>
                      <a:pt x="435" y="891"/>
                    </a:lnTo>
                    <a:lnTo>
                      <a:pt x="420" y="870"/>
                    </a:lnTo>
                    <a:lnTo>
                      <a:pt x="405" y="847"/>
                    </a:lnTo>
                    <a:lnTo>
                      <a:pt x="388" y="822"/>
                    </a:lnTo>
                    <a:lnTo>
                      <a:pt x="369" y="798"/>
                    </a:lnTo>
                    <a:lnTo>
                      <a:pt x="351" y="770"/>
                    </a:lnTo>
                    <a:lnTo>
                      <a:pt x="333" y="745"/>
                    </a:lnTo>
                    <a:lnTo>
                      <a:pt x="314" y="719"/>
                    </a:lnTo>
                    <a:lnTo>
                      <a:pt x="296" y="695"/>
                    </a:lnTo>
                    <a:lnTo>
                      <a:pt x="280" y="674"/>
                    </a:lnTo>
                    <a:lnTo>
                      <a:pt x="266" y="655"/>
                    </a:lnTo>
                    <a:lnTo>
                      <a:pt x="250" y="634"/>
                    </a:lnTo>
                    <a:lnTo>
                      <a:pt x="233" y="609"/>
                    </a:lnTo>
                    <a:lnTo>
                      <a:pt x="216" y="583"/>
                    </a:lnTo>
                    <a:lnTo>
                      <a:pt x="161" y="500"/>
                    </a:lnTo>
                    <a:lnTo>
                      <a:pt x="144" y="474"/>
                    </a:lnTo>
                    <a:lnTo>
                      <a:pt x="128" y="449"/>
                    </a:lnTo>
                    <a:lnTo>
                      <a:pt x="113" y="427"/>
                    </a:lnTo>
                    <a:lnTo>
                      <a:pt x="101" y="406"/>
                    </a:lnTo>
                    <a:lnTo>
                      <a:pt x="89" y="389"/>
                    </a:lnTo>
                    <a:lnTo>
                      <a:pt x="81" y="376"/>
                    </a:lnTo>
                    <a:lnTo>
                      <a:pt x="76" y="368"/>
                    </a:lnTo>
                    <a:lnTo>
                      <a:pt x="75" y="365"/>
                    </a:lnTo>
                    <a:lnTo>
                      <a:pt x="143" y="316"/>
                    </a:lnTo>
                    <a:lnTo>
                      <a:pt x="60" y="316"/>
                    </a:lnTo>
                    <a:lnTo>
                      <a:pt x="59" y="312"/>
                    </a:lnTo>
                    <a:lnTo>
                      <a:pt x="56" y="301"/>
                    </a:lnTo>
                    <a:lnTo>
                      <a:pt x="52" y="284"/>
                    </a:lnTo>
                    <a:lnTo>
                      <a:pt x="48" y="262"/>
                    </a:lnTo>
                    <a:lnTo>
                      <a:pt x="42" y="237"/>
                    </a:lnTo>
                    <a:lnTo>
                      <a:pt x="35" y="208"/>
                    </a:lnTo>
                    <a:lnTo>
                      <a:pt x="22" y="145"/>
                    </a:lnTo>
                    <a:lnTo>
                      <a:pt x="17" y="113"/>
                    </a:lnTo>
                    <a:lnTo>
                      <a:pt x="10" y="83"/>
                    </a:lnTo>
                    <a:lnTo>
                      <a:pt x="6" y="52"/>
                    </a:lnTo>
                    <a:lnTo>
                      <a:pt x="3" y="26"/>
                    </a:lnTo>
                    <a:lnTo>
                      <a:pt x="0" y="4"/>
                    </a:lnTo>
                    <a:lnTo>
                      <a:pt x="153" y="0"/>
                    </a:lnTo>
                    <a:close/>
                  </a:path>
                </a:pathLst>
              </a:custGeom>
              <a:solidFill>
                <a:schemeClr val="tx1">
                  <a:lumMod val="65000"/>
                  <a:lumOff val="3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29" name="Freeform 21">
                <a:extLst>
                  <a:ext uri="{FF2B5EF4-FFF2-40B4-BE49-F238E27FC236}">
                    <a16:creationId xmlns:a16="http://schemas.microsoft.com/office/drawing/2014/main" id="{373A3170-68CF-8D6A-B43A-051D737B7BDF}"/>
                  </a:ext>
                </a:extLst>
              </p:cNvPr>
              <p:cNvSpPr>
                <a:spLocks/>
              </p:cNvSpPr>
              <p:nvPr/>
            </p:nvSpPr>
            <p:spPr bwMode="auto">
              <a:xfrm>
                <a:off x="5553172" y="1601138"/>
                <a:ext cx="886810" cy="773261"/>
              </a:xfrm>
              <a:custGeom>
                <a:avLst/>
                <a:gdLst/>
                <a:ahLst/>
                <a:cxnLst>
                  <a:cxn ang="0">
                    <a:pos x="517" y="6"/>
                  </a:cxn>
                  <a:cxn ang="0">
                    <a:pos x="628" y="38"/>
                  </a:cxn>
                  <a:cxn ang="0">
                    <a:pos x="733" y="96"/>
                  </a:cxn>
                  <a:cxn ang="0">
                    <a:pos x="828" y="177"/>
                  </a:cxn>
                  <a:cxn ang="0">
                    <a:pos x="911" y="281"/>
                  </a:cxn>
                  <a:cxn ang="0">
                    <a:pos x="937" y="372"/>
                  </a:cxn>
                  <a:cxn ang="0">
                    <a:pos x="903" y="431"/>
                  </a:cxn>
                  <a:cxn ang="0">
                    <a:pos x="849" y="482"/>
                  </a:cxn>
                  <a:cxn ang="0">
                    <a:pos x="780" y="522"/>
                  </a:cxn>
                  <a:cxn ang="0">
                    <a:pos x="695" y="544"/>
                  </a:cxn>
                  <a:cxn ang="0">
                    <a:pos x="587" y="544"/>
                  </a:cxn>
                  <a:cxn ang="0">
                    <a:pos x="477" y="525"/>
                  </a:cxn>
                  <a:cxn ang="0">
                    <a:pos x="386" y="493"/>
                  </a:cxn>
                  <a:cxn ang="0">
                    <a:pos x="311" y="455"/>
                  </a:cxn>
                  <a:cxn ang="0">
                    <a:pos x="256" y="418"/>
                  </a:cxn>
                  <a:cxn ang="0">
                    <a:pos x="219" y="385"/>
                  </a:cxn>
                  <a:cxn ang="0">
                    <a:pos x="201" y="367"/>
                  </a:cxn>
                  <a:cxn ang="0">
                    <a:pos x="206" y="425"/>
                  </a:cxn>
                  <a:cxn ang="0">
                    <a:pos x="205" y="531"/>
                  </a:cxn>
                  <a:cxn ang="0">
                    <a:pos x="186" y="622"/>
                  </a:cxn>
                  <a:cxn ang="0">
                    <a:pos x="156" y="698"/>
                  </a:cxn>
                  <a:cxn ang="0">
                    <a:pos x="120" y="759"/>
                  </a:cxn>
                  <a:cxn ang="0">
                    <a:pos x="82" y="806"/>
                  </a:cxn>
                  <a:cxn ang="0">
                    <a:pos x="53" y="799"/>
                  </a:cxn>
                  <a:cxn ang="0">
                    <a:pos x="25" y="719"/>
                  </a:cxn>
                  <a:cxn ang="0">
                    <a:pos x="4" y="607"/>
                  </a:cxn>
                  <a:cxn ang="0">
                    <a:pos x="2" y="493"/>
                  </a:cxn>
                  <a:cxn ang="0">
                    <a:pos x="16" y="381"/>
                  </a:cxn>
                  <a:cxn ang="0">
                    <a:pos x="49" y="277"/>
                  </a:cxn>
                  <a:cxn ang="0">
                    <a:pos x="97" y="182"/>
                  </a:cxn>
                  <a:cxn ang="0">
                    <a:pos x="162" y="104"/>
                  </a:cxn>
                  <a:cxn ang="0">
                    <a:pos x="243" y="46"/>
                  </a:cxn>
                  <a:cxn ang="0">
                    <a:pos x="345" y="9"/>
                  </a:cxn>
                  <a:cxn ang="0">
                    <a:pos x="459" y="0"/>
                  </a:cxn>
                </a:cxnLst>
                <a:rect l="0" t="0" r="r" b="b"/>
                <a:pathLst>
                  <a:path w="945" h="824">
                    <a:moveTo>
                      <a:pt x="459" y="0"/>
                    </a:moveTo>
                    <a:lnTo>
                      <a:pt x="517" y="6"/>
                    </a:lnTo>
                    <a:lnTo>
                      <a:pt x="573" y="19"/>
                    </a:lnTo>
                    <a:lnTo>
                      <a:pt x="628" y="38"/>
                    </a:lnTo>
                    <a:lnTo>
                      <a:pt x="682" y="63"/>
                    </a:lnTo>
                    <a:lnTo>
                      <a:pt x="733" y="96"/>
                    </a:lnTo>
                    <a:lnTo>
                      <a:pt x="782" y="134"/>
                    </a:lnTo>
                    <a:lnTo>
                      <a:pt x="828" y="177"/>
                    </a:lnTo>
                    <a:lnTo>
                      <a:pt x="871" y="227"/>
                    </a:lnTo>
                    <a:lnTo>
                      <a:pt x="911" y="281"/>
                    </a:lnTo>
                    <a:lnTo>
                      <a:pt x="945" y="341"/>
                    </a:lnTo>
                    <a:lnTo>
                      <a:pt x="937" y="372"/>
                    </a:lnTo>
                    <a:lnTo>
                      <a:pt x="923" y="402"/>
                    </a:lnTo>
                    <a:lnTo>
                      <a:pt x="903" y="431"/>
                    </a:lnTo>
                    <a:lnTo>
                      <a:pt x="878" y="457"/>
                    </a:lnTo>
                    <a:lnTo>
                      <a:pt x="849" y="482"/>
                    </a:lnTo>
                    <a:lnTo>
                      <a:pt x="816" y="503"/>
                    </a:lnTo>
                    <a:lnTo>
                      <a:pt x="780" y="522"/>
                    </a:lnTo>
                    <a:lnTo>
                      <a:pt x="739" y="535"/>
                    </a:lnTo>
                    <a:lnTo>
                      <a:pt x="695" y="544"/>
                    </a:lnTo>
                    <a:lnTo>
                      <a:pt x="649" y="546"/>
                    </a:lnTo>
                    <a:lnTo>
                      <a:pt x="587" y="544"/>
                    </a:lnTo>
                    <a:lnTo>
                      <a:pt x="530" y="536"/>
                    </a:lnTo>
                    <a:lnTo>
                      <a:pt x="477" y="525"/>
                    </a:lnTo>
                    <a:lnTo>
                      <a:pt x="429" y="510"/>
                    </a:lnTo>
                    <a:lnTo>
                      <a:pt x="386" y="493"/>
                    </a:lnTo>
                    <a:lnTo>
                      <a:pt x="346" y="474"/>
                    </a:lnTo>
                    <a:lnTo>
                      <a:pt x="311" y="455"/>
                    </a:lnTo>
                    <a:lnTo>
                      <a:pt x="282" y="436"/>
                    </a:lnTo>
                    <a:lnTo>
                      <a:pt x="256" y="418"/>
                    </a:lnTo>
                    <a:lnTo>
                      <a:pt x="235" y="401"/>
                    </a:lnTo>
                    <a:lnTo>
                      <a:pt x="219" y="385"/>
                    </a:lnTo>
                    <a:lnTo>
                      <a:pt x="207" y="375"/>
                    </a:lnTo>
                    <a:lnTo>
                      <a:pt x="201" y="367"/>
                    </a:lnTo>
                    <a:lnTo>
                      <a:pt x="198" y="364"/>
                    </a:lnTo>
                    <a:lnTo>
                      <a:pt x="206" y="425"/>
                    </a:lnTo>
                    <a:lnTo>
                      <a:pt x="207" y="480"/>
                    </a:lnTo>
                    <a:lnTo>
                      <a:pt x="205" y="531"/>
                    </a:lnTo>
                    <a:lnTo>
                      <a:pt x="197" y="579"/>
                    </a:lnTo>
                    <a:lnTo>
                      <a:pt x="186" y="622"/>
                    </a:lnTo>
                    <a:lnTo>
                      <a:pt x="172" y="662"/>
                    </a:lnTo>
                    <a:lnTo>
                      <a:pt x="156" y="698"/>
                    </a:lnTo>
                    <a:lnTo>
                      <a:pt x="139" y="730"/>
                    </a:lnTo>
                    <a:lnTo>
                      <a:pt x="120" y="759"/>
                    </a:lnTo>
                    <a:lnTo>
                      <a:pt x="101" y="783"/>
                    </a:lnTo>
                    <a:lnTo>
                      <a:pt x="82" y="806"/>
                    </a:lnTo>
                    <a:lnTo>
                      <a:pt x="63" y="824"/>
                    </a:lnTo>
                    <a:lnTo>
                      <a:pt x="53" y="799"/>
                    </a:lnTo>
                    <a:lnTo>
                      <a:pt x="42" y="773"/>
                    </a:lnTo>
                    <a:lnTo>
                      <a:pt x="25" y="719"/>
                    </a:lnTo>
                    <a:lnTo>
                      <a:pt x="12" y="663"/>
                    </a:lnTo>
                    <a:lnTo>
                      <a:pt x="4" y="607"/>
                    </a:lnTo>
                    <a:lnTo>
                      <a:pt x="0" y="549"/>
                    </a:lnTo>
                    <a:lnTo>
                      <a:pt x="2" y="493"/>
                    </a:lnTo>
                    <a:lnTo>
                      <a:pt x="7" y="436"/>
                    </a:lnTo>
                    <a:lnTo>
                      <a:pt x="16" y="381"/>
                    </a:lnTo>
                    <a:lnTo>
                      <a:pt x="31" y="328"/>
                    </a:lnTo>
                    <a:lnTo>
                      <a:pt x="49" y="277"/>
                    </a:lnTo>
                    <a:lnTo>
                      <a:pt x="71" y="227"/>
                    </a:lnTo>
                    <a:lnTo>
                      <a:pt x="97" y="182"/>
                    </a:lnTo>
                    <a:lnTo>
                      <a:pt x="128" y="140"/>
                    </a:lnTo>
                    <a:lnTo>
                      <a:pt x="162" y="104"/>
                    </a:lnTo>
                    <a:lnTo>
                      <a:pt x="200" y="72"/>
                    </a:lnTo>
                    <a:lnTo>
                      <a:pt x="243" y="46"/>
                    </a:lnTo>
                    <a:lnTo>
                      <a:pt x="289" y="25"/>
                    </a:lnTo>
                    <a:lnTo>
                      <a:pt x="345" y="9"/>
                    </a:lnTo>
                    <a:lnTo>
                      <a:pt x="403" y="2"/>
                    </a:lnTo>
                    <a:lnTo>
                      <a:pt x="45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dirty="0">
                  <a:latin typeface="Chalkboard" panose="03050602040202020205" pitchFamily="66" charset="77"/>
                </a:endParaRPr>
              </a:p>
            </p:txBody>
          </p:sp>
          <p:sp>
            <p:nvSpPr>
              <p:cNvPr id="930" name="Freeform 22">
                <a:extLst>
                  <a:ext uri="{FF2B5EF4-FFF2-40B4-BE49-F238E27FC236}">
                    <a16:creationId xmlns:a16="http://schemas.microsoft.com/office/drawing/2014/main" id="{12E039AE-818F-DCD2-DD2F-5630D44460FB}"/>
                  </a:ext>
                </a:extLst>
              </p:cNvPr>
              <p:cNvSpPr>
                <a:spLocks/>
              </p:cNvSpPr>
              <p:nvPr/>
            </p:nvSpPr>
            <p:spPr bwMode="auto">
              <a:xfrm>
                <a:off x="6219452" y="3864616"/>
                <a:ext cx="26276" cy="26276"/>
              </a:xfrm>
              <a:custGeom>
                <a:avLst/>
                <a:gdLst/>
                <a:ahLst/>
                <a:cxnLst>
                  <a:cxn ang="0">
                    <a:pos x="13" y="0"/>
                  </a:cxn>
                  <a:cxn ang="0">
                    <a:pos x="21" y="3"/>
                  </a:cxn>
                  <a:cxn ang="0">
                    <a:pos x="25" y="7"/>
                  </a:cxn>
                  <a:cxn ang="0">
                    <a:pos x="28" y="15"/>
                  </a:cxn>
                  <a:cxn ang="0">
                    <a:pos x="25" y="23"/>
                  </a:cxn>
                  <a:cxn ang="0">
                    <a:pos x="17" y="28"/>
                  </a:cxn>
                  <a:cxn ang="0">
                    <a:pos x="10" y="28"/>
                  </a:cxn>
                  <a:cxn ang="0">
                    <a:pos x="6" y="25"/>
                  </a:cxn>
                  <a:cxn ang="0">
                    <a:pos x="3" y="23"/>
                  </a:cxn>
                  <a:cxn ang="0">
                    <a:pos x="0" y="15"/>
                  </a:cxn>
                  <a:cxn ang="0">
                    <a:pos x="3" y="7"/>
                  </a:cxn>
                  <a:cxn ang="0">
                    <a:pos x="6" y="3"/>
                  </a:cxn>
                  <a:cxn ang="0">
                    <a:pos x="13" y="0"/>
                  </a:cxn>
                </a:cxnLst>
                <a:rect l="0" t="0" r="r" b="b"/>
                <a:pathLst>
                  <a:path w="28" h="28">
                    <a:moveTo>
                      <a:pt x="13" y="0"/>
                    </a:moveTo>
                    <a:lnTo>
                      <a:pt x="21" y="3"/>
                    </a:lnTo>
                    <a:lnTo>
                      <a:pt x="25" y="7"/>
                    </a:lnTo>
                    <a:lnTo>
                      <a:pt x="28" y="15"/>
                    </a:lnTo>
                    <a:lnTo>
                      <a:pt x="25" y="23"/>
                    </a:lnTo>
                    <a:lnTo>
                      <a:pt x="17" y="28"/>
                    </a:lnTo>
                    <a:lnTo>
                      <a:pt x="10" y="28"/>
                    </a:lnTo>
                    <a:lnTo>
                      <a:pt x="6" y="25"/>
                    </a:lnTo>
                    <a:lnTo>
                      <a:pt x="3" y="23"/>
                    </a:lnTo>
                    <a:lnTo>
                      <a:pt x="0" y="15"/>
                    </a:lnTo>
                    <a:lnTo>
                      <a:pt x="3" y="7"/>
                    </a:lnTo>
                    <a:lnTo>
                      <a:pt x="6" y="3"/>
                    </a:lnTo>
                    <a:lnTo>
                      <a:pt x="13"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31" name="Freeform 23">
                <a:extLst>
                  <a:ext uri="{FF2B5EF4-FFF2-40B4-BE49-F238E27FC236}">
                    <a16:creationId xmlns:a16="http://schemas.microsoft.com/office/drawing/2014/main" id="{1DB56F81-A5A2-FFA4-72B1-E63952557B50}"/>
                  </a:ext>
                </a:extLst>
              </p:cNvPr>
              <p:cNvSpPr>
                <a:spLocks/>
              </p:cNvSpPr>
              <p:nvPr/>
            </p:nvSpPr>
            <p:spPr bwMode="auto">
              <a:xfrm>
                <a:off x="6214760" y="3985672"/>
                <a:ext cx="26276" cy="25337"/>
              </a:xfrm>
              <a:custGeom>
                <a:avLst/>
                <a:gdLst/>
                <a:ahLst/>
                <a:cxnLst>
                  <a:cxn ang="0">
                    <a:pos x="11" y="0"/>
                  </a:cxn>
                  <a:cxn ang="0">
                    <a:pos x="18" y="0"/>
                  </a:cxn>
                  <a:cxn ang="0">
                    <a:pos x="22" y="2"/>
                  </a:cxn>
                  <a:cxn ang="0">
                    <a:pos x="25" y="5"/>
                  </a:cxn>
                  <a:cxn ang="0">
                    <a:pos x="28" y="9"/>
                  </a:cxn>
                  <a:cxn ang="0">
                    <a:pos x="28" y="17"/>
                  </a:cxn>
                  <a:cxn ang="0">
                    <a:pos x="22" y="25"/>
                  </a:cxn>
                  <a:cxn ang="0">
                    <a:pos x="15" y="27"/>
                  </a:cxn>
                  <a:cxn ang="0">
                    <a:pos x="7" y="25"/>
                  </a:cxn>
                  <a:cxn ang="0">
                    <a:pos x="3" y="21"/>
                  </a:cxn>
                  <a:cxn ang="0">
                    <a:pos x="0" y="13"/>
                  </a:cxn>
                  <a:cxn ang="0">
                    <a:pos x="3" y="5"/>
                  </a:cxn>
                  <a:cxn ang="0">
                    <a:pos x="11" y="0"/>
                  </a:cxn>
                </a:cxnLst>
                <a:rect l="0" t="0" r="r" b="b"/>
                <a:pathLst>
                  <a:path w="28" h="27">
                    <a:moveTo>
                      <a:pt x="11" y="0"/>
                    </a:moveTo>
                    <a:lnTo>
                      <a:pt x="18" y="0"/>
                    </a:lnTo>
                    <a:lnTo>
                      <a:pt x="22" y="2"/>
                    </a:lnTo>
                    <a:lnTo>
                      <a:pt x="25" y="5"/>
                    </a:lnTo>
                    <a:lnTo>
                      <a:pt x="28" y="9"/>
                    </a:lnTo>
                    <a:lnTo>
                      <a:pt x="28" y="17"/>
                    </a:lnTo>
                    <a:lnTo>
                      <a:pt x="22" y="25"/>
                    </a:lnTo>
                    <a:lnTo>
                      <a:pt x="15" y="27"/>
                    </a:lnTo>
                    <a:lnTo>
                      <a:pt x="7" y="25"/>
                    </a:lnTo>
                    <a:lnTo>
                      <a:pt x="3" y="21"/>
                    </a:lnTo>
                    <a:lnTo>
                      <a:pt x="0" y="13"/>
                    </a:lnTo>
                    <a:lnTo>
                      <a:pt x="3" y="5"/>
                    </a:lnTo>
                    <a:lnTo>
                      <a:pt x="11" y="0"/>
                    </a:lnTo>
                    <a:close/>
                  </a:path>
                </a:pathLst>
              </a:custGeom>
              <a:solidFill>
                <a:srgbClr val="2B2B2B"/>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32" name="Freeform 24">
                <a:extLst>
                  <a:ext uri="{FF2B5EF4-FFF2-40B4-BE49-F238E27FC236}">
                    <a16:creationId xmlns:a16="http://schemas.microsoft.com/office/drawing/2014/main" id="{B86823E7-F222-6B11-6713-DAEACC2814A2}"/>
                  </a:ext>
                </a:extLst>
              </p:cNvPr>
              <p:cNvSpPr>
                <a:spLocks/>
              </p:cNvSpPr>
              <p:nvPr/>
            </p:nvSpPr>
            <p:spPr bwMode="auto">
              <a:xfrm>
                <a:off x="6431536" y="2013106"/>
                <a:ext cx="63813" cy="459827"/>
              </a:xfrm>
              <a:custGeom>
                <a:avLst/>
                <a:gdLst/>
                <a:ahLst/>
                <a:cxnLst>
                  <a:cxn ang="0">
                    <a:pos x="15" y="0"/>
                  </a:cxn>
                  <a:cxn ang="0">
                    <a:pos x="17" y="3"/>
                  </a:cxn>
                  <a:cxn ang="0">
                    <a:pos x="22" y="12"/>
                  </a:cxn>
                  <a:cxn ang="0">
                    <a:pos x="27" y="26"/>
                  </a:cxn>
                  <a:cxn ang="0">
                    <a:pos x="35" y="45"/>
                  </a:cxn>
                  <a:cxn ang="0">
                    <a:pos x="43" y="69"/>
                  </a:cxn>
                  <a:cxn ang="0">
                    <a:pos x="51" y="97"/>
                  </a:cxn>
                  <a:cxn ang="0">
                    <a:pos x="59" y="130"/>
                  </a:cxn>
                  <a:cxn ang="0">
                    <a:pos x="64" y="165"/>
                  </a:cxn>
                  <a:cxn ang="0">
                    <a:pos x="68" y="204"/>
                  </a:cxn>
                  <a:cxn ang="0">
                    <a:pos x="68" y="246"/>
                  </a:cxn>
                  <a:cxn ang="0">
                    <a:pos x="64" y="291"/>
                  </a:cxn>
                  <a:cxn ang="0">
                    <a:pos x="56" y="338"/>
                  </a:cxn>
                  <a:cxn ang="0">
                    <a:pos x="44" y="388"/>
                  </a:cxn>
                  <a:cxn ang="0">
                    <a:pos x="25" y="437"/>
                  </a:cxn>
                  <a:cxn ang="0">
                    <a:pos x="0" y="490"/>
                  </a:cxn>
                  <a:cxn ang="0">
                    <a:pos x="1" y="486"/>
                  </a:cxn>
                  <a:cxn ang="0">
                    <a:pos x="5" y="477"/>
                  </a:cxn>
                  <a:cxn ang="0">
                    <a:pos x="10" y="460"/>
                  </a:cxn>
                  <a:cxn ang="0">
                    <a:pos x="18" y="437"/>
                  </a:cxn>
                  <a:cxn ang="0">
                    <a:pos x="25" y="410"/>
                  </a:cxn>
                  <a:cxn ang="0">
                    <a:pos x="32" y="378"/>
                  </a:cxn>
                  <a:cxn ang="0">
                    <a:pos x="39" y="342"/>
                  </a:cxn>
                  <a:cxn ang="0">
                    <a:pos x="45" y="301"/>
                  </a:cxn>
                  <a:cxn ang="0">
                    <a:pos x="48" y="257"/>
                  </a:cxn>
                  <a:cxn ang="0">
                    <a:pos x="49" y="210"/>
                  </a:cxn>
                  <a:cxn ang="0">
                    <a:pos x="47" y="160"/>
                  </a:cxn>
                  <a:cxn ang="0">
                    <a:pos x="42" y="109"/>
                  </a:cxn>
                  <a:cxn ang="0">
                    <a:pos x="31" y="55"/>
                  </a:cxn>
                  <a:cxn ang="0">
                    <a:pos x="15" y="0"/>
                  </a:cxn>
                </a:cxnLst>
                <a:rect l="0" t="0" r="r" b="b"/>
                <a:pathLst>
                  <a:path w="68" h="490">
                    <a:moveTo>
                      <a:pt x="15" y="0"/>
                    </a:moveTo>
                    <a:lnTo>
                      <a:pt x="17" y="3"/>
                    </a:lnTo>
                    <a:lnTo>
                      <a:pt x="22" y="12"/>
                    </a:lnTo>
                    <a:lnTo>
                      <a:pt x="27" y="26"/>
                    </a:lnTo>
                    <a:lnTo>
                      <a:pt x="35" y="45"/>
                    </a:lnTo>
                    <a:lnTo>
                      <a:pt x="43" y="69"/>
                    </a:lnTo>
                    <a:lnTo>
                      <a:pt x="51" y="97"/>
                    </a:lnTo>
                    <a:lnTo>
                      <a:pt x="59" y="130"/>
                    </a:lnTo>
                    <a:lnTo>
                      <a:pt x="64" y="165"/>
                    </a:lnTo>
                    <a:lnTo>
                      <a:pt x="68" y="204"/>
                    </a:lnTo>
                    <a:lnTo>
                      <a:pt x="68" y="246"/>
                    </a:lnTo>
                    <a:lnTo>
                      <a:pt x="64" y="291"/>
                    </a:lnTo>
                    <a:lnTo>
                      <a:pt x="56" y="338"/>
                    </a:lnTo>
                    <a:lnTo>
                      <a:pt x="44" y="388"/>
                    </a:lnTo>
                    <a:lnTo>
                      <a:pt x="25" y="437"/>
                    </a:lnTo>
                    <a:lnTo>
                      <a:pt x="0" y="490"/>
                    </a:lnTo>
                    <a:lnTo>
                      <a:pt x="1" y="486"/>
                    </a:lnTo>
                    <a:lnTo>
                      <a:pt x="5" y="477"/>
                    </a:lnTo>
                    <a:lnTo>
                      <a:pt x="10" y="460"/>
                    </a:lnTo>
                    <a:lnTo>
                      <a:pt x="18" y="437"/>
                    </a:lnTo>
                    <a:lnTo>
                      <a:pt x="25" y="410"/>
                    </a:lnTo>
                    <a:lnTo>
                      <a:pt x="32" y="378"/>
                    </a:lnTo>
                    <a:lnTo>
                      <a:pt x="39" y="342"/>
                    </a:lnTo>
                    <a:lnTo>
                      <a:pt x="45" y="301"/>
                    </a:lnTo>
                    <a:lnTo>
                      <a:pt x="48" y="257"/>
                    </a:lnTo>
                    <a:lnTo>
                      <a:pt x="49" y="210"/>
                    </a:lnTo>
                    <a:lnTo>
                      <a:pt x="47" y="160"/>
                    </a:lnTo>
                    <a:lnTo>
                      <a:pt x="42" y="109"/>
                    </a:lnTo>
                    <a:lnTo>
                      <a:pt x="31" y="55"/>
                    </a:lnTo>
                    <a:lnTo>
                      <a:pt x="15"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33" name="Freeform 25">
                <a:extLst>
                  <a:ext uri="{FF2B5EF4-FFF2-40B4-BE49-F238E27FC236}">
                    <a16:creationId xmlns:a16="http://schemas.microsoft.com/office/drawing/2014/main" id="{2878EE19-1A57-371A-45AB-D22C0E2CD7FE}"/>
                  </a:ext>
                </a:extLst>
              </p:cNvPr>
              <p:cNvSpPr>
                <a:spLocks/>
              </p:cNvSpPr>
              <p:nvPr/>
            </p:nvSpPr>
            <p:spPr bwMode="auto">
              <a:xfrm>
                <a:off x="5921972" y="1800084"/>
                <a:ext cx="414783" cy="273081"/>
              </a:xfrm>
              <a:custGeom>
                <a:avLst/>
                <a:gdLst/>
                <a:ahLst/>
                <a:cxnLst>
                  <a:cxn ang="0">
                    <a:pos x="382" y="0"/>
                  </a:cxn>
                  <a:cxn ang="0">
                    <a:pos x="384" y="3"/>
                  </a:cxn>
                  <a:cxn ang="0">
                    <a:pos x="389" y="10"/>
                  </a:cxn>
                  <a:cxn ang="0">
                    <a:pos x="396" y="19"/>
                  </a:cxn>
                  <a:cxn ang="0">
                    <a:pos x="405" y="33"/>
                  </a:cxn>
                  <a:cxn ang="0">
                    <a:pos x="416" y="49"/>
                  </a:cxn>
                  <a:cxn ang="0">
                    <a:pos x="425" y="67"/>
                  </a:cxn>
                  <a:cxn ang="0">
                    <a:pos x="434" y="88"/>
                  </a:cxn>
                  <a:cxn ang="0">
                    <a:pos x="439" y="110"/>
                  </a:cxn>
                  <a:cxn ang="0">
                    <a:pos x="442" y="134"/>
                  </a:cxn>
                  <a:cxn ang="0">
                    <a:pos x="442" y="158"/>
                  </a:cxn>
                  <a:cxn ang="0">
                    <a:pos x="435" y="181"/>
                  </a:cxn>
                  <a:cxn ang="0">
                    <a:pos x="423" y="205"/>
                  </a:cxn>
                  <a:cxn ang="0">
                    <a:pos x="405" y="227"/>
                  </a:cxn>
                  <a:cxn ang="0">
                    <a:pos x="379" y="248"/>
                  </a:cxn>
                  <a:cxn ang="0">
                    <a:pos x="346" y="266"/>
                  </a:cxn>
                  <a:cxn ang="0">
                    <a:pos x="312" y="279"/>
                  </a:cxn>
                  <a:cxn ang="0">
                    <a:pos x="275" y="287"/>
                  </a:cxn>
                  <a:cxn ang="0">
                    <a:pos x="239" y="291"/>
                  </a:cxn>
                  <a:cxn ang="0">
                    <a:pos x="201" y="291"/>
                  </a:cxn>
                  <a:cxn ang="0">
                    <a:pos x="164" y="287"/>
                  </a:cxn>
                  <a:cxn ang="0">
                    <a:pos x="129" y="281"/>
                  </a:cxn>
                  <a:cxn ang="0">
                    <a:pos x="96" y="270"/>
                  </a:cxn>
                  <a:cxn ang="0">
                    <a:pos x="66" y="260"/>
                  </a:cxn>
                  <a:cxn ang="0">
                    <a:pos x="38" y="245"/>
                  </a:cxn>
                  <a:cxn ang="0">
                    <a:pos x="17" y="231"/>
                  </a:cxn>
                  <a:cxn ang="0">
                    <a:pos x="0" y="215"/>
                  </a:cxn>
                  <a:cxn ang="0">
                    <a:pos x="4" y="217"/>
                  </a:cxn>
                  <a:cxn ang="0">
                    <a:pos x="14" y="219"/>
                  </a:cxn>
                  <a:cxn ang="0">
                    <a:pos x="29" y="223"/>
                  </a:cxn>
                  <a:cxn ang="0">
                    <a:pos x="49" y="227"/>
                  </a:cxn>
                  <a:cxn ang="0">
                    <a:pos x="74" y="231"/>
                  </a:cxn>
                  <a:cxn ang="0">
                    <a:pos x="100" y="234"/>
                  </a:cxn>
                  <a:cxn ang="0">
                    <a:pos x="130" y="234"/>
                  </a:cxn>
                  <a:cxn ang="0">
                    <a:pos x="162" y="232"/>
                  </a:cxn>
                  <a:cxn ang="0">
                    <a:pos x="193" y="227"/>
                  </a:cxn>
                  <a:cxn ang="0">
                    <a:pos x="224" y="218"/>
                  </a:cxn>
                  <a:cxn ang="0">
                    <a:pos x="255" y="203"/>
                  </a:cxn>
                  <a:cxn ang="0">
                    <a:pos x="283" y="184"/>
                  </a:cxn>
                  <a:cxn ang="0">
                    <a:pos x="279" y="184"/>
                  </a:cxn>
                  <a:cxn ang="0">
                    <a:pos x="270" y="185"/>
                  </a:cxn>
                  <a:cxn ang="0">
                    <a:pos x="255" y="184"/>
                  </a:cxn>
                  <a:cxn ang="0">
                    <a:pos x="236" y="182"/>
                  </a:cxn>
                  <a:cxn ang="0">
                    <a:pos x="215" y="180"/>
                  </a:cxn>
                  <a:cxn ang="0">
                    <a:pos x="192" y="173"/>
                  </a:cxn>
                  <a:cxn ang="0">
                    <a:pos x="169" y="163"/>
                  </a:cxn>
                  <a:cxn ang="0">
                    <a:pos x="148" y="148"/>
                  </a:cxn>
                  <a:cxn ang="0">
                    <a:pos x="129" y="129"/>
                  </a:cxn>
                  <a:cxn ang="0">
                    <a:pos x="131" y="129"/>
                  </a:cxn>
                  <a:cxn ang="0">
                    <a:pos x="139" y="130"/>
                  </a:cxn>
                  <a:cxn ang="0">
                    <a:pos x="151" y="131"/>
                  </a:cxn>
                  <a:cxn ang="0">
                    <a:pos x="165" y="133"/>
                  </a:cxn>
                  <a:cxn ang="0">
                    <a:pos x="184" y="133"/>
                  </a:cxn>
                  <a:cxn ang="0">
                    <a:pos x="226" y="130"/>
                  </a:cxn>
                  <a:cxn ang="0">
                    <a:pos x="249" y="127"/>
                  </a:cxn>
                  <a:cxn ang="0">
                    <a:pos x="272" y="122"/>
                  </a:cxn>
                  <a:cxn ang="0">
                    <a:pos x="294" y="114"/>
                  </a:cxn>
                  <a:cxn ang="0">
                    <a:pos x="315" y="104"/>
                  </a:cxn>
                  <a:cxn ang="0">
                    <a:pos x="334" y="91"/>
                  </a:cxn>
                  <a:cxn ang="0">
                    <a:pos x="351" y="74"/>
                  </a:cxn>
                  <a:cxn ang="0">
                    <a:pos x="366" y="54"/>
                  </a:cxn>
                  <a:cxn ang="0">
                    <a:pos x="376" y="29"/>
                  </a:cxn>
                  <a:cxn ang="0">
                    <a:pos x="382" y="0"/>
                  </a:cxn>
                </a:cxnLst>
                <a:rect l="0" t="0" r="r" b="b"/>
                <a:pathLst>
                  <a:path w="442" h="291">
                    <a:moveTo>
                      <a:pt x="382" y="0"/>
                    </a:moveTo>
                    <a:lnTo>
                      <a:pt x="384" y="3"/>
                    </a:lnTo>
                    <a:lnTo>
                      <a:pt x="389" y="10"/>
                    </a:lnTo>
                    <a:lnTo>
                      <a:pt x="396" y="19"/>
                    </a:lnTo>
                    <a:lnTo>
                      <a:pt x="405" y="33"/>
                    </a:lnTo>
                    <a:lnTo>
                      <a:pt x="416" y="49"/>
                    </a:lnTo>
                    <a:lnTo>
                      <a:pt x="425" y="67"/>
                    </a:lnTo>
                    <a:lnTo>
                      <a:pt x="434" y="88"/>
                    </a:lnTo>
                    <a:lnTo>
                      <a:pt x="439" y="110"/>
                    </a:lnTo>
                    <a:lnTo>
                      <a:pt x="442" y="134"/>
                    </a:lnTo>
                    <a:lnTo>
                      <a:pt x="442" y="158"/>
                    </a:lnTo>
                    <a:lnTo>
                      <a:pt x="435" y="181"/>
                    </a:lnTo>
                    <a:lnTo>
                      <a:pt x="423" y="205"/>
                    </a:lnTo>
                    <a:lnTo>
                      <a:pt x="405" y="227"/>
                    </a:lnTo>
                    <a:lnTo>
                      <a:pt x="379" y="248"/>
                    </a:lnTo>
                    <a:lnTo>
                      <a:pt x="346" y="266"/>
                    </a:lnTo>
                    <a:lnTo>
                      <a:pt x="312" y="279"/>
                    </a:lnTo>
                    <a:lnTo>
                      <a:pt x="275" y="287"/>
                    </a:lnTo>
                    <a:lnTo>
                      <a:pt x="239" y="291"/>
                    </a:lnTo>
                    <a:lnTo>
                      <a:pt x="201" y="291"/>
                    </a:lnTo>
                    <a:lnTo>
                      <a:pt x="164" y="287"/>
                    </a:lnTo>
                    <a:lnTo>
                      <a:pt x="129" y="281"/>
                    </a:lnTo>
                    <a:lnTo>
                      <a:pt x="96" y="270"/>
                    </a:lnTo>
                    <a:lnTo>
                      <a:pt x="66" y="260"/>
                    </a:lnTo>
                    <a:lnTo>
                      <a:pt x="38" y="245"/>
                    </a:lnTo>
                    <a:lnTo>
                      <a:pt x="17" y="231"/>
                    </a:lnTo>
                    <a:lnTo>
                      <a:pt x="0" y="215"/>
                    </a:lnTo>
                    <a:lnTo>
                      <a:pt x="4" y="217"/>
                    </a:lnTo>
                    <a:lnTo>
                      <a:pt x="14" y="219"/>
                    </a:lnTo>
                    <a:lnTo>
                      <a:pt x="29" y="223"/>
                    </a:lnTo>
                    <a:lnTo>
                      <a:pt x="49" y="227"/>
                    </a:lnTo>
                    <a:lnTo>
                      <a:pt x="74" y="231"/>
                    </a:lnTo>
                    <a:lnTo>
                      <a:pt x="100" y="234"/>
                    </a:lnTo>
                    <a:lnTo>
                      <a:pt x="130" y="234"/>
                    </a:lnTo>
                    <a:lnTo>
                      <a:pt x="162" y="232"/>
                    </a:lnTo>
                    <a:lnTo>
                      <a:pt x="193" y="227"/>
                    </a:lnTo>
                    <a:lnTo>
                      <a:pt x="224" y="218"/>
                    </a:lnTo>
                    <a:lnTo>
                      <a:pt x="255" y="203"/>
                    </a:lnTo>
                    <a:lnTo>
                      <a:pt x="283" y="184"/>
                    </a:lnTo>
                    <a:lnTo>
                      <a:pt x="279" y="184"/>
                    </a:lnTo>
                    <a:lnTo>
                      <a:pt x="270" y="185"/>
                    </a:lnTo>
                    <a:lnTo>
                      <a:pt x="255" y="184"/>
                    </a:lnTo>
                    <a:lnTo>
                      <a:pt x="236" y="182"/>
                    </a:lnTo>
                    <a:lnTo>
                      <a:pt x="215" y="180"/>
                    </a:lnTo>
                    <a:lnTo>
                      <a:pt x="192" y="173"/>
                    </a:lnTo>
                    <a:lnTo>
                      <a:pt x="169" y="163"/>
                    </a:lnTo>
                    <a:lnTo>
                      <a:pt x="148" y="148"/>
                    </a:lnTo>
                    <a:lnTo>
                      <a:pt x="129" y="129"/>
                    </a:lnTo>
                    <a:lnTo>
                      <a:pt x="131" y="129"/>
                    </a:lnTo>
                    <a:lnTo>
                      <a:pt x="139" y="130"/>
                    </a:lnTo>
                    <a:lnTo>
                      <a:pt x="151" y="131"/>
                    </a:lnTo>
                    <a:lnTo>
                      <a:pt x="165" y="133"/>
                    </a:lnTo>
                    <a:lnTo>
                      <a:pt x="184" y="133"/>
                    </a:lnTo>
                    <a:lnTo>
                      <a:pt x="226" y="130"/>
                    </a:lnTo>
                    <a:lnTo>
                      <a:pt x="249" y="127"/>
                    </a:lnTo>
                    <a:lnTo>
                      <a:pt x="272" y="122"/>
                    </a:lnTo>
                    <a:lnTo>
                      <a:pt x="294" y="114"/>
                    </a:lnTo>
                    <a:lnTo>
                      <a:pt x="315" y="104"/>
                    </a:lnTo>
                    <a:lnTo>
                      <a:pt x="334" y="91"/>
                    </a:lnTo>
                    <a:lnTo>
                      <a:pt x="351" y="74"/>
                    </a:lnTo>
                    <a:lnTo>
                      <a:pt x="366" y="54"/>
                    </a:lnTo>
                    <a:lnTo>
                      <a:pt x="376" y="29"/>
                    </a:lnTo>
                    <a:lnTo>
                      <a:pt x="382" y="0"/>
                    </a:lnTo>
                    <a:close/>
                  </a:path>
                </a:pathLst>
              </a:custGeom>
              <a:solidFill>
                <a:srgbClr val="363636"/>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34" name="Rectangle 26">
                <a:extLst>
                  <a:ext uri="{FF2B5EF4-FFF2-40B4-BE49-F238E27FC236}">
                    <a16:creationId xmlns:a16="http://schemas.microsoft.com/office/drawing/2014/main" id="{B87E1219-9978-6386-3873-901D9BCD0B7B}"/>
                  </a:ext>
                </a:extLst>
              </p:cNvPr>
              <p:cNvSpPr>
                <a:spLocks noChangeArrowheads="1"/>
              </p:cNvSpPr>
              <p:nvPr/>
            </p:nvSpPr>
            <p:spPr bwMode="auto">
              <a:xfrm>
                <a:off x="5812177" y="3263086"/>
                <a:ext cx="1082002" cy="847396"/>
              </a:xfrm>
              <a:prstGeom prst="rect">
                <a:avLst/>
              </a:prstGeom>
              <a:solidFill>
                <a:srgbClr val="E3EAEB"/>
              </a:solidFill>
              <a:ln w="0">
                <a:noFill/>
                <a:prstDash val="solid"/>
                <a:miter lim="800000"/>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35" name="Freeform 28">
                <a:extLst>
                  <a:ext uri="{FF2B5EF4-FFF2-40B4-BE49-F238E27FC236}">
                    <a16:creationId xmlns:a16="http://schemas.microsoft.com/office/drawing/2014/main" id="{6446B23A-4E5C-6EAA-EC0A-47C22299326A}"/>
                  </a:ext>
                </a:extLst>
              </p:cNvPr>
              <p:cNvSpPr>
                <a:spLocks/>
              </p:cNvSpPr>
              <p:nvPr/>
            </p:nvSpPr>
            <p:spPr bwMode="auto">
              <a:xfrm>
                <a:off x="6780630" y="3562443"/>
                <a:ext cx="199884" cy="202699"/>
              </a:xfrm>
              <a:custGeom>
                <a:avLst/>
                <a:gdLst/>
                <a:ahLst/>
                <a:cxnLst>
                  <a:cxn ang="0">
                    <a:pos x="70" y="0"/>
                  </a:cxn>
                  <a:cxn ang="0">
                    <a:pos x="87" y="3"/>
                  </a:cxn>
                  <a:cxn ang="0">
                    <a:pos x="108" y="10"/>
                  </a:cxn>
                  <a:cxn ang="0">
                    <a:pos x="133" y="17"/>
                  </a:cxn>
                  <a:cxn ang="0">
                    <a:pos x="158" y="27"/>
                  </a:cxn>
                  <a:cxn ang="0">
                    <a:pos x="180" y="36"/>
                  </a:cxn>
                  <a:cxn ang="0">
                    <a:pos x="191" y="42"/>
                  </a:cxn>
                  <a:cxn ang="0">
                    <a:pos x="200" y="50"/>
                  </a:cxn>
                  <a:cxn ang="0">
                    <a:pos x="207" y="59"/>
                  </a:cxn>
                  <a:cxn ang="0">
                    <a:pos x="210" y="72"/>
                  </a:cxn>
                  <a:cxn ang="0">
                    <a:pos x="213" y="89"/>
                  </a:cxn>
                  <a:cxn ang="0">
                    <a:pos x="210" y="109"/>
                  </a:cxn>
                  <a:cxn ang="0">
                    <a:pos x="207" y="133"/>
                  </a:cxn>
                  <a:cxn ang="0">
                    <a:pos x="199" y="157"/>
                  </a:cxn>
                  <a:cxn ang="0">
                    <a:pos x="188" y="177"/>
                  </a:cxn>
                  <a:cxn ang="0">
                    <a:pos x="178" y="193"/>
                  </a:cxn>
                  <a:cxn ang="0">
                    <a:pos x="169" y="203"/>
                  </a:cxn>
                  <a:cxn ang="0">
                    <a:pos x="159" y="210"/>
                  </a:cxn>
                  <a:cxn ang="0">
                    <a:pos x="154" y="214"/>
                  </a:cxn>
                  <a:cxn ang="0">
                    <a:pos x="152" y="215"/>
                  </a:cxn>
                  <a:cxn ang="0">
                    <a:pos x="129" y="216"/>
                  </a:cxn>
                  <a:cxn ang="0">
                    <a:pos x="111" y="214"/>
                  </a:cxn>
                  <a:cxn ang="0">
                    <a:pos x="94" y="207"/>
                  </a:cxn>
                  <a:cxn ang="0">
                    <a:pos x="73" y="198"/>
                  </a:cxn>
                  <a:cxn ang="0">
                    <a:pos x="49" y="185"/>
                  </a:cxn>
                  <a:cxn ang="0">
                    <a:pos x="28" y="167"/>
                  </a:cxn>
                  <a:cxn ang="0">
                    <a:pos x="10" y="146"/>
                  </a:cxn>
                  <a:cxn ang="0">
                    <a:pos x="0" y="122"/>
                  </a:cxn>
                  <a:cxn ang="0">
                    <a:pos x="0" y="113"/>
                  </a:cxn>
                  <a:cxn ang="0">
                    <a:pos x="1" y="100"/>
                  </a:cxn>
                  <a:cxn ang="0">
                    <a:pos x="5" y="82"/>
                  </a:cxn>
                  <a:cxn ang="0">
                    <a:pos x="18" y="45"/>
                  </a:cxn>
                  <a:cxn ang="0">
                    <a:pos x="26" y="29"/>
                  </a:cxn>
                  <a:cxn ang="0">
                    <a:pos x="34" y="17"/>
                  </a:cxn>
                  <a:cxn ang="0">
                    <a:pos x="45" y="7"/>
                  </a:cxn>
                  <a:cxn ang="0">
                    <a:pos x="57" y="2"/>
                  </a:cxn>
                  <a:cxn ang="0">
                    <a:pos x="70" y="0"/>
                  </a:cxn>
                </a:cxnLst>
                <a:rect l="0" t="0" r="r" b="b"/>
                <a:pathLst>
                  <a:path w="213" h="216">
                    <a:moveTo>
                      <a:pt x="70" y="0"/>
                    </a:moveTo>
                    <a:lnTo>
                      <a:pt x="87" y="3"/>
                    </a:lnTo>
                    <a:lnTo>
                      <a:pt x="108" y="10"/>
                    </a:lnTo>
                    <a:lnTo>
                      <a:pt x="133" y="17"/>
                    </a:lnTo>
                    <a:lnTo>
                      <a:pt x="158" y="27"/>
                    </a:lnTo>
                    <a:lnTo>
                      <a:pt x="180" y="36"/>
                    </a:lnTo>
                    <a:lnTo>
                      <a:pt x="191" y="42"/>
                    </a:lnTo>
                    <a:lnTo>
                      <a:pt x="200" y="50"/>
                    </a:lnTo>
                    <a:lnTo>
                      <a:pt x="207" y="59"/>
                    </a:lnTo>
                    <a:lnTo>
                      <a:pt x="210" y="72"/>
                    </a:lnTo>
                    <a:lnTo>
                      <a:pt x="213" y="89"/>
                    </a:lnTo>
                    <a:lnTo>
                      <a:pt x="210" y="109"/>
                    </a:lnTo>
                    <a:lnTo>
                      <a:pt x="207" y="133"/>
                    </a:lnTo>
                    <a:lnTo>
                      <a:pt x="199" y="157"/>
                    </a:lnTo>
                    <a:lnTo>
                      <a:pt x="188" y="177"/>
                    </a:lnTo>
                    <a:lnTo>
                      <a:pt x="178" y="193"/>
                    </a:lnTo>
                    <a:lnTo>
                      <a:pt x="169" y="203"/>
                    </a:lnTo>
                    <a:lnTo>
                      <a:pt x="159" y="210"/>
                    </a:lnTo>
                    <a:lnTo>
                      <a:pt x="154" y="214"/>
                    </a:lnTo>
                    <a:lnTo>
                      <a:pt x="152" y="215"/>
                    </a:lnTo>
                    <a:lnTo>
                      <a:pt x="129" y="216"/>
                    </a:lnTo>
                    <a:lnTo>
                      <a:pt x="111" y="214"/>
                    </a:lnTo>
                    <a:lnTo>
                      <a:pt x="94" y="207"/>
                    </a:lnTo>
                    <a:lnTo>
                      <a:pt x="73" y="198"/>
                    </a:lnTo>
                    <a:lnTo>
                      <a:pt x="49" y="185"/>
                    </a:lnTo>
                    <a:lnTo>
                      <a:pt x="28" y="167"/>
                    </a:lnTo>
                    <a:lnTo>
                      <a:pt x="10" y="146"/>
                    </a:lnTo>
                    <a:lnTo>
                      <a:pt x="0" y="122"/>
                    </a:lnTo>
                    <a:lnTo>
                      <a:pt x="0" y="113"/>
                    </a:lnTo>
                    <a:lnTo>
                      <a:pt x="1" y="100"/>
                    </a:lnTo>
                    <a:lnTo>
                      <a:pt x="5" y="82"/>
                    </a:lnTo>
                    <a:lnTo>
                      <a:pt x="18" y="45"/>
                    </a:lnTo>
                    <a:lnTo>
                      <a:pt x="26" y="29"/>
                    </a:lnTo>
                    <a:lnTo>
                      <a:pt x="34" y="17"/>
                    </a:lnTo>
                    <a:lnTo>
                      <a:pt x="45" y="7"/>
                    </a:lnTo>
                    <a:lnTo>
                      <a:pt x="57" y="2"/>
                    </a:lnTo>
                    <a:lnTo>
                      <a:pt x="70"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36" name="Freeform 29">
                <a:extLst>
                  <a:ext uri="{FF2B5EF4-FFF2-40B4-BE49-F238E27FC236}">
                    <a16:creationId xmlns:a16="http://schemas.microsoft.com/office/drawing/2014/main" id="{9358F509-A1A0-4B6D-6DC9-D83EC246B194}"/>
                  </a:ext>
                </a:extLst>
              </p:cNvPr>
              <p:cNvSpPr>
                <a:spLocks/>
              </p:cNvSpPr>
              <p:nvPr/>
            </p:nvSpPr>
            <p:spPr bwMode="auto">
              <a:xfrm>
                <a:off x="6780630" y="3562443"/>
                <a:ext cx="139825" cy="201761"/>
              </a:xfrm>
              <a:custGeom>
                <a:avLst/>
                <a:gdLst/>
                <a:ahLst/>
                <a:cxnLst>
                  <a:cxn ang="0">
                    <a:pos x="69" y="0"/>
                  </a:cxn>
                  <a:cxn ang="0">
                    <a:pos x="61" y="15"/>
                  </a:cxn>
                  <a:cxn ang="0">
                    <a:pos x="53" y="33"/>
                  </a:cxn>
                  <a:cxn ang="0">
                    <a:pos x="47" y="53"/>
                  </a:cxn>
                  <a:cxn ang="0">
                    <a:pos x="40" y="75"/>
                  </a:cxn>
                  <a:cxn ang="0">
                    <a:pos x="36" y="96"/>
                  </a:cxn>
                  <a:cxn ang="0">
                    <a:pos x="36" y="116"/>
                  </a:cxn>
                  <a:cxn ang="0">
                    <a:pos x="40" y="134"/>
                  </a:cxn>
                  <a:cxn ang="0">
                    <a:pos x="51" y="155"/>
                  </a:cxn>
                  <a:cxn ang="0">
                    <a:pos x="66" y="173"/>
                  </a:cxn>
                  <a:cxn ang="0">
                    <a:pos x="85" y="188"/>
                  </a:cxn>
                  <a:cxn ang="0">
                    <a:pos x="106" y="199"/>
                  </a:cxn>
                  <a:cxn ang="0">
                    <a:pos x="128" y="209"/>
                  </a:cxn>
                  <a:cxn ang="0">
                    <a:pos x="149" y="215"/>
                  </a:cxn>
                  <a:cxn ang="0">
                    <a:pos x="128" y="215"/>
                  </a:cxn>
                  <a:cxn ang="0">
                    <a:pos x="111" y="212"/>
                  </a:cxn>
                  <a:cxn ang="0">
                    <a:pos x="93" y="207"/>
                  </a:cxn>
                  <a:cxn ang="0">
                    <a:pos x="73" y="198"/>
                  </a:cxn>
                  <a:cxn ang="0">
                    <a:pos x="49" y="185"/>
                  </a:cxn>
                  <a:cxn ang="0">
                    <a:pos x="28" y="167"/>
                  </a:cxn>
                  <a:cxn ang="0">
                    <a:pos x="10" y="146"/>
                  </a:cxn>
                  <a:cxn ang="0">
                    <a:pos x="0" y="122"/>
                  </a:cxn>
                  <a:cxn ang="0">
                    <a:pos x="0" y="113"/>
                  </a:cxn>
                  <a:cxn ang="0">
                    <a:pos x="1" y="100"/>
                  </a:cxn>
                  <a:cxn ang="0">
                    <a:pos x="5" y="82"/>
                  </a:cxn>
                  <a:cxn ang="0">
                    <a:pos x="18" y="45"/>
                  </a:cxn>
                  <a:cxn ang="0">
                    <a:pos x="26" y="29"/>
                  </a:cxn>
                  <a:cxn ang="0">
                    <a:pos x="34" y="17"/>
                  </a:cxn>
                  <a:cxn ang="0">
                    <a:pos x="45" y="7"/>
                  </a:cxn>
                  <a:cxn ang="0">
                    <a:pos x="56" y="2"/>
                  </a:cxn>
                  <a:cxn ang="0">
                    <a:pos x="69" y="0"/>
                  </a:cxn>
                </a:cxnLst>
                <a:rect l="0" t="0" r="r" b="b"/>
                <a:pathLst>
                  <a:path w="149" h="215">
                    <a:moveTo>
                      <a:pt x="69" y="0"/>
                    </a:moveTo>
                    <a:lnTo>
                      <a:pt x="61" y="15"/>
                    </a:lnTo>
                    <a:lnTo>
                      <a:pt x="53" y="33"/>
                    </a:lnTo>
                    <a:lnTo>
                      <a:pt x="47" y="53"/>
                    </a:lnTo>
                    <a:lnTo>
                      <a:pt x="40" y="75"/>
                    </a:lnTo>
                    <a:lnTo>
                      <a:pt x="36" y="96"/>
                    </a:lnTo>
                    <a:lnTo>
                      <a:pt x="36" y="116"/>
                    </a:lnTo>
                    <a:lnTo>
                      <a:pt x="40" y="134"/>
                    </a:lnTo>
                    <a:lnTo>
                      <a:pt x="51" y="155"/>
                    </a:lnTo>
                    <a:lnTo>
                      <a:pt x="66" y="173"/>
                    </a:lnTo>
                    <a:lnTo>
                      <a:pt x="85" y="188"/>
                    </a:lnTo>
                    <a:lnTo>
                      <a:pt x="106" y="199"/>
                    </a:lnTo>
                    <a:lnTo>
                      <a:pt x="128" y="209"/>
                    </a:lnTo>
                    <a:lnTo>
                      <a:pt x="149" y="215"/>
                    </a:lnTo>
                    <a:lnTo>
                      <a:pt x="128" y="215"/>
                    </a:lnTo>
                    <a:lnTo>
                      <a:pt x="111" y="212"/>
                    </a:lnTo>
                    <a:lnTo>
                      <a:pt x="93" y="207"/>
                    </a:lnTo>
                    <a:lnTo>
                      <a:pt x="73" y="198"/>
                    </a:lnTo>
                    <a:lnTo>
                      <a:pt x="49" y="185"/>
                    </a:lnTo>
                    <a:lnTo>
                      <a:pt x="28" y="167"/>
                    </a:lnTo>
                    <a:lnTo>
                      <a:pt x="10" y="146"/>
                    </a:lnTo>
                    <a:lnTo>
                      <a:pt x="0" y="122"/>
                    </a:lnTo>
                    <a:lnTo>
                      <a:pt x="0" y="113"/>
                    </a:lnTo>
                    <a:lnTo>
                      <a:pt x="1" y="100"/>
                    </a:lnTo>
                    <a:lnTo>
                      <a:pt x="5" y="82"/>
                    </a:lnTo>
                    <a:lnTo>
                      <a:pt x="18" y="45"/>
                    </a:lnTo>
                    <a:lnTo>
                      <a:pt x="26" y="29"/>
                    </a:lnTo>
                    <a:lnTo>
                      <a:pt x="34" y="17"/>
                    </a:lnTo>
                    <a:lnTo>
                      <a:pt x="45" y="7"/>
                    </a:lnTo>
                    <a:lnTo>
                      <a:pt x="56" y="2"/>
                    </a:lnTo>
                    <a:lnTo>
                      <a:pt x="69" y="0"/>
                    </a:lnTo>
                    <a:close/>
                  </a:path>
                </a:pathLst>
              </a:custGeom>
              <a:solidFill>
                <a:srgbClr val="F6964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37" name="Freeform 30">
                <a:extLst>
                  <a:ext uri="{FF2B5EF4-FFF2-40B4-BE49-F238E27FC236}">
                    <a16:creationId xmlns:a16="http://schemas.microsoft.com/office/drawing/2014/main" id="{D14F3FCF-6665-A051-9B1A-F879D1593A8F}"/>
                  </a:ext>
                </a:extLst>
              </p:cNvPr>
              <p:cNvSpPr>
                <a:spLocks/>
              </p:cNvSpPr>
              <p:nvPr/>
            </p:nvSpPr>
            <p:spPr bwMode="auto">
              <a:xfrm>
                <a:off x="5705196" y="3713529"/>
                <a:ext cx="194254" cy="238360"/>
              </a:xfrm>
              <a:custGeom>
                <a:avLst/>
                <a:gdLst/>
                <a:ahLst/>
                <a:cxnLst>
                  <a:cxn ang="0">
                    <a:pos x="87" y="0"/>
                  </a:cxn>
                  <a:cxn ang="0">
                    <a:pos x="108" y="0"/>
                  </a:cxn>
                  <a:cxn ang="0">
                    <a:pos x="129" y="3"/>
                  </a:cxn>
                  <a:cxn ang="0">
                    <a:pos x="150" y="8"/>
                  </a:cxn>
                  <a:cxn ang="0">
                    <a:pos x="167" y="14"/>
                  </a:cxn>
                  <a:cxn ang="0">
                    <a:pos x="179" y="19"/>
                  </a:cxn>
                  <a:cxn ang="0">
                    <a:pos x="191" y="29"/>
                  </a:cxn>
                  <a:cxn ang="0">
                    <a:pos x="199" y="45"/>
                  </a:cxn>
                  <a:cxn ang="0">
                    <a:pos x="204" y="65"/>
                  </a:cxn>
                  <a:cxn ang="0">
                    <a:pos x="207" y="88"/>
                  </a:cxn>
                  <a:cxn ang="0">
                    <a:pos x="205" y="114"/>
                  </a:cxn>
                  <a:cxn ang="0">
                    <a:pos x="201" y="142"/>
                  </a:cxn>
                  <a:cxn ang="0">
                    <a:pos x="195" y="171"/>
                  </a:cxn>
                  <a:cxn ang="0">
                    <a:pos x="186" y="198"/>
                  </a:cxn>
                  <a:cxn ang="0">
                    <a:pos x="169" y="232"/>
                  </a:cxn>
                  <a:cxn ang="0">
                    <a:pos x="162" y="239"/>
                  </a:cxn>
                  <a:cxn ang="0">
                    <a:pos x="154" y="245"/>
                  </a:cxn>
                  <a:cxn ang="0">
                    <a:pos x="144" y="251"/>
                  </a:cxn>
                  <a:cxn ang="0">
                    <a:pos x="131" y="253"/>
                  </a:cxn>
                  <a:cxn ang="0">
                    <a:pos x="112" y="254"/>
                  </a:cxn>
                  <a:cxn ang="0">
                    <a:pos x="90" y="253"/>
                  </a:cxn>
                  <a:cxn ang="0">
                    <a:pos x="69" y="249"/>
                  </a:cxn>
                  <a:cxn ang="0">
                    <a:pos x="51" y="240"/>
                  </a:cxn>
                  <a:cxn ang="0">
                    <a:pos x="34" y="227"/>
                  </a:cxn>
                  <a:cxn ang="0">
                    <a:pos x="19" y="210"/>
                  </a:cxn>
                  <a:cxn ang="0">
                    <a:pos x="7" y="190"/>
                  </a:cxn>
                  <a:cxn ang="0">
                    <a:pos x="1" y="165"/>
                  </a:cxn>
                  <a:cxn ang="0">
                    <a:pos x="0" y="139"/>
                  </a:cxn>
                  <a:cxn ang="0">
                    <a:pos x="4" y="108"/>
                  </a:cxn>
                  <a:cxn ang="0">
                    <a:pos x="17" y="63"/>
                  </a:cxn>
                  <a:cxn ang="0">
                    <a:pos x="26" y="44"/>
                  </a:cxn>
                  <a:cxn ang="0">
                    <a:pos x="38" y="25"/>
                  </a:cxn>
                  <a:cxn ang="0">
                    <a:pos x="52" y="12"/>
                  </a:cxn>
                  <a:cxn ang="0">
                    <a:pos x="69" y="3"/>
                  </a:cxn>
                  <a:cxn ang="0">
                    <a:pos x="87" y="0"/>
                  </a:cxn>
                </a:cxnLst>
                <a:rect l="0" t="0" r="r" b="b"/>
                <a:pathLst>
                  <a:path w="207" h="254">
                    <a:moveTo>
                      <a:pt x="87" y="0"/>
                    </a:moveTo>
                    <a:lnTo>
                      <a:pt x="108" y="0"/>
                    </a:lnTo>
                    <a:lnTo>
                      <a:pt x="129" y="3"/>
                    </a:lnTo>
                    <a:lnTo>
                      <a:pt x="150" y="8"/>
                    </a:lnTo>
                    <a:lnTo>
                      <a:pt x="167" y="14"/>
                    </a:lnTo>
                    <a:lnTo>
                      <a:pt x="179" y="19"/>
                    </a:lnTo>
                    <a:lnTo>
                      <a:pt x="191" y="29"/>
                    </a:lnTo>
                    <a:lnTo>
                      <a:pt x="199" y="45"/>
                    </a:lnTo>
                    <a:lnTo>
                      <a:pt x="204" y="65"/>
                    </a:lnTo>
                    <a:lnTo>
                      <a:pt x="207" y="88"/>
                    </a:lnTo>
                    <a:lnTo>
                      <a:pt x="205" y="114"/>
                    </a:lnTo>
                    <a:lnTo>
                      <a:pt x="201" y="142"/>
                    </a:lnTo>
                    <a:lnTo>
                      <a:pt x="195" y="171"/>
                    </a:lnTo>
                    <a:lnTo>
                      <a:pt x="186" y="198"/>
                    </a:lnTo>
                    <a:lnTo>
                      <a:pt x="169" y="232"/>
                    </a:lnTo>
                    <a:lnTo>
                      <a:pt x="162" y="239"/>
                    </a:lnTo>
                    <a:lnTo>
                      <a:pt x="154" y="245"/>
                    </a:lnTo>
                    <a:lnTo>
                      <a:pt x="144" y="251"/>
                    </a:lnTo>
                    <a:lnTo>
                      <a:pt x="131" y="253"/>
                    </a:lnTo>
                    <a:lnTo>
                      <a:pt x="112" y="254"/>
                    </a:lnTo>
                    <a:lnTo>
                      <a:pt x="90" y="253"/>
                    </a:lnTo>
                    <a:lnTo>
                      <a:pt x="69" y="249"/>
                    </a:lnTo>
                    <a:lnTo>
                      <a:pt x="51" y="240"/>
                    </a:lnTo>
                    <a:lnTo>
                      <a:pt x="34" y="227"/>
                    </a:lnTo>
                    <a:lnTo>
                      <a:pt x="19" y="210"/>
                    </a:lnTo>
                    <a:lnTo>
                      <a:pt x="7" y="190"/>
                    </a:lnTo>
                    <a:lnTo>
                      <a:pt x="1" y="165"/>
                    </a:lnTo>
                    <a:lnTo>
                      <a:pt x="0" y="139"/>
                    </a:lnTo>
                    <a:lnTo>
                      <a:pt x="4" y="108"/>
                    </a:lnTo>
                    <a:lnTo>
                      <a:pt x="17" y="63"/>
                    </a:lnTo>
                    <a:lnTo>
                      <a:pt x="26" y="44"/>
                    </a:lnTo>
                    <a:lnTo>
                      <a:pt x="38" y="25"/>
                    </a:lnTo>
                    <a:lnTo>
                      <a:pt x="52" y="12"/>
                    </a:lnTo>
                    <a:lnTo>
                      <a:pt x="69" y="3"/>
                    </a:lnTo>
                    <a:lnTo>
                      <a:pt x="87" y="0"/>
                    </a:lnTo>
                    <a:close/>
                  </a:path>
                </a:pathLst>
              </a:custGeom>
              <a:solidFill>
                <a:srgbClr val="FFC97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38" name="Freeform 31">
                <a:extLst>
                  <a:ext uri="{FF2B5EF4-FFF2-40B4-BE49-F238E27FC236}">
                    <a16:creationId xmlns:a16="http://schemas.microsoft.com/office/drawing/2014/main" id="{40A958A6-3751-A416-557A-A90F5018D354}"/>
                  </a:ext>
                </a:extLst>
              </p:cNvPr>
              <p:cNvSpPr>
                <a:spLocks/>
              </p:cNvSpPr>
              <p:nvPr/>
            </p:nvSpPr>
            <p:spPr bwMode="auto">
              <a:xfrm>
                <a:off x="5705196" y="3754820"/>
                <a:ext cx="158594" cy="197069"/>
              </a:xfrm>
              <a:custGeom>
                <a:avLst/>
                <a:gdLst/>
                <a:ahLst/>
                <a:cxnLst>
                  <a:cxn ang="0">
                    <a:pos x="27" y="0"/>
                  </a:cxn>
                  <a:cxn ang="0">
                    <a:pos x="23" y="15"/>
                  </a:cxn>
                  <a:cxn ang="0">
                    <a:pos x="21" y="36"/>
                  </a:cxn>
                  <a:cxn ang="0">
                    <a:pos x="22" y="61"/>
                  </a:cxn>
                  <a:cxn ang="0">
                    <a:pos x="26" y="89"/>
                  </a:cxn>
                  <a:cxn ang="0">
                    <a:pos x="35" y="119"/>
                  </a:cxn>
                  <a:cxn ang="0">
                    <a:pos x="47" y="138"/>
                  </a:cxn>
                  <a:cxn ang="0">
                    <a:pos x="64" y="157"/>
                  </a:cxn>
                  <a:cxn ang="0">
                    <a:pos x="86" y="172"/>
                  </a:cxn>
                  <a:cxn ang="0">
                    <a:pos x="112" y="183"/>
                  </a:cxn>
                  <a:cxn ang="0">
                    <a:pos x="140" y="188"/>
                  </a:cxn>
                  <a:cxn ang="0">
                    <a:pos x="169" y="187"/>
                  </a:cxn>
                  <a:cxn ang="0">
                    <a:pos x="162" y="195"/>
                  </a:cxn>
                  <a:cxn ang="0">
                    <a:pos x="154" y="201"/>
                  </a:cxn>
                  <a:cxn ang="0">
                    <a:pos x="144" y="207"/>
                  </a:cxn>
                  <a:cxn ang="0">
                    <a:pos x="131" y="209"/>
                  </a:cxn>
                  <a:cxn ang="0">
                    <a:pos x="112" y="210"/>
                  </a:cxn>
                  <a:cxn ang="0">
                    <a:pos x="90" y="209"/>
                  </a:cxn>
                  <a:cxn ang="0">
                    <a:pos x="69" y="205"/>
                  </a:cxn>
                  <a:cxn ang="0">
                    <a:pos x="51" y="196"/>
                  </a:cxn>
                  <a:cxn ang="0">
                    <a:pos x="34" y="183"/>
                  </a:cxn>
                  <a:cxn ang="0">
                    <a:pos x="19" y="166"/>
                  </a:cxn>
                  <a:cxn ang="0">
                    <a:pos x="7" y="146"/>
                  </a:cxn>
                  <a:cxn ang="0">
                    <a:pos x="1" y="121"/>
                  </a:cxn>
                  <a:cxn ang="0">
                    <a:pos x="0" y="95"/>
                  </a:cxn>
                  <a:cxn ang="0">
                    <a:pos x="4" y="64"/>
                  </a:cxn>
                  <a:cxn ang="0">
                    <a:pos x="10" y="42"/>
                  </a:cxn>
                  <a:cxn ang="0">
                    <a:pos x="18" y="19"/>
                  </a:cxn>
                  <a:cxn ang="0">
                    <a:pos x="27" y="0"/>
                  </a:cxn>
                </a:cxnLst>
                <a:rect l="0" t="0" r="r" b="b"/>
                <a:pathLst>
                  <a:path w="169" h="210">
                    <a:moveTo>
                      <a:pt x="27" y="0"/>
                    </a:moveTo>
                    <a:lnTo>
                      <a:pt x="23" y="15"/>
                    </a:lnTo>
                    <a:lnTo>
                      <a:pt x="21" y="36"/>
                    </a:lnTo>
                    <a:lnTo>
                      <a:pt x="22" y="61"/>
                    </a:lnTo>
                    <a:lnTo>
                      <a:pt x="26" y="89"/>
                    </a:lnTo>
                    <a:lnTo>
                      <a:pt x="35" y="119"/>
                    </a:lnTo>
                    <a:lnTo>
                      <a:pt x="47" y="138"/>
                    </a:lnTo>
                    <a:lnTo>
                      <a:pt x="64" y="157"/>
                    </a:lnTo>
                    <a:lnTo>
                      <a:pt x="86" y="172"/>
                    </a:lnTo>
                    <a:lnTo>
                      <a:pt x="112" y="183"/>
                    </a:lnTo>
                    <a:lnTo>
                      <a:pt x="140" y="188"/>
                    </a:lnTo>
                    <a:lnTo>
                      <a:pt x="169" y="187"/>
                    </a:lnTo>
                    <a:lnTo>
                      <a:pt x="162" y="195"/>
                    </a:lnTo>
                    <a:lnTo>
                      <a:pt x="154" y="201"/>
                    </a:lnTo>
                    <a:lnTo>
                      <a:pt x="144" y="207"/>
                    </a:lnTo>
                    <a:lnTo>
                      <a:pt x="131" y="209"/>
                    </a:lnTo>
                    <a:lnTo>
                      <a:pt x="112" y="210"/>
                    </a:lnTo>
                    <a:lnTo>
                      <a:pt x="90" y="209"/>
                    </a:lnTo>
                    <a:lnTo>
                      <a:pt x="69" y="205"/>
                    </a:lnTo>
                    <a:lnTo>
                      <a:pt x="51" y="196"/>
                    </a:lnTo>
                    <a:lnTo>
                      <a:pt x="34" y="183"/>
                    </a:lnTo>
                    <a:lnTo>
                      <a:pt x="19" y="166"/>
                    </a:lnTo>
                    <a:lnTo>
                      <a:pt x="7" y="146"/>
                    </a:lnTo>
                    <a:lnTo>
                      <a:pt x="1" y="121"/>
                    </a:lnTo>
                    <a:lnTo>
                      <a:pt x="0" y="95"/>
                    </a:lnTo>
                    <a:lnTo>
                      <a:pt x="4" y="64"/>
                    </a:lnTo>
                    <a:lnTo>
                      <a:pt x="10" y="42"/>
                    </a:lnTo>
                    <a:lnTo>
                      <a:pt x="18" y="19"/>
                    </a:lnTo>
                    <a:lnTo>
                      <a:pt x="27" y="0"/>
                    </a:lnTo>
                    <a:close/>
                  </a:path>
                </a:pathLst>
              </a:custGeom>
              <a:solidFill>
                <a:srgbClr val="F6964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cxnSp>
            <p:nvCxnSpPr>
              <p:cNvPr id="939" name="271 Conector recto">
                <a:extLst>
                  <a:ext uri="{FF2B5EF4-FFF2-40B4-BE49-F238E27FC236}">
                    <a16:creationId xmlns:a16="http://schemas.microsoft.com/office/drawing/2014/main" id="{4A9487F3-75C2-7C0A-845C-923C9194794E}"/>
                  </a:ext>
                </a:extLst>
              </p:cNvPr>
              <p:cNvCxnSpPr/>
              <p:nvPr/>
            </p:nvCxnSpPr>
            <p:spPr>
              <a:xfrm flipV="1">
                <a:off x="5942012" y="3465318"/>
                <a:ext cx="0" cy="399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0" name="272 Conector recto">
                <a:extLst>
                  <a:ext uri="{FF2B5EF4-FFF2-40B4-BE49-F238E27FC236}">
                    <a16:creationId xmlns:a16="http://schemas.microsoft.com/office/drawing/2014/main" id="{A982D206-CA97-CD73-DFE7-A5859BAF98D3}"/>
                  </a:ext>
                </a:extLst>
              </p:cNvPr>
              <p:cNvCxnSpPr/>
              <p:nvPr/>
            </p:nvCxnSpPr>
            <p:spPr>
              <a:xfrm>
                <a:off x="5942012" y="3858266"/>
                <a:ext cx="6218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273 Conector recto">
                <a:extLst>
                  <a:ext uri="{FF2B5EF4-FFF2-40B4-BE49-F238E27FC236}">
                    <a16:creationId xmlns:a16="http://schemas.microsoft.com/office/drawing/2014/main" id="{8930F20F-6D89-7858-0D18-1FD836FE1684}"/>
                  </a:ext>
                </a:extLst>
              </p:cNvPr>
              <p:cNvCxnSpPr/>
              <p:nvPr/>
            </p:nvCxnSpPr>
            <p:spPr>
              <a:xfrm>
                <a:off x="6005492" y="3465318"/>
                <a:ext cx="483288" cy="29982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42" name="TextBox 40">
              <a:extLst>
                <a:ext uri="{FF2B5EF4-FFF2-40B4-BE49-F238E27FC236}">
                  <a16:creationId xmlns:a16="http://schemas.microsoft.com/office/drawing/2014/main" id="{F798D848-1BB0-3F31-5922-32B45A073990}"/>
                </a:ext>
              </a:extLst>
            </p:cNvPr>
            <p:cNvSpPr txBox="1"/>
            <p:nvPr/>
          </p:nvSpPr>
          <p:spPr>
            <a:xfrm>
              <a:off x="11934604" y="6551406"/>
              <a:ext cx="760223" cy="430887"/>
            </a:xfrm>
            <a:prstGeom prst="rect">
              <a:avLst/>
            </a:prstGeom>
            <a:noFill/>
          </p:spPr>
          <p:txBody>
            <a:bodyPr wrap="square" rtlCol="0">
              <a:spAutoFit/>
            </a:bodyPr>
            <a:lstStyle/>
            <a:p>
              <a:pPr lvl="0" algn="ctr">
                <a:defRPr/>
              </a:pPr>
              <a:r>
                <a:rPr lang="en-US" sz="750" b="1" i="1" kern="0" dirty="0"/>
                <a:t>product owner</a:t>
              </a:r>
            </a:p>
          </p:txBody>
        </p:sp>
        <p:grpSp>
          <p:nvGrpSpPr>
            <p:cNvPr id="943" name="Group 2163">
              <a:extLst>
                <a:ext uri="{FF2B5EF4-FFF2-40B4-BE49-F238E27FC236}">
                  <a16:creationId xmlns:a16="http://schemas.microsoft.com/office/drawing/2014/main" id="{1D512969-8832-2A8E-158A-E24A80C201D4}"/>
                </a:ext>
              </a:extLst>
            </p:cNvPr>
            <p:cNvGrpSpPr/>
            <p:nvPr/>
          </p:nvGrpSpPr>
          <p:grpSpPr>
            <a:xfrm>
              <a:off x="12887130" y="5826446"/>
              <a:ext cx="297743" cy="674922"/>
              <a:chOff x="3367088" y="2062163"/>
              <a:chExt cx="1344612" cy="2600326"/>
            </a:xfrm>
          </p:grpSpPr>
          <p:sp>
            <p:nvSpPr>
              <p:cNvPr id="944" name="Freeform 1114">
                <a:extLst>
                  <a:ext uri="{FF2B5EF4-FFF2-40B4-BE49-F238E27FC236}">
                    <a16:creationId xmlns:a16="http://schemas.microsoft.com/office/drawing/2014/main" id="{2C2E03F1-99BC-36FA-D83E-7BB1EAA57529}"/>
                  </a:ext>
                </a:extLst>
              </p:cNvPr>
              <p:cNvSpPr>
                <a:spLocks/>
              </p:cNvSpPr>
              <p:nvPr/>
            </p:nvSpPr>
            <p:spPr bwMode="auto">
              <a:xfrm>
                <a:off x="4546600" y="3311526"/>
                <a:ext cx="165100" cy="142875"/>
              </a:xfrm>
              <a:custGeom>
                <a:avLst/>
                <a:gdLst/>
                <a:ahLst/>
                <a:cxnLst>
                  <a:cxn ang="0">
                    <a:pos x="35" y="0"/>
                  </a:cxn>
                  <a:cxn ang="0">
                    <a:pos x="38" y="0"/>
                  </a:cxn>
                  <a:cxn ang="0">
                    <a:pos x="47" y="2"/>
                  </a:cxn>
                  <a:cxn ang="0">
                    <a:pos x="59" y="3"/>
                  </a:cxn>
                  <a:cxn ang="0">
                    <a:pos x="88" y="8"/>
                  </a:cxn>
                  <a:cxn ang="0">
                    <a:pos x="97" y="12"/>
                  </a:cxn>
                  <a:cxn ang="0">
                    <a:pos x="102" y="21"/>
                  </a:cxn>
                  <a:cxn ang="0">
                    <a:pos x="104" y="33"/>
                  </a:cxn>
                  <a:cxn ang="0">
                    <a:pos x="104" y="45"/>
                  </a:cxn>
                  <a:cxn ang="0">
                    <a:pos x="101" y="57"/>
                  </a:cxn>
                  <a:cxn ang="0">
                    <a:pos x="97" y="65"/>
                  </a:cxn>
                  <a:cxn ang="0">
                    <a:pos x="88" y="73"/>
                  </a:cxn>
                  <a:cxn ang="0">
                    <a:pos x="77" y="81"/>
                  </a:cxn>
                  <a:cxn ang="0">
                    <a:pos x="63" y="86"/>
                  </a:cxn>
                  <a:cxn ang="0">
                    <a:pos x="48" y="90"/>
                  </a:cxn>
                  <a:cxn ang="0">
                    <a:pos x="31" y="87"/>
                  </a:cxn>
                  <a:cxn ang="0">
                    <a:pos x="15" y="81"/>
                  </a:cxn>
                  <a:cxn ang="0">
                    <a:pos x="0" y="67"/>
                  </a:cxn>
                  <a:cxn ang="0">
                    <a:pos x="35" y="0"/>
                  </a:cxn>
                </a:cxnLst>
                <a:rect l="0" t="0" r="r" b="b"/>
                <a:pathLst>
                  <a:path w="104" h="90">
                    <a:moveTo>
                      <a:pt x="35" y="0"/>
                    </a:moveTo>
                    <a:lnTo>
                      <a:pt x="38" y="0"/>
                    </a:lnTo>
                    <a:lnTo>
                      <a:pt x="47" y="2"/>
                    </a:lnTo>
                    <a:lnTo>
                      <a:pt x="59" y="3"/>
                    </a:lnTo>
                    <a:lnTo>
                      <a:pt x="88" y="8"/>
                    </a:lnTo>
                    <a:lnTo>
                      <a:pt x="97" y="12"/>
                    </a:lnTo>
                    <a:lnTo>
                      <a:pt x="102" y="21"/>
                    </a:lnTo>
                    <a:lnTo>
                      <a:pt x="104" y="33"/>
                    </a:lnTo>
                    <a:lnTo>
                      <a:pt x="104" y="45"/>
                    </a:lnTo>
                    <a:lnTo>
                      <a:pt x="101" y="57"/>
                    </a:lnTo>
                    <a:lnTo>
                      <a:pt x="97" y="65"/>
                    </a:lnTo>
                    <a:lnTo>
                      <a:pt x="88" y="73"/>
                    </a:lnTo>
                    <a:lnTo>
                      <a:pt x="77" y="81"/>
                    </a:lnTo>
                    <a:lnTo>
                      <a:pt x="63" y="86"/>
                    </a:lnTo>
                    <a:lnTo>
                      <a:pt x="48" y="90"/>
                    </a:lnTo>
                    <a:lnTo>
                      <a:pt x="31" y="87"/>
                    </a:lnTo>
                    <a:lnTo>
                      <a:pt x="15" y="81"/>
                    </a:lnTo>
                    <a:lnTo>
                      <a:pt x="0" y="67"/>
                    </a:lnTo>
                    <a:lnTo>
                      <a:pt x="35"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45" name="Freeform 1115">
                <a:extLst>
                  <a:ext uri="{FF2B5EF4-FFF2-40B4-BE49-F238E27FC236}">
                    <a16:creationId xmlns:a16="http://schemas.microsoft.com/office/drawing/2014/main" id="{B3D57A29-2FDA-392C-CB42-B91CAF1C0DBE}"/>
                  </a:ext>
                </a:extLst>
              </p:cNvPr>
              <p:cNvSpPr>
                <a:spLocks/>
              </p:cNvSpPr>
              <p:nvPr/>
            </p:nvSpPr>
            <p:spPr bwMode="auto">
              <a:xfrm>
                <a:off x="3367088" y="3481388"/>
                <a:ext cx="173038" cy="142875"/>
              </a:xfrm>
              <a:custGeom>
                <a:avLst/>
                <a:gdLst/>
                <a:ahLst/>
                <a:cxnLst>
                  <a:cxn ang="0">
                    <a:pos x="62" y="0"/>
                  </a:cxn>
                  <a:cxn ang="0">
                    <a:pos x="109" y="59"/>
                  </a:cxn>
                  <a:cxn ang="0">
                    <a:pos x="96" y="75"/>
                  </a:cxn>
                  <a:cxn ang="0">
                    <a:pos x="80" y="86"/>
                  </a:cxn>
                  <a:cxn ang="0">
                    <a:pos x="64" y="90"/>
                  </a:cxn>
                  <a:cxn ang="0">
                    <a:pos x="49" y="90"/>
                  </a:cxn>
                  <a:cxn ang="0">
                    <a:pos x="34" y="86"/>
                  </a:cxn>
                  <a:cxn ang="0">
                    <a:pos x="22" y="80"/>
                  </a:cxn>
                  <a:cxn ang="0">
                    <a:pos x="12" y="74"/>
                  </a:cxn>
                  <a:cxn ang="0">
                    <a:pos x="6" y="67"/>
                  </a:cxn>
                  <a:cxn ang="0">
                    <a:pos x="3" y="55"/>
                  </a:cxn>
                  <a:cxn ang="0">
                    <a:pos x="0" y="44"/>
                  </a:cxn>
                  <a:cxn ang="0">
                    <a:pos x="0" y="32"/>
                  </a:cxn>
                  <a:cxn ang="0">
                    <a:pos x="4" y="22"/>
                  </a:cxn>
                  <a:cxn ang="0">
                    <a:pos x="12" y="16"/>
                  </a:cxn>
                  <a:cxn ang="0">
                    <a:pos x="26" y="11"/>
                  </a:cxn>
                  <a:cxn ang="0">
                    <a:pos x="39" y="7"/>
                  </a:cxn>
                  <a:cxn ang="0">
                    <a:pos x="51" y="3"/>
                  </a:cxn>
                  <a:cxn ang="0">
                    <a:pos x="59" y="1"/>
                  </a:cxn>
                  <a:cxn ang="0">
                    <a:pos x="62" y="0"/>
                  </a:cxn>
                </a:cxnLst>
                <a:rect l="0" t="0" r="r" b="b"/>
                <a:pathLst>
                  <a:path w="109" h="90">
                    <a:moveTo>
                      <a:pt x="62" y="0"/>
                    </a:moveTo>
                    <a:lnTo>
                      <a:pt x="109" y="59"/>
                    </a:lnTo>
                    <a:lnTo>
                      <a:pt x="96" y="75"/>
                    </a:lnTo>
                    <a:lnTo>
                      <a:pt x="80" y="86"/>
                    </a:lnTo>
                    <a:lnTo>
                      <a:pt x="64" y="90"/>
                    </a:lnTo>
                    <a:lnTo>
                      <a:pt x="49" y="90"/>
                    </a:lnTo>
                    <a:lnTo>
                      <a:pt x="34" y="86"/>
                    </a:lnTo>
                    <a:lnTo>
                      <a:pt x="22" y="80"/>
                    </a:lnTo>
                    <a:lnTo>
                      <a:pt x="12" y="74"/>
                    </a:lnTo>
                    <a:lnTo>
                      <a:pt x="6" y="67"/>
                    </a:lnTo>
                    <a:lnTo>
                      <a:pt x="3" y="55"/>
                    </a:lnTo>
                    <a:lnTo>
                      <a:pt x="0" y="44"/>
                    </a:lnTo>
                    <a:lnTo>
                      <a:pt x="0" y="32"/>
                    </a:lnTo>
                    <a:lnTo>
                      <a:pt x="4" y="22"/>
                    </a:lnTo>
                    <a:lnTo>
                      <a:pt x="12" y="16"/>
                    </a:lnTo>
                    <a:lnTo>
                      <a:pt x="26" y="11"/>
                    </a:lnTo>
                    <a:lnTo>
                      <a:pt x="39" y="7"/>
                    </a:lnTo>
                    <a:lnTo>
                      <a:pt x="51" y="3"/>
                    </a:lnTo>
                    <a:lnTo>
                      <a:pt x="59" y="1"/>
                    </a:lnTo>
                    <a:lnTo>
                      <a:pt x="62"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46" name="Freeform 1116">
                <a:extLst>
                  <a:ext uri="{FF2B5EF4-FFF2-40B4-BE49-F238E27FC236}">
                    <a16:creationId xmlns:a16="http://schemas.microsoft.com/office/drawing/2014/main" id="{B71DD27B-E424-6CAF-D832-1C63E21E8859}"/>
                  </a:ext>
                </a:extLst>
              </p:cNvPr>
              <p:cNvSpPr>
                <a:spLocks/>
              </p:cNvSpPr>
              <p:nvPr/>
            </p:nvSpPr>
            <p:spPr bwMode="auto">
              <a:xfrm>
                <a:off x="3859213" y="4059238"/>
                <a:ext cx="376238" cy="588963"/>
              </a:xfrm>
              <a:custGeom>
                <a:avLst/>
                <a:gdLst/>
                <a:ahLst/>
                <a:cxnLst>
                  <a:cxn ang="0">
                    <a:pos x="237" y="0"/>
                  </a:cxn>
                  <a:cxn ang="0">
                    <a:pos x="230" y="65"/>
                  </a:cxn>
                  <a:cxn ang="0">
                    <a:pos x="224" y="124"/>
                  </a:cxn>
                  <a:cxn ang="0">
                    <a:pos x="217" y="177"/>
                  </a:cxn>
                  <a:cxn ang="0">
                    <a:pos x="210" y="223"/>
                  </a:cxn>
                  <a:cxn ang="0">
                    <a:pos x="204" y="264"/>
                  </a:cxn>
                  <a:cxn ang="0">
                    <a:pos x="197" y="295"/>
                  </a:cxn>
                  <a:cxn ang="0">
                    <a:pos x="192" y="322"/>
                  </a:cxn>
                  <a:cxn ang="0">
                    <a:pos x="188" y="340"/>
                  </a:cxn>
                  <a:cxn ang="0">
                    <a:pos x="186" y="352"/>
                  </a:cxn>
                  <a:cxn ang="0">
                    <a:pos x="184" y="356"/>
                  </a:cxn>
                  <a:cxn ang="0">
                    <a:pos x="126" y="371"/>
                  </a:cxn>
                  <a:cxn ang="0">
                    <a:pos x="49" y="359"/>
                  </a:cxn>
                  <a:cxn ang="0">
                    <a:pos x="42" y="328"/>
                  </a:cxn>
                  <a:cxn ang="0">
                    <a:pos x="37" y="295"/>
                  </a:cxn>
                  <a:cxn ang="0">
                    <a:pos x="26" y="224"/>
                  </a:cxn>
                  <a:cxn ang="0">
                    <a:pos x="21" y="187"/>
                  </a:cxn>
                  <a:cxn ang="0">
                    <a:pos x="17" y="152"/>
                  </a:cxn>
                  <a:cxn ang="0">
                    <a:pos x="12" y="117"/>
                  </a:cxn>
                  <a:cxn ang="0">
                    <a:pos x="9" y="87"/>
                  </a:cxn>
                  <a:cxn ang="0">
                    <a:pos x="5" y="59"/>
                  </a:cxn>
                  <a:cxn ang="0">
                    <a:pos x="4" y="36"/>
                  </a:cxn>
                  <a:cxn ang="0">
                    <a:pos x="1" y="18"/>
                  </a:cxn>
                  <a:cxn ang="0">
                    <a:pos x="0" y="7"/>
                  </a:cxn>
                  <a:cxn ang="0">
                    <a:pos x="0" y="3"/>
                  </a:cxn>
                  <a:cxn ang="0">
                    <a:pos x="237" y="0"/>
                  </a:cxn>
                </a:cxnLst>
                <a:rect l="0" t="0" r="r" b="b"/>
                <a:pathLst>
                  <a:path w="237" h="371">
                    <a:moveTo>
                      <a:pt x="237" y="0"/>
                    </a:moveTo>
                    <a:lnTo>
                      <a:pt x="230" y="65"/>
                    </a:lnTo>
                    <a:lnTo>
                      <a:pt x="224" y="124"/>
                    </a:lnTo>
                    <a:lnTo>
                      <a:pt x="217" y="177"/>
                    </a:lnTo>
                    <a:lnTo>
                      <a:pt x="210" y="223"/>
                    </a:lnTo>
                    <a:lnTo>
                      <a:pt x="204" y="264"/>
                    </a:lnTo>
                    <a:lnTo>
                      <a:pt x="197" y="295"/>
                    </a:lnTo>
                    <a:lnTo>
                      <a:pt x="192" y="322"/>
                    </a:lnTo>
                    <a:lnTo>
                      <a:pt x="188" y="340"/>
                    </a:lnTo>
                    <a:lnTo>
                      <a:pt x="186" y="352"/>
                    </a:lnTo>
                    <a:lnTo>
                      <a:pt x="184" y="356"/>
                    </a:lnTo>
                    <a:lnTo>
                      <a:pt x="126" y="371"/>
                    </a:lnTo>
                    <a:lnTo>
                      <a:pt x="49" y="359"/>
                    </a:lnTo>
                    <a:lnTo>
                      <a:pt x="42" y="328"/>
                    </a:lnTo>
                    <a:lnTo>
                      <a:pt x="37" y="295"/>
                    </a:lnTo>
                    <a:lnTo>
                      <a:pt x="26" y="224"/>
                    </a:lnTo>
                    <a:lnTo>
                      <a:pt x="21" y="187"/>
                    </a:lnTo>
                    <a:lnTo>
                      <a:pt x="17" y="152"/>
                    </a:lnTo>
                    <a:lnTo>
                      <a:pt x="12" y="117"/>
                    </a:lnTo>
                    <a:lnTo>
                      <a:pt x="9" y="87"/>
                    </a:lnTo>
                    <a:lnTo>
                      <a:pt x="5" y="59"/>
                    </a:lnTo>
                    <a:lnTo>
                      <a:pt x="4" y="36"/>
                    </a:lnTo>
                    <a:lnTo>
                      <a:pt x="1" y="18"/>
                    </a:lnTo>
                    <a:lnTo>
                      <a:pt x="0" y="7"/>
                    </a:lnTo>
                    <a:lnTo>
                      <a:pt x="0" y="3"/>
                    </a:lnTo>
                    <a:lnTo>
                      <a:pt x="237"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47" name="Freeform 1117">
                <a:extLst>
                  <a:ext uri="{FF2B5EF4-FFF2-40B4-BE49-F238E27FC236}">
                    <a16:creationId xmlns:a16="http://schemas.microsoft.com/office/drawing/2014/main" id="{1BF00C47-FF00-86EC-E8EB-E13B7775E490}"/>
                  </a:ext>
                </a:extLst>
              </p:cNvPr>
              <p:cNvSpPr>
                <a:spLocks/>
              </p:cNvSpPr>
              <p:nvPr/>
            </p:nvSpPr>
            <p:spPr bwMode="auto">
              <a:xfrm>
                <a:off x="4051300" y="4111626"/>
                <a:ext cx="26988" cy="546100"/>
              </a:xfrm>
              <a:custGeom>
                <a:avLst/>
                <a:gdLst/>
                <a:ahLst/>
                <a:cxnLst>
                  <a:cxn ang="0">
                    <a:pos x="17" y="0"/>
                  </a:cxn>
                  <a:cxn ang="0">
                    <a:pos x="11" y="344"/>
                  </a:cxn>
                  <a:cxn ang="0">
                    <a:pos x="1" y="344"/>
                  </a:cxn>
                  <a:cxn ang="0">
                    <a:pos x="0" y="5"/>
                  </a:cxn>
                  <a:cxn ang="0">
                    <a:pos x="17" y="0"/>
                  </a:cxn>
                </a:cxnLst>
                <a:rect l="0" t="0" r="r" b="b"/>
                <a:pathLst>
                  <a:path w="17" h="344">
                    <a:moveTo>
                      <a:pt x="17" y="0"/>
                    </a:moveTo>
                    <a:lnTo>
                      <a:pt x="11" y="344"/>
                    </a:lnTo>
                    <a:lnTo>
                      <a:pt x="1" y="344"/>
                    </a:lnTo>
                    <a:lnTo>
                      <a:pt x="0" y="5"/>
                    </a:lnTo>
                    <a:lnTo>
                      <a:pt x="17"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48" name="Freeform 1118">
                <a:extLst>
                  <a:ext uri="{FF2B5EF4-FFF2-40B4-BE49-F238E27FC236}">
                    <a16:creationId xmlns:a16="http://schemas.microsoft.com/office/drawing/2014/main" id="{079C6BA1-1039-C2B3-9024-7B1F360A77CD}"/>
                  </a:ext>
                </a:extLst>
              </p:cNvPr>
              <p:cNvSpPr>
                <a:spLocks/>
              </p:cNvSpPr>
              <p:nvPr/>
            </p:nvSpPr>
            <p:spPr bwMode="auto">
              <a:xfrm>
                <a:off x="3824288" y="2922588"/>
                <a:ext cx="446088" cy="704850"/>
              </a:xfrm>
              <a:custGeom>
                <a:avLst/>
                <a:gdLst/>
                <a:ahLst/>
                <a:cxnLst>
                  <a:cxn ang="0">
                    <a:pos x="225" y="0"/>
                  </a:cxn>
                  <a:cxn ang="0">
                    <a:pos x="226" y="4"/>
                  </a:cxn>
                  <a:cxn ang="0">
                    <a:pos x="229" y="16"/>
                  </a:cxn>
                  <a:cxn ang="0">
                    <a:pos x="234" y="34"/>
                  </a:cxn>
                  <a:cxn ang="0">
                    <a:pos x="239" y="58"/>
                  </a:cxn>
                  <a:cxn ang="0">
                    <a:pos x="246" y="88"/>
                  </a:cxn>
                  <a:cxn ang="0">
                    <a:pos x="252" y="124"/>
                  </a:cxn>
                  <a:cxn ang="0">
                    <a:pos x="259" y="165"/>
                  </a:cxn>
                  <a:cxn ang="0">
                    <a:pos x="265" y="208"/>
                  </a:cxn>
                  <a:cxn ang="0">
                    <a:pos x="272" y="256"/>
                  </a:cxn>
                  <a:cxn ang="0">
                    <a:pos x="276" y="305"/>
                  </a:cxn>
                  <a:cxn ang="0">
                    <a:pos x="280" y="357"/>
                  </a:cxn>
                  <a:cxn ang="0">
                    <a:pos x="281" y="410"/>
                  </a:cxn>
                  <a:cxn ang="0">
                    <a:pos x="279" y="411"/>
                  </a:cxn>
                  <a:cxn ang="0">
                    <a:pos x="268" y="414"/>
                  </a:cxn>
                  <a:cxn ang="0">
                    <a:pos x="254" y="418"/>
                  </a:cxn>
                  <a:cxn ang="0">
                    <a:pos x="234" y="422"/>
                  </a:cxn>
                  <a:cxn ang="0">
                    <a:pos x="210" y="427"/>
                  </a:cxn>
                  <a:cxn ang="0">
                    <a:pos x="184" y="432"/>
                  </a:cxn>
                  <a:cxn ang="0">
                    <a:pos x="154" y="438"/>
                  </a:cxn>
                  <a:cxn ang="0">
                    <a:pos x="121" y="442"/>
                  </a:cxn>
                  <a:cxn ang="0">
                    <a:pos x="87" y="444"/>
                  </a:cxn>
                  <a:cxn ang="0">
                    <a:pos x="52" y="444"/>
                  </a:cxn>
                  <a:cxn ang="0">
                    <a:pos x="0" y="26"/>
                  </a:cxn>
                  <a:cxn ang="0">
                    <a:pos x="4" y="26"/>
                  </a:cxn>
                  <a:cxn ang="0">
                    <a:pos x="16" y="28"/>
                  </a:cxn>
                  <a:cxn ang="0">
                    <a:pos x="56" y="28"/>
                  </a:cxn>
                  <a:cxn ang="0">
                    <a:pos x="85" y="26"/>
                  </a:cxn>
                  <a:cxn ang="0">
                    <a:pos x="117" y="24"/>
                  </a:cxn>
                  <a:cxn ang="0">
                    <a:pos x="151" y="18"/>
                  </a:cxn>
                  <a:cxn ang="0">
                    <a:pos x="188" y="11"/>
                  </a:cxn>
                  <a:cxn ang="0">
                    <a:pos x="225" y="0"/>
                  </a:cxn>
                </a:cxnLst>
                <a:rect l="0" t="0" r="r" b="b"/>
                <a:pathLst>
                  <a:path w="281" h="444">
                    <a:moveTo>
                      <a:pt x="225" y="0"/>
                    </a:moveTo>
                    <a:lnTo>
                      <a:pt x="226" y="4"/>
                    </a:lnTo>
                    <a:lnTo>
                      <a:pt x="229" y="16"/>
                    </a:lnTo>
                    <a:lnTo>
                      <a:pt x="234" y="34"/>
                    </a:lnTo>
                    <a:lnTo>
                      <a:pt x="239" y="58"/>
                    </a:lnTo>
                    <a:lnTo>
                      <a:pt x="246" y="88"/>
                    </a:lnTo>
                    <a:lnTo>
                      <a:pt x="252" y="124"/>
                    </a:lnTo>
                    <a:lnTo>
                      <a:pt x="259" y="165"/>
                    </a:lnTo>
                    <a:lnTo>
                      <a:pt x="265" y="208"/>
                    </a:lnTo>
                    <a:lnTo>
                      <a:pt x="272" y="256"/>
                    </a:lnTo>
                    <a:lnTo>
                      <a:pt x="276" y="305"/>
                    </a:lnTo>
                    <a:lnTo>
                      <a:pt x="280" y="357"/>
                    </a:lnTo>
                    <a:lnTo>
                      <a:pt x="281" y="410"/>
                    </a:lnTo>
                    <a:lnTo>
                      <a:pt x="279" y="411"/>
                    </a:lnTo>
                    <a:lnTo>
                      <a:pt x="268" y="414"/>
                    </a:lnTo>
                    <a:lnTo>
                      <a:pt x="254" y="418"/>
                    </a:lnTo>
                    <a:lnTo>
                      <a:pt x="234" y="422"/>
                    </a:lnTo>
                    <a:lnTo>
                      <a:pt x="210" y="427"/>
                    </a:lnTo>
                    <a:lnTo>
                      <a:pt x="184" y="432"/>
                    </a:lnTo>
                    <a:lnTo>
                      <a:pt x="154" y="438"/>
                    </a:lnTo>
                    <a:lnTo>
                      <a:pt x="121" y="442"/>
                    </a:lnTo>
                    <a:lnTo>
                      <a:pt x="87" y="444"/>
                    </a:lnTo>
                    <a:lnTo>
                      <a:pt x="52" y="444"/>
                    </a:lnTo>
                    <a:lnTo>
                      <a:pt x="0" y="26"/>
                    </a:lnTo>
                    <a:lnTo>
                      <a:pt x="4" y="26"/>
                    </a:lnTo>
                    <a:lnTo>
                      <a:pt x="16" y="28"/>
                    </a:lnTo>
                    <a:lnTo>
                      <a:pt x="56" y="28"/>
                    </a:lnTo>
                    <a:lnTo>
                      <a:pt x="85" y="26"/>
                    </a:lnTo>
                    <a:lnTo>
                      <a:pt x="117" y="24"/>
                    </a:lnTo>
                    <a:lnTo>
                      <a:pt x="151" y="18"/>
                    </a:lnTo>
                    <a:lnTo>
                      <a:pt x="188" y="11"/>
                    </a:lnTo>
                    <a:lnTo>
                      <a:pt x="225" y="0"/>
                    </a:lnTo>
                    <a:close/>
                  </a:path>
                </a:pathLst>
              </a:custGeom>
              <a:solidFill>
                <a:srgbClr val="F7FBF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49" name="Freeform 1119">
                <a:extLst>
                  <a:ext uri="{FF2B5EF4-FFF2-40B4-BE49-F238E27FC236}">
                    <a16:creationId xmlns:a16="http://schemas.microsoft.com/office/drawing/2014/main" id="{E35ACC2C-FD1A-ADE5-7667-D7DD090A2AA6}"/>
                  </a:ext>
                </a:extLst>
              </p:cNvPr>
              <p:cNvSpPr>
                <a:spLocks/>
              </p:cNvSpPr>
              <p:nvPr/>
            </p:nvSpPr>
            <p:spPr bwMode="auto">
              <a:xfrm>
                <a:off x="4138613" y="2543176"/>
                <a:ext cx="238125" cy="207963"/>
              </a:xfrm>
              <a:custGeom>
                <a:avLst/>
                <a:gdLst/>
                <a:ahLst/>
                <a:cxnLst>
                  <a:cxn ang="0">
                    <a:pos x="73" y="0"/>
                  </a:cxn>
                  <a:cxn ang="0">
                    <a:pos x="74" y="3"/>
                  </a:cxn>
                  <a:cxn ang="0">
                    <a:pos x="77" y="10"/>
                  </a:cxn>
                  <a:cxn ang="0">
                    <a:pos x="82" y="19"/>
                  </a:cxn>
                  <a:cxn ang="0">
                    <a:pos x="88" y="31"/>
                  </a:cxn>
                  <a:cxn ang="0">
                    <a:pos x="98" y="41"/>
                  </a:cxn>
                  <a:cxn ang="0">
                    <a:pos x="108" y="49"/>
                  </a:cxn>
                  <a:cxn ang="0">
                    <a:pos x="121" y="56"/>
                  </a:cxn>
                  <a:cxn ang="0">
                    <a:pos x="134" y="57"/>
                  </a:cxn>
                  <a:cxn ang="0">
                    <a:pos x="150" y="52"/>
                  </a:cxn>
                  <a:cxn ang="0">
                    <a:pos x="149" y="54"/>
                  </a:cxn>
                  <a:cxn ang="0">
                    <a:pos x="145" y="61"/>
                  </a:cxn>
                  <a:cxn ang="0">
                    <a:pos x="140" y="70"/>
                  </a:cxn>
                  <a:cxn ang="0">
                    <a:pos x="130" y="82"/>
                  </a:cxn>
                  <a:cxn ang="0">
                    <a:pos x="117" y="95"/>
                  </a:cxn>
                  <a:cxn ang="0">
                    <a:pos x="102" y="107"/>
                  </a:cxn>
                  <a:cxn ang="0">
                    <a:pos x="83" y="118"/>
                  </a:cxn>
                  <a:cxn ang="0">
                    <a:pos x="59" y="126"/>
                  </a:cxn>
                  <a:cxn ang="0">
                    <a:pos x="32" y="131"/>
                  </a:cxn>
                  <a:cxn ang="0">
                    <a:pos x="0" y="131"/>
                  </a:cxn>
                  <a:cxn ang="0">
                    <a:pos x="73" y="0"/>
                  </a:cxn>
                </a:cxnLst>
                <a:rect l="0" t="0" r="r" b="b"/>
                <a:pathLst>
                  <a:path w="150" h="131">
                    <a:moveTo>
                      <a:pt x="73" y="0"/>
                    </a:moveTo>
                    <a:lnTo>
                      <a:pt x="74" y="3"/>
                    </a:lnTo>
                    <a:lnTo>
                      <a:pt x="77" y="10"/>
                    </a:lnTo>
                    <a:lnTo>
                      <a:pt x="82" y="19"/>
                    </a:lnTo>
                    <a:lnTo>
                      <a:pt x="88" y="31"/>
                    </a:lnTo>
                    <a:lnTo>
                      <a:pt x="98" y="41"/>
                    </a:lnTo>
                    <a:lnTo>
                      <a:pt x="108" y="49"/>
                    </a:lnTo>
                    <a:lnTo>
                      <a:pt x="121" y="56"/>
                    </a:lnTo>
                    <a:lnTo>
                      <a:pt x="134" y="57"/>
                    </a:lnTo>
                    <a:lnTo>
                      <a:pt x="150" y="52"/>
                    </a:lnTo>
                    <a:lnTo>
                      <a:pt x="149" y="54"/>
                    </a:lnTo>
                    <a:lnTo>
                      <a:pt x="145" y="61"/>
                    </a:lnTo>
                    <a:lnTo>
                      <a:pt x="140" y="70"/>
                    </a:lnTo>
                    <a:lnTo>
                      <a:pt x="130" y="82"/>
                    </a:lnTo>
                    <a:lnTo>
                      <a:pt x="117" y="95"/>
                    </a:lnTo>
                    <a:lnTo>
                      <a:pt x="102" y="107"/>
                    </a:lnTo>
                    <a:lnTo>
                      <a:pt x="83" y="118"/>
                    </a:lnTo>
                    <a:lnTo>
                      <a:pt x="59" y="126"/>
                    </a:lnTo>
                    <a:lnTo>
                      <a:pt x="32" y="131"/>
                    </a:lnTo>
                    <a:lnTo>
                      <a:pt x="0" y="131"/>
                    </a:lnTo>
                    <a:lnTo>
                      <a:pt x="73" y="0"/>
                    </a:lnTo>
                    <a:close/>
                  </a:path>
                </a:pathLst>
              </a:custGeom>
              <a:solidFill>
                <a:srgbClr val="0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50" name="Freeform 1120">
                <a:extLst>
                  <a:ext uri="{FF2B5EF4-FFF2-40B4-BE49-F238E27FC236}">
                    <a16:creationId xmlns:a16="http://schemas.microsoft.com/office/drawing/2014/main" id="{BB8084FB-82CE-54C9-3073-598A17F22200}"/>
                  </a:ext>
                </a:extLst>
              </p:cNvPr>
              <p:cNvSpPr>
                <a:spLocks/>
              </p:cNvSpPr>
              <p:nvPr/>
            </p:nvSpPr>
            <p:spPr bwMode="auto">
              <a:xfrm>
                <a:off x="3876675" y="3095626"/>
                <a:ext cx="73025" cy="509588"/>
              </a:xfrm>
              <a:custGeom>
                <a:avLst/>
                <a:gdLst/>
                <a:ahLst/>
                <a:cxnLst>
                  <a:cxn ang="0">
                    <a:pos x="0" y="0"/>
                  </a:cxn>
                  <a:cxn ang="0">
                    <a:pos x="1" y="4"/>
                  </a:cxn>
                  <a:cxn ang="0">
                    <a:pos x="4" y="15"/>
                  </a:cxn>
                  <a:cxn ang="0">
                    <a:pos x="6" y="33"/>
                  </a:cxn>
                  <a:cxn ang="0">
                    <a:pos x="12" y="57"/>
                  </a:cxn>
                  <a:cxn ang="0">
                    <a:pos x="17" y="85"/>
                  </a:cxn>
                  <a:cxn ang="0">
                    <a:pos x="22" y="118"/>
                  </a:cxn>
                  <a:cxn ang="0">
                    <a:pos x="29" y="155"/>
                  </a:cxn>
                  <a:cxn ang="0">
                    <a:pos x="34" y="194"/>
                  </a:cxn>
                  <a:cxn ang="0">
                    <a:pos x="39" y="235"/>
                  </a:cxn>
                  <a:cxn ang="0">
                    <a:pos x="43" y="277"/>
                  </a:cxn>
                  <a:cxn ang="0">
                    <a:pos x="46" y="321"/>
                  </a:cxn>
                  <a:cxn ang="0">
                    <a:pos x="18" y="321"/>
                  </a:cxn>
                  <a:cxn ang="0">
                    <a:pos x="12" y="271"/>
                  </a:cxn>
                  <a:cxn ang="0">
                    <a:pos x="0" y="0"/>
                  </a:cxn>
                </a:cxnLst>
                <a:rect l="0" t="0" r="r" b="b"/>
                <a:pathLst>
                  <a:path w="46" h="321">
                    <a:moveTo>
                      <a:pt x="0" y="0"/>
                    </a:moveTo>
                    <a:lnTo>
                      <a:pt x="1" y="4"/>
                    </a:lnTo>
                    <a:lnTo>
                      <a:pt x="4" y="15"/>
                    </a:lnTo>
                    <a:lnTo>
                      <a:pt x="6" y="33"/>
                    </a:lnTo>
                    <a:lnTo>
                      <a:pt x="12" y="57"/>
                    </a:lnTo>
                    <a:lnTo>
                      <a:pt x="17" y="85"/>
                    </a:lnTo>
                    <a:lnTo>
                      <a:pt x="22" y="118"/>
                    </a:lnTo>
                    <a:lnTo>
                      <a:pt x="29" y="155"/>
                    </a:lnTo>
                    <a:lnTo>
                      <a:pt x="34" y="194"/>
                    </a:lnTo>
                    <a:lnTo>
                      <a:pt x="39" y="235"/>
                    </a:lnTo>
                    <a:lnTo>
                      <a:pt x="43" y="277"/>
                    </a:lnTo>
                    <a:lnTo>
                      <a:pt x="46" y="321"/>
                    </a:lnTo>
                    <a:lnTo>
                      <a:pt x="18" y="321"/>
                    </a:lnTo>
                    <a:lnTo>
                      <a:pt x="12" y="271"/>
                    </a:lnTo>
                    <a:lnTo>
                      <a:pt x="0" y="0"/>
                    </a:lnTo>
                    <a:close/>
                  </a:path>
                </a:pathLst>
              </a:custGeom>
              <a:solidFill>
                <a:srgbClr val="CBD8D8"/>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51" name="Freeform 1121">
                <a:extLst>
                  <a:ext uri="{FF2B5EF4-FFF2-40B4-BE49-F238E27FC236}">
                    <a16:creationId xmlns:a16="http://schemas.microsoft.com/office/drawing/2014/main" id="{39AF2116-6391-9575-3D23-59E2AAE1251B}"/>
                  </a:ext>
                </a:extLst>
              </p:cNvPr>
              <p:cNvSpPr>
                <a:spLocks/>
              </p:cNvSpPr>
              <p:nvPr/>
            </p:nvSpPr>
            <p:spPr bwMode="auto">
              <a:xfrm>
                <a:off x="3859213" y="4059238"/>
                <a:ext cx="376238" cy="90488"/>
              </a:xfrm>
              <a:custGeom>
                <a:avLst/>
                <a:gdLst/>
                <a:ahLst/>
                <a:cxnLst>
                  <a:cxn ang="0">
                    <a:pos x="237" y="0"/>
                  </a:cxn>
                  <a:cxn ang="0">
                    <a:pos x="234" y="40"/>
                  </a:cxn>
                  <a:cxn ang="0">
                    <a:pos x="210" y="46"/>
                  </a:cxn>
                  <a:cxn ang="0">
                    <a:pos x="179" y="51"/>
                  </a:cxn>
                  <a:cxn ang="0">
                    <a:pos x="142" y="55"/>
                  </a:cxn>
                  <a:cxn ang="0">
                    <a:pos x="100" y="57"/>
                  </a:cxn>
                  <a:cxn ang="0">
                    <a:pos x="54" y="54"/>
                  </a:cxn>
                  <a:cxn ang="0">
                    <a:pos x="4" y="45"/>
                  </a:cxn>
                  <a:cxn ang="0">
                    <a:pos x="3" y="26"/>
                  </a:cxn>
                  <a:cxn ang="0">
                    <a:pos x="1" y="13"/>
                  </a:cxn>
                  <a:cxn ang="0">
                    <a:pos x="0" y="5"/>
                  </a:cxn>
                  <a:cxn ang="0">
                    <a:pos x="0" y="3"/>
                  </a:cxn>
                  <a:cxn ang="0">
                    <a:pos x="237" y="0"/>
                  </a:cxn>
                </a:cxnLst>
                <a:rect l="0" t="0" r="r" b="b"/>
                <a:pathLst>
                  <a:path w="237" h="57">
                    <a:moveTo>
                      <a:pt x="237" y="0"/>
                    </a:moveTo>
                    <a:lnTo>
                      <a:pt x="234" y="40"/>
                    </a:lnTo>
                    <a:lnTo>
                      <a:pt x="210" y="46"/>
                    </a:lnTo>
                    <a:lnTo>
                      <a:pt x="179" y="51"/>
                    </a:lnTo>
                    <a:lnTo>
                      <a:pt x="142" y="55"/>
                    </a:lnTo>
                    <a:lnTo>
                      <a:pt x="100" y="57"/>
                    </a:lnTo>
                    <a:lnTo>
                      <a:pt x="54" y="54"/>
                    </a:lnTo>
                    <a:lnTo>
                      <a:pt x="4" y="45"/>
                    </a:lnTo>
                    <a:lnTo>
                      <a:pt x="3" y="26"/>
                    </a:lnTo>
                    <a:lnTo>
                      <a:pt x="1" y="13"/>
                    </a:lnTo>
                    <a:lnTo>
                      <a:pt x="0" y="5"/>
                    </a:lnTo>
                    <a:lnTo>
                      <a:pt x="0" y="3"/>
                    </a:lnTo>
                    <a:lnTo>
                      <a:pt x="237"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52" name="Freeform 1122">
                <a:extLst>
                  <a:ext uri="{FF2B5EF4-FFF2-40B4-BE49-F238E27FC236}">
                    <a16:creationId xmlns:a16="http://schemas.microsoft.com/office/drawing/2014/main" id="{0134919D-B25F-9F66-D0D6-F39B8814D272}"/>
                  </a:ext>
                </a:extLst>
              </p:cNvPr>
              <p:cNvSpPr>
                <a:spLocks/>
              </p:cNvSpPr>
              <p:nvPr/>
            </p:nvSpPr>
            <p:spPr bwMode="auto">
              <a:xfrm>
                <a:off x="3770313" y="3544888"/>
                <a:ext cx="566738" cy="581025"/>
              </a:xfrm>
              <a:custGeom>
                <a:avLst/>
                <a:gdLst/>
                <a:ahLst/>
                <a:cxnLst>
                  <a:cxn ang="0">
                    <a:pos x="357" y="0"/>
                  </a:cxn>
                  <a:cxn ang="0">
                    <a:pos x="357" y="38"/>
                  </a:cxn>
                  <a:cxn ang="0">
                    <a:pos x="356" y="64"/>
                  </a:cxn>
                  <a:cxn ang="0">
                    <a:pos x="355" y="97"/>
                  </a:cxn>
                  <a:cxn ang="0">
                    <a:pos x="352" y="134"/>
                  </a:cxn>
                  <a:cxn ang="0">
                    <a:pos x="348" y="174"/>
                  </a:cxn>
                  <a:cxn ang="0">
                    <a:pos x="344" y="216"/>
                  </a:cxn>
                  <a:cxn ang="0">
                    <a:pos x="339" y="258"/>
                  </a:cxn>
                  <a:cxn ang="0">
                    <a:pos x="331" y="302"/>
                  </a:cxn>
                  <a:cxn ang="0">
                    <a:pos x="322" y="344"/>
                  </a:cxn>
                  <a:cxn ang="0">
                    <a:pos x="318" y="345"/>
                  </a:cxn>
                  <a:cxn ang="0">
                    <a:pos x="309" y="348"/>
                  </a:cxn>
                  <a:cxn ang="0">
                    <a:pos x="293" y="352"/>
                  </a:cxn>
                  <a:cxn ang="0">
                    <a:pos x="270" y="357"/>
                  </a:cxn>
                  <a:cxn ang="0">
                    <a:pos x="243" y="361"/>
                  </a:cxn>
                  <a:cxn ang="0">
                    <a:pos x="210" y="365"/>
                  </a:cxn>
                  <a:cxn ang="0">
                    <a:pos x="173" y="366"/>
                  </a:cxn>
                  <a:cxn ang="0">
                    <a:pos x="130" y="365"/>
                  </a:cxn>
                  <a:cxn ang="0">
                    <a:pos x="84" y="361"/>
                  </a:cxn>
                  <a:cxn ang="0">
                    <a:pos x="32" y="353"/>
                  </a:cxn>
                  <a:cxn ang="0">
                    <a:pos x="31" y="349"/>
                  </a:cxn>
                  <a:cxn ang="0">
                    <a:pos x="30" y="337"/>
                  </a:cxn>
                  <a:cxn ang="0">
                    <a:pos x="27" y="319"/>
                  </a:cxn>
                  <a:cxn ang="0">
                    <a:pos x="23" y="295"/>
                  </a:cxn>
                  <a:cxn ang="0">
                    <a:pos x="18" y="266"/>
                  </a:cxn>
                  <a:cxn ang="0">
                    <a:pos x="14" y="233"/>
                  </a:cxn>
                  <a:cxn ang="0">
                    <a:pos x="10" y="197"/>
                  </a:cxn>
                  <a:cxn ang="0">
                    <a:pos x="6" y="160"/>
                  </a:cxn>
                  <a:cxn ang="0">
                    <a:pos x="1" y="84"/>
                  </a:cxn>
                  <a:cxn ang="0">
                    <a:pos x="0" y="47"/>
                  </a:cxn>
                  <a:cxn ang="0">
                    <a:pos x="1" y="13"/>
                  </a:cxn>
                  <a:cxn ang="0">
                    <a:pos x="5" y="14"/>
                  </a:cxn>
                  <a:cxn ang="0">
                    <a:pos x="14" y="15"/>
                  </a:cxn>
                  <a:cxn ang="0">
                    <a:pos x="30" y="19"/>
                  </a:cxn>
                  <a:cxn ang="0">
                    <a:pos x="52" y="23"/>
                  </a:cxn>
                  <a:cxn ang="0">
                    <a:pos x="79" y="26"/>
                  </a:cxn>
                  <a:cxn ang="0">
                    <a:pos x="109" y="29"/>
                  </a:cxn>
                  <a:cxn ang="0">
                    <a:pos x="144" y="30"/>
                  </a:cxn>
                  <a:cxn ang="0">
                    <a:pos x="182" y="30"/>
                  </a:cxn>
                  <a:cxn ang="0">
                    <a:pos x="223" y="27"/>
                  </a:cxn>
                  <a:cxn ang="0">
                    <a:pos x="266" y="22"/>
                  </a:cxn>
                  <a:cxn ang="0">
                    <a:pos x="311" y="13"/>
                  </a:cxn>
                  <a:cxn ang="0">
                    <a:pos x="357" y="0"/>
                  </a:cxn>
                </a:cxnLst>
                <a:rect l="0" t="0" r="r" b="b"/>
                <a:pathLst>
                  <a:path w="357" h="366">
                    <a:moveTo>
                      <a:pt x="357" y="0"/>
                    </a:moveTo>
                    <a:lnTo>
                      <a:pt x="357" y="38"/>
                    </a:lnTo>
                    <a:lnTo>
                      <a:pt x="356" y="64"/>
                    </a:lnTo>
                    <a:lnTo>
                      <a:pt x="355" y="97"/>
                    </a:lnTo>
                    <a:lnTo>
                      <a:pt x="352" y="134"/>
                    </a:lnTo>
                    <a:lnTo>
                      <a:pt x="348" y="174"/>
                    </a:lnTo>
                    <a:lnTo>
                      <a:pt x="344" y="216"/>
                    </a:lnTo>
                    <a:lnTo>
                      <a:pt x="339" y="258"/>
                    </a:lnTo>
                    <a:lnTo>
                      <a:pt x="331" y="302"/>
                    </a:lnTo>
                    <a:lnTo>
                      <a:pt x="322" y="344"/>
                    </a:lnTo>
                    <a:lnTo>
                      <a:pt x="318" y="345"/>
                    </a:lnTo>
                    <a:lnTo>
                      <a:pt x="309" y="348"/>
                    </a:lnTo>
                    <a:lnTo>
                      <a:pt x="293" y="352"/>
                    </a:lnTo>
                    <a:lnTo>
                      <a:pt x="270" y="357"/>
                    </a:lnTo>
                    <a:lnTo>
                      <a:pt x="243" y="361"/>
                    </a:lnTo>
                    <a:lnTo>
                      <a:pt x="210" y="365"/>
                    </a:lnTo>
                    <a:lnTo>
                      <a:pt x="173" y="366"/>
                    </a:lnTo>
                    <a:lnTo>
                      <a:pt x="130" y="365"/>
                    </a:lnTo>
                    <a:lnTo>
                      <a:pt x="84" y="361"/>
                    </a:lnTo>
                    <a:lnTo>
                      <a:pt x="32" y="353"/>
                    </a:lnTo>
                    <a:lnTo>
                      <a:pt x="31" y="349"/>
                    </a:lnTo>
                    <a:lnTo>
                      <a:pt x="30" y="337"/>
                    </a:lnTo>
                    <a:lnTo>
                      <a:pt x="27" y="319"/>
                    </a:lnTo>
                    <a:lnTo>
                      <a:pt x="23" y="295"/>
                    </a:lnTo>
                    <a:lnTo>
                      <a:pt x="18" y="266"/>
                    </a:lnTo>
                    <a:lnTo>
                      <a:pt x="14" y="233"/>
                    </a:lnTo>
                    <a:lnTo>
                      <a:pt x="10" y="197"/>
                    </a:lnTo>
                    <a:lnTo>
                      <a:pt x="6" y="160"/>
                    </a:lnTo>
                    <a:lnTo>
                      <a:pt x="1" y="84"/>
                    </a:lnTo>
                    <a:lnTo>
                      <a:pt x="0" y="47"/>
                    </a:lnTo>
                    <a:lnTo>
                      <a:pt x="1" y="13"/>
                    </a:lnTo>
                    <a:lnTo>
                      <a:pt x="5" y="14"/>
                    </a:lnTo>
                    <a:lnTo>
                      <a:pt x="14" y="15"/>
                    </a:lnTo>
                    <a:lnTo>
                      <a:pt x="30" y="19"/>
                    </a:lnTo>
                    <a:lnTo>
                      <a:pt x="52" y="23"/>
                    </a:lnTo>
                    <a:lnTo>
                      <a:pt x="79" y="26"/>
                    </a:lnTo>
                    <a:lnTo>
                      <a:pt x="109" y="29"/>
                    </a:lnTo>
                    <a:lnTo>
                      <a:pt x="144" y="30"/>
                    </a:lnTo>
                    <a:lnTo>
                      <a:pt x="182" y="30"/>
                    </a:lnTo>
                    <a:lnTo>
                      <a:pt x="223" y="27"/>
                    </a:lnTo>
                    <a:lnTo>
                      <a:pt x="266" y="22"/>
                    </a:lnTo>
                    <a:lnTo>
                      <a:pt x="311" y="13"/>
                    </a:lnTo>
                    <a:lnTo>
                      <a:pt x="357" y="0"/>
                    </a:lnTo>
                    <a:close/>
                  </a:path>
                </a:pathLst>
              </a:custGeom>
              <a:gradFill flip="none" rotWithShape="1">
                <a:gsLst>
                  <a:gs pos="0">
                    <a:srgbClr val="667F83">
                      <a:shade val="30000"/>
                      <a:satMod val="115000"/>
                    </a:srgbClr>
                  </a:gs>
                  <a:gs pos="50000">
                    <a:srgbClr val="667F83">
                      <a:shade val="67500"/>
                      <a:satMod val="115000"/>
                    </a:srgbClr>
                  </a:gs>
                  <a:gs pos="100000">
                    <a:srgbClr val="667F83">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53" name="Freeform 1123">
                <a:extLst>
                  <a:ext uri="{FF2B5EF4-FFF2-40B4-BE49-F238E27FC236}">
                    <a16:creationId xmlns:a16="http://schemas.microsoft.com/office/drawing/2014/main" id="{C130C510-99F4-52A2-F0A1-CADF5F4368EC}"/>
                  </a:ext>
                </a:extLst>
              </p:cNvPr>
              <p:cNvSpPr>
                <a:spLocks/>
              </p:cNvSpPr>
              <p:nvPr/>
            </p:nvSpPr>
            <p:spPr bwMode="auto">
              <a:xfrm>
                <a:off x="3540125" y="2135188"/>
                <a:ext cx="762000" cy="720725"/>
              </a:xfrm>
              <a:custGeom>
                <a:avLst/>
                <a:gdLst/>
                <a:ahLst/>
                <a:cxnLst>
                  <a:cxn ang="0">
                    <a:pos x="218" y="0"/>
                  </a:cxn>
                  <a:cxn ang="0">
                    <a:pos x="256" y="1"/>
                  </a:cxn>
                  <a:cxn ang="0">
                    <a:pos x="294" y="9"/>
                  </a:cxn>
                  <a:cxn ang="0">
                    <a:pos x="329" y="21"/>
                  </a:cxn>
                  <a:cxn ang="0">
                    <a:pos x="360" y="40"/>
                  </a:cxn>
                  <a:cxn ang="0">
                    <a:pos x="388" y="61"/>
                  </a:cxn>
                  <a:cxn ang="0">
                    <a:pos x="413" y="87"/>
                  </a:cxn>
                  <a:cxn ang="0">
                    <a:pos x="434" y="116"/>
                  </a:cxn>
                  <a:cxn ang="0">
                    <a:pos x="451" y="147"/>
                  </a:cxn>
                  <a:cxn ang="0">
                    <a:pos x="465" y="179"/>
                  </a:cxn>
                  <a:cxn ang="0">
                    <a:pos x="475" y="211"/>
                  </a:cxn>
                  <a:cxn ang="0">
                    <a:pos x="479" y="244"/>
                  </a:cxn>
                  <a:cxn ang="0">
                    <a:pos x="480" y="274"/>
                  </a:cxn>
                  <a:cxn ang="0">
                    <a:pos x="475" y="303"/>
                  </a:cxn>
                  <a:cxn ang="0">
                    <a:pos x="463" y="336"/>
                  </a:cxn>
                  <a:cxn ang="0">
                    <a:pos x="446" y="367"/>
                  </a:cxn>
                  <a:cxn ang="0">
                    <a:pos x="423" y="392"/>
                  </a:cxn>
                  <a:cxn ang="0">
                    <a:pos x="397" y="414"/>
                  </a:cxn>
                  <a:cxn ang="0">
                    <a:pos x="368" y="431"/>
                  </a:cxn>
                  <a:cxn ang="0">
                    <a:pos x="335" y="443"/>
                  </a:cxn>
                  <a:cxn ang="0">
                    <a:pos x="301" y="451"/>
                  </a:cxn>
                  <a:cxn ang="0">
                    <a:pos x="264" y="454"/>
                  </a:cxn>
                  <a:cxn ang="0">
                    <a:pos x="226" y="452"/>
                  </a:cxn>
                  <a:cxn ang="0">
                    <a:pos x="188" y="445"/>
                  </a:cxn>
                  <a:cxn ang="0">
                    <a:pos x="146" y="430"/>
                  </a:cxn>
                  <a:cxn ang="0">
                    <a:pos x="109" y="409"/>
                  </a:cxn>
                  <a:cxn ang="0">
                    <a:pos x="76" y="384"/>
                  </a:cxn>
                  <a:cxn ang="0">
                    <a:pos x="47" y="354"/>
                  </a:cxn>
                  <a:cxn ang="0">
                    <a:pos x="26" y="321"/>
                  </a:cxn>
                  <a:cxn ang="0">
                    <a:pos x="11" y="284"/>
                  </a:cxn>
                  <a:cxn ang="0">
                    <a:pos x="1" y="245"/>
                  </a:cxn>
                  <a:cxn ang="0">
                    <a:pos x="0" y="205"/>
                  </a:cxn>
                  <a:cxn ang="0">
                    <a:pos x="7" y="164"/>
                  </a:cxn>
                  <a:cxn ang="0">
                    <a:pos x="18" y="128"/>
                  </a:cxn>
                  <a:cxn ang="0">
                    <a:pos x="37" y="98"/>
                  </a:cxn>
                  <a:cxn ang="0">
                    <a:pos x="58" y="70"/>
                  </a:cxn>
                  <a:cxn ang="0">
                    <a:pos x="84" y="46"/>
                  </a:cxn>
                  <a:cxn ang="0">
                    <a:pos x="114" y="28"/>
                  </a:cxn>
                  <a:cxn ang="0">
                    <a:pos x="146" y="13"/>
                  </a:cxn>
                  <a:cxn ang="0">
                    <a:pos x="181" y="4"/>
                  </a:cxn>
                  <a:cxn ang="0">
                    <a:pos x="218" y="0"/>
                  </a:cxn>
                </a:cxnLst>
                <a:rect l="0" t="0" r="r" b="b"/>
                <a:pathLst>
                  <a:path w="480" h="454">
                    <a:moveTo>
                      <a:pt x="218" y="0"/>
                    </a:moveTo>
                    <a:lnTo>
                      <a:pt x="256" y="1"/>
                    </a:lnTo>
                    <a:lnTo>
                      <a:pt x="294" y="9"/>
                    </a:lnTo>
                    <a:lnTo>
                      <a:pt x="329" y="21"/>
                    </a:lnTo>
                    <a:lnTo>
                      <a:pt x="360" y="40"/>
                    </a:lnTo>
                    <a:lnTo>
                      <a:pt x="388" y="61"/>
                    </a:lnTo>
                    <a:lnTo>
                      <a:pt x="413" y="87"/>
                    </a:lnTo>
                    <a:lnTo>
                      <a:pt x="434" y="116"/>
                    </a:lnTo>
                    <a:lnTo>
                      <a:pt x="451" y="147"/>
                    </a:lnTo>
                    <a:lnTo>
                      <a:pt x="465" y="179"/>
                    </a:lnTo>
                    <a:lnTo>
                      <a:pt x="475" y="211"/>
                    </a:lnTo>
                    <a:lnTo>
                      <a:pt x="479" y="244"/>
                    </a:lnTo>
                    <a:lnTo>
                      <a:pt x="480" y="274"/>
                    </a:lnTo>
                    <a:lnTo>
                      <a:pt x="475" y="303"/>
                    </a:lnTo>
                    <a:lnTo>
                      <a:pt x="463" y="336"/>
                    </a:lnTo>
                    <a:lnTo>
                      <a:pt x="446" y="367"/>
                    </a:lnTo>
                    <a:lnTo>
                      <a:pt x="423" y="392"/>
                    </a:lnTo>
                    <a:lnTo>
                      <a:pt x="397" y="414"/>
                    </a:lnTo>
                    <a:lnTo>
                      <a:pt x="368" y="431"/>
                    </a:lnTo>
                    <a:lnTo>
                      <a:pt x="335" y="443"/>
                    </a:lnTo>
                    <a:lnTo>
                      <a:pt x="301" y="451"/>
                    </a:lnTo>
                    <a:lnTo>
                      <a:pt x="264" y="454"/>
                    </a:lnTo>
                    <a:lnTo>
                      <a:pt x="226" y="452"/>
                    </a:lnTo>
                    <a:lnTo>
                      <a:pt x="188" y="445"/>
                    </a:lnTo>
                    <a:lnTo>
                      <a:pt x="146" y="430"/>
                    </a:lnTo>
                    <a:lnTo>
                      <a:pt x="109" y="409"/>
                    </a:lnTo>
                    <a:lnTo>
                      <a:pt x="76" y="384"/>
                    </a:lnTo>
                    <a:lnTo>
                      <a:pt x="47" y="354"/>
                    </a:lnTo>
                    <a:lnTo>
                      <a:pt x="26" y="321"/>
                    </a:lnTo>
                    <a:lnTo>
                      <a:pt x="11" y="284"/>
                    </a:lnTo>
                    <a:lnTo>
                      <a:pt x="1" y="245"/>
                    </a:lnTo>
                    <a:lnTo>
                      <a:pt x="0" y="205"/>
                    </a:lnTo>
                    <a:lnTo>
                      <a:pt x="7" y="164"/>
                    </a:lnTo>
                    <a:lnTo>
                      <a:pt x="18" y="128"/>
                    </a:lnTo>
                    <a:lnTo>
                      <a:pt x="37" y="98"/>
                    </a:lnTo>
                    <a:lnTo>
                      <a:pt x="58" y="70"/>
                    </a:lnTo>
                    <a:lnTo>
                      <a:pt x="84" y="46"/>
                    </a:lnTo>
                    <a:lnTo>
                      <a:pt x="114" y="28"/>
                    </a:lnTo>
                    <a:lnTo>
                      <a:pt x="146" y="13"/>
                    </a:lnTo>
                    <a:lnTo>
                      <a:pt x="181" y="4"/>
                    </a:lnTo>
                    <a:lnTo>
                      <a:pt x="218" y="0"/>
                    </a:lnTo>
                    <a:close/>
                  </a:path>
                </a:pathLst>
              </a:custGeom>
              <a:solidFill>
                <a:srgbClr val="FBCFB4"/>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54" name="Freeform 1124">
                <a:extLst>
                  <a:ext uri="{FF2B5EF4-FFF2-40B4-BE49-F238E27FC236}">
                    <a16:creationId xmlns:a16="http://schemas.microsoft.com/office/drawing/2014/main" id="{954F0A23-BB41-C31C-4023-9EB66D214F59}"/>
                  </a:ext>
                </a:extLst>
              </p:cNvPr>
              <p:cNvSpPr>
                <a:spLocks/>
              </p:cNvSpPr>
              <p:nvPr/>
            </p:nvSpPr>
            <p:spPr bwMode="auto">
              <a:xfrm>
                <a:off x="3608388" y="2174876"/>
                <a:ext cx="663575" cy="628650"/>
              </a:xfrm>
              <a:custGeom>
                <a:avLst/>
                <a:gdLst/>
                <a:ahLst/>
                <a:cxnLst>
                  <a:cxn ang="0">
                    <a:pos x="184" y="0"/>
                  </a:cxn>
                  <a:cxn ang="0">
                    <a:pos x="220" y="2"/>
                  </a:cxn>
                  <a:cxn ang="0">
                    <a:pos x="258" y="8"/>
                  </a:cxn>
                  <a:cxn ang="0">
                    <a:pos x="291" y="20"/>
                  </a:cxn>
                  <a:cxn ang="0">
                    <a:pos x="320" y="38"/>
                  </a:cxn>
                  <a:cxn ang="0">
                    <a:pos x="346" y="60"/>
                  </a:cxn>
                  <a:cxn ang="0">
                    <a:pos x="368" y="86"/>
                  </a:cxn>
                  <a:cxn ang="0">
                    <a:pos x="387" y="115"/>
                  </a:cxn>
                  <a:cxn ang="0">
                    <a:pos x="403" y="145"/>
                  </a:cxn>
                  <a:cxn ang="0">
                    <a:pos x="412" y="176"/>
                  </a:cxn>
                  <a:cxn ang="0">
                    <a:pos x="418" y="207"/>
                  </a:cxn>
                  <a:cxn ang="0">
                    <a:pos x="418" y="238"/>
                  </a:cxn>
                  <a:cxn ang="0">
                    <a:pos x="415" y="265"/>
                  </a:cxn>
                  <a:cxn ang="0">
                    <a:pos x="403" y="297"/>
                  </a:cxn>
                  <a:cxn ang="0">
                    <a:pos x="384" y="325"/>
                  </a:cxn>
                  <a:cxn ang="0">
                    <a:pos x="362" y="348"/>
                  </a:cxn>
                  <a:cxn ang="0">
                    <a:pos x="336" y="368"/>
                  </a:cxn>
                  <a:cxn ang="0">
                    <a:pos x="305" y="381"/>
                  </a:cxn>
                  <a:cxn ang="0">
                    <a:pos x="273" y="391"/>
                  </a:cxn>
                  <a:cxn ang="0">
                    <a:pos x="238" y="396"/>
                  </a:cxn>
                  <a:cxn ang="0">
                    <a:pos x="202" y="393"/>
                  </a:cxn>
                  <a:cxn ang="0">
                    <a:pos x="165" y="387"/>
                  </a:cxn>
                  <a:cxn ang="0">
                    <a:pos x="129" y="375"/>
                  </a:cxn>
                  <a:cxn ang="0">
                    <a:pos x="96" y="356"/>
                  </a:cxn>
                  <a:cxn ang="0">
                    <a:pos x="67" y="334"/>
                  </a:cxn>
                  <a:cxn ang="0">
                    <a:pos x="42" y="309"/>
                  </a:cxn>
                  <a:cxn ang="0">
                    <a:pos x="24" y="280"/>
                  </a:cxn>
                  <a:cxn ang="0">
                    <a:pos x="10" y="248"/>
                  </a:cxn>
                  <a:cxn ang="0">
                    <a:pos x="2" y="214"/>
                  </a:cxn>
                  <a:cxn ang="0">
                    <a:pos x="0" y="178"/>
                  </a:cxn>
                  <a:cxn ang="0">
                    <a:pos x="6" y="143"/>
                  </a:cxn>
                  <a:cxn ang="0">
                    <a:pos x="19" y="108"/>
                  </a:cxn>
                  <a:cxn ang="0">
                    <a:pos x="36" y="78"/>
                  </a:cxn>
                  <a:cxn ang="0">
                    <a:pos x="58" y="53"/>
                  </a:cxn>
                  <a:cxn ang="0">
                    <a:pos x="86" y="32"/>
                  </a:cxn>
                  <a:cxn ang="0">
                    <a:pos x="116" y="16"/>
                  </a:cxn>
                  <a:cxn ang="0">
                    <a:pos x="149" y="5"/>
                  </a:cxn>
                  <a:cxn ang="0">
                    <a:pos x="184" y="0"/>
                  </a:cxn>
                </a:cxnLst>
                <a:rect l="0" t="0" r="r" b="b"/>
                <a:pathLst>
                  <a:path w="418" h="396">
                    <a:moveTo>
                      <a:pt x="184" y="0"/>
                    </a:moveTo>
                    <a:lnTo>
                      <a:pt x="220" y="2"/>
                    </a:lnTo>
                    <a:lnTo>
                      <a:pt x="258" y="8"/>
                    </a:lnTo>
                    <a:lnTo>
                      <a:pt x="291" y="20"/>
                    </a:lnTo>
                    <a:lnTo>
                      <a:pt x="320" y="38"/>
                    </a:lnTo>
                    <a:lnTo>
                      <a:pt x="346" y="60"/>
                    </a:lnTo>
                    <a:lnTo>
                      <a:pt x="368" y="86"/>
                    </a:lnTo>
                    <a:lnTo>
                      <a:pt x="387" y="115"/>
                    </a:lnTo>
                    <a:lnTo>
                      <a:pt x="403" y="145"/>
                    </a:lnTo>
                    <a:lnTo>
                      <a:pt x="412" y="176"/>
                    </a:lnTo>
                    <a:lnTo>
                      <a:pt x="418" y="207"/>
                    </a:lnTo>
                    <a:lnTo>
                      <a:pt x="418" y="238"/>
                    </a:lnTo>
                    <a:lnTo>
                      <a:pt x="415" y="265"/>
                    </a:lnTo>
                    <a:lnTo>
                      <a:pt x="403" y="297"/>
                    </a:lnTo>
                    <a:lnTo>
                      <a:pt x="384" y="325"/>
                    </a:lnTo>
                    <a:lnTo>
                      <a:pt x="362" y="348"/>
                    </a:lnTo>
                    <a:lnTo>
                      <a:pt x="336" y="368"/>
                    </a:lnTo>
                    <a:lnTo>
                      <a:pt x="305" y="381"/>
                    </a:lnTo>
                    <a:lnTo>
                      <a:pt x="273" y="391"/>
                    </a:lnTo>
                    <a:lnTo>
                      <a:pt x="238" y="396"/>
                    </a:lnTo>
                    <a:lnTo>
                      <a:pt x="202" y="393"/>
                    </a:lnTo>
                    <a:lnTo>
                      <a:pt x="165" y="387"/>
                    </a:lnTo>
                    <a:lnTo>
                      <a:pt x="129" y="375"/>
                    </a:lnTo>
                    <a:lnTo>
                      <a:pt x="96" y="356"/>
                    </a:lnTo>
                    <a:lnTo>
                      <a:pt x="67" y="334"/>
                    </a:lnTo>
                    <a:lnTo>
                      <a:pt x="42" y="309"/>
                    </a:lnTo>
                    <a:lnTo>
                      <a:pt x="24" y="280"/>
                    </a:lnTo>
                    <a:lnTo>
                      <a:pt x="10" y="248"/>
                    </a:lnTo>
                    <a:lnTo>
                      <a:pt x="2" y="214"/>
                    </a:lnTo>
                    <a:lnTo>
                      <a:pt x="0" y="178"/>
                    </a:lnTo>
                    <a:lnTo>
                      <a:pt x="6" y="143"/>
                    </a:lnTo>
                    <a:lnTo>
                      <a:pt x="19" y="108"/>
                    </a:lnTo>
                    <a:lnTo>
                      <a:pt x="36" y="78"/>
                    </a:lnTo>
                    <a:lnTo>
                      <a:pt x="58" y="53"/>
                    </a:lnTo>
                    <a:lnTo>
                      <a:pt x="86" y="32"/>
                    </a:lnTo>
                    <a:lnTo>
                      <a:pt x="116" y="16"/>
                    </a:lnTo>
                    <a:lnTo>
                      <a:pt x="149" y="5"/>
                    </a:lnTo>
                    <a:lnTo>
                      <a:pt x="184" y="0"/>
                    </a:lnTo>
                    <a:close/>
                  </a:path>
                </a:pathLst>
              </a:custGeom>
              <a:solidFill>
                <a:srgbClr val="FFDFC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55" name="Freeform 1125">
                <a:extLst>
                  <a:ext uri="{FF2B5EF4-FFF2-40B4-BE49-F238E27FC236}">
                    <a16:creationId xmlns:a16="http://schemas.microsoft.com/office/drawing/2014/main" id="{F1B049F7-D3BD-4625-31F6-0127AAD9A3A1}"/>
                  </a:ext>
                </a:extLst>
              </p:cNvPr>
              <p:cNvSpPr>
                <a:spLocks/>
              </p:cNvSpPr>
              <p:nvPr/>
            </p:nvSpPr>
            <p:spPr bwMode="auto">
              <a:xfrm>
                <a:off x="4195763" y="2316163"/>
                <a:ext cx="74613" cy="250825"/>
              </a:xfrm>
              <a:custGeom>
                <a:avLst/>
                <a:gdLst/>
                <a:ahLst/>
                <a:cxnLst>
                  <a:cxn ang="0">
                    <a:pos x="0" y="0"/>
                  </a:cxn>
                  <a:cxn ang="0">
                    <a:pos x="1" y="1"/>
                  </a:cxn>
                  <a:cxn ang="0">
                    <a:pos x="6" y="7"/>
                  </a:cxn>
                  <a:cxn ang="0">
                    <a:pos x="14" y="17"/>
                  </a:cxn>
                  <a:cxn ang="0">
                    <a:pos x="22" y="31"/>
                  </a:cxn>
                  <a:cxn ang="0">
                    <a:pos x="31" y="48"/>
                  </a:cxn>
                  <a:cxn ang="0">
                    <a:pos x="38" y="69"/>
                  </a:cxn>
                  <a:cxn ang="0">
                    <a:pos x="45" y="96"/>
                  </a:cxn>
                  <a:cxn ang="0">
                    <a:pos x="47" y="125"/>
                  </a:cxn>
                  <a:cxn ang="0">
                    <a:pos x="46" y="158"/>
                  </a:cxn>
                  <a:cxn ang="0">
                    <a:pos x="46" y="143"/>
                  </a:cxn>
                  <a:cxn ang="0">
                    <a:pos x="45" y="127"/>
                  </a:cxn>
                  <a:cxn ang="0">
                    <a:pos x="41" y="106"/>
                  </a:cxn>
                  <a:cxn ang="0">
                    <a:pos x="35" y="83"/>
                  </a:cxn>
                  <a:cxn ang="0">
                    <a:pos x="27" y="55"/>
                  </a:cxn>
                  <a:cxn ang="0">
                    <a:pos x="16" y="27"/>
                  </a:cxn>
                  <a:cxn ang="0">
                    <a:pos x="0" y="0"/>
                  </a:cxn>
                </a:cxnLst>
                <a:rect l="0" t="0" r="r" b="b"/>
                <a:pathLst>
                  <a:path w="47" h="158">
                    <a:moveTo>
                      <a:pt x="0" y="0"/>
                    </a:moveTo>
                    <a:lnTo>
                      <a:pt x="1" y="1"/>
                    </a:lnTo>
                    <a:lnTo>
                      <a:pt x="6" y="7"/>
                    </a:lnTo>
                    <a:lnTo>
                      <a:pt x="14" y="17"/>
                    </a:lnTo>
                    <a:lnTo>
                      <a:pt x="22" y="31"/>
                    </a:lnTo>
                    <a:lnTo>
                      <a:pt x="31" y="48"/>
                    </a:lnTo>
                    <a:lnTo>
                      <a:pt x="38" y="69"/>
                    </a:lnTo>
                    <a:lnTo>
                      <a:pt x="45" y="96"/>
                    </a:lnTo>
                    <a:lnTo>
                      <a:pt x="47" y="125"/>
                    </a:lnTo>
                    <a:lnTo>
                      <a:pt x="46" y="158"/>
                    </a:lnTo>
                    <a:lnTo>
                      <a:pt x="46" y="143"/>
                    </a:lnTo>
                    <a:lnTo>
                      <a:pt x="45" y="127"/>
                    </a:lnTo>
                    <a:lnTo>
                      <a:pt x="41" y="106"/>
                    </a:lnTo>
                    <a:lnTo>
                      <a:pt x="35" y="83"/>
                    </a:lnTo>
                    <a:lnTo>
                      <a:pt x="27" y="55"/>
                    </a:lnTo>
                    <a:lnTo>
                      <a:pt x="16" y="27"/>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56" name="Freeform 1126">
                <a:extLst>
                  <a:ext uri="{FF2B5EF4-FFF2-40B4-BE49-F238E27FC236}">
                    <a16:creationId xmlns:a16="http://schemas.microsoft.com/office/drawing/2014/main" id="{BFD4CCFF-72A6-A1D4-30B8-59DF81CABF10}"/>
                  </a:ext>
                </a:extLst>
              </p:cNvPr>
              <p:cNvSpPr>
                <a:spLocks/>
              </p:cNvSpPr>
              <p:nvPr/>
            </p:nvSpPr>
            <p:spPr bwMode="auto">
              <a:xfrm>
                <a:off x="3419475" y="3481388"/>
                <a:ext cx="120650" cy="123825"/>
              </a:xfrm>
              <a:custGeom>
                <a:avLst/>
                <a:gdLst/>
                <a:ahLst/>
                <a:cxnLst>
                  <a:cxn ang="0">
                    <a:pos x="26" y="0"/>
                  </a:cxn>
                  <a:cxn ang="0">
                    <a:pos x="29" y="0"/>
                  </a:cxn>
                  <a:cxn ang="0">
                    <a:pos x="76" y="59"/>
                  </a:cxn>
                  <a:cxn ang="0">
                    <a:pos x="73" y="65"/>
                  </a:cxn>
                  <a:cxn ang="0">
                    <a:pos x="69" y="70"/>
                  </a:cxn>
                  <a:cxn ang="0">
                    <a:pos x="62" y="78"/>
                  </a:cxn>
                  <a:cxn ang="0">
                    <a:pos x="42" y="63"/>
                  </a:cxn>
                  <a:cxn ang="0">
                    <a:pos x="25" y="45"/>
                  </a:cxn>
                  <a:cxn ang="0">
                    <a:pos x="10" y="25"/>
                  </a:cxn>
                  <a:cxn ang="0">
                    <a:pos x="0" y="9"/>
                  </a:cxn>
                  <a:cxn ang="0">
                    <a:pos x="10" y="5"/>
                  </a:cxn>
                  <a:cxn ang="0">
                    <a:pos x="20" y="3"/>
                  </a:cxn>
                  <a:cxn ang="0">
                    <a:pos x="26" y="0"/>
                  </a:cxn>
                </a:cxnLst>
                <a:rect l="0" t="0" r="r" b="b"/>
                <a:pathLst>
                  <a:path w="76" h="78">
                    <a:moveTo>
                      <a:pt x="26" y="0"/>
                    </a:moveTo>
                    <a:lnTo>
                      <a:pt x="29" y="0"/>
                    </a:lnTo>
                    <a:lnTo>
                      <a:pt x="76" y="59"/>
                    </a:lnTo>
                    <a:lnTo>
                      <a:pt x="73" y="65"/>
                    </a:lnTo>
                    <a:lnTo>
                      <a:pt x="69" y="70"/>
                    </a:lnTo>
                    <a:lnTo>
                      <a:pt x="62" y="78"/>
                    </a:lnTo>
                    <a:lnTo>
                      <a:pt x="42" y="63"/>
                    </a:lnTo>
                    <a:lnTo>
                      <a:pt x="25" y="45"/>
                    </a:lnTo>
                    <a:lnTo>
                      <a:pt x="10" y="25"/>
                    </a:lnTo>
                    <a:lnTo>
                      <a:pt x="0" y="9"/>
                    </a:lnTo>
                    <a:lnTo>
                      <a:pt x="10" y="5"/>
                    </a:lnTo>
                    <a:lnTo>
                      <a:pt x="20" y="3"/>
                    </a:lnTo>
                    <a:lnTo>
                      <a:pt x="26"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57" name="Freeform 1127">
                <a:extLst>
                  <a:ext uri="{FF2B5EF4-FFF2-40B4-BE49-F238E27FC236}">
                    <a16:creationId xmlns:a16="http://schemas.microsoft.com/office/drawing/2014/main" id="{A9476A4A-5315-2CE0-CDEF-27C36F83E693}"/>
                  </a:ext>
                </a:extLst>
              </p:cNvPr>
              <p:cNvSpPr>
                <a:spLocks/>
              </p:cNvSpPr>
              <p:nvPr/>
            </p:nvSpPr>
            <p:spPr bwMode="auto">
              <a:xfrm>
                <a:off x="3770313" y="3578226"/>
                <a:ext cx="179388" cy="139700"/>
              </a:xfrm>
              <a:custGeom>
                <a:avLst/>
                <a:gdLst/>
                <a:ahLst/>
                <a:cxnLst>
                  <a:cxn ang="0">
                    <a:pos x="0" y="0"/>
                  </a:cxn>
                  <a:cxn ang="0">
                    <a:pos x="18" y="1"/>
                  </a:cxn>
                  <a:cxn ang="0">
                    <a:pos x="44" y="4"/>
                  </a:cxn>
                  <a:cxn ang="0">
                    <a:pos x="75" y="5"/>
                  </a:cxn>
                  <a:cxn ang="0">
                    <a:pos x="110" y="8"/>
                  </a:cxn>
                  <a:cxn ang="0">
                    <a:pos x="113" y="8"/>
                  </a:cxn>
                  <a:cxn ang="0">
                    <a:pos x="113" y="77"/>
                  </a:cxn>
                  <a:cxn ang="0">
                    <a:pos x="111" y="88"/>
                  </a:cxn>
                  <a:cxn ang="0">
                    <a:pos x="97" y="88"/>
                  </a:cxn>
                  <a:cxn ang="0">
                    <a:pos x="81" y="87"/>
                  </a:cxn>
                  <a:cxn ang="0">
                    <a:pos x="63" y="87"/>
                  </a:cxn>
                  <a:cxn ang="0">
                    <a:pos x="42" y="85"/>
                  </a:cxn>
                  <a:cxn ang="0">
                    <a:pos x="2" y="83"/>
                  </a:cxn>
                  <a:cxn ang="0">
                    <a:pos x="0" y="41"/>
                  </a:cxn>
                  <a:cxn ang="0">
                    <a:pos x="0" y="0"/>
                  </a:cxn>
                </a:cxnLst>
                <a:rect l="0" t="0" r="r" b="b"/>
                <a:pathLst>
                  <a:path w="113" h="88">
                    <a:moveTo>
                      <a:pt x="0" y="0"/>
                    </a:moveTo>
                    <a:lnTo>
                      <a:pt x="18" y="1"/>
                    </a:lnTo>
                    <a:lnTo>
                      <a:pt x="44" y="4"/>
                    </a:lnTo>
                    <a:lnTo>
                      <a:pt x="75" y="5"/>
                    </a:lnTo>
                    <a:lnTo>
                      <a:pt x="110" y="8"/>
                    </a:lnTo>
                    <a:lnTo>
                      <a:pt x="113" y="8"/>
                    </a:lnTo>
                    <a:lnTo>
                      <a:pt x="113" y="77"/>
                    </a:lnTo>
                    <a:lnTo>
                      <a:pt x="111" y="88"/>
                    </a:lnTo>
                    <a:lnTo>
                      <a:pt x="97" y="88"/>
                    </a:lnTo>
                    <a:lnTo>
                      <a:pt x="81" y="87"/>
                    </a:lnTo>
                    <a:lnTo>
                      <a:pt x="63" y="87"/>
                    </a:lnTo>
                    <a:lnTo>
                      <a:pt x="42" y="85"/>
                    </a:lnTo>
                    <a:lnTo>
                      <a:pt x="2" y="83"/>
                    </a:lnTo>
                    <a:lnTo>
                      <a:pt x="0" y="41"/>
                    </a:lnTo>
                    <a:lnTo>
                      <a:pt x="0"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58" name="Freeform 1128">
                <a:extLst>
                  <a:ext uri="{FF2B5EF4-FFF2-40B4-BE49-F238E27FC236}">
                    <a16:creationId xmlns:a16="http://schemas.microsoft.com/office/drawing/2014/main" id="{9ECC4061-EDC6-ABCB-7AB7-54B8588CE7DE}"/>
                  </a:ext>
                </a:extLst>
              </p:cNvPr>
              <p:cNvSpPr>
                <a:spLocks/>
              </p:cNvSpPr>
              <p:nvPr/>
            </p:nvSpPr>
            <p:spPr bwMode="auto">
              <a:xfrm>
                <a:off x="3429000" y="2062163"/>
                <a:ext cx="763588" cy="812800"/>
              </a:xfrm>
              <a:custGeom>
                <a:avLst/>
                <a:gdLst/>
                <a:ahLst/>
                <a:cxnLst>
                  <a:cxn ang="0">
                    <a:pos x="376" y="4"/>
                  </a:cxn>
                  <a:cxn ang="0">
                    <a:pos x="429" y="24"/>
                  </a:cxn>
                  <a:cxn ang="0">
                    <a:pos x="466" y="59"/>
                  </a:cxn>
                  <a:cxn ang="0">
                    <a:pos x="481" y="107"/>
                  </a:cxn>
                  <a:cxn ang="0">
                    <a:pos x="472" y="164"/>
                  </a:cxn>
                  <a:cxn ang="0">
                    <a:pos x="439" y="219"/>
                  </a:cxn>
                  <a:cxn ang="0">
                    <a:pos x="397" y="252"/>
                  </a:cxn>
                  <a:cxn ang="0">
                    <a:pos x="351" y="270"/>
                  </a:cxn>
                  <a:cxn ang="0">
                    <a:pos x="309" y="280"/>
                  </a:cxn>
                  <a:cxn ang="0">
                    <a:pos x="278" y="282"/>
                  </a:cxn>
                  <a:cxn ang="0">
                    <a:pos x="274" y="262"/>
                  </a:cxn>
                  <a:cxn ang="0">
                    <a:pos x="274" y="228"/>
                  </a:cxn>
                  <a:cxn ang="0">
                    <a:pos x="257" y="204"/>
                  </a:cxn>
                  <a:cxn ang="0">
                    <a:pos x="233" y="187"/>
                  </a:cxn>
                  <a:cxn ang="0">
                    <a:pos x="209" y="178"/>
                  </a:cxn>
                  <a:cxn ang="0">
                    <a:pos x="194" y="173"/>
                  </a:cxn>
                  <a:cxn ang="0">
                    <a:pos x="209" y="210"/>
                  </a:cxn>
                  <a:cxn ang="0">
                    <a:pos x="224" y="281"/>
                  </a:cxn>
                  <a:cxn ang="0">
                    <a:pos x="219" y="348"/>
                  </a:cxn>
                  <a:cxn ang="0">
                    <a:pos x="200" y="407"/>
                  </a:cxn>
                  <a:cxn ang="0">
                    <a:pos x="175" y="455"/>
                  </a:cxn>
                  <a:cxn ang="0">
                    <a:pos x="141" y="502"/>
                  </a:cxn>
                  <a:cxn ang="0">
                    <a:pos x="133" y="512"/>
                  </a:cxn>
                  <a:cxn ang="0">
                    <a:pos x="87" y="481"/>
                  </a:cxn>
                  <a:cxn ang="0">
                    <a:pos x="50" y="443"/>
                  </a:cxn>
                  <a:cxn ang="0">
                    <a:pos x="23" y="405"/>
                  </a:cxn>
                  <a:cxn ang="0">
                    <a:pos x="6" y="376"/>
                  </a:cxn>
                  <a:cxn ang="0">
                    <a:pos x="0" y="364"/>
                  </a:cxn>
                  <a:cxn ang="0">
                    <a:pos x="14" y="369"/>
                  </a:cxn>
                  <a:cxn ang="0">
                    <a:pos x="36" y="364"/>
                  </a:cxn>
                  <a:cxn ang="0">
                    <a:pos x="57" y="345"/>
                  </a:cxn>
                  <a:cxn ang="0">
                    <a:pos x="65" y="311"/>
                  </a:cxn>
                  <a:cxn ang="0">
                    <a:pos x="63" y="265"/>
                  </a:cxn>
                  <a:cxn ang="0">
                    <a:pos x="65" y="208"/>
                  </a:cxn>
                  <a:cxn ang="0">
                    <a:pos x="83" y="141"/>
                  </a:cxn>
                  <a:cxn ang="0">
                    <a:pos x="121" y="80"/>
                  </a:cxn>
                  <a:cxn ang="0">
                    <a:pos x="175" y="40"/>
                  </a:cxn>
                  <a:cxn ang="0">
                    <a:pos x="241" y="13"/>
                  </a:cxn>
                  <a:cxn ang="0">
                    <a:pos x="311" y="1"/>
                  </a:cxn>
                </a:cxnLst>
                <a:rect l="0" t="0" r="r" b="b"/>
                <a:pathLst>
                  <a:path w="481" h="512">
                    <a:moveTo>
                      <a:pt x="345" y="0"/>
                    </a:moveTo>
                    <a:lnTo>
                      <a:pt x="376" y="4"/>
                    </a:lnTo>
                    <a:lnTo>
                      <a:pt x="405" y="12"/>
                    </a:lnTo>
                    <a:lnTo>
                      <a:pt x="429" y="24"/>
                    </a:lnTo>
                    <a:lnTo>
                      <a:pt x="450" y="40"/>
                    </a:lnTo>
                    <a:lnTo>
                      <a:pt x="466" y="59"/>
                    </a:lnTo>
                    <a:lnTo>
                      <a:pt x="476" y="82"/>
                    </a:lnTo>
                    <a:lnTo>
                      <a:pt x="481" y="107"/>
                    </a:lnTo>
                    <a:lnTo>
                      <a:pt x="480" y="135"/>
                    </a:lnTo>
                    <a:lnTo>
                      <a:pt x="472" y="164"/>
                    </a:lnTo>
                    <a:lnTo>
                      <a:pt x="457" y="195"/>
                    </a:lnTo>
                    <a:lnTo>
                      <a:pt x="439" y="219"/>
                    </a:lnTo>
                    <a:lnTo>
                      <a:pt x="420" y="237"/>
                    </a:lnTo>
                    <a:lnTo>
                      <a:pt x="397" y="252"/>
                    </a:lnTo>
                    <a:lnTo>
                      <a:pt x="374" y="262"/>
                    </a:lnTo>
                    <a:lnTo>
                      <a:pt x="351" y="270"/>
                    </a:lnTo>
                    <a:lnTo>
                      <a:pt x="329" y="276"/>
                    </a:lnTo>
                    <a:lnTo>
                      <a:pt x="309" y="280"/>
                    </a:lnTo>
                    <a:lnTo>
                      <a:pt x="291" y="281"/>
                    </a:lnTo>
                    <a:lnTo>
                      <a:pt x="278" y="282"/>
                    </a:lnTo>
                    <a:lnTo>
                      <a:pt x="266" y="282"/>
                    </a:lnTo>
                    <a:lnTo>
                      <a:pt x="274" y="262"/>
                    </a:lnTo>
                    <a:lnTo>
                      <a:pt x="276" y="244"/>
                    </a:lnTo>
                    <a:lnTo>
                      <a:pt x="274" y="228"/>
                    </a:lnTo>
                    <a:lnTo>
                      <a:pt x="267" y="215"/>
                    </a:lnTo>
                    <a:lnTo>
                      <a:pt x="257" y="204"/>
                    </a:lnTo>
                    <a:lnTo>
                      <a:pt x="246" y="195"/>
                    </a:lnTo>
                    <a:lnTo>
                      <a:pt x="233" y="187"/>
                    </a:lnTo>
                    <a:lnTo>
                      <a:pt x="221" y="182"/>
                    </a:lnTo>
                    <a:lnTo>
                      <a:pt x="209" y="178"/>
                    </a:lnTo>
                    <a:lnTo>
                      <a:pt x="200" y="175"/>
                    </a:lnTo>
                    <a:lnTo>
                      <a:pt x="194" y="173"/>
                    </a:lnTo>
                    <a:lnTo>
                      <a:pt x="191" y="173"/>
                    </a:lnTo>
                    <a:lnTo>
                      <a:pt x="209" y="210"/>
                    </a:lnTo>
                    <a:lnTo>
                      <a:pt x="220" y="245"/>
                    </a:lnTo>
                    <a:lnTo>
                      <a:pt x="224" y="281"/>
                    </a:lnTo>
                    <a:lnTo>
                      <a:pt x="224" y="315"/>
                    </a:lnTo>
                    <a:lnTo>
                      <a:pt x="219" y="348"/>
                    </a:lnTo>
                    <a:lnTo>
                      <a:pt x="211" y="378"/>
                    </a:lnTo>
                    <a:lnTo>
                      <a:pt x="200" y="407"/>
                    </a:lnTo>
                    <a:lnTo>
                      <a:pt x="188" y="433"/>
                    </a:lnTo>
                    <a:lnTo>
                      <a:pt x="175" y="455"/>
                    </a:lnTo>
                    <a:lnTo>
                      <a:pt x="152" y="491"/>
                    </a:lnTo>
                    <a:lnTo>
                      <a:pt x="141" y="502"/>
                    </a:lnTo>
                    <a:lnTo>
                      <a:pt x="136" y="509"/>
                    </a:lnTo>
                    <a:lnTo>
                      <a:pt x="133" y="512"/>
                    </a:lnTo>
                    <a:lnTo>
                      <a:pt x="109" y="498"/>
                    </a:lnTo>
                    <a:lnTo>
                      <a:pt x="87" y="481"/>
                    </a:lnTo>
                    <a:lnTo>
                      <a:pt x="67" y="463"/>
                    </a:lnTo>
                    <a:lnTo>
                      <a:pt x="50" y="443"/>
                    </a:lnTo>
                    <a:lnTo>
                      <a:pt x="35" y="423"/>
                    </a:lnTo>
                    <a:lnTo>
                      <a:pt x="23" y="405"/>
                    </a:lnTo>
                    <a:lnTo>
                      <a:pt x="14" y="389"/>
                    </a:lnTo>
                    <a:lnTo>
                      <a:pt x="6" y="376"/>
                    </a:lnTo>
                    <a:lnTo>
                      <a:pt x="2" y="367"/>
                    </a:lnTo>
                    <a:lnTo>
                      <a:pt x="0" y="364"/>
                    </a:lnTo>
                    <a:lnTo>
                      <a:pt x="6" y="368"/>
                    </a:lnTo>
                    <a:lnTo>
                      <a:pt x="14" y="369"/>
                    </a:lnTo>
                    <a:lnTo>
                      <a:pt x="24" y="368"/>
                    </a:lnTo>
                    <a:lnTo>
                      <a:pt x="36" y="364"/>
                    </a:lnTo>
                    <a:lnTo>
                      <a:pt x="48" y="357"/>
                    </a:lnTo>
                    <a:lnTo>
                      <a:pt x="57" y="345"/>
                    </a:lnTo>
                    <a:lnTo>
                      <a:pt x="63" y="330"/>
                    </a:lnTo>
                    <a:lnTo>
                      <a:pt x="65" y="311"/>
                    </a:lnTo>
                    <a:lnTo>
                      <a:pt x="65" y="290"/>
                    </a:lnTo>
                    <a:lnTo>
                      <a:pt x="63" y="265"/>
                    </a:lnTo>
                    <a:lnTo>
                      <a:pt x="62" y="239"/>
                    </a:lnTo>
                    <a:lnTo>
                      <a:pt x="65" y="208"/>
                    </a:lnTo>
                    <a:lnTo>
                      <a:pt x="71" y="177"/>
                    </a:lnTo>
                    <a:lnTo>
                      <a:pt x="83" y="141"/>
                    </a:lnTo>
                    <a:lnTo>
                      <a:pt x="102" y="105"/>
                    </a:lnTo>
                    <a:lnTo>
                      <a:pt x="121" y="80"/>
                    </a:lnTo>
                    <a:lnTo>
                      <a:pt x="146" y="58"/>
                    </a:lnTo>
                    <a:lnTo>
                      <a:pt x="175" y="40"/>
                    </a:lnTo>
                    <a:lnTo>
                      <a:pt x="207" y="25"/>
                    </a:lnTo>
                    <a:lnTo>
                      <a:pt x="241" y="13"/>
                    </a:lnTo>
                    <a:lnTo>
                      <a:pt x="275" y="5"/>
                    </a:lnTo>
                    <a:lnTo>
                      <a:pt x="311" y="1"/>
                    </a:lnTo>
                    <a:lnTo>
                      <a:pt x="345" y="0"/>
                    </a:lnTo>
                    <a:close/>
                  </a:path>
                </a:pathLst>
              </a:custGeom>
              <a:solidFill>
                <a:srgbClr val="0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59" name="Freeform 1129">
                <a:extLst>
                  <a:ext uri="{FF2B5EF4-FFF2-40B4-BE49-F238E27FC236}">
                    <a16:creationId xmlns:a16="http://schemas.microsoft.com/office/drawing/2014/main" id="{87335F94-9FFA-0E57-BF10-ED171B0E1974}"/>
                  </a:ext>
                </a:extLst>
              </p:cNvPr>
              <p:cNvSpPr>
                <a:spLocks/>
              </p:cNvSpPr>
              <p:nvPr/>
            </p:nvSpPr>
            <p:spPr bwMode="auto">
              <a:xfrm>
                <a:off x="3427413" y="2951163"/>
                <a:ext cx="512763" cy="746125"/>
              </a:xfrm>
              <a:custGeom>
                <a:avLst/>
                <a:gdLst/>
                <a:ahLst/>
                <a:cxnLst>
                  <a:cxn ang="0">
                    <a:pos x="189" y="0"/>
                  </a:cxn>
                  <a:cxn ang="0">
                    <a:pos x="192" y="0"/>
                  </a:cxn>
                  <a:cxn ang="0">
                    <a:pos x="200" y="3"/>
                  </a:cxn>
                  <a:cxn ang="0">
                    <a:pos x="213" y="4"/>
                  </a:cxn>
                  <a:cxn ang="0">
                    <a:pos x="229" y="7"/>
                  </a:cxn>
                  <a:cxn ang="0">
                    <a:pos x="247" y="8"/>
                  </a:cxn>
                  <a:cxn ang="0">
                    <a:pos x="268" y="10"/>
                  </a:cxn>
                  <a:cxn ang="0">
                    <a:pos x="270" y="14"/>
                  </a:cxn>
                  <a:cxn ang="0">
                    <a:pos x="272" y="25"/>
                  </a:cxn>
                  <a:cxn ang="0">
                    <a:pos x="276" y="44"/>
                  </a:cxn>
                  <a:cxn ang="0">
                    <a:pos x="281" y="68"/>
                  </a:cxn>
                  <a:cxn ang="0">
                    <a:pos x="287" y="97"/>
                  </a:cxn>
                  <a:cxn ang="0">
                    <a:pos x="293" y="131"/>
                  </a:cxn>
                  <a:cxn ang="0">
                    <a:pos x="300" y="168"/>
                  </a:cxn>
                  <a:cxn ang="0">
                    <a:pos x="306" y="209"/>
                  </a:cxn>
                  <a:cxn ang="0">
                    <a:pos x="312" y="251"/>
                  </a:cxn>
                  <a:cxn ang="0">
                    <a:pos x="317" y="294"/>
                  </a:cxn>
                  <a:cxn ang="0">
                    <a:pos x="321" y="339"/>
                  </a:cxn>
                  <a:cxn ang="0">
                    <a:pos x="323" y="384"/>
                  </a:cxn>
                  <a:cxn ang="0">
                    <a:pos x="323" y="428"/>
                  </a:cxn>
                  <a:cxn ang="0">
                    <a:pos x="322" y="470"/>
                  </a:cxn>
                  <a:cxn ang="0">
                    <a:pos x="308" y="470"/>
                  </a:cxn>
                  <a:cxn ang="0">
                    <a:pos x="293" y="469"/>
                  </a:cxn>
                  <a:cxn ang="0">
                    <a:pos x="275" y="469"/>
                  </a:cxn>
                  <a:cxn ang="0">
                    <a:pos x="233" y="466"/>
                  </a:cxn>
                  <a:cxn ang="0">
                    <a:pos x="213" y="463"/>
                  </a:cxn>
                  <a:cxn ang="0">
                    <a:pos x="196" y="462"/>
                  </a:cxn>
                  <a:cxn ang="0">
                    <a:pos x="196" y="458"/>
                  </a:cxn>
                  <a:cxn ang="0">
                    <a:pos x="195" y="446"/>
                  </a:cxn>
                  <a:cxn ang="0">
                    <a:pos x="195" y="429"/>
                  </a:cxn>
                  <a:cxn ang="0">
                    <a:pos x="193" y="408"/>
                  </a:cxn>
                  <a:cxn ang="0">
                    <a:pos x="192" y="384"/>
                  </a:cxn>
                  <a:cxn ang="0">
                    <a:pos x="191" y="358"/>
                  </a:cxn>
                  <a:cxn ang="0">
                    <a:pos x="189" y="334"/>
                  </a:cxn>
                  <a:cxn ang="0">
                    <a:pos x="189" y="277"/>
                  </a:cxn>
                  <a:cxn ang="0">
                    <a:pos x="184" y="288"/>
                  </a:cxn>
                  <a:cxn ang="0">
                    <a:pos x="178" y="300"/>
                  </a:cxn>
                  <a:cxn ang="0">
                    <a:pos x="168" y="314"/>
                  </a:cxn>
                  <a:cxn ang="0">
                    <a:pos x="156" y="331"/>
                  </a:cxn>
                  <a:cxn ang="0">
                    <a:pos x="142" y="350"/>
                  </a:cxn>
                  <a:cxn ang="0">
                    <a:pos x="125" y="370"/>
                  </a:cxn>
                  <a:cxn ang="0">
                    <a:pos x="112" y="385"/>
                  </a:cxn>
                  <a:cxn ang="0">
                    <a:pos x="100" y="396"/>
                  </a:cxn>
                  <a:cxn ang="0">
                    <a:pos x="91" y="404"/>
                  </a:cxn>
                  <a:cxn ang="0">
                    <a:pos x="83" y="409"/>
                  </a:cxn>
                  <a:cxn ang="0">
                    <a:pos x="78" y="413"/>
                  </a:cxn>
                  <a:cxn ang="0">
                    <a:pos x="75" y="411"/>
                  </a:cxn>
                  <a:cxn ang="0">
                    <a:pos x="67" y="405"/>
                  </a:cxn>
                  <a:cxn ang="0">
                    <a:pos x="57" y="396"/>
                  </a:cxn>
                  <a:cxn ang="0">
                    <a:pos x="32" y="371"/>
                  </a:cxn>
                  <a:cxn ang="0">
                    <a:pos x="18" y="355"/>
                  </a:cxn>
                  <a:cxn ang="0">
                    <a:pos x="8" y="339"/>
                  </a:cxn>
                  <a:cxn ang="0">
                    <a:pos x="0" y="323"/>
                  </a:cxn>
                  <a:cxn ang="0">
                    <a:pos x="30" y="293"/>
                  </a:cxn>
                  <a:cxn ang="0">
                    <a:pos x="59" y="262"/>
                  </a:cxn>
                  <a:cxn ang="0">
                    <a:pos x="88" y="227"/>
                  </a:cxn>
                  <a:cxn ang="0">
                    <a:pos x="100" y="211"/>
                  </a:cxn>
                  <a:cxn ang="0">
                    <a:pos x="110" y="196"/>
                  </a:cxn>
                  <a:cxn ang="0">
                    <a:pos x="128" y="165"/>
                  </a:cxn>
                  <a:cxn ang="0">
                    <a:pos x="145" y="131"/>
                  </a:cxn>
                  <a:cxn ang="0">
                    <a:pos x="160" y="93"/>
                  </a:cxn>
                  <a:cxn ang="0">
                    <a:pos x="176" y="51"/>
                  </a:cxn>
                  <a:cxn ang="0">
                    <a:pos x="189" y="0"/>
                  </a:cxn>
                </a:cxnLst>
                <a:rect l="0" t="0" r="r" b="b"/>
                <a:pathLst>
                  <a:path w="323" h="470">
                    <a:moveTo>
                      <a:pt x="189" y="0"/>
                    </a:moveTo>
                    <a:lnTo>
                      <a:pt x="192" y="0"/>
                    </a:lnTo>
                    <a:lnTo>
                      <a:pt x="200" y="3"/>
                    </a:lnTo>
                    <a:lnTo>
                      <a:pt x="213" y="4"/>
                    </a:lnTo>
                    <a:lnTo>
                      <a:pt x="229" y="7"/>
                    </a:lnTo>
                    <a:lnTo>
                      <a:pt x="247" y="8"/>
                    </a:lnTo>
                    <a:lnTo>
                      <a:pt x="268" y="10"/>
                    </a:lnTo>
                    <a:lnTo>
                      <a:pt x="270" y="14"/>
                    </a:lnTo>
                    <a:lnTo>
                      <a:pt x="272" y="25"/>
                    </a:lnTo>
                    <a:lnTo>
                      <a:pt x="276" y="44"/>
                    </a:lnTo>
                    <a:lnTo>
                      <a:pt x="281" y="68"/>
                    </a:lnTo>
                    <a:lnTo>
                      <a:pt x="287" y="97"/>
                    </a:lnTo>
                    <a:lnTo>
                      <a:pt x="293" y="131"/>
                    </a:lnTo>
                    <a:lnTo>
                      <a:pt x="300" y="168"/>
                    </a:lnTo>
                    <a:lnTo>
                      <a:pt x="306" y="209"/>
                    </a:lnTo>
                    <a:lnTo>
                      <a:pt x="312" y="251"/>
                    </a:lnTo>
                    <a:lnTo>
                      <a:pt x="317" y="294"/>
                    </a:lnTo>
                    <a:lnTo>
                      <a:pt x="321" y="339"/>
                    </a:lnTo>
                    <a:lnTo>
                      <a:pt x="323" y="384"/>
                    </a:lnTo>
                    <a:lnTo>
                      <a:pt x="323" y="428"/>
                    </a:lnTo>
                    <a:lnTo>
                      <a:pt x="322" y="470"/>
                    </a:lnTo>
                    <a:lnTo>
                      <a:pt x="308" y="470"/>
                    </a:lnTo>
                    <a:lnTo>
                      <a:pt x="293" y="469"/>
                    </a:lnTo>
                    <a:lnTo>
                      <a:pt x="275" y="469"/>
                    </a:lnTo>
                    <a:lnTo>
                      <a:pt x="233" y="466"/>
                    </a:lnTo>
                    <a:lnTo>
                      <a:pt x="213" y="463"/>
                    </a:lnTo>
                    <a:lnTo>
                      <a:pt x="196" y="462"/>
                    </a:lnTo>
                    <a:lnTo>
                      <a:pt x="196" y="458"/>
                    </a:lnTo>
                    <a:lnTo>
                      <a:pt x="195" y="446"/>
                    </a:lnTo>
                    <a:lnTo>
                      <a:pt x="195" y="429"/>
                    </a:lnTo>
                    <a:lnTo>
                      <a:pt x="193" y="408"/>
                    </a:lnTo>
                    <a:lnTo>
                      <a:pt x="192" y="384"/>
                    </a:lnTo>
                    <a:lnTo>
                      <a:pt x="191" y="358"/>
                    </a:lnTo>
                    <a:lnTo>
                      <a:pt x="189" y="334"/>
                    </a:lnTo>
                    <a:lnTo>
                      <a:pt x="189" y="277"/>
                    </a:lnTo>
                    <a:lnTo>
                      <a:pt x="184" y="288"/>
                    </a:lnTo>
                    <a:lnTo>
                      <a:pt x="178" y="300"/>
                    </a:lnTo>
                    <a:lnTo>
                      <a:pt x="168" y="314"/>
                    </a:lnTo>
                    <a:lnTo>
                      <a:pt x="156" y="331"/>
                    </a:lnTo>
                    <a:lnTo>
                      <a:pt x="142" y="350"/>
                    </a:lnTo>
                    <a:lnTo>
                      <a:pt x="125" y="370"/>
                    </a:lnTo>
                    <a:lnTo>
                      <a:pt x="112" y="385"/>
                    </a:lnTo>
                    <a:lnTo>
                      <a:pt x="100" y="396"/>
                    </a:lnTo>
                    <a:lnTo>
                      <a:pt x="91" y="404"/>
                    </a:lnTo>
                    <a:lnTo>
                      <a:pt x="83" y="409"/>
                    </a:lnTo>
                    <a:lnTo>
                      <a:pt x="78" y="413"/>
                    </a:lnTo>
                    <a:lnTo>
                      <a:pt x="75" y="411"/>
                    </a:lnTo>
                    <a:lnTo>
                      <a:pt x="67" y="405"/>
                    </a:lnTo>
                    <a:lnTo>
                      <a:pt x="57" y="396"/>
                    </a:lnTo>
                    <a:lnTo>
                      <a:pt x="32" y="371"/>
                    </a:lnTo>
                    <a:lnTo>
                      <a:pt x="18" y="355"/>
                    </a:lnTo>
                    <a:lnTo>
                      <a:pt x="8" y="339"/>
                    </a:lnTo>
                    <a:lnTo>
                      <a:pt x="0" y="323"/>
                    </a:lnTo>
                    <a:lnTo>
                      <a:pt x="30" y="293"/>
                    </a:lnTo>
                    <a:lnTo>
                      <a:pt x="59" y="262"/>
                    </a:lnTo>
                    <a:lnTo>
                      <a:pt x="88" y="227"/>
                    </a:lnTo>
                    <a:lnTo>
                      <a:pt x="100" y="211"/>
                    </a:lnTo>
                    <a:lnTo>
                      <a:pt x="110" y="196"/>
                    </a:lnTo>
                    <a:lnTo>
                      <a:pt x="128" y="165"/>
                    </a:lnTo>
                    <a:lnTo>
                      <a:pt x="145" y="131"/>
                    </a:lnTo>
                    <a:lnTo>
                      <a:pt x="160" y="93"/>
                    </a:lnTo>
                    <a:lnTo>
                      <a:pt x="176" y="51"/>
                    </a:lnTo>
                    <a:lnTo>
                      <a:pt x="189" y="0"/>
                    </a:lnTo>
                    <a:close/>
                  </a:path>
                </a:pathLst>
              </a:custGeom>
              <a:gradFill flip="none" rotWithShape="1">
                <a:gsLst>
                  <a:gs pos="0">
                    <a:srgbClr val="667F83">
                      <a:shade val="30000"/>
                      <a:satMod val="115000"/>
                    </a:srgbClr>
                  </a:gs>
                  <a:gs pos="50000">
                    <a:srgbClr val="667F83">
                      <a:shade val="67500"/>
                      <a:satMod val="115000"/>
                    </a:srgbClr>
                  </a:gs>
                  <a:gs pos="100000">
                    <a:srgbClr val="667F83">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60" name="Freeform 1130">
                <a:extLst>
                  <a:ext uri="{FF2B5EF4-FFF2-40B4-BE49-F238E27FC236}">
                    <a16:creationId xmlns:a16="http://schemas.microsoft.com/office/drawing/2014/main" id="{95DA042E-0504-6CA6-1277-245147DB0CE6}"/>
                  </a:ext>
                </a:extLst>
              </p:cNvPr>
              <p:cNvSpPr>
                <a:spLocks/>
              </p:cNvSpPr>
              <p:nvPr/>
            </p:nvSpPr>
            <p:spPr bwMode="auto">
              <a:xfrm>
                <a:off x="4135438" y="2924176"/>
                <a:ext cx="128588" cy="650875"/>
              </a:xfrm>
              <a:custGeom>
                <a:avLst/>
                <a:gdLst/>
                <a:ahLst/>
                <a:cxnLst>
                  <a:cxn ang="0">
                    <a:pos x="26" y="0"/>
                  </a:cxn>
                  <a:cxn ang="0">
                    <a:pos x="30" y="13"/>
                  </a:cxn>
                  <a:cxn ang="0">
                    <a:pos x="34" y="33"/>
                  </a:cxn>
                  <a:cxn ang="0">
                    <a:pos x="40" y="60"/>
                  </a:cxn>
                  <a:cxn ang="0">
                    <a:pos x="46" y="91"/>
                  </a:cxn>
                  <a:cxn ang="0">
                    <a:pos x="54" y="127"/>
                  </a:cxn>
                  <a:cxn ang="0">
                    <a:pos x="60" y="168"/>
                  </a:cxn>
                  <a:cxn ang="0">
                    <a:pos x="67" y="211"/>
                  </a:cxn>
                  <a:cxn ang="0">
                    <a:pos x="72" y="257"/>
                  </a:cxn>
                  <a:cxn ang="0">
                    <a:pos x="77" y="308"/>
                  </a:cxn>
                  <a:cxn ang="0">
                    <a:pos x="80" y="358"/>
                  </a:cxn>
                  <a:cxn ang="0">
                    <a:pos x="81" y="410"/>
                  </a:cxn>
                  <a:cxn ang="0">
                    <a:pos x="80" y="409"/>
                  </a:cxn>
                  <a:cxn ang="0">
                    <a:pos x="73" y="408"/>
                  </a:cxn>
                  <a:cxn ang="0">
                    <a:pos x="64" y="408"/>
                  </a:cxn>
                  <a:cxn ang="0">
                    <a:pos x="51" y="409"/>
                  </a:cxn>
                  <a:cxn ang="0">
                    <a:pos x="50" y="358"/>
                  </a:cxn>
                  <a:cxn ang="0">
                    <a:pos x="47" y="308"/>
                  </a:cxn>
                  <a:cxn ang="0">
                    <a:pos x="43" y="259"/>
                  </a:cxn>
                  <a:cxn ang="0">
                    <a:pos x="38" y="213"/>
                  </a:cxn>
                  <a:cxn ang="0">
                    <a:pos x="33" y="169"/>
                  </a:cxn>
                  <a:cxn ang="0">
                    <a:pos x="26" y="131"/>
                  </a:cxn>
                  <a:cxn ang="0">
                    <a:pos x="19" y="95"/>
                  </a:cxn>
                  <a:cxn ang="0">
                    <a:pos x="13" y="66"/>
                  </a:cxn>
                  <a:cxn ang="0">
                    <a:pos x="8" y="41"/>
                  </a:cxn>
                  <a:cxn ang="0">
                    <a:pos x="4" y="24"/>
                  </a:cxn>
                  <a:cxn ang="0">
                    <a:pos x="1" y="12"/>
                  </a:cxn>
                  <a:cxn ang="0">
                    <a:pos x="0" y="8"/>
                  </a:cxn>
                  <a:cxn ang="0">
                    <a:pos x="26" y="0"/>
                  </a:cxn>
                </a:cxnLst>
                <a:rect l="0" t="0" r="r" b="b"/>
                <a:pathLst>
                  <a:path w="81" h="410">
                    <a:moveTo>
                      <a:pt x="26" y="0"/>
                    </a:moveTo>
                    <a:lnTo>
                      <a:pt x="30" y="13"/>
                    </a:lnTo>
                    <a:lnTo>
                      <a:pt x="34" y="33"/>
                    </a:lnTo>
                    <a:lnTo>
                      <a:pt x="40" y="60"/>
                    </a:lnTo>
                    <a:lnTo>
                      <a:pt x="46" y="91"/>
                    </a:lnTo>
                    <a:lnTo>
                      <a:pt x="54" y="127"/>
                    </a:lnTo>
                    <a:lnTo>
                      <a:pt x="60" y="168"/>
                    </a:lnTo>
                    <a:lnTo>
                      <a:pt x="67" y="211"/>
                    </a:lnTo>
                    <a:lnTo>
                      <a:pt x="72" y="257"/>
                    </a:lnTo>
                    <a:lnTo>
                      <a:pt x="77" y="308"/>
                    </a:lnTo>
                    <a:lnTo>
                      <a:pt x="80" y="358"/>
                    </a:lnTo>
                    <a:lnTo>
                      <a:pt x="81" y="410"/>
                    </a:lnTo>
                    <a:lnTo>
                      <a:pt x="80" y="409"/>
                    </a:lnTo>
                    <a:lnTo>
                      <a:pt x="73" y="408"/>
                    </a:lnTo>
                    <a:lnTo>
                      <a:pt x="64" y="408"/>
                    </a:lnTo>
                    <a:lnTo>
                      <a:pt x="51" y="409"/>
                    </a:lnTo>
                    <a:lnTo>
                      <a:pt x="50" y="358"/>
                    </a:lnTo>
                    <a:lnTo>
                      <a:pt x="47" y="308"/>
                    </a:lnTo>
                    <a:lnTo>
                      <a:pt x="43" y="259"/>
                    </a:lnTo>
                    <a:lnTo>
                      <a:pt x="38" y="213"/>
                    </a:lnTo>
                    <a:lnTo>
                      <a:pt x="33" y="169"/>
                    </a:lnTo>
                    <a:lnTo>
                      <a:pt x="26" y="131"/>
                    </a:lnTo>
                    <a:lnTo>
                      <a:pt x="19" y="95"/>
                    </a:lnTo>
                    <a:lnTo>
                      <a:pt x="13" y="66"/>
                    </a:lnTo>
                    <a:lnTo>
                      <a:pt x="8" y="41"/>
                    </a:lnTo>
                    <a:lnTo>
                      <a:pt x="4" y="24"/>
                    </a:lnTo>
                    <a:lnTo>
                      <a:pt x="1" y="12"/>
                    </a:lnTo>
                    <a:lnTo>
                      <a:pt x="0" y="8"/>
                    </a:lnTo>
                    <a:lnTo>
                      <a:pt x="26" y="0"/>
                    </a:lnTo>
                    <a:close/>
                  </a:path>
                </a:pathLst>
              </a:custGeom>
              <a:solidFill>
                <a:srgbClr val="CBD8D8"/>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61" name="Freeform 1131">
                <a:extLst>
                  <a:ext uri="{FF2B5EF4-FFF2-40B4-BE49-F238E27FC236}">
                    <a16:creationId xmlns:a16="http://schemas.microsoft.com/office/drawing/2014/main" id="{74F3CB9D-C31D-46C6-F769-8543D419449B}"/>
                  </a:ext>
                </a:extLst>
              </p:cNvPr>
              <p:cNvSpPr>
                <a:spLocks/>
              </p:cNvSpPr>
              <p:nvPr/>
            </p:nvSpPr>
            <p:spPr bwMode="auto">
              <a:xfrm>
                <a:off x="4214813" y="3552826"/>
                <a:ext cx="122238" cy="123825"/>
              </a:xfrm>
              <a:custGeom>
                <a:avLst/>
                <a:gdLst/>
                <a:ahLst/>
                <a:cxnLst>
                  <a:cxn ang="0">
                    <a:pos x="69" y="0"/>
                  </a:cxn>
                  <a:cxn ang="0">
                    <a:pos x="77" y="10"/>
                  </a:cxn>
                  <a:cxn ang="0">
                    <a:pos x="76" y="30"/>
                  </a:cxn>
                  <a:cxn ang="0">
                    <a:pos x="76" y="57"/>
                  </a:cxn>
                  <a:cxn ang="0">
                    <a:pos x="57" y="63"/>
                  </a:cxn>
                  <a:cxn ang="0">
                    <a:pos x="39" y="68"/>
                  </a:cxn>
                  <a:cxn ang="0">
                    <a:pos x="25" y="72"/>
                  </a:cxn>
                  <a:cxn ang="0">
                    <a:pos x="13" y="75"/>
                  </a:cxn>
                  <a:cxn ang="0">
                    <a:pos x="4" y="76"/>
                  </a:cxn>
                  <a:cxn ang="0">
                    <a:pos x="0" y="78"/>
                  </a:cxn>
                  <a:cxn ang="0">
                    <a:pos x="1" y="55"/>
                  </a:cxn>
                  <a:cxn ang="0">
                    <a:pos x="1" y="13"/>
                  </a:cxn>
                  <a:cxn ang="0">
                    <a:pos x="8" y="13"/>
                  </a:cxn>
                  <a:cxn ang="0">
                    <a:pos x="10" y="12"/>
                  </a:cxn>
                  <a:cxn ang="0">
                    <a:pos x="27" y="10"/>
                  </a:cxn>
                  <a:cxn ang="0">
                    <a:pos x="47" y="6"/>
                  </a:cxn>
                  <a:cxn ang="0">
                    <a:pos x="69" y="0"/>
                  </a:cxn>
                </a:cxnLst>
                <a:rect l="0" t="0" r="r" b="b"/>
                <a:pathLst>
                  <a:path w="77" h="78">
                    <a:moveTo>
                      <a:pt x="69" y="0"/>
                    </a:moveTo>
                    <a:lnTo>
                      <a:pt x="77" y="10"/>
                    </a:lnTo>
                    <a:lnTo>
                      <a:pt x="76" y="30"/>
                    </a:lnTo>
                    <a:lnTo>
                      <a:pt x="76" y="57"/>
                    </a:lnTo>
                    <a:lnTo>
                      <a:pt x="57" y="63"/>
                    </a:lnTo>
                    <a:lnTo>
                      <a:pt x="39" y="68"/>
                    </a:lnTo>
                    <a:lnTo>
                      <a:pt x="25" y="72"/>
                    </a:lnTo>
                    <a:lnTo>
                      <a:pt x="13" y="75"/>
                    </a:lnTo>
                    <a:lnTo>
                      <a:pt x="4" y="76"/>
                    </a:lnTo>
                    <a:lnTo>
                      <a:pt x="0" y="78"/>
                    </a:lnTo>
                    <a:lnTo>
                      <a:pt x="1" y="55"/>
                    </a:lnTo>
                    <a:lnTo>
                      <a:pt x="1" y="13"/>
                    </a:lnTo>
                    <a:lnTo>
                      <a:pt x="8" y="13"/>
                    </a:lnTo>
                    <a:lnTo>
                      <a:pt x="10" y="12"/>
                    </a:lnTo>
                    <a:lnTo>
                      <a:pt x="27" y="10"/>
                    </a:lnTo>
                    <a:lnTo>
                      <a:pt x="47" y="6"/>
                    </a:lnTo>
                    <a:lnTo>
                      <a:pt x="69"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62" name="Freeform 1132">
                <a:extLst>
                  <a:ext uri="{FF2B5EF4-FFF2-40B4-BE49-F238E27FC236}">
                    <a16:creationId xmlns:a16="http://schemas.microsoft.com/office/drawing/2014/main" id="{BA4D1A7E-3D03-AF14-0794-AAF8DDC095E5}"/>
                  </a:ext>
                </a:extLst>
              </p:cNvPr>
              <p:cNvSpPr>
                <a:spLocks/>
              </p:cNvSpPr>
              <p:nvPr/>
            </p:nvSpPr>
            <p:spPr bwMode="auto">
              <a:xfrm>
                <a:off x="3838575" y="4572001"/>
                <a:ext cx="223838" cy="90488"/>
              </a:xfrm>
              <a:custGeom>
                <a:avLst/>
                <a:gdLst/>
                <a:ahLst/>
                <a:cxnLst>
                  <a:cxn ang="0">
                    <a:pos x="68" y="0"/>
                  </a:cxn>
                  <a:cxn ang="0">
                    <a:pos x="88" y="1"/>
                  </a:cxn>
                  <a:cxn ang="0">
                    <a:pos x="104" y="7"/>
                  </a:cxn>
                  <a:cxn ang="0">
                    <a:pos x="117" y="16"/>
                  </a:cxn>
                  <a:cxn ang="0">
                    <a:pos x="126" y="26"/>
                  </a:cxn>
                  <a:cxn ang="0">
                    <a:pos x="133" y="38"/>
                  </a:cxn>
                  <a:cxn ang="0">
                    <a:pos x="138" y="48"/>
                  </a:cxn>
                  <a:cxn ang="0">
                    <a:pos x="139" y="54"/>
                  </a:cxn>
                  <a:cxn ang="0">
                    <a:pos x="141" y="57"/>
                  </a:cxn>
                  <a:cxn ang="0">
                    <a:pos x="0" y="57"/>
                  </a:cxn>
                  <a:cxn ang="0">
                    <a:pos x="0" y="54"/>
                  </a:cxn>
                  <a:cxn ang="0">
                    <a:pos x="3" y="49"/>
                  </a:cxn>
                  <a:cxn ang="0">
                    <a:pos x="7" y="40"/>
                  </a:cxn>
                  <a:cxn ang="0">
                    <a:pos x="13" y="30"/>
                  </a:cxn>
                  <a:cxn ang="0">
                    <a:pos x="22" y="20"/>
                  </a:cxn>
                  <a:cxn ang="0">
                    <a:pos x="34" y="11"/>
                  </a:cxn>
                  <a:cxn ang="0">
                    <a:pos x="49" y="4"/>
                  </a:cxn>
                  <a:cxn ang="0">
                    <a:pos x="68" y="0"/>
                  </a:cxn>
                </a:cxnLst>
                <a:rect l="0" t="0" r="r" b="b"/>
                <a:pathLst>
                  <a:path w="141" h="57">
                    <a:moveTo>
                      <a:pt x="68" y="0"/>
                    </a:moveTo>
                    <a:lnTo>
                      <a:pt x="88" y="1"/>
                    </a:lnTo>
                    <a:lnTo>
                      <a:pt x="104" y="7"/>
                    </a:lnTo>
                    <a:lnTo>
                      <a:pt x="117" y="16"/>
                    </a:lnTo>
                    <a:lnTo>
                      <a:pt x="126" y="26"/>
                    </a:lnTo>
                    <a:lnTo>
                      <a:pt x="133" y="38"/>
                    </a:lnTo>
                    <a:lnTo>
                      <a:pt x="138" y="48"/>
                    </a:lnTo>
                    <a:lnTo>
                      <a:pt x="139" y="54"/>
                    </a:lnTo>
                    <a:lnTo>
                      <a:pt x="141" y="57"/>
                    </a:lnTo>
                    <a:lnTo>
                      <a:pt x="0" y="57"/>
                    </a:lnTo>
                    <a:lnTo>
                      <a:pt x="0" y="54"/>
                    </a:lnTo>
                    <a:lnTo>
                      <a:pt x="3" y="49"/>
                    </a:lnTo>
                    <a:lnTo>
                      <a:pt x="7" y="40"/>
                    </a:lnTo>
                    <a:lnTo>
                      <a:pt x="13" y="30"/>
                    </a:lnTo>
                    <a:lnTo>
                      <a:pt x="22" y="20"/>
                    </a:lnTo>
                    <a:lnTo>
                      <a:pt x="34" y="11"/>
                    </a:lnTo>
                    <a:lnTo>
                      <a:pt x="49" y="4"/>
                    </a:lnTo>
                    <a:lnTo>
                      <a:pt x="6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63" name="Freeform 1133">
                <a:extLst>
                  <a:ext uri="{FF2B5EF4-FFF2-40B4-BE49-F238E27FC236}">
                    <a16:creationId xmlns:a16="http://schemas.microsoft.com/office/drawing/2014/main" id="{17FCE653-B650-70CF-F560-AFCC18C5A033}"/>
                  </a:ext>
                </a:extLst>
              </p:cNvPr>
              <p:cNvSpPr>
                <a:spLocks/>
              </p:cNvSpPr>
              <p:nvPr/>
            </p:nvSpPr>
            <p:spPr bwMode="auto">
              <a:xfrm>
                <a:off x="4059238" y="4572001"/>
                <a:ext cx="225425" cy="90488"/>
              </a:xfrm>
              <a:custGeom>
                <a:avLst/>
                <a:gdLst/>
                <a:ahLst/>
                <a:cxnLst>
                  <a:cxn ang="0">
                    <a:pos x="73" y="0"/>
                  </a:cxn>
                  <a:cxn ang="0">
                    <a:pos x="92" y="4"/>
                  </a:cxn>
                  <a:cxn ang="0">
                    <a:pos x="107" y="11"/>
                  </a:cxn>
                  <a:cxn ang="0">
                    <a:pos x="120" y="20"/>
                  </a:cxn>
                  <a:cxn ang="0">
                    <a:pos x="129" y="30"/>
                  </a:cxn>
                  <a:cxn ang="0">
                    <a:pos x="136" y="40"/>
                  </a:cxn>
                  <a:cxn ang="0">
                    <a:pos x="140" y="49"/>
                  </a:cxn>
                  <a:cxn ang="0">
                    <a:pos x="141" y="54"/>
                  </a:cxn>
                  <a:cxn ang="0">
                    <a:pos x="142" y="57"/>
                  </a:cxn>
                  <a:cxn ang="0">
                    <a:pos x="0" y="57"/>
                  </a:cxn>
                  <a:cxn ang="0">
                    <a:pos x="2" y="54"/>
                  </a:cxn>
                  <a:cxn ang="0">
                    <a:pos x="4" y="48"/>
                  </a:cxn>
                  <a:cxn ang="0">
                    <a:pos x="8" y="38"/>
                  </a:cxn>
                  <a:cxn ang="0">
                    <a:pos x="15" y="26"/>
                  </a:cxn>
                  <a:cxn ang="0">
                    <a:pos x="25" y="16"/>
                  </a:cxn>
                  <a:cxn ang="0">
                    <a:pos x="37" y="7"/>
                  </a:cxn>
                  <a:cxn ang="0">
                    <a:pos x="53" y="1"/>
                  </a:cxn>
                  <a:cxn ang="0">
                    <a:pos x="73" y="0"/>
                  </a:cxn>
                </a:cxnLst>
                <a:rect l="0" t="0" r="r" b="b"/>
                <a:pathLst>
                  <a:path w="142" h="57">
                    <a:moveTo>
                      <a:pt x="73" y="0"/>
                    </a:moveTo>
                    <a:lnTo>
                      <a:pt x="92" y="4"/>
                    </a:lnTo>
                    <a:lnTo>
                      <a:pt x="107" y="11"/>
                    </a:lnTo>
                    <a:lnTo>
                      <a:pt x="120" y="20"/>
                    </a:lnTo>
                    <a:lnTo>
                      <a:pt x="129" y="30"/>
                    </a:lnTo>
                    <a:lnTo>
                      <a:pt x="136" y="40"/>
                    </a:lnTo>
                    <a:lnTo>
                      <a:pt x="140" y="49"/>
                    </a:lnTo>
                    <a:lnTo>
                      <a:pt x="141" y="54"/>
                    </a:lnTo>
                    <a:lnTo>
                      <a:pt x="142" y="57"/>
                    </a:lnTo>
                    <a:lnTo>
                      <a:pt x="0" y="57"/>
                    </a:lnTo>
                    <a:lnTo>
                      <a:pt x="2" y="54"/>
                    </a:lnTo>
                    <a:lnTo>
                      <a:pt x="4" y="48"/>
                    </a:lnTo>
                    <a:lnTo>
                      <a:pt x="8" y="38"/>
                    </a:lnTo>
                    <a:lnTo>
                      <a:pt x="15" y="26"/>
                    </a:lnTo>
                    <a:lnTo>
                      <a:pt x="25" y="16"/>
                    </a:lnTo>
                    <a:lnTo>
                      <a:pt x="37" y="7"/>
                    </a:lnTo>
                    <a:lnTo>
                      <a:pt x="53" y="1"/>
                    </a:lnTo>
                    <a:lnTo>
                      <a:pt x="73"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64" name="Freeform 1134">
                <a:extLst>
                  <a:ext uri="{FF2B5EF4-FFF2-40B4-BE49-F238E27FC236}">
                    <a16:creationId xmlns:a16="http://schemas.microsoft.com/office/drawing/2014/main" id="{ED69BFB8-4497-978E-DEFA-D6E1B89E7E6E}"/>
                  </a:ext>
                </a:extLst>
              </p:cNvPr>
              <p:cNvSpPr>
                <a:spLocks/>
              </p:cNvSpPr>
              <p:nvPr/>
            </p:nvSpPr>
            <p:spPr bwMode="auto">
              <a:xfrm>
                <a:off x="3940175" y="2949576"/>
                <a:ext cx="138113" cy="77788"/>
              </a:xfrm>
              <a:custGeom>
                <a:avLst/>
                <a:gdLst/>
                <a:ahLst/>
                <a:cxnLst>
                  <a:cxn ang="0">
                    <a:pos x="87" y="0"/>
                  </a:cxn>
                  <a:cxn ang="0">
                    <a:pos x="53" y="49"/>
                  </a:cxn>
                  <a:cxn ang="0">
                    <a:pos x="0" y="9"/>
                  </a:cxn>
                  <a:cxn ang="0">
                    <a:pos x="14" y="9"/>
                  </a:cxn>
                  <a:cxn ang="0">
                    <a:pos x="29" y="8"/>
                  </a:cxn>
                  <a:cxn ang="0">
                    <a:pos x="48" y="5"/>
                  </a:cxn>
                  <a:cxn ang="0">
                    <a:pos x="67" y="4"/>
                  </a:cxn>
                  <a:cxn ang="0">
                    <a:pos x="87" y="0"/>
                  </a:cxn>
                </a:cxnLst>
                <a:rect l="0" t="0" r="r" b="b"/>
                <a:pathLst>
                  <a:path w="87" h="49">
                    <a:moveTo>
                      <a:pt x="87" y="0"/>
                    </a:moveTo>
                    <a:lnTo>
                      <a:pt x="53" y="49"/>
                    </a:lnTo>
                    <a:lnTo>
                      <a:pt x="0" y="9"/>
                    </a:lnTo>
                    <a:lnTo>
                      <a:pt x="14" y="9"/>
                    </a:lnTo>
                    <a:lnTo>
                      <a:pt x="29" y="8"/>
                    </a:lnTo>
                    <a:lnTo>
                      <a:pt x="48" y="5"/>
                    </a:lnTo>
                    <a:lnTo>
                      <a:pt x="67" y="4"/>
                    </a:lnTo>
                    <a:lnTo>
                      <a:pt x="87" y="0"/>
                    </a:lnTo>
                    <a:close/>
                  </a:path>
                </a:pathLst>
              </a:custGeom>
              <a:solidFill>
                <a:srgbClr val="667F8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65" name="Freeform 1135">
                <a:extLst>
                  <a:ext uri="{FF2B5EF4-FFF2-40B4-BE49-F238E27FC236}">
                    <a16:creationId xmlns:a16="http://schemas.microsoft.com/office/drawing/2014/main" id="{ECA1287E-57E0-7367-3CA5-1F1ABF2886A7}"/>
                  </a:ext>
                </a:extLst>
              </p:cNvPr>
              <p:cNvSpPr>
                <a:spLocks/>
              </p:cNvSpPr>
              <p:nvPr/>
            </p:nvSpPr>
            <p:spPr bwMode="auto">
              <a:xfrm>
                <a:off x="4546600" y="3311526"/>
                <a:ext cx="120650" cy="134938"/>
              </a:xfrm>
              <a:custGeom>
                <a:avLst/>
                <a:gdLst/>
                <a:ahLst/>
                <a:cxnLst>
                  <a:cxn ang="0">
                    <a:pos x="35" y="0"/>
                  </a:cxn>
                  <a:cxn ang="0">
                    <a:pos x="39" y="0"/>
                  </a:cxn>
                  <a:cxn ang="0">
                    <a:pos x="47" y="2"/>
                  </a:cxn>
                  <a:cxn ang="0">
                    <a:pos x="60" y="3"/>
                  </a:cxn>
                  <a:cxn ang="0">
                    <a:pos x="76" y="5"/>
                  </a:cxn>
                  <a:cxn ang="0">
                    <a:pos x="63" y="33"/>
                  </a:cxn>
                  <a:cxn ang="0">
                    <a:pos x="48" y="56"/>
                  </a:cxn>
                  <a:cxn ang="0">
                    <a:pos x="34" y="73"/>
                  </a:cxn>
                  <a:cxn ang="0">
                    <a:pos x="21" y="85"/>
                  </a:cxn>
                  <a:cxn ang="0">
                    <a:pos x="10" y="78"/>
                  </a:cxn>
                  <a:cxn ang="0">
                    <a:pos x="0" y="67"/>
                  </a:cxn>
                  <a:cxn ang="0">
                    <a:pos x="35" y="0"/>
                  </a:cxn>
                </a:cxnLst>
                <a:rect l="0" t="0" r="r" b="b"/>
                <a:pathLst>
                  <a:path w="76" h="85">
                    <a:moveTo>
                      <a:pt x="35" y="0"/>
                    </a:moveTo>
                    <a:lnTo>
                      <a:pt x="39" y="0"/>
                    </a:lnTo>
                    <a:lnTo>
                      <a:pt x="47" y="2"/>
                    </a:lnTo>
                    <a:lnTo>
                      <a:pt x="60" y="3"/>
                    </a:lnTo>
                    <a:lnTo>
                      <a:pt x="76" y="5"/>
                    </a:lnTo>
                    <a:lnTo>
                      <a:pt x="63" y="33"/>
                    </a:lnTo>
                    <a:lnTo>
                      <a:pt x="48" y="56"/>
                    </a:lnTo>
                    <a:lnTo>
                      <a:pt x="34" y="73"/>
                    </a:lnTo>
                    <a:lnTo>
                      <a:pt x="21" y="85"/>
                    </a:lnTo>
                    <a:lnTo>
                      <a:pt x="10" y="78"/>
                    </a:lnTo>
                    <a:lnTo>
                      <a:pt x="0" y="67"/>
                    </a:lnTo>
                    <a:lnTo>
                      <a:pt x="35" y="0"/>
                    </a:lnTo>
                    <a:close/>
                  </a:path>
                </a:pathLst>
              </a:custGeom>
              <a:solidFill>
                <a:srgbClr val="F3A86C"/>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66" name="Freeform 1136">
                <a:extLst>
                  <a:ext uri="{FF2B5EF4-FFF2-40B4-BE49-F238E27FC236}">
                    <a16:creationId xmlns:a16="http://schemas.microsoft.com/office/drawing/2014/main" id="{E72E47C0-FB06-84A4-B04C-03BDB4A57982}"/>
                  </a:ext>
                </a:extLst>
              </p:cNvPr>
              <p:cNvSpPr>
                <a:spLocks/>
              </p:cNvSpPr>
              <p:nvPr/>
            </p:nvSpPr>
            <p:spPr bwMode="auto">
              <a:xfrm>
                <a:off x="4006850" y="3003551"/>
                <a:ext cx="125413" cy="477838"/>
              </a:xfrm>
              <a:custGeom>
                <a:avLst/>
                <a:gdLst/>
                <a:ahLst/>
                <a:cxnLst>
                  <a:cxn ang="0">
                    <a:pos x="15" y="0"/>
                  </a:cxn>
                  <a:cxn ang="0">
                    <a:pos x="18" y="0"/>
                  </a:cxn>
                  <a:cxn ang="0">
                    <a:pos x="25" y="25"/>
                  </a:cxn>
                  <a:cxn ang="0">
                    <a:pos x="49" y="112"/>
                  </a:cxn>
                  <a:cxn ang="0">
                    <a:pos x="56" y="141"/>
                  </a:cxn>
                  <a:cxn ang="0">
                    <a:pos x="62" y="168"/>
                  </a:cxn>
                  <a:cxn ang="0">
                    <a:pos x="68" y="193"/>
                  </a:cxn>
                  <a:cxn ang="0">
                    <a:pos x="73" y="213"/>
                  </a:cxn>
                  <a:cxn ang="0">
                    <a:pos x="77" y="229"/>
                  </a:cxn>
                  <a:cxn ang="0">
                    <a:pos x="78" y="239"/>
                  </a:cxn>
                  <a:cxn ang="0">
                    <a:pos x="79" y="243"/>
                  </a:cxn>
                  <a:cxn ang="0">
                    <a:pos x="49" y="301"/>
                  </a:cxn>
                  <a:cxn ang="0">
                    <a:pos x="6" y="252"/>
                  </a:cxn>
                  <a:cxn ang="0">
                    <a:pos x="8" y="229"/>
                  </a:cxn>
                  <a:cxn ang="0">
                    <a:pos x="10" y="201"/>
                  </a:cxn>
                  <a:cxn ang="0">
                    <a:pos x="10" y="141"/>
                  </a:cxn>
                  <a:cxn ang="0">
                    <a:pos x="8" y="112"/>
                  </a:cxn>
                  <a:cxn ang="0">
                    <a:pos x="7" y="85"/>
                  </a:cxn>
                  <a:cxn ang="0">
                    <a:pos x="4" y="60"/>
                  </a:cxn>
                  <a:cxn ang="0">
                    <a:pos x="3" y="37"/>
                  </a:cxn>
                  <a:cxn ang="0">
                    <a:pos x="2" y="20"/>
                  </a:cxn>
                  <a:cxn ang="0">
                    <a:pos x="0" y="10"/>
                  </a:cxn>
                  <a:cxn ang="0">
                    <a:pos x="0" y="6"/>
                  </a:cxn>
                  <a:cxn ang="0">
                    <a:pos x="6" y="3"/>
                  </a:cxn>
                  <a:cxn ang="0">
                    <a:pos x="8" y="3"/>
                  </a:cxn>
                  <a:cxn ang="0">
                    <a:pos x="12" y="2"/>
                  </a:cxn>
                  <a:cxn ang="0">
                    <a:pos x="15" y="0"/>
                  </a:cxn>
                </a:cxnLst>
                <a:rect l="0" t="0" r="r" b="b"/>
                <a:pathLst>
                  <a:path w="79" h="301">
                    <a:moveTo>
                      <a:pt x="15" y="0"/>
                    </a:moveTo>
                    <a:lnTo>
                      <a:pt x="18" y="0"/>
                    </a:lnTo>
                    <a:lnTo>
                      <a:pt x="25" y="25"/>
                    </a:lnTo>
                    <a:lnTo>
                      <a:pt x="49" y="112"/>
                    </a:lnTo>
                    <a:lnTo>
                      <a:pt x="56" y="141"/>
                    </a:lnTo>
                    <a:lnTo>
                      <a:pt x="62" y="168"/>
                    </a:lnTo>
                    <a:lnTo>
                      <a:pt x="68" y="193"/>
                    </a:lnTo>
                    <a:lnTo>
                      <a:pt x="73" y="213"/>
                    </a:lnTo>
                    <a:lnTo>
                      <a:pt x="77" y="229"/>
                    </a:lnTo>
                    <a:lnTo>
                      <a:pt x="78" y="239"/>
                    </a:lnTo>
                    <a:lnTo>
                      <a:pt x="79" y="243"/>
                    </a:lnTo>
                    <a:lnTo>
                      <a:pt x="49" y="301"/>
                    </a:lnTo>
                    <a:lnTo>
                      <a:pt x="6" y="252"/>
                    </a:lnTo>
                    <a:lnTo>
                      <a:pt x="8" y="229"/>
                    </a:lnTo>
                    <a:lnTo>
                      <a:pt x="10" y="201"/>
                    </a:lnTo>
                    <a:lnTo>
                      <a:pt x="10" y="141"/>
                    </a:lnTo>
                    <a:lnTo>
                      <a:pt x="8" y="112"/>
                    </a:lnTo>
                    <a:lnTo>
                      <a:pt x="7" y="85"/>
                    </a:lnTo>
                    <a:lnTo>
                      <a:pt x="4" y="60"/>
                    </a:lnTo>
                    <a:lnTo>
                      <a:pt x="3" y="37"/>
                    </a:lnTo>
                    <a:lnTo>
                      <a:pt x="2" y="20"/>
                    </a:lnTo>
                    <a:lnTo>
                      <a:pt x="0" y="10"/>
                    </a:lnTo>
                    <a:lnTo>
                      <a:pt x="0" y="6"/>
                    </a:lnTo>
                    <a:lnTo>
                      <a:pt x="6" y="3"/>
                    </a:lnTo>
                    <a:lnTo>
                      <a:pt x="8" y="3"/>
                    </a:lnTo>
                    <a:lnTo>
                      <a:pt x="12" y="2"/>
                    </a:lnTo>
                    <a:lnTo>
                      <a:pt x="15" y="0"/>
                    </a:lnTo>
                    <a:close/>
                  </a:path>
                </a:pathLst>
              </a:custGeom>
              <a:solidFill>
                <a:srgbClr val="667F8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67" name="Freeform 1137">
                <a:extLst>
                  <a:ext uri="{FF2B5EF4-FFF2-40B4-BE49-F238E27FC236}">
                    <a16:creationId xmlns:a16="http://schemas.microsoft.com/office/drawing/2014/main" id="{08D5AE0A-16C5-613D-CE7C-28A880F596B7}"/>
                  </a:ext>
                </a:extLst>
              </p:cNvPr>
              <p:cNvSpPr>
                <a:spLocks/>
              </p:cNvSpPr>
              <p:nvPr/>
            </p:nvSpPr>
            <p:spPr bwMode="auto">
              <a:xfrm>
                <a:off x="4149725" y="2895601"/>
                <a:ext cx="490538" cy="757238"/>
              </a:xfrm>
              <a:custGeom>
                <a:avLst/>
                <a:gdLst/>
                <a:ahLst/>
                <a:cxnLst>
                  <a:cxn ang="0">
                    <a:pos x="64" y="0"/>
                  </a:cxn>
                  <a:cxn ang="0">
                    <a:pos x="97" y="50"/>
                  </a:cxn>
                  <a:cxn ang="0">
                    <a:pos x="129" y="93"/>
                  </a:cxn>
                  <a:cxn ang="0">
                    <a:pos x="160" y="132"/>
                  </a:cxn>
                  <a:cxn ang="0">
                    <a:pos x="190" y="162"/>
                  </a:cxn>
                  <a:cxn ang="0">
                    <a:pos x="218" y="188"/>
                  </a:cxn>
                  <a:cxn ang="0">
                    <a:pos x="243" y="209"/>
                  </a:cxn>
                  <a:cxn ang="0">
                    <a:pos x="265" y="225"/>
                  </a:cxn>
                  <a:cxn ang="0">
                    <a:pos x="284" y="237"/>
                  </a:cxn>
                  <a:cxn ang="0">
                    <a:pos x="297" y="245"/>
                  </a:cxn>
                  <a:cxn ang="0">
                    <a:pos x="306" y="249"/>
                  </a:cxn>
                  <a:cxn ang="0">
                    <a:pos x="309" y="250"/>
                  </a:cxn>
                  <a:cxn ang="0">
                    <a:pos x="304" y="270"/>
                  </a:cxn>
                  <a:cxn ang="0">
                    <a:pos x="296" y="287"/>
                  </a:cxn>
                  <a:cxn ang="0">
                    <a:pos x="285" y="304"/>
                  </a:cxn>
                  <a:cxn ang="0">
                    <a:pos x="275" y="318"/>
                  </a:cxn>
                  <a:cxn ang="0">
                    <a:pos x="265" y="329"/>
                  </a:cxn>
                  <a:cxn ang="0">
                    <a:pos x="258" y="339"/>
                  </a:cxn>
                  <a:cxn ang="0">
                    <a:pos x="252" y="345"/>
                  </a:cxn>
                  <a:cxn ang="0">
                    <a:pos x="250" y="347"/>
                  </a:cxn>
                  <a:cxn ang="0">
                    <a:pos x="229" y="336"/>
                  </a:cxn>
                  <a:cxn ang="0">
                    <a:pos x="217" y="329"/>
                  </a:cxn>
                  <a:cxn ang="0">
                    <a:pos x="204" y="323"/>
                  </a:cxn>
                  <a:cxn ang="0">
                    <a:pos x="190" y="315"/>
                  </a:cxn>
                  <a:cxn ang="0">
                    <a:pos x="180" y="308"/>
                  </a:cxn>
                  <a:cxn ang="0">
                    <a:pos x="171" y="300"/>
                  </a:cxn>
                  <a:cxn ang="0">
                    <a:pos x="160" y="291"/>
                  </a:cxn>
                  <a:cxn ang="0">
                    <a:pos x="127" y="258"/>
                  </a:cxn>
                  <a:cxn ang="0">
                    <a:pos x="126" y="256"/>
                  </a:cxn>
                  <a:cxn ang="0">
                    <a:pos x="131" y="291"/>
                  </a:cxn>
                  <a:cxn ang="0">
                    <a:pos x="135" y="324"/>
                  </a:cxn>
                  <a:cxn ang="0">
                    <a:pos x="142" y="384"/>
                  </a:cxn>
                  <a:cxn ang="0">
                    <a:pos x="143" y="405"/>
                  </a:cxn>
                  <a:cxn ang="0">
                    <a:pos x="143" y="424"/>
                  </a:cxn>
                  <a:cxn ang="0">
                    <a:pos x="144" y="439"/>
                  </a:cxn>
                  <a:cxn ang="0">
                    <a:pos x="144" y="452"/>
                  </a:cxn>
                  <a:cxn ang="0">
                    <a:pos x="52" y="477"/>
                  </a:cxn>
                  <a:cxn ang="0">
                    <a:pos x="54" y="424"/>
                  </a:cxn>
                  <a:cxn ang="0">
                    <a:pos x="52" y="373"/>
                  </a:cxn>
                  <a:cxn ang="0">
                    <a:pos x="50" y="323"/>
                  </a:cxn>
                  <a:cxn ang="0">
                    <a:pos x="46" y="274"/>
                  </a:cxn>
                  <a:cxn ang="0">
                    <a:pos x="39" y="228"/>
                  </a:cxn>
                  <a:cxn ang="0">
                    <a:pos x="34" y="186"/>
                  </a:cxn>
                  <a:cxn ang="0">
                    <a:pos x="26" y="146"/>
                  </a:cxn>
                  <a:cxn ang="0">
                    <a:pos x="20" y="112"/>
                  </a:cxn>
                  <a:cxn ang="0">
                    <a:pos x="14" y="82"/>
                  </a:cxn>
                  <a:cxn ang="0">
                    <a:pos x="8" y="57"/>
                  </a:cxn>
                  <a:cxn ang="0">
                    <a:pos x="4" y="39"/>
                  </a:cxn>
                  <a:cxn ang="0">
                    <a:pos x="1" y="28"/>
                  </a:cxn>
                  <a:cxn ang="0">
                    <a:pos x="0" y="24"/>
                  </a:cxn>
                  <a:cxn ang="0">
                    <a:pos x="43" y="8"/>
                  </a:cxn>
                  <a:cxn ang="0">
                    <a:pos x="54" y="4"/>
                  </a:cxn>
                  <a:cxn ang="0">
                    <a:pos x="62" y="1"/>
                  </a:cxn>
                  <a:cxn ang="0">
                    <a:pos x="64" y="0"/>
                  </a:cxn>
                </a:cxnLst>
                <a:rect l="0" t="0" r="r" b="b"/>
                <a:pathLst>
                  <a:path w="309" h="477">
                    <a:moveTo>
                      <a:pt x="64" y="0"/>
                    </a:moveTo>
                    <a:lnTo>
                      <a:pt x="97" y="50"/>
                    </a:lnTo>
                    <a:lnTo>
                      <a:pt x="129" y="93"/>
                    </a:lnTo>
                    <a:lnTo>
                      <a:pt x="160" y="132"/>
                    </a:lnTo>
                    <a:lnTo>
                      <a:pt x="190" y="162"/>
                    </a:lnTo>
                    <a:lnTo>
                      <a:pt x="218" y="188"/>
                    </a:lnTo>
                    <a:lnTo>
                      <a:pt x="243" y="209"/>
                    </a:lnTo>
                    <a:lnTo>
                      <a:pt x="265" y="225"/>
                    </a:lnTo>
                    <a:lnTo>
                      <a:pt x="284" y="237"/>
                    </a:lnTo>
                    <a:lnTo>
                      <a:pt x="297" y="245"/>
                    </a:lnTo>
                    <a:lnTo>
                      <a:pt x="306" y="249"/>
                    </a:lnTo>
                    <a:lnTo>
                      <a:pt x="309" y="250"/>
                    </a:lnTo>
                    <a:lnTo>
                      <a:pt x="304" y="270"/>
                    </a:lnTo>
                    <a:lnTo>
                      <a:pt x="296" y="287"/>
                    </a:lnTo>
                    <a:lnTo>
                      <a:pt x="285" y="304"/>
                    </a:lnTo>
                    <a:lnTo>
                      <a:pt x="275" y="318"/>
                    </a:lnTo>
                    <a:lnTo>
                      <a:pt x="265" y="329"/>
                    </a:lnTo>
                    <a:lnTo>
                      <a:pt x="258" y="339"/>
                    </a:lnTo>
                    <a:lnTo>
                      <a:pt x="252" y="345"/>
                    </a:lnTo>
                    <a:lnTo>
                      <a:pt x="250" y="347"/>
                    </a:lnTo>
                    <a:lnTo>
                      <a:pt x="229" y="336"/>
                    </a:lnTo>
                    <a:lnTo>
                      <a:pt x="217" y="329"/>
                    </a:lnTo>
                    <a:lnTo>
                      <a:pt x="204" y="323"/>
                    </a:lnTo>
                    <a:lnTo>
                      <a:pt x="190" y="315"/>
                    </a:lnTo>
                    <a:lnTo>
                      <a:pt x="180" y="308"/>
                    </a:lnTo>
                    <a:lnTo>
                      <a:pt x="171" y="300"/>
                    </a:lnTo>
                    <a:lnTo>
                      <a:pt x="160" y="291"/>
                    </a:lnTo>
                    <a:lnTo>
                      <a:pt x="127" y="258"/>
                    </a:lnTo>
                    <a:lnTo>
                      <a:pt x="126" y="256"/>
                    </a:lnTo>
                    <a:lnTo>
                      <a:pt x="131" y="291"/>
                    </a:lnTo>
                    <a:lnTo>
                      <a:pt x="135" y="324"/>
                    </a:lnTo>
                    <a:lnTo>
                      <a:pt x="142" y="384"/>
                    </a:lnTo>
                    <a:lnTo>
                      <a:pt x="143" y="405"/>
                    </a:lnTo>
                    <a:lnTo>
                      <a:pt x="143" y="424"/>
                    </a:lnTo>
                    <a:lnTo>
                      <a:pt x="144" y="439"/>
                    </a:lnTo>
                    <a:lnTo>
                      <a:pt x="144" y="452"/>
                    </a:lnTo>
                    <a:lnTo>
                      <a:pt x="52" y="477"/>
                    </a:lnTo>
                    <a:lnTo>
                      <a:pt x="54" y="424"/>
                    </a:lnTo>
                    <a:lnTo>
                      <a:pt x="52" y="373"/>
                    </a:lnTo>
                    <a:lnTo>
                      <a:pt x="50" y="323"/>
                    </a:lnTo>
                    <a:lnTo>
                      <a:pt x="46" y="274"/>
                    </a:lnTo>
                    <a:lnTo>
                      <a:pt x="39" y="228"/>
                    </a:lnTo>
                    <a:lnTo>
                      <a:pt x="34" y="186"/>
                    </a:lnTo>
                    <a:lnTo>
                      <a:pt x="26" y="146"/>
                    </a:lnTo>
                    <a:lnTo>
                      <a:pt x="20" y="112"/>
                    </a:lnTo>
                    <a:lnTo>
                      <a:pt x="14" y="82"/>
                    </a:lnTo>
                    <a:lnTo>
                      <a:pt x="8" y="57"/>
                    </a:lnTo>
                    <a:lnTo>
                      <a:pt x="4" y="39"/>
                    </a:lnTo>
                    <a:lnTo>
                      <a:pt x="1" y="28"/>
                    </a:lnTo>
                    <a:lnTo>
                      <a:pt x="0" y="24"/>
                    </a:lnTo>
                    <a:lnTo>
                      <a:pt x="43" y="8"/>
                    </a:lnTo>
                    <a:lnTo>
                      <a:pt x="54" y="4"/>
                    </a:lnTo>
                    <a:lnTo>
                      <a:pt x="62" y="1"/>
                    </a:lnTo>
                    <a:lnTo>
                      <a:pt x="64" y="0"/>
                    </a:lnTo>
                    <a:close/>
                  </a:path>
                </a:pathLst>
              </a:custGeom>
              <a:gradFill flip="none" rotWithShape="1">
                <a:gsLst>
                  <a:gs pos="0">
                    <a:srgbClr val="667F83">
                      <a:shade val="30000"/>
                      <a:satMod val="115000"/>
                    </a:srgbClr>
                  </a:gs>
                  <a:gs pos="50000">
                    <a:srgbClr val="667F83">
                      <a:shade val="67500"/>
                      <a:satMod val="115000"/>
                    </a:srgbClr>
                  </a:gs>
                  <a:gs pos="100000">
                    <a:srgbClr val="667F83">
                      <a:shade val="100000"/>
                      <a:satMod val="115000"/>
                    </a:srgb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grpSp>
        <p:sp>
          <p:nvSpPr>
            <p:cNvPr id="968" name="TextBox 41">
              <a:extLst>
                <a:ext uri="{FF2B5EF4-FFF2-40B4-BE49-F238E27FC236}">
                  <a16:creationId xmlns:a16="http://schemas.microsoft.com/office/drawing/2014/main" id="{8BAD87A6-DD4F-710E-047D-C9802493E2FE}"/>
                </a:ext>
              </a:extLst>
            </p:cNvPr>
            <p:cNvSpPr txBox="1"/>
            <p:nvPr/>
          </p:nvSpPr>
          <p:spPr>
            <a:xfrm>
              <a:off x="12663184" y="6551406"/>
              <a:ext cx="750028" cy="430887"/>
            </a:xfrm>
            <a:prstGeom prst="rect">
              <a:avLst/>
            </a:prstGeom>
            <a:noFill/>
          </p:spPr>
          <p:txBody>
            <a:bodyPr wrap="square" rtlCol="0">
              <a:spAutoFit/>
            </a:bodyPr>
            <a:lstStyle/>
            <a:p>
              <a:pPr lvl="0" algn="ctr">
                <a:defRPr/>
              </a:pPr>
              <a:r>
                <a:rPr lang="en-US" sz="750" b="1" i="1" kern="0" dirty="0"/>
                <a:t>scrum</a:t>
              </a:r>
            </a:p>
            <a:p>
              <a:pPr lvl="0" algn="ctr">
                <a:defRPr/>
              </a:pPr>
              <a:r>
                <a:rPr lang="en-US" sz="750" b="1" i="1" kern="0" dirty="0"/>
                <a:t>master</a:t>
              </a:r>
            </a:p>
          </p:txBody>
        </p:sp>
        <p:grpSp>
          <p:nvGrpSpPr>
            <p:cNvPr id="969" name="274 Grupo">
              <a:extLst>
                <a:ext uri="{FF2B5EF4-FFF2-40B4-BE49-F238E27FC236}">
                  <a16:creationId xmlns:a16="http://schemas.microsoft.com/office/drawing/2014/main" id="{BCDC350C-A766-F560-1528-EB4572DC78C2}"/>
                </a:ext>
              </a:extLst>
            </p:cNvPr>
            <p:cNvGrpSpPr/>
            <p:nvPr/>
          </p:nvGrpSpPr>
          <p:grpSpPr>
            <a:xfrm>
              <a:off x="13526547" y="5865402"/>
              <a:ext cx="656683" cy="652516"/>
              <a:chOff x="3889419" y="1947863"/>
              <a:chExt cx="4562984" cy="3988778"/>
            </a:xfrm>
          </p:grpSpPr>
          <p:grpSp>
            <p:nvGrpSpPr>
              <p:cNvPr id="970" name="275 Grupo">
                <a:extLst>
                  <a:ext uri="{FF2B5EF4-FFF2-40B4-BE49-F238E27FC236}">
                    <a16:creationId xmlns:a16="http://schemas.microsoft.com/office/drawing/2014/main" id="{C693EE0F-83D6-4ED4-A67E-86D4AA9EED79}"/>
                  </a:ext>
                </a:extLst>
              </p:cNvPr>
              <p:cNvGrpSpPr/>
              <p:nvPr/>
            </p:nvGrpSpPr>
            <p:grpSpPr>
              <a:xfrm>
                <a:off x="5180529" y="1947863"/>
                <a:ext cx="1827766" cy="3704007"/>
                <a:chOff x="5180529" y="1947863"/>
                <a:chExt cx="1827766" cy="3704007"/>
              </a:xfrm>
            </p:grpSpPr>
            <p:sp>
              <p:nvSpPr>
                <p:cNvPr id="1049" name="Freeform 74">
                  <a:extLst>
                    <a:ext uri="{FF2B5EF4-FFF2-40B4-BE49-F238E27FC236}">
                      <a16:creationId xmlns:a16="http://schemas.microsoft.com/office/drawing/2014/main" id="{98127984-A914-F02C-E777-91FFF0223544}"/>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50" name="Freeform 75">
                  <a:extLst>
                    <a:ext uri="{FF2B5EF4-FFF2-40B4-BE49-F238E27FC236}">
                      <a16:creationId xmlns:a16="http://schemas.microsoft.com/office/drawing/2014/main" id="{DD808996-AFA6-6FE7-882C-BFFAA39BA74E}"/>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CFD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51" name="Freeform 76">
                  <a:extLst>
                    <a:ext uri="{FF2B5EF4-FFF2-40B4-BE49-F238E27FC236}">
                      <a16:creationId xmlns:a16="http://schemas.microsoft.com/office/drawing/2014/main" id="{8A8BEDD7-4098-5973-94F4-77179291F316}"/>
                    </a:ext>
                  </a:extLst>
                </p:cNvPr>
                <p:cNvSpPr>
                  <a:spLocks/>
                </p:cNvSpPr>
                <p:nvPr/>
              </p:nvSpPr>
              <p:spPr bwMode="auto">
                <a:xfrm>
                  <a:off x="5695949" y="4233863"/>
                  <a:ext cx="871538" cy="1296988"/>
                </a:xfrm>
                <a:custGeom>
                  <a:avLst/>
                  <a:gdLst/>
                  <a:ahLst/>
                  <a:cxnLst>
                    <a:cxn ang="0">
                      <a:pos x="549" y="2"/>
                    </a:cxn>
                    <a:cxn ang="0">
                      <a:pos x="547" y="20"/>
                    </a:cxn>
                    <a:cxn ang="0">
                      <a:pos x="546" y="54"/>
                    </a:cxn>
                    <a:cxn ang="0">
                      <a:pos x="542" y="101"/>
                    </a:cxn>
                    <a:cxn ang="0">
                      <a:pos x="539" y="156"/>
                    </a:cxn>
                    <a:cxn ang="0">
                      <a:pos x="534" y="219"/>
                    </a:cxn>
                    <a:cxn ang="0">
                      <a:pos x="529" y="284"/>
                    </a:cxn>
                    <a:cxn ang="0">
                      <a:pos x="518" y="383"/>
                    </a:cxn>
                    <a:cxn ang="0">
                      <a:pos x="509" y="447"/>
                    </a:cxn>
                    <a:cxn ang="0">
                      <a:pos x="500" y="512"/>
                    </a:cxn>
                    <a:cxn ang="0">
                      <a:pos x="489" y="575"/>
                    </a:cxn>
                    <a:cxn ang="0">
                      <a:pos x="477" y="631"/>
                    </a:cxn>
                    <a:cxn ang="0">
                      <a:pos x="467" y="681"/>
                    </a:cxn>
                    <a:cxn ang="0">
                      <a:pos x="458" y="722"/>
                    </a:cxn>
                    <a:cxn ang="0">
                      <a:pos x="451" y="751"/>
                    </a:cxn>
                    <a:cxn ang="0">
                      <a:pos x="448" y="767"/>
                    </a:cxn>
                    <a:cxn ang="0">
                      <a:pos x="293" y="817"/>
                    </a:cxn>
                    <a:cxn ang="0">
                      <a:pos x="124" y="775"/>
                    </a:cxn>
                    <a:cxn ang="0">
                      <a:pos x="121" y="767"/>
                    </a:cxn>
                    <a:cxn ang="0">
                      <a:pos x="116" y="751"/>
                    </a:cxn>
                    <a:cxn ang="0">
                      <a:pos x="108" y="724"/>
                    </a:cxn>
                    <a:cxn ang="0">
                      <a:pos x="98" y="685"/>
                    </a:cxn>
                    <a:cxn ang="0">
                      <a:pos x="86" y="634"/>
                    </a:cxn>
                    <a:cxn ang="0">
                      <a:pos x="72" y="568"/>
                    </a:cxn>
                    <a:cxn ang="0">
                      <a:pos x="58" y="487"/>
                    </a:cxn>
                    <a:cxn ang="0">
                      <a:pos x="42" y="389"/>
                    </a:cxn>
                    <a:cxn ang="0">
                      <a:pos x="25" y="273"/>
                    </a:cxn>
                    <a:cxn ang="0">
                      <a:pos x="8" y="137"/>
                    </a:cxn>
                    <a:cxn ang="0">
                      <a:pos x="2" y="62"/>
                    </a:cxn>
                    <a:cxn ang="0">
                      <a:pos x="21" y="63"/>
                    </a:cxn>
                    <a:cxn ang="0">
                      <a:pos x="56" y="64"/>
                    </a:cxn>
                    <a:cxn ang="0">
                      <a:pos x="161" y="65"/>
                    </a:cxn>
                    <a:cxn ang="0">
                      <a:pos x="225" y="63"/>
                    </a:cxn>
                    <a:cxn ang="0">
                      <a:pos x="294" y="58"/>
                    </a:cxn>
                    <a:cxn ang="0">
                      <a:pos x="364" y="50"/>
                    </a:cxn>
                    <a:cxn ang="0">
                      <a:pos x="431" y="38"/>
                    </a:cxn>
                    <a:cxn ang="0">
                      <a:pos x="494" y="22"/>
                    </a:cxn>
                    <a:cxn ang="0">
                      <a:pos x="549" y="0"/>
                    </a:cxn>
                  </a:cxnLst>
                  <a:rect l="0" t="0" r="r" b="b"/>
                  <a:pathLst>
                    <a:path w="549" h="817">
                      <a:moveTo>
                        <a:pt x="549" y="0"/>
                      </a:moveTo>
                      <a:lnTo>
                        <a:pt x="549" y="2"/>
                      </a:lnTo>
                      <a:lnTo>
                        <a:pt x="548" y="9"/>
                      </a:lnTo>
                      <a:lnTo>
                        <a:pt x="547" y="20"/>
                      </a:lnTo>
                      <a:lnTo>
                        <a:pt x="547" y="36"/>
                      </a:lnTo>
                      <a:lnTo>
                        <a:pt x="546" y="54"/>
                      </a:lnTo>
                      <a:lnTo>
                        <a:pt x="544" y="76"/>
                      </a:lnTo>
                      <a:lnTo>
                        <a:pt x="542" y="101"/>
                      </a:lnTo>
                      <a:lnTo>
                        <a:pt x="541" y="128"/>
                      </a:lnTo>
                      <a:lnTo>
                        <a:pt x="539" y="156"/>
                      </a:lnTo>
                      <a:lnTo>
                        <a:pt x="537" y="187"/>
                      </a:lnTo>
                      <a:lnTo>
                        <a:pt x="534" y="219"/>
                      </a:lnTo>
                      <a:lnTo>
                        <a:pt x="531" y="251"/>
                      </a:lnTo>
                      <a:lnTo>
                        <a:pt x="529" y="284"/>
                      </a:lnTo>
                      <a:lnTo>
                        <a:pt x="522" y="351"/>
                      </a:lnTo>
                      <a:lnTo>
                        <a:pt x="518" y="383"/>
                      </a:lnTo>
                      <a:lnTo>
                        <a:pt x="514" y="415"/>
                      </a:lnTo>
                      <a:lnTo>
                        <a:pt x="509" y="447"/>
                      </a:lnTo>
                      <a:lnTo>
                        <a:pt x="504" y="481"/>
                      </a:lnTo>
                      <a:lnTo>
                        <a:pt x="500" y="512"/>
                      </a:lnTo>
                      <a:lnTo>
                        <a:pt x="494" y="544"/>
                      </a:lnTo>
                      <a:lnTo>
                        <a:pt x="489" y="575"/>
                      </a:lnTo>
                      <a:lnTo>
                        <a:pt x="483" y="604"/>
                      </a:lnTo>
                      <a:lnTo>
                        <a:pt x="477" y="631"/>
                      </a:lnTo>
                      <a:lnTo>
                        <a:pt x="472" y="657"/>
                      </a:lnTo>
                      <a:lnTo>
                        <a:pt x="467" y="681"/>
                      </a:lnTo>
                      <a:lnTo>
                        <a:pt x="462" y="703"/>
                      </a:lnTo>
                      <a:lnTo>
                        <a:pt x="458" y="722"/>
                      </a:lnTo>
                      <a:lnTo>
                        <a:pt x="455" y="738"/>
                      </a:lnTo>
                      <a:lnTo>
                        <a:pt x="451" y="751"/>
                      </a:lnTo>
                      <a:lnTo>
                        <a:pt x="449" y="760"/>
                      </a:lnTo>
                      <a:lnTo>
                        <a:pt x="448" y="767"/>
                      </a:lnTo>
                      <a:lnTo>
                        <a:pt x="447" y="769"/>
                      </a:lnTo>
                      <a:lnTo>
                        <a:pt x="293" y="817"/>
                      </a:lnTo>
                      <a:lnTo>
                        <a:pt x="125" y="776"/>
                      </a:lnTo>
                      <a:lnTo>
                        <a:pt x="124" y="775"/>
                      </a:lnTo>
                      <a:lnTo>
                        <a:pt x="123" y="772"/>
                      </a:lnTo>
                      <a:lnTo>
                        <a:pt x="121" y="767"/>
                      </a:lnTo>
                      <a:lnTo>
                        <a:pt x="119" y="760"/>
                      </a:lnTo>
                      <a:lnTo>
                        <a:pt x="116" y="751"/>
                      </a:lnTo>
                      <a:lnTo>
                        <a:pt x="112" y="738"/>
                      </a:lnTo>
                      <a:lnTo>
                        <a:pt x="108" y="724"/>
                      </a:lnTo>
                      <a:lnTo>
                        <a:pt x="103" y="706"/>
                      </a:lnTo>
                      <a:lnTo>
                        <a:pt x="98" y="685"/>
                      </a:lnTo>
                      <a:lnTo>
                        <a:pt x="92" y="662"/>
                      </a:lnTo>
                      <a:lnTo>
                        <a:pt x="86" y="634"/>
                      </a:lnTo>
                      <a:lnTo>
                        <a:pt x="79" y="603"/>
                      </a:lnTo>
                      <a:lnTo>
                        <a:pt x="72" y="568"/>
                      </a:lnTo>
                      <a:lnTo>
                        <a:pt x="65" y="530"/>
                      </a:lnTo>
                      <a:lnTo>
                        <a:pt x="58" y="487"/>
                      </a:lnTo>
                      <a:lnTo>
                        <a:pt x="49" y="441"/>
                      </a:lnTo>
                      <a:lnTo>
                        <a:pt x="42" y="389"/>
                      </a:lnTo>
                      <a:lnTo>
                        <a:pt x="34" y="333"/>
                      </a:lnTo>
                      <a:lnTo>
                        <a:pt x="25" y="273"/>
                      </a:lnTo>
                      <a:lnTo>
                        <a:pt x="17" y="208"/>
                      </a:lnTo>
                      <a:lnTo>
                        <a:pt x="8" y="137"/>
                      </a:lnTo>
                      <a:lnTo>
                        <a:pt x="0" y="62"/>
                      </a:lnTo>
                      <a:lnTo>
                        <a:pt x="2" y="62"/>
                      </a:lnTo>
                      <a:lnTo>
                        <a:pt x="9" y="63"/>
                      </a:lnTo>
                      <a:lnTo>
                        <a:pt x="21" y="63"/>
                      </a:lnTo>
                      <a:lnTo>
                        <a:pt x="36" y="63"/>
                      </a:lnTo>
                      <a:lnTo>
                        <a:pt x="56" y="64"/>
                      </a:lnTo>
                      <a:lnTo>
                        <a:pt x="78" y="65"/>
                      </a:lnTo>
                      <a:lnTo>
                        <a:pt x="161" y="65"/>
                      </a:lnTo>
                      <a:lnTo>
                        <a:pt x="192" y="64"/>
                      </a:lnTo>
                      <a:lnTo>
                        <a:pt x="225" y="63"/>
                      </a:lnTo>
                      <a:lnTo>
                        <a:pt x="259" y="60"/>
                      </a:lnTo>
                      <a:lnTo>
                        <a:pt x="294" y="58"/>
                      </a:lnTo>
                      <a:lnTo>
                        <a:pt x="328" y="54"/>
                      </a:lnTo>
                      <a:lnTo>
                        <a:pt x="364" y="50"/>
                      </a:lnTo>
                      <a:lnTo>
                        <a:pt x="397" y="45"/>
                      </a:lnTo>
                      <a:lnTo>
                        <a:pt x="431" y="38"/>
                      </a:lnTo>
                      <a:lnTo>
                        <a:pt x="463" y="30"/>
                      </a:lnTo>
                      <a:lnTo>
                        <a:pt x="494" y="22"/>
                      </a:lnTo>
                      <a:lnTo>
                        <a:pt x="522" y="11"/>
                      </a:lnTo>
                      <a:lnTo>
                        <a:pt x="549"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52" name="Freeform 77">
                  <a:extLst>
                    <a:ext uri="{FF2B5EF4-FFF2-40B4-BE49-F238E27FC236}">
                      <a16:creationId xmlns:a16="http://schemas.microsoft.com/office/drawing/2014/main" id="{C43F7FBC-6419-CC76-7DDD-EF6919521E8B}"/>
                    </a:ext>
                  </a:extLst>
                </p:cNvPr>
                <p:cNvSpPr>
                  <a:spLocks/>
                </p:cNvSpPr>
                <p:nvPr/>
              </p:nvSpPr>
              <p:spPr bwMode="auto">
                <a:xfrm>
                  <a:off x="6083299" y="4606925"/>
                  <a:ext cx="211138" cy="922338"/>
                </a:xfrm>
                <a:custGeom>
                  <a:avLst/>
                  <a:gdLst/>
                  <a:ahLst/>
                  <a:cxnLst>
                    <a:cxn ang="0">
                      <a:pos x="133" y="0"/>
                    </a:cxn>
                    <a:cxn ang="0">
                      <a:pos x="133" y="1"/>
                    </a:cxn>
                    <a:cxn ang="0">
                      <a:pos x="130" y="4"/>
                    </a:cxn>
                    <a:cxn ang="0">
                      <a:pos x="125" y="9"/>
                    </a:cxn>
                    <a:cxn ang="0">
                      <a:pos x="118" y="15"/>
                    </a:cxn>
                    <a:cxn ang="0">
                      <a:pos x="109" y="22"/>
                    </a:cxn>
                    <a:cxn ang="0">
                      <a:pos x="97" y="29"/>
                    </a:cxn>
                    <a:cxn ang="0">
                      <a:pos x="82" y="35"/>
                    </a:cxn>
                    <a:cxn ang="0">
                      <a:pos x="59" y="581"/>
                    </a:cxn>
                    <a:cxn ang="0">
                      <a:pos x="38" y="579"/>
                    </a:cxn>
                    <a:cxn ang="0">
                      <a:pos x="55" y="39"/>
                    </a:cxn>
                    <a:cxn ang="0">
                      <a:pos x="53" y="39"/>
                    </a:cxn>
                    <a:cxn ang="0">
                      <a:pos x="48" y="38"/>
                    </a:cxn>
                    <a:cxn ang="0">
                      <a:pos x="41" y="36"/>
                    </a:cxn>
                    <a:cxn ang="0">
                      <a:pos x="31" y="33"/>
                    </a:cxn>
                    <a:cxn ang="0">
                      <a:pos x="21" y="29"/>
                    </a:cxn>
                    <a:cxn ang="0">
                      <a:pos x="10" y="24"/>
                    </a:cxn>
                    <a:cxn ang="0">
                      <a:pos x="0" y="18"/>
                    </a:cxn>
                    <a:cxn ang="0">
                      <a:pos x="3" y="18"/>
                    </a:cxn>
                    <a:cxn ang="0">
                      <a:pos x="10" y="18"/>
                    </a:cxn>
                    <a:cxn ang="0">
                      <a:pos x="20" y="18"/>
                    </a:cxn>
                    <a:cxn ang="0">
                      <a:pos x="34" y="16"/>
                    </a:cxn>
                    <a:cxn ang="0">
                      <a:pos x="50" y="15"/>
                    </a:cxn>
                    <a:cxn ang="0">
                      <a:pos x="67" y="13"/>
                    </a:cxn>
                    <a:cxn ang="0">
                      <a:pos x="84" y="11"/>
                    </a:cxn>
                    <a:cxn ang="0">
                      <a:pos x="102" y="8"/>
                    </a:cxn>
                    <a:cxn ang="0">
                      <a:pos x="119" y="4"/>
                    </a:cxn>
                    <a:cxn ang="0">
                      <a:pos x="133" y="0"/>
                    </a:cxn>
                  </a:cxnLst>
                  <a:rect l="0" t="0" r="r" b="b"/>
                  <a:pathLst>
                    <a:path w="133" h="581">
                      <a:moveTo>
                        <a:pt x="133" y="0"/>
                      </a:moveTo>
                      <a:lnTo>
                        <a:pt x="133" y="1"/>
                      </a:lnTo>
                      <a:lnTo>
                        <a:pt x="130" y="4"/>
                      </a:lnTo>
                      <a:lnTo>
                        <a:pt x="125" y="9"/>
                      </a:lnTo>
                      <a:lnTo>
                        <a:pt x="118" y="15"/>
                      </a:lnTo>
                      <a:lnTo>
                        <a:pt x="109" y="22"/>
                      </a:lnTo>
                      <a:lnTo>
                        <a:pt x="97" y="29"/>
                      </a:lnTo>
                      <a:lnTo>
                        <a:pt x="82" y="35"/>
                      </a:lnTo>
                      <a:lnTo>
                        <a:pt x="59" y="581"/>
                      </a:lnTo>
                      <a:lnTo>
                        <a:pt x="38" y="579"/>
                      </a:lnTo>
                      <a:lnTo>
                        <a:pt x="55" y="39"/>
                      </a:lnTo>
                      <a:lnTo>
                        <a:pt x="53" y="39"/>
                      </a:lnTo>
                      <a:lnTo>
                        <a:pt x="48" y="38"/>
                      </a:lnTo>
                      <a:lnTo>
                        <a:pt x="41" y="36"/>
                      </a:lnTo>
                      <a:lnTo>
                        <a:pt x="31" y="33"/>
                      </a:lnTo>
                      <a:lnTo>
                        <a:pt x="21" y="29"/>
                      </a:lnTo>
                      <a:lnTo>
                        <a:pt x="10" y="24"/>
                      </a:lnTo>
                      <a:lnTo>
                        <a:pt x="0" y="18"/>
                      </a:lnTo>
                      <a:lnTo>
                        <a:pt x="3" y="18"/>
                      </a:lnTo>
                      <a:lnTo>
                        <a:pt x="10" y="18"/>
                      </a:lnTo>
                      <a:lnTo>
                        <a:pt x="20" y="18"/>
                      </a:lnTo>
                      <a:lnTo>
                        <a:pt x="34" y="16"/>
                      </a:lnTo>
                      <a:lnTo>
                        <a:pt x="50" y="15"/>
                      </a:lnTo>
                      <a:lnTo>
                        <a:pt x="67" y="13"/>
                      </a:lnTo>
                      <a:lnTo>
                        <a:pt x="84" y="11"/>
                      </a:lnTo>
                      <a:lnTo>
                        <a:pt x="102" y="8"/>
                      </a:lnTo>
                      <a:lnTo>
                        <a:pt x="119" y="4"/>
                      </a:lnTo>
                      <a:lnTo>
                        <a:pt x="133"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53" name="Freeform 78">
                  <a:extLst>
                    <a:ext uri="{FF2B5EF4-FFF2-40B4-BE49-F238E27FC236}">
                      <a16:creationId xmlns:a16="http://schemas.microsoft.com/office/drawing/2014/main" id="{C17BF000-13D7-97EB-1636-38C2DA9DDE47}"/>
                    </a:ext>
                  </a:extLst>
                </p:cNvPr>
                <p:cNvSpPr>
                  <a:spLocks/>
                </p:cNvSpPr>
                <p:nvPr/>
              </p:nvSpPr>
              <p:spPr bwMode="auto">
                <a:xfrm>
                  <a:off x="6149974" y="3328988"/>
                  <a:ext cx="193675" cy="822325"/>
                </a:xfrm>
                <a:custGeom>
                  <a:avLst/>
                  <a:gdLst/>
                  <a:ahLst/>
                  <a:cxnLst>
                    <a:cxn ang="0">
                      <a:pos x="35" y="0"/>
                    </a:cxn>
                    <a:cxn ang="0">
                      <a:pos x="44" y="31"/>
                    </a:cxn>
                    <a:cxn ang="0">
                      <a:pos x="53" y="64"/>
                    </a:cxn>
                    <a:cxn ang="0">
                      <a:pos x="62" y="97"/>
                    </a:cxn>
                    <a:cxn ang="0">
                      <a:pos x="69" y="130"/>
                    </a:cxn>
                    <a:cxn ang="0">
                      <a:pos x="76" y="164"/>
                    </a:cxn>
                    <a:cxn ang="0">
                      <a:pos x="83" y="197"/>
                    </a:cxn>
                    <a:cxn ang="0">
                      <a:pos x="89" y="230"/>
                    </a:cxn>
                    <a:cxn ang="0">
                      <a:pos x="95" y="261"/>
                    </a:cxn>
                    <a:cxn ang="0">
                      <a:pos x="100" y="291"/>
                    </a:cxn>
                    <a:cxn ang="0">
                      <a:pos x="105" y="320"/>
                    </a:cxn>
                    <a:cxn ang="0">
                      <a:pos x="109" y="346"/>
                    </a:cxn>
                    <a:cxn ang="0">
                      <a:pos x="113" y="370"/>
                    </a:cxn>
                    <a:cxn ang="0">
                      <a:pos x="116" y="391"/>
                    </a:cxn>
                    <a:cxn ang="0">
                      <a:pos x="118" y="409"/>
                    </a:cxn>
                    <a:cxn ang="0">
                      <a:pos x="120" y="424"/>
                    </a:cxn>
                    <a:cxn ang="0">
                      <a:pos x="121" y="435"/>
                    </a:cxn>
                    <a:cxn ang="0">
                      <a:pos x="122" y="442"/>
                    </a:cxn>
                    <a:cxn ang="0">
                      <a:pos x="122" y="444"/>
                    </a:cxn>
                    <a:cxn ang="0">
                      <a:pos x="62" y="518"/>
                    </a:cxn>
                    <a:cxn ang="0">
                      <a:pos x="0" y="448"/>
                    </a:cxn>
                    <a:cxn ang="0">
                      <a:pos x="2" y="423"/>
                    </a:cxn>
                    <a:cxn ang="0">
                      <a:pos x="3" y="396"/>
                    </a:cxn>
                    <a:cxn ang="0">
                      <a:pos x="4" y="367"/>
                    </a:cxn>
                    <a:cxn ang="0">
                      <a:pos x="4" y="337"/>
                    </a:cxn>
                    <a:cxn ang="0">
                      <a:pos x="5" y="306"/>
                    </a:cxn>
                    <a:cxn ang="0">
                      <a:pos x="5" y="213"/>
                    </a:cxn>
                    <a:cxn ang="0">
                      <a:pos x="4" y="183"/>
                    </a:cxn>
                    <a:cxn ang="0">
                      <a:pos x="4" y="154"/>
                    </a:cxn>
                    <a:cxn ang="0">
                      <a:pos x="4" y="127"/>
                    </a:cxn>
                    <a:cxn ang="0">
                      <a:pos x="3" y="101"/>
                    </a:cxn>
                    <a:cxn ang="0">
                      <a:pos x="2" y="78"/>
                    </a:cxn>
                    <a:cxn ang="0">
                      <a:pos x="2" y="57"/>
                    </a:cxn>
                    <a:cxn ang="0">
                      <a:pos x="2" y="39"/>
                    </a:cxn>
                    <a:cxn ang="0">
                      <a:pos x="1" y="25"/>
                    </a:cxn>
                    <a:cxn ang="0">
                      <a:pos x="0" y="13"/>
                    </a:cxn>
                    <a:cxn ang="0">
                      <a:pos x="0" y="5"/>
                    </a:cxn>
                    <a:cxn ang="0">
                      <a:pos x="35" y="0"/>
                    </a:cxn>
                  </a:cxnLst>
                  <a:rect l="0" t="0" r="r" b="b"/>
                  <a:pathLst>
                    <a:path w="122" h="518">
                      <a:moveTo>
                        <a:pt x="35" y="0"/>
                      </a:moveTo>
                      <a:lnTo>
                        <a:pt x="44" y="31"/>
                      </a:lnTo>
                      <a:lnTo>
                        <a:pt x="53" y="64"/>
                      </a:lnTo>
                      <a:lnTo>
                        <a:pt x="62" y="97"/>
                      </a:lnTo>
                      <a:lnTo>
                        <a:pt x="69" y="130"/>
                      </a:lnTo>
                      <a:lnTo>
                        <a:pt x="76" y="164"/>
                      </a:lnTo>
                      <a:lnTo>
                        <a:pt x="83" y="197"/>
                      </a:lnTo>
                      <a:lnTo>
                        <a:pt x="89" y="230"/>
                      </a:lnTo>
                      <a:lnTo>
                        <a:pt x="95" y="261"/>
                      </a:lnTo>
                      <a:lnTo>
                        <a:pt x="100" y="291"/>
                      </a:lnTo>
                      <a:lnTo>
                        <a:pt x="105" y="320"/>
                      </a:lnTo>
                      <a:lnTo>
                        <a:pt x="109" y="346"/>
                      </a:lnTo>
                      <a:lnTo>
                        <a:pt x="113" y="370"/>
                      </a:lnTo>
                      <a:lnTo>
                        <a:pt x="116" y="391"/>
                      </a:lnTo>
                      <a:lnTo>
                        <a:pt x="118" y="409"/>
                      </a:lnTo>
                      <a:lnTo>
                        <a:pt x="120" y="424"/>
                      </a:lnTo>
                      <a:lnTo>
                        <a:pt x="121" y="435"/>
                      </a:lnTo>
                      <a:lnTo>
                        <a:pt x="122" y="442"/>
                      </a:lnTo>
                      <a:lnTo>
                        <a:pt x="122" y="444"/>
                      </a:lnTo>
                      <a:lnTo>
                        <a:pt x="62" y="518"/>
                      </a:lnTo>
                      <a:lnTo>
                        <a:pt x="0" y="448"/>
                      </a:lnTo>
                      <a:lnTo>
                        <a:pt x="2" y="423"/>
                      </a:lnTo>
                      <a:lnTo>
                        <a:pt x="3" y="396"/>
                      </a:lnTo>
                      <a:lnTo>
                        <a:pt x="4" y="367"/>
                      </a:lnTo>
                      <a:lnTo>
                        <a:pt x="4" y="337"/>
                      </a:lnTo>
                      <a:lnTo>
                        <a:pt x="5" y="306"/>
                      </a:lnTo>
                      <a:lnTo>
                        <a:pt x="5" y="213"/>
                      </a:lnTo>
                      <a:lnTo>
                        <a:pt x="4" y="183"/>
                      </a:lnTo>
                      <a:lnTo>
                        <a:pt x="4" y="154"/>
                      </a:lnTo>
                      <a:lnTo>
                        <a:pt x="4" y="127"/>
                      </a:lnTo>
                      <a:lnTo>
                        <a:pt x="3" y="101"/>
                      </a:lnTo>
                      <a:lnTo>
                        <a:pt x="2" y="78"/>
                      </a:lnTo>
                      <a:lnTo>
                        <a:pt x="2" y="57"/>
                      </a:lnTo>
                      <a:lnTo>
                        <a:pt x="2" y="39"/>
                      </a:lnTo>
                      <a:lnTo>
                        <a:pt x="1" y="25"/>
                      </a:lnTo>
                      <a:lnTo>
                        <a:pt x="0" y="13"/>
                      </a:lnTo>
                      <a:lnTo>
                        <a:pt x="0" y="5"/>
                      </a:lnTo>
                      <a:lnTo>
                        <a:pt x="35"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54" name="Freeform 79">
                  <a:extLst>
                    <a:ext uri="{FF2B5EF4-FFF2-40B4-BE49-F238E27FC236}">
                      <a16:creationId xmlns:a16="http://schemas.microsoft.com/office/drawing/2014/main" id="{FCABEA74-E7FC-E862-9572-81EDABD7CA1F}"/>
                    </a:ext>
                  </a:extLst>
                </p:cNvPr>
                <p:cNvSpPr>
                  <a:spLocks/>
                </p:cNvSpPr>
                <p:nvPr/>
              </p:nvSpPr>
              <p:spPr bwMode="auto">
                <a:xfrm>
                  <a:off x="5783262" y="5395913"/>
                  <a:ext cx="754063" cy="166688"/>
                </a:xfrm>
                <a:custGeom>
                  <a:avLst/>
                  <a:gdLst/>
                  <a:ahLst/>
                  <a:cxnLst>
                    <a:cxn ang="0">
                      <a:pos x="115" y="0"/>
                    </a:cxn>
                    <a:cxn ang="0">
                      <a:pos x="132" y="1"/>
                    </a:cxn>
                    <a:cxn ang="0">
                      <a:pos x="152" y="5"/>
                    </a:cxn>
                    <a:cxn ang="0">
                      <a:pos x="173" y="10"/>
                    </a:cxn>
                    <a:cxn ang="0">
                      <a:pos x="195" y="19"/>
                    </a:cxn>
                    <a:cxn ang="0">
                      <a:pos x="219" y="30"/>
                    </a:cxn>
                    <a:cxn ang="0">
                      <a:pos x="246" y="44"/>
                    </a:cxn>
                    <a:cxn ang="0">
                      <a:pos x="246" y="44"/>
                    </a:cxn>
                    <a:cxn ang="0">
                      <a:pos x="250" y="42"/>
                    </a:cxn>
                    <a:cxn ang="0">
                      <a:pos x="255" y="39"/>
                    </a:cxn>
                    <a:cxn ang="0">
                      <a:pos x="261" y="35"/>
                    </a:cxn>
                    <a:cxn ang="0">
                      <a:pos x="268" y="30"/>
                    </a:cxn>
                    <a:cxn ang="0">
                      <a:pos x="278" y="26"/>
                    </a:cxn>
                    <a:cxn ang="0">
                      <a:pos x="289" y="21"/>
                    </a:cxn>
                    <a:cxn ang="0">
                      <a:pos x="300" y="16"/>
                    </a:cxn>
                    <a:cxn ang="0">
                      <a:pos x="312" y="11"/>
                    </a:cxn>
                    <a:cxn ang="0">
                      <a:pos x="324" y="7"/>
                    </a:cxn>
                    <a:cxn ang="0">
                      <a:pos x="338" y="4"/>
                    </a:cxn>
                    <a:cxn ang="0">
                      <a:pos x="351" y="1"/>
                    </a:cxn>
                    <a:cxn ang="0">
                      <a:pos x="365" y="1"/>
                    </a:cxn>
                    <a:cxn ang="0">
                      <a:pos x="379" y="1"/>
                    </a:cxn>
                    <a:cxn ang="0">
                      <a:pos x="392" y="3"/>
                    </a:cxn>
                    <a:cxn ang="0">
                      <a:pos x="406" y="7"/>
                    </a:cxn>
                    <a:cxn ang="0">
                      <a:pos x="418" y="13"/>
                    </a:cxn>
                    <a:cxn ang="0">
                      <a:pos x="430" y="21"/>
                    </a:cxn>
                    <a:cxn ang="0">
                      <a:pos x="442" y="32"/>
                    </a:cxn>
                    <a:cxn ang="0">
                      <a:pos x="451" y="46"/>
                    </a:cxn>
                    <a:cxn ang="0">
                      <a:pos x="461" y="62"/>
                    </a:cxn>
                    <a:cxn ang="0">
                      <a:pos x="469" y="82"/>
                    </a:cxn>
                    <a:cxn ang="0">
                      <a:pos x="475" y="105"/>
                    </a:cxn>
                    <a:cxn ang="0">
                      <a:pos x="0" y="105"/>
                    </a:cxn>
                    <a:cxn ang="0">
                      <a:pos x="0" y="104"/>
                    </a:cxn>
                    <a:cxn ang="0">
                      <a:pos x="1" y="102"/>
                    </a:cxn>
                    <a:cxn ang="0">
                      <a:pos x="1" y="97"/>
                    </a:cxn>
                    <a:cxn ang="0">
                      <a:pos x="3" y="92"/>
                    </a:cxn>
                    <a:cxn ang="0">
                      <a:pos x="5" y="85"/>
                    </a:cxn>
                    <a:cxn ang="0">
                      <a:pos x="8" y="77"/>
                    </a:cxn>
                    <a:cxn ang="0">
                      <a:pos x="11" y="70"/>
                    </a:cxn>
                    <a:cxn ang="0">
                      <a:pos x="15" y="61"/>
                    </a:cxn>
                    <a:cxn ang="0">
                      <a:pos x="20" y="53"/>
                    </a:cxn>
                    <a:cxn ang="0">
                      <a:pos x="26" y="44"/>
                    </a:cxn>
                    <a:cxn ang="0">
                      <a:pos x="33" y="35"/>
                    </a:cxn>
                    <a:cxn ang="0">
                      <a:pos x="41" y="27"/>
                    </a:cxn>
                    <a:cxn ang="0">
                      <a:pos x="50" y="19"/>
                    </a:cxn>
                    <a:cxn ang="0">
                      <a:pos x="60" y="13"/>
                    </a:cxn>
                    <a:cxn ang="0">
                      <a:pos x="72" y="8"/>
                    </a:cxn>
                    <a:cxn ang="0">
                      <a:pos x="85" y="4"/>
                    </a:cxn>
                    <a:cxn ang="0">
                      <a:pos x="99" y="1"/>
                    </a:cxn>
                    <a:cxn ang="0">
                      <a:pos x="115" y="0"/>
                    </a:cxn>
                  </a:cxnLst>
                  <a:rect l="0" t="0" r="r" b="b"/>
                  <a:pathLst>
                    <a:path w="475" h="105">
                      <a:moveTo>
                        <a:pt x="115" y="0"/>
                      </a:moveTo>
                      <a:lnTo>
                        <a:pt x="132" y="1"/>
                      </a:lnTo>
                      <a:lnTo>
                        <a:pt x="152" y="5"/>
                      </a:lnTo>
                      <a:lnTo>
                        <a:pt x="173" y="10"/>
                      </a:lnTo>
                      <a:lnTo>
                        <a:pt x="195" y="19"/>
                      </a:lnTo>
                      <a:lnTo>
                        <a:pt x="219" y="30"/>
                      </a:lnTo>
                      <a:lnTo>
                        <a:pt x="246" y="44"/>
                      </a:lnTo>
                      <a:lnTo>
                        <a:pt x="246" y="44"/>
                      </a:lnTo>
                      <a:lnTo>
                        <a:pt x="250" y="42"/>
                      </a:lnTo>
                      <a:lnTo>
                        <a:pt x="255" y="39"/>
                      </a:lnTo>
                      <a:lnTo>
                        <a:pt x="261" y="35"/>
                      </a:lnTo>
                      <a:lnTo>
                        <a:pt x="268" y="30"/>
                      </a:lnTo>
                      <a:lnTo>
                        <a:pt x="278" y="26"/>
                      </a:lnTo>
                      <a:lnTo>
                        <a:pt x="289" y="21"/>
                      </a:lnTo>
                      <a:lnTo>
                        <a:pt x="300" y="16"/>
                      </a:lnTo>
                      <a:lnTo>
                        <a:pt x="312" y="11"/>
                      </a:lnTo>
                      <a:lnTo>
                        <a:pt x="324" y="7"/>
                      </a:lnTo>
                      <a:lnTo>
                        <a:pt x="338" y="4"/>
                      </a:lnTo>
                      <a:lnTo>
                        <a:pt x="351" y="1"/>
                      </a:lnTo>
                      <a:lnTo>
                        <a:pt x="365" y="1"/>
                      </a:lnTo>
                      <a:lnTo>
                        <a:pt x="379" y="1"/>
                      </a:lnTo>
                      <a:lnTo>
                        <a:pt x="392" y="3"/>
                      </a:lnTo>
                      <a:lnTo>
                        <a:pt x="406" y="7"/>
                      </a:lnTo>
                      <a:lnTo>
                        <a:pt x="418" y="13"/>
                      </a:lnTo>
                      <a:lnTo>
                        <a:pt x="430" y="21"/>
                      </a:lnTo>
                      <a:lnTo>
                        <a:pt x="442" y="32"/>
                      </a:lnTo>
                      <a:lnTo>
                        <a:pt x="451" y="46"/>
                      </a:lnTo>
                      <a:lnTo>
                        <a:pt x="461" y="62"/>
                      </a:lnTo>
                      <a:lnTo>
                        <a:pt x="469" y="82"/>
                      </a:lnTo>
                      <a:lnTo>
                        <a:pt x="475" y="105"/>
                      </a:lnTo>
                      <a:lnTo>
                        <a:pt x="0" y="105"/>
                      </a:lnTo>
                      <a:lnTo>
                        <a:pt x="0" y="104"/>
                      </a:lnTo>
                      <a:lnTo>
                        <a:pt x="1" y="102"/>
                      </a:lnTo>
                      <a:lnTo>
                        <a:pt x="1" y="97"/>
                      </a:lnTo>
                      <a:lnTo>
                        <a:pt x="3" y="92"/>
                      </a:lnTo>
                      <a:lnTo>
                        <a:pt x="5" y="85"/>
                      </a:lnTo>
                      <a:lnTo>
                        <a:pt x="8" y="77"/>
                      </a:lnTo>
                      <a:lnTo>
                        <a:pt x="11" y="70"/>
                      </a:lnTo>
                      <a:lnTo>
                        <a:pt x="15" y="61"/>
                      </a:lnTo>
                      <a:lnTo>
                        <a:pt x="20" y="53"/>
                      </a:lnTo>
                      <a:lnTo>
                        <a:pt x="26" y="44"/>
                      </a:lnTo>
                      <a:lnTo>
                        <a:pt x="33" y="35"/>
                      </a:lnTo>
                      <a:lnTo>
                        <a:pt x="41" y="27"/>
                      </a:lnTo>
                      <a:lnTo>
                        <a:pt x="50" y="19"/>
                      </a:lnTo>
                      <a:lnTo>
                        <a:pt x="60" y="13"/>
                      </a:lnTo>
                      <a:lnTo>
                        <a:pt x="72" y="8"/>
                      </a:lnTo>
                      <a:lnTo>
                        <a:pt x="85" y="4"/>
                      </a:lnTo>
                      <a:lnTo>
                        <a:pt x="99" y="1"/>
                      </a:lnTo>
                      <a:lnTo>
                        <a:pt x="11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55" name="Freeform 80">
                  <a:extLst>
                    <a:ext uri="{FF2B5EF4-FFF2-40B4-BE49-F238E27FC236}">
                      <a16:creationId xmlns:a16="http://schemas.microsoft.com/office/drawing/2014/main" id="{36E38DCD-0F4B-7638-DC7E-A2DB990F2B3A}"/>
                    </a:ext>
                  </a:extLst>
                </p:cNvPr>
                <p:cNvSpPr>
                  <a:spLocks noEditPoints="1"/>
                </p:cNvSpPr>
                <p:nvPr/>
              </p:nvSpPr>
              <p:spPr bwMode="auto">
                <a:xfrm>
                  <a:off x="6354762" y="3203575"/>
                  <a:ext cx="66675" cy="1085850"/>
                </a:xfrm>
                <a:custGeom>
                  <a:avLst/>
                  <a:gdLst/>
                  <a:ahLst/>
                  <a:cxnLst>
                    <a:cxn ang="0">
                      <a:pos x="18" y="582"/>
                    </a:cxn>
                    <a:cxn ang="0">
                      <a:pos x="24" y="582"/>
                    </a:cxn>
                    <a:cxn ang="0">
                      <a:pos x="29" y="583"/>
                    </a:cxn>
                    <a:cxn ang="0">
                      <a:pos x="33" y="619"/>
                    </a:cxn>
                    <a:cxn ang="0">
                      <a:pos x="38" y="652"/>
                    </a:cxn>
                    <a:cxn ang="0">
                      <a:pos x="42" y="681"/>
                    </a:cxn>
                    <a:cxn ang="0">
                      <a:pos x="29" y="684"/>
                    </a:cxn>
                    <a:cxn ang="0">
                      <a:pos x="26" y="654"/>
                    </a:cxn>
                    <a:cxn ang="0">
                      <a:pos x="22" y="619"/>
                    </a:cxn>
                    <a:cxn ang="0">
                      <a:pos x="18" y="582"/>
                    </a:cxn>
                    <a:cxn ang="0">
                      <a:pos x="19" y="0"/>
                    </a:cxn>
                    <a:cxn ang="0">
                      <a:pos x="19" y="2"/>
                    </a:cxn>
                    <a:cxn ang="0">
                      <a:pos x="18" y="8"/>
                    </a:cxn>
                    <a:cxn ang="0">
                      <a:pos x="17" y="17"/>
                    </a:cxn>
                    <a:cxn ang="0">
                      <a:pos x="16" y="30"/>
                    </a:cxn>
                    <a:cxn ang="0">
                      <a:pos x="14" y="48"/>
                    </a:cxn>
                    <a:cxn ang="0">
                      <a:pos x="12" y="70"/>
                    </a:cxn>
                    <a:cxn ang="0">
                      <a:pos x="11" y="96"/>
                    </a:cxn>
                    <a:cxn ang="0">
                      <a:pos x="9" y="126"/>
                    </a:cxn>
                    <a:cxn ang="0">
                      <a:pos x="9" y="161"/>
                    </a:cxn>
                    <a:cxn ang="0">
                      <a:pos x="8" y="200"/>
                    </a:cxn>
                    <a:cxn ang="0">
                      <a:pos x="4" y="202"/>
                    </a:cxn>
                    <a:cxn ang="0">
                      <a:pos x="0" y="204"/>
                    </a:cxn>
                    <a:cxn ang="0">
                      <a:pos x="1" y="166"/>
                    </a:cxn>
                    <a:cxn ang="0">
                      <a:pos x="4" y="132"/>
                    </a:cxn>
                    <a:cxn ang="0">
                      <a:pos x="6" y="101"/>
                    </a:cxn>
                    <a:cxn ang="0">
                      <a:pos x="9" y="75"/>
                    </a:cxn>
                    <a:cxn ang="0">
                      <a:pos x="11" y="52"/>
                    </a:cxn>
                    <a:cxn ang="0">
                      <a:pos x="13" y="34"/>
                    </a:cxn>
                    <a:cxn ang="0">
                      <a:pos x="16" y="19"/>
                    </a:cxn>
                    <a:cxn ang="0">
                      <a:pos x="18" y="8"/>
                    </a:cxn>
                    <a:cxn ang="0">
                      <a:pos x="18" y="2"/>
                    </a:cxn>
                    <a:cxn ang="0">
                      <a:pos x="19" y="0"/>
                    </a:cxn>
                  </a:cxnLst>
                  <a:rect l="0" t="0" r="r" b="b"/>
                  <a:pathLst>
                    <a:path w="42" h="684">
                      <a:moveTo>
                        <a:pt x="18" y="582"/>
                      </a:moveTo>
                      <a:lnTo>
                        <a:pt x="24" y="582"/>
                      </a:lnTo>
                      <a:lnTo>
                        <a:pt x="29" y="583"/>
                      </a:lnTo>
                      <a:lnTo>
                        <a:pt x="33" y="619"/>
                      </a:lnTo>
                      <a:lnTo>
                        <a:pt x="38" y="652"/>
                      </a:lnTo>
                      <a:lnTo>
                        <a:pt x="42" y="681"/>
                      </a:lnTo>
                      <a:lnTo>
                        <a:pt x="29" y="684"/>
                      </a:lnTo>
                      <a:lnTo>
                        <a:pt x="26" y="654"/>
                      </a:lnTo>
                      <a:lnTo>
                        <a:pt x="22" y="619"/>
                      </a:lnTo>
                      <a:lnTo>
                        <a:pt x="18" y="582"/>
                      </a:lnTo>
                      <a:close/>
                      <a:moveTo>
                        <a:pt x="19" y="0"/>
                      </a:moveTo>
                      <a:lnTo>
                        <a:pt x="19" y="2"/>
                      </a:lnTo>
                      <a:lnTo>
                        <a:pt x="18" y="8"/>
                      </a:lnTo>
                      <a:lnTo>
                        <a:pt x="17" y="17"/>
                      </a:lnTo>
                      <a:lnTo>
                        <a:pt x="16" y="30"/>
                      </a:lnTo>
                      <a:lnTo>
                        <a:pt x="14" y="48"/>
                      </a:lnTo>
                      <a:lnTo>
                        <a:pt x="12" y="70"/>
                      </a:lnTo>
                      <a:lnTo>
                        <a:pt x="11" y="96"/>
                      </a:lnTo>
                      <a:lnTo>
                        <a:pt x="9" y="126"/>
                      </a:lnTo>
                      <a:lnTo>
                        <a:pt x="9" y="161"/>
                      </a:lnTo>
                      <a:lnTo>
                        <a:pt x="8" y="200"/>
                      </a:lnTo>
                      <a:lnTo>
                        <a:pt x="4" y="202"/>
                      </a:lnTo>
                      <a:lnTo>
                        <a:pt x="0" y="204"/>
                      </a:lnTo>
                      <a:lnTo>
                        <a:pt x="1" y="166"/>
                      </a:lnTo>
                      <a:lnTo>
                        <a:pt x="4" y="132"/>
                      </a:lnTo>
                      <a:lnTo>
                        <a:pt x="6" y="101"/>
                      </a:lnTo>
                      <a:lnTo>
                        <a:pt x="9" y="75"/>
                      </a:lnTo>
                      <a:lnTo>
                        <a:pt x="11" y="52"/>
                      </a:lnTo>
                      <a:lnTo>
                        <a:pt x="13" y="34"/>
                      </a:lnTo>
                      <a:lnTo>
                        <a:pt x="16" y="19"/>
                      </a:lnTo>
                      <a:lnTo>
                        <a:pt x="18" y="8"/>
                      </a:lnTo>
                      <a:lnTo>
                        <a:pt x="18" y="2"/>
                      </a:lnTo>
                      <a:lnTo>
                        <a:pt x="19" y="0"/>
                      </a:lnTo>
                      <a:close/>
                    </a:path>
                  </a:pathLst>
                </a:custGeom>
                <a:solidFill>
                  <a:srgbClr val="8DB5C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56" name="Freeform 81">
                  <a:extLst>
                    <a:ext uri="{FF2B5EF4-FFF2-40B4-BE49-F238E27FC236}">
                      <a16:creationId xmlns:a16="http://schemas.microsoft.com/office/drawing/2014/main" id="{23739AEA-6E23-B846-C5AF-A3AE4D0D3EB6}"/>
                    </a:ext>
                  </a:extLst>
                </p:cNvPr>
                <p:cNvSpPr>
                  <a:spLocks/>
                </p:cNvSpPr>
                <p:nvPr/>
              </p:nvSpPr>
              <p:spPr bwMode="auto">
                <a:xfrm>
                  <a:off x="6400799" y="4284663"/>
                  <a:ext cx="34925" cy="87313"/>
                </a:xfrm>
                <a:custGeom>
                  <a:avLst/>
                  <a:gdLst/>
                  <a:ahLst/>
                  <a:cxnLst>
                    <a:cxn ang="0">
                      <a:pos x="13" y="0"/>
                    </a:cxn>
                    <a:cxn ang="0">
                      <a:pos x="16" y="21"/>
                    </a:cxn>
                    <a:cxn ang="0">
                      <a:pos x="20" y="38"/>
                    </a:cxn>
                    <a:cxn ang="0">
                      <a:pos x="22" y="52"/>
                    </a:cxn>
                    <a:cxn ang="0">
                      <a:pos x="7" y="55"/>
                    </a:cxn>
                    <a:cxn ang="0">
                      <a:pos x="5" y="46"/>
                    </a:cxn>
                    <a:cxn ang="0">
                      <a:pos x="4" y="35"/>
                    </a:cxn>
                    <a:cxn ang="0">
                      <a:pos x="2" y="20"/>
                    </a:cxn>
                    <a:cxn ang="0">
                      <a:pos x="0" y="3"/>
                    </a:cxn>
                    <a:cxn ang="0">
                      <a:pos x="13" y="0"/>
                    </a:cxn>
                  </a:cxnLst>
                  <a:rect l="0" t="0" r="r" b="b"/>
                  <a:pathLst>
                    <a:path w="22" h="55">
                      <a:moveTo>
                        <a:pt x="13" y="0"/>
                      </a:moveTo>
                      <a:lnTo>
                        <a:pt x="16" y="21"/>
                      </a:lnTo>
                      <a:lnTo>
                        <a:pt x="20" y="38"/>
                      </a:lnTo>
                      <a:lnTo>
                        <a:pt x="22" y="52"/>
                      </a:lnTo>
                      <a:lnTo>
                        <a:pt x="7" y="55"/>
                      </a:lnTo>
                      <a:lnTo>
                        <a:pt x="5" y="46"/>
                      </a:lnTo>
                      <a:lnTo>
                        <a:pt x="4" y="35"/>
                      </a:lnTo>
                      <a:lnTo>
                        <a:pt x="2" y="20"/>
                      </a:lnTo>
                      <a:lnTo>
                        <a:pt x="0" y="3"/>
                      </a:lnTo>
                      <a:lnTo>
                        <a:pt x="13" y="0"/>
                      </a:lnTo>
                      <a:close/>
                    </a:path>
                  </a:pathLst>
                </a:custGeom>
                <a:solidFill>
                  <a:srgbClr val="00003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57" name="Freeform 82">
                  <a:extLst>
                    <a:ext uri="{FF2B5EF4-FFF2-40B4-BE49-F238E27FC236}">
                      <a16:creationId xmlns:a16="http://schemas.microsoft.com/office/drawing/2014/main" id="{9480DBE1-5D76-2A8A-466F-627C71FEE127}"/>
                    </a:ext>
                  </a:extLst>
                </p:cNvPr>
                <p:cNvSpPr>
                  <a:spLocks/>
                </p:cNvSpPr>
                <p:nvPr/>
              </p:nvSpPr>
              <p:spPr bwMode="auto">
                <a:xfrm>
                  <a:off x="5472112" y="1947863"/>
                  <a:ext cx="1163638" cy="1125538"/>
                </a:xfrm>
                <a:custGeom>
                  <a:avLst/>
                  <a:gdLst/>
                  <a:ahLst/>
                  <a:cxnLst>
                    <a:cxn ang="0">
                      <a:pos x="364" y="0"/>
                    </a:cxn>
                    <a:cxn ang="0">
                      <a:pos x="432" y="9"/>
                    </a:cxn>
                    <a:cxn ang="0">
                      <a:pos x="500" y="32"/>
                    </a:cxn>
                    <a:cxn ang="0">
                      <a:pos x="559" y="64"/>
                    </a:cxn>
                    <a:cxn ang="0">
                      <a:pos x="611" y="108"/>
                    </a:cxn>
                    <a:cxn ang="0">
                      <a:pos x="654" y="160"/>
                    </a:cxn>
                    <a:cxn ang="0">
                      <a:pos x="688" y="218"/>
                    </a:cxn>
                    <a:cxn ang="0">
                      <a:pos x="712" y="280"/>
                    </a:cxn>
                    <a:cxn ang="0">
                      <a:pos x="728" y="344"/>
                    </a:cxn>
                    <a:cxn ang="0">
                      <a:pos x="733" y="407"/>
                    </a:cxn>
                    <a:cxn ang="0">
                      <a:pos x="728" y="465"/>
                    </a:cxn>
                    <a:cxn ang="0">
                      <a:pos x="712" y="519"/>
                    </a:cxn>
                    <a:cxn ang="0">
                      <a:pos x="682" y="575"/>
                    </a:cxn>
                    <a:cxn ang="0">
                      <a:pos x="641" y="622"/>
                    </a:cxn>
                    <a:cxn ang="0">
                      <a:pos x="593" y="660"/>
                    </a:cxn>
                    <a:cxn ang="0">
                      <a:pos x="537" y="686"/>
                    </a:cxn>
                    <a:cxn ang="0">
                      <a:pos x="476" y="702"/>
                    </a:cxn>
                    <a:cxn ang="0">
                      <a:pos x="412" y="709"/>
                    </a:cxn>
                    <a:cxn ang="0">
                      <a:pos x="345" y="703"/>
                    </a:cxn>
                    <a:cxn ang="0">
                      <a:pos x="277" y="687"/>
                    </a:cxn>
                    <a:cxn ang="0">
                      <a:pos x="209" y="658"/>
                    </a:cxn>
                    <a:cxn ang="0">
                      <a:pos x="146" y="617"/>
                    </a:cxn>
                    <a:cxn ang="0">
                      <a:pos x="93" y="567"/>
                    </a:cxn>
                    <a:cxn ang="0">
                      <a:pos x="51" y="510"/>
                    </a:cxn>
                    <a:cxn ang="0">
                      <a:pos x="21" y="447"/>
                    </a:cxn>
                    <a:cxn ang="0">
                      <a:pos x="3" y="380"/>
                    </a:cxn>
                    <a:cxn ang="0">
                      <a:pos x="1" y="311"/>
                    </a:cxn>
                    <a:cxn ang="0">
                      <a:pos x="12" y="242"/>
                    </a:cxn>
                    <a:cxn ang="0">
                      <a:pos x="39" y="176"/>
                    </a:cxn>
                    <a:cxn ang="0">
                      <a:pos x="76" y="121"/>
                    </a:cxn>
                    <a:cxn ang="0">
                      <a:pos x="122" y="76"/>
                    </a:cxn>
                    <a:cxn ang="0">
                      <a:pos x="175" y="41"/>
                    </a:cxn>
                    <a:cxn ang="0">
                      <a:pos x="234" y="16"/>
                    </a:cxn>
                    <a:cxn ang="0">
                      <a:pos x="297" y="3"/>
                    </a:cxn>
                  </a:cxnLst>
                  <a:rect l="0" t="0" r="r" b="b"/>
                  <a:pathLst>
                    <a:path w="733" h="709">
                      <a:moveTo>
                        <a:pt x="331" y="0"/>
                      </a:moveTo>
                      <a:lnTo>
                        <a:pt x="364" y="0"/>
                      </a:lnTo>
                      <a:lnTo>
                        <a:pt x="398" y="3"/>
                      </a:lnTo>
                      <a:lnTo>
                        <a:pt x="432" y="9"/>
                      </a:lnTo>
                      <a:lnTo>
                        <a:pt x="466" y="19"/>
                      </a:lnTo>
                      <a:lnTo>
                        <a:pt x="500" y="32"/>
                      </a:lnTo>
                      <a:lnTo>
                        <a:pt x="531" y="46"/>
                      </a:lnTo>
                      <a:lnTo>
                        <a:pt x="559" y="64"/>
                      </a:lnTo>
                      <a:lnTo>
                        <a:pt x="586" y="85"/>
                      </a:lnTo>
                      <a:lnTo>
                        <a:pt x="611" y="108"/>
                      </a:lnTo>
                      <a:lnTo>
                        <a:pt x="633" y="133"/>
                      </a:lnTo>
                      <a:lnTo>
                        <a:pt x="654" y="160"/>
                      </a:lnTo>
                      <a:lnTo>
                        <a:pt x="672" y="188"/>
                      </a:lnTo>
                      <a:lnTo>
                        <a:pt x="688" y="218"/>
                      </a:lnTo>
                      <a:lnTo>
                        <a:pt x="701" y="249"/>
                      </a:lnTo>
                      <a:lnTo>
                        <a:pt x="712" y="280"/>
                      </a:lnTo>
                      <a:lnTo>
                        <a:pt x="721" y="312"/>
                      </a:lnTo>
                      <a:lnTo>
                        <a:pt x="728" y="344"/>
                      </a:lnTo>
                      <a:lnTo>
                        <a:pt x="732" y="376"/>
                      </a:lnTo>
                      <a:lnTo>
                        <a:pt x="733" y="407"/>
                      </a:lnTo>
                      <a:lnTo>
                        <a:pt x="732" y="436"/>
                      </a:lnTo>
                      <a:lnTo>
                        <a:pt x="728" y="465"/>
                      </a:lnTo>
                      <a:lnTo>
                        <a:pt x="721" y="493"/>
                      </a:lnTo>
                      <a:lnTo>
                        <a:pt x="712" y="519"/>
                      </a:lnTo>
                      <a:lnTo>
                        <a:pt x="699" y="548"/>
                      </a:lnTo>
                      <a:lnTo>
                        <a:pt x="682" y="575"/>
                      </a:lnTo>
                      <a:lnTo>
                        <a:pt x="663" y="600"/>
                      </a:lnTo>
                      <a:lnTo>
                        <a:pt x="641" y="622"/>
                      </a:lnTo>
                      <a:lnTo>
                        <a:pt x="618" y="642"/>
                      </a:lnTo>
                      <a:lnTo>
                        <a:pt x="593" y="660"/>
                      </a:lnTo>
                      <a:lnTo>
                        <a:pt x="566" y="674"/>
                      </a:lnTo>
                      <a:lnTo>
                        <a:pt x="537" y="686"/>
                      </a:lnTo>
                      <a:lnTo>
                        <a:pt x="507" y="696"/>
                      </a:lnTo>
                      <a:lnTo>
                        <a:pt x="476" y="702"/>
                      </a:lnTo>
                      <a:lnTo>
                        <a:pt x="444" y="707"/>
                      </a:lnTo>
                      <a:lnTo>
                        <a:pt x="412" y="709"/>
                      </a:lnTo>
                      <a:lnTo>
                        <a:pt x="379" y="707"/>
                      </a:lnTo>
                      <a:lnTo>
                        <a:pt x="345" y="703"/>
                      </a:lnTo>
                      <a:lnTo>
                        <a:pt x="311" y="696"/>
                      </a:lnTo>
                      <a:lnTo>
                        <a:pt x="277" y="687"/>
                      </a:lnTo>
                      <a:lnTo>
                        <a:pt x="244" y="674"/>
                      </a:lnTo>
                      <a:lnTo>
                        <a:pt x="209" y="658"/>
                      </a:lnTo>
                      <a:lnTo>
                        <a:pt x="177" y="638"/>
                      </a:lnTo>
                      <a:lnTo>
                        <a:pt x="146" y="617"/>
                      </a:lnTo>
                      <a:lnTo>
                        <a:pt x="119" y="593"/>
                      </a:lnTo>
                      <a:lnTo>
                        <a:pt x="93" y="567"/>
                      </a:lnTo>
                      <a:lnTo>
                        <a:pt x="70" y="539"/>
                      </a:lnTo>
                      <a:lnTo>
                        <a:pt x="51" y="510"/>
                      </a:lnTo>
                      <a:lnTo>
                        <a:pt x="34" y="479"/>
                      </a:lnTo>
                      <a:lnTo>
                        <a:pt x="21" y="447"/>
                      </a:lnTo>
                      <a:lnTo>
                        <a:pt x="10" y="414"/>
                      </a:lnTo>
                      <a:lnTo>
                        <a:pt x="3" y="380"/>
                      </a:lnTo>
                      <a:lnTo>
                        <a:pt x="0" y="345"/>
                      </a:lnTo>
                      <a:lnTo>
                        <a:pt x="1" y="311"/>
                      </a:lnTo>
                      <a:lnTo>
                        <a:pt x="5" y="276"/>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58" name="Freeform 83">
                  <a:extLst>
                    <a:ext uri="{FF2B5EF4-FFF2-40B4-BE49-F238E27FC236}">
                      <a16:creationId xmlns:a16="http://schemas.microsoft.com/office/drawing/2014/main" id="{253B0AAE-4A69-CE6C-E627-6B75D7B93E4C}"/>
                    </a:ext>
                  </a:extLst>
                </p:cNvPr>
                <p:cNvSpPr>
                  <a:spLocks/>
                </p:cNvSpPr>
                <p:nvPr/>
              </p:nvSpPr>
              <p:spPr bwMode="auto">
                <a:xfrm>
                  <a:off x="5580062" y="2012950"/>
                  <a:ext cx="1016000" cy="979488"/>
                </a:xfrm>
                <a:custGeom>
                  <a:avLst/>
                  <a:gdLst/>
                  <a:ahLst/>
                  <a:cxnLst>
                    <a:cxn ang="0">
                      <a:pos x="311" y="0"/>
                    </a:cxn>
                    <a:cxn ang="0">
                      <a:pos x="374" y="8"/>
                    </a:cxn>
                    <a:cxn ang="0">
                      <a:pos x="437" y="28"/>
                    </a:cxn>
                    <a:cxn ang="0">
                      <a:pos x="491" y="58"/>
                    </a:cxn>
                    <a:cxn ang="0">
                      <a:pos x="538" y="99"/>
                    </a:cxn>
                    <a:cxn ang="0">
                      <a:pos x="577" y="148"/>
                    </a:cxn>
                    <a:cxn ang="0">
                      <a:pos x="606" y="203"/>
                    </a:cxn>
                    <a:cxn ang="0">
                      <a:pos x="626" y="261"/>
                    </a:cxn>
                    <a:cxn ang="0">
                      <a:pos x="637" y="319"/>
                    </a:cxn>
                    <a:cxn ang="0">
                      <a:pos x="639" y="376"/>
                    </a:cxn>
                    <a:cxn ang="0">
                      <a:pos x="630" y="429"/>
                    </a:cxn>
                    <a:cxn ang="0">
                      <a:pos x="608" y="480"/>
                    </a:cxn>
                    <a:cxn ang="0">
                      <a:pos x="575" y="527"/>
                    </a:cxn>
                    <a:cxn ang="0">
                      <a:pos x="533" y="565"/>
                    </a:cxn>
                    <a:cxn ang="0">
                      <a:pos x="483" y="592"/>
                    </a:cxn>
                    <a:cxn ang="0">
                      <a:pos x="428" y="610"/>
                    </a:cxn>
                    <a:cxn ang="0">
                      <a:pos x="369" y="617"/>
                    </a:cxn>
                    <a:cxn ang="0">
                      <a:pos x="307" y="614"/>
                    </a:cxn>
                    <a:cxn ang="0">
                      <a:pos x="244" y="599"/>
                    </a:cxn>
                    <a:cxn ang="0">
                      <a:pos x="180" y="572"/>
                    </a:cxn>
                    <a:cxn ang="0">
                      <a:pos x="123" y="534"/>
                    </a:cxn>
                    <a:cxn ang="0">
                      <a:pos x="75" y="487"/>
                    </a:cxn>
                    <a:cxn ang="0">
                      <a:pos x="37" y="432"/>
                    </a:cxn>
                    <a:cxn ang="0">
                      <a:pos x="13" y="372"/>
                    </a:cxn>
                    <a:cxn ang="0">
                      <a:pos x="1" y="309"/>
                    </a:cxn>
                    <a:cxn ang="0">
                      <a:pos x="4" y="245"/>
                    </a:cxn>
                    <a:cxn ang="0">
                      <a:pos x="22" y="181"/>
                    </a:cxn>
                    <a:cxn ang="0">
                      <a:pos x="52" y="125"/>
                    </a:cxn>
                    <a:cxn ang="0">
                      <a:pos x="91" y="80"/>
                    </a:cxn>
                    <a:cxn ang="0">
                      <a:pos x="138" y="44"/>
                    </a:cxn>
                    <a:cxn ang="0">
                      <a:pos x="191" y="18"/>
                    </a:cxn>
                    <a:cxn ang="0">
                      <a:pos x="249" y="4"/>
                    </a:cxn>
                  </a:cxnLst>
                  <a:rect l="0" t="0" r="r" b="b"/>
                  <a:pathLst>
                    <a:path w="640" h="617">
                      <a:moveTo>
                        <a:pt x="280" y="0"/>
                      </a:moveTo>
                      <a:lnTo>
                        <a:pt x="311" y="0"/>
                      </a:lnTo>
                      <a:lnTo>
                        <a:pt x="342" y="2"/>
                      </a:lnTo>
                      <a:lnTo>
                        <a:pt x="374" y="8"/>
                      </a:lnTo>
                      <a:lnTo>
                        <a:pt x="405" y="16"/>
                      </a:lnTo>
                      <a:lnTo>
                        <a:pt x="437" y="28"/>
                      </a:lnTo>
                      <a:lnTo>
                        <a:pt x="465" y="42"/>
                      </a:lnTo>
                      <a:lnTo>
                        <a:pt x="491" y="58"/>
                      </a:lnTo>
                      <a:lnTo>
                        <a:pt x="516" y="78"/>
                      </a:lnTo>
                      <a:lnTo>
                        <a:pt x="538" y="99"/>
                      </a:lnTo>
                      <a:lnTo>
                        <a:pt x="558" y="123"/>
                      </a:lnTo>
                      <a:lnTo>
                        <a:pt x="577" y="148"/>
                      </a:lnTo>
                      <a:lnTo>
                        <a:pt x="593" y="175"/>
                      </a:lnTo>
                      <a:lnTo>
                        <a:pt x="606" y="203"/>
                      </a:lnTo>
                      <a:lnTo>
                        <a:pt x="617" y="232"/>
                      </a:lnTo>
                      <a:lnTo>
                        <a:pt x="626" y="261"/>
                      </a:lnTo>
                      <a:lnTo>
                        <a:pt x="633" y="290"/>
                      </a:lnTo>
                      <a:lnTo>
                        <a:pt x="637" y="319"/>
                      </a:lnTo>
                      <a:lnTo>
                        <a:pt x="640" y="348"/>
                      </a:lnTo>
                      <a:lnTo>
                        <a:pt x="639" y="376"/>
                      </a:lnTo>
                      <a:lnTo>
                        <a:pt x="635" y="403"/>
                      </a:lnTo>
                      <a:lnTo>
                        <a:pt x="630" y="429"/>
                      </a:lnTo>
                      <a:lnTo>
                        <a:pt x="622" y="453"/>
                      </a:lnTo>
                      <a:lnTo>
                        <a:pt x="608" y="480"/>
                      </a:lnTo>
                      <a:lnTo>
                        <a:pt x="593" y="505"/>
                      </a:lnTo>
                      <a:lnTo>
                        <a:pt x="575" y="527"/>
                      </a:lnTo>
                      <a:lnTo>
                        <a:pt x="555" y="547"/>
                      </a:lnTo>
                      <a:lnTo>
                        <a:pt x="533" y="565"/>
                      </a:lnTo>
                      <a:lnTo>
                        <a:pt x="509" y="580"/>
                      </a:lnTo>
                      <a:lnTo>
                        <a:pt x="483" y="592"/>
                      </a:lnTo>
                      <a:lnTo>
                        <a:pt x="457" y="603"/>
                      </a:lnTo>
                      <a:lnTo>
                        <a:pt x="428" y="610"/>
                      </a:lnTo>
                      <a:lnTo>
                        <a:pt x="399" y="615"/>
                      </a:lnTo>
                      <a:lnTo>
                        <a:pt x="369" y="617"/>
                      </a:lnTo>
                      <a:lnTo>
                        <a:pt x="338" y="617"/>
                      </a:lnTo>
                      <a:lnTo>
                        <a:pt x="307" y="614"/>
                      </a:lnTo>
                      <a:lnTo>
                        <a:pt x="276" y="608"/>
                      </a:lnTo>
                      <a:lnTo>
                        <a:pt x="244" y="599"/>
                      </a:lnTo>
                      <a:lnTo>
                        <a:pt x="213" y="588"/>
                      </a:lnTo>
                      <a:lnTo>
                        <a:pt x="180" y="572"/>
                      </a:lnTo>
                      <a:lnTo>
                        <a:pt x="151" y="554"/>
                      </a:lnTo>
                      <a:lnTo>
                        <a:pt x="123" y="534"/>
                      </a:lnTo>
                      <a:lnTo>
                        <a:pt x="98" y="511"/>
                      </a:lnTo>
                      <a:lnTo>
                        <a:pt x="75" y="487"/>
                      </a:lnTo>
                      <a:lnTo>
                        <a:pt x="55" y="460"/>
                      </a:lnTo>
                      <a:lnTo>
                        <a:pt x="37" y="432"/>
                      </a:lnTo>
                      <a:lnTo>
                        <a:pt x="24" y="402"/>
                      </a:lnTo>
                      <a:lnTo>
                        <a:pt x="13" y="372"/>
                      </a:lnTo>
                      <a:lnTo>
                        <a:pt x="5" y="341"/>
                      </a:lnTo>
                      <a:lnTo>
                        <a:pt x="1" y="309"/>
                      </a:lnTo>
                      <a:lnTo>
                        <a:pt x="0" y="277"/>
                      </a:lnTo>
                      <a:lnTo>
                        <a:pt x="4" y="245"/>
                      </a:lnTo>
                      <a:lnTo>
                        <a:pt x="11" y="212"/>
                      </a:lnTo>
                      <a:lnTo>
                        <a:pt x="22" y="181"/>
                      </a:lnTo>
                      <a:lnTo>
                        <a:pt x="35" y="152"/>
                      </a:lnTo>
                      <a:lnTo>
                        <a:pt x="52" y="125"/>
                      </a:lnTo>
                      <a:lnTo>
                        <a:pt x="70" y="102"/>
                      </a:lnTo>
                      <a:lnTo>
                        <a:pt x="91" y="80"/>
                      </a:lnTo>
                      <a:lnTo>
                        <a:pt x="113" y="60"/>
                      </a:lnTo>
                      <a:lnTo>
                        <a:pt x="138" y="44"/>
                      </a:lnTo>
                      <a:lnTo>
                        <a:pt x="164" y="30"/>
                      </a:lnTo>
                      <a:lnTo>
                        <a:pt x="191" y="18"/>
                      </a:lnTo>
                      <a:lnTo>
                        <a:pt x="220" y="10"/>
                      </a:lnTo>
                      <a:lnTo>
                        <a:pt x="249" y="4"/>
                      </a:lnTo>
                      <a:lnTo>
                        <a:pt x="280" y="0"/>
                      </a:lnTo>
                      <a:close/>
                    </a:path>
                  </a:pathLst>
                </a:custGeom>
                <a:solidFill>
                  <a:srgbClr val="FFD9A5"/>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59" name="Freeform 84">
                  <a:extLst>
                    <a:ext uri="{FF2B5EF4-FFF2-40B4-BE49-F238E27FC236}">
                      <a16:creationId xmlns:a16="http://schemas.microsoft.com/office/drawing/2014/main" id="{B3C339F5-BE0A-2D9A-BE1F-DA8A7C31D211}"/>
                    </a:ext>
                  </a:extLst>
                </p:cNvPr>
                <p:cNvSpPr>
                  <a:spLocks/>
                </p:cNvSpPr>
                <p:nvPr/>
              </p:nvSpPr>
              <p:spPr bwMode="auto">
                <a:xfrm>
                  <a:off x="5472112" y="1971675"/>
                  <a:ext cx="1000125" cy="906463"/>
                </a:xfrm>
                <a:custGeom>
                  <a:avLst/>
                  <a:gdLst/>
                  <a:ahLst/>
                  <a:cxnLst>
                    <a:cxn ang="0">
                      <a:pos x="362" y="1"/>
                    </a:cxn>
                    <a:cxn ang="0">
                      <a:pos x="429" y="10"/>
                    </a:cxn>
                    <a:cxn ang="0">
                      <a:pos x="497" y="32"/>
                    </a:cxn>
                    <a:cxn ang="0">
                      <a:pos x="547" y="57"/>
                    </a:cxn>
                    <a:cxn ang="0">
                      <a:pos x="586" y="86"/>
                    </a:cxn>
                    <a:cxn ang="0">
                      <a:pos x="616" y="118"/>
                    </a:cxn>
                    <a:cxn ang="0">
                      <a:pos x="628" y="160"/>
                    </a:cxn>
                    <a:cxn ang="0">
                      <a:pos x="618" y="201"/>
                    </a:cxn>
                    <a:cxn ang="0">
                      <a:pos x="598" y="234"/>
                    </a:cxn>
                    <a:cxn ang="0">
                      <a:pos x="570" y="259"/>
                    </a:cxn>
                    <a:cxn ang="0">
                      <a:pos x="536" y="277"/>
                    </a:cxn>
                    <a:cxn ang="0">
                      <a:pos x="496" y="289"/>
                    </a:cxn>
                    <a:cxn ang="0">
                      <a:pos x="454" y="297"/>
                    </a:cxn>
                    <a:cxn ang="0">
                      <a:pos x="411" y="301"/>
                    </a:cxn>
                    <a:cxn ang="0">
                      <a:pos x="324" y="298"/>
                    </a:cxn>
                    <a:cxn ang="0">
                      <a:pos x="285" y="293"/>
                    </a:cxn>
                    <a:cxn ang="0">
                      <a:pos x="250" y="288"/>
                    </a:cxn>
                    <a:cxn ang="0">
                      <a:pos x="222" y="283"/>
                    </a:cxn>
                    <a:cxn ang="0">
                      <a:pos x="201" y="278"/>
                    </a:cxn>
                    <a:cxn ang="0">
                      <a:pos x="190" y="276"/>
                    </a:cxn>
                    <a:cxn ang="0">
                      <a:pos x="196" y="309"/>
                    </a:cxn>
                    <a:cxn ang="0">
                      <a:pos x="203" y="369"/>
                    </a:cxn>
                    <a:cxn ang="0">
                      <a:pos x="199" y="421"/>
                    </a:cxn>
                    <a:cxn ang="0">
                      <a:pos x="189" y="466"/>
                    </a:cxn>
                    <a:cxn ang="0">
                      <a:pos x="174" y="504"/>
                    </a:cxn>
                    <a:cxn ang="0">
                      <a:pos x="154" y="533"/>
                    </a:cxn>
                    <a:cxn ang="0">
                      <a:pos x="133" y="556"/>
                    </a:cxn>
                    <a:cxn ang="0">
                      <a:pos x="112" y="571"/>
                    </a:cxn>
                    <a:cxn ang="0">
                      <a:pos x="65" y="517"/>
                    </a:cxn>
                    <a:cxn ang="0">
                      <a:pos x="30" y="455"/>
                    </a:cxn>
                    <a:cxn ang="0">
                      <a:pos x="9" y="389"/>
                    </a:cxn>
                    <a:cxn ang="0">
                      <a:pos x="0" y="320"/>
                    </a:cxn>
                    <a:cxn ang="0">
                      <a:pos x="5" y="259"/>
                    </a:cxn>
                    <a:cxn ang="0">
                      <a:pos x="22" y="207"/>
                    </a:cxn>
                    <a:cxn ang="0">
                      <a:pos x="54" y="148"/>
                    </a:cxn>
                    <a:cxn ang="0">
                      <a:pos x="95" y="97"/>
                    </a:cxn>
                    <a:cxn ang="0">
                      <a:pos x="145" y="57"/>
                    </a:cxn>
                    <a:cxn ang="0">
                      <a:pos x="201" y="28"/>
                    </a:cxn>
                    <a:cxn ang="0">
                      <a:pos x="263" y="8"/>
                    </a:cxn>
                    <a:cxn ang="0">
                      <a:pos x="328" y="0"/>
                    </a:cxn>
                  </a:cxnLst>
                  <a:rect l="0" t="0" r="r" b="b"/>
                  <a:pathLst>
                    <a:path w="630" h="571">
                      <a:moveTo>
                        <a:pt x="328" y="0"/>
                      </a:moveTo>
                      <a:lnTo>
                        <a:pt x="362" y="1"/>
                      </a:lnTo>
                      <a:lnTo>
                        <a:pt x="395" y="3"/>
                      </a:lnTo>
                      <a:lnTo>
                        <a:pt x="429" y="10"/>
                      </a:lnTo>
                      <a:lnTo>
                        <a:pt x="463" y="19"/>
                      </a:lnTo>
                      <a:lnTo>
                        <a:pt x="497" y="32"/>
                      </a:lnTo>
                      <a:lnTo>
                        <a:pt x="524" y="44"/>
                      </a:lnTo>
                      <a:lnTo>
                        <a:pt x="547" y="57"/>
                      </a:lnTo>
                      <a:lnTo>
                        <a:pt x="567" y="71"/>
                      </a:lnTo>
                      <a:lnTo>
                        <a:pt x="586" y="86"/>
                      </a:lnTo>
                      <a:lnTo>
                        <a:pt x="602" y="102"/>
                      </a:lnTo>
                      <a:lnTo>
                        <a:pt x="616" y="118"/>
                      </a:lnTo>
                      <a:lnTo>
                        <a:pt x="630" y="135"/>
                      </a:lnTo>
                      <a:lnTo>
                        <a:pt x="628" y="160"/>
                      </a:lnTo>
                      <a:lnTo>
                        <a:pt x="625" y="181"/>
                      </a:lnTo>
                      <a:lnTo>
                        <a:pt x="618" y="201"/>
                      </a:lnTo>
                      <a:lnTo>
                        <a:pt x="609" y="218"/>
                      </a:lnTo>
                      <a:lnTo>
                        <a:pt x="598" y="234"/>
                      </a:lnTo>
                      <a:lnTo>
                        <a:pt x="585" y="247"/>
                      </a:lnTo>
                      <a:lnTo>
                        <a:pt x="570" y="259"/>
                      </a:lnTo>
                      <a:lnTo>
                        <a:pt x="554" y="269"/>
                      </a:lnTo>
                      <a:lnTo>
                        <a:pt x="536" y="277"/>
                      </a:lnTo>
                      <a:lnTo>
                        <a:pt x="516" y="284"/>
                      </a:lnTo>
                      <a:lnTo>
                        <a:pt x="496" y="289"/>
                      </a:lnTo>
                      <a:lnTo>
                        <a:pt x="476" y="294"/>
                      </a:lnTo>
                      <a:lnTo>
                        <a:pt x="454" y="297"/>
                      </a:lnTo>
                      <a:lnTo>
                        <a:pt x="432" y="299"/>
                      </a:lnTo>
                      <a:lnTo>
                        <a:pt x="411" y="301"/>
                      </a:lnTo>
                      <a:lnTo>
                        <a:pt x="366" y="301"/>
                      </a:lnTo>
                      <a:lnTo>
                        <a:pt x="324" y="298"/>
                      </a:lnTo>
                      <a:lnTo>
                        <a:pt x="304" y="296"/>
                      </a:lnTo>
                      <a:lnTo>
                        <a:pt x="285" y="293"/>
                      </a:lnTo>
                      <a:lnTo>
                        <a:pt x="267" y="291"/>
                      </a:lnTo>
                      <a:lnTo>
                        <a:pt x="250" y="288"/>
                      </a:lnTo>
                      <a:lnTo>
                        <a:pt x="235" y="285"/>
                      </a:lnTo>
                      <a:lnTo>
                        <a:pt x="222" y="283"/>
                      </a:lnTo>
                      <a:lnTo>
                        <a:pt x="210" y="281"/>
                      </a:lnTo>
                      <a:lnTo>
                        <a:pt x="201" y="278"/>
                      </a:lnTo>
                      <a:lnTo>
                        <a:pt x="195" y="277"/>
                      </a:lnTo>
                      <a:lnTo>
                        <a:pt x="190" y="276"/>
                      </a:lnTo>
                      <a:lnTo>
                        <a:pt x="189" y="276"/>
                      </a:lnTo>
                      <a:lnTo>
                        <a:pt x="196" y="309"/>
                      </a:lnTo>
                      <a:lnTo>
                        <a:pt x="201" y="340"/>
                      </a:lnTo>
                      <a:lnTo>
                        <a:pt x="203" y="369"/>
                      </a:lnTo>
                      <a:lnTo>
                        <a:pt x="202" y="397"/>
                      </a:lnTo>
                      <a:lnTo>
                        <a:pt x="199" y="421"/>
                      </a:lnTo>
                      <a:lnTo>
                        <a:pt x="195" y="445"/>
                      </a:lnTo>
                      <a:lnTo>
                        <a:pt x="189" y="466"/>
                      </a:lnTo>
                      <a:lnTo>
                        <a:pt x="182" y="486"/>
                      </a:lnTo>
                      <a:lnTo>
                        <a:pt x="174" y="504"/>
                      </a:lnTo>
                      <a:lnTo>
                        <a:pt x="164" y="520"/>
                      </a:lnTo>
                      <a:lnTo>
                        <a:pt x="154" y="533"/>
                      </a:lnTo>
                      <a:lnTo>
                        <a:pt x="143" y="546"/>
                      </a:lnTo>
                      <a:lnTo>
                        <a:pt x="133" y="556"/>
                      </a:lnTo>
                      <a:lnTo>
                        <a:pt x="122" y="564"/>
                      </a:lnTo>
                      <a:lnTo>
                        <a:pt x="112" y="571"/>
                      </a:lnTo>
                      <a:lnTo>
                        <a:pt x="87" y="544"/>
                      </a:lnTo>
                      <a:lnTo>
                        <a:pt x="65" y="517"/>
                      </a:lnTo>
                      <a:lnTo>
                        <a:pt x="46" y="486"/>
                      </a:lnTo>
                      <a:lnTo>
                        <a:pt x="30" y="455"/>
                      </a:lnTo>
                      <a:lnTo>
                        <a:pt x="18" y="423"/>
                      </a:lnTo>
                      <a:lnTo>
                        <a:pt x="9" y="389"/>
                      </a:lnTo>
                      <a:lnTo>
                        <a:pt x="3" y="355"/>
                      </a:lnTo>
                      <a:lnTo>
                        <a:pt x="0" y="320"/>
                      </a:lnTo>
                      <a:lnTo>
                        <a:pt x="0" y="285"/>
                      </a:lnTo>
                      <a:lnTo>
                        <a:pt x="5" y="259"/>
                      </a:lnTo>
                      <a:lnTo>
                        <a:pt x="12" y="233"/>
                      </a:lnTo>
                      <a:lnTo>
                        <a:pt x="22" y="207"/>
                      </a:lnTo>
                      <a:lnTo>
                        <a:pt x="36" y="176"/>
                      </a:lnTo>
                      <a:lnTo>
                        <a:pt x="54" y="148"/>
                      </a:lnTo>
                      <a:lnTo>
                        <a:pt x="74" y="122"/>
                      </a:lnTo>
                      <a:lnTo>
                        <a:pt x="95" y="97"/>
                      </a:lnTo>
                      <a:lnTo>
                        <a:pt x="119" y="76"/>
                      </a:lnTo>
                      <a:lnTo>
                        <a:pt x="145" y="57"/>
                      </a:lnTo>
                      <a:lnTo>
                        <a:pt x="172" y="41"/>
                      </a:lnTo>
                      <a:lnTo>
                        <a:pt x="201" y="28"/>
                      </a:lnTo>
                      <a:lnTo>
                        <a:pt x="231" y="17"/>
                      </a:lnTo>
                      <a:lnTo>
                        <a:pt x="263" y="8"/>
                      </a:lnTo>
                      <a:lnTo>
                        <a:pt x="295" y="3"/>
                      </a:lnTo>
                      <a:lnTo>
                        <a:pt x="328"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60" name="Freeform 85">
                  <a:extLst>
                    <a:ext uri="{FF2B5EF4-FFF2-40B4-BE49-F238E27FC236}">
                      <a16:creationId xmlns:a16="http://schemas.microsoft.com/office/drawing/2014/main" id="{CF31E897-5A4C-37E2-101C-3519C81E647B}"/>
                    </a:ext>
                  </a:extLst>
                </p:cNvPr>
                <p:cNvSpPr>
                  <a:spLocks/>
                </p:cNvSpPr>
                <p:nvPr/>
              </p:nvSpPr>
              <p:spPr bwMode="auto">
                <a:xfrm>
                  <a:off x="5472112" y="1947863"/>
                  <a:ext cx="1003300" cy="912813"/>
                </a:xfrm>
                <a:custGeom>
                  <a:avLst/>
                  <a:gdLst/>
                  <a:ahLst/>
                  <a:cxnLst>
                    <a:cxn ang="0">
                      <a:pos x="364" y="0"/>
                    </a:cxn>
                    <a:cxn ang="0">
                      <a:pos x="432" y="9"/>
                    </a:cxn>
                    <a:cxn ang="0">
                      <a:pos x="500" y="32"/>
                    </a:cxn>
                    <a:cxn ang="0">
                      <a:pos x="550" y="57"/>
                    </a:cxn>
                    <a:cxn ang="0">
                      <a:pos x="589" y="86"/>
                    </a:cxn>
                    <a:cxn ang="0">
                      <a:pos x="619" y="118"/>
                    </a:cxn>
                    <a:cxn ang="0">
                      <a:pos x="631" y="159"/>
                    </a:cxn>
                    <a:cxn ang="0">
                      <a:pos x="621" y="201"/>
                    </a:cxn>
                    <a:cxn ang="0">
                      <a:pos x="601" y="233"/>
                    </a:cxn>
                    <a:cxn ang="0">
                      <a:pos x="573" y="259"/>
                    </a:cxn>
                    <a:cxn ang="0">
                      <a:pos x="538" y="277"/>
                    </a:cxn>
                    <a:cxn ang="0">
                      <a:pos x="499" y="289"/>
                    </a:cxn>
                    <a:cxn ang="0">
                      <a:pos x="457" y="297"/>
                    </a:cxn>
                    <a:cxn ang="0">
                      <a:pos x="413" y="300"/>
                    </a:cxn>
                    <a:cxn ang="0">
                      <a:pos x="326" y="298"/>
                    </a:cxn>
                    <a:cxn ang="0">
                      <a:pos x="288" y="293"/>
                    </a:cxn>
                    <a:cxn ang="0">
                      <a:pos x="253" y="288"/>
                    </a:cxn>
                    <a:cxn ang="0">
                      <a:pos x="225" y="282"/>
                    </a:cxn>
                    <a:cxn ang="0">
                      <a:pos x="204" y="278"/>
                    </a:cxn>
                    <a:cxn ang="0">
                      <a:pos x="193" y="276"/>
                    </a:cxn>
                    <a:cxn ang="0">
                      <a:pos x="199" y="309"/>
                    </a:cxn>
                    <a:cxn ang="0">
                      <a:pos x="206" y="369"/>
                    </a:cxn>
                    <a:cxn ang="0">
                      <a:pos x="204" y="422"/>
                    </a:cxn>
                    <a:cxn ang="0">
                      <a:pos x="195" y="466"/>
                    </a:cxn>
                    <a:cxn ang="0">
                      <a:pos x="180" y="503"/>
                    </a:cxn>
                    <a:cxn ang="0">
                      <a:pos x="161" y="532"/>
                    </a:cxn>
                    <a:cxn ang="0">
                      <a:pos x="141" y="553"/>
                    </a:cxn>
                    <a:cxn ang="0">
                      <a:pos x="119" y="567"/>
                    </a:cxn>
                    <a:cxn ang="0">
                      <a:pos x="100" y="575"/>
                    </a:cxn>
                    <a:cxn ang="0">
                      <a:pos x="55" y="517"/>
                    </a:cxn>
                    <a:cxn ang="0">
                      <a:pos x="23" y="452"/>
                    </a:cxn>
                    <a:cxn ang="0">
                      <a:pos x="4" y="384"/>
                    </a:cxn>
                    <a:cxn ang="0">
                      <a:pos x="0" y="313"/>
                    </a:cxn>
                    <a:cxn ang="0">
                      <a:pos x="12" y="242"/>
                    </a:cxn>
                    <a:cxn ang="0">
                      <a:pos x="39" y="176"/>
                    </a:cxn>
                    <a:cxn ang="0">
                      <a:pos x="76" y="121"/>
                    </a:cxn>
                    <a:cxn ang="0">
                      <a:pos x="122" y="76"/>
                    </a:cxn>
                    <a:cxn ang="0">
                      <a:pos x="175" y="41"/>
                    </a:cxn>
                    <a:cxn ang="0">
                      <a:pos x="234" y="16"/>
                    </a:cxn>
                    <a:cxn ang="0">
                      <a:pos x="297" y="3"/>
                    </a:cxn>
                  </a:cxnLst>
                  <a:rect l="0" t="0" r="r" b="b"/>
                  <a:pathLst>
                    <a:path w="632" h="575">
                      <a:moveTo>
                        <a:pt x="331" y="0"/>
                      </a:moveTo>
                      <a:lnTo>
                        <a:pt x="364" y="0"/>
                      </a:lnTo>
                      <a:lnTo>
                        <a:pt x="398" y="3"/>
                      </a:lnTo>
                      <a:lnTo>
                        <a:pt x="432" y="9"/>
                      </a:lnTo>
                      <a:lnTo>
                        <a:pt x="466" y="19"/>
                      </a:lnTo>
                      <a:lnTo>
                        <a:pt x="500" y="32"/>
                      </a:lnTo>
                      <a:lnTo>
                        <a:pt x="527" y="44"/>
                      </a:lnTo>
                      <a:lnTo>
                        <a:pt x="550" y="57"/>
                      </a:lnTo>
                      <a:lnTo>
                        <a:pt x="570" y="71"/>
                      </a:lnTo>
                      <a:lnTo>
                        <a:pt x="589" y="86"/>
                      </a:lnTo>
                      <a:lnTo>
                        <a:pt x="605" y="101"/>
                      </a:lnTo>
                      <a:lnTo>
                        <a:pt x="619" y="118"/>
                      </a:lnTo>
                      <a:lnTo>
                        <a:pt x="632" y="135"/>
                      </a:lnTo>
                      <a:lnTo>
                        <a:pt x="631" y="159"/>
                      </a:lnTo>
                      <a:lnTo>
                        <a:pt x="627" y="181"/>
                      </a:lnTo>
                      <a:lnTo>
                        <a:pt x="621" y="201"/>
                      </a:lnTo>
                      <a:lnTo>
                        <a:pt x="612" y="218"/>
                      </a:lnTo>
                      <a:lnTo>
                        <a:pt x="601" y="233"/>
                      </a:lnTo>
                      <a:lnTo>
                        <a:pt x="587" y="247"/>
                      </a:lnTo>
                      <a:lnTo>
                        <a:pt x="573" y="259"/>
                      </a:lnTo>
                      <a:lnTo>
                        <a:pt x="556" y="269"/>
                      </a:lnTo>
                      <a:lnTo>
                        <a:pt x="538" y="277"/>
                      </a:lnTo>
                      <a:lnTo>
                        <a:pt x="519" y="284"/>
                      </a:lnTo>
                      <a:lnTo>
                        <a:pt x="499" y="289"/>
                      </a:lnTo>
                      <a:lnTo>
                        <a:pt x="478" y="294"/>
                      </a:lnTo>
                      <a:lnTo>
                        <a:pt x="457" y="297"/>
                      </a:lnTo>
                      <a:lnTo>
                        <a:pt x="435" y="299"/>
                      </a:lnTo>
                      <a:lnTo>
                        <a:pt x="413" y="300"/>
                      </a:lnTo>
                      <a:lnTo>
                        <a:pt x="369" y="300"/>
                      </a:lnTo>
                      <a:lnTo>
                        <a:pt x="326" y="298"/>
                      </a:lnTo>
                      <a:lnTo>
                        <a:pt x="306" y="296"/>
                      </a:lnTo>
                      <a:lnTo>
                        <a:pt x="288" y="293"/>
                      </a:lnTo>
                      <a:lnTo>
                        <a:pt x="270" y="291"/>
                      </a:lnTo>
                      <a:lnTo>
                        <a:pt x="253" y="288"/>
                      </a:lnTo>
                      <a:lnTo>
                        <a:pt x="238" y="285"/>
                      </a:lnTo>
                      <a:lnTo>
                        <a:pt x="225" y="282"/>
                      </a:lnTo>
                      <a:lnTo>
                        <a:pt x="213" y="280"/>
                      </a:lnTo>
                      <a:lnTo>
                        <a:pt x="204" y="278"/>
                      </a:lnTo>
                      <a:lnTo>
                        <a:pt x="197" y="277"/>
                      </a:lnTo>
                      <a:lnTo>
                        <a:pt x="193" y="276"/>
                      </a:lnTo>
                      <a:lnTo>
                        <a:pt x="192" y="275"/>
                      </a:lnTo>
                      <a:lnTo>
                        <a:pt x="199" y="309"/>
                      </a:lnTo>
                      <a:lnTo>
                        <a:pt x="204" y="340"/>
                      </a:lnTo>
                      <a:lnTo>
                        <a:pt x="206" y="369"/>
                      </a:lnTo>
                      <a:lnTo>
                        <a:pt x="206" y="397"/>
                      </a:lnTo>
                      <a:lnTo>
                        <a:pt x="204" y="422"/>
                      </a:lnTo>
                      <a:lnTo>
                        <a:pt x="200" y="445"/>
                      </a:lnTo>
                      <a:lnTo>
                        <a:pt x="195" y="466"/>
                      </a:lnTo>
                      <a:lnTo>
                        <a:pt x="188" y="486"/>
                      </a:lnTo>
                      <a:lnTo>
                        <a:pt x="180" y="503"/>
                      </a:lnTo>
                      <a:lnTo>
                        <a:pt x="171" y="518"/>
                      </a:lnTo>
                      <a:lnTo>
                        <a:pt x="161" y="532"/>
                      </a:lnTo>
                      <a:lnTo>
                        <a:pt x="151" y="544"/>
                      </a:lnTo>
                      <a:lnTo>
                        <a:pt x="141" y="553"/>
                      </a:lnTo>
                      <a:lnTo>
                        <a:pt x="130" y="561"/>
                      </a:lnTo>
                      <a:lnTo>
                        <a:pt x="119" y="567"/>
                      </a:lnTo>
                      <a:lnTo>
                        <a:pt x="110" y="572"/>
                      </a:lnTo>
                      <a:lnTo>
                        <a:pt x="100" y="575"/>
                      </a:lnTo>
                      <a:lnTo>
                        <a:pt x="76" y="546"/>
                      </a:lnTo>
                      <a:lnTo>
                        <a:pt x="55" y="517"/>
                      </a:lnTo>
                      <a:lnTo>
                        <a:pt x="37" y="486"/>
                      </a:lnTo>
                      <a:lnTo>
                        <a:pt x="23" y="452"/>
                      </a:lnTo>
                      <a:lnTo>
                        <a:pt x="12" y="418"/>
                      </a:lnTo>
                      <a:lnTo>
                        <a:pt x="4" y="384"/>
                      </a:lnTo>
                      <a:lnTo>
                        <a:pt x="0" y="349"/>
                      </a:lnTo>
                      <a:lnTo>
                        <a:pt x="0" y="313"/>
                      </a:lnTo>
                      <a:lnTo>
                        <a:pt x="4" y="278"/>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61" name="Freeform 86">
                  <a:extLst>
                    <a:ext uri="{FF2B5EF4-FFF2-40B4-BE49-F238E27FC236}">
                      <a16:creationId xmlns:a16="http://schemas.microsoft.com/office/drawing/2014/main" id="{F889C273-FF09-F1FD-9FC4-FE7428EFDD4C}"/>
                    </a:ext>
                  </a:extLst>
                </p:cNvPr>
                <p:cNvSpPr>
                  <a:spLocks/>
                </p:cNvSpPr>
                <p:nvPr/>
              </p:nvSpPr>
              <p:spPr bwMode="auto">
                <a:xfrm>
                  <a:off x="5695949" y="4327525"/>
                  <a:ext cx="439738" cy="171450"/>
                </a:xfrm>
                <a:custGeom>
                  <a:avLst/>
                  <a:gdLst/>
                  <a:ahLst/>
                  <a:cxnLst>
                    <a:cxn ang="0">
                      <a:pos x="265" y="0"/>
                    </a:cxn>
                    <a:cxn ang="0">
                      <a:pos x="267" y="14"/>
                    </a:cxn>
                    <a:cxn ang="0">
                      <a:pos x="269" y="26"/>
                    </a:cxn>
                    <a:cxn ang="0">
                      <a:pos x="271" y="37"/>
                    </a:cxn>
                    <a:cxn ang="0">
                      <a:pos x="274" y="48"/>
                    </a:cxn>
                    <a:cxn ang="0">
                      <a:pos x="276" y="59"/>
                    </a:cxn>
                    <a:cxn ang="0">
                      <a:pos x="277" y="71"/>
                    </a:cxn>
                    <a:cxn ang="0">
                      <a:pos x="277" y="84"/>
                    </a:cxn>
                    <a:cxn ang="0">
                      <a:pos x="275" y="85"/>
                    </a:cxn>
                    <a:cxn ang="0">
                      <a:pos x="270" y="86"/>
                    </a:cxn>
                    <a:cxn ang="0">
                      <a:pos x="261" y="89"/>
                    </a:cxn>
                    <a:cxn ang="0">
                      <a:pos x="248" y="91"/>
                    </a:cxn>
                    <a:cxn ang="0">
                      <a:pos x="233" y="95"/>
                    </a:cxn>
                    <a:cxn ang="0">
                      <a:pos x="215" y="98"/>
                    </a:cxn>
                    <a:cxn ang="0">
                      <a:pos x="195" y="101"/>
                    </a:cxn>
                    <a:cxn ang="0">
                      <a:pos x="172" y="104"/>
                    </a:cxn>
                    <a:cxn ang="0">
                      <a:pos x="149" y="106"/>
                    </a:cxn>
                    <a:cxn ang="0">
                      <a:pos x="123" y="107"/>
                    </a:cxn>
                    <a:cxn ang="0">
                      <a:pos x="96" y="108"/>
                    </a:cxn>
                    <a:cxn ang="0">
                      <a:pos x="69" y="107"/>
                    </a:cxn>
                    <a:cxn ang="0">
                      <a:pos x="40" y="105"/>
                    </a:cxn>
                    <a:cxn ang="0">
                      <a:pos x="11" y="102"/>
                    </a:cxn>
                    <a:cxn ang="0">
                      <a:pos x="9" y="87"/>
                    </a:cxn>
                    <a:cxn ang="0">
                      <a:pos x="8" y="75"/>
                    </a:cxn>
                    <a:cxn ang="0">
                      <a:pos x="7" y="64"/>
                    </a:cxn>
                    <a:cxn ang="0">
                      <a:pos x="5" y="44"/>
                    </a:cxn>
                    <a:cxn ang="0">
                      <a:pos x="4" y="33"/>
                    </a:cxn>
                    <a:cxn ang="0">
                      <a:pos x="2" y="19"/>
                    </a:cxn>
                    <a:cxn ang="0">
                      <a:pos x="0" y="2"/>
                    </a:cxn>
                    <a:cxn ang="0">
                      <a:pos x="2" y="2"/>
                    </a:cxn>
                    <a:cxn ang="0">
                      <a:pos x="9" y="3"/>
                    </a:cxn>
                    <a:cxn ang="0">
                      <a:pos x="19" y="3"/>
                    </a:cxn>
                    <a:cxn ang="0">
                      <a:pos x="33" y="4"/>
                    </a:cxn>
                    <a:cxn ang="0">
                      <a:pos x="50" y="4"/>
                    </a:cxn>
                    <a:cxn ang="0">
                      <a:pos x="69" y="4"/>
                    </a:cxn>
                    <a:cxn ang="0">
                      <a:pos x="92" y="5"/>
                    </a:cxn>
                    <a:cxn ang="0">
                      <a:pos x="144" y="5"/>
                    </a:cxn>
                    <a:cxn ang="0">
                      <a:pos x="172" y="4"/>
                    </a:cxn>
                    <a:cxn ang="0">
                      <a:pos x="203" y="4"/>
                    </a:cxn>
                    <a:cxn ang="0">
                      <a:pos x="234" y="2"/>
                    </a:cxn>
                    <a:cxn ang="0">
                      <a:pos x="265" y="0"/>
                    </a:cxn>
                  </a:cxnLst>
                  <a:rect l="0" t="0" r="r" b="b"/>
                  <a:pathLst>
                    <a:path w="277" h="108">
                      <a:moveTo>
                        <a:pt x="265" y="0"/>
                      </a:moveTo>
                      <a:lnTo>
                        <a:pt x="267" y="14"/>
                      </a:lnTo>
                      <a:lnTo>
                        <a:pt x="269" y="26"/>
                      </a:lnTo>
                      <a:lnTo>
                        <a:pt x="271" y="37"/>
                      </a:lnTo>
                      <a:lnTo>
                        <a:pt x="274" y="48"/>
                      </a:lnTo>
                      <a:lnTo>
                        <a:pt x="276" y="59"/>
                      </a:lnTo>
                      <a:lnTo>
                        <a:pt x="277" y="71"/>
                      </a:lnTo>
                      <a:lnTo>
                        <a:pt x="277" y="84"/>
                      </a:lnTo>
                      <a:lnTo>
                        <a:pt x="275" y="85"/>
                      </a:lnTo>
                      <a:lnTo>
                        <a:pt x="270" y="86"/>
                      </a:lnTo>
                      <a:lnTo>
                        <a:pt x="261" y="89"/>
                      </a:lnTo>
                      <a:lnTo>
                        <a:pt x="248" y="91"/>
                      </a:lnTo>
                      <a:lnTo>
                        <a:pt x="233" y="95"/>
                      </a:lnTo>
                      <a:lnTo>
                        <a:pt x="215" y="98"/>
                      </a:lnTo>
                      <a:lnTo>
                        <a:pt x="195" y="101"/>
                      </a:lnTo>
                      <a:lnTo>
                        <a:pt x="172" y="104"/>
                      </a:lnTo>
                      <a:lnTo>
                        <a:pt x="149" y="106"/>
                      </a:lnTo>
                      <a:lnTo>
                        <a:pt x="123" y="107"/>
                      </a:lnTo>
                      <a:lnTo>
                        <a:pt x="96" y="108"/>
                      </a:lnTo>
                      <a:lnTo>
                        <a:pt x="69" y="107"/>
                      </a:lnTo>
                      <a:lnTo>
                        <a:pt x="40" y="105"/>
                      </a:lnTo>
                      <a:lnTo>
                        <a:pt x="11" y="102"/>
                      </a:lnTo>
                      <a:lnTo>
                        <a:pt x="9" y="87"/>
                      </a:lnTo>
                      <a:lnTo>
                        <a:pt x="8" y="75"/>
                      </a:lnTo>
                      <a:lnTo>
                        <a:pt x="7" y="64"/>
                      </a:lnTo>
                      <a:lnTo>
                        <a:pt x="5" y="44"/>
                      </a:lnTo>
                      <a:lnTo>
                        <a:pt x="4" y="33"/>
                      </a:lnTo>
                      <a:lnTo>
                        <a:pt x="2" y="19"/>
                      </a:lnTo>
                      <a:lnTo>
                        <a:pt x="0" y="2"/>
                      </a:lnTo>
                      <a:lnTo>
                        <a:pt x="2" y="2"/>
                      </a:lnTo>
                      <a:lnTo>
                        <a:pt x="9" y="3"/>
                      </a:lnTo>
                      <a:lnTo>
                        <a:pt x="19" y="3"/>
                      </a:lnTo>
                      <a:lnTo>
                        <a:pt x="33" y="4"/>
                      </a:lnTo>
                      <a:lnTo>
                        <a:pt x="50" y="4"/>
                      </a:lnTo>
                      <a:lnTo>
                        <a:pt x="69" y="4"/>
                      </a:lnTo>
                      <a:lnTo>
                        <a:pt x="92" y="5"/>
                      </a:lnTo>
                      <a:lnTo>
                        <a:pt x="144" y="5"/>
                      </a:lnTo>
                      <a:lnTo>
                        <a:pt x="172" y="4"/>
                      </a:lnTo>
                      <a:lnTo>
                        <a:pt x="203" y="4"/>
                      </a:lnTo>
                      <a:lnTo>
                        <a:pt x="234" y="2"/>
                      </a:lnTo>
                      <a:lnTo>
                        <a:pt x="265"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62" name="Freeform 87">
                  <a:extLst>
                    <a:ext uri="{FF2B5EF4-FFF2-40B4-BE49-F238E27FC236}">
                      <a16:creationId xmlns:a16="http://schemas.microsoft.com/office/drawing/2014/main" id="{F22F7D0F-3E82-DE3A-44B6-00FEF1F49994}"/>
                    </a:ext>
                  </a:extLst>
                </p:cNvPr>
                <p:cNvSpPr>
                  <a:spLocks/>
                </p:cNvSpPr>
                <p:nvPr/>
              </p:nvSpPr>
              <p:spPr bwMode="auto">
                <a:xfrm>
                  <a:off x="6399212" y="4232275"/>
                  <a:ext cx="169863" cy="198438"/>
                </a:xfrm>
                <a:custGeom>
                  <a:avLst/>
                  <a:gdLst/>
                  <a:ahLst/>
                  <a:cxnLst>
                    <a:cxn ang="0">
                      <a:pos x="107" y="0"/>
                    </a:cxn>
                    <a:cxn ang="0">
                      <a:pos x="107" y="2"/>
                    </a:cxn>
                    <a:cxn ang="0">
                      <a:pos x="106" y="9"/>
                    </a:cxn>
                    <a:cxn ang="0">
                      <a:pos x="105" y="19"/>
                    </a:cxn>
                    <a:cxn ang="0">
                      <a:pos x="104" y="35"/>
                    </a:cxn>
                    <a:cxn ang="0">
                      <a:pos x="102" y="54"/>
                    </a:cxn>
                    <a:cxn ang="0">
                      <a:pos x="100" y="78"/>
                    </a:cxn>
                    <a:cxn ang="0">
                      <a:pos x="98" y="106"/>
                    </a:cxn>
                    <a:cxn ang="0">
                      <a:pos x="75" y="113"/>
                    </a:cxn>
                    <a:cxn ang="0">
                      <a:pos x="53" y="118"/>
                    </a:cxn>
                    <a:cxn ang="0">
                      <a:pos x="34" y="122"/>
                    </a:cxn>
                    <a:cxn ang="0">
                      <a:pos x="17" y="125"/>
                    </a:cxn>
                    <a:cxn ang="0">
                      <a:pos x="16" y="123"/>
                    </a:cxn>
                    <a:cxn ang="0">
                      <a:pos x="14" y="118"/>
                    </a:cxn>
                    <a:cxn ang="0">
                      <a:pos x="12" y="109"/>
                    </a:cxn>
                    <a:cxn ang="0">
                      <a:pos x="10" y="96"/>
                    </a:cxn>
                    <a:cxn ang="0">
                      <a:pos x="7" y="80"/>
                    </a:cxn>
                    <a:cxn ang="0">
                      <a:pos x="3" y="60"/>
                    </a:cxn>
                    <a:cxn ang="0">
                      <a:pos x="0" y="36"/>
                    </a:cxn>
                    <a:cxn ang="0">
                      <a:pos x="29" y="28"/>
                    </a:cxn>
                    <a:cxn ang="0">
                      <a:pos x="57" y="20"/>
                    </a:cxn>
                    <a:cxn ang="0">
                      <a:pos x="83" y="11"/>
                    </a:cxn>
                    <a:cxn ang="0">
                      <a:pos x="107" y="0"/>
                    </a:cxn>
                  </a:cxnLst>
                  <a:rect l="0" t="0" r="r" b="b"/>
                  <a:pathLst>
                    <a:path w="107" h="125">
                      <a:moveTo>
                        <a:pt x="107" y="0"/>
                      </a:moveTo>
                      <a:lnTo>
                        <a:pt x="107" y="2"/>
                      </a:lnTo>
                      <a:lnTo>
                        <a:pt x="106" y="9"/>
                      </a:lnTo>
                      <a:lnTo>
                        <a:pt x="105" y="19"/>
                      </a:lnTo>
                      <a:lnTo>
                        <a:pt x="104" y="35"/>
                      </a:lnTo>
                      <a:lnTo>
                        <a:pt x="102" y="54"/>
                      </a:lnTo>
                      <a:lnTo>
                        <a:pt x="100" y="78"/>
                      </a:lnTo>
                      <a:lnTo>
                        <a:pt x="98" y="106"/>
                      </a:lnTo>
                      <a:lnTo>
                        <a:pt x="75" y="113"/>
                      </a:lnTo>
                      <a:lnTo>
                        <a:pt x="53" y="118"/>
                      </a:lnTo>
                      <a:lnTo>
                        <a:pt x="34" y="122"/>
                      </a:lnTo>
                      <a:lnTo>
                        <a:pt x="17" y="125"/>
                      </a:lnTo>
                      <a:lnTo>
                        <a:pt x="16" y="123"/>
                      </a:lnTo>
                      <a:lnTo>
                        <a:pt x="14" y="118"/>
                      </a:lnTo>
                      <a:lnTo>
                        <a:pt x="12" y="109"/>
                      </a:lnTo>
                      <a:lnTo>
                        <a:pt x="10" y="96"/>
                      </a:lnTo>
                      <a:lnTo>
                        <a:pt x="7" y="80"/>
                      </a:lnTo>
                      <a:lnTo>
                        <a:pt x="3" y="60"/>
                      </a:lnTo>
                      <a:lnTo>
                        <a:pt x="0" y="36"/>
                      </a:lnTo>
                      <a:lnTo>
                        <a:pt x="29" y="28"/>
                      </a:lnTo>
                      <a:lnTo>
                        <a:pt x="57" y="20"/>
                      </a:lnTo>
                      <a:lnTo>
                        <a:pt x="83" y="11"/>
                      </a:lnTo>
                      <a:lnTo>
                        <a:pt x="107"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63" name="Freeform 88">
                  <a:extLst>
                    <a:ext uri="{FF2B5EF4-FFF2-40B4-BE49-F238E27FC236}">
                      <a16:creationId xmlns:a16="http://schemas.microsoft.com/office/drawing/2014/main" id="{36FB204B-24E4-D58E-9930-92E9C5C9235C}"/>
                    </a:ext>
                  </a:extLst>
                </p:cNvPr>
                <p:cNvSpPr>
                  <a:spLocks/>
                </p:cNvSpPr>
                <p:nvPr/>
              </p:nvSpPr>
              <p:spPr bwMode="auto">
                <a:xfrm>
                  <a:off x="5624512" y="3213100"/>
                  <a:ext cx="511175" cy="1257300"/>
                </a:xfrm>
                <a:custGeom>
                  <a:avLst/>
                  <a:gdLst/>
                  <a:ahLst/>
                  <a:cxnLst>
                    <a:cxn ang="0">
                      <a:pos x="23" y="0"/>
                    </a:cxn>
                    <a:cxn ang="0">
                      <a:pos x="37" y="2"/>
                    </a:cxn>
                    <a:cxn ang="0">
                      <a:pos x="62" y="4"/>
                    </a:cxn>
                    <a:cxn ang="0">
                      <a:pos x="93" y="6"/>
                    </a:cxn>
                    <a:cxn ang="0">
                      <a:pos x="125" y="8"/>
                    </a:cxn>
                    <a:cxn ang="0">
                      <a:pos x="155" y="8"/>
                    </a:cxn>
                    <a:cxn ang="0">
                      <a:pos x="158" y="15"/>
                    </a:cxn>
                    <a:cxn ang="0">
                      <a:pos x="167" y="35"/>
                    </a:cxn>
                    <a:cxn ang="0">
                      <a:pos x="180" y="66"/>
                    </a:cxn>
                    <a:cxn ang="0">
                      <a:pos x="196" y="109"/>
                    </a:cxn>
                    <a:cxn ang="0">
                      <a:pos x="215" y="161"/>
                    </a:cxn>
                    <a:cxn ang="0">
                      <a:pos x="235" y="221"/>
                    </a:cxn>
                    <a:cxn ang="0">
                      <a:pos x="255" y="288"/>
                    </a:cxn>
                    <a:cxn ang="0">
                      <a:pos x="275" y="361"/>
                    </a:cxn>
                    <a:cxn ang="0">
                      <a:pos x="292" y="440"/>
                    </a:cxn>
                    <a:cxn ang="0">
                      <a:pos x="306" y="522"/>
                    </a:cxn>
                    <a:cxn ang="0">
                      <a:pos x="317" y="606"/>
                    </a:cxn>
                    <a:cxn ang="0">
                      <a:pos x="322" y="692"/>
                    </a:cxn>
                    <a:cxn ang="0">
                      <a:pos x="321" y="777"/>
                    </a:cxn>
                    <a:cxn ang="0">
                      <a:pos x="313" y="779"/>
                    </a:cxn>
                    <a:cxn ang="0">
                      <a:pos x="290" y="782"/>
                    </a:cxn>
                    <a:cxn ang="0">
                      <a:pos x="257" y="786"/>
                    </a:cxn>
                    <a:cxn ang="0">
                      <a:pos x="217" y="789"/>
                    </a:cxn>
                    <a:cxn ang="0">
                      <a:pos x="170" y="792"/>
                    </a:cxn>
                    <a:cxn ang="0">
                      <a:pos x="99" y="791"/>
                    </a:cxn>
                    <a:cxn ang="0">
                      <a:pos x="55" y="787"/>
                    </a:cxn>
                    <a:cxn ang="0">
                      <a:pos x="16" y="779"/>
                    </a:cxn>
                    <a:cxn ang="0">
                      <a:pos x="25" y="502"/>
                    </a:cxn>
                    <a:cxn ang="0">
                      <a:pos x="35" y="451"/>
                    </a:cxn>
                    <a:cxn ang="0">
                      <a:pos x="41" y="393"/>
                    </a:cxn>
                    <a:cxn ang="0">
                      <a:pos x="43" y="330"/>
                    </a:cxn>
                    <a:cxn ang="0">
                      <a:pos x="42" y="267"/>
                    </a:cxn>
                    <a:cxn ang="0">
                      <a:pos x="38" y="175"/>
                    </a:cxn>
                    <a:cxn ang="0">
                      <a:pos x="33" y="119"/>
                    </a:cxn>
                    <a:cxn ang="0">
                      <a:pos x="29" y="71"/>
                    </a:cxn>
                    <a:cxn ang="0">
                      <a:pos x="25" y="33"/>
                    </a:cxn>
                    <a:cxn ang="0">
                      <a:pos x="22" y="9"/>
                    </a:cxn>
                    <a:cxn ang="0">
                      <a:pos x="21" y="0"/>
                    </a:cxn>
                  </a:cxnLst>
                  <a:rect l="0" t="0" r="r" b="b"/>
                  <a:pathLst>
                    <a:path w="322" h="792">
                      <a:moveTo>
                        <a:pt x="21" y="0"/>
                      </a:moveTo>
                      <a:lnTo>
                        <a:pt x="23" y="0"/>
                      </a:lnTo>
                      <a:lnTo>
                        <a:pt x="28" y="1"/>
                      </a:lnTo>
                      <a:lnTo>
                        <a:pt x="37" y="2"/>
                      </a:lnTo>
                      <a:lnTo>
                        <a:pt x="48" y="3"/>
                      </a:lnTo>
                      <a:lnTo>
                        <a:pt x="62" y="4"/>
                      </a:lnTo>
                      <a:lnTo>
                        <a:pt x="77" y="5"/>
                      </a:lnTo>
                      <a:lnTo>
                        <a:pt x="93" y="6"/>
                      </a:lnTo>
                      <a:lnTo>
                        <a:pt x="109" y="7"/>
                      </a:lnTo>
                      <a:lnTo>
                        <a:pt x="125" y="8"/>
                      </a:lnTo>
                      <a:lnTo>
                        <a:pt x="141" y="8"/>
                      </a:lnTo>
                      <a:lnTo>
                        <a:pt x="155" y="8"/>
                      </a:lnTo>
                      <a:lnTo>
                        <a:pt x="156" y="10"/>
                      </a:lnTo>
                      <a:lnTo>
                        <a:pt x="158" y="15"/>
                      </a:lnTo>
                      <a:lnTo>
                        <a:pt x="162" y="24"/>
                      </a:lnTo>
                      <a:lnTo>
                        <a:pt x="167" y="35"/>
                      </a:lnTo>
                      <a:lnTo>
                        <a:pt x="173" y="50"/>
                      </a:lnTo>
                      <a:lnTo>
                        <a:pt x="180" y="66"/>
                      </a:lnTo>
                      <a:lnTo>
                        <a:pt x="188" y="86"/>
                      </a:lnTo>
                      <a:lnTo>
                        <a:pt x="196" y="109"/>
                      </a:lnTo>
                      <a:lnTo>
                        <a:pt x="206" y="134"/>
                      </a:lnTo>
                      <a:lnTo>
                        <a:pt x="215" y="161"/>
                      </a:lnTo>
                      <a:lnTo>
                        <a:pt x="225" y="190"/>
                      </a:lnTo>
                      <a:lnTo>
                        <a:pt x="235" y="221"/>
                      </a:lnTo>
                      <a:lnTo>
                        <a:pt x="245" y="254"/>
                      </a:lnTo>
                      <a:lnTo>
                        <a:pt x="255" y="288"/>
                      </a:lnTo>
                      <a:lnTo>
                        <a:pt x="265" y="324"/>
                      </a:lnTo>
                      <a:lnTo>
                        <a:pt x="275" y="361"/>
                      </a:lnTo>
                      <a:lnTo>
                        <a:pt x="284" y="400"/>
                      </a:lnTo>
                      <a:lnTo>
                        <a:pt x="292" y="440"/>
                      </a:lnTo>
                      <a:lnTo>
                        <a:pt x="299" y="480"/>
                      </a:lnTo>
                      <a:lnTo>
                        <a:pt x="306" y="522"/>
                      </a:lnTo>
                      <a:lnTo>
                        <a:pt x="312" y="563"/>
                      </a:lnTo>
                      <a:lnTo>
                        <a:pt x="317" y="606"/>
                      </a:lnTo>
                      <a:lnTo>
                        <a:pt x="319" y="649"/>
                      </a:lnTo>
                      <a:lnTo>
                        <a:pt x="322" y="692"/>
                      </a:lnTo>
                      <a:lnTo>
                        <a:pt x="322" y="735"/>
                      </a:lnTo>
                      <a:lnTo>
                        <a:pt x="321" y="777"/>
                      </a:lnTo>
                      <a:lnTo>
                        <a:pt x="319" y="777"/>
                      </a:lnTo>
                      <a:lnTo>
                        <a:pt x="313" y="779"/>
                      </a:lnTo>
                      <a:lnTo>
                        <a:pt x="304" y="780"/>
                      </a:lnTo>
                      <a:lnTo>
                        <a:pt x="290" y="782"/>
                      </a:lnTo>
                      <a:lnTo>
                        <a:pt x="275" y="784"/>
                      </a:lnTo>
                      <a:lnTo>
                        <a:pt x="257" y="786"/>
                      </a:lnTo>
                      <a:lnTo>
                        <a:pt x="238" y="787"/>
                      </a:lnTo>
                      <a:lnTo>
                        <a:pt x="217" y="789"/>
                      </a:lnTo>
                      <a:lnTo>
                        <a:pt x="194" y="791"/>
                      </a:lnTo>
                      <a:lnTo>
                        <a:pt x="170" y="792"/>
                      </a:lnTo>
                      <a:lnTo>
                        <a:pt x="123" y="792"/>
                      </a:lnTo>
                      <a:lnTo>
                        <a:pt x="99" y="791"/>
                      </a:lnTo>
                      <a:lnTo>
                        <a:pt x="76" y="790"/>
                      </a:lnTo>
                      <a:lnTo>
                        <a:pt x="55" y="787"/>
                      </a:lnTo>
                      <a:lnTo>
                        <a:pt x="34" y="784"/>
                      </a:lnTo>
                      <a:lnTo>
                        <a:pt x="16" y="779"/>
                      </a:lnTo>
                      <a:lnTo>
                        <a:pt x="0" y="773"/>
                      </a:lnTo>
                      <a:lnTo>
                        <a:pt x="25" y="502"/>
                      </a:lnTo>
                      <a:lnTo>
                        <a:pt x="31" y="478"/>
                      </a:lnTo>
                      <a:lnTo>
                        <a:pt x="35" y="451"/>
                      </a:lnTo>
                      <a:lnTo>
                        <a:pt x="38" y="422"/>
                      </a:lnTo>
                      <a:lnTo>
                        <a:pt x="41" y="393"/>
                      </a:lnTo>
                      <a:lnTo>
                        <a:pt x="42" y="362"/>
                      </a:lnTo>
                      <a:lnTo>
                        <a:pt x="43" y="330"/>
                      </a:lnTo>
                      <a:lnTo>
                        <a:pt x="43" y="299"/>
                      </a:lnTo>
                      <a:lnTo>
                        <a:pt x="42" y="267"/>
                      </a:lnTo>
                      <a:lnTo>
                        <a:pt x="39" y="205"/>
                      </a:lnTo>
                      <a:lnTo>
                        <a:pt x="38" y="175"/>
                      </a:lnTo>
                      <a:lnTo>
                        <a:pt x="36" y="146"/>
                      </a:lnTo>
                      <a:lnTo>
                        <a:pt x="33" y="119"/>
                      </a:lnTo>
                      <a:lnTo>
                        <a:pt x="31" y="94"/>
                      </a:lnTo>
                      <a:lnTo>
                        <a:pt x="29" y="71"/>
                      </a:lnTo>
                      <a:lnTo>
                        <a:pt x="27" y="51"/>
                      </a:lnTo>
                      <a:lnTo>
                        <a:pt x="25" y="33"/>
                      </a:lnTo>
                      <a:lnTo>
                        <a:pt x="23" y="19"/>
                      </a:lnTo>
                      <a:lnTo>
                        <a:pt x="22" y="9"/>
                      </a:lnTo>
                      <a:lnTo>
                        <a:pt x="21" y="2"/>
                      </a:lnTo>
                      <a:lnTo>
                        <a:pt x="2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64" name="Freeform 89">
                  <a:extLst>
                    <a:ext uri="{FF2B5EF4-FFF2-40B4-BE49-F238E27FC236}">
                      <a16:creationId xmlns:a16="http://schemas.microsoft.com/office/drawing/2014/main" id="{79FD7E53-BB86-1616-3308-34FF947F4990}"/>
                    </a:ext>
                  </a:extLst>
                </p:cNvPr>
                <p:cNvSpPr>
                  <a:spLocks/>
                </p:cNvSpPr>
                <p:nvPr/>
              </p:nvSpPr>
              <p:spPr bwMode="auto">
                <a:xfrm>
                  <a:off x="6367462" y="3173413"/>
                  <a:ext cx="266700" cy="1223963"/>
                </a:xfrm>
                <a:custGeom>
                  <a:avLst/>
                  <a:gdLst/>
                  <a:ahLst/>
                  <a:cxnLst>
                    <a:cxn ang="0">
                      <a:pos x="130" y="0"/>
                    </a:cxn>
                    <a:cxn ang="0">
                      <a:pos x="141" y="521"/>
                    </a:cxn>
                    <a:cxn ang="0">
                      <a:pos x="168" y="742"/>
                    </a:cxn>
                    <a:cxn ang="0">
                      <a:pos x="166" y="742"/>
                    </a:cxn>
                    <a:cxn ang="0">
                      <a:pos x="161" y="744"/>
                    </a:cxn>
                    <a:cxn ang="0">
                      <a:pos x="154" y="746"/>
                    </a:cxn>
                    <a:cxn ang="0">
                      <a:pos x="144" y="749"/>
                    </a:cxn>
                    <a:cxn ang="0">
                      <a:pos x="132" y="753"/>
                    </a:cxn>
                    <a:cxn ang="0">
                      <a:pos x="120" y="757"/>
                    </a:cxn>
                    <a:cxn ang="0">
                      <a:pos x="92" y="764"/>
                    </a:cxn>
                    <a:cxn ang="0">
                      <a:pos x="79" y="766"/>
                    </a:cxn>
                    <a:cxn ang="0">
                      <a:pos x="67" y="769"/>
                    </a:cxn>
                    <a:cxn ang="0">
                      <a:pos x="56" y="771"/>
                    </a:cxn>
                    <a:cxn ang="0">
                      <a:pos x="46" y="771"/>
                    </a:cxn>
                    <a:cxn ang="0">
                      <a:pos x="45" y="769"/>
                    </a:cxn>
                    <a:cxn ang="0">
                      <a:pos x="45" y="763"/>
                    </a:cxn>
                    <a:cxn ang="0">
                      <a:pos x="43" y="753"/>
                    </a:cxn>
                    <a:cxn ang="0">
                      <a:pos x="41" y="739"/>
                    </a:cxn>
                    <a:cxn ang="0">
                      <a:pos x="37" y="722"/>
                    </a:cxn>
                    <a:cxn ang="0">
                      <a:pos x="34" y="701"/>
                    </a:cxn>
                    <a:cxn ang="0">
                      <a:pos x="30" y="677"/>
                    </a:cxn>
                    <a:cxn ang="0">
                      <a:pos x="27" y="651"/>
                    </a:cxn>
                    <a:cxn ang="0">
                      <a:pos x="23" y="623"/>
                    </a:cxn>
                    <a:cxn ang="0">
                      <a:pos x="19" y="592"/>
                    </a:cxn>
                    <a:cxn ang="0">
                      <a:pos x="16" y="559"/>
                    </a:cxn>
                    <a:cxn ang="0">
                      <a:pos x="12" y="525"/>
                    </a:cxn>
                    <a:cxn ang="0">
                      <a:pos x="9" y="489"/>
                    </a:cxn>
                    <a:cxn ang="0">
                      <a:pos x="6" y="453"/>
                    </a:cxn>
                    <a:cxn ang="0">
                      <a:pos x="3" y="415"/>
                    </a:cxn>
                    <a:cxn ang="0">
                      <a:pos x="1" y="337"/>
                    </a:cxn>
                    <a:cxn ang="0">
                      <a:pos x="0" y="288"/>
                    </a:cxn>
                    <a:cxn ang="0">
                      <a:pos x="0" y="244"/>
                    </a:cxn>
                    <a:cxn ang="0">
                      <a:pos x="1" y="204"/>
                    </a:cxn>
                    <a:cxn ang="0">
                      <a:pos x="1" y="167"/>
                    </a:cxn>
                    <a:cxn ang="0">
                      <a:pos x="2" y="136"/>
                    </a:cxn>
                    <a:cxn ang="0">
                      <a:pos x="3" y="108"/>
                    </a:cxn>
                    <a:cxn ang="0">
                      <a:pos x="5" y="84"/>
                    </a:cxn>
                    <a:cxn ang="0">
                      <a:pos x="6" y="64"/>
                    </a:cxn>
                    <a:cxn ang="0">
                      <a:pos x="8" y="47"/>
                    </a:cxn>
                    <a:cxn ang="0">
                      <a:pos x="9" y="35"/>
                    </a:cxn>
                    <a:cxn ang="0">
                      <a:pos x="10" y="26"/>
                    </a:cxn>
                    <a:cxn ang="0">
                      <a:pos x="11" y="21"/>
                    </a:cxn>
                    <a:cxn ang="0">
                      <a:pos x="11" y="19"/>
                    </a:cxn>
                    <a:cxn ang="0">
                      <a:pos x="130" y="0"/>
                    </a:cxn>
                  </a:cxnLst>
                  <a:rect l="0" t="0" r="r" b="b"/>
                  <a:pathLst>
                    <a:path w="168" h="771">
                      <a:moveTo>
                        <a:pt x="130" y="0"/>
                      </a:moveTo>
                      <a:lnTo>
                        <a:pt x="141" y="521"/>
                      </a:lnTo>
                      <a:lnTo>
                        <a:pt x="168" y="742"/>
                      </a:lnTo>
                      <a:lnTo>
                        <a:pt x="166" y="742"/>
                      </a:lnTo>
                      <a:lnTo>
                        <a:pt x="161" y="744"/>
                      </a:lnTo>
                      <a:lnTo>
                        <a:pt x="154" y="746"/>
                      </a:lnTo>
                      <a:lnTo>
                        <a:pt x="144" y="749"/>
                      </a:lnTo>
                      <a:lnTo>
                        <a:pt x="132" y="753"/>
                      </a:lnTo>
                      <a:lnTo>
                        <a:pt x="120" y="757"/>
                      </a:lnTo>
                      <a:lnTo>
                        <a:pt x="92" y="764"/>
                      </a:lnTo>
                      <a:lnTo>
                        <a:pt x="79" y="766"/>
                      </a:lnTo>
                      <a:lnTo>
                        <a:pt x="67" y="769"/>
                      </a:lnTo>
                      <a:lnTo>
                        <a:pt x="56" y="771"/>
                      </a:lnTo>
                      <a:lnTo>
                        <a:pt x="46" y="771"/>
                      </a:lnTo>
                      <a:lnTo>
                        <a:pt x="45" y="769"/>
                      </a:lnTo>
                      <a:lnTo>
                        <a:pt x="45" y="763"/>
                      </a:lnTo>
                      <a:lnTo>
                        <a:pt x="43" y="753"/>
                      </a:lnTo>
                      <a:lnTo>
                        <a:pt x="41" y="739"/>
                      </a:lnTo>
                      <a:lnTo>
                        <a:pt x="37" y="722"/>
                      </a:lnTo>
                      <a:lnTo>
                        <a:pt x="34" y="701"/>
                      </a:lnTo>
                      <a:lnTo>
                        <a:pt x="30" y="677"/>
                      </a:lnTo>
                      <a:lnTo>
                        <a:pt x="27" y="651"/>
                      </a:lnTo>
                      <a:lnTo>
                        <a:pt x="23" y="623"/>
                      </a:lnTo>
                      <a:lnTo>
                        <a:pt x="19" y="592"/>
                      </a:lnTo>
                      <a:lnTo>
                        <a:pt x="16" y="559"/>
                      </a:lnTo>
                      <a:lnTo>
                        <a:pt x="12" y="525"/>
                      </a:lnTo>
                      <a:lnTo>
                        <a:pt x="9" y="489"/>
                      </a:lnTo>
                      <a:lnTo>
                        <a:pt x="6" y="453"/>
                      </a:lnTo>
                      <a:lnTo>
                        <a:pt x="3" y="415"/>
                      </a:lnTo>
                      <a:lnTo>
                        <a:pt x="1" y="337"/>
                      </a:lnTo>
                      <a:lnTo>
                        <a:pt x="0" y="288"/>
                      </a:lnTo>
                      <a:lnTo>
                        <a:pt x="0" y="244"/>
                      </a:lnTo>
                      <a:lnTo>
                        <a:pt x="1" y="204"/>
                      </a:lnTo>
                      <a:lnTo>
                        <a:pt x="1" y="167"/>
                      </a:lnTo>
                      <a:lnTo>
                        <a:pt x="2" y="136"/>
                      </a:lnTo>
                      <a:lnTo>
                        <a:pt x="3" y="108"/>
                      </a:lnTo>
                      <a:lnTo>
                        <a:pt x="5" y="84"/>
                      </a:lnTo>
                      <a:lnTo>
                        <a:pt x="6" y="64"/>
                      </a:lnTo>
                      <a:lnTo>
                        <a:pt x="8" y="47"/>
                      </a:lnTo>
                      <a:lnTo>
                        <a:pt x="9" y="35"/>
                      </a:lnTo>
                      <a:lnTo>
                        <a:pt x="10" y="26"/>
                      </a:lnTo>
                      <a:lnTo>
                        <a:pt x="11" y="21"/>
                      </a:lnTo>
                      <a:lnTo>
                        <a:pt x="11" y="19"/>
                      </a:lnTo>
                      <a:lnTo>
                        <a:pt x="130"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65" name="Freeform 90">
                  <a:extLst>
                    <a:ext uri="{FF2B5EF4-FFF2-40B4-BE49-F238E27FC236}">
                      <a16:creationId xmlns:a16="http://schemas.microsoft.com/office/drawing/2014/main" id="{5205F606-7A18-B1DE-7857-869D079D2D72}"/>
                    </a:ext>
                  </a:extLst>
                </p:cNvPr>
                <p:cNvSpPr>
                  <a:spLocks/>
                </p:cNvSpPr>
                <p:nvPr/>
              </p:nvSpPr>
              <p:spPr bwMode="auto">
                <a:xfrm>
                  <a:off x="6030912" y="3216275"/>
                  <a:ext cx="228600" cy="139700"/>
                </a:xfrm>
                <a:custGeom>
                  <a:avLst/>
                  <a:gdLst/>
                  <a:ahLst/>
                  <a:cxnLst>
                    <a:cxn ang="0">
                      <a:pos x="144" y="0"/>
                    </a:cxn>
                    <a:cxn ang="0">
                      <a:pos x="114" y="85"/>
                    </a:cxn>
                    <a:cxn ang="0">
                      <a:pos x="75" y="88"/>
                    </a:cxn>
                    <a:cxn ang="0">
                      <a:pos x="0" y="6"/>
                    </a:cxn>
                    <a:cxn ang="0">
                      <a:pos x="33" y="5"/>
                    </a:cxn>
                    <a:cxn ang="0">
                      <a:pos x="69" y="4"/>
                    </a:cxn>
                    <a:cxn ang="0">
                      <a:pos x="106" y="2"/>
                    </a:cxn>
                    <a:cxn ang="0">
                      <a:pos x="144" y="0"/>
                    </a:cxn>
                  </a:cxnLst>
                  <a:rect l="0" t="0" r="r" b="b"/>
                  <a:pathLst>
                    <a:path w="144" h="88">
                      <a:moveTo>
                        <a:pt x="144" y="0"/>
                      </a:moveTo>
                      <a:lnTo>
                        <a:pt x="114" y="85"/>
                      </a:lnTo>
                      <a:lnTo>
                        <a:pt x="75" y="88"/>
                      </a:lnTo>
                      <a:lnTo>
                        <a:pt x="0" y="6"/>
                      </a:lnTo>
                      <a:lnTo>
                        <a:pt x="33" y="5"/>
                      </a:lnTo>
                      <a:lnTo>
                        <a:pt x="69" y="4"/>
                      </a:lnTo>
                      <a:lnTo>
                        <a:pt x="106" y="2"/>
                      </a:lnTo>
                      <a:lnTo>
                        <a:pt x="144"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66" name="Freeform 91">
                  <a:extLst>
                    <a:ext uri="{FF2B5EF4-FFF2-40B4-BE49-F238E27FC236}">
                      <a16:creationId xmlns:a16="http://schemas.microsoft.com/office/drawing/2014/main" id="{1A984F82-439E-029D-1CA2-A97820C386BF}"/>
                    </a:ext>
                  </a:extLst>
                </p:cNvPr>
                <p:cNvSpPr>
                  <a:spLocks/>
                </p:cNvSpPr>
                <p:nvPr/>
              </p:nvSpPr>
              <p:spPr bwMode="auto">
                <a:xfrm>
                  <a:off x="5735637" y="3562350"/>
                  <a:ext cx="158750" cy="36513"/>
                </a:xfrm>
                <a:custGeom>
                  <a:avLst/>
                  <a:gdLst/>
                  <a:ahLst/>
                  <a:cxnLst>
                    <a:cxn ang="0">
                      <a:pos x="0" y="0"/>
                    </a:cxn>
                    <a:cxn ang="0">
                      <a:pos x="97" y="1"/>
                    </a:cxn>
                    <a:cxn ang="0">
                      <a:pos x="100" y="23"/>
                    </a:cxn>
                    <a:cxn ang="0">
                      <a:pos x="1" y="23"/>
                    </a:cxn>
                    <a:cxn ang="0">
                      <a:pos x="0" y="0"/>
                    </a:cxn>
                  </a:cxnLst>
                  <a:rect l="0" t="0" r="r" b="b"/>
                  <a:pathLst>
                    <a:path w="100" h="23">
                      <a:moveTo>
                        <a:pt x="0" y="0"/>
                      </a:moveTo>
                      <a:lnTo>
                        <a:pt x="97" y="1"/>
                      </a:lnTo>
                      <a:lnTo>
                        <a:pt x="100" y="23"/>
                      </a:lnTo>
                      <a:lnTo>
                        <a:pt x="1" y="23"/>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67" name="Freeform 94">
                  <a:extLst>
                    <a:ext uri="{FF2B5EF4-FFF2-40B4-BE49-F238E27FC236}">
                      <a16:creationId xmlns:a16="http://schemas.microsoft.com/office/drawing/2014/main" id="{9F505A94-CDDC-A8D1-C3BF-E9EA58ACF856}"/>
                    </a:ext>
                  </a:extLst>
                </p:cNvPr>
                <p:cNvSpPr>
                  <a:spLocks/>
                </p:cNvSpPr>
                <p:nvPr/>
              </p:nvSpPr>
              <p:spPr bwMode="auto">
                <a:xfrm>
                  <a:off x="6081712" y="4106863"/>
                  <a:ext cx="41275" cy="36513"/>
                </a:xfrm>
                <a:custGeom>
                  <a:avLst/>
                  <a:gdLst/>
                  <a:ahLst/>
                  <a:cxnLst>
                    <a:cxn ang="0">
                      <a:pos x="9" y="0"/>
                    </a:cxn>
                    <a:cxn ang="0">
                      <a:pos x="24" y="4"/>
                    </a:cxn>
                    <a:cxn ang="0">
                      <a:pos x="26" y="23"/>
                    </a:cxn>
                    <a:cxn ang="0">
                      <a:pos x="13" y="19"/>
                    </a:cxn>
                    <a:cxn ang="0">
                      <a:pos x="0" y="14"/>
                    </a:cxn>
                    <a:cxn ang="0">
                      <a:pos x="9" y="0"/>
                    </a:cxn>
                  </a:cxnLst>
                  <a:rect l="0" t="0" r="r" b="b"/>
                  <a:pathLst>
                    <a:path w="26" h="23">
                      <a:moveTo>
                        <a:pt x="9" y="0"/>
                      </a:moveTo>
                      <a:lnTo>
                        <a:pt x="24" y="4"/>
                      </a:lnTo>
                      <a:lnTo>
                        <a:pt x="26" y="23"/>
                      </a:lnTo>
                      <a:lnTo>
                        <a:pt x="13" y="19"/>
                      </a:lnTo>
                      <a:lnTo>
                        <a:pt x="0" y="14"/>
                      </a:lnTo>
                      <a:lnTo>
                        <a:pt x="9" y="0"/>
                      </a:lnTo>
                      <a:close/>
                    </a:path>
                  </a:pathLst>
                </a:custGeom>
                <a:solidFill>
                  <a:srgbClr val="00002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68" name="Freeform 95">
                  <a:extLst>
                    <a:ext uri="{FF2B5EF4-FFF2-40B4-BE49-F238E27FC236}">
                      <a16:creationId xmlns:a16="http://schemas.microsoft.com/office/drawing/2014/main" id="{286015C9-A719-7AA7-AE7A-28C1FBF93F46}"/>
                    </a:ext>
                  </a:extLst>
                </p:cNvPr>
                <p:cNvSpPr>
                  <a:spLocks/>
                </p:cNvSpPr>
                <p:nvPr/>
              </p:nvSpPr>
              <p:spPr bwMode="auto">
                <a:xfrm>
                  <a:off x="5643562" y="2016125"/>
                  <a:ext cx="736600" cy="346075"/>
                </a:xfrm>
                <a:custGeom>
                  <a:avLst/>
                  <a:gdLst/>
                  <a:ahLst/>
                  <a:cxnLst>
                    <a:cxn ang="0">
                      <a:pos x="341" y="1"/>
                    </a:cxn>
                    <a:cxn ang="0">
                      <a:pos x="355" y="4"/>
                    </a:cxn>
                    <a:cxn ang="0">
                      <a:pos x="379" y="12"/>
                    </a:cxn>
                    <a:cxn ang="0">
                      <a:pos x="407" y="24"/>
                    </a:cxn>
                    <a:cxn ang="0">
                      <a:pos x="434" y="41"/>
                    </a:cxn>
                    <a:cxn ang="0">
                      <a:pos x="455" y="65"/>
                    </a:cxn>
                    <a:cxn ang="0">
                      <a:pos x="464" y="88"/>
                    </a:cxn>
                    <a:cxn ang="0">
                      <a:pos x="464" y="109"/>
                    </a:cxn>
                    <a:cxn ang="0">
                      <a:pos x="459" y="133"/>
                    </a:cxn>
                    <a:cxn ang="0">
                      <a:pos x="447" y="156"/>
                    </a:cxn>
                    <a:cxn ang="0">
                      <a:pos x="426" y="179"/>
                    </a:cxn>
                    <a:cxn ang="0">
                      <a:pos x="397" y="197"/>
                    </a:cxn>
                    <a:cxn ang="0">
                      <a:pos x="356" y="210"/>
                    </a:cxn>
                    <a:cxn ang="0">
                      <a:pos x="305" y="217"/>
                    </a:cxn>
                    <a:cxn ang="0">
                      <a:pos x="231" y="217"/>
                    </a:cxn>
                    <a:cxn ang="0">
                      <a:pos x="167" y="210"/>
                    </a:cxn>
                    <a:cxn ang="0">
                      <a:pos x="112" y="199"/>
                    </a:cxn>
                    <a:cxn ang="0">
                      <a:pos x="68" y="184"/>
                    </a:cxn>
                    <a:cxn ang="0">
                      <a:pos x="35" y="170"/>
                    </a:cxn>
                    <a:cxn ang="0">
                      <a:pos x="13" y="159"/>
                    </a:cxn>
                    <a:cxn ang="0">
                      <a:pos x="1" y="152"/>
                    </a:cxn>
                    <a:cxn ang="0">
                      <a:pos x="34" y="156"/>
                    </a:cxn>
                    <a:cxn ang="0">
                      <a:pos x="96" y="158"/>
                    </a:cxn>
                    <a:cxn ang="0">
                      <a:pos x="149" y="152"/>
                    </a:cxn>
                    <a:cxn ang="0">
                      <a:pos x="195" y="139"/>
                    </a:cxn>
                    <a:cxn ang="0">
                      <a:pos x="233" y="121"/>
                    </a:cxn>
                    <a:cxn ang="0">
                      <a:pos x="264" y="99"/>
                    </a:cxn>
                    <a:cxn ang="0">
                      <a:pos x="290" y="76"/>
                    </a:cxn>
                    <a:cxn ang="0">
                      <a:pos x="308" y="54"/>
                    </a:cxn>
                    <a:cxn ang="0">
                      <a:pos x="323" y="33"/>
                    </a:cxn>
                    <a:cxn ang="0">
                      <a:pos x="332" y="16"/>
                    </a:cxn>
                    <a:cxn ang="0">
                      <a:pos x="337" y="4"/>
                    </a:cxn>
                    <a:cxn ang="0">
                      <a:pos x="339" y="0"/>
                    </a:cxn>
                  </a:cxnLst>
                  <a:rect l="0" t="0" r="r" b="b"/>
                  <a:pathLst>
                    <a:path w="464" h="218">
                      <a:moveTo>
                        <a:pt x="339" y="0"/>
                      </a:moveTo>
                      <a:lnTo>
                        <a:pt x="341" y="1"/>
                      </a:lnTo>
                      <a:lnTo>
                        <a:pt x="346" y="2"/>
                      </a:lnTo>
                      <a:lnTo>
                        <a:pt x="355" y="4"/>
                      </a:lnTo>
                      <a:lnTo>
                        <a:pt x="366" y="7"/>
                      </a:lnTo>
                      <a:lnTo>
                        <a:pt x="379" y="12"/>
                      </a:lnTo>
                      <a:lnTo>
                        <a:pt x="392" y="18"/>
                      </a:lnTo>
                      <a:lnTo>
                        <a:pt x="407" y="24"/>
                      </a:lnTo>
                      <a:lnTo>
                        <a:pt x="421" y="32"/>
                      </a:lnTo>
                      <a:lnTo>
                        <a:pt x="434" y="41"/>
                      </a:lnTo>
                      <a:lnTo>
                        <a:pt x="445" y="52"/>
                      </a:lnTo>
                      <a:lnTo>
                        <a:pt x="455" y="65"/>
                      </a:lnTo>
                      <a:lnTo>
                        <a:pt x="461" y="78"/>
                      </a:lnTo>
                      <a:lnTo>
                        <a:pt x="464" y="88"/>
                      </a:lnTo>
                      <a:lnTo>
                        <a:pt x="464" y="98"/>
                      </a:lnTo>
                      <a:lnTo>
                        <a:pt x="464" y="109"/>
                      </a:lnTo>
                      <a:lnTo>
                        <a:pt x="462" y="121"/>
                      </a:lnTo>
                      <a:lnTo>
                        <a:pt x="459" y="133"/>
                      </a:lnTo>
                      <a:lnTo>
                        <a:pt x="454" y="145"/>
                      </a:lnTo>
                      <a:lnTo>
                        <a:pt x="447" y="156"/>
                      </a:lnTo>
                      <a:lnTo>
                        <a:pt x="437" y="168"/>
                      </a:lnTo>
                      <a:lnTo>
                        <a:pt x="426" y="179"/>
                      </a:lnTo>
                      <a:lnTo>
                        <a:pt x="412" y="188"/>
                      </a:lnTo>
                      <a:lnTo>
                        <a:pt x="397" y="197"/>
                      </a:lnTo>
                      <a:lnTo>
                        <a:pt x="378" y="204"/>
                      </a:lnTo>
                      <a:lnTo>
                        <a:pt x="356" y="210"/>
                      </a:lnTo>
                      <a:lnTo>
                        <a:pt x="332" y="215"/>
                      </a:lnTo>
                      <a:lnTo>
                        <a:pt x="305" y="217"/>
                      </a:lnTo>
                      <a:lnTo>
                        <a:pt x="267" y="218"/>
                      </a:lnTo>
                      <a:lnTo>
                        <a:pt x="231" y="217"/>
                      </a:lnTo>
                      <a:lnTo>
                        <a:pt x="198" y="215"/>
                      </a:lnTo>
                      <a:lnTo>
                        <a:pt x="167" y="210"/>
                      </a:lnTo>
                      <a:lnTo>
                        <a:pt x="138" y="205"/>
                      </a:lnTo>
                      <a:lnTo>
                        <a:pt x="112" y="199"/>
                      </a:lnTo>
                      <a:lnTo>
                        <a:pt x="89" y="192"/>
                      </a:lnTo>
                      <a:lnTo>
                        <a:pt x="68" y="184"/>
                      </a:lnTo>
                      <a:lnTo>
                        <a:pt x="50" y="177"/>
                      </a:lnTo>
                      <a:lnTo>
                        <a:pt x="35" y="170"/>
                      </a:lnTo>
                      <a:lnTo>
                        <a:pt x="22" y="164"/>
                      </a:lnTo>
                      <a:lnTo>
                        <a:pt x="13" y="159"/>
                      </a:lnTo>
                      <a:lnTo>
                        <a:pt x="5" y="154"/>
                      </a:lnTo>
                      <a:lnTo>
                        <a:pt x="1" y="152"/>
                      </a:lnTo>
                      <a:lnTo>
                        <a:pt x="0" y="151"/>
                      </a:lnTo>
                      <a:lnTo>
                        <a:pt x="34" y="156"/>
                      </a:lnTo>
                      <a:lnTo>
                        <a:pt x="66" y="158"/>
                      </a:lnTo>
                      <a:lnTo>
                        <a:pt x="96" y="158"/>
                      </a:lnTo>
                      <a:lnTo>
                        <a:pt x="124" y="156"/>
                      </a:lnTo>
                      <a:lnTo>
                        <a:pt x="149" y="152"/>
                      </a:lnTo>
                      <a:lnTo>
                        <a:pt x="173" y="145"/>
                      </a:lnTo>
                      <a:lnTo>
                        <a:pt x="195" y="139"/>
                      </a:lnTo>
                      <a:lnTo>
                        <a:pt x="215" y="130"/>
                      </a:lnTo>
                      <a:lnTo>
                        <a:pt x="233" y="121"/>
                      </a:lnTo>
                      <a:lnTo>
                        <a:pt x="249" y="110"/>
                      </a:lnTo>
                      <a:lnTo>
                        <a:pt x="264" y="99"/>
                      </a:lnTo>
                      <a:lnTo>
                        <a:pt x="278" y="87"/>
                      </a:lnTo>
                      <a:lnTo>
                        <a:pt x="290" y="76"/>
                      </a:lnTo>
                      <a:lnTo>
                        <a:pt x="299" y="65"/>
                      </a:lnTo>
                      <a:lnTo>
                        <a:pt x="308" y="54"/>
                      </a:lnTo>
                      <a:lnTo>
                        <a:pt x="316" y="42"/>
                      </a:lnTo>
                      <a:lnTo>
                        <a:pt x="323" y="33"/>
                      </a:lnTo>
                      <a:lnTo>
                        <a:pt x="327" y="24"/>
                      </a:lnTo>
                      <a:lnTo>
                        <a:pt x="332" y="16"/>
                      </a:lnTo>
                      <a:lnTo>
                        <a:pt x="335" y="9"/>
                      </a:lnTo>
                      <a:lnTo>
                        <a:pt x="337" y="4"/>
                      </a:lnTo>
                      <a:lnTo>
                        <a:pt x="338" y="2"/>
                      </a:lnTo>
                      <a:lnTo>
                        <a:pt x="33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69" name="Freeform 96">
                  <a:extLst>
                    <a:ext uri="{FF2B5EF4-FFF2-40B4-BE49-F238E27FC236}">
                      <a16:creationId xmlns:a16="http://schemas.microsoft.com/office/drawing/2014/main" id="{7756A311-2A62-28C7-B5F6-13A7EAC4B719}"/>
                    </a:ext>
                  </a:extLst>
                </p:cNvPr>
                <p:cNvSpPr>
                  <a:spLocks noEditPoints="1"/>
                </p:cNvSpPr>
                <p:nvPr/>
              </p:nvSpPr>
              <p:spPr bwMode="auto">
                <a:xfrm>
                  <a:off x="6099174" y="2165350"/>
                  <a:ext cx="280988" cy="200025"/>
                </a:xfrm>
                <a:custGeom>
                  <a:avLst/>
                  <a:gdLst/>
                  <a:ahLst/>
                  <a:cxnLst>
                    <a:cxn ang="0">
                      <a:pos x="1" y="126"/>
                    </a:cxn>
                    <a:cxn ang="0">
                      <a:pos x="0" y="126"/>
                    </a:cxn>
                    <a:cxn ang="0">
                      <a:pos x="1" y="126"/>
                    </a:cxn>
                    <a:cxn ang="0">
                      <a:pos x="175" y="0"/>
                    </a:cxn>
                    <a:cxn ang="0">
                      <a:pos x="175" y="0"/>
                    </a:cxn>
                    <a:cxn ang="0">
                      <a:pos x="176" y="3"/>
                    </a:cxn>
                    <a:cxn ang="0">
                      <a:pos x="177" y="7"/>
                    </a:cxn>
                    <a:cxn ang="0">
                      <a:pos x="177" y="12"/>
                    </a:cxn>
                    <a:cxn ang="0">
                      <a:pos x="177" y="25"/>
                    </a:cxn>
                    <a:cxn ang="0">
                      <a:pos x="177" y="33"/>
                    </a:cxn>
                    <a:cxn ang="0">
                      <a:pos x="174" y="42"/>
                    </a:cxn>
                    <a:cxn ang="0">
                      <a:pos x="172" y="50"/>
                    </a:cxn>
                    <a:cxn ang="0">
                      <a:pos x="168" y="59"/>
                    </a:cxn>
                    <a:cxn ang="0">
                      <a:pos x="163" y="69"/>
                    </a:cxn>
                    <a:cxn ang="0">
                      <a:pos x="157" y="78"/>
                    </a:cxn>
                    <a:cxn ang="0">
                      <a:pos x="149" y="86"/>
                    </a:cxn>
                    <a:cxn ang="0">
                      <a:pos x="139" y="94"/>
                    </a:cxn>
                    <a:cxn ang="0">
                      <a:pos x="126" y="102"/>
                    </a:cxn>
                    <a:cxn ang="0">
                      <a:pos x="112" y="109"/>
                    </a:cxn>
                    <a:cxn ang="0">
                      <a:pos x="95" y="115"/>
                    </a:cxn>
                    <a:cxn ang="0">
                      <a:pos x="76" y="120"/>
                    </a:cxn>
                    <a:cxn ang="0">
                      <a:pos x="54" y="123"/>
                    </a:cxn>
                    <a:cxn ang="0">
                      <a:pos x="28" y="125"/>
                    </a:cxn>
                    <a:cxn ang="0">
                      <a:pos x="1" y="126"/>
                    </a:cxn>
                    <a:cxn ang="0">
                      <a:pos x="6" y="125"/>
                    </a:cxn>
                    <a:cxn ang="0">
                      <a:pos x="13" y="125"/>
                    </a:cxn>
                    <a:cxn ang="0">
                      <a:pos x="23" y="124"/>
                    </a:cxn>
                    <a:cxn ang="0">
                      <a:pos x="34" y="122"/>
                    </a:cxn>
                    <a:cxn ang="0">
                      <a:pos x="47" y="120"/>
                    </a:cxn>
                    <a:cxn ang="0">
                      <a:pos x="61" y="116"/>
                    </a:cxn>
                    <a:cxn ang="0">
                      <a:pos x="75" y="112"/>
                    </a:cxn>
                    <a:cxn ang="0">
                      <a:pos x="90" y="107"/>
                    </a:cxn>
                    <a:cxn ang="0">
                      <a:pos x="104" y="101"/>
                    </a:cxn>
                    <a:cxn ang="0">
                      <a:pos x="119" y="94"/>
                    </a:cxn>
                    <a:cxn ang="0">
                      <a:pos x="132" y="85"/>
                    </a:cxn>
                    <a:cxn ang="0">
                      <a:pos x="145" y="75"/>
                    </a:cxn>
                    <a:cxn ang="0">
                      <a:pos x="155" y="63"/>
                    </a:cxn>
                    <a:cxn ang="0">
                      <a:pos x="164" y="50"/>
                    </a:cxn>
                    <a:cxn ang="0">
                      <a:pos x="170" y="35"/>
                    </a:cxn>
                    <a:cxn ang="0">
                      <a:pos x="174" y="18"/>
                    </a:cxn>
                    <a:cxn ang="0">
                      <a:pos x="175" y="0"/>
                    </a:cxn>
                  </a:cxnLst>
                  <a:rect l="0" t="0" r="r" b="b"/>
                  <a:pathLst>
                    <a:path w="177" h="126">
                      <a:moveTo>
                        <a:pt x="1" y="126"/>
                      </a:moveTo>
                      <a:lnTo>
                        <a:pt x="0" y="126"/>
                      </a:lnTo>
                      <a:lnTo>
                        <a:pt x="1" y="126"/>
                      </a:lnTo>
                      <a:close/>
                      <a:moveTo>
                        <a:pt x="175" y="0"/>
                      </a:moveTo>
                      <a:lnTo>
                        <a:pt x="175" y="0"/>
                      </a:lnTo>
                      <a:lnTo>
                        <a:pt x="176" y="3"/>
                      </a:lnTo>
                      <a:lnTo>
                        <a:pt x="177" y="7"/>
                      </a:lnTo>
                      <a:lnTo>
                        <a:pt x="177" y="12"/>
                      </a:lnTo>
                      <a:lnTo>
                        <a:pt x="177" y="25"/>
                      </a:lnTo>
                      <a:lnTo>
                        <a:pt x="177" y="33"/>
                      </a:lnTo>
                      <a:lnTo>
                        <a:pt x="174" y="42"/>
                      </a:lnTo>
                      <a:lnTo>
                        <a:pt x="172" y="50"/>
                      </a:lnTo>
                      <a:lnTo>
                        <a:pt x="168" y="59"/>
                      </a:lnTo>
                      <a:lnTo>
                        <a:pt x="163" y="69"/>
                      </a:lnTo>
                      <a:lnTo>
                        <a:pt x="157" y="78"/>
                      </a:lnTo>
                      <a:lnTo>
                        <a:pt x="149" y="86"/>
                      </a:lnTo>
                      <a:lnTo>
                        <a:pt x="139" y="94"/>
                      </a:lnTo>
                      <a:lnTo>
                        <a:pt x="126" y="102"/>
                      </a:lnTo>
                      <a:lnTo>
                        <a:pt x="112" y="109"/>
                      </a:lnTo>
                      <a:lnTo>
                        <a:pt x="95" y="115"/>
                      </a:lnTo>
                      <a:lnTo>
                        <a:pt x="76" y="120"/>
                      </a:lnTo>
                      <a:lnTo>
                        <a:pt x="54" y="123"/>
                      </a:lnTo>
                      <a:lnTo>
                        <a:pt x="28" y="125"/>
                      </a:lnTo>
                      <a:lnTo>
                        <a:pt x="1" y="126"/>
                      </a:lnTo>
                      <a:lnTo>
                        <a:pt x="6" y="125"/>
                      </a:lnTo>
                      <a:lnTo>
                        <a:pt x="13" y="125"/>
                      </a:lnTo>
                      <a:lnTo>
                        <a:pt x="23" y="124"/>
                      </a:lnTo>
                      <a:lnTo>
                        <a:pt x="34" y="122"/>
                      </a:lnTo>
                      <a:lnTo>
                        <a:pt x="47" y="120"/>
                      </a:lnTo>
                      <a:lnTo>
                        <a:pt x="61" y="116"/>
                      </a:lnTo>
                      <a:lnTo>
                        <a:pt x="75" y="112"/>
                      </a:lnTo>
                      <a:lnTo>
                        <a:pt x="90" y="107"/>
                      </a:lnTo>
                      <a:lnTo>
                        <a:pt x="104" y="101"/>
                      </a:lnTo>
                      <a:lnTo>
                        <a:pt x="119" y="94"/>
                      </a:lnTo>
                      <a:lnTo>
                        <a:pt x="132" y="85"/>
                      </a:lnTo>
                      <a:lnTo>
                        <a:pt x="145" y="75"/>
                      </a:lnTo>
                      <a:lnTo>
                        <a:pt x="155" y="63"/>
                      </a:lnTo>
                      <a:lnTo>
                        <a:pt x="164" y="50"/>
                      </a:lnTo>
                      <a:lnTo>
                        <a:pt x="170" y="35"/>
                      </a:lnTo>
                      <a:lnTo>
                        <a:pt x="174" y="18"/>
                      </a:lnTo>
                      <a:lnTo>
                        <a:pt x="175" y="0"/>
                      </a:lnTo>
                      <a:close/>
                    </a:path>
                  </a:pathLst>
                </a:custGeom>
                <a:solidFill>
                  <a:srgbClr val="A6B8B7"/>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70" name="Freeform 97">
                  <a:extLst>
                    <a:ext uri="{FF2B5EF4-FFF2-40B4-BE49-F238E27FC236}">
                      <a16:creationId xmlns:a16="http://schemas.microsoft.com/office/drawing/2014/main" id="{485082C6-0D85-44B0-A348-46F37833A325}"/>
                    </a:ext>
                  </a:extLst>
                </p:cNvPr>
                <p:cNvSpPr>
                  <a:spLocks/>
                </p:cNvSpPr>
                <p:nvPr/>
              </p:nvSpPr>
              <p:spPr bwMode="auto">
                <a:xfrm>
                  <a:off x="5653087" y="4102100"/>
                  <a:ext cx="63500" cy="42863"/>
                </a:xfrm>
                <a:custGeom>
                  <a:avLst/>
                  <a:gdLst/>
                  <a:ahLst/>
                  <a:cxnLst>
                    <a:cxn ang="0">
                      <a:pos x="2" y="0"/>
                    </a:cxn>
                    <a:cxn ang="0">
                      <a:pos x="22" y="7"/>
                    </a:cxn>
                    <a:cxn ang="0">
                      <a:pos x="40" y="27"/>
                    </a:cxn>
                    <a:cxn ang="0">
                      <a:pos x="0" y="20"/>
                    </a:cxn>
                    <a:cxn ang="0">
                      <a:pos x="2" y="0"/>
                    </a:cxn>
                  </a:cxnLst>
                  <a:rect l="0" t="0" r="r" b="b"/>
                  <a:pathLst>
                    <a:path w="40" h="27">
                      <a:moveTo>
                        <a:pt x="2" y="0"/>
                      </a:moveTo>
                      <a:lnTo>
                        <a:pt x="22" y="7"/>
                      </a:lnTo>
                      <a:lnTo>
                        <a:pt x="40" y="27"/>
                      </a:lnTo>
                      <a:lnTo>
                        <a:pt x="0" y="20"/>
                      </a:lnTo>
                      <a:lnTo>
                        <a:pt x="2"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71" name="Freeform 98">
                  <a:extLst>
                    <a:ext uri="{FF2B5EF4-FFF2-40B4-BE49-F238E27FC236}">
                      <a16:creationId xmlns:a16="http://schemas.microsoft.com/office/drawing/2014/main" id="{EE100AE9-F97E-04A7-93EB-0CCBCC10510D}"/>
                    </a:ext>
                  </a:extLst>
                </p:cNvPr>
                <p:cNvSpPr>
                  <a:spLocks/>
                </p:cNvSpPr>
                <p:nvPr/>
              </p:nvSpPr>
              <p:spPr bwMode="auto">
                <a:xfrm>
                  <a:off x="6518274" y="2289175"/>
                  <a:ext cx="76200" cy="401638"/>
                </a:xfrm>
                <a:custGeom>
                  <a:avLst/>
                  <a:gdLst/>
                  <a:ahLst/>
                  <a:cxnLst>
                    <a:cxn ang="0">
                      <a:pos x="0" y="0"/>
                    </a:cxn>
                    <a:cxn ang="0">
                      <a:pos x="2" y="1"/>
                    </a:cxn>
                    <a:cxn ang="0">
                      <a:pos x="4" y="5"/>
                    </a:cxn>
                    <a:cxn ang="0">
                      <a:pos x="8" y="12"/>
                    </a:cxn>
                    <a:cxn ang="0">
                      <a:pos x="14" y="22"/>
                    </a:cxn>
                    <a:cxn ang="0">
                      <a:pos x="20" y="34"/>
                    </a:cxn>
                    <a:cxn ang="0">
                      <a:pos x="26" y="49"/>
                    </a:cxn>
                    <a:cxn ang="0">
                      <a:pos x="33" y="66"/>
                    </a:cxn>
                    <a:cxn ang="0">
                      <a:pos x="38" y="86"/>
                    </a:cxn>
                    <a:cxn ang="0">
                      <a:pos x="43" y="108"/>
                    </a:cxn>
                    <a:cxn ang="0">
                      <a:pos x="46" y="132"/>
                    </a:cxn>
                    <a:cxn ang="0">
                      <a:pos x="48" y="159"/>
                    </a:cxn>
                    <a:cxn ang="0">
                      <a:pos x="47" y="188"/>
                    </a:cxn>
                    <a:cxn ang="0">
                      <a:pos x="44" y="219"/>
                    </a:cxn>
                    <a:cxn ang="0">
                      <a:pos x="37" y="253"/>
                    </a:cxn>
                    <a:cxn ang="0">
                      <a:pos x="37" y="250"/>
                    </a:cxn>
                    <a:cxn ang="0">
                      <a:pos x="39" y="244"/>
                    </a:cxn>
                    <a:cxn ang="0">
                      <a:pos x="40" y="234"/>
                    </a:cxn>
                    <a:cxn ang="0">
                      <a:pos x="40" y="220"/>
                    </a:cxn>
                    <a:cxn ang="0">
                      <a:pos x="41" y="203"/>
                    </a:cxn>
                    <a:cxn ang="0">
                      <a:pos x="41" y="183"/>
                    </a:cxn>
                    <a:cxn ang="0">
                      <a:pos x="40" y="161"/>
                    </a:cxn>
                    <a:cxn ang="0">
                      <a:pos x="38" y="137"/>
                    </a:cxn>
                    <a:cxn ang="0">
                      <a:pos x="34" y="112"/>
                    </a:cxn>
                    <a:cxn ang="0">
                      <a:pos x="29" y="85"/>
                    </a:cxn>
                    <a:cxn ang="0">
                      <a:pos x="22" y="56"/>
                    </a:cxn>
                    <a:cxn ang="0">
                      <a:pos x="12" y="28"/>
                    </a:cxn>
                    <a:cxn ang="0">
                      <a:pos x="0" y="0"/>
                    </a:cxn>
                  </a:cxnLst>
                  <a:rect l="0" t="0" r="r" b="b"/>
                  <a:pathLst>
                    <a:path w="48" h="253">
                      <a:moveTo>
                        <a:pt x="0" y="0"/>
                      </a:moveTo>
                      <a:lnTo>
                        <a:pt x="2" y="1"/>
                      </a:lnTo>
                      <a:lnTo>
                        <a:pt x="4" y="5"/>
                      </a:lnTo>
                      <a:lnTo>
                        <a:pt x="8" y="12"/>
                      </a:lnTo>
                      <a:lnTo>
                        <a:pt x="14" y="22"/>
                      </a:lnTo>
                      <a:lnTo>
                        <a:pt x="20" y="34"/>
                      </a:lnTo>
                      <a:lnTo>
                        <a:pt x="26" y="49"/>
                      </a:lnTo>
                      <a:lnTo>
                        <a:pt x="33" y="66"/>
                      </a:lnTo>
                      <a:lnTo>
                        <a:pt x="38" y="86"/>
                      </a:lnTo>
                      <a:lnTo>
                        <a:pt x="43" y="108"/>
                      </a:lnTo>
                      <a:lnTo>
                        <a:pt x="46" y="132"/>
                      </a:lnTo>
                      <a:lnTo>
                        <a:pt x="48" y="159"/>
                      </a:lnTo>
                      <a:lnTo>
                        <a:pt x="47" y="188"/>
                      </a:lnTo>
                      <a:lnTo>
                        <a:pt x="44" y="219"/>
                      </a:lnTo>
                      <a:lnTo>
                        <a:pt x="37" y="253"/>
                      </a:lnTo>
                      <a:lnTo>
                        <a:pt x="37" y="250"/>
                      </a:lnTo>
                      <a:lnTo>
                        <a:pt x="39" y="244"/>
                      </a:lnTo>
                      <a:lnTo>
                        <a:pt x="40" y="234"/>
                      </a:lnTo>
                      <a:lnTo>
                        <a:pt x="40" y="220"/>
                      </a:lnTo>
                      <a:lnTo>
                        <a:pt x="41" y="203"/>
                      </a:lnTo>
                      <a:lnTo>
                        <a:pt x="41" y="183"/>
                      </a:lnTo>
                      <a:lnTo>
                        <a:pt x="40" y="161"/>
                      </a:lnTo>
                      <a:lnTo>
                        <a:pt x="38" y="137"/>
                      </a:lnTo>
                      <a:lnTo>
                        <a:pt x="34" y="112"/>
                      </a:lnTo>
                      <a:lnTo>
                        <a:pt x="29" y="85"/>
                      </a:lnTo>
                      <a:lnTo>
                        <a:pt x="22" y="56"/>
                      </a:lnTo>
                      <a:lnTo>
                        <a:pt x="12" y="28"/>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72" name="Freeform 99">
                  <a:extLst>
                    <a:ext uri="{FF2B5EF4-FFF2-40B4-BE49-F238E27FC236}">
                      <a16:creationId xmlns:a16="http://schemas.microsoft.com/office/drawing/2014/main" id="{D487D457-AF50-95A4-F279-0BCFB11E686A}"/>
                    </a:ext>
                  </a:extLst>
                </p:cNvPr>
                <p:cNvSpPr>
                  <a:spLocks/>
                </p:cNvSpPr>
                <p:nvPr/>
              </p:nvSpPr>
              <p:spPr bwMode="auto">
                <a:xfrm>
                  <a:off x="6542087" y="3509963"/>
                  <a:ext cx="34925" cy="214313"/>
                </a:xfrm>
                <a:custGeom>
                  <a:avLst/>
                  <a:gdLst/>
                  <a:ahLst/>
                  <a:cxnLst>
                    <a:cxn ang="0">
                      <a:pos x="0" y="0"/>
                    </a:cxn>
                    <a:cxn ang="0">
                      <a:pos x="22" y="135"/>
                    </a:cxn>
                    <a:cxn ang="0">
                      <a:pos x="2" y="95"/>
                    </a:cxn>
                    <a:cxn ang="0">
                      <a:pos x="0" y="0"/>
                    </a:cxn>
                  </a:cxnLst>
                  <a:rect l="0" t="0" r="r" b="b"/>
                  <a:pathLst>
                    <a:path w="22" h="135">
                      <a:moveTo>
                        <a:pt x="0" y="0"/>
                      </a:moveTo>
                      <a:lnTo>
                        <a:pt x="22" y="135"/>
                      </a:lnTo>
                      <a:lnTo>
                        <a:pt x="2" y="95"/>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73" name="Freeform 104">
                  <a:extLst>
                    <a:ext uri="{FF2B5EF4-FFF2-40B4-BE49-F238E27FC236}">
                      <a16:creationId xmlns:a16="http://schemas.microsoft.com/office/drawing/2014/main" id="{8B11777D-A9B1-6C3D-C596-90ACF8994C54}"/>
                    </a:ext>
                  </a:extLst>
                </p:cNvPr>
                <p:cNvSpPr>
                  <a:spLocks/>
                </p:cNvSpPr>
                <p:nvPr/>
              </p:nvSpPr>
              <p:spPr bwMode="auto">
                <a:xfrm>
                  <a:off x="5983287" y="3636963"/>
                  <a:ext cx="19050" cy="23813"/>
                </a:xfrm>
                <a:custGeom>
                  <a:avLst/>
                  <a:gdLst/>
                  <a:ahLst/>
                  <a:cxnLst>
                    <a:cxn ang="0">
                      <a:pos x="8" y="0"/>
                    </a:cxn>
                    <a:cxn ang="0">
                      <a:pos x="12" y="5"/>
                    </a:cxn>
                    <a:cxn ang="0">
                      <a:pos x="10" y="8"/>
                    </a:cxn>
                    <a:cxn ang="0">
                      <a:pos x="7" y="12"/>
                    </a:cxn>
                    <a:cxn ang="0">
                      <a:pos x="5" y="15"/>
                    </a:cxn>
                    <a:cxn ang="0">
                      <a:pos x="2" y="12"/>
                    </a:cxn>
                    <a:cxn ang="0">
                      <a:pos x="0" y="9"/>
                    </a:cxn>
                    <a:cxn ang="0">
                      <a:pos x="4" y="5"/>
                    </a:cxn>
                    <a:cxn ang="0">
                      <a:pos x="8" y="0"/>
                    </a:cxn>
                  </a:cxnLst>
                  <a:rect l="0" t="0" r="r" b="b"/>
                  <a:pathLst>
                    <a:path w="12" h="15">
                      <a:moveTo>
                        <a:pt x="8" y="0"/>
                      </a:moveTo>
                      <a:lnTo>
                        <a:pt x="12" y="5"/>
                      </a:lnTo>
                      <a:lnTo>
                        <a:pt x="10" y="8"/>
                      </a:lnTo>
                      <a:lnTo>
                        <a:pt x="7" y="12"/>
                      </a:lnTo>
                      <a:lnTo>
                        <a:pt x="5" y="15"/>
                      </a:lnTo>
                      <a:lnTo>
                        <a:pt x="2" y="12"/>
                      </a:lnTo>
                      <a:lnTo>
                        <a:pt x="0" y="9"/>
                      </a:lnTo>
                      <a:lnTo>
                        <a:pt x="4" y="5"/>
                      </a:lnTo>
                      <a:lnTo>
                        <a:pt x="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74" name="Freeform 105">
                  <a:extLst>
                    <a:ext uri="{FF2B5EF4-FFF2-40B4-BE49-F238E27FC236}">
                      <a16:creationId xmlns:a16="http://schemas.microsoft.com/office/drawing/2014/main" id="{C13CD8E9-844A-19DF-7CEE-D0E2B8C678A7}"/>
                    </a:ext>
                  </a:extLst>
                </p:cNvPr>
                <p:cNvSpPr>
                  <a:spLocks/>
                </p:cNvSpPr>
                <p:nvPr/>
              </p:nvSpPr>
              <p:spPr bwMode="auto">
                <a:xfrm>
                  <a:off x="6080124" y="4102100"/>
                  <a:ext cx="9525" cy="14288"/>
                </a:xfrm>
                <a:custGeom>
                  <a:avLst/>
                  <a:gdLst/>
                  <a:ahLst/>
                  <a:cxnLst>
                    <a:cxn ang="0">
                      <a:pos x="5" y="0"/>
                    </a:cxn>
                    <a:cxn ang="0">
                      <a:pos x="6" y="0"/>
                    </a:cxn>
                    <a:cxn ang="0">
                      <a:pos x="6" y="1"/>
                    </a:cxn>
                    <a:cxn ang="0">
                      <a:pos x="3" y="5"/>
                    </a:cxn>
                    <a:cxn ang="0">
                      <a:pos x="0" y="9"/>
                    </a:cxn>
                    <a:cxn ang="0">
                      <a:pos x="2" y="5"/>
                    </a:cxn>
                    <a:cxn ang="0">
                      <a:pos x="5" y="0"/>
                    </a:cxn>
                  </a:cxnLst>
                  <a:rect l="0" t="0" r="r" b="b"/>
                  <a:pathLst>
                    <a:path w="6" h="9">
                      <a:moveTo>
                        <a:pt x="5" y="0"/>
                      </a:moveTo>
                      <a:lnTo>
                        <a:pt x="6" y="0"/>
                      </a:lnTo>
                      <a:lnTo>
                        <a:pt x="6" y="1"/>
                      </a:lnTo>
                      <a:lnTo>
                        <a:pt x="3" y="5"/>
                      </a:lnTo>
                      <a:lnTo>
                        <a:pt x="0" y="9"/>
                      </a:lnTo>
                      <a:lnTo>
                        <a:pt x="2" y="5"/>
                      </a:lnTo>
                      <a:lnTo>
                        <a:pt x="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75" name="Freeform 111">
                  <a:extLst>
                    <a:ext uri="{FF2B5EF4-FFF2-40B4-BE49-F238E27FC236}">
                      <a16:creationId xmlns:a16="http://schemas.microsoft.com/office/drawing/2014/main" id="{1395F3C8-8ECD-D02A-B4F1-41E5298F168B}"/>
                    </a:ext>
                  </a:extLst>
                </p:cNvPr>
                <p:cNvSpPr>
                  <a:spLocks/>
                </p:cNvSpPr>
                <p:nvPr/>
              </p:nvSpPr>
              <p:spPr bwMode="auto">
                <a:xfrm>
                  <a:off x="6200774" y="3873500"/>
                  <a:ext cx="206375" cy="247650"/>
                </a:xfrm>
                <a:custGeom>
                  <a:avLst/>
                  <a:gdLst/>
                  <a:ahLst/>
                  <a:cxnLst>
                    <a:cxn ang="0">
                      <a:pos x="81" y="0"/>
                    </a:cxn>
                    <a:cxn ang="0">
                      <a:pos x="130" y="114"/>
                    </a:cxn>
                    <a:cxn ang="0">
                      <a:pos x="117" y="129"/>
                    </a:cxn>
                    <a:cxn ang="0">
                      <a:pos x="101" y="141"/>
                    </a:cxn>
                    <a:cxn ang="0">
                      <a:pos x="84" y="150"/>
                    </a:cxn>
                    <a:cxn ang="0">
                      <a:pos x="63" y="156"/>
                    </a:cxn>
                    <a:cxn ang="0">
                      <a:pos x="48" y="152"/>
                    </a:cxn>
                    <a:cxn ang="0">
                      <a:pos x="36" y="145"/>
                    </a:cxn>
                    <a:cxn ang="0">
                      <a:pos x="25" y="137"/>
                    </a:cxn>
                    <a:cxn ang="0">
                      <a:pos x="16" y="127"/>
                    </a:cxn>
                    <a:cxn ang="0">
                      <a:pos x="9" y="115"/>
                    </a:cxn>
                    <a:cxn ang="0">
                      <a:pos x="4" y="102"/>
                    </a:cxn>
                    <a:cxn ang="0">
                      <a:pos x="1" y="88"/>
                    </a:cxn>
                    <a:cxn ang="0">
                      <a:pos x="0" y="75"/>
                    </a:cxn>
                    <a:cxn ang="0">
                      <a:pos x="3" y="62"/>
                    </a:cxn>
                    <a:cxn ang="0">
                      <a:pos x="9" y="51"/>
                    </a:cxn>
                    <a:cxn ang="0">
                      <a:pos x="17" y="41"/>
                    </a:cxn>
                    <a:cxn ang="0">
                      <a:pos x="27" y="31"/>
                    </a:cxn>
                    <a:cxn ang="0">
                      <a:pos x="48" y="16"/>
                    </a:cxn>
                    <a:cxn ang="0">
                      <a:pos x="58" y="10"/>
                    </a:cxn>
                    <a:cxn ang="0">
                      <a:pos x="67" y="6"/>
                    </a:cxn>
                    <a:cxn ang="0">
                      <a:pos x="74" y="3"/>
                    </a:cxn>
                    <a:cxn ang="0">
                      <a:pos x="79" y="1"/>
                    </a:cxn>
                    <a:cxn ang="0">
                      <a:pos x="81" y="0"/>
                    </a:cxn>
                  </a:cxnLst>
                  <a:rect l="0" t="0" r="r" b="b"/>
                  <a:pathLst>
                    <a:path w="130" h="156">
                      <a:moveTo>
                        <a:pt x="81" y="0"/>
                      </a:moveTo>
                      <a:lnTo>
                        <a:pt x="130" y="114"/>
                      </a:lnTo>
                      <a:lnTo>
                        <a:pt x="117" y="129"/>
                      </a:lnTo>
                      <a:lnTo>
                        <a:pt x="101" y="141"/>
                      </a:lnTo>
                      <a:lnTo>
                        <a:pt x="84" y="150"/>
                      </a:lnTo>
                      <a:lnTo>
                        <a:pt x="63" y="156"/>
                      </a:lnTo>
                      <a:lnTo>
                        <a:pt x="48" y="152"/>
                      </a:lnTo>
                      <a:lnTo>
                        <a:pt x="36" y="145"/>
                      </a:lnTo>
                      <a:lnTo>
                        <a:pt x="25" y="137"/>
                      </a:lnTo>
                      <a:lnTo>
                        <a:pt x="16" y="127"/>
                      </a:lnTo>
                      <a:lnTo>
                        <a:pt x="9" y="115"/>
                      </a:lnTo>
                      <a:lnTo>
                        <a:pt x="4" y="102"/>
                      </a:lnTo>
                      <a:lnTo>
                        <a:pt x="1" y="88"/>
                      </a:lnTo>
                      <a:lnTo>
                        <a:pt x="0" y="75"/>
                      </a:lnTo>
                      <a:lnTo>
                        <a:pt x="3" y="62"/>
                      </a:lnTo>
                      <a:lnTo>
                        <a:pt x="9" y="51"/>
                      </a:lnTo>
                      <a:lnTo>
                        <a:pt x="17" y="41"/>
                      </a:lnTo>
                      <a:lnTo>
                        <a:pt x="27" y="31"/>
                      </a:lnTo>
                      <a:lnTo>
                        <a:pt x="48" y="16"/>
                      </a:lnTo>
                      <a:lnTo>
                        <a:pt x="58" y="10"/>
                      </a:lnTo>
                      <a:lnTo>
                        <a:pt x="67" y="6"/>
                      </a:lnTo>
                      <a:lnTo>
                        <a:pt x="74" y="3"/>
                      </a:lnTo>
                      <a:lnTo>
                        <a:pt x="79" y="1"/>
                      </a:lnTo>
                      <a:lnTo>
                        <a:pt x="81" y="0"/>
                      </a:lnTo>
                      <a:close/>
                    </a:path>
                  </a:pathLst>
                </a:custGeom>
                <a:solidFill>
                  <a:srgbClr val="CF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76" name="Freeform 113">
                  <a:extLst>
                    <a:ext uri="{FF2B5EF4-FFF2-40B4-BE49-F238E27FC236}">
                      <a16:creationId xmlns:a16="http://schemas.microsoft.com/office/drawing/2014/main" id="{6F3A23B9-F44C-DEFD-0F09-541ED45F8D32}"/>
                    </a:ext>
                  </a:extLst>
                </p:cNvPr>
                <p:cNvSpPr>
                  <a:spLocks/>
                </p:cNvSpPr>
                <p:nvPr/>
              </p:nvSpPr>
              <p:spPr bwMode="auto">
                <a:xfrm>
                  <a:off x="6208712" y="3857625"/>
                  <a:ext cx="231775" cy="250825"/>
                </a:xfrm>
                <a:custGeom>
                  <a:avLst/>
                  <a:gdLst/>
                  <a:ahLst/>
                  <a:cxnLst>
                    <a:cxn ang="0">
                      <a:pos x="81" y="0"/>
                    </a:cxn>
                    <a:cxn ang="0">
                      <a:pos x="146" y="147"/>
                    </a:cxn>
                    <a:cxn ang="0">
                      <a:pos x="123" y="154"/>
                    </a:cxn>
                    <a:cxn ang="0">
                      <a:pos x="102" y="157"/>
                    </a:cxn>
                    <a:cxn ang="0">
                      <a:pos x="83" y="158"/>
                    </a:cxn>
                    <a:cxn ang="0">
                      <a:pos x="66" y="156"/>
                    </a:cxn>
                    <a:cxn ang="0">
                      <a:pos x="51" y="152"/>
                    </a:cxn>
                    <a:cxn ang="0">
                      <a:pos x="38" y="145"/>
                    </a:cxn>
                    <a:cxn ang="0">
                      <a:pos x="27" y="137"/>
                    </a:cxn>
                    <a:cxn ang="0">
                      <a:pos x="18" y="127"/>
                    </a:cxn>
                    <a:cxn ang="0">
                      <a:pos x="10" y="114"/>
                    </a:cxn>
                    <a:cxn ang="0">
                      <a:pos x="5" y="101"/>
                    </a:cxn>
                    <a:cxn ang="0">
                      <a:pos x="1" y="87"/>
                    </a:cxn>
                    <a:cxn ang="0">
                      <a:pos x="0" y="74"/>
                    </a:cxn>
                    <a:cxn ang="0">
                      <a:pos x="4" y="61"/>
                    </a:cxn>
                    <a:cxn ang="0">
                      <a:pos x="9" y="50"/>
                    </a:cxn>
                    <a:cxn ang="0">
                      <a:pos x="18" y="40"/>
                    </a:cxn>
                    <a:cxn ang="0">
                      <a:pos x="27" y="31"/>
                    </a:cxn>
                    <a:cxn ang="0">
                      <a:pos x="38" y="23"/>
                    </a:cxn>
                    <a:cxn ang="0">
                      <a:pos x="48" y="16"/>
                    </a:cxn>
                    <a:cxn ang="0">
                      <a:pos x="58" y="10"/>
                    </a:cxn>
                    <a:cxn ang="0">
                      <a:pos x="67" y="6"/>
                    </a:cxn>
                    <a:cxn ang="0">
                      <a:pos x="74" y="2"/>
                    </a:cxn>
                    <a:cxn ang="0">
                      <a:pos x="79" y="0"/>
                    </a:cxn>
                    <a:cxn ang="0">
                      <a:pos x="81" y="0"/>
                    </a:cxn>
                  </a:cxnLst>
                  <a:rect l="0" t="0" r="r" b="b"/>
                  <a:pathLst>
                    <a:path w="146" h="158">
                      <a:moveTo>
                        <a:pt x="81" y="0"/>
                      </a:moveTo>
                      <a:lnTo>
                        <a:pt x="146" y="147"/>
                      </a:lnTo>
                      <a:lnTo>
                        <a:pt x="123" y="154"/>
                      </a:lnTo>
                      <a:lnTo>
                        <a:pt x="102" y="157"/>
                      </a:lnTo>
                      <a:lnTo>
                        <a:pt x="83" y="158"/>
                      </a:lnTo>
                      <a:lnTo>
                        <a:pt x="66" y="156"/>
                      </a:lnTo>
                      <a:lnTo>
                        <a:pt x="51" y="152"/>
                      </a:lnTo>
                      <a:lnTo>
                        <a:pt x="38" y="145"/>
                      </a:lnTo>
                      <a:lnTo>
                        <a:pt x="27" y="137"/>
                      </a:lnTo>
                      <a:lnTo>
                        <a:pt x="18" y="127"/>
                      </a:lnTo>
                      <a:lnTo>
                        <a:pt x="10" y="114"/>
                      </a:lnTo>
                      <a:lnTo>
                        <a:pt x="5" y="101"/>
                      </a:lnTo>
                      <a:lnTo>
                        <a:pt x="1" y="87"/>
                      </a:lnTo>
                      <a:lnTo>
                        <a:pt x="0" y="74"/>
                      </a:lnTo>
                      <a:lnTo>
                        <a:pt x="4" y="61"/>
                      </a:lnTo>
                      <a:lnTo>
                        <a:pt x="9" y="50"/>
                      </a:lnTo>
                      <a:lnTo>
                        <a:pt x="18" y="40"/>
                      </a:lnTo>
                      <a:lnTo>
                        <a:pt x="27" y="31"/>
                      </a:lnTo>
                      <a:lnTo>
                        <a:pt x="38" y="23"/>
                      </a:lnTo>
                      <a:lnTo>
                        <a:pt x="48" y="16"/>
                      </a:lnTo>
                      <a:lnTo>
                        <a:pt x="58" y="10"/>
                      </a:lnTo>
                      <a:lnTo>
                        <a:pt x="67" y="6"/>
                      </a:lnTo>
                      <a:lnTo>
                        <a:pt x="74" y="2"/>
                      </a:lnTo>
                      <a:lnTo>
                        <a:pt x="79" y="0"/>
                      </a:lnTo>
                      <a:lnTo>
                        <a:pt x="8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77" name="Freeform 114">
                  <a:extLst>
                    <a:ext uri="{FF2B5EF4-FFF2-40B4-BE49-F238E27FC236}">
                      <a16:creationId xmlns:a16="http://schemas.microsoft.com/office/drawing/2014/main" id="{C382C6DA-E980-E63B-CC7A-3E432A0982FF}"/>
                    </a:ext>
                  </a:extLst>
                </p:cNvPr>
                <p:cNvSpPr>
                  <a:spLocks/>
                </p:cNvSpPr>
                <p:nvPr/>
              </p:nvSpPr>
              <p:spPr bwMode="auto">
                <a:xfrm>
                  <a:off x="6375399" y="3744913"/>
                  <a:ext cx="227013" cy="406400"/>
                </a:xfrm>
                <a:custGeom>
                  <a:avLst/>
                  <a:gdLst/>
                  <a:ahLst/>
                  <a:cxnLst>
                    <a:cxn ang="0">
                      <a:pos x="131" y="0"/>
                    </a:cxn>
                    <a:cxn ang="0">
                      <a:pos x="136" y="161"/>
                    </a:cxn>
                    <a:cxn ang="0">
                      <a:pos x="143" y="212"/>
                    </a:cxn>
                    <a:cxn ang="0">
                      <a:pos x="125" y="220"/>
                    </a:cxn>
                    <a:cxn ang="0">
                      <a:pos x="107" y="227"/>
                    </a:cxn>
                    <a:cxn ang="0">
                      <a:pos x="91" y="233"/>
                    </a:cxn>
                    <a:cxn ang="0">
                      <a:pos x="75" y="239"/>
                    </a:cxn>
                    <a:cxn ang="0">
                      <a:pos x="61" y="244"/>
                    </a:cxn>
                    <a:cxn ang="0">
                      <a:pos x="38" y="252"/>
                    </a:cxn>
                    <a:cxn ang="0">
                      <a:pos x="31" y="254"/>
                    </a:cxn>
                    <a:cxn ang="0">
                      <a:pos x="26" y="255"/>
                    </a:cxn>
                    <a:cxn ang="0">
                      <a:pos x="25" y="256"/>
                    </a:cxn>
                    <a:cxn ang="0">
                      <a:pos x="24" y="255"/>
                    </a:cxn>
                    <a:cxn ang="0">
                      <a:pos x="23" y="252"/>
                    </a:cxn>
                    <a:cxn ang="0">
                      <a:pos x="19" y="248"/>
                    </a:cxn>
                    <a:cxn ang="0">
                      <a:pos x="16" y="243"/>
                    </a:cxn>
                    <a:cxn ang="0">
                      <a:pos x="9" y="192"/>
                    </a:cxn>
                    <a:cxn ang="0">
                      <a:pos x="4" y="135"/>
                    </a:cxn>
                    <a:cxn ang="0">
                      <a:pos x="0" y="76"/>
                    </a:cxn>
                    <a:cxn ang="0">
                      <a:pos x="15" y="69"/>
                    </a:cxn>
                    <a:cxn ang="0">
                      <a:pos x="32" y="60"/>
                    </a:cxn>
                    <a:cxn ang="0">
                      <a:pos x="51" y="52"/>
                    </a:cxn>
                    <a:cxn ang="0">
                      <a:pos x="70" y="44"/>
                    </a:cxn>
                    <a:cxn ang="0">
                      <a:pos x="89" y="35"/>
                    </a:cxn>
                    <a:cxn ang="0">
                      <a:pos x="107" y="28"/>
                    </a:cxn>
                    <a:cxn ang="0">
                      <a:pos x="122" y="22"/>
                    </a:cxn>
                    <a:cxn ang="0">
                      <a:pos x="131" y="0"/>
                    </a:cxn>
                  </a:cxnLst>
                  <a:rect l="0" t="0" r="r" b="b"/>
                  <a:pathLst>
                    <a:path w="143" h="256">
                      <a:moveTo>
                        <a:pt x="131" y="0"/>
                      </a:moveTo>
                      <a:lnTo>
                        <a:pt x="136" y="161"/>
                      </a:lnTo>
                      <a:lnTo>
                        <a:pt x="143" y="212"/>
                      </a:lnTo>
                      <a:lnTo>
                        <a:pt x="125" y="220"/>
                      </a:lnTo>
                      <a:lnTo>
                        <a:pt x="107" y="227"/>
                      </a:lnTo>
                      <a:lnTo>
                        <a:pt x="91" y="233"/>
                      </a:lnTo>
                      <a:lnTo>
                        <a:pt x="75" y="239"/>
                      </a:lnTo>
                      <a:lnTo>
                        <a:pt x="61" y="244"/>
                      </a:lnTo>
                      <a:lnTo>
                        <a:pt x="38" y="252"/>
                      </a:lnTo>
                      <a:lnTo>
                        <a:pt x="31" y="254"/>
                      </a:lnTo>
                      <a:lnTo>
                        <a:pt x="26" y="255"/>
                      </a:lnTo>
                      <a:lnTo>
                        <a:pt x="25" y="256"/>
                      </a:lnTo>
                      <a:lnTo>
                        <a:pt x="24" y="255"/>
                      </a:lnTo>
                      <a:lnTo>
                        <a:pt x="23" y="252"/>
                      </a:lnTo>
                      <a:lnTo>
                        <a:pt x="19" y="248"/>
                      </a:lnTo>
                      <a:lnTo>
                        <a:pt x="16" y="243"/>
                      </a:lnTo>
                      <a:lnTo>
                        <a:pt x="9" y="192"/>
                      </a:lnTo>
                      <a:lnTo>
                        <a:pt x="4" y="135"/>
                      </a:lnTo>
                      <a:lnTo>
                        <a:pt x="0" y="76"/>
                      </a:lnTo>
                      <a:lnTo>
                        <a:pt x="15" y="69"/>
                      </a:lnTo>
                      <a:lnTo>
                        <a:pt x="32" y="60"/>
                      </a:lnTo>
                      <a:lnTo>
                        <a:pt x="51" y="52"/>
                      </a:lnTo>
                      <a:lnTo>
                        <a:pt x="70" y="44"/>
                      </a:lnTo>
                      <a:lnTo>
                        <a:pt x="89" y="35"/>
                      </a:lnTo>
                      <a:lnTo>
                        <a:pt x="107" y="28"/>
                      </a:lnTo>
                      <a:lnTo>
                        <a:pt x="122" y="22"/>
                      </a:lnTo>
                      <a:lnTo>
                        <a:pt x="131"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78" name="Freeform 115">
                  <a:extLst>
                    <a:ext uri="{FF2B5EF4-FFF2-40B4-BE49-F238E27FC236}">
                      <a16:creationId xmlns:a16="http://schemas.microsoft.com/office/drawing/2014/main" id="{35A97243-591B-2C57-252B-AD851B7EDDA1}"/>
                    </a:ext>
                  </a:extLst>
                </p:cNvPr>
                <p:cNvSpPr>
                  <a:spLocks/>
                </p:cNvSpPr>
                <p:nvPr/>
              </p:nvSpPr>
              <p:spPr bwMode="auto">
                <a:xfrm>
                  <a:off x="6237287" y="3857625"/>
                  <a:ext cx="203200" cy="250825"/>
                </a:xfrm>
                <a:custGeom>
                  <a:avLst/>
                  <a:gdLst/>
                  <a:ahLst/>
                  <a:cxnLst>
                    <a:cxn ang="0">
                      <a:pos x="63" y="0"/>
                    </a:cxn>
                    <a:cxn ang="0">
                      <a:pos x="128" y="147"/>
                    </a:cxn>
                    <a:cxn ang="0">
                      <a:pos x="105" y="154"/>
                    </a:cxn>
                    <a:cxn ang="0">
                      <a:pos x="85" y="157"/>
                    </a:cxn>
                    <a:cxn ang="0">
                      <a:pos x="66" y="158"/>
                    </a:cxn>
                    <a:cxn ang="0">
                      <a:pos x="49" y="157"/>
                    </a:cxn>
                    <a:cxn ang="0">
                      <a:pos x="34" y="152"/>
                    </a:cxn>
                    <a:cxn ang="0">
                      <a:pos x="21" y="146"/>
                    </a:cxn>
                    <a:cxn ang="0">
                      <a:pos x="10" y="138"/>
                    </a:cxn>
                    <a:cxn ang="0">
                      <a:pos x="0" y="128"/>
                    </a:cxn>
                    <a:cxn ang="0">
                      <a:pos x="16" y="135"/>
                    </a:cxn>
                    <a:cxn ang="0">
                      <a:pos x="31" y="140"/>
                    </a:cxn>
                    <a:cxn ang="0">
                      <a:pos x="44" y="142"/>
                    </a:cxn>
                    <a:cxn ang="0">
                      <a:pos x="56" y="142"/>
                    </a:cxn>
                    <a:cxn ang="0">
                      <a:pos x="66" y="141"/>
                    </a:cxn>
                    <a:cxn ang="0">
                      <a:pos x="74" y="140"/>
                    </a:cxn>
                    <a:cxn ang="0">
                      <a:pos x="78" y="139"/>
                    </a:cxn>
                    <a:cxn ang="0">
                      <a:pos x="80" y="139"/>
                    </a:cxn>
                    <a:cxn ang="0">
                      <a:pos x="69" y="128"/>
                    </a:cxn>
                    <a:cxn ang="0">
                      <a:pos x="61" y="114"/>
                    </a:cxn>
                    <a:cxn ang="0">
                      <a:pos x="54" y="99"/>
                    </a:cxn>
                    <a:cxn ang="0">
                      <a:pos x="49" y="83"/>
                    </a:cxn>
                    <a:cxn ang="0">
                      <a:pos x="47" y="67"/>
                    </a:cxn>
                    <a:cxn ang="0">
                      <a:pos x="45" y="52"/>
                    </a:cxn>
                    <a:cxn ang="0">
                      <a:pos x="45" y="38"/>
                    </a:cxn>
                    <a:cxn ang="0">
                      <a:pos x="45" y="25"/>
                    </a:cxn>
                    <a:cxn ang="0">
                      <a:pos x="45" y="14"/>
                    </a:cxn>
                    <a:cxn ang="0">
                      <a:pos x="46" y="7"/>
                    </a:cxn>
                    <a:cxn ang="0">
                      <a:pos x="53" y="3"/>
                    </a:cxn>
                    <a:cxn ang="0">
                      <a:pos x="58" y="1"/>
                    </a:cxn>
                    <a:cxn ang="0">
                      <a:pos x="62" y="0"/>
                    </a:cxn>
                    <a:cxn ang="0">
                      <a:pos x="63" y="0"/>
                    </a:cxn>
                  </a:cxnLst>
                  <a:rect l="0" t="0" r="r" b="b"/>
                  <a:pathLst>
                    <a:path w="128" h="158">
                      <a:moveTo>
                        <a:pt x="63" y="0"/>
                      </a:moveTo>
                      <a:lnTo>
                        <a:pt x="128" y="147"/>
                      </a:lnTo>
                      <a:lnTo>
                        <a:pt x="105" y="154"/>
                      </a:lnTo>
                      <a:lnTo>
                        <a:pt x="85" y="157"/>
                      </a:lnTo>
                      <a:lnTo>
                        <a:pt x="66" y="158"/>
                      </a:lnTo>
                      <a:lnTo>
                        <a:pt x="49" y="157"/>
                      </a:lnTo>
                      <a:lnTo>
                        <a:pt x="34" y="152"/>
                      </a:lnTo>
                      <a:lnTo>
                        <a:pt x="21" y="146"/>
                      </a:lnTo>
                      <a:lnTo>
                        <a:pt x="10" y="138"/>
                      </a:lnTo>
                      <a:lnTo>
                        <a:pt x="0" y="128"/>
                      </a:lnTo>
                      <a:lnTo>
                        <a:pt x="16" y="135"/>
                      </a:lnTo>
                      <a:lnTo>
                        <a:pt x="31" y="140"/>
                      </a:lnTo>
                      <a:lnTo>
                        <a:pt x="44" y="142"/>
                      </a:lnTo>
                      <a:lnTo>
                        <a:pt x="56" y="142"/>
                      </a:lnTo>
                      <a:lnTo>
                        <a:pt x="66" y="141"/>
                      </a:lnTo>
                      <a:lnTo>
                        <a:pt x="74" y="140"/>
                      </a:lnTo>
                      <a:lnTo>
                        <a:pt x="78" y="139"/>
                      </a:lnTo>
                      <a:lnTo>
                        <a:pt x="80" y="139"/>
                      </a:lnTo>
                      <a:lnTo>
                        <a:pt x="69" y="128"/>
                      </a:lnTo>
                      <a:lnTo>
                        <a:pt x="61" y="114"/>
                      </a:lnTo>
                      <a:lnTo>
                        <a:pt x="54" y="99"/>
                      </a:lnTo>
                      <a:lnTo>
                        <a:pt x="49" y="83"/>
                      </a:lnTo>
                      <a:lnTo>
                        <a:pt x="47" y="67"/>
                      </a:lnTo>
                      <a:lnTo>
                        <a:pt x="45" y="52"/>
                      </a:lnTo>
                      <a:lnTo>
                        <a:pt x="45" y="38"/>
                      </a:lnTo>
                      <a:lnTo>
                        <a:pt x="45" y="25"/>
                      </a:lnTo>
                      <a:lnTo>
                        <a:pt x="45" y="14"/>
                      </a:lnTo>
                      <a:lnTo>
                        <a:pt x="46" y="7"/>
                      </a:lnTo>
                      <a:lnTo>
                        <a:pt x="53" y="3"/>
                      </a:lnTo>
                      <a:lnTo>
                        <a:pt x="58" y="1"/>
                      </a:lnTo>
                      <a:lnTo>
                        <a:pt x="62" y="0"/>
                      </a:lnTo>
                      <a:lnTo>
                        <a:pt x="63"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79" name="Freeform 116">
                  <a:extLst>
                    <a:ext uri="{FF2B5EF4-FFF2-40B4-BE49-F238E27FC236}">
                      <a16:creationId xmlns:a16="http://schemas.microsoft.com/office/drawing/2014/main" id="{17CA7F91-9212-C49D-21E7-B6AD3A243349}"/>
                    </a:ext>
                  </a:extLst>
                </p:cNvPr>
                <p:cNvSpPr>
                  <a:spLocks/>
                </p:cNvSpPr>
                <p:nvPr/>
              </p:nvSpPr>
              <p:spPr bwMode="auto">
                <a:xfrm>
                  <a:off x="6323012" y="3173413"/>
                  <a:ext cx="495300" cy="942975"/>
                </a:xfrm>
                <a:custGeom>
                  <a:avLst/>
                  <a:gdLst/>
                  <a:ahLst/>
                  <a:cxnLst>
                    <a:cxn ang="0">
                      <a:pos x="159" y="1"/>
                    </a:cxn>
                    <a:cxn ang="0">
                      <a:pos x="167" y="11"/>
                    </a:cxn>
                    <a:cxn ang="0">
                      <a:pos x="182" y="33"/>
                    </a:cxn>
                    <a:cxn ang="0">
                      <a:pos x="202" y="69"/>
                    </a:cxn>
                    <a:cxn ang="0">
                      <a:pos x="225" y="118"/>
                    </a:cxn>
                    <a:cxn ang="0">
                      <a:pos x="251" y="183"/>
                    </a:cxn>
                    <a:cxn ang="0">
                      <a:pos x="277" y="264"/>
                    </a:cxn>
                    <a:cxn ang="0">
                      <a:pos x="293" y="325"/>
                    </a:cxn>
                    <a:cxn ang="0">
                      <a:pos x="304" y="375"/>
                    </a:cxn>
                    <a:cxn ang="0">
                      <a:pos x="310" y="414"/>
                    </a:cxn>
                    <a:cxn ang="0">
                      <a:pos x="312" y="438"/>
                    </a:cxn>
                    <a:cxn ang="0">
                      <a:pos x="303" y="459"/>
                    </a:cxn>
                    <a:cxn ang="0">
                      <a:pos x="281" y="485"/>
                    </a:cxn>
                    <a:cxn ang="0">
                      <a:pos x="250" y="509"/>
                    </a:cxn>
                    <a:cxn ang="0">
                      <a:pos x="212" y="532"/>
                    </a:cxn>
                    <a:cxn ang="0">
                      <a:pos x="173" y="551"/>
                    </a:cxn>
                    <a:cxn ang="0">
                      <a:pos x="134" y="567"/>
                    </a:cxn>
                    <a:cxn ang="0">
                      <a:pos x="100" y="580"/>
                    </a:cxn>
                    <a:cxn ang="0">
                      <a:pos x="74" y="588"/>
                    </a:cxn>
                    <a:cxn ang="0">
                      <a:pos x="60" y="593"/>
                    </a:cxn>
                    <a:cxn ang="0">
                      <a:pos x="56" y="592"/>
                    </a:cxn>
                    <a:cxn ang="0">
                      <a:pos x="49" y="581"/>
                    </a:cxn>
                    <a:cxn ang="0">
                      <a:pos x="36" y="562"/>
                    </a:cxn>
                    <a:cxn ang="0">
                      <a:pos x="22" y="536"/>
                    </a:cxn>
                    <a:cxn ang="0">
                      <a:pos x="9" y="506"/>
                    </a:cxn>
                    <a:cxn ang="0">
                      <a:pos x="1" y="474"/>
                    </a:cxn>
                    <a:cxn ang="0">
                      <a:pos x="2" y="442"/>
                    </a:cxn>
                    <a:cxn ang="0">
                      <a:pos x="8" y="427"/>
                    </a:cxn>
                    <a:cxn ang="0">
                      <a:pos x="20" y="420"/>
                    </a:cxn>
                    <a:cxn ang="0">
                      <a:pos x="42" y="410"/>
                    </a:cxn>
                    <a:cxn ang="0">
                      <a:pos x="69" y="397"/>
                    </a:cxn>
                    <a:cxn ang="0">
                      <a:pos x="100" y="383"/>
                    </a:cxn>
                    <a:cxn ang="0">
                      <a:pos x="129" y="370"/>
                    </a:cxn>
                    <a:cxn ang="0">
                      <a:pos x="155" y="360"/>
                    </a:cxn>
                    <a:cxn ang="0">
                      <a:pos x="153" y="126"/>
                    </a:cxn>
                  </a:cxnLst>
                  <a:rect l="0" t="0" r="r" b="b"/>
                  <a:pathLst>
                    <a:path w="312" h="594">
                      <a:moveTo>
                        <a:pt x="158" y="0"/>
                      </a:moveTo>
                      <a:lnTo>
                        <a:pt x="159" y="1"/>
                      </a:lnTo>
                      <a:lnTo>
                        <a:pt x="162" y="4"/>
                      </a:lnTo>
                      <a:lnTo>
                        <a:pt x="167" y="11"/>
                      </a:lnTo>
                      <a:lnTo>
                        <a:pt x="174" y="21"/>
                      </a:lnTo>
                      <a:lnTo>
                        <a:pt x="182" y="33"/>
                      </a:lnTo>
                      <a:lnTo>
                        <a:pt x="192" y="49"/>
                      </a:lnTo>
                      <a:lnTo>
                        <a:pt x="202" y="69"/>
                      </a:lnTo>
                      <a:lnTo>
                        <a:pt x="214" y="91"/>
                      </a:lnTo>
                      <a:lnTo>
                        <a:pt x="225" y="118"/>
                      </a:lnTo>
                      <a:lnTo>
                        <a:pt x="238" y="148"/>
                      </a:lnTo>
                      <a:lnTo>
                        <a:pt x="251" y="183"/>
                      </a:lnTo>
                      <a:lnTo>
                        <a:pt x="264" y="221"/>
                      </a:lnTo>
                      <a:lnTo>
                        <a:pt x="277" y="264"/>
                      </a:lnTo>
                      <a:lnTo>
                        <a:pt x="286" y="295"/>
                      </a:lnTo>
                      <a:lnTo>
                        <a:pt x="293" y="325"/>
                      </a:lnTo>
                      <a:lnTo>
                        <a:pt x="299" y="351"/>
                      </a:lnTo>
                      <a:lnTo>
                        <a:pt x="304" y="375"/>
                      </a:lnTo>
                      <a:lnTo>
                        <a:pt x="308" y="396"/>
                      </a:lnTo>
                      <a:lnTo>
                        <a:pt x="310" y="414"/>
                      </a:lnTo>
                      <a:lnTo>
                        <a:pt x="311" y="428"/>
                      </a:lnTo>
                      <a:lnTo>
                        <a:pt x="312" y="438"/>
                      </a:lnTo>
                      <a:lnTo>
                        <a:pt x="310" y="445"/>
                      </a:lnTo>
                      <a:lnTo>
                        <a:pt x="303" y="459"/>
                      </a:lnTo>
                      <a:lnTo>
                        <a:pt x="294" y="472"/>
                      </a:lnTo>
                      <a:lnTo>
                        <a:pt x="281" y="485"/>
                      </a:lnTo>
                      <a:lnTo>
                        <a:pt x="266" y="498"/>
                      </a:lnTo>
                      <a:lnTo>
                        <a:pt x="250" y="509"/>
                      </a:lnTo>
                      <a:lnTo>
                        <a:pt x="232" y="521"/>
                      </a:lnTo>
                      <a:lnTo>
                        <a:pt x="212" y="532"/>
                      </a:lnTo>
                      <a:lnTo>
                        <a:pt x="193" y="541"/>
                      </a:lnTo>
                      <a:lnTo>
                        <a:pt x="173" y="551"/>
                      </a:lnTo>
                      <a:lnTo>
                        <a:pt x="153" y="559"/>
                      </a:lnTo>
                      <a:lnTo>
                        <a:pt x="134" y="567"/>
                      </a:lnTo>
                      <a:lnTo>
                        <a:pt x="116" y="574"/>
                      </a:lnTo>
                      <a:lnTo>
                        <a:pt x="100" y="580"/>
                      </a:lnTo>
                      <a:lnTo>
                        <a:pt x="86" y="585"/>
                      </a:lnTo>
                      <a:lnTo>
                        <a:pt x="74" y="588"/>
                      </a:lnTo>
                      <a:lnTo>
                        <a:pt x="65" y="592"/>
                      </a:lnTo>
                      <a:lnTo>
                        <a:pt x="60" y="593"/>
                      </a:lnTo>
                      <a:lnTo>
                        <a:pt x="58" y="594"/>
                      </a:lnTo>
                      <a:lnTo>
                        <a:pt x="56" y="592"/>
                      </a:lnTo>
                      <a:lnTo>
                        <a:pt x="53" y="588"/>
                      </a:lnTo>
                      <a:lnTo>
                        <a:pt x="49" y="581"/>
                      </a:lnTo>
                      <a:lnTo>
                        <a:pt x="42" y="572"/>
                      </a:lnTo>
                      <a:lnTo>
                        <a:pt x="36" y="562"/>
                      </a:lnTo>
                      <a:lnTo>
                        <a:pt x="29" y="550"/>
                      </a:lnTo>
                      <a:lnTo>
                        <a:pt x="22" y="536"/>
                      </a:lnTo>
                      <a:lnTo>
                        <a:pt x="15" y="521"/>
                      </a:lnTo>
                      <a:lnTo>
                        <a:pt x="9" y="506"/>
                      </a:lnTo>
                      <a:lnTo>
                        <a:pt x="4" y="490"/>
                      </a:lnTo>
                      <a:lnTo>
                        <a:pt x="1" y="474"/>
                      </a:lnTo>
                      <a:lnTo>
                        <a:pt x="0" y="458"/>
                      </a:lnTo>
                      <a:lnTo>
                        <a:pt x="2" y="442"/>
                      </a:lnTo>
                      <a:lnTo>
                        <a:pt x="7" y="427"/>
                      </a:lnTo>
                      <a:lnTo>
                        <a:pt x="8" y="427"/>
                      </a:lnTo>
                      <a:lnTo>
                        <a:pt x="13" y="424"/>
                      </a:lnTo>
                      <a:lnTo>
                        <a:pt x="20" y="420"/>
                      </a:lnTo>
                      <a:lnTo>
                        <a:pt x="30" y="416"/>
                      </a:lnTo>
                      <a:lnTo>
                        <a:pt x="42" y="410"/>
                      </a:lnTo>
                      <a:lnTo>
                        <a:pt x="55" y="403"/>
                      </a:lnTo>
                      <a:lnTo>
                        <a:pt x="69" y="397"/>
                      </a:lnTo>
                      <a:lnTo>
                        <a:pt x="85" y="389"/>
                      </a:lnTo>
                      <a:lnTo>
                        <a:pt x="100" y="383"/>
                      </a:lnTo>
                      <a:lnTo>
                        <a:pt x="114" y="376"/>
                      </a:lnTo>
                      <a:lnTo>
                        <a:pt x="129" y="370"/>
                      </a:lnTo>
                      <a:lnTo>
                        <a:pt x="143" y="364"/>
                      </a:lnTo>
                      <a:lnTo>
                        <a:pt x="155" y="360"/>
                      </a:lnTo>
                      <a:lnTo>
                        <a:pt x="164" y="337"/>
                      </a:lnTo>
                      <a:lnTo>
                        <a:pt x="153" y="126"/>
                      </a:lnTo>
                      <a:lnTo>
                        <a:pt x="158"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80" name="Freeform 118">
                  <a:extLst>
                    <a:ext uri="{FF2B5EF4-FFF2-40B4-BE49-F238E27FC236}">
                      <a16:creationId xmlns:a16="http://schemas.microsoft.com/office/drawing/2014/main" id="{4619828E-DD79-1719-117F-EBA77783194D}"/>
                    </a:ext>
                  </a:extLst>
                </p:cNvPr>
                <p:cNvSpPr>
                  <a:spLocks/>
                </p:cNvSpPr>
                <p:nvPr/>
              </p:nvSpPr>
              <p:spPr bwMode="auto">
                <a:xfrm>
                  <a:off x="5919787" y="3970338"/>
                  <a:ext cx="130175" cy="136525"/>
                </a:xfrm>
                <a:custGeom>
                  <a:avLst/>
                  <a:gdLst/>
                  <a:ahLst/>
                  <a:cxnLst>
                    <a:cxn ang="0">
                      <a:pos x="16" y="0"/>
                    </a:cxn>
                    <a:cxn ang="0">
                      <a:pos x="28" y="21"/>
                    </a:cxn>
                    <a:cxn ang="0">
                      <a:pos x="42" y="41"/>
                    </a:cxn>
                    <a:cxn ang="0">
                      <a:pos x="61" y="57"/>
                    </a:cxn>
                    <a:cxn ang="0">
                      <a:pos x="82" y="72"/>
                    </a:cxn>
                    <a:cxn ang="0">
                      <a:pos x="71" y="86"/>
                    </a:cxn>
                    <a:cxn ang="0">
                      <a:pos x="53" y="75"/>
                    </a:cxn>
                    <a:cxn ang="0">
                      <a:pos x="37" y="62"/>
                    </a:cxn>
                    <a:cxn ang="0">
                      <a:pos x="23" y="48"/>
                    </a:cxn>
                    <a:cxn ang="0">
                      <a:pos x="11" y="32"/>
                    </a:cxn>
                    <a:cxn ang="0">
                      <a:pos x="0" y="14"/>
                    </a:cxn>
                    <a:cxn ang="0">
                      <a:pos x="9" y="7"/>
                    </a:cxn>
                    <a:cxn ang="0">
                      <a:pos x="16" y="0"/>
                    </a:cxn>
                  </a:cxnLst>
                  <a:rect l="0" t="0" r="r" b="b"/>
                  <a:pathLst>
                    <a:path w="82" h="86">
                      <a:moveTo>
                        <a:pt x="16" y="0"/>
                      </a:moveTo>
                      <a:lnTo>
                        <a:pt x="28" y="21"/>
                      </a:lnTo>
                      <a:lnTo>
                        <a:pt x="42" y="41"/>
                      </a:lnTo>
                      <a:lnTo>
                        <a:pt x="61" y="57"/>
                      </a:lnTo>
                      <a:lnTo>
                        <a:pt x="82" y="72"/>
                      </a:lnTo>
                      <a:lnTo>
                        <a:pt x="71" y="86"/>
                      </a:lnTo>
                      <a:lnTo>
                        <a:pt x="53" y="75"/>
                      </a:lnTo>
                      <a:lnTo>
                        <a:pt x="37" y="62"/>
                      </a:lnTo>
                      <a:lnTo>
                        <a:pt x="23" y="48"/>
                      </a:lnTo>
                      <a:lnTo>
                        <a:pt x="11" y="32"/>
                      </a:lnTo>
                      <a:lnTo>
                        <a:pt x="0" y="14"/>
                      </a:lnTo>
                      <a:lnTo>
                        <a:pt x="9" y="7"/>
                      </a:lnTo>
                      <a:lnTo>
                        <a:pt x="16" y="0"/>
                      </a:lnTo>
                      <a:close/>
                    </a:path>
                  </a:pathLst>
                </a:custGeom>
                <a:solidFill>
                  <a:srgbClr val="9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81" name="Freeform 119">
                  <a:extLst>
                    <a:ext uri="{FF2B5EF4-FFF2-40B4-BE49-F238E27FC236}">
                      <a16:creationId xmlns:a16="http://schemas.microsoft.com/office/drawing/2014/main" id="{5EBA9E0F-7340-CF66-EB5E-EAA0E5928FDE}"/>
                    </a:ext>
                  </a:extLst>
                </p:cNvPr>
                <p:cNvSpPr>
                  <a:spLocks/>
                </p:cNvSpPr>
                <p:nvPr/>
              </p:nvSpPr>
              <p:spPr bwMode="auto">
                <a:xfrm>
                  <a:off x="5778499" y="3863975"/>
                  <a:ext cx="166688" cy="180975"/>
                </a:xfrm>
                <a:custGeom>
                  <a:avLst/>
                  <a:gdLst/>
                  <a:ahLst/>
                  <a:cxnLst>
                    <a:cxn ang="0">
                      <a:pos x="10" y="0"/>
                    </a:cxn>
                    <a:cxn ang="0">
                      <a:pos x="33" y="5"/>
                    </a:cxn>
                    <a:cxn ang="0">
                      <a:pos x="61" y="10"/>
                    </a:cxn>
                    <a:cxn ang="0">
                      <a:pos x="92" y="16"/>
                    </a:cxn>
                    <a:cxn ang="0">
                      <a:pos x="95" y="34"/>
                    </a:cxn>
                    <a:cxn ang="0">
                      <a:pos x="99" y="50"/>
                    </a:cxn>
                    <a:cxn ang="0">
                      <a:pos x="105" y="67"/>
                    </a:cxn>
                    <a:cxn ang="0">
                      <a:pos x="98" y="74"/>
                    </a:cxn>
                    <a:cxn ang="0">
                      <a:pos x="89" y="81"/>
                    </a:cxn>
                    <a:cxn ang="0">
                      <a:pos x="80" y="85"/>
                    </a:cxn>
                    <a:cxn ang="0">
                      <a:pos x="69" y="88"/>
                    </a:cxn>
                    <a:cxn ang="0">
                      <a:pos x="69" y="114"/>
                    </a:cxn>
                    <a:cxn ang="0">
                      <a:pos x="44" y="114"/>
                    </a:cxn>
                    <a:cxn ang="0">
                      <a:pos x="44" y="90"/>
                    </a:cxn>
                    <a:cxn ang="0">
                      <a:pos x="27" y="88"/>
                    </a:cxn>
                    <a:cxn ang="0">
                      <a:pos x="12" y="83"/>
                    </a:cxn>
                    <a:cxn ang="0">
                      <a:pos x="0" y="79"/>
                    </a:cxn>
                    <a:cxn ang="0">
                      <a:pos x="8" y="49"/>
                    </a:cxn>
                    <a:cxn ang="0">
                      <a:pos x="19" y="54"/>
                    </a:cxn>
                    <a:cxn ang="0">
                      <a:pos x="34" y="59"/>
                    </a:cxn>
                    <a:cxn ang="0">
                      <a:pos x="50" y="60"/>
                    </a:cxn>
                    <a:cxn ang="0">
                      <a:pos x="58" y="59"/>
                    </a:cxn>
                    <a:cxn ang="0">
                      <a:pos x="65" y="57"/>
                    </a:cxn>
                    <a:cxn ang="0">
                      <a:pos x="70" y="54"/>
                    </a:cxn>
                    <a:cxn ang="0">
                      <a:pos x="73" y="50"/>
                    </a:cxn>
                    <a:cxn ang="0">
                      <a:pos x="75" y="44"/>
                    </a:cxn>
                    <a:cxn ang="0">
                      <a:pos x="73" y="37"/>
                    </a:cxn>
                    <a:cxn ang="0">
                      <a:pos x="68" y="32"/>
                    </a:cxn>
                    <a:cxn ang="0">
                      <a:pos x="60" y="27"/>
                    </a:cxn>
                    <a:cxn ang="0">
                      <a:pos x="47" y="22"/>
                    </a:cxn>
                    <a:cxn ang="0">
                      <a:pos x="32" y="16"/>
                    </a:cxn>
                    <a:cxn ang="0">
                      <a:pos x="19" y="9"/>
                    </a:cxn>
                    <a:cxn ang="0">
                      <a:pos x="10" y="0"/>
                    </a:cxn>
                  </a:cxnLst>
                  <a:rect l="0" t="0" r="r" b="b"/>
                  <a:pathLst>
                    <a:path w="105" h="114">
                      <a:moveTo>
                        <a:pt x="10" y="0"/>
                      </a:moveTo>
                      <a:lnTo>
                        <a:pt x="33" y="5"/>
                      </a:lnTo>
                      <a:lnTo>
                        <a:pt x="61" y="10"/>
                      </a:lnTo>
                      <a:lnTo>
                        <a:pt x="92" y="16"/>
                      </a:lnTo>
                      <a:lnTo>
                        <a:pt x="95" y="34"/>
                      </a:lnTo>
                      <a:lnTo>
                        <a:pt x="99" y="50"/>
                      </a:lnTo>
                      <a:lnTo>
                        <a:pt x="105" y="67"/>
                      </a:lnTo>
                      <a:lnTo>
                        <a:pt x="98" y="74"/>
                      </a:lnTo>
                      <a:lnTo>
                        <a:pt x="89" y="81"/>
                      </a:lnTo>
                      <a:lnTo>
                        <a:pt x="80" y="85"/>
                      </a:lnTo>
                      <a:lnTo>
                        <a:pt x="69" y="88"/>
                      </a:lnTo>
                      <a:lnTo>
                        <a:pt x="69" y="114"/>
                      </a:lnTo>
                      <a:lnTo>
                        <a:pt x="44" y="114"/>
                      </a:lnTo>
                      <a:lnTo>
                        <a:pt x="44" y="90"/>
                      </a:lnTo>
                      <a:lnTo>
                        <a:pt x="27" y="88"/>
                      </a:lnTo>
                      <a:lnTo>
                        <a:pt x="12" y="83"/>
                      </a:lnTo>
                      <a:lnTo>
                        <a:pt x="0" y="79"/>
                      </a:lnTo>
                      <a:lnTo>
                        <a:pt x="8" y="49"/>
                      </a:lnTo>
                      <a:lnTo>
                        <a:pt x="19" y="54"/>
                      </a:lnTo>
                      <a:lnTo>
                        <a:pt x="34" y="59"/>
                      </a:lnTo>
                      <a:lnTo>
                        <a:pt x="50" y="60"/>
                      </a:lnTo>
                      <a:lnTo>
                        <a:pt x="58" y="59"/>
                      </a:lnTo>
                      <a:lnTo>
                        <a:pt x="65" y="57"/>
                      </a:lnTo>
                      <a:lnTo>
                        <a:pt x="70" y="54"/>
                      </a:lnTo>
                      <a:lnTo>
                        <a:pt x="73" y="50"/>
                      </a:lnTo>
                      <a:lnTo>
                        <a:pt x="75" y="44"/>
                      </a:lnTo>
                      <a:lnTo>
                        <a:pt x="73" y="37"/>
                      </a:lnTo>
                      <a:lnTo>
                        <a:pt x="68" y="32"/>
                      </a:lnTo>
                      <a:lnTo>
                        <a:pt x="60" y="27"/>
                      </a:lnTo>
                      <a:lnTo>
                        <a:pt x="47" y="22"/>
                      </a:lnTo>
                      <a:lnTo>
                        <a:pt x="32" y="16"/>
                      </a:lnTo>
                      <a:lnTo>
                        <a:pt x="19" y="9"/>
                      </a:lnTo>
                      <a:lnTo>
                        <a:pt x="10" y="0"/>
                      </a:lnTo>
                      <a:close/>
                    </a:path>
                  </a:pathLst>
                </a:custGeom>
                <a:solidFill>
                  <a:srgbClr val="95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82" name="Freeform 120">
                  <a:extLst>
                    <a:ext uri="{FF2B5EF4-FFF2-40B4-BE49-F238E27FC236}">
                      <a16:creationId xmlns:a16="http://schemas.microsoft.com/office/drawing/2014/main" id="{DCEF604A-B980-295C-2678-381D175A7F41}"/>
                    </a:ext>
                  </a:extLst>
                </p:cNvPr>
                <p:cNvSpPr>
                  <a:spLocks/>
                </p:cNvSpPr>
                <p:nvPr/>
              </p:nvSpPr>
              <p:spPr bwMode="auto">
                <a:xfrm>
                  <a:off x="5924549" y="3889375"/>
                  <a:ext cx="142875" cy="195263"/>
                </a:xfrm>
                <a:custGeom>
                  <a:avLst/>
                  <a:gdLst/>
                  <a:ahLst/>
                  <a:cxnLst>
                    <a:cxn ang="0">
                      <a:pos x="0" y="0"/>
                    </a:cxn>
                    <a:cxn ang="0">
                      <a:pos x="3" y="0"/>
                    </a:cxn>
                    <a:cxn ang="0">
                      <a:pos x="6" y="0"/>
                    </a:cxn>
                    <a:cxn ang="0">
                      <a:pos x="9" y="1"/>
                    </a:cxn>
                    <a:cxn ang="0">
                      <a:pos x="9" y="3"/>
                    </a:cxn>
                    <a:cxn ang="0">
                      <a:pos x="8" y="6"/>
                    </a:cxn>
                    <a:cxn ang="0">
                      <a:pos x="8" y="12"/>
                    </a:cxn>
                    <a:cxn ang="0">
                      <a:pos x="14" y="14"/>
                    </a:cxn>
                    <a:cxn ang="0">
                      <a:pos x="21" y="17"/>
                    </a:cxn>
                    <a:cxn ang="0">
                      <a:pos x="31" y="21"/>
                    </a:cxn>
                    <a:cxn ang="0">
                      <a:pos x="41" y="26"/>
                    </a:cxn>
                    <a:cxn ang="0">
                      <a:pos x="52" y="32"/>
                    </a:cxn>
                    <a:cxn ang="0">
                      <a:pos x="61" y="39"/>
                    </a:cxn>
                    <a:cxn ang="0">
                      <a:pos x="71" y="47"/>
                    </a:cxn>
                    <a:cxn ang="0">
                      <a:pos x="79" y="56"/>
                    </a:cxn>
                    <a:cxn ang="0">
                      <a:pos x="86" y="66"/>
                    </a:cxn>
                    <a:cxn ang="0">
                      <a:pos x="89" y="78"/>
                    </a:cxn>
                    <a:cxn ang="0">
                      <a:pos x="90" y="90"/>
                    </a:cxn>
                    <a:cxn ang="0">
                      <a:pos x="87" y="104"/>
                    </a:cxn>
                    <a:cxn ang="0">
                      <a:pos x="79" y="123"/>
                    </a:cxn>
                    <a:cxn ang="0">
                      <a:pos x="58" y="108"/>
                    </a:cxn>
                    <a:cxn ang="0">
                      <a:pos x="39" y="92"/>
                    </a:cxn>
                    <a:cxn ang="0">
                      <a:pos x="25" y="72"/>
                    </a:cxn>
                    <a:cxn ang="0">
                      <a:pos x="13" y="51"/>
                    </a:cxn>
                    <a:cxn ang="0">
                      <a:pos x="7" y="34"/>
                    </a:cxn>
                    <a:cxn ang="0">
                      <a:pos x="3" y="18"/>
                    </a:cxn>
                    <a:cxn ang="0">
                      <a:pos x="0" y="0"/>
                    </a:cxn>
                  </a:cxnLst>
                  <a:rect l="0" t="0" r="r" b="b"/>
                  <a:pathLst>
                    <a:path w="90" h="123">
                      <a:moveTo>
                        <a:pt x="0" y="0"/>
                      </a:moveTo>
                      <a:lnTo>
                        <a:pt x="3" y="0"/>
                      </a:lnTo>
                      <a:lnTo>
                        <a:pt x="6" y="0"/>
                      </a:lnTo>
                      <a:lnTo>
                        <a:pt x="9" y="1"/>
                      </a:lnTo>
                      <a:lnTo>
                        <a:pt x="9" y="3"/>
                      </a:lnTo>
                      <a:lnTo>
                        <a:pt x="8" y="6"/>
                      </a:lnTo>
                      <a:lnTo>
                        <a:pt x="8" y="12"/>
                      </a:lnTo>
                      <a:lnTo>
                        <a:pt x="14" y="14"/>
                      </a:lnTo>
                      <a:lnTo>
                        <a:pt x="21" y="17"/>
                      </a:lnTo>
                      <a:lnTo>
                        <a:pt x="31" y="21"/>
                      </a:lnTo>
                      <a:lnTo>
                        <a:pt x="41" y="26"/>
                      </a:lnTo>
                      <a:lnTo>
                        <a:pt x="52" y="32"/>
                      </a:lnTo>
                      <a:lnTo>
                        <a:pt x="61" y="39"/>
                      </a:lnTo>
                      <a:lnTo>
                        <a:pt x="71" y="47"/>
                      </a:lnTo>
                      <a:lnTo>
                        <a:pt x="79" y="56"/>
                      </a:lnTo>
                      <a:lnTo>
                        <a:pt x="86" y="66"/>
                      </a:lnTo>
                      <a:lnTo>
                        <a:pt x="89" y="78"/>
                      </a:lnTo>
                      <a:lnTo>
                        <a:pt x="90" y="90"/>
                      </a:lnTo>
                      <a:lnTo>
                        <a:pt x="87" y="104"/>
                      </a:lnTo>
                      <a:lnTo>
                        <a:pt x="79" y="123"/>
                      </a:lnTo>
                      <a:lnTo>
                        <a:pt x="58" y="108"/>
                      </a:lnTo>
                      <a:lnTo>
                        <a:pt x="39" y="92"/>
                      </a:lnTo>
                      <a:lnTo>
                        <a:pt x="25" y="72"/>
                      </a:lnTo>
                      <a:lnTo>
                        <a:pt x="13" y="51"/>
                      </a:lnTo>
                      <a:lnTo>
                        <a:pt x="7" y="34"/>
                      </a:lnTo>
                      <a:lnTo>
                        <a:pt x="3" y="18"/>
                      </a:lnTo>
                      <a:lnTo>
                        <a:pt x="0" y="0"/>
                      </a:lnTo>
                      <a:close/>
                    </a:path>
                  </a:pathLst>
                </a:custGeom>
                <a:solidFill>
                  <a:srgbClr val="D0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83" name="Freeform 121">
                  <a:extLst>
                    <a:ext uri="{FF2B5EF4-FFF2-40B4-BE49-F238E27FC236}">
                      <a16:creationId xmlns:a16="http://schemas.microsoft.com/office/drawing/2014/main" id="{79529E8A-7BFF-5408-78F2-A1DCB60ADC02}"/>
                    </a:ext>
                  </a:extLst>
                </p:cNvPr>
                <p:cNvSpPr>
                  <a:spLocks/>
                </p:cNvSpPr>
                <p:nvPr/>
              </p:nvSpPr>
              <p:spPr bwMode="auto">
                <a:xfrm>
                  <a:off x="5864224" y="3886200"/>
                  <a:ext cx="209550" cy="255588"/>
                </a:xfrm>
                <a:custGeom>
                  <a:avLst/>
                  <a:gdLst/>
                  <a:ahLst/>
                  <a:cxnLst>
                    <a:cxn ang="0">
                      <a:pos x="46" y="0"/>
                    </a:cxn>
                    <a:cxn ang="0">
                      <a:pos x="47" y="0"/>
                    </a:cxn>
                    <a:cxn ang="0">
                      <a:pos x="51" y="2"/>
                    </a:cxn>
                    <a:cxn ang="0">
                      <a:pos x="58" y="4"/>
                    </a:cxn>
                    <a:cxn ang="0">
                      <a:pos x="66" y="7"/>
                    </a:cxn>
                    <a:cxn ang="0">
                      <a:pos x="75" y="11"/>
                    </a:cxn>
                    <a:cxn ang="0">
                      <a:pos x="86" y="16"/>
                    </a:cxn>
                    <a:cxn ang="0">
                      <a:pos x="95" y="22"/>
                    </a:cxn>
                    <a:cxn ang="0">
                      <a:pos x="106" y="29"/>
                    </a:cxn>
                    <a:cxn ang="0">
                      <a:pos x="115" y="37"/>
                    </a:cxn>
                    <a:cxn ang="0">
                      <a:pos x="122" y="46"/>
                    </a:cxn>
                    <a:cxn ang="0">
                      <a:pos x="128" y="56"/>
                    </a:cxn>
                    <a:cxn ang="0">
                      <a:pos x="131" y="67"/>
                    </a:cxn>
                    <a:cxn ang="0">
                      <a:pos x="132" y="79"/>
                    </a:cxn>
                    <a:cxn ang="0">
                      <a:pos x="129" y="92"/>
                    </a:cxn>
                    <a:cxn ang="0">
                      <a:pos x="122" y="109"/>
                    </a:cxn>
                    <a:cxn ang="0">
                      <a:pos x="113" y="123"/>
                    </a:cxn>
                    <a:cxn ang="0">
                      <a:pos x="103" y="134"/>
                    </a:cxn>
                    <a:cxn ang="0">
                      <a:pos x="92" y="143"/>
                    </a:cxn>
                    <a:cxn ang="0">
                      <a:pos x="80" y="150"/>
                    </a:cxn>
                    <a:cxn ang="0">
                      <a:pos x="68" y="154"/>
                    </a:cxn>
                    <a:cxn ang="0">
                      <a:pos x="55" y="157"/>
                    </a:cxn>
                    <a:cxn ang="0">
                      <a:pos x="43" y="159"/>
                    </a:cxn>
                    <a:cxn ang="0">
                      <a:pos x="31" y="161"/>
                    </a:cxn>
                    <a:cxn ang="0">
                      <a:pos x="9" y="161"/>
                    </a:cxn>
                    <a:cxn ang="0">
                      <a:pos x="0" y="160"/>
                    </a:cxn>
                    <a:cxn ang="0">
                      <a:pos x="46" y="0"/>
                    </a:cxn>
                  </a:cxnLst>
                  <a:rect l="0" t="0" r="r" b="b"/>
                  <a:pathLst>
                    <a:path w="132" h="161">
                      <a:moveTo>
                        <a:pt x="46" y="0"/>
                      </a:moveTo>
                      <a:lnTo>
                        <a:pt x="47" y="0"/>
                      </a:lnTo>
                      <a:lnTo>
                        <a:pt x="51" y="2"/>
                      </a:lnTo>
                      <a:lnTo>
                        <a:pt x="58" y="4"/>
                      </a:lnTo>
                      <a:lnTo>
                        <a:pt x="66" y="7"/>
                      </a:lnTo>
                      <a:lnTo>
                        <a:pt x="75" y="11"/>
                      </a:lnTo>
                      <a:lnTo>
                        <a:pt x="86" y="16"/>
                      </a:lnTo>
                      <a:lnTo>
                        <a:pt x="95" y="22"/>
                      </a:lnTo>
                      <a:lnTo>
                        <a:pt x="106" y="29"/>
                      </a:lnTo>
                      <a:lnTo>
                        <a:pt x="115" y="37"/>
                      </a:lnTo>
                      <a:lnTo>
                        <a:pt x="122" y="46"/>
                      </a:lnTo>
                      <a:lnTo>
                        <a:pt x="128" y="56"/>
                      </a:lnTo>
                      <a:lnTo>
                        <a:pt x="131" y="67"/>
                      </a:lnTo>
                      <a:lnTo>
                        <a:pt x="132" y="79"/>
                      </a:lnTo>
                      <a:lnTo>
                        <a:pt x="129" y="92"/>
                      </a:lnTo>
                      <a:lnTo>
                        <a:pt x="122" y="109"/>
                      </a:lnTo>
                      <a:lnTo>
                        <a:pt x="113" y="123"/>
                      </a:lnTo>
                      <a:lnTo>
                        <a:pt x="103" y="134"/>
                      </a:lnTo>
                      <a:lnTo>
                        <a:pt x="92" y="143"/>
                      </a:lnTo>
                      <a:lnTo>
                        <a:pt x="80" y="150"/>
                      </a:lnTo>
                      <a:lnTo>
                        <a:pt x="68" y="154"/>
                      </a:lnTo>
                      <a:lnTo>
                        <a:pt x="55" y="157"/>
                      </a:lnTo>
                      <a:lnTo>
                        <a:pt x="43" y="159"/>
                      </a:lnTo>
                      <a:lnTo>
                        <a:pt x="31" y="161"/>
                      </a:lnTo>
                      <a:lnTo>
                        <a:pt x="9" y="161"/>
                      </a:lnTo>
                      <a:lnTo>
                        <a:pt x="0" y="160"/>
                      </a:lnTo>
                      <a:lnTo>
                        <a:pt x="46"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84" name="Freeform 122">
                  <a:extLst>
                    <a:ext uri="{FF2B5EF4-FFF2-40B4-BE49-F238E27FC236}">
                      <a16:creationId xmlns:a16="http://schemas.microsoft.com/office/drawing/2014/main" id="{1E66C72C-F359-CF9F-74B3-E63E1EE3EAC8}"/>
                    </a:ext>
                  </a:extLst>
                </p:cNvPr>
                <p:cNvSpPr>
                  <a:spLocks/>
                </p:cNvSpPr>
                <p:nvPr/>
              </p:nvSpPr>
              <p:spPr bwMode="auto">
                <a:xfrm>
                  <a:off x="5864224" y="3886200"/>
                  <a:ext cx="196850" cy="255588"/>
                </a:xfrm>
                <a:custGeom>
                  <a:avLst/>
                  <a:gdLst/>
                  <a:ahLst/>
                  <a:cxnLst>
                    <a:cxn ang="0">
                      <a:pos x="46" y="0"/>
                    </a:cxn>
                    <a:cxn ang="0">
                      <a:pos x="47" y="0"/>
                    </a:cxn>
                    <a:cxn ang="0">
                      <a:pos x="51" y="2"/>
                    </a:cxn>
                    <a:cxn ang="0">
                      <a:pos x="58" y="4"/>
                    </a:cxn>
                    <a:cxn ang="0">
                      <a:pos x="58" y="13"/>
                    </a:cxn>
                    <a:cxn ang="0">
                      <a:pos x="57" y="27"/>
                    </a:cxn>
                    <a:cxn ang="0">
                      <a:pos x="57" y="43"/>
                    </a:cxn>
                    <a:cxn ang="0">
                      <a:pos x="55" y="60"/>
                    </a:cxn>
                    <a:cxn ang="0">
                      <a:pos x="53" y="78"/>
                    </a:cxn>
                    <a:cxn ang="0">
                      <a:pos x="50" y="96"/>
                    </a:cxn>
                    <a:cxn ang="0">
                      <a:pos x="46" y="113"/>
                    </a:cxn>
                    <a:cxn ang="0">
                      <a:pos x="41" y="130"/>
                    </a:cxn>
                    <a:cxn ang="0">
                      <a:pos x="34" y="143"/>
                    </a:cxn>
                    <a:cxn ang="0">
                      <a:pos x="41" y="143"/>
                    </a:cxn>
                    <a:cxn ang="0">
                      <a:pos x="51" y="143"/>
                    </a:cxn>
                    <a:cxn ang="0">
                      <a:pos x="62" y="141"/>
                    </a:cxn>
                    <a:cxn ang="0">
                      <a:pos x="76" y="137"/>
                    </a:cxn>
                    <a:cxn ang="0">
                      <a:pos x="91" y="130"/>
                    </a:cxn>
                    <a:cxn ang="0">
                      <a:pos x="107" y="121"/>
                    </a:cxn>
                    <a:cxn ang="0">
                      <a:pos x="124" y="107"/>
                    </a:cxn>
                    <a:cxn ang="0">
                      <a:pos x="115" y="121"/>
                    </a:cxn>
                    <a:cxn ang="0">
                      <a:pos x="105" y="133"/>
                    </a:cxn>
                    <a:cxn ang="0">
                      <a:pos x="94" y="142"/>
                    </a:cxn>
                    <a:cxn ang="0">
                      <a:pos x="82" y="149"/>
                    </a:cxn>
                    <a:cxn ang="0">
                      <a:pos x="70" y="154"/>
                    </a:cxn>
                    <a:cxn ang="0">
                      <a:pos x="57" y="157"/>
                    </a:cxn>
                    <a:cxn ang="0">
                      <a:pos x="44" y="159"/>
                    </a:cxn>
                    <a:cxn ang="0">
                      <a:pos x="32" y="161"/>
                    </a:cxn>
                    <a:cxn ang="0">
                      <a:pos x="10" y="161"/>
                    </a:cxn>
                    <a:cxn ang="0">
                      <a:pos x="0" y="160"/>
                    </a:cxn>
                    <a:cxn ang="0">
                      <a:pos x="46" y="0"/>
                    </a:cxn>
                  </a:cxnLst>
                  <a:rect l="0" t="0" r="r" b="b"/>
                  <a:pathLst>
                    <a:path w="124" h="161">
                      <a:moveTo>
                        <a:pt x="46" y="0"/>
                      </a:moveTo>
                      <a:lnTo>
                        <a:pt x="47" y="0"/>
                      </a:lnTo>
                      <a:lnTo>
                        <a:pt x="51" y="2"/>
                      </a:lnTo>
                      <a:lnTo>
                        <a:pt x="58" y="4"/>
                      </a:lnTo>
                      <a:lnTo>
                        <a:pt x="58" y="13"/>
                      </a:lnTo>
                      <a:lnTo>
                        <a:pt x="57" y="27"/>
                      </a:lnTo>
                      <a:lnTo>
                        <a:pt x="57" y="43"/>
                      </a:lnTo>
                      <a:lnTo>
                        <a:pt x="55" y="60"/>
                      </a:lnTo>
                      <a:lnTo>
                        <a:pt x="53" y="78"/>
                      </a:lnTo>
                      <a:lnTo>
                        <a:pt x="50" y="96"/>
                      </a:lnTo>
                      <a:lnTo>
                        <a:pt x="46" y="113"/>
                      </a:lnTo>
                      <a:lnTo>
                        <a:pt x="41" y="130"/>
                      </a:lnTo>
                      <a:lnTo>
                        <a:pt x="34" y="143"/>
                      </a:lnTo>
                      <a:lnTo>
                        <a:pt x="41" y="143"/>
                      </a:lnTo>
                      <a:lnTo>
                        <a:pt x="51" y="143"/>
                      </a:lnTo>
                      <a:lnTo>
                        <a:pt x="62" y="141"/>
                      </a:lnTo>
                      <a:lnTo>
                        <a:pt x="76" y="137"/>
                      </a:lnTo>
                      <a:lnTo>
                        <a:pt x="91" y="130"/>
                      </a:lnTo>
                      <a:lnTo>
                        <a:pt x="107" y="121"/>
                      </a:lnTo>
                      <a:lnTo>
                        <a:pt x="124" y="107"/>
                      </a:lnTo>
                      <a:lnTo>
                        <a:pt x="115" y="121"/>
                      </a:lnTo>
                      <a:lnTo>
                        <a:pt x="105" y="133"/>
                      </a:lnTo>
                      <a:lnTo>
                        <a:pt x="94" y="142"/>
                      </a:lnTo>
                      <a:lnTo>
                        <a:pt x="82" y="149"/>
                      </a:lnTo>
                      <a:lnTo>
                        <a:pt x="70" y="154"/>
                      </a:lnTo>
                      <a:lnTo>
                        <a:pt x="57" y="157"/>
                      </a:lnTo>
                      <a:lnTo>
                        <a:pt x="44" y="159"/>
                      </a:lnTo>
                      <a:lnTo>
                        <a:pt x="32" y="161"/>
                      </a:lnTo>
                      <a:lnTo>
                        <a:pt x="10" y="161"/>
                      </a:lnTo>
                      <a:lnTo>
                        <a:pt x="0" y="160"/>
                      </a:lnTo>
                      <a:lnTo>
                        <a:pt x="46"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85" name="Freeform 123">
                  <a:extLst>
                    <a:ext uri="{FF2B5EF4-FFF2-40B4-BE49-F238E27FC236}">
                      <a16:creationId xmlns:a16="http://schemas.microsoft.com/office/drawing/2014/main" id="{30900DBE-0677-5357-A60D-DA9A5CA66604}"/>
                    </a:ext>
                  </a:extLst>
                </p:cNvPr>
                <p:cNvSpPr>
                  <a:spLocks/>
                </p:cNvSpPr>
                <p:nvPr/>
              </p:nvSpPr>
              <p:spPr bwMode="auto">
                <a:xfrm>
                  <a:off x="5370512" y="3213100"/>
                  <a:ext cx="576263" cy="944563"/>
                </a:xfrm>
                <a:custGeom>
                  <a:avLst/>
                  <a:gdLst/>
                  <a:ahLst/>
                  <a:cxnLst>
                    <a:cxn ang="0">
                      <a:pos x="221" y="150"/>
                    </a:cxn>
                    <a:cxn ang="0">
                      <a:pos x="187" y="373"/>
                    </a:cxn>
                    <a:cxn ang="0">
                      <a:pos x="191" y="374"/>
                    </a:cxn>
                    <a:cxn ang="0">
                      <a:pos x="202" y="378"/>
                    </a:cxn>
                    <a:cxn ang="0">
                      <a:pos x="222" y="384"/>
                    </a:cxn>
                    <a:cxn ang="0">
                      <a:pos x="254" y="393"/>
                    </a:cxn>
                    <a:cxn ang="0">
                      <a:pos x="301" y="403"/>
                    </a:cxn>
                    <a:cxn ang="0">
                      <a:pos x="363" y="414"/>
                    </a:cxn>
                    <a:cxn ang="0">
                      <a:pos x="361" y="422"/>
                    </a:cxn>
                    <a:cxn ang="0">
                      <a:pos x="358" y="444"/>
                    </a:cxn>
                    <a:cxn ang="0">
                      <a:pos x="352" y="475"/>
                    </a:cxn>
                    <a:cxn ang="0">
                      <a:pos x="345" y="511"/>
                    </a:cxn>
                    <a:cxn ang="0">
                      <a:pos x="335" y="548"/>
                    </a:cxn>
                    <a:cxn ang="0">
                      <a:pos x="323" y="581"/>
                    </a:cxn>
                    <a:cxn ang="0">
                      <a:pos x="315" y="594"/>
                    </a:cxn>
                    <a:cxn ang="0">
                      <a:pos x="299" y="592"/>
                    </a:cxn>
                    <a:cxn ang="0">
                      <a:pos x="270" y="585"/>
                    </a:cxn>
                    <a:cxn ang="0">
                      <a:pos x="231" y="578"/>
                    </a:cxn>
                    <a:cxn ang="0">
                      <a:pos x="188" y="568"/>
                    </a:cxn>
                    <a:cxn ang="0">
                      <a:pos x="145" y="557"/>
                    </a:cxn>
                    <a:cxn ang="0">
                      <a:pos x="89" y="540"/>
                    </a:cxn>
                    <a:cxn ang="0">
                      <a:pos x="49" y="522"/>
                    </a:cxn>
                    <a:cxn ang="0">
                      <a:pos x="24" y="506"/>
                    </a:cxn>
                    <a:cxn ang="0">
                      <a:pos x="9" y="494"/>
                    </a:cxn>
                    <a:cxn ang="0">
                      <a:pos x="3" y="487"/>
                    </a:cxn>
                    <a:cxn ang="0">
                      <a:pos x="1" y="481"/>
                    </a:cxn>
                    <a:cxn ang="0">
                      <a:pos x="1" y="461"/>
                    </a:cxn>
                    <a:cxn ang="0">
                      <a:pos x="5" y="427"/>
                    </a:cxn>
                    <a:cxn ang="0">
                      <a:pos x="20" y="356"/>
                    </a:cxn>
                    <a:cxn ang="0">
                      <a:pos x="38" y="296"/>
                    </a:cxn>
                    <a:cxn ang="0">
                      <a:pos x="62" y="226"/>
                    </a:cxn>
                    <a:cxn ang="0">
                      <a:pos x="87" y="171"/>
                    </a:cxn>
                    <a:cxn ang="0">
                      <a:pos x="111" y="129"/>
                    </a:cxn>
                    <a:cxn ang="0">
                      <a:pos x="134" y="93"/>
                    </a:cxn>
                    <a:cxn ang="0">
                      <a:pos x="164" y="41"/>
                    </a:cxn>
                    <a:cxn ang="0">
                      <a:pos x="181" y="0"/>
                    </a:cxn>
                  </a:cxnLst>
                  <a:rect l="0" t="0" r="r" b="b"/>
                  <a:pathLst>
                    <a:path w="363" h="595">
                      <a:moveTo>
                        <a:pt x="181" y="0"/>
                      </a:moveTo>
                      <a:lnTo>
                        <a:pt x="221" y="150"/>
                      </a:lnTo>
                      <a:lnTo>
                        <a:pt x="207" y="296"/>
                      </a:lnTo>
                      <a:lnTo>
                        <a:pt x="187" y="373"/>
                      </a:lnTo>
                      <a:lnTo>
                        <a:pt x="188" y="373"/>
                      </a:lnTo>
                      <a:lnTo>
                        <a:pt x="191" y="374"/>
                      </a:lnTo>
                      <a:lnTo>
                        <a:pt x="195" y="376"/>
                      </a:lnTo>
                      <a:lnTo>
                        <a:pt x="202" y="378"/>
                      </a:lnTo>
                      <a:lnTo>
                        <a:pt x="211" y="381"/>
                      </a:lnTo>
                      <a:lnTo>
                        <a:pt x="222" y="384"/>
                      </a:lnTo>
                      <a:lnTo>
                        <a:pt x="237" y="388"/>
                      </a:lnTo>
                      <a:lnTo>
                        <a:pt x="254" y="393"/>
                      </a:lnTo>
                      <a:lnTo>
                        <a:pt x="276" y="397"/>
                      </a:lnTo>
                      <a:lnTo>
                        <a:pt x="301" y="403"/>
                      </a:lnTo>
                      <a:lnTo>
                        <a:pt x="330" y="408"/>
                      </a:lnTo>
                      <a:lnTo>
                        <a:pt x="363" y="414"/>
                      </a:lnTo>
                      <a:lnTo>
                        <a:pt x="363" y="416"/>
                      </a:lnTo>
                      <a:lnTo>
                        <a:pt x="361" y="422"/>
                      </a:lnTo>
                      <a:lnTo>
                        <a:pt x="360" y="432"/>
                      </a:lnTo>
                      <a:lnTo>
                        <a:pt x="358" y="444"/>
                      </a:lnTo>
                      <a:lnTo>
                        <a:pt x="355" y="459"/>
                      </a:lnTo>
                      <a:lnTo>
                        <a:pt x="352" y="475"/>
                      </a:lnTo>
                      <a:lnTo>
                        <a:pt x="349" y="493"/>
                      </a:lnTo>
                      <a:lnTo>
                        <a:pt x="345" y="511"/>
                      </a:lnTo>
                      <a:lnTo>
                        <a:pt x="340" y="530"/>
                      </a:lnTo>
                      <a:lnTo>
                        <a:pt x="335" y="548"/>
                      </a:lnTo>
                      <a:lnTo>
                        <a:pt x="330" y="565"/>
                      </a:lnTo>
                      <a:lnTo>
                        <a:pt x="323" y="581"/>
                      </a:lnTo>
                      <a:lnTo>
                        <a:pt x="317" y="595"/>
                      </a:lnTo>
                      <a:lnTo>
                        <a:pt x="315" y="594"/>
                      </a:lnTo>
                      <a:lnTo>
                        <a:pt x="308" y="594"/>
                      </a:lnTo>
                      <a:lnTo>
                        <a:pt x="299" y="592"/>
                      </a:lnTo>
                      <a:lnTo>
                        <a:pt x="285" y="589"/>
                      </a:lnTo>
                      <a:lnTo>
                        <a:pt x="270" y="585"/>
                      </a:lnTo>
                      <a:lnTo>
                        <a:pt x="251" y="582"/>
                      </a:lnTo>
                      <a:lnTo>
                        <a:pt x="231" y="578"/>
                      </a:lnTo>
                      <a:lnTo>
                        <a:pt x="210" y="573"/>
                      </a:lnTo>
                      <a:lnTo>
                        <a:pt x="188" y="568"/>
                      </a:lnTo>
                      <a:lnTo>
                        <a:pt x="167" y="563"/>
                      </a:lnTo>
                      <a:lnTo>
                        <a:pt x="145" y="557"/>
                      </a:lnTo>
                      <a:lnTo>
                        <a:pt x="114" y="548"/>
                      </a:lnTo>
                      <a:lnTo>
                        <a:pt x="89" y="540"/>
                      </a:lnTo>
                      <a:lnTo>
                        <a:pt x="67" y="531"/>
                      </a:lnTo>
                      <a:lnTo>
                        <a:pt x="49" y="522"/>
                      </a:lnTo>
                      <a:lnTo>
                        <a:pt x="35" y="513"/>
                      </a:lnTo>
                      <a:lnTo>
                        <a:pt x="24" y="506"/>
                      </a:lnTo>
                      <a:lnTo>
                        <a:pt x="15" y="500"/>
                      </a:lnTo>
                      <a:lnTo>
                        <a:pt x="9" y="494"/>
                      </a:lnTo>
                      <a:lnTo>
                        <a:pt x="5" y="489"/>
                      </a:lnTo>
                      <a:lnTo>
                        <a:pt x="3" y="487"/>
                      </a:lnTo>
                      <a:lnTo>
                        <a:pt x="2" y="486"/>
                      </a:lnTo>
                      <a:lnTo>
                        <a:pt x="1" y="481"/>
                      </a:lnTo>
                      <a:lnTo>
                        <a:pt x="0" y="473"/>
                      </a:lnTo>
                      <a:lnTo>
                        <a:pt x="1" y="461"/>
                      </a:lnTo>
                      <a:lnTo>
                        <a:pt x="2" y="446"/>
                      </a:lnTo>
                      <a:lnTo>
                        <a:pt x="5" y="427"/>
                      </a:lnTo>
                      <a:lnTo>
                        <a:pt x="14" y="382"/>
                      </a:lnTo>
                      <a:lnTo>
                        <a:pt x="20" y="356"/>
                      </a:lnTo>
                      <a:lnTo>
                        <a:pt x="29" y="327"/>
                      </a:lnTo>
                      <a:lnTo>
                        <a:pt x="38" y="296"/>
                      </a:lnTo>
                      <a:lnTo>
                        <a:pt x="50" y="259"/>
                      </a:lnTo>
                      <a:lnTo>
                        <a:pt x="62" y="226"/>
                      </a:lnTo>
                      <a:lnTo>
                        <a:pt x="75" y="197"/>
                      </a:lnTo>
                      <a:lnTo>
                        <a:pt x="87" y="171"/>
                      </a:lnTo>
                      <a:lnTo>
                        <a:pt x="99" y="149"/>
                      </a:lnTo>
                      <a:lnTo>
                        <a:pt x="111" y="129"/>
                      </a:lnTo>
                      <a:lnTo>
                        <a:pt x="123" y="111"/>
                      </a:lnTo>
                      <a:lnTo>
                        <a:pt x="134" y="93"/>
                      </a:lnTo>
                      <a:lnTo>
                        <a:pt x="154" y="58"/>
                      </a:lnTo>
                      <a:lnTo>
                        <a:pt x="164" y="41"/>
                      </a:lnTo>
                      <a:lnTo>
                        <a:pt x="172" y="22"/>
                      </a:lnTo>
                      <a:lnTo>
                        <a:pt x="18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86" name="Oval 126">
                  <a:extLst>
                    <a:ext uri="{FF2B5EF4-FFF2-40B4-BE49-F238E27FC236}">
                      <a16:creationId xmlns:a16="http://schemas.microsoft.com/office/drawing/2014/main" id="{5164BAC4-4127-C3CB-D3CE-CD6EE9881CCE}"/>
                    </a:ext>
                  </a:extLst>
                </p:cNvPr>
                <p:cNvSpPr/>
                <p:nvPr/>
              </p:nvSpPr>
              <p:spPr>
                <a:xfrm>
                  <a:off x="5180529" y="5499469"/>
                  <a:ext cx="1827766" cy="152401"/>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200" kern="0">
                    <a:solidFill>
                      <a:sysClr val="window" lastClr="FFFFFF"/>
                    </a:solidFill>
                    <a:latin typeface="Chalkboard" panose="03050602040202020205" pitchFamily="66" charset="77"/>
                  </a:endParaRPr>
                </a:p>
              </p:txBody>
            </p:sp>
          </p:grpSp>
          <p:grpSp>
            <p:nvGrpSpPr>
              <p:cNvPr id="971" name="276 Grupo">
                <a:extLst>
                  <a:ext uri="{FF2B5EF4-FFF2-40B4-BE49-F238E27FC236}">
                    <a16:creationId xmlns:a16="http://schemas.microsoft.com/office/drawing/2014/main" id="{C3EB4909-AC17-582B-C355-A8932589EA49}"/>
                  </a:ext>
                </a:extLst>
              </p:cNvPr>
              <p:cNvGrpSpPr/>
              <p:nvPr/>
            </p:nvGrpSpPr>
            <p:grpSpPr>
              <a:xfrm>
                <a:off x="6624637" y="2232634"/>
                <a:ext cx="1827766" cy="3704007"/>
                <a:chOff x="5180529" y="1947863"/>
                <a:chExt cx="1827766" cy="3704007"/>
              </a:xfrm>
            </p:grpSpPr>
            <p:sp>
              <p:nvSpPr>
                <p:cNvPr id="1011" name="Freeform 74">
                  <a:extLst>
                    <a:ext uri="{FF2B5EF4-FFF2-40B4-BE49-F238E27FC236}">
                      <a16:creationId xmlns:a16="http://schemas.microsoft.com/office/drawing/2014/main" id="{4CECD889-9E39-A6AC-F65A-EB427A702DE3}"/>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12" name="Freeform 75">
                  <a:extLst>
                    <a:ext uri="{FF2B5EF4-FFF2-40B4-BE49-F238E27FC236}">
                      <a16:creationId xmlns:a16="http://schemas.microsoft.com/office/drawing/2014/main" id="{A5E6FFFE-D985-97FE-E611-28BD3FF86706}"/>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CFD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13" name="Freeform 76">
                  <a:extLst>
                    <a:ext uri="{FF2B5EF4-FFF2-40B4-BE49-F238E27FC236}">
                      <a16:creationId xmlns:a16="http://schemas.microsoft.com/office/drawing/2014/main" id="{1ACC3D26-D232-B203-5679-34E6F035B366}"/>
                    </a:ext>
                  </a:extLst>
                </p:cNvPr>
                <p:cNvSpPr>
                  <a:spLocks/>
                </p:cNvSpPr>
                <p:nvPr/>
              </p:nvSpPr>
              <p:spPr bwMode="auto">
                <a:xfrm>
                  <a:off x="5695949" y="4233863"/>
                  <a:ext cx="871538" cy="1296988"/>
                </a:xfrm>
                <a:custGeom>
                  <a:avLst/>
                  <a:gdLst/>
                  <a:ahLst/>
                  <a:cxnLst>
                    <a:cxn ang="0">
                      <a:pos x="549" y="2"/>
                    </a:cxn>
                    <a:cxn ang="0">
                      <a:pos x="547" y="20"/>
                    </a:cxn>
                    <a:cxn ang="0">
                      <a:pos x="546" y="54"/>
                    </a:cxn>
                    <a:cxn ang="0">
                      <a:pos x="542" y="101"/>
                    </a:cxn>
                    <a:cxn ang="0">
                      <a:pos x="539" y="156"/>
                    </a:cxn>
                    <a:cxn ang="0">
                      <a:pos x="534" y="219"/>
                    </a:cxn>
                    <a:cxn ang="0">
                      <a:pos x="529" y="284"/>
                    </a:cxn>
                    <a:cxn ang="0">
                      <a:pos x="518" y="383"/>
                    </a:cxn>
                    <a:cxn ang="0">
                      <a:pos x="509" y="447"/>
                    </a:cxn>
                    <a:cxn ang="0">
                      <a:pos x="500" y="512"/>
                    </a:cxn>
                    <a:cxn ang="0">
                      <a:pos x="489" y="575"/>
                    </a:cxn>
                    <a:cxn ang="0">
                      <a:pos x="477" y="631"/>
                    </a:cxn>
                    <a:cxn ang="0">
                      <a:pos x="467" y="681"/>
                    </a:cxn>
                    <a:cxn ang="0">
                      <a:pos x="458" y="722"/>
                    </a:cxn>
                    <a:cxn ang="0">
                      <a:pos x="451" y="751"/>
                    </a:cxn>
                    <a:cxn ang="0">
                      <a:pos x="448" y="767"/>
                    </a:cxn>
                    <a:cxn ang="0">
                      <a:pos x="293" y="817"/>
                    </a:cxn>
                    <a:cxn ang="0">
                      <a:pos x="124" y="775"/>
                    </a:cxn>
                    <a:cxn ang="0">
                      <a:pos x="121" y="767"/>
                    </a:cxn>
                    <a:cxn ang="0">
                      <a:pos x="116" y="751"/>
                    </a:cxn>
                    <a:cxn ang="0">
                      <a:pos x="108" y="724"/>
                    </a:cxn>
                    <a:cxn ang="0">
                      <a:pos x="98" y="685"/>
                    </a:cxn>
                    <a:cxn ang="0">
                      <a:pos x="86" y="634"/>
                    </a:cxn>
                    <a:cxn ang="0">
                      <a:pos x="72" y="568"/>
                    </a:cxn>
                    <a:cxn ang="0">
                      <a:pos x="58" y="487"/>
                    </a:cxn>
                    <a:cxn ang="0">
                      <a:pos x="42" y="389"/>
                    </a:cxn>
                    <a:cxn ang="0">
                      <a:pos x="25" y="273"/>
                    </a:cxn>
                    <a:cxn ang="0">
                      <a:pos x="8" y="137"/>
                    </a:cxn>
                    <a:cxn ang="0">
                      <a:pos x="2" y="62"/>
                    </a:cxn>
                    <a:cxn ang="0">
                      <a:pos x="21" y="63"/>
                    </a:cxn>
                    <a:cxn ang="0">
                      <a:pos x="56" y="64"/>
                    </a:cxn>
                    <a:cxn ang="0">
                      <a:pos x="161" y="65"/>
                    </a:cxn>
                    <a:cxn ang="0">
                      <a:pos x="225" y="63"/>
                    </a:cxn>
                    <a:cxn ang="0">
                      <a:pos x="294" y="58"/>
                    </a:cxn>
                    <a:cxn ang="0">
                      <a:pos x="364" y="50"/>
                    </a:cxn>
                    <a:cxn ang="0">
                      <a:pos x="431" y="38"/>
                    </a:cxn>
                    <a:cxn ang="0">
                      <a:pos x="494" y="22"/>
                    </a:cxn>
                    <a:cxn ang="0">
                      <a:pos x="549" y="0"/>
                    </a:cxn>
                  </a:cxnLst>
                  <a:rect l="0" t="0" r="r" b="b"/>
                  <a:pathLst>
                    <a:path w="549" h="817">
                      <a:moveTo>
                        <a:pt x="549" y="0"/>
                      </a:moveTo>
                      <a:lnTo>
                        <a:pt x="549" y="2"/>
                      </a:lnTo>
                      <a:lnTo>
                        <a:pt x="548" y="9"/>
                      </a:lnTo>
                      <a:lnTo>
                        <a:pt x="547" y="20"/>
                      </a:lnTo>
                      <a:lnTo>
                        <a:pt x="547" y="36"/>
                      </a:lnTo>
                      <a:lnTo>
                        <a:pt x="546" y="54"/>
                      </a:lnTo>
                      <a:lnTo>
                        <a:pt x="544" y="76"/>
                      </a:lnTo>
                      <a:lnTo>
                        <a:pt x="542" y="101"/>
                      </a:lnTo>
                      <a:lnTo>
                        <a:pt x="541" y="128"/>
                      </a:lnTo>
                      <a:lnTo>
                        <a:pt x="539" y="156"/>
                      </a:lnTo>
                      <a:lnTo>
                        <a:pt x="537" y="187"/>
                      </a:lnTo>
                      <a:lnTo>
                        <a:pt x="534" y="219"/>
                      </a:lnTo>
                      <a:lnTo>
                        <a:pt x="531" y="251"/>
                      </a:lnTo>
                      <a:lnTo>
                        <a:pt x="529" y="284"/>
                      </a:lnTo>
                      <a:lnTo>
                        <a:pt x="522" y="351"/>
                      </a:lnTo>
                      <a:lnTo>
                        <a:pt x="518" y="383"/>
                      </a:lnTo>
                      <a:lnTo>
                        <a:pt x="514" y="415"/>
                      </a:lnTo>
                      <a:lnTo>
                        <a:pt x="509" y="447"/>
                      </a:lnTo>
                      <a:lnTo>
                        <a:pt x="504" y="481"/>
                      </a:lnTo>
                      <a:lnTo>
                        <a:pt x="500" y="512"/>
                      </a:lnTo>
                      <a:lnTo>
                        <a:pt x="494" y="544"/>
                      </a:lnTo>
                      <a:lnTo>
                        <a:pt x="489" y="575"/>
                      </a:lnTo>
                      <a:lnTo>
                        <a:pt x="483" y="604"/>
                      </a:lnTo>
                      <a:lnTo>
                        <a:pt x="477" y="631"/>
                      </a:lnTo>
                      <a:lnTo>
                        <a:pt x="472" y="657"/>
                      </a:lnTo>
                      <a:lnTo>
                        <a:pt x="467" y="681"/>
                      </a:lnTo>
                      <a:lnTo>
                        <a:pt x="462" y="703"/>
                      </a:lnTo>
                      <a:lnTo>
                        <a:pt x="458" y="722"/>
                      </a:lnTo>
                      <a:lnTo>
                        <a:pt x="455" y="738"/>
                      </a:lnTo>
                      <a:lnTo>
                        <a:pt x="451" y="751"/>
                      </a:lnTo>
                      <a:lnTo>
                        <a:pt x="449" y="760"/>
                      </a:lnTo>
                      <a:lnTo>
                        <a:pt x="448" y="767"/>
                      </a:lnTo>
                      <a:lnTo>
                        <a:pt x="447" y="769"/>
                      </a:lnTo>
                      <a:lnTo>
                        <a:pt x="293" y="817"/>
                      </a:lnTo>
                      <a:lnTo>
                        <a:pt x="125" y="776"/>
                      </a:lnTo>
                      <a:lnTo>
                        <a:pt x="124" y="775"/>
                      </a:lnTo>
                      <a:lnTo>
                        <a:pt x="123" y="772"/>
                      </a:lnTo>
                      <a:lnTo>
                        <a:pt x="121" y="767"/>
                      </a:lnTo>
                      <a:lnTo>
                        <a:pt x="119" y="760"/>
                      </a:lnTo>
                      <a:lnTo>
                        <a:pt x="116" y="751"/>
                      </a:lnTo>
                      <a:lnTo>
                        <a:pt x="112" y="738"/>
                      </a:lnTo>
                      <a:lnTo>
                        <a:pt x="108" y="724"/>
                      </a:lnTo>
                      <a:lnTo>
                        <a:pt x="103" y="706"/>
                      </a:lnTo>
                      <a:lnTo>
                        <a:pt x="98" y="685"/>
                      </a:lnTo>
                      <a:lnTo>
                        <a:pt x="92" y="662"/>
                      </a:lnTo>
                      <a:lnTo>
                        <a:pt x="86" y="634"/>
                      </a:lnTo>
                      <a:lnTo>
                        <a:pt x="79" y="603"/>
                      </a:lnTo>
                      <a:lnTo>
                        <a:pt x="72" y="568"/>
                      </a:lnTo>
                      <a:lnTo>
                        <a:pt x="65" y="530"/>
                      </a:lnTo>
                      <a:lnTo>
                        <a:pt x="58" y="487"/>
                      </a:lnTo>
                      <a:lnTo>
                        <a:pt x="49" y="441"/>
                      </a:lnTo>
                      <a:lnTo>
                        <a:pt x="42" y="389"/>
                      </a:lnTo>
                      <a:lnTo>
                        <a:pt x="34" y="333"/>
                      </a:lnTo>
                      <a:lnTo>
                        <a:pt x="25" y="273"/>
                      </a:lnTo>
                      <a:lnTo>
                        <a:pt x="17" y="208"/>
                      </a:lnTo>
                      <a:lnTo>
                        <a:pt x="8" y="137"/>
                      </a:lnTo>
                      <a:lnTo>
                        <a:pt x="0" y="62"/>
                      </a:lnTo>
                      <a:lnTo>
                        <a:pt x="2" y="62"/>
                      </a:lnTo>
                      <a:lnTo>
                        <a:pt x="9" y="63"/>
                      </a:lnTo>
                      <a:lnTo>
                        <a:pt x="21" y="63"/>
                      </a:lnTo>
                      <a:lnTo>
                        <a:pt x="36" y="63"/>
                      </a:lnTo>
                      <a:lnTo>
                        <a:pt x="56" y="64"/>
                      </a:lnTo>
                      <a:lnTo>
                        <a:pt x="78" y="65"/>
                      </a:lnTo>
                      <a:lnTo>
                        <a:pt x="161" y="65"/>
                      </a:lnTo>
                      <a:lnTo>
                        <a:pt x="192" y="64"/>
                      </a:lnTo>
                      <a:lnTo>
                        <a:pt x="225" y="63"/>
                      </a:lnTo>
                      <a:lnTo>
                        <a:pt x="259" y="60"/>
                      </a:lnTo>
                      <a:lnTo>
                        <a:pt x="294" y="58"/>
                      </a:lnTo>
                      <a:lnTo>
                        <a:pt x="328" y="54"/>
                      </a:lnTo>
                      <a:lnTo>
                        <a:pt x="364" y="50"/>
                      </a:lnTo>
                      <a:lnTo>
                        <a:pt x="397" y="45"/>
                      </a:lnTo>
                      <a:lnTo>
                        <a:pt x="431" y="38"/>
                      </a:lnTo>
                      <a:lnTo>
                        <a:pt x="463" y="30"/>
                      </a:lnTo>
                      <a:lnTo>
                        <a:pt x="494" y="22"/>
                      </a:lnTo>
                      <a:lnTo>
                        <a:pt x="522" y="11"/>
                      </a:lnTo>
                      <a:lnTo>
                        <a:pt x="549"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14" name="Freeform 77">
                  <a:extLst>
                    <a:ext uri="{FF2B5EF4-FFF2-40B4-BE49-F238E27FC236}">
                      <a16:creationId xmlns:a16="http://schemas.microsoft.com/office/drawing/2014/main" id="{8A574F70-3D1E-85BC-FB6D-FAA9A8BFE5FB}"/>
                    </a:ext>
                  </a:extLst>
                </p:cNvPr>
                <p:cNvSpPr>
                  <a:spLocks/>
                </p:cNvSpPr>
                <p:nvPr/>
              </p:nvSpPr>
              <p:spPr bwMode="auto">
                <a:xfrm>
                  <a:off x="6083299" y="4606925"/>
                  <a:ext cx="211138" cy="922338"/>
                </a:xfrm>
                <a:custGeom>
                  <a:avLst/>
                  <a:gdLst/>
                  <a:ahLst/>
                  <a:cxnLst>
                    <a:cxn ang="0">
                      <a:pos x="133" y="0"/>
                    </a:cxn>
                    <a:cxn ang="0">
                      <a:pos x="133" y="1"/>
                    </a:cxn>
                    <a:cxn ang="0">
                      <a:pos x="130" y="4"/>
                    </a:cxn>
                    <a:cxn ang="0">
                      <a:pos x="125" y="9"/>
                    </a:cxn>
                    <a:cxn ang="0">
                      <a:pos x="118" y="15"/>
                    </a:cxn>
                    <a:cxn ang="0">
                      <a:pos x="109" y="22"/>
                    </a:cxn>
                    <a:cxn ang="0">
                      <a:pos x="97" y="29"/>
                    </a:cxn>
                    <a:cxn ang="0">
                      <a:pos x="82" y="35"/>
                    </a:cxn>
                    <a:cxn ang="0">
                      <a:pos x="59" y="581"/>
                    </a:cxn>
                    <a:cxn ang="0">
                      <a:pos x="38" y="579"/>
                    </a:cxn>
                    <a:cxn ang="0">
                      <a:pos x="55" y="39"/>
                    </a:cxn>
                    <a:cxn ang="0">
                      <a:pos x="53" y="39"/>
                    </a:cxn>
                    <a:cxn ang="0">
                      <a:pos x="48" y="38"/>
                    </a:cxn>
                    <a:cxn ang="0">
                      <a:pos x="41" y="36"/>
                    </a:cxn>
                    <a:cxn ang="0">
                      <a:pos x="31" y="33"/>
                    </a:cxn>
                    <a:cxn ang="0">
                      <a:pos x="21" y="29"/>
                    </a:cxn>
                    <a:cxn ang="0">
                      <a:pos x="10" y="24"/>
                    </a:cxn>
                    <a:cxn ang="0">
                      <a:pos x="0" y="18"/>
                    </a:cxn>
                    <a:cxn ang="0">
                      <a:pos x="3" y="18"/>
                    </a:cxn>
                    <a:cxn ang="0">
                      <a:pos x="10" y="18"/>
                    </a:cxn>
                    <a:cxn ang="0">
                      <a:pos x="20" y="18"/>
                    </a:cxn>
                    <a:cxn ang="0">
                      <a:pos x="34" y="16"/>
                    </a:cxn>
                    <a:cxn ang="0">
                      <a:pos x="50" y="15"/>
                    </a:cxn>
                    <a:cxn ang="0">
                      <a:pos x="67" y="13"/>
                    </a:cxn>
                    <a:cxn ang="0">
                      <a:pos x="84" y="11"/>
                    </a:cxn>
                    <a:cxn ang="0">
                      <a:pos x="102" y="8"/>
                    </a:cxn>
                    <a:cxn ang="0">
                      <a:pos x="119" y="4"/>
                    </a:cxn>
                    <a:cxn ang="0">
                      <a:pos x="133" y="0"/>
                    </a:cxn>
                  </a:cxnLst>
                  <a:rect l="0" t="0" r="r" b="b"/>
                  <a:pathLst>
                    <a:path w="133" h="581">
                      <a:moveTo>
                        <a:pt x="133" y="0"/>
                      </a:moveTo>
                      <a:lnTo>
                        <a:pt x="133" y="1"/>
                      </a:lnTo>
                      <a:lnTo>
                        <a:pt x="130" y="4"/>
                      </a:lnTo>
                      <a:lnTo>
                        <a:pt x="125" y="9"/>
                      </a:lnTo>
                      <a:lnTo>
                        <a:pt x="118" y="15"/>
                      </a:lnTo>
                      <a:lnTo>
                        <a:pt x="109" y="22"/>
                      </a:lnTo>
                      <a:lnTo>
                        <a:pt x="97" y="29"/>
                      </a:lnTo>
                      <a:lnTo>
                        <a:pt x="82" y="35"/>
                      </a:lnTo>
                      <a:lnTo>
                        <a:pt x="59" y="581"/>
                      </a:lnTo>
                      <a:lnTo>
                        <a:pt x="38" y="579"/>
                      </a:lnTo>
                      <a:lnTo>
                        <a:pt x="55" y="39"/>
                      </a:lnTo>
                      <a:lnTo>
                        <a:pt x="53" y="39"/>
                      </a:lnTo>
                      <a:lnTo>
                        <a:pt x="48" y="38"/>
                      </a:lnTo>
                      <a:lnTo>
                        <a:pt x="41" y="36"/>
                      </a:lnTo>
                      <a:lnTo>
                        <a:pt x="31" y="33"/>
                      </a:lnTo>
                      <a:lnTo>
                        <a:pt x="21" y="29"/>
                      </a:lnTo>
                      <a:lnTo>
                        <a:pt x="10" y="24"/>
                      </a:lnTo>
                      <a:lnTo>
                        <a:pt x="0" y="18"/>
                      </a:lnTo>
                      <a:lnTo>
                        <a:pt x="3" y="18"/>
                      </a:lnTo>
                      <a:lnTo>
                        <a:pt x="10" y="18"/>
                      </a:lnTo>
                      <a:lnTo>
                        <a:pt x="20" y="18"/>
                      </a:lnTo>
                      <a:lnTo>
                        <a:pt x="34" y="16"/>
                      </a:lnTo>
                      <a:lnTo>
                        <a:pt x="50" y="15"/>
                      </a:lnTo>
                      <a:lnTo>
                        <a:pt x="67" y="13"/>
                      </a:lnTo>
                      <a:lnTo>
                        <a:pt x="84" y="11"/>
                      </a:lnTo>
                      <a:lnTo>
                        <a:pt x="102" y="8"/>
                      </a:lnTo>
                      <a:lnTo>
                        <a:pt x="119" y="4"/>
                      </a:lnTo>
                      <a:lnTo>
                        <a:pt x="133"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15" name="Freeform 78">
                  <a:extLst>
                    <a:ext uri="{FF2B5EF4-FFF2-40B4-BE49-F238E27FC236}">
                      <a16:creationId xmlns:a16="http://schemas.microsoft.com/office/drawing/2014/main" id="{66A4DDBC-D3A4-1307-FECE-A349C26633EA}"/>
                    </a:ext>
                  </a:extLst>
                </p:cNvPr>
                <p:cNvSpPr>
                  <a:spLocks/>
                </p:cNvSpPr>
                <p:nvPr/>
              </p:nvSpPr>
              <p:spPr bwMode="auto">
                <a:xfrm>
                  <a:off x="6149974" y="3328988"/>
                  <a:ext cx="193675" cy="822325"/>
                </a:xfrm>
                <a:custGeom>
                  <a:avLst/>
                  <a:gdLst/>
                  <a:ahLst/>
                  <a:cxnLst>
                    <a:cxn ang="0">
                      <a:pos x="35" y="0"/>
                    </a:cxn>
                    <a:cxn ang="0">
                      <a:pos x="44" y="31"/>
                    </a:cxn>
                    <a:cxn ang="0">
                      <a:pos x="53" y="64"/>
                    </a:cxn>
                    <a:cxn ang="0">
                      <a:pos x="62" y="97"/>
                    </a:cxn>
                    <a:cxn ang="0">
                      <a:pos x="69" y="130"/>
                    </a:cxn>
                    <a:cxn ang="0">
                      <a:pos x="76" y="164"/>
                    </a:cxn>
                    <a:cxn ang="0">
                      <a:pos x="83" y="197"/>
                    </a:cxn>
                    <a:cxn ang="0">
                      <a:pos x="89" y="230"/>
                    </a:cxn>
                    <a:cxn ang="0">
                      <a:pos x="95" y="261"/>
                    </a:cxn>
                    <a:cxn ang="0">
                      <a:pos x="100" y="291"/>
                    </a:cxn>
                    <a:cxn ang="0">
                      <a:pos x="105" y="320"/>
                    </a:cxn>
                    <a:cxn ang="0">
                      <a:pos x="109" y="346"/>
                    </a:cxn>
                    <a:cxn ang="0">
                      <a:pos x="113" y="370"/>
                    </a:cxn>
                    <a:cxn ang="0">
                      <a:pos x="116" y="391"/>
                    </a:cxn>
                    <a:cxn ang="0">
                      <a:pos x="118" y="409"/>
                    </a:cxn>
                    <a:cxn ang="0">
                      <a:pos x="120" y="424"/>
                    </a:cxn>
                    <a:cxn ang="0">
                      <a:pos x="121" y="435"/>
                    </a:cxn>
                    <a:cxn ang="0">
                      <a:pos x="122" y="442"/>
                    </a:cxn>
                    <a:cxn ang="0">
                      <a:pos x="122" y="444"/>
                    </a:cxn>
                    <a:cxn ang="0">
                      <a:pos x="62" y="518"/>
                    </a:cxn>
                    <a:cxn ang="0">
                      <a:pos x="0" y="448"/>
                    </a:cxn>
                    <a:cxn ang="0">
                      <a:pos x="2" y="423"/>
                    </a:cxn>
                    <a:cxn ang="0">
                      <a:pos x="3" y="396"/>
                    </a:cxn>
                    <a:cxn ang="0">
                      <a:pos x="4" y="367"/>
                    </a:cxn>
                    <a:cxn ang="0">
                      <a:pos x="4" y="337"/>
                    </a:cxn>
                    <a:cxn ang="0">
                      <a:pos x="5" y="306"/>
                    </a:cxn>
                    <a:cxn ang="0">
                      <a:pos x="5" y="213"/>
                    </a:cxn>
                    <a:cxn ang="0">
                      <a:pos x="4" y="183"/>
                    </a:cxn>
                    <a:cxn ang="0">
                      <a:pos x="4" y="154"/>
                    </a:cxn>
                    <a:cxn ang="0">
                      <a:pos x="4" y="127"/>
                    </a:cxn>
                    <a:cxn ang="0">
                      <a:pos x="3" y="101"/>
                    </a:cxn>
                    <a:cxn ang="0">
                      <a:pos x="2" y="78"/>
                    </a:cxn>
                    <a:cxn ang="0">
                      <a:pos x="2" y="57"/>
                    </a:cxn>
                    <a:cxn ang="0">
                      <a:pos x="2" y="39"/>
                    </a:cxn>
                    <a:cxn ang="0">
                      <a:pos x="1" y="25"/>
                    </a:cxn>
                    <a:cxn ang="0">
                      <a:pos x="0" y="13"/>
                    </a:cxn>
                    <a:cxn ang="0">
                      <a:pos x="0" y="5"/>
                    </a:cxn>
                    <a:cxn ang="0">
                      <a:pos x="35" y="0"/>
                    </a:cxn>
                  </a:cxnLst>
                  <a:rect l="0" t="0" r="r" b="b"/>
                  <a:pathLst>
                    <a:path w="122" h="518">
                      <a:moveTo>
                        <a:pt x="35" y="0"/>
                      </a:moveTo>
                      <a:lnTo>
                        <a:pt x="44" y="31"/>
                      </a:lnTo>
                      <a:lnTo>
                        <a:pt x="53" y="64"/>
                      </a:lnTo>
                      <a:lnTo>
                        <a:pt x="62" y="97"/>
                      </a:lnTo>
                      <a:lnTo>
                        <a:pt x="69" y="130"/>
                      </a:lnTo>
                      <a:lnTo>
                        <a:pt x="76" y="164"/>
                      </a:lnTo>
                      <a:lnTo>
                        <a:pt x="83" y="197"/>
                      </a:lnTo>
                      <a:lnTo>
                        <a:pt x="89" y="230"/>
                      </a:lnTo>
                      <a:lnTo>
                        <a:pt x="95" y="261"/>
                      </a:lnTo>
                      <a:lnTo>
                        <a:pt x="100" y="291"/>
                      </a:lnTo>
                      <a:lnTo>
                        <a:pt x="105" y="320"/>
                      </a:lnTo>
                      <a:lnTo>
                        <a:pt x="109" y="346"/>
                      </a:lnTo>
                      <a:lnTo>
                        <a:pt x="113" y="370"/>
                      </a:lnTo>
                      <a:lnTo>
                        <a:pt x="116" y="391"/>
                      </a:lnTo>
                      <a:lnTo>
                        <a:pt x="118" y="409"/>
                      </a:lnTo>
                      <a:lnTo>
                        <a:pt x="120" y="424"/>
                      </a:lnTo>
                      <a:lnTo>
                        <a:pt x="121" y="435"/>
                      </a:lnTo>
                      <a:lnTo>
                        <a:pt x="122" y="442"/>
                      </a:lnTo>
                      <a:lnTo>
                        <a:pt x="122" y="444"/>
                      </a:lnTo>
                      <a:lnTo>
                        <a:pt x="62" y="518"/>
                      </a:lnTo>
                      <a:lnTo>
                        <a:pt x="0" y="448"/>
                      </a:lnTo>
                      <a:lnTo>
                        <a:pt x="2" y="423"/>
                      </a:lnTo>
                      <a:lnTo>
                        <a:pt x="3" y="396"/>
                      </a:lnTo>
                      <a:lnTo>
                        <a:pt x="4" y="367"/>
                      </a:lnTo>
                      <a:lnTo>
                        <a:pt x="4" y="337"/>
                      </a:lnTo>
                      <a:lnTo>
                        <a:pt x="5" y="306"/>
                      </a:lnTo>
                      <a:lnTo>
                        <a:pt x="5" y="213"/>
                      </a:lnTo>
                      <a:lnTo>
                        <a:pt x="4" y="183"/>
                      </a:lnTo>
                      <a:lnTo>
                        <a:pt x="4" y="154"/>
                      </a:lnTo>
                      <a:lnTo>
                        <a:pt x="4" y="127"/>
                      </a:lnTo>
                      <a:lnTo>
                        <a:pt x="3" y="101"/>
                      </a:lnTo>
                      <a:lnTo>
                        <a:pt x="2" y="78"/>
                      </a:lnTo>
                      <a:lnTo>
                        <a:pt x="2" y="57"/>
                      </a:lnTo>
                      <a:lnTo>
                        <a:pt x="2" y="39"/>
                      </a:lnTo>
                      <a:lnTo>
                        <a:pt x="1" y="25"/>
                      </a:lnTo>
                      <a:lnTo>
                        <a:pt x="0" y="13"/>
                      </a:lnTo>
                      <a:lnTo>
                        <a:pt x="0" y="5"/>
                      </a:lnTo>
                      <a:lnTo>
                        <a:pt x="35"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16" name="Freeform 79">
                  <a:extLst>
                    <a:ext uri="{FF2B5EF4-FFF2-40B4-BE49-F238E27FC236}">
                      <a16:creationId xmlns:a16="http://schemas.microsoft.com/office/drawing/2014/main" id="{EEAF0A91-8677-D639-AEFE-1B8DC3F20841}"/>
                    </a:ext>
                  </a:extLst>
                </p:cNvPr>
                <p:cNvSpPr>
                  <a:spLocks/>
                </p:cNvSpPr>
                <p:nvPr/>
              </p:nvSpPr>
              <p:spPr bwMode="auto">
                <a:xfrm>
                  <a:off x="5783262" y="5395913"/>
                  <a:ext cx="754063" cy="166688"/>
                </a:xfrm>
                <a:custGeom>
                  <a:avLst/>
                  <a:gdLst/>
                  <a:ahLst/>
                  <a:cxnLst>
                    <a:cxn ang="0">
                      <a:pos x="115" y="0"/>
                    </a:cxn>
                    <a:cxn ang="0">
                      <a:pos x="132" y="1"/>
                    </a:cxn>
                    <a:cxn ang="0">
                      <a:pos x="152" y="5"/>
                    </a:cxn>
                    <a:cxn ang="0">
                      <a:pos x="173" y="10"/>
                    </a:cxn>
                    <a:cxn ang="0">
                      <a:pos x="195" y="19"/>
                    </a:cxn>
                    <a:cxn ang="0">
                      <a:pos x="219" y="30"/>
                    </a:cxn>
                    <a:cxn ang="0">
                      <a:pos x="246" y="44"/>
                    </a:cxn>
                    <a:cxn ang="0">
                      <a:pos x="246" y="44"/>
                    </a:cxn>
                    <a:cxn ang="0">
                      <a:pos x="250" y="42"/>
                    </a:cxn>
                    <a:cxn ang="0">
                      <a:pos x="255" y="39"/>
                    </a:cxn>
                    <a:cxn ang="0">
                      <a:pos x="261" y="35"/>
                    </a:cxn>
                    <a:cxn ang="0">
                      <a:pos x="268" y="30"/>
                    </a:cxn>
                    <a:cxn ang="0">
                      <a:pos x="278" y="26"/>
                    </a:cxn>
                    <a:cxn ang="0">
                      <a:pos x="289" y="21"/>
                    </a:cxn>
                    <a:cxn ang="0">
                      <a:pos x="300" y="16"/>
                    </a:cxn>
                    <a:cxn ang="0">
                      <a:pos x="312" y="11"/>
                    </a:cxn>
                    <a:cxn ang="0">
                      <a:pos x="324" y="7"/>
                    </a:cxn>
                    <a:cxn ang="0">
                      <a:pos x="338" y="4"/>
                    </a:cxn>
                    <a:cxn ang="0">
                      <a:pos x="351" y="1"/>
                    </a:cxn>
                    <a:cxn ang="0">
                      <a:pos x="365" y="1"/>
                    </a:cxn>
                    <a:cxn ang="0">
                      <a:pos x="379" y="1"/>
                    </a:cxn>
                    <a:cxn ang="0">
                      <a:pos x="392" y="3"/>
                    </a:cxn>
                    <a:cxn ang="0">
                      <a:pos x="406" y="7"/>
                    </a:cxn>
                    <a:cxn ang="0">
                      <a:pos x="418" y="13"/>
                    </a:cxn>
                    <a:cxn ang="0">
                      <a:pos x="430" y="21"/>
                    </a:cxn>
                    <a:cxn ang="0">
                      <a:pos x="442" y="32"/>
                    </a:cxn>
                    <a:cxn ang="0">
                      <a:pos x="451" y="46"/>
                    </a:cxn>
                    <a:cxn ang="0">
                      <a:pos x="461" y="62"/>
                    </a:cxn>
                    <a:cxn ang="0">
                      <a:pos x="469" y="82"/>
                    </a:cxn>
                    <a:cxn ang="0">
                      <a:pos x="475" y="105"/>
                    </a:cxn>
                    <a:cxn ang="0">
                      <a:pos x="0" y="105"/>
                    </a:cxn>
                    <a:cxn ang="0">
                      <a:pos x="0" y="104"/>
                    </a:cxn>
                    <a:cxn ang="0">
                      <a:pos x="1" y="102"/>
                    </a:cxn>
                    <a:cxn ang="0">
                      <a:pos x="1" y="97"/>
                    </a:cxn>
                    <a:cxn ang="0">
                      <a:pos x="3" y="92"/>
                    </a:cxn>
                    <a:cxn ang="0">
                      <a:pos x="5" y="85"/>
                    </a:cxn>
                    <a:cxn ang="0">
                      <a:pos x="8" y="77"/>
                    </a:cxn>
                    <a:cxn ang="0">
                      <a:pos x="11" y="70"/>
                    </a:cxn>
                    <a:cxn ang="0">
                      <a:pos x="15" y="61"/>
                    </a:cxn>
                    <a:cxn ang="0">
                      <a:pos x="20" y="53"/>
                    </a:cxn>
                    <a:cxn ang="0">
                      <a:pos x="26" y="44"/>
                    </a:cxn>
                    <a:cxn ang="0">
                      <a:pos x="33" y="35"/>
                    </a:cxn>
                    <a:cxn ang="0">
                      <a:pos x="41" y="27"/>
                    </a:cxn>
                    <a:cxn ang="0">
                      <a:pos x="50" y="19"/>
                    </a:cxn>
                    <a:cxn ang="0">
                      <a:pos x="60" y="13"/>
                    </a:cxn>
                    <a:cxn ang="0">
                      <a:pos x="72" y="8"/>
                    </a:cxn>
                    <a:cxn ang="0">
                      <a:pos x="85" y="4"/>
                    </a:cxn>
                    <a:cxn ang="0">
                      <a:pos x="99" y="1"/>
                    </a:cxn>
                    <a:cxn ang="0">
                      <a:pos x="115" y="0"/>
                    </a:cxn>
                  </a:cxnLst>
                  <a:rect l="0" t="0" r="r" b="b"/>
                  <a:pathLst>
                    <a:path w="475" h="105">
                      <a:moveTo>
                        <a:pt x="115" y="0"/>
                      </a:moveTo>
                      <a:lnTo>
                        <a:pt x="132" y="1"/>
                      </a:lnTo>
                      <a:lnTo>
                        <a:pt x="152" y="5"/>
                      </a:lnTo>
                      <a:lnTo>
                        <a:pt x="173" y="10"/>
                      </a:lnTo>
                      <a:lnTo>
                        <a:pt x="195" y="19"/>
                      </a:lnTo>
                      <a:lnTo>
                        <a:pt x="219" y="30"/>
                      </a:lnTo>
                      <a:lnTo>
                        <a:pt x="246" y="44"/>
                      </a:lnTo>
                      <a:lnTo>
                        <a:pt x="246" y="44"/>
                      </a:lnTo>
                      <a:lnTo>
                        <a:pt x="250" y="42"/>
                      </a:lnTo>
                      <a:lnTo>
                        <a:pt x="255" y="39"/>
                      </a:lnTo>
                      <a:lnTo>
                        <a:pt x="261" y="35"/>
                      </a:lnTo>
                      <a:lnTo>
                        <a:pt x="268" y="30"/>
                      </a:lnTo>
                      <a:lnTo>
                        <a:pt x="278" y="26"/>
                      </a:lnTo>
                      <a:lnTo>
                        <a:pt x="289" y="21"/>
                      </a:lnTo>
                      <a:lnTo>
                        <a:pt x="300" y="16"/>
                      </a:lnTo>
                      <a:lnTo>
                        <a:pt x="312" y="11"/>
                      </a:lnTo>
                      <a:lnTo>
                        <a:pt x="324" y="7"/>
                      </a:lnTo>
                      <a:lnTo>
                        <a:pt x="338" y="4"/>
                      </a:lnTo>
                      <a:lnTo>
                        <a:pt x="351" y="1"/>
                      </a:lnTo>
                      <a:lnTo>
                        <a:pt x="365" y="1"/>
                      </a:lnTo>
                      <a:lnTo>
                        <a:pt x="379" y="1"/>
                      </a:lnTo>
                      <a:lnTo>
                        <a:pt x="392" y="3"/>
                      </a:lnTo>
                      <a:lnTo>
                        <a:pt x="406" y="7"/>
                      </a:lnTo>
                      <a:lnTo>
                        <a:pt x="418" y="13"/>
                      </a:lnTo>
                      <a:lnTo>
                        <a:pt x="430" y="21"/>
                      </a:lnTo>
                      <a:lnTo>
                        <a:pt x="442" y="32"/>
                      </a:lnTo>
                      <a:lnTo>
                        <a:pt x="451" y="46"/>
                      </a:lnTo>
                      <a:lnTo>
                        <a:pt x="461" y="62"/>
                      </a:lnTo>
                      <a:lnTo>
                        <a:pt x="469" y="82"/>
                      </a:lnTo>
                      <a:lnTo>
                        <a:pt x="475" y="105"/>
                      </a:lnTo>
                      <a:lnTo>
                        <a:pt x="0" y="105"/>
                      </a:lnTo>
                      <a:lnTo>
                        <a:pt x="0" y="104"/>
                      </a:lnTo>
                      <a:lnTo>
                        <a:pt x="1" y="102"/>
                      </a:lnTo>
                      <a:lnTo>
                        <a:pt x="1" y="97"/>
                      </a:lnTo>
                      <a:lnTo>
                        <a:pt x="3" y="92"/>
                      </a:lnTo>
                      <a:lnTo>
                        <a:pt x="5" y="85"/>
                      </a:lnTo>
                      <a:lnTo>
                        <a:pt x="8" y="77"/>
                      </a:lnTo>
                      <a:lnTo>
                        <a:pt x="11" y="70"/>
                      </a:lnTo>
                      <a:lnTo>
                        <a:pt x="15" y="61"/>
                      </a:lnTo>
                      <a:lnTo>
                        <a:pt x="20" y="53"/>
                      </a:lnTo>
                      <a:lnTo>
                        <a:pt x="26" y="44"/>
                      </a:lnTo>
                      <a:lnTo>
                        <a:pt x="33" y="35"/>
                      </a:lnTo>
                      <a:lnTo>
                        <a:pt x="41" y="27"/>
                      </a:lnTo>
                      <a:lnTo>
                        <a:pt x="50" y="19"/>
                      </a:lnTo>
                      <a:lnTo>
                        <a:pt x="60" y="13"/>
                      </a:lnTo>
                      <a:lnTo>
                        <a:pt x="72" y="8"/>
                      </a:lnTo>
                      <a:lnTo>
                        <a:pt x="85" y="4"/>
                      </a:lnTo>
                      <a:lnTo>
                        <a:pt x="99" y="1"/>
                      </a:lnTo>
                      <a:lnTo>
                        <a:pt x="11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17" name="Freeform 80">
                  <a:extLst>
                    <a:ext uri="{FF2B5EF4-FFF2-40B4-BE49-F238E27FC236}">
                      <a16:creationId xmlns:a16="http://schemas.microsoft.com/office/drawing/2014/main" id="{15238315-2406-B7B7-2C60-9541522F2B9D}"/>
                    </a:ext>
                  </a:extLst>
                </p:cNvPr>
                <p:cNvSpPr>
                  <a:spLocks noEditPoints="1"/>
                </p:cNvSpPr>
                <p:nvPr/>
              </p:nvSpPr>
              <p:spPr bwMode="auto">
                <a:xfrm>
                  <a:off x="6354762" y="3203575"/>
                  <a:ext cx="66675" cy="1085850"/>
                </a:xfrm>
                <a:custGeom>
                  <a:avLst/>
                  <a:gdLst/>
                  <a:ahLst/>
                  <a:cxnLst>
                    <a:cxn ang="0">
                      <a:pos x="18" y="582"/>
                    </a:cxn>
                    <a:cxn ang="0">
                      <a:pos x="24" y="582"/>
                    </a:cxn>
                    <a:cxn ang="0">
                      <a:pos x="29" y="583"/>
                    </a:cxn>
                    <a:cxn ang="0">
                      <a:pos x="33" y="619"/>
                    </a:cxn>
                    <a:cxn ang="0">
                      <a:pos x="38" y="652"/>
                    </a:cxn>
                    <a:cxn ang="0">
                      <a:pos x="42" y="681"/>
                    </a:cxn>
                    <a:cxn ang="0">
                      <a:pos x="29" y="684"/>
                    </a:cxn>
                    <a:cxn ang="0">
                      <a:pos x="26" y="654"/>
                    </a:cxn>
                    <a:cxn ang="0">
                      <a:pos x="22" y="619"/>
                    </a:cxn>
                    <a:cxn ang="0">
                      <a:pos x="18" y="582"/>
                    </a:cxn>
                    <a:cxn ang="0">
                      <a:pos x="19" y="0"/>
                    </a:cxn>
                    <a:cxn ang="0">
                      <a:pos x="19" y="2"/>
                    </a:cxn>
                    <a:cxn ang="0">
                      <a:pos x="18" y="8"/>
                    </a:cxn>
                    <a:cxn ang="0">
                      <a:pos x="17" y="17"/>
                    </a:cxn>
                    <a:cxn ang="0">
                      <a:pos x="16" y="30"/>
                    </a:cxn>
                    <a:cxn ang="0">
                      <a:pos x="14" y="48"/>
                    </a:cxn>
                    <a:cxn ang="0">
                      <a:pos x="12" y="70"/>
                    </a:cxn>
                    <a:cxn ang="0">
                      <a:pos x="11" y="96"/>
                    </a:cxn>
                    <a:cxn ang="0">
                      <a:pos x="9" y="126"/>
                    </a:cxn>
                    <a:cxn ang="0">
                      <a:pos x="9" y="161"/>
                    </a:cxn>
                    <a:cxn ang="0">
                      <a:pos x="8" y="200"/>
                    </a:cxn>
                    <a:cxn ang="0">
                      <a:pos x="4" y="202"/>
                    </a:cxn>
                    <a:cxn ang="0">
                      <a:pos x="0" y="204"/>
                    </a:cxn>
                    <a:cxn ang="0">
                      <a:pos x="1" y="166"/>
                    </a:cxn>
                    <a:cxn ang="0">
                      <a:pos x="4" y="132"/>
                    </a:cxn>
                    <a:cxn ang="0">
                      <a:pos x="6" y="101"/>
                    </a:cxn>
                    <a:cxn ang="0">
                      <a:pos x="9" y="75"/>
                    </a:cxn>
                    <a:cxn ang="0">
                      <a:pos x="11" y="52"/>
                    </a:cxn>
                    <a:cxn ang="0">
                      <a:pos x="13" y="34"/>
                    </a:cxn>
                    <a:cxn ang="0">
                      <a:pos x="16" y="19"/>
                    </a:cxn>
                    <a:cxn ang="0">
                      <a:pos x="18" y="8"/>
                    </a:cxn>
                    <a:cxn ang="0">
                      <a:pos x="18" y="2"/>
                    </a:cxn>
                    <a:cxn ang="0">
                      <a:pos x="19" y="0"/>
                    </a:cxn>
                  </a:cxnLst>
                  <a:rect l="0" t="0" r="r" b="b"/>
                  <a:pathLst>
                    <a:path w="42" h="684">
                      <a:moveTo>
                        <a:pt x="18" y="582"/>
                      </a:moveTo>
                      <a:lnTo>
                        <a:pt x="24" y="582"/>
                      </a:lnTo>
                      <a:lnTo>
                        <a:pt x="29" y="583"/>
                      </a:lnTo>
                      <a:lnTo>
                        <a:pt x="33" y="619"/>
                      </a:lnTo>
                      <a:lnTo>
                        <a:pt x="38" y="652"/>
                      </a:lnTo>
                      <a:lnTo>
                        <a:pt x="42" y="681"/>
                      </a:lnTo>
                      <a:lnTo>
                        <a:pt x="29" y="684"/>
                      </a:lnTo>
                      <a:lnTo>
                        <a:pt x="26" y="654"/>
                      </a:lnTo>
                      <a:lnTo>
                        <a:pt x="22" y="619"/>
                      </a:lnTo>
                      <a:lnTo>
                        <a:pt x="18" y="582"/>
                      </a:lnTo>
                      <a:close/>
                      <a:moveTo>
                        <a:pt x="19" y="0"/>
                      </a:moveTo>
                      <a:lnTo>
                        <a:pt x="19" y="2"/>
                      </a:lnTo>
                      <a:lnTo>
                        <a:pt x="18" y="8"/>
                      </a:lnTo>
                      <a:lnTo>
                        <a:pt x="17" y="17"/>
                      </a:lnTo>
                      <a:lnTo>
                        <a:pt x="16" y="30"/>
                      </a:lnTo>
                      <a:lnTo>
                        <a:pt x="14" y="48"/>
                      </a:lnTo>
                      <a:lnTo>
                        <a:pt x="12" y="70"/>
                      </a:lnTo>
                      <a:lnTo>
                        <a:pt x="11" y="96"/>
                      </a:lnTo>
                      <a:lnTo>
                        <a:pt x="9" y="126"/>
                      </a:lnTo>
                      <a:lnTo>
                        <a:pt x="9" y="161"/>
                      </a:lnTo>
                      <a:lnTo>
                        <a:pt x="8" y="200"/>
                      </a:lnTo>
                      <a:lnTo>
                        <a:pt x="4" y="202"/>
                      </a:lnTo>
                      <a:lnTo>
                        <a:pt x="0" y="204"/>
                      </a:lnTo>
                      <a:lnTo>
                        <a:pt x="1" y="166"/>
                      </a:lnTo>
                      <a:lnTo>
                        <a:pt x="4" y="132"/>
                      </a:lnTo>
                      <a:lnTo>
                        <a:pt x="6" y="101"/>
                      </a:lnTo>
                      <a:lnTo>
                        <a:pt x="9" y="75"/>
                      </a:lnTo>
                      <a:lnTo>
                        <a:pt x="11" y="52"/>
                      </a:lnTo>
                      <a:lnTo>
                        <a:pt x="13" y="34"/>
                      </a:lnTo>
                      <a:lnTo>
                        <a:pt x="16" y="19"/>
                      </a:lnTo>
                      <a:lnTo>
                        <a:pt x="18" y="8"/>
                      </a:lnTo>
                      <a:lnTo>
                        <a:pt x="18" y="2"/>
                      </a:lnTo>
                      <a:lnTo>
                        <a:pt x="19" y="0"/>
                      </a:lnTo>
                      <a:close/>
                    </a:path>
                  </a:pathLst>
                </a:custGeom>
                <a:solidFill>
                  <a:srgbClr val="8DB5C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18" name="Freeform 81">
                  <a:extLst>
                    <a:ext uri="{FF2B5EF4-FFF2-40B4-BE49-F238E27FC236}">
                      <a16:creationId xmlns:a16="http://schemas.microsoft.com/office/drawing/2014/main" id="{8481343C-CBB8-3489-6FDF-7188710BDF73}"/>
                    </a:ext>
                  </a:extLst>
                </p:cNvPr>
                <p:cNvSpPr>
                  <a:spLocks/>
                </p:cNvSpPr>
                <p:nvPr/>
              </p:nvSpPr>
              <p:spPr bwMode="auto">
                <a:xfrm>
                  <a:off x="6400799" y="4284663"/>
                  <a:ext cx="34925" cy="87313"/>
                </a:xfrm>
                <a:custGeom>
                  <a:avLst/>
                  <a:gdLst/>
                  <a:ahLst/>
                  <a:cxnLst>
                    <a:cxn ang="0">
                      <a:pos x="13" y="0"/>
                    </a:cxn>
                    <a:cxn ang="0">
                      <a:pos x="16" y="21"/>
                    </a:cxn>
                    <a:cxn ang="0">
                      <a:pos x="20" y="38"/>
                    </a:cxn>
                    <a:cxn ang="0">
                      <a:pos x="22" y="52"/>
                    </a:cxn>
                    <a:cxn ang="0">
                      <a:pos x="7" y="55"/>
                    </a:cxn>
                    <a:cxn ang="0">
                      <a:pos x="5" y="46"/>
                    </a:cxn>
                    <a:cxn ang="0">
                      <a:pos x="4" y="35"/>
                    </a:cxn>
                    <a:cxn ang="0">
                      <a:pos x="2" y="20"/>
                    </a:cxn>
                    <a:cxn ang="0">
                      <a:pos x="0" y="3"/>
                    </a:cxn>
                    <a:cxn ang="0">
                      <a:pos x="13" y="0"/>
                    </a:cxn>
                  </a:cxnLst>
                  <a:rect l="0" t="0" r="r" b="b"/>
                  <a:pathLst>
                    <a:path w="22" h="55">
                      <a:moveTo>
                        <a:pt x="13" y="0"/>
                      </a:moveTo>
                      <a:lnTo>
                        <a:pt x="16" y="21"/>
                      </a:lnTo>
                      <a:lnTo>
                        <a:pt x="20" y="38"/>
                      </a:lnTo>
                      <a:lnTo>
                        <a:pt x="22" y="52"/>
                      </a:lnTo>
                      <a:lnTo>
                        <a:pt x="7" y="55"/>
                      </a:lnTo>
                      <a:lnTo>
                        <a:pt x="5" y="46"/>
                      </a:lnTo>
                      <a:lnTo>
                        <a:pt x="4" y="35"/>
                      </a:lnTo>
                      <a:lnTo>
                        <a:pt x="2" y="20"/>
                      </a:lnTo>
                      <a:lnTo>
                        <a:pt x="0" y="3"/>
                      </a:lnTo>
                      <a:lnTo>
                        <a:pt x="13" y="0"/>
                      </a:lnTo>
                      <a:close/>
                    </a:path>
                  </a:pathLst>
                </a:custGeom>
                <a:solidFill>
                  <a:srgbClr val="00003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19" name="Freeform 82">
                  <a:extLst>
                    <a:ext uri="{FF2B5EF4-FFF2-40B4-BE49-F238E27FC236}">
                      <a16:creationId xmlns:a16="http://schemas.microsoft.com/office/drawing/2014/main" id="{B9E7B182-10CA-EACA-A2BB-18D640A0FE5E}"/>
                    </a:ext>
                  </a:extLst>
                </p:cNvPr>
                <p:cNvSpPr>
                  <a:spLocks/>
                </p:cNvSpPr>
                <p:nvPr/>
              </p:nvSpPr>
              <p:spPr bwMode="auto">
                <a:xfrm>
                  <a:off x="5472112" y="1947863"/>
                  <a:ext cx="1163638" cy="1125538"/>
                </a:xfrm>
                <a:custGeom>
                  <a:avLst/>
                  <a:gdLst/>
                  <a:ahLst/>
                  <a:cxnLst>
                    <a:cxn ang="0">
                      <a:pos x="364" y="0"/>
                    </a:cxn>
                    <a:cxn ang="0">
                      <a:pos x="432" y="9"/>
                    </a:cxn>
                    <a:cxn ang="0">
                      <a:pos x="500" y="32"/>
                    </a:cxn>
                    <a:cxn ang="0">
                      <a:pos x="559" y="64"/>
                    </a:cxn>
                    <a:cxn ang="0">
                      <a:pos x="611" y="108"/>
                    </a:cxn>
                    <a:cxn ang="0">
                      <a:pos x="654" y="160"/>
                    </a:cxn>
                    <a:cxn ang="0">
                      <a:pos x="688" y="218"/>
                    </a:cxn>
                    <a:cxn ang="0">
                      <a:pos x="712" y="280"/>
                    </a:cxn>
                    <a:cxn ang="0">
                      <a:pos x="728" y="344"/>
                    </a:cxn>
                    <a:cxn ang="0">
                      <a:pos x="733" y="407"/>
                    </a:cxn>
                    <a:cxn ang="0">
                      <a:pos x="728" y="465"/>
                    </a:cxn>
                    <a:cxn ang="0">
                      <a:pos x="712" y="519"/>
                    </a:cxn>
                    <a:cxn ang="0">
                      <a:pos x="682" y="575"/>
                    </a:cxn>
                    <a:cxn ang="0">
                      <a:pos x="641" y="622"/>
                    </a:cxn>
                    <a:cxn ang="0">
                      <a:pos x="593" y="660"/>
                    </a:cxn>
                    <a:cxn ang="0">
                      <a:pos x="537" y="686"/>
                    </a:cxn>
                    <a:cxn ang="0">
                      <a:pos x="476" y="702"/>
                    </a:cxn>
                    <a:cxn ang="0">
                      <a:pos x="412" y="709"/>
                    </a:cxn>
                    <a:cxn ang="0">
                      <a:pos x="345" y="703"/>
                    </a:cxn>
                    <a:cxn ang="0">
                      <a:pos x="277" y="687"/>
                    </a:cxn>
                    <a:cxn ang="0">
                      <a:pos x="209" y="658"/>
                    </a:cxn>
                    <a:cxn ang="0">
                      <a:pos x="146" y="617"/>
                    </a:cxn>
                    <a:cxn ang="0">
                      <a:pos x="93" y="567"/>
                    </a:cxn>
                    <a:cxn ang="0">
                      <a:pos x="51" y="510"/>
                    </a:cxn>
                    <a:cxn ang="0">
                      <a:pos x="21" y="447"/>
                    </a:cxn>
                    <a:cxn ang="0">
                      <a:pos x="3" y="380"/>
                    </a:cxn>
                    <a:cxn ang="0">
                      <a:pos x="1" y="311"/>
                    </a:cxn>
                    <a:cxn ang="0">
                      <a:pos x="12" y="242"/>
                    </a:cxn>
                    <a:cxn ang="0">
                      <a:pos x="39" y="176"/>
                    </a:cxn>
                    <a:cxn ang="0">
                      <a:pos x="76" y="121"/>
                    </a:cxn>
                    <a:cxn ang="0">
                      <a:pos x="122" y="76"/>
                    </a:cxn>
                    <a:cxn ang="0">
                      <a:pos x="175" y="41"/>
                    </a:cxn>
                    <a:cxn ang="0">
                      <a:pos x="234" y="16"/>
                    </a:cxn>
                    <a:cxn ang="0">
                      <a:pos x="297" y="3"/>
                    </a:cxn>
                  </a:cxnLst>
                  <a:rect l="0" t="0" r="r" b="b"/>
                  <a:pathLst>
                    <a:path w="733" h="709">
                      <a:moveTo>
                        <a:pt x="331" y="0"/>
                      </a:moveTo>
                      <a:lnTo>
                        <a:pt x="364" y="0"/>
                      </a:lnTo>
                      <a:lnTo>
                        <a:pt x="398" y="3"/>
                      </a:lnTo>
                      <a:lnTo>
                        <a:pt x="432" y="9"/>
                      </a:lnTo>
                      <a:lnTo>
                        <a:pt x="466" y="19"/>
                      </a:lnTo>
                      <a:lnTo>
                        <a:pt x="500" y="32"/>
                      </a:lnTo>
                      <a:lnTo>
                        <a:pt x="531" y="46"/>
                      </a:lnTo>
                      <a:lnTo>
                        <a:pt x="559" y="64"/>
                      </a:lnTo>
                      <a:lnTo>
                        <a:pt x="586" y="85"/>
                      </a:lnTo>
                      <a:lnTo>
                        <a:pt x="611" y="108"/>
                      </a:lnTo>
                      <a:lnTo>
                        <a:pt x="633" y="133"/>
                      </a:lnTo>
                      <a:lnTo>
                        <a:pt x="654" y="160"/>
                      </a:lnTo>
                      <a:lnTo>
                        <a:pt x="672" y="188"/>
                      </a:lnTo>
                      <a:lnTo>
                        <a:pt x="688" y="218"/>
                      </a:lnTo>
                      <a:lnTo>
                        <a:pt x="701" y="249"/>
                      </a:lnTo>
                      <a:lnTo>
                        <a:pt x="712" y="280"/>
                      </a:lnTo>
                      <a:lnTo>
                        <a:pt x="721" y="312"/>
                      </a:lnTo>
                      <a:lnTo>
                        <a:pt x="728" y="344"/>
                      </a:lnTo>
                      <a:lnTo>
                        <a:pt x="732" y="376"/>
                      </a:lnTo>
                      <a:lnTo>
                        <a:pt x="733" y="407"/>
                      </a:lnTo>
                      <a:lnTo>
                        <a:pt x="732" y="436"/>
                      </a:lnTo>
                      <a:lnTo>
                        <a:pt x="728" y="465"/>
                      </a:lnTo>
                      <a:lnTo>
                        <a:pt x="721" y="493"/>
                      </a:lnTo>
                      <a:lnTo>
                        <a:pt x="712" y="519"/>
                      </a:lnTo>
                      <a:lnTo>
                        <a:pt x="699" y="548"/>
                      </a:lnTo>
                      <a:lnTo>
                        <a:pt x="682" y="575"/>
                      </a:lnTo>
                      <a:lnTo>
                        <a:pt x="663" y="600"/>
                      </a:lnTo>
                      <a:lnTo>
                        <a:pt x="641" y="622"/>
                      </a:lnTo>
                      <a:lnTo>
                        <a:pt x="618" y="642"/>
                      </a:lnTo>
                      <a:lnTo>
                        <a:pt x="593" y="660"/>
                      </a:lnTo>
                      <a:lnTo>
                        <a:pt x="566" y="674"/>
                      </a:lnTo>
                      <a:lnTo>
                        <a:pt x="537" y="686"/>
                      </a:lnTo>
                      <a:lnTo>
                        <a:pt x="507" y="696"/>
                      </a:lnTo>
                      <a:lnTo>
                        <a:pt x="476" y="702"/>
                      </a:lnTo>
                      <a:lnTo>
                        <a:pt x="444" y="707"/>
                      </a:lnTo>
                      <a:lnTo>
                        <a:pt x="412" y="709"/>
                      </a:lnTo>
                      <a:lnTo>
                        <a:pt x="379" y="707"/>
                      </a:lnTo>
                      <a:lnTo>
                        <a:pt x="345" y="703"/>
                      </a:lnTo>
                      <a:lnTo>
                        <a:pt x="311" y="696"/>
                      </a:lnTo>
                      <a:lnTo>
                        <a:pt x="277" y="687"/>
                      </a:lnTo>
                      <a:lnTo>
                        <a:pt x="244" y="674"/>
                      </a:lnTo>
                      <a:lnTo>
                        <a:pt x="209" y="658"/>
                      </a:lnTo>
                      <a:lnTo>
                        <a:pt x="177" y="638"/>
                      </a:lnTo>
                      <a:lnTo>
                        <a:pt x="146" y="617"/>
                      </a:lnTo>
                      <a:lnTo>
                        <a:pt x="119" y="593"/>
                      </a:lnTo>
                      <a:lnTo>
                        <a:pt x="93" y="567"/>
                      </a:lnTo>
                      <a:lnTo>
                        <a:pt x="70" y="539"/>
                      </a:lnTo>
                      <a:lnTo>
                        <a:pt x="51" y="510"/>
                      </a:lnTo>
                      <a:lnTo>
                        <a:pt x="34" y="479"/>
                      </a:lnTo>
                      <a:lnTo>
                        <a:pt x="21" y="447"/>
                      </a:lnTo>
                      <a:lnTo>
                        <a:pt x="10" y="414"/>
                      </a:lnTo>
                      <a:lnTo>
                        <a:pt x="3" y="380"/>
                      </a:lnTo>
                      <a:lnTo>
                        <a:pt x="0" y="345"/>
                      </a:lnTo>
                      <a:lnTo>
                        <a:pt x="1" y="311"/>
                      </a:lnTo>
                      <a:lnTo>
                        <a:pt x="5" y="276"/>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20" name="Freeform 83">
                  <a:extLst>
                    <a:ext uri="{FF2B5EF4-FFF2-40B4-BE49-F238E27FC236}">
                      <a16:creationId xmlns:a16="http://schemas.microsoft.com/office/drawing/2014/main" id="{C0CFF80D-0871-29EA-835F-BEB0212AA64A}"/>
                    </a:ext>
                  </a:extLst>
                </p:cNvPr>
                <p:cNvSpPr>
                  <a:spLocks/>
                </p:cNvSpPr>
                <p:nvPr/>
              </p:nvSpPr>
              <p:spPr bwMode="auto">
                <a:xfrm>
                  <a:off x="5580062" y="2012950"/>
                  <a:ext cx="1016000" cy="979488"/>
                </a:xfrm>
                <a:custGeom>
                  <a:avLst/>
                  <a:gdLst/>
                  <a:ahLst/>
                  <a:cxnLst>
                    <a:cxn ang="0">
                      <a:pos x="311" y="0"/>
                    </a:cxn>
                    <a:cxn ang="0">
                      <a:pos x="374" y="8"/>
                    </a:cxn>
                    <a:cxn ang="0">
                      <a:pos x="437" y="28"/>
                    </a:cxn>
                    <a:cxn ang="0">
                      <a:pos x="491" y="58"/>
                    </a:cxn>
                    <a:cxn ang="0">
                      <a:pos x="538" y="99"/>
                    </a:cxn>
                    <a:cxn ang="0">
                      <a:pos x="577" y="148"/>
                    </a:cxn>
                    <a:cxn ang="0">
                      <a:pos x="606" y="203"/>
                    </a:cxn>
                    <a:cxn ang="0">
                      <a:pos x="626" y="261"/>
                    </a:cxn>
                    <a:cxn ang="0">
                      <a:pos x="637" y="319"/>
                    </a:cxn>
                    <a:cxn ang="0">
                      <a:pos x="639" y="376"/>
                    </a:cxn>
                    <a:cxn ang="0">
                      <a:pos x="630" y="429"/>
                    </a:cxn>
                    <a:cxn ang="0">
                      <a:pos x="608" y="480"/>
                    </a:cxn>
                    <a:cxn ang="0">
                      <a:pos x="575" y="527"/>
                    </a:cxn>
                    <a:cxn ang="0">
                      <a:pos x="533" y="565"/>
                    </a:cxn>
                    <a:cxn ang="0">
                      <a:pos x="483" y="592"/>
                    </a:cxn>
                    <a:cxn ang="0">
                      <a:pos x="428" y="610"/>
                    </a:cxn>
                    <a:cxn ang="0">
                      <a:pos x="369" y="617"/>
                    </a:cxn>
                    <a:cxn ang="0">
                      <a:pos x="307" y="614"/>
                    </a:cxn>
                    <a:cxn ang="0">
                      <a:pos x="244" y="599"/>
                    </a:cxn>
                    <a:cxn ang="0">
                      <a:pos x="180" y="572"/>
                    </a:cxn>
                    <a:cxn ang="0">
                      <a:pos x="123" y="534"/>
                    </a:cxn>
                    <a:cxn ang="0">
                      <a:pos x="75" y="487"/>
                    </a:cxn>
                    <a:cxn ang="0">
                      <a:pos x="37" y="432"/>
                    </a:cxn>
                    <a:cxn ang="0">
                      <a:pos x="13" y="372"/>
                    </a:cxn>
                    <a:cxn ang="0">
                      <a:pos x="1" y="309"/>
                    </a:cxn>
                    <a:cxn ang="0">
                      <a:pos x="4" y="245"/>
                    </a:cxn>
                    <a:cxn ang="0">
                      <a:pos x="22" y="181"/>
                    </a:cxn>
                    <a:cxn ang="0">
                      <a:pos x="52" y="125"/>
                    </a:cxn>
                    <a:cxn ang="0">
                      <a:pos x="91" y="80"/>
                    </a:cxn>
                    <a:cxn ang="0">
                      <a:pos x="138" y="44"/>
                    </a:cxn>
                    <a:cxn ang="0">
                      <a:pos x="191" y="18"/>
                    </a:cxn>
                    <a:cxn ang="0">
                      <a:pos x="249" y="4"/>
                    </a:cxn>
                  </a:cxnLst>
                  <a:rect l="0" t="0" r="r" b="b"/>
                  <a:pathLst>
                    <a:path w="640" h="617">
                      <a:moveTo>
                        <a:pt x="280" y="0"/>
                      </a:moveTo>
                      <a:lnTo>
                        <a:pt x="311" y="0"/>
                      </a:lnTo>
                      <a:lnTo>
                        <a:pt x="342" y="2"/>
                      </a:lnTo>
                      <a:lnTo>
                        <a:pt x="374" y="8"/>
                      </a:lnTo>
                      <a:lnTo>
                        <a:pt x="405" y="16"/>
                      </a:lnTo>
                      <a:lnTo>
                        <a:pt x="437" y="28"/>
                      </a:lnTo>
                      <a:lnTo>
                        <a:pt x="465" y="42"/>
                      </a:lnTo>
                      <a:lnTo>
                        <a:pt x="491" y="58"/>
                      </a:lnTo>
                      <a:lnTo>
                        <a:pt x="516" y="78"/>
                      </a:lnTo>
                      <a:lnTo>
                        <a:pt x="538" y="99"/>
                      </a:lnTo>
                      <a:lnTo>
                        <a:pt x="558" y="123"/>
                      </a:lnTo>
                      <a:lnTo>
                        <a:pt x="577" y="148"/>
                      </a:lnTo>
                      <a:lnTo>
                        <a:pt x="593" y="175"/>
                      </a:lnTo>
                      <a:lnTo>
                        <a:pt x="606" y="203"/>
                      </a:lnTo>
                      <a:lnTo>
                        <a:pt x="617" y="232"/>
                      </a:lnTo>
                      <a:lnTo>
                        <a:pt x="626" y="261"/>
                      </a:lnTo>
                      <a:lnTo>
                        <a:pt x="633" y="290"/>
                      </a:lnTo>
                      <a:lnTo>
                        <a:pt x="637" y="319"/>
                      </a:lnTo>
                      <a:lnTo>
                        <a:pt x="640" y="348"/>
                      </a:lnTo>
                      <a:lnTo>
                        <a:pt x="639" y="376"/>
                      </a:lnTo>
                      <a:lnTo>
                        <a:pt x="635" y="403"/>
                      </a:lnTo>
                      <a:lnTo>
                        <a:pt x="630" y="429"/>
                      </a:lnTo>
                      <a:lnTo>
                        <a:pt x="622" y="453"/>
                      </a:lnTo>
                      <a:lnTo>
                        <a:pt x="608" y="480"/>
                      </a:lnTo>
                      <a:lnTo>
                        <a:pt x="593" y="505"/>
                      </a:lnTo>
                      <a:lnTo>
                        <a:pt x="575" y="527"/>
                      </a:lnTo>
                      <a:lnTo>
                        <a:pt x="555" y="547"/>
                      </a:lnTo>
                      <a:lnTo>
                        <a:pt x="533" y="565"/>
                      </a:lnTo>
                      <a:lnTo>
                        <a:pt x="509" y="580"/>
                      </a:lnTo>
                      <a:lnTo>
                        <a:pt x="483" y="592"/>
                      </a:lnTo>
                      <a:lnTo>
                        <a:pt x="457" y="603"/>
                      </a:lnTo>
                      <a:lnTo>
                        <a:pt x="428" y="610"/>
                      </a:lnTo>
                      <a:lnTo>
                        <a:pt x="399" y="615"/>
                      </a:lnTo>
                      <a:lnTo>
                        <a:pt x="369" y="617"/>
                      </a:lnTo>
                      <a:lnTo>
                        <a:pt x="338" y="617"/>
                      </a:lnTo>
                      <a:lnTo>
                        <a:pt x="307" y="614"/>
                      </a:lnTo>
                      <a:lnTo>
                        <a:pt x="276" y="608"/>
                      </a:lnTo>
                      <a:lnTo>
                        <a:pt x="244" y="599"/>
                      </a:lnTo>
                      <a:lnTo>
                        <a:pt x="213" y="588"/>
                      </a:lnTo>
                      <a:lnTo>
                        <a:pt x="180" y="572"/>
                      </a:lnTo>
                      <a:lnTo>
                        <a:pt x="151" y="554"/>
                      </a:lnTo>
                      <a:lnTo>
                        <a:pt x="123" y="534"/>
                      </a:lnTo>
                      <a:lnTo>
                        <a:pt x="98" y="511"/>
                      </a:lnTo>
                      <a:lnTo>
                        <a:pt x="75" y="487"/>
                      </a:lnTo>
                      <a:lnTo>
                        <a:pt x="55" y="460"/>
                      </a:lnTo>
                      <a:lnTo>
                        <a:pt x="37" y="432"/>
                      </a:lnTo>
                      <a:lnTo>
                        <a:pt x="24" y="402"/>
                      </a:lnTo>
                      <a:lnTo>
                        <a:pt x="13" y="372"/>
                      </a:lnTo>
                      <a:lnTo>
                        <a:pt x="5" y="341"/>
                      </a:lnTo>
                      <a:lnTo>
                        <a:pt x="1" y="309"/>
                      </a:lnTo>
                      <a:lnTo>
                        <a:pt x="0" y="277"/>
                      </a:lnTo>
                      <a:lnTo>
                        <a:pt x="4" y="245"/>
                      </a:lnTo>
                      <a:lnTo>
                        <a:pt x="11" y="212"/>
                      </a:lnTo>
                      <a:lnTo>
                        <a:pt x="22" y="181"/>
                      </a:lnTo>
                      <a:lnTo>
                        <a:pt x="35" y="152"/>
                      </a:lnTo>
                      <a:lnTo>
                        <a:pt x="52" y="125"/>
                      </a:lnTo>
                      <a:lnTo>
                        <a:pt x="70" y="102"/>
                      </a:lnTo>
                      <a:lnTo>
                        <a:pt x="91" y="80"/>
                      </a:lnTo>
                      <a:lnTo>
                        <a:pt x="113" y="60"/>
                      </a:lnTo>
                      <a:lnTo>
                        <a:pt x="138" y="44"/>
                      </a:lnTo>
                      <a:lnTo>
                        <a:pt x="164" y="30"/>
                      </a:lnTo>
                      <a:lnTo>
                        <a:pt x="191" y="18"/>
                      </a:lnTo>
                      <a:lnTo>
                        <a:pt x="220" y="10"/>
                      </a:lnTo>
                      <a:lnTo>
                        <a:pt x="249" y="4"/>
                      </a:lnTo>
                      <a:lnTo>
                        <a:pt x="280" y="0"/>
                      </a:lnTo>
                      <a:close/>
                    </a:path>
                  </a:pathLst>
                </a:custGeom>
                <a:solidFill>
                  <a:srgbClr val="FFD9A5"/>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21" name="Freeform 84">
                  <a:extLst>
                    <a:ext uri="{FF2B5EF4-FFF2-40B4-BE49-F238E27FC236}">
                      <a16:creationId xmlns:a16="http://schemas.microsoft.com/office/drawing/2014/main" id="{F77ECD98-A400-AFBE-C0E8-19FF94924BA4}"/>
                    </a:ext>
                  </a:extLst>
                </p:cNvPr>
                <p:cNvSpPr>
                  <a:spLocks/>
                </p:cNvSpPr>
                <p:nvPr/>
              </p:nvSpPr>
              <p:spPr bwMode="auto">
                <a:xfrm>
                  <a:off x="5472112" y="1971675"/>
                  <a:ext cx="1000125" cy="906463"/>
                </a:xfrm>
                <a:custGeom>
                  <a:avLst/>
                  <a:gdLst/>
                  <a:ahLst/>
                  <a:cxnLst>
                    <a:cxn ang="0">
                      <a:pos x="362" y="1"/>
                    </a:cxn>
                    <a:cxn ang="0">
                      <a:pos x="429" y="10"/>
                    </a:cxn>
                    <a:cxn ang="0">
                      <a:pos x="497" y="32"/>
                    </a:cxn>
                    <a:cxn ang="0">
                      <a:pos x="547" y="57"/>
                    </a:cxn>
                    <a:cxn ang="0">
                      <a:pos x="586" y="86"/>
                    </a:cxn>
                    <a:cxn ang="0">
                      <a:pos x="616" y="118"/>
                    </a:cxn>
                    <a:cxn ang="0">
                      <a:pos x="628" y="160"/>
                    </a:cxn>
                    <a:cxn ang="0">
                      <a:pos x="618" y="201"/>
                    </a:cxn>
                    <a:cxn ang="0">
                      <a:pos x="598" y="234"/>
                    </a:cxn>
                    <a:cxn ang="0">
                      <a:pos x="570" y="259"/>
                    </a:cxn>
                    <a:cxn ang="0">
                      <a:pos x="536" y="277"/>
                    </a:cxn>
                    <a:cxn ang="0">
                      <a:pos x="496" y="289"/>
                    </a:cxn>
                    <a:cxn ang="0">
                      <a:pos x="454" y="297"/>
                    </a:cxn>
                    <a:cxn ang="0">
                      <a:pos x="411" y="301"/>
                    </a:cxn>
                    <a:cxn ang="0">
                      <a:pos x="324" y="298"/>
                    </a:cxn>
                    <a:cxn ang="0">
                      <a:pos x="285" y="293"/>
                    </a:cxn>
                    <a:cxn ang="0">
                      <a:pos x="250" y="288"/>
                    </a:cxn>
                    <a:cxn ang="0">
                      <a:pos x="222" y="283"/>
                    </a:cxn>
                    <a:cxn ang="0">
                      <a:pos x="201" y="278"/>
                    </a:cxn>
                    <a:cxn ang="0">
                      <a:pos x="190" y="276"/>
                    </a:cxn>
                    <a:cxn ang="0">
                      <a:pos x="196" y="309"/>
                    </a:cxn>
                    <a:cxn ang="0">
                      <a:pos x="203" y="369"/>
                    </a:cxn>
                    <a:cxn ang="0">
                      <a:pos x="199" y="421"/>
                    </a:cxn>
                    <a:cxn ang="0">
                      <a:pos x="189" y="466"/>
                    </a:cxn>
                    <a:cxn ang="0">
                      <a:pos x="174" y="504"/>
                    </a:cxn>
                    <a:cxn ang="0">
                      <a:pos x="154" y="533"/>
                    </a:cxn>
                    <a:cxn ang="0">
                      <a:pos x="133" y="556"/>
                    </a:cxn>
                    <a:cxn ang="0">
                      <a:pos x="112" y="571"/>
                    </a:cxn>
                    <a:cxn ang="0">
                      <a:pos x="65" y="517"/>
                    </a:cxn>
                    <a:cxn ang="0">
                      <a:pos x="30" y="455"/>
                    </a:cxn>
                    <a:cxn ang="0">
                      <a:pos x="9" y="389"/>
                    </a:cxn>
                    <a:cxn ang="0">
                      <a:pos x="0" y="320"/>
                    </a:cxn>
                    <a:cxn ang="0">
                      <a:pos x="5" y="259"/>
                    </a:cxn>
                    <a:cxn ang="0">
                      <a:pos x="22" y="207"/>
                    </a:cxn>
                    <a:cxn ang="0">
                      <a:pos x="54" y="148"/>
                    </a:cxn>
                    <a:cxn ang="0">
                      <a:pos x="95" y="97"/>
                    </a:cxn>
                    <a:cxn ang="0">
                      <a:pos x="145" y="57"/>
                    </a:cxn>
                    <a:cxn ang="0">
                      <a:pos x="201" y="28"/>
                    </a:cxn>
                    <a:cxn ang="0">
                      <a:pos x="263" y="8"/>
                    </a:cxn>
                    <a:cxn ang="0">
                      <a:pos x="328" y="0"/>
                    </a:cxn>
                  </a:cxnLst>
                  <a:rect l="0" t="0" r="r" b="b"/>
                  <a:pathLst>
                    <a:path w="630" h="571">
                      <a:moveTo>
                        <a:pt x="328" y="0"/>
                      </a:moveTo>
                      <a:lnTo>
                        <a:pt x="362" y="1"/>
                      </a:lnTo>
                      <a:lnTo>
                        <a:pt x="395" y="3"/>
                      </a:lnTo>
                      <a:lnTo>
                        <a:pt x="429" y="10"/>
                      </a:lnTo>
                      <a:lnTo>
                        <a:pt x="463" y="19"/>
                      </a:lnTo>
                      <a:lnTo>
                        <a:pt x="497" y="32"/>
                      </a:lnTo>
                      <a:lnTo>
                        <a:pt x="524" y="44"/>
                      </a:lnTo>
                      <a:lnTo>
                        <a:pt x="547" y="57"/>
                      </a:lnTo>
                      <a:lnTo>
                        <a:pt x="567" y="71"/>
                      </a:lnTo>
                      <a:lnTo>
                        <a:pt x="586" y="86"/>
                      </a:lnTo>
                      <a:lnTo>
                        <a:pt x="602" y="102"/>
                      </a:lnTo>
                      <a:lnTo>
                        <a:pt x="616" y="118"/>
                      </a:lnTo>
                      <a:lnTo>
                        <a:pt x="630" y="135"/>
                      </a:lnTo>
                      <a:lnTo>
                        <a:pt x="628" y="160"/>
                      </a:lnTo>
                      <a:lnTo>
                        <a:pt x="625" y="181"/>
                      </a:lnTo>
                      <a:lnTo>
                        <a:pt x="618" y="201"/>
                      </a:lnTo>
                      <a:lnTo>
                        <a:pt x="609" y="218"/>
                      </a:lnTo>
                      <a:lnTo>
                        <a:pt x="598" y="234"/>
                      </a:lnTo>
                      <a:lnTo>
                        <a:pt x="585" y="247"/>
                      </a:lnTo>
                      <a:lnTo>
                        <a:pt x="570" y="259"/>
                      </a:lnTo>
                      <a:lnTo>
                        <a:pt x="554" y="269"/>
                      </a:lnTo>
                      <a:lnTo>
                        <a:pt x="536" y="277"/>
                      </a:lnTo>
                      <a:lnTo>
                        <a:pt x="516" y="284"/>
                      </a:lnTo>
                      <a:lnTo>
                        <a:pt x="496" y="289"/>
                      </a:lnTo>
                      <a:lnTo>
                        <a:pt x="476" y="294"/>
                      </a:lnTo>
                      <a:lnTo>
                        <a:pt x="454" y="297"/>
                      </a:lnTo>
                      <a:lnTo>
                        <a:pt x="432" y="299"/>
                      </a:lnTo>
                      <a:lnTo>
                        <a:pt x="411" y="301"/>
                      </a:lnTo>
                      <a:lnTo>
                        <a:pt x="366" y="301"/>
                      </a:lnTo>
                      <a:lnTo>
                        <a:pt x="324" y="298"/>
                      </a:lnTo>
                      <a:lnTo>
                        <a:pt x="304" y="296"/>
                      </a:lnTo>
                      <a:lnTo>
                        <a:pt x="285" y="293"/>
                      </a:lnTo>
                      <a:lnTo>
                        <a:pt x="267" y="291"/>
                      </a:lnTo>
                      <a:lnTo>
                        <a:pt x="250" y="288"/>
                      </a:lnTo>
                      <a:lnTo>
                        <a:pt x="235" y="285"/>
                      </a:lnTo>
                      <a:lnTo>
                        <a:pt x="222" y="283"/>
                      </a:lnTo>
                      <a:lnTo>
                        <a:pt x="210" y="281"/>
                      </a:lnTo>
                      <a:lnTo>
                        <a:pt x="201" y="278"/>
                      </a:lnTo>
                      <a:lnTo>
                        <a:pt x="195" y="277"/>
                      </a:lnTo>
                      <a:lnTo>
                        <a:pt x="190" y="276"/>
                      </a:lnTo>
                      <a:lnTo>
                        <a:pt x="189" y="276"/>
                      </a:lnTo>
                      <a:lnTo>
                        <a:pt x="196" y="309"/>
                      </a:lnTo>
                      <a:lnTo>
                        <a:pt x="201" y="340"/>
                      </a:lnTo>
                      <a:lnTo>
                        <a:pt x="203" y="369"/>
                      </a:lnTo>
                      <a:lnTo>
                        <a:pt x="202" y="397"/>
                      </a:lnTo>
                      <a:lnTo>
                        <a:pt x="199" y="421"/>
                      </a:lnTo>
                      <a:lnTo>
                        <a:pt x="195" y="445"/>
                      </a:lnTo>
                      <a:lnTo>
                        <a:pt x="189" y="466"/>
                      </a:lnTo>
                      <a:lnTo>
                        <a:pt x="182" y="486"/>
                      </a:lnTo>
                      <a:lnTo>
                        <a:pt x="174" y="504"/>
                      </a:lnTo>
                      <a:lnTo>
                        <a:pt x="164" y="520"/>
                      </a:lnTo>
                      <a:lnTo>
                        <a:pt x="154" y="533"/>
                      </a:lnTo>
                      <a:lnTo>
                        <a:pt x="143" y="546"/>
                      </a:lnTo>
                      <a:lnTo>
                        <a:pt x="133" y="556"/>
                      </a:lnTo>
                      <a:lnTo>
                        <a:pt x="122" y="564"/>
                      </a:lnTo>
                      <a:lnTo>
                        <a:pt x="112" y="571"/>
                      </a:lnTo>
                      <a:lnTo>
                        <a:pt x="87" y="544"/>
                      </a:lnTo>
                      <a:lnTo>
                        <a:pt x="65" y="517"/>
                      </a:lnTo>
                      <a:lnTo>
                        <a:pt x="46" y="486"/>
                      </a:lnTo>
                      <a:lnTo>
                        <a:pt x="30" y="455"/>
                      </a:lnTo>
                      <a:lnTo>
                        <a:pt x="18" y="423"/>
                      </a:lnTo>
                      <a:lnTo>
                        <a:pt x="9" y="389"/>
                      </a:lnTo>
                      <a:lnTo>
                        <a:pt x="3" y="355"/>
                      </a:lnTo>
                      <a:lnTo>
                        <a:pt x="0" y="320"/>
                      </a:lnTo>
                      <a:lnTo>
                        <a:pt x="0" y="285"/>
                      </a:lnTo>
                      <a:lnTo>
                        <a:pt x="5" y="259"/>
                      </a:lnTo>
                      <a:lnTo>
                        <a:pt x="12" y="233"/>
                      </a:lnTo>
                      <a:lnTo>
                        <a:pt x="22" y="207"/>
                      </a:lnTo>
                      <a:lnTo>
                        <a:pt x="36" y="176"/>
                      </a:lnTo>
                      <a:lnTo>
                        <a:pt x="54" y="148"/>
                      </a:lnTo>
                      <a:lnTo>
                        <a:pt x="74" y="122"/>
                      </a:lnTo>
                      <a:lnTo>
                        <a:pt x="95" y="97"/>
                      </a:lnTo>
                      <a:lnTo>
                        <a:pt x="119" y="76"/>
                      </a:lnTo>
                      <a:lnTo>
                        <a:pt x="145" y="57"/>
                      </a:lnTo>
                      <a:lnTo>
                        <a:pt x="172" y="41"/>
                      </a:lnTo>
                      <a:lnTo>
                        <a:pt x="201" y="28"/>
                      </a:lnTo>
                      <a:lnTo>
                        <a:pt x="231" y="17"/>
                      </a:lnTo>
                      <a:lnTo>
                        <a:pt x="263" y="8"/>
                      </a:lnTo>
                      <a:lnTo>
                        <a:pt x="295" y="3"/>
                      </a:lnTo>
                      <a:lnTo>
                        <a:pt x="328"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22" name="Freeform 85">
                  <a:extLst>
                    <a:ext uri="{FF2B5EF4-FFF2-40B4-BE49-F238E27FC236}">
                      <a16:creationId xmlns:a16="http://schemas.microsoft.com/office/drawing/2014/main" id="{758A0FE8-AF8E-2507-CA40-738ACC30D3FE}"/>
                    </a:ext>
                  </a:extLst>
                </p:cNvPr>
                <p:cNvSpPr>
                  <a:spLocks/>
                </p:cNvSpPr>
                <p:nvPr/>
              </p:nvSpPr>
              <p:spPr bwMode="auto">
                <a:xfrm>
                  <a:off x="5472112" y="1947863"/>
                  <a:ext cx="1003300" cy="912813"/>
                </a:xfrm>
                <a:custGeom>
                  <a:avLst/>
                  <a:gdLst/>
                  <a:ahLst/>
                  <a:cxnLst>
                    <a:cxn ang="0">
                      <a:pos x="364" y="0"/>
                    </a:cxn>
                    <a:cxn ang="0">
                      <a:pos x="432" y="9"/>
                    </a:cxn>
                    <a:cxn ang="0">
                      <a:pos x="500" y="32"/>
                    </a:cxn>
                    <a:cxn ang="0">
                      <a:pos x="550" y="57"/>
                    </a:cxn>
                    <a:cxn ang="0">
                      <a:pos x="589" y="86"/>
                    </a:cxn>
                    <a:cxn ang="0">
                      <a:pos x="619" y="118"/>
                    </a:cxn>
                    <a:cxn ang="0">
                      <a:pos x="631" y="159"/>
                    </a:cxn>
                    <a:cxn ang="0">
                      <a:pos x="621" y="201"/>
                    </a:cxn>
                    <a:cxn ang="0">
                      <a:pos x="601" y="233"/>
                    </a:cxn>
                    <a:cxn ang="0">
                      <a:pos x="573" y="259"/>
                    </a:cxn>
                    <a:cxn ang="0">
                      <a:pos x="538" y="277"/>
                    </a:cxn>
                    <a:cxn ang="0">
                      <a:pos x="499" y="289"/>
                    </a:cxn>
                    <a:cxn ang="0">
                      <a:pos x="457" y="297"/>
                    </a:cxn>
                    <a:cxn ang="0">
                      <a:pos x="413" y="300"/>
                    </a:cxn>
                    <a:cxn ang="0">
                      <a:pos x="326" y="298"/>
                    </a:cxn>
                    <a:cxn ang="0">
                      <a:pos x="288" y="293"/>
                    </a:cxn>
                    <a:cxn ang="0">
                      <a:pos x="253" y="288"/>
                    </a:cxn>
                    <a:cxn ang="0">
                      <a:pos x="225" y="282"/>
                    </a:cxn>
                    <a:cxn ang="0">
                      <a:pos x="204" y="278"/>
                    </a:cxn>
                    <a:cxn ang="0">
                      <a:pos x="193" y="276"/>
                    </a:cxn>
                    <a:cxn ang="0">
                      <a:pos x="199" y="309"/>
                    </a:cxn>
                    <a:cxn ang="0">
                      <a:pos x="206" y="369"/>
                    </a:cxn>
                    <a:cxn ang="0">
                      <a:pos x="204" y="422"/>
                    </a:cxn>
                    <a:cxn ang="0">
                      <a:pos x="195" y="466"/>
                    </a:cxn>
                    <a:cxn ang="0">
                      <a:pos x="180" y="503"/>
                    </a:cxn>
                    <a:cxn ang="0">
                      <a:pos x="161" y="532"/>
                    </a:cxn>
                    <a:cxn ang="0">
                      <a:pos x="141" y="553"/>
                    </a:cxn>
                    <a:cxn ang="0">
                      <a:pos x="119" y="567"/>
                    </a:cxn>
                    <a:cxn ang="0">
                      <a:pos x="100" y="575"/>
                    </a:cxn>
                    <a:cxn ang="0">
                      <a:pos x="55" y="517"/>
                    </a:cxn>
                    <a:cxn ang="0">
                      <a:pos x="23" y="452"/>
                    </a:cxn>
                    <a:cxn ang="0">
                      <a:pos x="4" y="384"/>
                    </a:cxn>
                    <a:cxn ang="0">
                      <a:pos x="0" y="313"/>
                    </a:cxn>
                    <a:cxn ang="0">
                      <a:pos x="12" y="242"/>
                    </a:cxn>
                    <a:cxn ang="0">
                      <a:pos x="39" y="176"/>
                    </a:cxn>
                    <a:cxn ang="0">
                      <a:pos x="76" y="121"/>
                    </a:cxn>
                    <a:cxn ang="0">
                      <a:pos x="122" y="76"/>
                    </a:cxn>
                    <a:cxn ang="0">
                      <a:pos x="175" y="41"/>
                    </a:cxn>
                    <a:cxn ang="0">
                      <a:pos x="234" y="16"/>
                    </a:cxn>
                    <a:cxn ang="0">
                      <a:pos x="297" y="3"/>
                    </a:cxn>
                  </a:cxnLst>
                  <a:rect l="0" t="0" r="r" b="b"/>
                  <a:pathLst>
                    <a:path w="632" h="575">
                      <a:moveTo>
                        <a:pt x="331" y="0"/>
                      </a:moveTo>
                      <a:lnTo>
                        <a:pt x="364" y="0"/>
                      </a:lnTo>
                      <a:lnTo>
                        <a:pt x="398" y="3"/>
                      </a:lnTo>
                      <a:lnTo>
                        <a:pt x="432" y="9"/>
                      </a:lnTo>
                      <a:lnTo>
                        <a:pt x="466" y="19"/>
                      </a:lnTo>
                      <a:lnTo>
                        <a:pt x="500" y="32"/>
                      </a:lnTo>
                      <a:lnTo>
                        <a:pt x="527" y="44"/>
                      </a:lnTo>
                      <a:lnTo>
                        <a:pt x="550" y="57"/>
                      </a:lnTo>
                      <a:lnTo>
                        <a:pt x="570" y="71"/>
                      </a:lnTo>
                      <a:lnTo>
                        <a:pt x="589" y="86"/>
                      </a:lnTo>
                      <a:lnTo>
                        <a:pt x="605" y="101"/>
                      </a:lnTo>
                      <a:lnTo>
                        <a:pt x="619" y="118"/>
                      </a:lnTo>
                      <a:lnTo>
                        <a:pt x="632" y="135"/>
                      </a:lnTo>
                      <a:lnTo>
                        <a:pt x="631" y="159"/>
                      </a:lnTo>
                      <a:lnTo>
                        <a:pt x="627" y="181"/>
                      </a:lnTo>
                      <a:lnTo>
                        <a:pt x="621" y="201"/>
                      </a:lnTo>
                      <a:lnTo>
                        <a:pt x="612" y="218"/>
                      </a:lnTo>
                      <a:lnTo>
                        <a:pt x="601" y="233"/>
                      </a:lnTo>
                      <a:lnTo>
                        <a:pt x="587" y="247"/>
                      </a:lnTo>
                      <a:lnTo>
                        <a:pt x="573" y="259"/>
                      </a:lnTo>
                      <a:lnTo>
                        <a:pt x="556" y="269"/>
                      </a:lnTo>
                      <a:lnTo>
                        <a:pt x="538" y="277"/>
                      </a:lnTo>
                      <a:lnTo>
                        <a:pt x="519" y="284"/>
                      </a:lnTo>
                      <a:lnTo>
                        <a:pt x="499" y="289"/>
                      </a:lnTo>
                      <a:lnTo>
                        <a:pt x="478" y="294"/>
                      </a:lnTo>
                      <a:lnTo>
                        <a:pt x="457" y="297"/>
                      </a:lnTo>
                      <a:lnTo>
                        <a:pt x="435" y="299"/>
                      </a:lnTo>
                      <a:lnTo>
                        <a:pt x="413" y="300"/>
                      </a:lnTo>
                      <a:lnTo>
                        <a:pt x="369" y="300"/>
                      </a:lnTo>
                      <a:lnTo>
                        <a:pt x="326" y="298"/>
                      </a:lnTo>
                      <a:lnTo>
                        <a:pt x="306" y="296"/>
                      </a:lnTo>
                      <a:lnTo>
                        <a:pt x="288" y="293"/>
                      </a:lnTo>
                      <a:lnTo>
                        <a:pt x="270" y="291"/>
                      </a:lnTo>
                      <a:lnTo>
                        <a:pt x="253" y="288"/>
                      </a:lnTo>
                      <a:lnTo>
                        <a:pt x="238" y="285"/>
                      </a:lnTo>
                      <a:lnTo>
                        <a:pt x="225" y="282"/>
                      </a:lnTo>
                      <a:lnTo>
                        <a:pt x="213" y="280"/>
                      </a:lnTo>
                      <a:lnTo>
                        <a:pt x="204" y="278"/>
                      </a:lnTo>
                      <a:lnTo>
                        <a:pt x="197" y="277"/>
                      </a:lnTo>
                      <a:lnTo>
                        <a:pt x="193" y="276"/>
                      </a:lnTo>
                      <a:lnTo>
                        <a:pt x="192" y="275"/>
                      </a:lnTo>
                      <a:lnTo>
                        <a:pt x="199" y="309"/>
                      </a:lnTo>
                      <a:lnTo>
                        <a:pt x="204" y="340"/>
                      </a:lnTo>
                      <a:lnTo>
                        <a:pt x="206" y="369"/>
                      </a:lnTo>
                      <a:lnTo>
                        <a:pt x="206" y="397"/>
                      </a:lnTo>
                      <a:lnTo>
                        <a:pt x="204" y="422"/>
                      </a:lnTo>
                      <a:lnTo>
                        <a:pt x="200" y="445"/>
                      </a:lnTo>
                      <a:lnTo>
                        <a:pt x="195" y="466"/>
                      </a:lnTo>
                      <a:lnTo>
                        <a:pt x="188" y="486"/>
                      </a:lnTo>
                      <a:lnTo>
                        <a:pt x="180" y="503"/>
                      </a:lnTo>
                      <a:lnTo>
                        <a:pt x="171" y="518"/>
                      </a:lnTo>
                      <a:lnTo>
                        <a:pt x="161" y="532"/>
                      </a:lnTo>
                      <a:lnTo>
                        <a:pt x="151" y="544"/>
                      </a:lnTo>
                      <a:lnTo>
                        <a:pt x="141" y="553"/>
                      </a:lnTo>
                      <a:lnTo>
                        <a:pt x="130" y="561"/>
                      </a:lnTo>
                      <a:lnTo>
                        <a:pt x="119" y="567"/>
                      </a:lnTo>
                      <a:lnTo>
                        <a:pt x="110" y="572"/>
                      </a:lnTo>
                      <a:lnTo>
                        <a:pt x="100" y="575"/>
                      </a:lnTo>
                      <a:lnTo>
                        <a:pt x="76" y="546"/>
                      </a:lnTo>
                      <a:lnTo>
                        <a:pt x="55" y="517"/>
                      </a:lnTo>
                      <a:lnTo>
                        <a:pt x="37" y="486"/>
                      </a:lnTo>
                      <a:lnTo>
                        <a:pt x="23" y="452"/>
                      </a:lnTo>
                      <a:lnTo>
                        <a:pt x="12" y="418"/>
                      </a:lnTo>
                      <a:lnTo>
                        <a:pt x="4" y="384"/>
                      </a:lnTo>
                      <a:lnTo>
                        <a:pt x="0" y="349"/>
                      </a:lnTo>
                      <a:lnTo>
                        <a:pt x="0" y="313"/>
                      </a:lnTo>
                      <a:lnTo>
                        <a:pt x="4" y="278"/>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23" name="Freeform 86">
                  <a:extLst>
                    <a:ext uri="{FF2B5EF4-FFF2-40B4-BE49-F238E27FC236}">
                      <a16:creationId xmlns:a16="http://schemas.microsoft.com/office/drawing/2014/main" id="{9953A0B7-57FC-6016-CBC6-7BD9E71F617E}"/>
                    </a:ext>
                  </a:extLst>
                </p:cNvPr>
                <p:cNvSpPr>
                  <a:spLocks/>
                </p:cNvSpPr>
                <p:nvPr/>
              </p:nvSpPr>
              <p:spPr bwMode="auto">
                <a:xfrm>
                  <a:off x="5695949" y="4327525"/>
                  <a:ext cx="439738" cy="171450"/>
                </a:xfrm>
                <a:custGeom>
                  <a:avLst/>
                  <a:gdLst/>
                  <a:ahLst/>
                  <a:cxnLst>
                    <a:cxn ang="0">
                      <a:pos x="265" y="0"/>
                    </a:cxn>
                    <a:cxn ang="0">
                      <a:pos x="267" y="14"/>
                    </a:cxn>
                    <a:cxn ang="0">
                      <a:pos x="269" y="26"/>
                    </a:cxn>
                    <a:cxn ang="0">
                      <a:pos x="271" y="37"/>
                    </a:cxn>
                    <a:cxn ang="0">
                      <a:pos x="274" y="48"/>
                    </a:cxn>
                    <a:cxn ang="0">
                      <a:pos x="276" y="59"/>
                    </a:cxn>
                    <a:cxn ang="0">
                      <a:pos x="277" y="71"/>
                    </a:cxn>
                    <a:cxn ang="0">
                      <a:pos x="277" y="84"/>
                    </a:cxn>
                    <a:cxn ang="0">
                      <a:pos x="275" y="85"/>
                    </a:cxn>
                    <a:cxn ang="0">
                      <a:pos x="270" y="86"/>
                    </a:cxn>
                    <a:cxn ang="0">
                      <a:pos x="261" y="89"/>
                    </a:cxn>
                    <a:cxn ang="0">
                      <a:pos x="248" y="91"/>
                    </a:cxn>
                    <a:cxn ang="0">
                      <a:pos x="233" y="95"/>
                    </a:cxn>
                    <a:cxn ang="0">
                      <a:pos x="215" y="98"/>
                    </a:cxn>
                    <a:cxn ang="0">
                      <a:pos x="195" y="101"/>
                    </a:cxn>
                    <a:cxn ang="0">
                      <a:pos x="172" y="104"/>
                    </a:cxn>
                    <a:cxn ang="0">
                      <a:pos x="149" y="106"/>
                    </a:cxn>
                    <a:cxn ang="0">
                      <a:pos x="123" y="107"/>
                    </a:cxn>
                    <a:cxn ang="0">
                      <a:pos x="96" y="108"/>
                    </a:cxn>
                    <a:cxn ang="0">
                      <a:pos x="69" y="107"/>
                    </a:cxn>
                    <a:cxn ang="0">
                      <a:pos x="40" y="105"/>
                    </a:cxn>
                    <a:cxn ang="0">
                      <a:pos x="11" y="102"/>
                    </a:cxn>
                    <a:cxn ang="0">
                      <a:pos x="9" y="87"/>
                    </a:cxn>
                    <a:cxn ang="0">
                      <a:pos x="8" y="75"/>
                    </a:cxn>
                    <a:cxn ang="0">
                      <a:pos x="7" y="64"/>
                    </a:cxn>
                    <a:cxn ang="0">
                      <a:pos x="5" y="44"/>
                    </a:cxn>
                    <a:cxn ang="0">
                      <a:pos x="4" y="33"/>
                    </a:cxn>
                    <a:cxn ang="0">
                      <a:pos x="2" y="19"/>
                    </a:cxn>
                    <a:cxn ang="0">
                      <a:pos x="0" y="2"/>
                    </a:cxn>
                    <a:cxn ang="0">
                      <a:pos x="2" y="2"/>
                    </a:cxn>
                    <a:cxn ang="0">
                      <a:pos x="9" y="3"/>
                    </a:cxn>
                    <a:cxn ang="0">
                      <a:pos x="19" y="3"/>
                    </a:cxn>
                    <a:cxn ang="0">
                      <a:pos x="33" y="4"/>
                    </a:cxn>
                    <a:cxn ang="0">
                      <a:pos x="50" y="4"/>
                    </a:cxn>
                    <a:cxn ang="0">
                      <a:pos x="69" y="4"/>
                    </a:cxn>
                    <a:cxn ang="0">
                      <a:pos x="92" y="5"/>
                    </a:cxn>
                    <a:cxn ang="0">
                      <a:pos x="144" y="5"/>
                    </a:cxn>
                    <a:cxn ang="0">
                      <a:pos x="172" y="4"/>
                    </a:cxn>
                    <a:cxn ang="0">
                      <a:pos x="203" y="4"/>
                    </a:cxn>
                    <a:cxn ang="0">
                      <a:pos x="234" y="2"/>
                    </a:cxn>
                    <a:cxn ang="0">
                      <a:pos x="265" y="0"/>
                    </a:cxn>
                  </a:cxnLst>
                  <a:rect l="0" t="0" r="r" b="b"/>
                  <a:pathLst>
                    <a:path w="277" h="108">
                      <a:moveTo>
                        <a:pt x="265" y="0"/>
                      </a:moveTo>
                      <a:lnTo>
                        <a:pt x="267" y="14"/>
                      </a:lnTo>
                      <a:lnTo>
                        <a:pt x="269" y="26"/>
                      </a:lnTo>
                      <a:lnTo>
                        <a:pt x="271" y="37"/>
                      </a:lnTo>
                      <a:lnTo>
                        <a:pt x="274" y="48"/>
                      </a:lnTo>
                      <a:lnTo>
                        <a:pt x="276" y="59"/>
                      </a:lnTo>
                      <a:lnTo>
                        <a:pt x="277" y="71"/>
                      </a:lnTo>
                      <a:lnTo>
                        <a:pt x="277" y="84"/>
                      </a:lnTo>
                      <a:lnTo>
                        <a:pt x="275" y="85"/>
                      </a:lnTo>
                      <a:lnTo>
                        <a:pt x="270" y="86"/>
                      </a:lnTo>
                      <a:lnTo>
                        <a:pt x="261" y="89"/>
                      </a:lnTo>
                      <a:lnTo>
                        <a:pt x="248" y="91"/>
                      </a:lnTo>
                      <a:lnTo>
                        <a:pt x="233" y="95"/>
                      </a:lnTo>
                      <a:lnTo>
                        <a:pt x="215" y="98"/>
                      </a:lnTo>
                      <a:lnTo>
                        <a:pt x="195" y="101"/>
                      </a:lnTo>
                      <a:lnTo>
                        <a:pt x="172" y="104"/>
                      </a:lnTo>
                      <a:lnTo>
                        <a:pt x="149" y="106"/>
                      </a:lnTo>
                      <a:lnTo>
                        <a:pt x="123" y="107"/>
                      </a:lnTo>
                      <a:lnTo>
                        <a:pt x="96" y="108"/>
                      </a:lnTo>
                      <a:lnTo>
                        <a:pt x="69" y="107"/>
                      </a:lnTo>
                      <a:lnTo>
                        <a:pt x="40" y="105"/>
                      </a:lnTo>
                      <a:lnTo>
                        <a:pt x="11" y="102"/>
                      </a:lnTo>
                      <a:lnTo>
                        <a:pt x="9" y="87"/>
                      </a:lnTo>
                      <a:lnTo>
                        <a:pt x="8" y="75"/>
                      </a:lnTo>
                      <a:lnTo>
                        <a:pt x="7" y="64"/>
                      </a:lnTo>
                      <a:lnTo>
                        <a:pt x="5" y="44"/>
                      </a:lnTo>
                      <a:lnTo>
                        <a:pt x="4" y="33"/>
                      </a:lnTo>
                      <a:lnTo>
                        <a:pt x="2" y="19"/>
                      </a:lnTo>
                      <a:lnTo>
                        <a:pt x="0" y="2"/>
                      </a:lnTo>
                      <a:lnTo>
                        <a:pt x="2" y="2"/>
                      </a:lnTo>
                      <a:lnTo>
                        <a:pt x="9" y="3"/>
                      </a:lnTo>
                      <a:lnTo>
                        <a:pt x="19" y="3"/>
                      </a:lnTo>
                      <a:lnTo>
                        <a:pt x="33" y="4"/>
                      </a:lnTo>
                      <a:lnTo>
                        <a:pt x="50" y="4"/>
                      </a:lnTo>
                      <a:lnTo>
                        <a:pt x="69" y="4"/>
                      </a:lnTo>
                      <a:lnTo>
                        <a:pt x="92" y="5"/>
                      </a:lnTo>
                      <a:lnTo>
                        <a:pt x="144" y="5"/>
                      </a:lnTo>
                      <a:lnTo>
                        <a:pt x="172" y="4"/>
                      </a:lnTo>
                      <a:lnTo>
                        <a:pt x="203" y="4"/>
                      </a:lnTo>
                      <a:lnTo>
                        <a:pt x="234" y="2"/>
                      </a:lnTo>
                      <a:lnTo>
                        <a:pt x="265"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24" name="Freeform 87">
                  <a:extLst>
                    <a:ext uri="{FF2B5EF4-FFF2-40B4-BE49-F238E27FC236}">
                      <a16:creationId xmlns:a16="http://schemas.microsoft.com/office/drawing/2014/main" id="{9F575E2C-7D7D-1F64-15B4-066CC073A007}"/>
                    </a:ext>
                  </a:extLst>
                </p:cNvPr>
                <p:cNvSpPr>
                  <a:spLocks/>
                </p:cNvSpPr>
                <p:nvPr/>
              </p:nvSpPr>
              <p:spPr bwMode="auto">
                <a:xfrm>
                  <a:off x="6399212" y="4232275"/>
                  <a:ext cx="169863" cy="198438"/>
                </a:xfrm>
                <a:custGeom>
                  <a:avLst/>
                  <a:gdLst/>
                  <a:ahLst/>
                  <a:cxnLst>
                    <a:cxn ang="0">
                      <a:pos x="107" y="0"/>
                    </a:cxn>
                    <a:cxn ang="0">
                      <a:pos x="107" y="2"/>
                    </a:cxn>
                    <a:cxn ang="0">
                      <a:pos x="106" y="9"/>
                    </a:cxn>
                    <a:cxn ang="0">
                      <a:pos x="105" y="19"/>
                    </a:cxn>
                    <a:cxn ang="0">
                      <a:pos x="104" y="35"/>
                    </a:cxn>
                    <a:cxn ang="0">
                      <a:pos x="102" y="54"/>
                    </a:cxn>
                    <a:cxn ang="0">
                      <a:pos x="100" y="78"/>
                    </a:cxn>
                    <a:cxn ang="0">
                      <a:pos x="98" y="106"/>
                    </a:cxn>
                    <a:cxn ang="0">
                      <a:pos x="75" y="113"/>
                    </a:cxn>
                    <a:cxn ang="0">
                      <a:pos x="53" y="118"/>
                    </a:cxn>
                    <a:cxn ang="0">
                      <a:pos x="34" y="122"/>
                    </a:cxn>
                    <a:cxn ang="0">
                      <a:pos x="17" y="125"/>
                    </a:cxn>
                    <a:cxn ang="0">
                      <a:pos x="16" y="123"/>
                    </a:cxn>
                    <a:cxn ang="0">
                      <a:pos x="14" y="118"/>
                    </a:cxn>
                    <a:cxn ang="0">
                      <a:pos x="12" y="109"/>
                    </a:cxn>
                    <a:cxn ang="0">
                      <a:pos x="10" y="96"/>
                    </a:cxn>
                    <a:cxn ang="0">
                      <a:pos x="7" y="80"/>
                    </a:cxn>
                    <a:cxn ang="0">
                      <a:pos x="3" y="60"/>
                    </a:cxn>
                    <a:cxn ang="0">
                      <a:pos x="0" y="36"/>
                    </a:cxn>
                    <a:cxn ang="0">
                      <a:pos x="29" y="28"/>
                    </a:cxn>
                    <a:cxn ang="0">
                      <a:pos x="57" y="20"/>
                    </a:cxn>
                    <a:cxn ang="0">
                      <a:pos x="83" y="11"/>
                    </a:cxn>
                    <a:cxn ang="0">
                      <a:pos x="107" y="0"/>
                    </a:cxn>
                  </a:cxnLst>
                  <a:rect l="0" t="0" r="r" b="b"/>
                  <a:pathLst>
                    <a:path w="107" h="125">
                      <a:moveTo>
                        <a:pt x="107" y="0"/>
                      </a:moveTo>
                      <a:lnTo>
                        <a:pt x="107" y="2"/>
                      </a:lnTo>
                      <a:lnTo>
                        <a:pt x="106" y="9"/>
                      </a:lnTo>
                      <a:lnTo>
                        <a:pt x="105" y="19"/>
                      </a:lnTo>
                      <a:lnTo>
                        <a:pt x="104" y="35"/>
                      </a:lnTo>
                      <a:lnTo>
                        <a:pt x="102" y="54"/>
                      </a:lnTo>
                      <a:lnTo>
                        <a:pt x="100" y="78"/>
                      </a:lnTo>
                      <a:lnTo>
                        <a:pt x="98" y="106"/>
                      </a:lnTo>
                      <a:lnTo>
                        <a:pt x="75" y="113"/>
                      </a:lnTo>
                      <a:lnTo>
                        <a:pt x="53" y="118"/>
                      </a:lnTo>
                      <a:lnTo>
                        <a:pt x="34" y="122"/>
                      </a:lnTo>
                      <a:lnTo>
                        <a:pt x="17" y="125"/>
                      </a:lnTo>
                      <a:lnTo>
                        <a:pt x="16" y="123"/>
                      </a:lnTo>
                      <a:lnTo>
                        <a:pt x="14" y="118"/>
                      </a:lnTo>
                      <a:lnTo>
                        <a:pt x="12" y="109"/>
                      </a:lnTo>
                      <a:lnTo>
                        <a:pt x="10" y="96"/>
                      </a:lnTo>
                      <a:lnTo>
                        <a:pt x="7" y="80"/>
                      </a:lnTo>
                      <a:lnTo>
                        <a:pt x="3" y="60"/>
                      </a:lnTo>
                      <a:lnTo>
                        <a:pt x="0" y="36"/>
                      </a:lnTo>
                      <a:lnTo>
                        <a:pt x="29" y="28"/>
                      </a:lnTo>
                      <a:lnTo>
                        <a:pt x="57" y="20"/>
                      </a:lnTo>
                      <a:lnTo>
                        <a:pt x="83" y="11"/>
                      </a:lnTo>
                      <a:lnTo>
                        <a:pt x="107"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25" name="Freeform 88">
                  <a:extLst>
                    <a:ext uri="{FF2B5EF4-FFF2-40B4-BE49-F238E27FC236}">
                      <a16:creationId xmlns:a16="http://schemas.microsoft.com/office/drawing/2014/main" id="{F5474614-5AEF-42FE-0FBC-15D831009873}"/>
                    </a:ext>
                  </a:extLst>
                </p:cNvPr>
                <p:cNvSpPr>
                  <a:spLocks/>
                </p:cNvSpPr>
                <p:nvPr/>
              </p:nvSpPr>
              <p:spPr bwMode="auto">
                <a:xfrm>
                  <a:off x="5624512" y="3213100"/>
                  <a:ext cx="511175" cy="1257300"/>
                </a:xfrm>
                <a:custGeom>
                  <a:avLst/>
                  <a:gdLst/>
                  <a:ahLst/>
                  <a:cxnLst>
                    <a:cxn ang="0">
                      <a:pos x="23" y="0"/>
                    </a:cxn>
                    <a:cxn ang="0">
                      <a:pos x="37" y="2"/>
                    </a:cxn>
                    <a:cxn ang="0">
                      <a:pos x="62" y="4"/>
                    </a:cxn>
                    <a:cxn ang="0">
                      <a:pos x="93" y="6"/>
                    </a:cxn>
                    <a:cxn ang="0">
                      <a:pos x="125" y="8"/>
                    </a:cxn>
                    <a:cxn ang="0">
                      <a:pos x="155" y="8"/>
                    </a:cxn>
                    <a:cxn ang="0">
                      <a:pos x="158" y="15"/>
                    </a:cxn>
                    <a:cxn ang="0">
                      <a:pos x="167" y="35"/>
                    </a:cxn>
                    <a:cxn ang="0">
                      <a:pos x="180" y="66"/>
                    </a:cxn>
                    <a:cxn ang="0">
                      <a:pos x="196" y="109"/>
                    </a:cxn>
                    <a:cxn ang="0">
                      <a:pos x="215" y="161"/>
                    </a:cxn>
                    <a:cxn ang="0">
                      <a:pos x="235" y="221"/>
                    </a:cxn>
                    <a:cxn ang="0">
                      <a:pos x="255" y="288"/>
                    </a:cxn>
                    <a:cxn ang="0">
                      <a:pos x="275" y="361"/>
                    </a:cxn>
                    <a:cxn ang="0">
                      <a:pos x="292" y="440"/>
                    </a:cxn>
                    <a:cxn ang="0">
                      <a:pos x="306" y="522"/>
                    </a:cxn>
                    <a:cxn ang="0">
                      <a:pos x="317" y="606"/>
                    </a:cxn>
                    <a:cxn ang="0">
                      <a:pos x="322" y="692"/>
                    </a:cxn>
                    <a:cxn ang="0">
                      <a:pos x="321" y="777"/>
                    </a:cxn>
                    <a:cxn ang="0">
                      <a:pos x="313" y="779"/>
                    </a:cxn>
                    <a:cxn ang="0">
                      <a:pos x="290" y="782"/>
                    </a:cxn>
                    <a:cxn ang="0">
                      <a:pos x="257" y="786"/>
                    </a:cxn>
                    <a:cxn ang="0">
                      <a:pos x="217" y="789"/>
                    </a:cxn>
                    <a:cxn ang="0">
                      <a:pos x="170" y="792"/>
                    </a:cxn>
                    <a:cxn ang="0">
                      <a:pos x="99" y="791"/>
                    </a:cxn>
                    <a:cxn ang="0">
                      <a:pos x="55" y="787"/>
                    </a:cxn>
                    <a:cxn ang="0">
                      <a:pos x="16" y="779"/>
                    </a:cxn>
                    <a:cxn ang="0">
                      <a:pos x="25" y="502"/>
                    </a:cxn>
                    <a:cxn ang="0">
                      <a:pos x="35" y="451"/>
                    </a:cxn>
                    <a:cxn ang="0">
                      <a:pos x="41" y="393"/>
                    </a:cxn>
                    <a:cxn ang="0">
                      <a:pos x="43" y="330"/>
                    </a:cxn>
                    <a:cxn ang="0">
                      <a:pos x="42" y="267"/>
                    </a:cxn>
                    <a:cxn ang="0">
                      <a:pos x="38" y="175"/>
                    </a:cxn>
                    <a:cxn ang="0">
                      <a:pos x="33" y="119"/>
                    </a:cxn>
                    <a:cxn ang="0">
                      <a:pos x="29" y="71"/>
                    </a:cxn>
                    <a:cxn ang="0">
                      <a:pos x="25" y="33"/>
                    </a:cxn>
                    <a:cxn ang="0">
                      <a:pos x="22" y="9"/>
                    </a:cxn>
                    <a:cxn ang="0">
                      <a:pos x="21" y="0"/>
                    </a:cxn>
                  </a:cxnLst>
                  <a:rect l="0" t="0" r="r" b="b"/>
                  <a:pathLst>
                    <a:path w="322" h="792">
                      <a:moveTo>
                        <a:pt x="21" y="0"/>
                      </a:moveTo>
                      <a:lnTo>
                        <a:pt x="23" y="0"/>
                      </a:lnTo>
                      <a:lnTo>
                        <a:pt x="28" y="1"/>
                      </a:lnTo>
                      <a:lnTo>
                        <a:pt x="37" y="2"/>
                      </a:lnTo>
                      <a:lnTo>
                        <a:pt x="48" y="3"/>
                      </a:lnTo>
                      <a:lnTo>
                        <a:pt x="62" y="4"/>
                      </a:lnTo>
                      <a:lnTo>
                        <a:pt x="77" y="5"/>
                      </a:lnTo>
                      <a:lnTo>
                        <a:pt x="93" y="6"/>
                      </a:lnTo>
                      <a:lnTo>
                        <a:pt x="109" y="7"/>
                      </a:lnTo>
                      <a:lnTo>
                        <a:pt x="125" y="8"/>
                      </a:lnTo>
                      <a:lnTo>
                        <a:pt x="141" y="8"/>
                      </a:lnTo>
                      <a:lnTo>
                        <a:pt x="155" y="8"/>
                      </a:lnTo>
                      <a:lnTo>
                        <a:pt x="156" y="10"/>
                      </a:lnTo>
                      <a:lnTo>
                        <a:pt x="158" y="15"/>
                      </a:lnTo>
                      <a:lnTo>
                        <a:pt x="162" y="24"/>
                      </a:lnTo>
                      <a:lnTo>
                        <a:pt x="167" y="35"/>
                      </a:lnTo>
                      <a:lnTo>
                        <a:pt x="173" y="50"/>
                      </a:lnTo>
                      <a:lnTo>
                        <a:pt x="180" y="66"/>
                      </a:lnTo>
                      <a:lnTo>
                        <a:pt x="188" y="86"/>
                      </a:lnTo>
                      <a:lnTo>
                        <a:pt x="196" y="109"/>
                      </a:lnTo>
                      <a:lnTo>
                        <a:pt x="206" y="134"/>
                      </a:lnTo>
                      <a:lnTo>
                        <a:pt x="215" y="161"/>
                      </a:lnTo>
                      <a:lnTo>
                        <a:pt x="225" y="190"/>
                      </a:lnTo>
                      <a:lnTo>
                        <a:pt x="235" y="221"/>
                      </a:lnTo>
                      <a:lnTo>
                        <a:pt x="245" y="254"/>
                      </a:lnTo>
                      <a:lnTo>
                        <a:pt x="255" y="288"/>
                      </a:lnTo>
                      <a:lnTo>
                        <a:pt x="265" y="324"/>
                      </a:lnTo>
                      <a:lnTo>
                        <a:pt x="275" y="361"/>
                      </a:lnTo>
                      <a:lnTo>
                        <a:pt x="284" y="400"/>
                      </a:lnTo>
                      <a:lnTo>
                        <a:pt x="292" y="440"/>
                      </a:lnTo>
                      <a:lnTo>
                        <a:pt x="299" y="480"/>
                      </a:lnTo>
                      <a:lnTo>
                        <a:pt x="306" y="522"/>
                      </a:lnTo>
                      <a:lnTo>
                        <a:pt x="312" y="563"/>
                      </a:lnTo>
                      <a:lnTo>
                        <a:pt x="317" y="606"/>
                      </a:lnTo>
                      <a:lnTo>
                        <a:pt x="319" y="649"/>
                      </a:lnTo>
                      <a:lnTo>
                        <a:pt x="322" y="692"/>
                      </a:lnTo>
                      <a:lnTo>
                        <a:pt x="322" y="735"/>
                      </a:lnTo>
                      <a:lnTo>
                        <a:pt x="321" y="777"/>
                      </a:lnTo>
                      <a:lnTo>
                        <a:pt x="319" y="777"/>
                      </a:lnTo>
                      <a:lnTo>
                        <a:pt x="313" y="779"/>
                      </a:lnTo>
                      <a:lnTo>
                        <a:pt x="304" y="780"/>
                      </a:lnTo>
                      <a:lnTo>
                        <a:pt x="290" y="782"/>
                      </a:lnTo>
                      <a:lnTo>
                        <a:pt x="275" y="784"/>
                      </a:lnTo>
                      <a:lnTo>
                        <a:pt x="257" y="786"/>
                      </a:lnTo>
                      <a:lnTo>
                        <a:pt x="238" y="787"/>
                      </a:lnTo>
                      <a:lnTo>
                        <a:pt x="217" y="789"/>
                      </a:lnTo>
                      <a:lnTo>
                        <a:pt x="194" y="791"/>
                      </a:lnTo>
                      <a:lnTo>
                        <a:pt x="170" y="792"/>
                      </a:lnTo>
                      <a:lnTo>
                        <a:pt x="123" y="792"/>
                      </a:lnTo>
                      <a:lnTo>
                        <a:pt x="99" y="791"/>
                      </a:lnTo>
                      <a:lnTo>
                        <a:pt x="76" y="790"/>
                      </a:lnTo>
                      <a:lnTo>
                        <a:pt x="55" y="787"/>
                      </a:lnTo>
                      <a:lnTo>
                        <a:pt x="34" y="784"/>
                      </a:lnTo>
                      <a:lnTo>
                        <a:pt x="16" y="779"/>
                      </a:lnTo>
                      <a:lnTo>
                        <a:pt x="0" y="773"/>
                      </a:lnTo>
                      <a:lnTo>
                        <a:pt x="25" y="502"/>
                      </a:lnTo>
                      <a:lnTo>
                        <a:pt x="31" y="478"/>
                      </a:lnTo>
                      <a:lnTo>
                        <a:pt x="35" y="451"/>
                      </a:lnTo>
                      <a:lnTo>
                        <a:pt x="38" y="422"/>
                      </a:lnTo>
                      <a:lnTo>
                        <a:pt x="41" y="393"/>
                      </a:lnTo>
                      <a:lnTo>
                        <a:pt x="42" y="362"/>
                      </a:lnTo>
                      <a:lnTo>
                        <a:pt x="43" y="330"/>
                      </a:lnTo>
                      <a:lnTo>
                        <a:pt x="43" y="299"/>
                      </a:lnTo>
                      <a:lnTo>
                        <a:pt x="42" y="267"/>
                      </a:lnTo>
                      <a:lnTo>
                        <a:pt x="39" y="205"/>
                      </a:lnTo>
                      <a:lnTo>
                        <a:pt x="38" y="175"/>
                      </a:lnTo>
                      <a:lnTo>
                        <a:pt x="36" y="146"/>
                      </a:lnTo>
                      <a:lnTo>
                        <a:pt x="33" y="119"/>
                      </a:lnTo>
                      <a:lnTo>
                        <a:pt x="31" y="94"/>
                      </a:lnTo>
                      <a:lnTo>
                        <a:pt x="29" y="71"/>
                      </a:lnTo>
                      <a:lnTo>
                        <a:pt x="27" y="51"/>
                      </a:lnTo>
                      <a:lnTo>
                        <a:pt x="25" y="33"/>
                      </a:lnTo>
                      <a:lnTo>
                        <a:pt x="23" y="19"/>
                      </a:lnTo>
                      <a:lnTo>
                        <a:pt x="22" y="9"/>
                      </a:lnTo>
                      <a:lnTo>
                        <a:pt x="21" y="2"/>
                      </a:lnTo>
                      <a:lnTo>
                        <a:pt x="2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26" name="Freeform 89">
                  <a:extLst>
                    <a:ext uri="{FF2B5EF4-FFF2-40B4-BE49-F238E27FC236}">
                      <a16:creationId xmlns:a16="http://schemas.microsoft.com/office/drawing/2014/main" id="{6F11FB6A-10DA-DCC8-D836-2AC23275C914}"/>
                    </a:ext>
                  </a:extLst>
                </p:cNvPr>
                <p:cNvSpPr>
                  <a:spLocks/>
                </p:cNvSpPr>
                <p:nvPr/>
              </p:nvSpPr>
              <p:spPr bwMode="auto">
                <a:xfrm>
                  <a:off x="6367462" y="3173413"/>
                  <a:ext cx="266700" cy="1223963"/>
                </a:xfrm>
                <a:custGeom>
                  <a:avLst/>
                  <a:gdLst/>
                  <a:ahLst/>
                  <a:cxnLst>
                    <a:cxn ang="0">
                      <a:pos x="130" y="0"/>
                    </a:cxn>
                    <a:cxn ang="0">
                      <a:pos x="141" y="521"/>
                    </a:cxn>
                    <a:cxn ang="0">
                      <a:pos x="168" y="742"/>
                    </a:cxn>
                    <a:cxn ang="0">
                      <a:pos x="166" y="742"/>
                    </a:cxn>
                    <a:cxn ang="0">
                      <a:pos x="161" y="744"/>
                    </a:cxn>
                    <a:cxn ang="0">
                      <a:pos x="154" y="746"/>
                    </a:cxn>
                    <a:cxn ang="0">
                      <a:pos x="144" y="749"/>
                    </a:cxn>
                    <a:cxn ang="0">
                      <a:pos x="132" y="753"/>
                    </a:cxn>
                    <a:cxn ang="0">
                      <a:pos x="120" y="757"/>
                    </a:cxn>
                    <a:cxn ang="0">
                      <a:pos x="92" y="764"/>
                    </a:cxn>
                    <a:cxn ang="0">
                      <a:pos x="79" y="766"/>
                    </a:cxn>
                    <a:cxn ang="0">
                      <a:pos x="67" y="769"/>
                    </a:cxn>
                    <a:cxn ang="0">
                      <a:pos x="56" y="771"/>
                    </a:cxn>
                    <a:cxn ang="0">
                      <a:pos x="46" y="771"/>
                    </a:cxn>
                    <a:cxn ang="0">
                      <a:pos x="45" y="769"/>
                    </a:cxn>
                    <a:cxn ang="0">
                      <a:pos x="45" y="763"/>
                    </a:cxn>
                    <a:cxn ang="0">
                      <a:pos x="43" y="753"/>
                    </a:cxn>
                    <a:cxn ang="0">
                      <a:pos x="41" y="739"/>
                    </a:cxn>
                    <a:cxn ang="0">
                      <a:pos x="37" y="722"/>
                    </a:cxn>
                    <a:cxn ang="0">
                      <a:pos x="34" y="701"/>
                    </a:cxn>
                    <a:cxn ang="0">
                      <a:pos x="30" y="677"/>
                    </a:cxn>
                    <a:cxn ang="0">
                      <a:pos x="27" y="651"/>
                    </a:cxn>
                    <a:cxn ang="0">
                      <a:pos x="23" y="623"/>
                    </a:cxn>
                    <a:cxn ang="0">
                      <a:pos x="19" y="592"/>
                    </a:cxn>
                    <a:cxn ang="0">
                      <a:pos x="16" y="559"/>
                    </a:cxn>
                    <a:cxn ang="0">
                      <a:pos x="12" y="525"/>
                    </a:cxn>
                    <a:cxn ang="0">
                      <a:pos x="9" y="489"/>
                    </a:cxn>
                    <a:cxn ang="0">
                      <a:pos x="6" y="453"/>
                    </a:cxn>
                    <a:cxn ang="0">
                      <a:pos x="3" y="415"/>
                    </a:cxn>
                    <a:cxn ang="0">
                      <a:pos x="1" y="337"/>
                    </a:cxn>
                    <a:cxn ang="0">
                      <a:pos x="0" y="288"/>
                    </a:cxn>
                    <a:cxn ang="0">
                      <a:pos x="0" y="244"/>
                    </a:cxn>
                    <a:cxn ang="0">
                      <a:pos x="1" y="204"/>
                    </a:cxn>
                    <a:cxn ang="0">
                      <a:pos x="1" y="167"/>
                    </a:cxn>
                    <a:cxn ang="0">
                      <a:pos x="2" y="136"/>
                    </a:cxn>
                    <a:cxn ang="0">
                      <a:pos x="3" y="108"/>
                    </a:cxn>
                    <a:cxn ang="0">
                      <a:pos x="5" y="84"/>
                    </a:cxn>
                    <a:cxn ang="0">
                      <a:pos x="6" y="64"/>
                    </a:cxn>
                    <a:cxn ang="0">
                      <a:pos x="8" y="47"/>
                    </a:cxn>
                    <a:cxn ang="0">
                      <a:pos x="9" y="35"/>
                    </a:cxn>
                    <a:cxn ang="0">
                      <a:pos x="10" y="26"/>
                    </a:cxn>
                    <a:cxn ang="0">
                      <a:pos x="11" y="21"/>
                    </a:cxn>
                    <a:cxn ang="0">
                      <a:pos x="11" y="19"/>
                    </a:cxn>
                    <a:cxn ang="0">
                      <a:pos x="130" y="0"/>
                    </a:cxn>
                  </a:cxnLst>
                  <a:rect l="0" t="0" r="r" b="b"/>
                  <a:pathLst>
                    <a:path w="168" h="771">
                      <a:moveTo>
                        <a:pt x="130" y="0"/>
                      </a:moveTo>
                      <a:lnTo>
                        <a:pt x="141" y="521"/>
                      </a:lnTo>
                      <a:lnTo>
                        <a:pt x="168" y="742"/>
                      </a:lnTo>
                      <a:lnTo>
                        <a:pt x="166" y="742"/>
                      </a:lnTo>
                      <a:lnTo>
                        <a:pt x="161" y="744"/>
                      </a:lnTo>
                      <a:lnTo>
                        <a:pt x="154" y="746"/>
                      </a:lnTo>
                      <a:lnTo>
                        <a:pt x="144" y="749"/>
                      </a:lnTo>
                      <a:lnTo>
                        <a:pt x="132" y="753"/>
                      </a:lnTo>
                      <a:lnTo>
                        <a:pt x="120" y="757"/>
                      </a:lnTo>
                      <a:lnTo>
                        <a:pt x="92" y="764"/>
                      </a:lnTo>
                      <a:lnTo>
                        <a:pt x="79" y="766"/>
                      </a:lnTo>
                      <a:lnTo>
                        <a:pt x="67" y="769"/>
                      </a:lnTo>
                      <a:lnTo>
                        <a:pt x="56" y="771"/>
                      </a:lnTo>
                      <a:lnTo>
                        <a:pt x="46" y="771"/>
                      </a:lnTo>
                      <a:lnTo>
                        <a:pt x="45" y="769"/>
                      </a:lnTo>
                      <a:lnTo>
                        <a:pt x="45" y="763"/>
                      </a:lnTo>
                      <a:lnTo>
                        <a:pt x="43" y="753"/>
                      </a:lnTo>
                      <a:lnTo>
                        <a:pt x="41" y="739"/>
                      </a:lnTo>
                      <a:lnTo>
                        <a:pt x="37" y="722"/>
                      </a:lnTo>
                      <a:lnTo>
                        <a:pt x="34" y="701"/>
                      </a:lnTo>
                      <a:lnTo>
                        <a:pt x="30" y="677"/>
                      </a:lnTo>
                      <a:lnTo>
                        <a:pt x="27" y="651"/>
                      </a:lnTo>
                      <a:lnTo>
                        <a:pt x="23" y="623"/>
                      </a:lnTo>
                      <a:lnTo>
                        <a:pt x="19" y="592"/>
                      </a:lnTo>
                      <a:lnTo>
                        <a:pt x="16" y="559"/>
                      </a:lnTo>
                      <a:lnTo>
                        <a:pt x="12" y="525"/>
                      </a:lnTo>
                      <a:lnTo>
                        <a:pt x="9" y="489"/>
                      </a:lnTo>
                      <a:lnTo>
                        <a:pt x="6" y="453"/>
                      </a:lnTo>
                      <a:lnTo>
                        <a:pt x="3" y="415"/>
                      </a:lnTo>
                      <a:lnTo>
                        <a:pt x="1" y="337"/>
                      </a:lnTo>
                      <a:lnTo>
                        <a:pt x="0" y="288"/>
                      </a:lnTo>
                      <a:lnTo>
                        <a:pt x="0" y="244"/>
                      </a:lnTo>
                      <a:lnTo>
                        <a:pt x="1" y="204"/>
                      </a:lnTo>
                      <a:lnTo>
                        <a:pt x="1" y="167"/>
                      </a:lnTo>
                      <a:lnTo>
                        <a:pt x="2" y="136"/>
                      </a:lnTo>
                      <a:lnTo>
                        <a:pt x="3" y="108"/>
                      </a:lnTo>
                      <a:lnTo>
                        <a:pt x="5" y="84"/>
                      </a:lnTo>
                      <a:lnTo>
                        <a:pt x="6" y="64"/>
                      </a:lnTo>
                      <a:lnTo>
                        <a:pt x="8" y="47"/>
                      </a:lnTo>
                      <a:lnTo>
                        <a:pt x="9" y="35"/>
                      </a:lnTo>
                      <a:lnTo>
                        <a:pt x="10" y="26"/>
                      </a:lnTo>
                      <a:lnTo>
                        <a:pt x="11" y="21"/>
                      </a:lnTo>
                      <a:lnTo>
                        <a:pt x="11" y="19"/>
                      </a:lnTo>
                      <a:lnTo>
                        <a:pt x="130"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27" name="Freeform 90">
                  <a:extLst>
                    <a:ext uri="{FF2B5EF4-FFF2-40B4-BE49-F238E27FC236}">
                      <a16:creationId xmlns:a16="http://schemas.microsoft.com/office/drawing/2014/main" id="{3EAF4BAA-29F0-98FE-CE9E-51F3BFF9B8B5}"/>
                    </a:ext>
                  </a:extLst>
                </p:cNvPr>
                <p:cNvSpPr>
                  <a:spLocks/>
                </p:cNvSpPr>
                <p:nvPr/>
              </p:nvSpPr>
              <p:spPr bwMode="auto">
                <a:xfrm>
                  <a:off x="6030912" y="3216275"/>
                  <a:ext cx="228600" cy="139700"/>
                </a:xfrm>
                <a:custGeom>
                  <a:avLst/>
                  <a:gdLst/>
                  <a:ahLst/>
                  <a:cxnLst>
                    <a:cxn ang="0">
                      <a:pos x="144" y="0"/>
                    </a:cxn>
                    <a:cxn ang="0">
                      <a:pos x="114" y="85"/>
                    </a:cxn>
                    <a:cxn ang="0">
                      <a:pos x="75" y="88"/>
                    </a:cxn>
                    <a:cxn ang="0">
                      <a:pos x="0" y="6"/>
                    </a:cxn>
                    <a:cxn ang="0">
                      <a:pos x="33" y="5"/>
                    </a:cxn>
                    <a:cxn ang="0">
                      <a:pos x="69" y="4"/>
                    </a:cxn>
                    <a:cxn ang="0">
                      <a:pos x="106" y="2"/>
                    </a:cxn>
                    <a:cxn ang="0">
                      <a:pos x="144" y="0"/>
                    </a:cxn>
                  </a:cxnLst>
                  <a:rect l="0" t="0" r="r" b="b"/>
                  <a:pathLst>
                    <a:path w="144" h="88">
                      <a:moveTo>
                        <a:pt x="144" y="0"/>
                      </a:moveTo>
                      <a:lnTo>
                        <a:pt x="114" y="85"/>
                      </a:lnTo>
                      <a:lnTo>
                        <a:pt x="75" y="88"/>
                      </a:lnTo>
                      <a:lnTo>
                        <a:pt x="0" y="6"/>
                      </a:lnTo>
                      <a:lnTo>
                        <a:pt x="33" y="5"/>
                      </a:lnTo>
                      <a:lnTo>
                        <a:pt x="69" y="4"/>
                      </a:lnTo>
                      <a:lnTo>
                        <a:pt x="106" y="2"/>
                      </a:lnTo>
                      <a:lnTo>
                        <a:pt x="144"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28" name="Freeform 91">
                  <a:extLst>
                    <a:ext uri="{FF2B5EF4-FFF2-40B4-BE49-F238E27FC236}">
                      <a16:creationId xmlns:a16="http://schemas.microsoft.com/office/drawing/2014/main" id="{9978986E-0979-C7C2-4891-1285DE07D1BD}"/>
                    </a:ext>
                  </a:extLst>
                </p:cNvPr>
                <p:cNvSpPr>
                  <a:spLocks/>
                </p:cNvSpPr>
                <p:nvPr/>
              </p:nvSpPr>
              <p:spPr bwMode="auto">
                <a:xfrm>
                  <a:off x="5735637" y="3562350"/>
                  <a:ext cx="158750" cy="36513"/>
                </a:xfrm>
                <a:custGeom>
                  <a:avLst/>
                  <a:gdLst/>
                  <a:ahLst/>
                  <a:cxnLst>
                    <a:cxn ang="0">
                      <a:pos x="0" y="0"/>
                    </a:cxn>
                    <a:cxn ang="0">
                      <a:pos x="97" y="1"/>
                    </a:cxn>
                    <a:cxn ang="0">
                      <a:pos x="100" y="23"/>
                    </a:cxn>
                    <a:cxn ang="0">
                      <a:pos x="1" y="23"/>
                    </a:cxn>
                    <a:cxn ang="0">
                      <a:pos x="0" y="0"/>
                    </a:cxn>
                  </a:cxnLst>
                  <a:rect l="0" t="0" r="r" b="b"/>
                  <a:pathLst>
                    <a:path w="100" h="23">
                      <a:moveTo>
                        <a:pt x="0" y="0"/>
                      </a:moveTo>
                      <a:lnTo>
                        <a:pt x="97" y="1"/>
                      </a:lnTo>
                      <a:lnTo>
                        <a:pt x="100" y="23"/>
                      </a:lnTo>
                      <a:lnTo>
                        <a:pt x="1" y="23"/>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29" name="Freeform 94">
                  <a:extLst>
                    <a:ext uri="{FF2B5EF4-FFF2-40B4-BE49-F238E27FC236}">
                      <a16:creationId xmlns:a16="http://schemas.microsoft.com/office/drawing/2014/main" id="{507CC6B8-7408-5BE5-226A-A60825AFDC0A}"/>
                    </a:ext>
                  </a:extLst>
                </p:cNvPr>
                <p:cNvSpPr>
                  <a:spLocks/>
                </p:cNvSpPr>
                <p:nvPr/>
              </p:nvSpPr>
              <p:spPr bwMode="auto">
                <a:xfrm>
                  <a:off x="6081712" y="4106863"/>
                  <a:ext cx="41275" cy="36513"/>
                </a:xfrm>
                <a:custGeom>
                  <a:avLst/>
                  <a:gdLst/>
                  <a:ahLst/>
                  <a:cxnLst>
                    <a:cxn ang="0">
                      <a:pos x="9" y="0"/>
                    </a:cxn>
                    <a:cxn ang="0">
                      <a:pos x="24" y="4"/>
                    </a:cxn>
                    <a:cxn ang="0">
                      <a:pos x="26" y="23"/>
                    </a:cxn>
                    <a:cxn ang="0">
                      <a:pos x="13" y="19"/>
                    </a:cxn>
                    <a:cxn ang="0">
                      <a:pos x="0" y="14"/>
                    </a:cxn>
                    <a:cxn ang="0">
                      <a:pos x="9" y="0"/>
                    </a:cxn>
                  </a:cxnLst>
                  <a:rect l="0" t="0" r="r" b="b"/>
                  <a:pathLst>
                    <a:path w="26" h="23">
                      <a:moveTo>
                        <a:pt x="9" y="0"/>
                      </a:moveTo>
                      <a:lnTo>
                        <a:pt x="24" y="4"/>
                      </a:lnTo>
                      <a:lnTo>
                        <a:pt x="26" y="23"/>
                      </a:lnTo>
                      <a:lnTo>
                        <a:pt x="13" y="19"/>
                      </a:lnTo>
                      <a:lnTo>
                        <a:pt x="0" y="14"/>
                      </a:lnTo>
                      <a:lnTo>
                        <a:pt x="9" y="0"/>
                      </a:lnTo>
                      <a:close/>
                    </a:path>
                  </a:pathLst>
                </a:custGeom>
                <a:solidFill>
                  <a:srgbClr val="00002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30" name="Freeform 95">
                  <a:extLst>
                    <a:ext uri="{FF2B5EF4-FFF2-40B4-BE49-F238E27FC236}">
                      <a16:creationId xmlns:a16="http://schemas.microsoft.com/office/drawing/2014/main" id="{1277C83C-582F-B049-B439-E5D52333F666}"/>
                    </a:ext>
                  </a:extLst>
                </p:cNvPr>
                <p:cNvSpPr>
                  <a:spLocks/>
                </p:cNvSpPr>
                <p:nvPr/>
              </p:nvSpPr>
              <p:spPr bwMode="auto">
                <a:xfrm>
                  <a:off x="5643562" y="2016125"/>
                  <a:ext cx="736600" cy="346075"/>
                </a:xfrm>
                <a:custGeom>
                  <a:avLst/>
                  <a:gdLst/>
                  <a:ahLst/>
                  <a:cxnLst>
                    <a:cxn ang="0">
                      <a:pos x="341" y="1"/>
                    </a:cxn>
                    <a:cxn ang="0">
                      <a:pos x="355" y="4"/>
                    </a:cxn>
                    <a:cxn ang="0">
                      <a:pos x="379" y="12"/>
                    </a:cxn>
                    <a:cxn ang="0">
                      <a:pos x="407" y="24"/>
                    </a:cxn>
                    <a:cxn ang="0">
                      <a:pos x="434" y="41"/>
                    </a:cxn>
                    <a:cxn ang="0">
                      <a:pos x="455" y="65"/>
                    </a:cxn>
                    <a:cxn ang="0">
                      <a:pos x="464" y="88"/>
                    </a:cxn>
                    <a:cxn ang="0">
                      <a:pos x="464" y="109"/>
                    </a:cxn>
                    <a:cxn ang="0">
                      <a:pos x="459" y="133"/>
                    </a:cxn>
                    <a:cxn ang="0">
                      <a:pos x="447" y="156"/>
                    </a:cxn>
                    <a:cxn ang="0">
                      <a:pos x="426" y="179"/>
                    </a:cxn>
                    <a:cxn ang="0">
                      <a:pos x="397" y="197"/>
                    </a:cxn>
                    <a:cxn ang="0">
                      <a:pos x="356" y="210"/>
                    </a:cxn>
                    <a:cxn ang="0">
                      <a:pos x="305" y="217"/>
                    </a:cxn>
                    <a:cxn ang="0">
                      <a:pos x="231" y="217"/>
                    </a:cxn>
                    <a:cxn ang="0">
                      <a:pos x="167" y="210"/>
                    </a:cxn>
                    <a:cxn ang="0">
                      <a:pos x="112" y="199"/>
                    </a:cxn>
                    <a:cxn ang="0">
                      <a:pos x="68" y="184"/>
                    </a:cxn>
                    <a:cxn ang="0">
                      <a:pos x="35" y="170"/>
                    </a:cxn>
                    <a:cxn ang="0">
                      <a:pos x="13" y="159"/>
                    </a:cxn>
                    <a:cxn ang="0">
                      <a:pos x="1" y="152"/>
                    </a:cxn>
                    <a:cxn ang="0">
                      <a:pos x="34" y="156"/>
                    </a:cxn>
                    <a:cxn ang="0">
                      <a:pos x="96" y="158"/>
                    </a:cxn>
                    <a:cxn ang="0">
                      <a:pos x="149" y="152"/>
                    </a:cxn>
                    <a:cxn ang="0">
                      <a:pos x="195" y="139"/>
                    </a:cxn>
                    <a:cxn ang="0">
                      <a:pos x="233" y="121"/>
                    </a:cxn>
                    <a:cxn ang="0">
                      <a:pos x="264" y="99"/>
                    </a:cxn>
                    <a:cxn ang="0">
                      <a:pos x="290" y="76"/>
                    </a:cxn>
                    <a:cxn ang="0">
                      <a:pos x="308" y="54"/>
                    </a:cxn>
                    <a:cxn ang="0">
                      <a:pos x="323" y="33"/>
                    </a:cxn>
                    <a:cxn ang="0">
                      <a:pos x="332" y="16"/>
                    </a:cxn>
                    <a:cxn ang="0">
                      <a:pos x="337" y="4"/>
                    </a:cxn>
                    <a:cxn ang="0">
                      <a:pos x="339" y="0"/>
                    </a:cxn>
                  </a:cxnLst>
                  <a:rect l="0" t="0" r="r" b="b"/>
                  <a:pathLst>
                    <a:path w="464" h="218">
                      <a:moveTo>
                        <a:pt x="339" y="0"/>
                      </a:moveTo>
                      <a:lnTo>
                        <a:pt x="341" y="1"/>
                      </a:lnTo>
                      <a:lnTo>
                        <a:pt x="346" y="2"/>
                      </a:lnTo>
                      <a:lnTo>
                        <a:pt x="355" y="4"/>
                      </a:lnTo>
                      <a:lnTo>
                        <a:pt x="366" y="7"/>
                      </a:lnTo>
                      <a:lnTo>
                        <a:pt x="379" y="12"/>
                      </a:lnTo>
                      <a:lnTo>
                        <a:pt x="392" y="18"/>
                      </a:lnTo>
                      <a:lnTo>
                        <a:pt x="407" y="24"/>
                      </a:lnTo>
                      <a:lnTo>
                        <a:pt x="421" y="32"/>
                      </a:lnTo>
                      <a:lnTo>
                        <a:pt x="434" y="41"/>
                      </a:lnTo>
                      <a:lnTo>
                        <a:pt x="445" y="52"/>
                      </a:lnTo>
                      <a:lnTo>
                        <a:pt x="455" y="65"/>
                      </a:lnTo>
                      <a:lnTo>
                        <a:pt x="461" y="78"/>
                      </a:lnTo>
                      <a:lnTo>
                        <a:pt x="464" y="88"/>
                      </a:lnTo>
                      <a:lnTo>
                        <a:pt x="464" y="98"/>
                      </a:lnTo>
                      <a:lnTo>
                        <a:pt x="464" y="109"/>
                      </a:lnTo>
                      <a:lnTo>
                        <a:pt x="462" y="121"/>
                      </a:lnTo>
                      <a:lnTo>
                        <a:pt x="459" y="133"/>
                      </a:lnTo>
                      <a:lnTo>
                        <a:pt x="454" y="145"/>
                      </a:lnTo>
                      <a:lnTo>
                        <a:pt x="447" y="156"/>
                      </a:lnTo>
                      <a:lnTo>
                        <a:pt x="437" y="168"/>
                      </a:lnTo>
                      <a:lnTo>
                        <a:pt x="426" y="179"/>
                      </a:lnTo>
                      <a:lnTo>
                        <a:pt x="412" y="188"/>
                      </a:lnTo>
                      <a:lnTo>
                        <a:pt x="397" y="197"/>
                      </a:lnTo>
                      <a:lnTo>
                        <a:pt x="378" y="204"/>
                      </a:lnTo>
                      <a:lnTo>
                        <a:pt x="356" y="210"/>
                      </a:lnTo>
                      <a:lnTo>
                        <a:pt x="332" y="215"/>
                      </a:lnTo>
                      <a:lnTo>
                        <a:pt x="305" y="217"/>
                      </a:lnTo>
                      <a:lnTo>
                        <a:pt x="267" y="218"/>
                      </a:lnTo>
                      <a:lnTo>
                        <a:pt x="231" y="217"/>
                      </a:lnTo>
                      <a:lnTo>
                        <a:pt x="198" y="215"/>
                      </a:lnTo>
                      <a:lnTo>
                        <a:pt x="167" y="210"/>
                      </a:lnTo>
                      <a:lnTo>
                        <a:pt x="138" y="205"/>
                      </a:lnTo>
                      <a:lnTo>
                        <a:pt x="112" y="199"/>
                      </a:lnTo>
                      <a:lnTo>
                        <a:pt x="89" y="192"/>
                      </a:lnTo>
                      <a:lnTo>
                        <a:pt x="68" y="184"/>
                      </a:lnTo>
                      <a:lnTo>
                        <a:pt x="50" y="177"/>
                      </a:lnTo>
                      <a:lnTo>
                        <a:pt x="35" y="170"/>
                      </a:lnTo>
                      <a:lnTo>
                        <a:pt x="22" y="164"/>
                      </a:lnTo>
                      <a:lnTo>
                        <a:pt x="13" y="159"/>
                      </a:lnTo>
                      <a:lnTo>
                        <a:pt x="5" y="154"/>
                      </a:lnTo>
                      <a:lnTo>
                        <a:pt x="1" y="152"/>
                      </a:lnTo>
                      <a:lnTo>
                        <a:pt x="0" y="151"/>
                      </a:lnTo>
                      <a:lnTo>
                        <a:pt x="34" y="156"/>
                      </a:lnTo>
                      <a:lnTo>
                        <a:pt x="66" y="158"/>
                      </a:lnTo>
                      <a:lnTo>
                        <a:pt x="96" y="158"/>
                      </a:lnTo>
                      <a:lnTo>
                        <a:pt x="124" y="156"/>
                      </a:lnTo>
                      <a:lnTo>
                        <a:pt x="149" y="152"/>
                      </a:lnTo>
                      <a:lnTo>
                        <a:pt x="173" y="145"/>
                      </a:lnTo>
                      <a:lnTo>
                        <a:pt x="195" y="139"/>
                      </a:lnTo>
                      <a:lnTo>
                        <a:pt x="215" y="130"/>
                      </a:lnTo>
                      <a:lnTo>
                        <a:pt x="233" y="121"/>
                      </a:lnTo>
                      <a:lnTo>
                        <a:pt x="249" y="110"/>
                      </a:lnTo>
                      <a:lnTo>
                        <a:pt x="264" y="99"/>
                      </a:lnTo>
                      <a:lnTo>
                        <a:pt x="278" y="87"/>
                      </a:lnTo>
                      <a:lnTo>
                        <a:pt x="290" y="76"/>
                      </a:lnTo>
                      <a:lnTo>
                        <a:pt x="299" y="65"/>
                      </a:lnTo>
                      <a:lnTo>
                        <a:pt x="308" y="54"/>
                      </a:lnTo>
                      <a:lnTo>
                        <a:pt x="316" y="42"/>
                      </a:lnTo>
                      <a:lnTo>
                        <a:pt x="323" y="33"/>
                      </a:lnTo>
                      <a:lnTo>
                        <a:pt x="327" y="24"/>
                      </a:lnTo>
                      <a:lnTo>
                        <a:pt x="332" y="16"/>
                      </a:lnTo>
                      <a:lnTo>
                        <a:pt x="335" y="9"/>
                      </a:lnTo>
                      <a:lnTo>
                        <a:pt x="337" y="4"/>
                      </a:lnTo>
                      <a:lnTo>
                        <a:pt x="338" y="2"/>
                      </a:lnTo>
                      <a:lnTo>
                        <a:pt x="33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31" name="Freeform 96">
                  <a:extLst>
                    <a:ext uri="{FF2B5EF4-FFF2-40B4-BE49-F238E27FC236}">
                      <a16:creationId xmlns:a16="http://schemas.microsoft.com/office/drawing/2014/main" id="{2DADD236-1CC9-5BC1-4E07-068C0CE3A22A}"/>
                    </a:ext>
                  </a:extLst>
                </p:cNvPr>
                <p:cNvSpPr>
                  <a:spLocks noEditPoints="1"/>
                </p:cNvSpPr>
                <p:nvPr/>
              </p:nvSpPr>
              <p:spPr bwMode="auto">
                <a:xfrm>
                  <a:off x="6099174" y="2165350"/>
                  <a:ext cx="280988" cy="200025"/>
                </a:xfrm>
                <a:custGeom>
                  <a:avLst/>
                  <a:gdLst/>
                  <a:ahLst/>
                  <a:cxnLst>
                    <a:cxn ang="0">
                      <a:pos x="1" y="126"/>
                    </a:cxn>
                    <a:cxn ang="0">
                      <a:pos x="0" y="126"/>
                    </a:cxn>
                    <a:cxn ang="0">
                      <a:pos x="1" y="126"/>
                    </a:cxn>
                    <a:cxn ang="0">
                      <a:pos x="175" y="0"/>
                    </a:cxn>
                    <a:cxn ang="0">
                      <a:pos x="175" y="0"/>
                    </a:cxn>
                    <a:cxn ang="0">
                      <a:pos x="176" y="3"/>
                    </a:cxn>
                    <a:cxn ang="0">
                      <a:pos x="177" y="7"/>
                    </a:cxn>
                    <a:cxn ang="0">
                      <a:pos x="177" y="12"/>
                    </a:cxn>
                    <a:cxn ang="0">
                      <a:pos x="177" y="25"/>
                    </a:cxn>
                    <a:cxn ang="0">
                      <a:pos x="177" y="33"/>
                    </a:cxn>
                    <a:cxn ang="0">
                      <a:pos x="174" y="42"/>
                    </a:cxn>
                    <a:cxn ang="0">
                      <a:pos x="172" y="50"/>
                    </a:cxn>
                    <a:cxn ang="0">
                      <a:pos x="168" y="59"/>
                    </a:cxn>
                    <a:cxn ang="0">
                      <a:pos x="163" y="69"/>
                    </a:cxn>
                    <a:cxn ang="0">
                      <a:pos x="157" y="78"/>
                    </a:cxn>
                    <a:cxn ang="0">
                      <a:pos x="149" y="86"/>
                    </a:cxn>
                    <a:cxn ang="0">
                      <a:pos x="139" y="94"/>
                    </a:cxn>
                    <a:cxn ang="0">
                      <a:pos x="126" y="102"/>
                    </a:cxn>
                    <a:cxn ang="0">
                      <a:pos x="112" y="109"/>
                    </a:cxn>
                    <a:cxn ang="0">
                      <a:pos x="95" y="115"/>
                    </a:cxn>
                    <a:cxn ang="0">
                      <a:pos x="76" y="120"/>
                    </a:cxn>
                    <a:cxn ang="0">
                      <a:pos x="54" y="123"/>
                    </a:cxn>
                    <a:cxn ang="0">
                      <a:pos x="28" y="125"/>
                    </a:cxn>
                    <a:cxn ang="0">
                      <a:pos x="1" y="126"/>
                    </a:cxn>
                    <a:cxn ang="0">
                      <a:pos x="6" y="125"/>
                    </a:cxn>
                    <a:cxn ang="0">
                      <a:pos x="13" y="125"/>
                    </a:cxn>
                    <a:cxn ang="0">
                      <a:pos x="23" y="124"/>
                    </a:cxn>
                    <a:cxn ang="0">
                      <a:pos x="34" y="122"/>
                    </a:cxn>
                    <a:cxn ang="0">
                      <a:pos x="47" y="120"/>
                    </a:cxn>
                    <a:cxn ang="0">
                      <a:pos x="61" y="116"/>
                    </a:cxn>
                    <a:cxn ang="0">
                      <a:pos x="75" y="112"/>
                    </a:cxn>
                    <a:cxn ang="0">
                      <a:pos x="90" y="107"/>
                    </a:cxn>
                    <a:cxn ang="0">
                      <a:pos x="104" y="101"/>
                    </a:cxn>
                    <a:cxn ang="0">
                      <a:pos x="119" y="94"/>
                    </a:cxn>
                    <a:cxn ang="0">
                      <a:pos x="132" y="85"/>
                    </a:cxn>
                    <a:cxn ang="0">
                      <a:pos x="145" y="75"/>
                    </a:cxn>
                    <a:cxn ang="0">
                      <a:pos x="155" y="63"/>
                    </a:cxn>
                    <a:cxn ang="0">
                      <a:pos x="164" y="50"/>
                    </a:cxn>
                    <a:cxn ang="0">
                      <a:pos x="170" y="35"/>
                    </a:cxn>
                    <a:cxn ang="0">
                      <a:pos x="174" y="18"/>
                    </a:cxn>
                    <a:cxn ang="0">
                      <a:pos x="175" y="0"/>
                    </a:cxn>
                  </a:cxnLst>
                  <a:rect l="0" t="0" r="r" b="b"/>
                  <a:pathLst>
                    <a:path w="177" h="126">
                      <a:moveTo>
                        <a:pt x="1" y="126"/>
                      </a:moveTo>
                      <a:lnTo>
                        <a:pt x="0" y="126"/>
                      </a:lnTo>
                      <a:lnTo>
                        <a:pt x="1" y="126"/>
                      </a:lnTo>
                      <a:close/>
                      <a:moveTo>
                        <a:pt x="175" y="0"/>
                      </a:moveTo>
                      <a:lnTo>
                        <a:pt x="175" y="0"/>
                      </a:lnTo>
                      <a:lnTo>
                        <a:pt x="176" y="3"/>
                      </a:lnTo>
                      <a:lnTo>
                        <a:pt x="177" y="7"/>
                      </a:lnTo>
                      <a:lnTo>
                        <a:pt x="177" y="12"/>
                      </a:lnTo>
                      <a:lnTo>
                        <a:pt x="177" y="25"/>
                      </a:lnTo>
                      <a:lnTo>
                        <a:pt x="177" y="33"/>
                      </a:lnTo>
                      <a:lnTo>
                        <a:pt x="174" y="42"/>
                      </a:lnTo>
                      <a:lnTo>
                        <a:pt x="172" y="50"/>
                      </a:lnTo>
                      <a:lnTo>
                        <a:pt x="168" y="59"/>
                      </a:lnTo>
                      <a:lnTo>
                        <a:pt x="163" y="69"/>
                      </a:lnTo>
                      <a:lnTo>
                        <a:pt x="157" y="78"/>
                      </a:lnTo>
                      <a:lnTo>
                        <a:pt x="149" y="86"/>
                      </a:lnTo>
                      <a:lnTo>
                        <a:pt x="139" y="94"/>
                      </a:lnTo>
                      <a:lnTo>
                        <a:pt x="126" y="102"/>
                      </a:lnTo>
                      <a:lnTo>
                        <a:pt x="112" y="109"/>
                      </a:lnTo>
                      <a:lnTo>
                        <a:pt x="95" y="115"/>
                      </a:lnTo>
                      <a:lnTo>
                        <a:pt x="76" y="120"/>
                      </a:lnTo>
                      <a:lnTo>
                        <a:pt x="54" y="123"/>
                      </a:lnTo>
                      <a:lnTo>
                        <a:pt x="28" y="125"/>
                      </a:lnTo>
                      <a:lnTo>
                        <a:pt x="1" y="126"/>
                      </a:lnTo>
                      <a:lnTo>
                        <a:pt x="6" y="125"/>
                      </a:lnTo>
                      <a:lnTo>
                        <a:pt x="13" y="125"/>
                      </a:lnTo>
                      <a:lnTo>
                        <a:pt x="23" y="124"/>
                      </a:lnTo>
                      <a:lnTo>
                        <a:pt x="34" y="122"/>
                      </a:lnTo>
                      <a:lnTo>
                        <a:pt x="47" y="120"/>
                      </a:lnTo>
                      <a:lnTo>
                        <a:pt x="61" y="116"/>
                      </a:lnTo>
                      <a:lnTo>
                        <a:pt x="75" y="112"/>
                      </a:lnTo>
                      <a:lnTo>
                        <a:pt x="90" y="107"/>
                      </a:lnTo>
                      <a:lnTo>
                        <a:pt x="104" y="101"/>
                      </a:lnTo>
                      <a:lnTo>
                        <a:pt x="119" y="94"/>
                      </a:lnTo>
                      <a:lnTo>
                        <a:pt x="132" y="85"/>
                      </a:lnTo>
                      <a:lnTo>
                        <a:pt x="145" y="75"/>
                      </a:lnTo>
                      <a:lnTo>
                        <a:pt x="155" y="63"/>
                      </a:lnTo>
                      <a:lnTo>
                        <a:pt x="164" y="50"/>
                      </a:lnTo>
                      <a:lnTo>
                        <a:pt x="170" y="35"/>
                      </a:lnTo>
                      <a:lnTo>
                        <a:pt x="174" y="18"/>
                      </a:lnTo>
                      <a:lnTo>
                        <a:pt x="175" y="0"/>
                      </a:lnTo>
                      <a:close/>
                    </a:path>
                  </a:pathLst>
                </a:custGeom>
                <a:solidFill>
                  <a:srgbClr val="A6B8B7"/>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32" name="Freeform 97">
                  <a:extLst>
                    <a:ext uri="{FF2B5EF4-FFF2-40B4-BE49-F238E27FC236}">
                      <a16:creationId xmlns:a16="http://schemas.microsoft.com/office/drawing/2014/main" id="{7E13AC28-97E2-E7A8-EC85-F6407A3B9B39}"/>
                    </a:ext>
                  </a:extLst>
                </p:cNvPr>
                <p:cNvSpPr>
                  <a:spLocks/>
                </p:cNvSpPr>
                <p:nvPr/>
              </p:nvSpPr>
              <p:spPr bwMode="auto">
                <a:xfrm>
                  <a:off x="5653087" y="4102100"/>
                  <a:ext cx="63500" cy="42863"/>
                </a:xfrm>
                <a:custGeom>
                  <a:avLst/>
                  <a:gdLst/>
                  <a:ahLst/>
                  <a:cxnLst>
                    <a:cxn ang="0">
                      <a:pos x="2" y="0"/>
                    </a:cxn>
                    <a:cxn ang="0">
                      <a:pos x="22" y="7"/>
                    </a:cxn>
                    <a:cxn ang="0">
                      <a:pos x="40" y="27"/>
                    </a:cxn>
                    <a:cxn ang="0">
                      <a:pos x="0" y="20"/>
                    </a:cxn>
                    <a:cxn ang="0">
                      <a:pos x="2" y="0"/>
                    </a:cxn>
                  </a:cxnLst>
                  <a:rect l="0" t="0" r="r" b="b"/>
                  <a:pathLst>
                    <a:path w="40" h="27">
                      <a:moveTo>
                        <a:pt x="2" y="0"/>
                      </a:moveTo>
                      <a:lnTo>
                        <a:pt x="22" y="7"/>
                      </a:lnTo>
                      <a:lnTo>
                        <a:pt x="40" y="27"/>
                      </a:lnTo>
                      <a:lnTo>
                        <a:pt x="0" y="20"/>
                      </a:lnTo>
                      <a:lnTo>
                        <a:pt x="2"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33" name="Freeform 98">
                  <a:extLst>
                    <a:ext uri="{FF2B5EF4-FFF2-40B4-BE49-F238E27FC236}">
                      <a16:creationId xmlns:a16="http://schemas.microsoft.com/office/drawing/2014/main" id="{226D3865-D117-3E26-2879-65ED67684639}"/>
                    </a:ext>
                  </a:extLst>
                </p:cNvPr>
                <p:cNvSpPr>
                  <a:spLocks/>
                </p:cNvSpPr>
                <p:nvPr/>
              </p:nvSpPr>
              <p:spPr bwMode="auto">
                <a:xfrm>
                  <a:off x="6518274" y="2289175"/>
                  <a:ext cx="76200" cy="401638"/>
                </a:xfrm>
                <a:custGeom>
                  <a:avLst/>
                  <a:gdLst/>
                  <a:ahLst/>
                  <a:cxnLst>
                    <a:cxn ang="0">
                      <a:pos x="0" y="0"/>
                    </a:cxn>
                    <a:cxn ang="0">
                      <a:pos x="2" y="1"/>
                    </a:cxn>
                    <a:cxn ang="0">
                      <a:pos x="4" y="5"/>
                    </a:cxn>
                    <a:cxn ang="0">
                      <a:pos x="8" y="12"/>
                    </a:cxn>
                    <a:cxn ang="0">
                      <a:pos x="14" y="22"/>
                    </a:cxn>
                    <a:cxn ang="0">
                      <a:pos x="20" y="34"/>
                    </a:cxn>
                    <a:cxn ang="0">
                      <a:pos x="26" y="49"/>
                    </a:cxn>
                    <a:cxn ang="0">
                      <a:pos x="33" y="66"/>
                    </a:cxn>
                    <a:cxn ang="0">
                      <a:pos x="38" y="86"/>
                    </a:cxn>
                    <a:cxn ang="0">
                      <a:pos x="43" y="108"/>
                    </a:cxn>
                    <a:cxn ang="0">
                      <a:pos x="46" y="132"/>
                    </a:cxn>
                    <a:cxn ang="0">
                      <a:pos x="48" y="159"/>
                    </a:cxn>
                    <a:cxn ang="0">
                      <a:pos x="47" y="188"/>
                    </a:cxn>
                    <a:cxn ang="0">
                      <a:pos x="44" y="219"/>
                    </a:cxn>
                    <a:cxn ang="0">
                      <a:pos x="37" y="253"/>
                    </a:cxn>
                    <a:cxn ang="0">
                      <a:pos x="37" y="250"/>
                    </a:cxn>
                    <a:cxn ang="0">
                      <a:pos x="39" y="244"/>
                    </a:cxn>
                    <a:cxn ang="0">
                      <a:pos x="40" y="234"/>
                    </a:cxn>
                    <a:cxn ang="0">
                      <a:pos x="40" y="220"/>
                    </a:cxn>
                    <a:cxn ang="0">
                      <a:pos x="41" y="203"/>
                    </a:cxn>
                    <a:cxn ang="0">
                      <a:pos x="41" y="183"/>
                    </a:cxn>
                    <a:cxn ang="0">
                      <a:pos x="40" y="161"/>
                    </a:cxn>
                    <a:cxn ang="0">
                      <a:pos x="38" y="137"/>
                    </a:cxn>
                    <a:cxn ang="0">
                      <a:pos x="34" y="112"/>
                    </a:cxn>
                    <a:cxn ang="0">
                      <a:pos x="29" y="85"/>
                    </a:cxn>
                    <a:cxn ang="0">
                      <a:pos x="22" y="56"/>
                    </a:cxn>
                    <a:cxn ang="0">
                      <a:pos x="12" y="28"/>
                    </a:cxn>
                    <a:cxn ang="0">
                      <a:pos x="0" y="0"/>
                    </a:cxn>
                  </a:cxnLst>
                  <a:rect l="0" t="0" r="r" b="b"/>
                  <a:pathLst>
                    <a:path w="48" h="253">
                      <a:moveTo>
                        <a:pt x="0" y="0"/>
                      </a:moveTo>
                      <a:lnTo>
                        <a:pt x="2" y="1"/>
                      </a:lnTo>
                      <a:lnTo>
                        <a:pt x="4" y="5"/>
                      </a:lnTo>
                      <a:lnTo>
                        <a:pt x="8" y="12"/>
                      </a:lnTo>
                      <a:lnTo>
                        <a:pt x="14" y="22"/>
                      </a:lnTo>
                      <a:lnTo>
                        <a:pt x="20" y="34"/>
                      </a:lnTo>
                      <a:lnTo>
                        <a:pt x="26" y="49"/>
                      </a:lnTo>
                      <a:lnTo>
                        <a:pt x="33" y="66"/>
                      </a:lnTo>
                      <a:lnTo>
                        <a:pt x="38" y="86"/>
                      </a:lnTo>
                      <a:lnTo>
                        <a:pt x="43" y="108"/>
                      </a:lnTo>
                      <a:lnTo>
                        <a:pt x="46" y="132"/>
                      </a:lnTo>
                      <a:lnTo>
                        <a:pt x="48" y="159"/>
                      </a:lnTo>
                      <a:lnTo>
                        <a:pt x="47" y="188"/>
                      </a:lnTo>
                      <a:lnTo>
                        <a:pt x="44" y="219"/>
                      </a:lnTo>
                      <a:lnTo>
                        <a:pt x="37" y="253"/>
                      </a:lnTo>
                      <a:lnTo>
                        <a:pt x="37" y="250"/>
                      </a:lnTo>
                      <a:lnTo>
                        <a:pt x="39" y="244"/>
                      </a:lnTo>
                      <a:lnTo>
                        <a:pt x="40" y="234"/>
                      </a:lnTo>
                      <a:lnTo>
                        <a:pt x="40" y="220"/>
                      </a:lnTo>
                      <a:lnTo>
                        <a:pt x="41" y="203"/>
                      </a:lnTo>
                      <a:lnTo>
                        <a:pt x="41" y="183"/>
                      </a:lnTo>
                      <a:lnTo>
                        <a:pt x="40" y="161"/>
                      </a:lnTo>
                      <a:lnTo>
                        <a:pt x="38" y="137"/>
                      </a:lnTo>
                      <a:lnTo>
                        <a:pt x="34" y="112"/>
                      </a:lnTo>
                      <a:lnTo>
                        <a:pt x="29" y="85"/>
                      </a:lnTo>
                      <a:lnTo>
                        <a:pt x="22" y="56"/>
                      </a:lnTo>
                      <a:lnTo>
                        <a:pt x="12" y="28"/>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34" name="Freeform 99">
                  <a:extLst>
                    <a:ext uri="{FF2B5EF4-FFF2-40B4-BE49-F238E27FC236}">
                      <a16:creationId xmlns:a16="http://schemas.microsoft.com/office/drawing/2014/main" id="{D7C5D251-7C78-D1EC-3040-8D6E984FF4AD}"/>
                    </a:ext>
                  </a:extLst>
                </p:cNvPr>
                <p:cNvSpPr>
                  <a:spLocks/>
                </p:cNvSpPr>
                <p:nvPr/>
              </p:nvSpPr>
              <p:spPr bwMode="auto">
                <a:xfrm>
                  <a:off x="6542087" y="3509963"/>
                  <a:ext cx="34925" cy="214313"/>
                </a:xfrm>
                <a:custGeom>
                  <a:avLst/>
                  <a:gdLst/>
                  <a:ahLst/>
                  <a:cxnLst>
                    <a:cxn ang="0">
                      <a:pos x="0" y="0"/>
                    </a:cxn>
                    <a:cxn ang="0">
                      <a:pos x="22" y="135"/>
                    </a:cxn>
                    <a:cxn ang="0">
                      <a:pos x="2" y="95"/>
                    </a:cxn>
                    <a:cxn ang="0">
                      <a:pos x="0" y="0"/>
                    </a:cxn>
                  </a:cxnLst>
                  <a:rect l="0" t="0" r="r" b="b"/>
                  <a:pathLst>
                    <a:path w="22" h="135">
                      <a:moveTo>
                        <a:pt x="0" y="0"/>
                      </a:moveTo>
                      <a:lnTo>
                        <a:pt x="22" y="135"/>
                      </a:lnTo>
                      <a:lnTo>
                        <a:pt x="2" y="95"/>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35" name="Freeform 104">
                  <a:extLst>
                    <a:ext uri="{FF2B5EF4-FFF2-40B4-BE49-F238E27FC236}">
                      <a16:creationId xmlns:a16="http://schemas.microsoft.com/office/drawing/2014/main" id="{7D4B7CA1-9292-3F7A-A008-1593267E47B4}"/>
                    </a:ext>
                  </a:extLst>
                </p:cNvPr>
                <p:cNvSpPr>
                  <a:spLocks/>
                </p:cNvSpPr>
                <p:nvPr/>
              </p:nvSpPr>
              <p:spPr bwMode="auto">
                <a:xfrm>
                  <a:off x="5983287" y="3636963"/>
                  <a:ext cx="19050" cy="23813"/>
                </a:xfrm>
                <a:custGeom>
                  <a:avLst/>
                  <a:gdLst/>
                  <a:ahLst/>
                  <a:cxnLst>
                    <a:cxn ang="0">
                      <a:pos x="8" y="0"/>
                    </a:cxn>
                    <a:cxn ang="0">
                      <a:pos x="12" y="5"/>
                    </a:cxn>
                    <a:cxn ang="0">
                      <a:pos x="10" y="8"/>
                    </a:cxn>
                    <a:cxn ang="0">
                      <a:pos x="7" y="12"/>
                    </a:cxn>
                    <a:cxn ang="0">
                      <a:pos x="5" y="15"/>
                    </a:cxn>
                    <a:cxn ang="0">
                      <a:pos x="2" y="12"/>
                    </a:cxn>
                    <a:cxn ang="0">
                      <a:pos x="0" y="9"/>
                    </a:cxn>
                    <a:cxn ang="0">
                      <a:pos x="4" y="5"/>
                    </a:cxn>
                    <a:cxn ang="0">
                      <a:pos x="8" y="0"/>
                    </a:cxn>
                  </a:cxnLst>
                  <a:rect l="0" t="0" r="r" b="b"/>
                  <a:pathLst>
                    <a:path w="12" h="15">
                      <a:moveTo>
                        <a:pt x="8" y="0"/>
                      </a:moveTo>
                      <a:lnTo>
                        <a:pt x="12" y="5"/>
                      </a:lnTo>
                      <a:lnTo>
                        <a:pt x="10" y="8"/>
                      </a:lnTo>
                      <a:lnTo>
                        <a:pt x="7" y="12"/>
                      </a:lnTo>
                      <a:lnTo>
                        <a:pt x="5" y="15"/>
                      </a:lnTo>
                      <a:lnTo>
                        <a:pt x="2" y="12"/>
                      </a:lnTo>
                      <a:lnTo>
                        <a:pt x="0" y="9"/>
                      </a:lnTo>
                      <a:lnTo>
                        <a:pt x="4" y="5"/>
                      </a:lnTo>
                      <a:lnTo>
                        <a:pt x="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36" name="Freeform 105">
                  <a:extLst>
                    <a:ext uri="{FF2B5EF4-FFF2-40B4-BE49-F238E27FC236}">
                      <a16:creationId xmlns:a16="http://schemas.microsoft.com/office/drawing/2014/main" id="{576AFE1D-8772-6DC2-B698-A30A274C910F}"/>
                    </a:ext>
                  </a:extLst>
                </p:cNvPr>
                <p:cNvSpPr>
                  <a:spLocks/>
                </p:cNvSpPr>
                <p:nvPr/>
              </p:nvSpPr>
              <p:spPr bwMode="auto">
                <a:xfrm>
                  <a:off x="6080124" y="4102100"/>
                  <a:ext cx="9525" cy="14288"/>
                </a:xfrm>
                <a:custGeom>
                  <a:avLst/>
                  <a:gdLst/>
                  <a:ahLst/>
                  <a:cxnLst>
                    <a:cxn ang="0">
                      <a:pos x="5" y="0"/>
                    </a:cxn>
                    <a:cxn ang="0">
                      <a:pos x="6" y="0"/>
                    </a:cxn>
                    <a:cxn ang="0">
                      <a:pos x="6" y="1"/>
                    </a:cxn>
                    <a:cxn ang="0">
                      <a:pos x="3" y="5"/>
                    </a:cxn>
                    <a:cxn ang="0">
                      <a:pos x="0" y="9"/>
                    </a:cxn>
                    <a:cxn ang="0">
                      <a:pos x="2" y="5"/>
                    </a:cxn>
                    <a:cxn ang="0">
                      <a:pos x="5" y="0"/>
                    </a:cxn>
                  </a:cxnLst>
                  <a:rect l="0" t="0" r="r" b="b"/>
                  <a:pathLst>
                    <a:path w="6" h="9">
                      <a:moveTo>
                        <a:pt x="5" y="0"/>
                      </a:moveTo>
                      <a:lnTo>
                        <a:pt x="6" y="0"/>
                      </a:lnTo>
                      <a:lnTo>
                        <a:pt x="6" y="1"/>
                      </a:lnTo>
                      <a:lnTo>
                        <a:pt x="3" y="5"/>
                      </a:lnTo>
                      <a:lnTo>
                        <a:pt x="0" y="9"/>
                      </a:lnTo>
                      <a:lnTo>
                        <a:pt x="2" y="5"/>
                      </a:lnTo>
                      <a:lnTo>
                        <a:pt x="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37" name="Freeform 111">
                  <a:extLst>
                    <a:ext uri="{FF2B5EF4-FFF2-40B4-BE49-F238E27FC236}">
                      <a16:creationId xmlns:a16="http://schemas.microsoft.com/office/drawing/2014/main" id="{379C5F49-1666-D18A-FCAB-EF24101C4145}"/>
                    </a:ext>
                  </a:extLst>
                </p:cNvPr>
                <p:cNvSpPr>
                  <a:spLocks/>
                </p:cNvSpPr>
                <p:nvPr/>
              </p:nvSpPr>
              <p:spPr bwMode="auto">
                <a:xfrm>
                  <a:off x="6200774" y="3873500"/>
                  <a:ext cx="206375" cy="247650"/>
                </a:xfrm>
                <a:custGeom>
                  <a:avLst/>
                  <a:gdLst/>
                  <a:ahLst/>
                  <a:cxnLst>
                    <a:cxn ang="0">
                      <a:pos x="81" y="0"/>
                    </a:cxn>
                    <a:cxn ang="0">
                      <a:pos x="130" y="114"/>
                    </a:cxn>
                    <a:cxn ang="0">
                      <a:pos x="117" y="129"/>
                    </a:cxn>
                    <a:cxn ang="0">
                      <a:pos x="101" y="141"/>
                    </a:cxn>
                    <a:cxn ang="0">
                      <a:pos x="84" y="150"/>
                    </a:cxn>
                    <a:cxn ang="0">
                      <a:pos x="63" y="156"/>
                    </a:cxn>
                    <a:cxn ang="0">
                      <a:pos x="48" y="152"/>
                    </a:cxn>
                    <a:cxn ang="0">
                      <a:pos x="36" y="145"/>
                    </a:cxn>
                    <a:cxn ang="0">
                      <a:pos x="25" y="137"/>
                    </a:cxn>
                    <a:cxn ang="0">
                      <a:pos x="16" y="127"/>
                    </a:cxn>
                    <a:cxn ang="0">
                      <a:pos x="9" y="115"/>
                    </a:cxn>
                    <a:cxn ang="0">
                      <a:pos x="4" y="102"/>
                    </a:cxn>
                    <a:cxn ang="0">
                      <a:pos x="1" y="88"/>
                    </a:cxn>
                    <a:cxn ang="0">
                      <a:pos x="0" y="75"/>
                    </a:cxn>
                    <a:cxn ang="0">
                      <a:pos x="3" y="62"/>
                    </a:cxn>
                    <a:cxn ang="0">
                      <a:pos x="9" y="51"/>
                    </a:cxn>
                    <a:cxn ang="0">
                      <a:pos x="17" y="41"/>
                    </a:cxn>
                    <a:cxn ang="0">
                      <a:pos x="27" y="31"/>
                    </a:cxn>
                    <a:cxn ang="0">
                      <a:pos x="48" y="16"/>
                    </a:cxn>
                    <a:cxn ang="0">
                      <a:pos x="58" y="10"/>
                    </a:cxn>
                    <a:cxn ang="0">
                      <a:pos x="67" y="6"/>
                    </a:cxn>
                    <a:cxn ang="0">
                      <a:pos x="74" y="3"/>
                    </a:cxn>
                    <a:cxn ang="0">
                      <a:pos x="79" y="1"/>
                    </a:cxn>
                    <a:cxn ang="0">
                      <a:pos x="81" y="0"/>
                    </a:cxn>
                  </a:cxnLst>
                  <a:rect l="0" t="0" r="r" b="b"/>
                  <a:pathLst>
                    <a:path w="130" h="156">
                      <a:moveTo>
                        <a:pt x="81" y="0"/>
                      </a:moveTo>
                      <a:lnTo>
                        <a:pt x="130" y="114"/>
                      </a:lnTo>
                      <a:lnTo>
                        <a:pt x="117" y="129"/>
                      </a:lnTo>
                      <a:lnTo>
                        <a:pt x="101" y="141"/>
                      </a:lnTo>
                      <a:lnTo>
                        <a:pt x="84" y="150"/>
                      </a:lnTo>
                      <a:lnTo>
                        <a:pt x="63" y="156"/>
                      </a:lnTo>
                      <a:lnTo>
                        <a:pt x="48" y="152"/>
                      </a:lnTo>
                      <a:lnTo>
                        <a:pt x="36" y="145"/>
                      </a:lnTo>
                      <a:lnTo>
                        <a:pt x="25" y="137"/>
                      </a:lnTo>
                      <a:lnTo>
                        <a:pt x="16" y="127"/>
                      </a:lnTo>
                      <a:lnTo>
                        <a:pt x="9" y="115"/>
                      </a:lnTo>
                      <a:lnTo>
                        <a:pt x="4" y="102"/>
                      </a:lnTo>
                      <a:lnTo>
                        <a:pt x="1" y="88"/>
                      </a:lnTo>
                      <a:lnTo>
                        <a:pt x="0" y="75"/>
                      </a:lnTo>
                      <a:lnTo>
                        <a:pt x="3" y="62"/>
                      </a:lnTo>
                      <a:lnTo>
                        <a:pt x="9" y="51"/>
                      </a:lnTo>
                      <a:lnTo>
                        <a:pt x="17" y="41"/>
                      </a:lnTo>
                      <a:lnTo>
                        <a:pt x="27" y="31"/>
                      </a:lnTo>
                      <a:lnTo>
                        <a:pt x="48" y="16"/>
                      </a:lnTo>
                      <a:lnTo>
                        <a:pt x="58" y="10"/>
                      </a:lnTo>
                      <a:lnTo>
                        <a:pt x="67" y="6"/>
                      </a:lnTo>
                      <a:lnTo>
                        <a:pt x="74" y="3"/>
                      </a:lnTo>
                      <a:lnTo>
                        <a:pt x="79" y="1"/>
                      </a:lnTo>
                      <a:lnTo>
                        <a:pt x="81" y="0"/>
                      </a:lnTo>
                      <a:close/>
                    </a:path>
                  </a:pathLst>
                </a:custGeom>
                <a:solidFill>
                  <a:srgbClr val="CF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38" name="Freeform 113">
                  <a:extLst>
                    <a:ext uri="{FF2B5EF4-FFF2-40B4-BE49-F238E27FC236}">
                      <a16:creationId xmlns:a16="http://schemas.microsoft.com/office/drawing/2014/main" id="{FA0F24F7-7BA3-4D04-2F8C-9EB33D5B8CA9}"/>
                    </a:ext>
                  </a:extLst>
                </p:cNvPr>
                <p:cNvSpPr>
                  <a:spLocks/>
                </p:cNvSpPr>
                <p:nvPr/>
              </p:nvSpPr>
              <p:spPr bwMode="auto">
                <a:xfrm>
                  <a:off x="6208712" y="3857625"/>
                  <a:ext cx="231775" cy="250825"/>
                </a:xfrm>
                <a:custGeom>
                  <a:avLst/>
                  <a:gdLst/>
                  <a:ahLst/>
                  <a:cxnLst>
                    <a:cxn ang="0">
                      <a:pos x="81" y="0"/>
                    </a:cxn>
                    <a:cxn ang="0">
                      <a:pos x="146" y="147"/>
                    </a:cxn>
                    <a:cxn ang="0">
                      <a:pos x="123" y="154"/>
                    </a:cxn>
                    <a:cxn ang="0">
                      <a:pos x="102" y="157"/>
                    </a:cxn>
                    <a:cxn ang="0">
                      <a:pos x="83" y="158"/>
                    </a:cxn>
                    <a:cxn ang="0">
                      <a:pos x="66" y="156"/>
                    </a:cxn>
                    <a:cxn ang="0">
                      <a:pos x="51" y="152"/>
                    </a:cxn>
                    <a:cxn ang="0">
                      <a:pos x="38" y="145"/>
                    </a:cxn>
                    <a:cxn ang="0">
                      <a:pos x="27" y="137"/>
                    </a:cxn>
                    <a:cxn ang="0">
                      <a:pos x="18" y="127"/>
                    </a:cxn>
                    <a:cxn ang="0">
                      <a:pos x="10" y="114"/>
                    </a:cxn>
                    <a:cxn ang="0">
                      <a:pos x="5" y="101"/>
                    </a:cxn>
                    <a:cxn ang="0">
                      <a:pos x="1" y="87"/>
                    </a:cxn>
                    <a:cxn ang="0">
                      <a:pos x="0" y="74"/>
                    </a:cxn>
                    <a:cxn ang="0">
                      <a:pos x="4" y="61"/>
                    </a:cxn>
                    <a:cxn ang="0">
                      <a:pos x="9" y="50"/>
                    </a:cxn>
                    <a:cxn ang="0">
                      <a:pos x="18" y="40"/>
                    </a:cxn>
                    <a:cxn ang="0">
                      <a:pos x="27" y="31"/>
                    </a:cxn>
                    <a:cxn ang="0">
                      <a:pos x="38" y="23"/>
                    </a:cxn>
                    <a:cxn ang="0">
                      <a:pos x="48" y="16"/>
                    </a:cxn>
                    <a:cxn ang="0">
                      <a:pos x="58" y="10"/>
                    </a:cxn>
                    <a:cxn ang="0">
                      <a:pos x="67" y="6"/>
                    </a:cxn>
                    <a:cxn ang="0">
                      <a:pos x="74" y="2"/>
                    </a:cxn>
                    <a:cxn ang="0">
                      <a:pos x="79" y="0"/>
                    </a:cxn>
                    <a:cxn ang="0">
                      <a:pos x="81" y="0"/>
                    </a:cxn>
                  </a:cxnLst>
                  <a:rect l="0" t="0" r="r" b="b"/>
                  <a:pathLst>
                    <a:path w="146" h="158">
                      <a:moveTo>
                        <a:pt x="81" y="0"/>
                      </a:moveTo>
                      <a:lnTo>
                        <a:pt x="146" y="147"/>
                      </a:lnTo>
                      <a:lnTo>
                        <a:pt x="123" y="154"/>
                      </a:lnTo>
                      <a:lnTo>
                        <a:pt x="102" y="157"/>
                      </a:lnTo>
                      <a:lnTo>
                        <a:pt x="83" y="158"/>
                      </a:lnTo>
                      <a:lnTo>
                        <a:pt x="66" y="156"/>
                      </a:lnTo>
                      <a:lnTo>
                        <a:pt x="51" y="152"/>
                      </a:lnTo>
                      <a:lnTo>
                        <a:pt x="38" y="145"/>
                      </a:lnTo>
                      <a:lnTo>
                        <a:pt x="27" y="137"/>
                      </a:lnTo>
                      <a:lnTo>
                        <a:pt x="18" y="127"/>
                      </a:lnTo>
                      <a:lnTo>
                        <a:pt x="10" y="114"/>
                      </a:lnTo>
                      <a:lnTo>
                        <a:pt x="5" y="101"/>
                      </a:lnTo>
                      <a:lnTo>
                        <a:pt x="1" y="87"/>
                      </a:lnTo>
                      <a:lnTo>
                        <a:pt x="0" y="74"/>
                      </a:lnTo>
                      <a:lnTo>
                        <a:pt x="4" y="61"/>
                      </a:lnTo>
                      <a:lnTo>
                        <a:pt x="9" y="50"/>
                      </a:lnTo>
                      <a:lnTo>
                        <a:pt x="18" y="40"/>
                      </a:lnTo>
                      <a:lnTo>
                        <a:pt x="27" y="31"/>
                      </a:lnTo>
                      <a:lnTo>
                        <a:pt x="38" y="23"/>
                      </a:lnTo>
                      <a:lnTo>
                        <a:pt x="48" y="16"/>
                      </a:lnTo>
                      <a:lnTo>
                        <a:pt x="58" y="10"/>
                      </a:lnTo>
                      <a:lnTo>
                        <a:pt x="67" y="6"/>
                      </a:lnTo>
                      <a:lnTo>
                        <a:pt x="74" y="2"/>
                      </a:lnTo>
                      <a:lnTo>
                        <a:pt x="79" y="0"/>
                      </a:lnTo>
                      <a:lnTo>
                        <a:pt x="8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39" name="Freeform 114">
                  <a:extLst>
                    <a:ext uri="{FF2B5EF4-FFF2-40B4-BE49-F238E27FC236}">
                      <a16:creationId xmlns:a16="http://schemas.microsoft.com/office/drawing/2014/main" id="{A145EB53-3940-7013-BD0A-0BF0B97F14C5}"/>
                    </a:ext>
                  </a:extLst>
                </p:cNvPr>
                <p:cNvSpPr>
                  <a:spLocks/>
                </p:cNvSpPr>
                <p:nvPr/>
              </p:nvSpPr>
              <p:spPr bwMode="auto">
                <a:xfrm>
                  <a:off x="6375399" y="3744913"/>
                  <a:ext cx="227013" cy="406400"/>
                </a:xfrm>
                <a:custGeom>
                  <a:avLst/>
                  <a:gdLst/>
                  <a:ahLst/>
                  <a:cxnLst>
                    <a:cxn ang="0">
                      <a:pos x="131" y="0"/>
                    </a:cxn>
                    <a:cxn ang="0">
                      <a:pos x="136" y="161"/>
                    </a:cxn>
                    <a:cxn ang="0">
                      <a:pos x="143" y="212"/>
                    </a:cxn>
                    <a:cxn ang="0">
                      <a:pos x="125" y="220"/>
                    </a:cxn>
                    <a:cxn ang="0">
                      <a:pos x="107" y="227"/>
                    </a:cxn>
                    <a:cxn ang="0">
                      <a:pos x="91" y="233"/>
                    </a:cxn>
                    <a:cxn ang="0">
                      <a:pos x="75" y="239"/>
                    </a:cxn>
                    <a:cxn ang="0">
                      <a:pos x="61" y="244"/>
                    </a:cxn>
                    <a:cxn ang="0">
                      <a:pos x="38" y="252"/>
                    </a:cxn>
                    <a:cxn ang="0">
                      <a:pos x="31" y="254"/>
                    </a:cxn>
                    <a:cxn ang="0">
                      <a:pos x="26" y="255"/>
                    </a:cxn>
                    <a:cxn ang="0">
                      <a:pos x="25" y="256"/>
                    </a:cxn>
                    <a:cxn ang="0">
                      <a:pos x="24" y="255"/>
                    </a:cxn>
                    <a:cxn ang="0">
                      <a:pos x="23" y="252"/>
                    </a:cxn>
                    <a:cxn ang="0">
                      <a:pos x="19" y="248"/>
                    </a:cxn>
                    <a:cxn ang="0">
                      <a:pos x="16" y="243"/>
                    </a:cxn>
                    <a:cxn ang="0">
                      <a:pos x="9" y="192"/>
                    </a:cxn>
                    <a:cxn ang="0">
                      <a:pos x="4" y="135"/>
                    </a:cxn>
                    <a:cxn ang="0">
                      <a:pos x="0" y="76"/>
                    </a:cxn>
                    <a:cxn ang="0">
                      <a:pos x="15" y="69"/>
                    </a:cxn>
                    <a:cxn ang="0">
                      <a:pos x="32" y="60"/>
                    </a:cxn>
                    <a:cxn ang="0">
                      <a:pos x="51" y="52"/>
                    </a:cxn>
                    <a:cxn ang="0">
                      <a:pos x="70" y="44"/>
                    </a:cxn>
                    <a:cxn ang="0">
                      <a:pos x="89" y="35"/>
                    </a:cxn>
                    <a:cxn ang="0">
                      <a:pos x="107" y="28"/>
                    </a:cxn>
                    <a:cxn ang="0">
                      <a:pos x="122" y="22"/>
                    </a:cxn>
                    <a:cxn ang="0">
                      <a:pos x="131" y="0"/>
                    </a:cxn>
                  </a:cxnLst>
                  <a:rect l="0" t="0" r="r" b="b"/>
                  <a:pathLst>
                    <a:path w="143" h="256">
                      <a:moveTo>
                        <a:pt x="131" y="0"/>
                      </a:moveTo>
                      <a:lnTo>
                        <a:pt x="136" y="161"/>
                      </a:lnTo>
                      <a:lnTo>
                        <a:pt x="143" y="212"/>
                      </a:lnTo>
                      <a:lnTo>
                        <a:pt x="125" y="220"/>
                      </a:lnTo>
                      <a:lnTo>
                        <a:pt x="107" y="227"/>
                      </a:lnTo>
                      <a:lnTo>
                        <a:pt x="91" y="233"/>
                      </a:lnTo>
                      <a:lnTo>
                        <a:pt x="75" y="239"/>
                      </a:lnTo>
                      <a:lnTo>
                        <a:pt x="61" y="244"/>
                      </a:lnTo>
                      <a:lnTo>
                        <a:pt x="38" y="252"/>
                      </a:lnTo>
                      <a:lnTo>
                        <a:pt x="31" y="254"/>
                      </a:lnTo>
                      <a:lnTo>
                        <a:pt x="26" y="255"/>
                      </a:lnTo>
                      <a:lnTo>
                        <a:pt x="25" y="256"/>
                      </a:lnTo>
                      <a:lnTo>
                        <a:pt x="24" y="255"/>
                      </a:lnTo>
                      <a:lnTo>
                        <a:pt x="23" y="252"/>
                      </a:lnTo>
                      <a:lnTo>
                        <a:pt x="19" y="248"/>
                      </a:lnTo>
                      <a:lnTo>
                        <a:pt x="16" y="243"/>
                      </a:lnTo>
                      <a:lnTo>
                        <a:pt x="9" y="192"/>
                      </a:lnTo>
                      <a:lnTo>
                        <a:pt x="4" y="135"/>
                      </a:lnTo>
                      <a:lnTo>
                        <a:pt x="0" y="76"/>
                      </a:lnTo>
                      <a:lnTo>
                        <a:pt x="15" y="69"/>
                      </a:lnTo>
                      <a:lnTo>
                        <a:pt x="32" y="60"/>
                      </a:lnTo>
                      <a:lnTo>
                        <a:pt x="51" y="52"/>
                      </a:lnTo>
                      <a:lnTo>
                        <a:pt x="70" y="44"/>
                      </a:lnTo>
                      <a:lnTo>
                        <a:pt x="89" y="35"/>
                      </a:lnTo>
                      <a:lnTo>
                        <a:pt x="107" y="28"/>
                      </a:lnTo>
                      <a:lnTo>
                        <a:pt x="122" y="22"/>
                      </a:lnTo>
                      <a:lnTo>
                        <a:pt x="131"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40" name="Freeform 115">
                  <a:extLst>
                    <a:ext uri="{FF2B5EF4-FFF2-40B4-BE49-F238E27FC236}">
                      <a16:creationId xmlns:a16="http://schemas.microsoft.com/office/drawing/2014/main" id="{5D1800E3-73A3-108C-E60D-198E804DF6D1}"/>
                    </a:ext>
                  </a:extLst>
                </p:cNvPr>
                <p:cNvSpPr>
                  <a:spLocks/>
                </p:cNvSpPr>
                <p:nvPr/>
              </p:nvSpPr>
              <p:spPr bwMode="auto">
                <a:xfrm>
                  <a:off x="6237287" y="3857625"/>
                  <a:ext cx="203200" cy="250825"/>
                </a:xfrm>
                <a:custGeom>
                  <a:avLst/>
                  <a:gdLst/>
                  <a:ahLst/>
                  <a:cxnLst>
                    <a:cxn ang="0">
                      <a:pos x="63" y="0"/>
                    </a:cxn>
                    <a:cxn ang="0">
                      <a:pos x="128" y="147"/>
                    </a:cxn>
                    <a:cxn ang="0">
                      <a:pos x="105" y="154"/>
                    </a:cxn>
                    <a:cxn ang="0">
                      <a:pos x="85" y="157"/>
                    </a:cxn>
                    <a:cxn ang="0">
                      <a:pos x="66" y="158"/>
                    </a:cxn>
                    <a:cxn ang="0">
                      <a:pos x="49" y="157"/>
                    </a:cxn>
                    <a:cxn ang="0">
                      <a:pos x="34" y="152"/>
                    </a:cxn>
                    <a:cxn ang="0">
                      <a:pos x="21" y="146"/>
                    </a:cxn>
                    <a:cxn ang="0">
                      <a:pos x="10" y="138"/>
                    </a:cxn>
                    <a:cxn ang="0">
                      <a:pos x="0" y="128"/>
                    </a:cxn>
                    <a:cxn ang="0">
                      <a:pos x="16" y="135"/>
                    </a:cxn>
                    <a:cxn ang="0">
                      <a:pos x="31" y="140"/>
                    </a:cxn>
                    <a:cxn ang="0">
                      <a:pos x="44" y="142"/>
                    </a:cxn>
                    <a:cxn ang="0">
                      <a:pos x="56" y="142"/>
                    </a:cxn>
                    <a:cxn ang="0">
                      <a:pos x="66" y="141"/>
                    </a:cxn>
                    <a:cxn ang="0">
                      <a:pos x="74" y="140"/>
                    </a:cxn>
                    <a:cxn ang="0">
                      <a:pos x="78" y="139"/>
                    </a:cxn>
                    <a:cxn ang="0">
                      <a:pos x="80" y="139"/>
                    </a:cxn>
                    <a:cxn ang="0">
                      <a:pos x="69" y="128"/>
                    </a:cxn>
                    <a:cxn ang="0">
                      <a:pos x="61" y="114"/>
                    </a:cxn>
                    <a:cxn ang="0">
                      <a:pos x="54" y="99"/>
                    </a:cxn>
                    <a:cxn ang="0">
                      <a:pos x="49" y="83"/>
                    </a:cxn>
                    <a:cxn ang="0">
                      <a:pos x="47" y="67"/>
                    </a:cxn>
                    <a:cxn ang="0">
                      <a:pos x="45" y="52"/>
                    </a:cxn>
                    <a:cxn ang="0">
                      <a:pos x="45" y="38"/>
                    </a:cxn>
                    <a:cxn ang="0">
                      <a:pos x="45" y="25"/>
                    </a:cxn>
                    <a:cxn ang="0">
                      <a:pos x="45" y="14"/>
                    </a:cxn>
                    <a:cxn ang="0">
                      <a:pos x="46" y="7"/>
                    </a:cxn>
                    <a:cxn ang="0">
                      <a:pos x="53" y="3"/>
                    </a:cxn>
                    <a:cxn ang="0">
                      <a:pos x="58" y="1"/>
                    </a:cxn>
                    <a:cxn ang="0">
                      <a:pos x="62" y="0"/>
                    </a:cxn>
                    <a:cxn ang="0">
                      <a:pos x="63" y="0"/>
                    </a:cxn>
                  </a:cxnLst>
                  <a:rect l="0" t="0" r="r" b="b"/>
                  <a:pathLst>
                    <a:path w="128" h="158">
                      <a:moveTo>
                        <a:pt x="63" y="0"/>
                      </a:moveTo>
                      <a:lnTo>
                        <a:pt x="128" y="147"/>
                      </a:lnTo>
                      <a:lnTo>
                        <a:pt x="105" y="154"/>
                      </a:lnTo>
                      <a:lnTo>
                        <a:pt x="85" y="157"/>
                      </a:lnTo>
                      <a:lnTo>
                        <a:pt x="66" y="158"/>
                      </a:lnTo>
                      <a:lnTo>
                        <a:pt x="49" y="157"/>
                      </a:lnTo>
                      <a:lnTo>
                        <a:pt x="34" y="152"/>
                      </a:lnTo>
                      <a:lnTo>
                        <a:pt x="21" y="146"/>
                      </a:lnTo>
                      <a:lnTo>
                        <a:pt x="10" y="138"/>
                      </a:lnTo>
                      <a:lnTo>
                        <a:pt x="0" y="128"/>
                      </a:lnTo>
                      <a:lnTo>
                        <a:pt x="16" y="135"/>
                      </a:lnTo>
                      <a:lnTo>
                        <a:pt x="31" y="140"/>
                      </a:lnTo>
                      <a:lnTo>
                        <a:pt x="44" y="142"/>
                      </a:lnTo>
                      <a:lnTo>
                        <a:pt x="56" y="142"/>
                      </a:lnTo>
                      <a:lnTo>
                        <a:pt x="66" y="141"/>
                      </a:lnTo>
                      <a:lnTo>
                        <a:pt x="74" y="140"/>
                      </a:lnTo>
                      <a:lnTo>
                        <a:pt x="78" y="139"/>
                      </a:lnTo>
                      <a:lnTo>
                        <a:pt x="80" y="139"/>
                      </a:lnTo>
                      <a:lnTo>
                        <a:pt x="69" y="128"/>
                      </a:lnTo>
                      <a:lnTo>
                        <a:pt x="61" y="114"/>
                      </a:lnTo>
                      <a:lnTo>
                        <a:pt x="54" y="99"/>
                      </a:lnTo>
                      <a:lnTo>
                        <a:pt x="49" y="83"/>
                      </a:lnTo>
                      <a:lnTo>
                        <a:pt x="47" y="67"/>
                      </a:lnTo>
                      <a:lnTo>
                        <a:pt x="45" y="52"/>
                      </a:lnTo>
                      <a:lnTo>
                        <a:pt x="45" y="38"/>
                      </a:lnTo>
                      <a:lnTo>
                        <a:pt x="45" y="25"/>
                      </a:lnTo>
                      <a:lnTo>
                        <a:pt x="45" y="14"/>
                      </a:lnTo>
                      <a:lnTo>
                        <a:pt x="46" y="7"/>
                      </a:lnTo>
                      <a:lnTo>
                        <a:pt x="53" y="3"/>
                      </a:lnTo>
                      <a:lnTo>
                        <a:pt x="58" y="1"/>
                      </a:lnTo>
                      <a:lnTo>
                        <a:pt x="62" y="0"/>
                      </a:lnTo>
                      <a:lnTo>
                        <a:pt x="63"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41" name="Freeform 116">
                  <a:extLst>
                    <a:ext uri="{FF2B5EF4-FFF2-40B4-BE49-F238E27FC236}">
                      <a16:creationId xmlns:a16="http://schemas.microsoft.com/office/drawing/2014/main" id="{7934C7F1-D374-CE79-1213-AB2A5A1F765B}"/>
                    </a:ext>
                  </a:extLst>
                </p:cNvPr>
                <p:cNvSpPr>
                  <a:spLocks/>
                </p:cNvSpPr>
                <p:nvPr/>
              </p:nvSpPr>
              <p:spPr bwMode="auto">
                <a:xfrm>
                  <a:off x="6323012" y="3173413"/>
                  <a:ext cx="495300" cy="942975"/>
                </a:xfrm>
                <a:custGeom>
                  <a:avLst/>
                  <a:gdLst/>
                  <a:ahLst/>
                  <a:cxnLst>
                    <a:cxn ang="0">
                      <a:pos x="159" y="1"/>
                    </a:cxn>
                    <a:cxn ang="0">
                      <a:pos x="167" y="11"/>
                    </a:cxn>
                    <a:cxn ang="0">
                      <a:pos x="182" y="33"/>
                    </a:cxn>
                    <a:cxn ang="0">
                      <a:pos x="202" y="69"/>
                    </a:cxn>
                    <a:cxn ang="0">
                      <a:pos x="225" y="118"/>
                    </a:cxn>
                    <a:cxn ang="0">
                      <a:pos x="251" y="183"/>
                    </a:cxn>
                    <a:cxn ang="0">
                      <a:pos x="277" y="264"/>
                    </a:cxn>
                    <a:cxn ang="0">
                      <a:pos x="293" y="325"/>
                    </a:cxn>
                    <a:cxn ang="0">
                      <a:pos x="304" y="375"/>
                    </a:cxn>
                    <a:cxn ang="0">
                      <a:pos x="310" y="414"/>
                    </a:cxn>
                    <a:cxn ang="0">
                      <a:pos x="312" y="438"/>
                    </a:cxn>
                    <a:cxn ang="0">
                      <a:pos x="303" y="459"/>
                    </a:cxn>
                    <a:cxn ang="0">
                      <a:pos x="281" y="485"/>
                    </a:cxn>
                    <a:cxn ang="0">
                      <a:pos x="250" y="509"/>
                    </a:cxn>
                    <a:cxn ang="0">
                      <a:pos x="212" y="532"/>
                    </a:cxn>
                    <a:cxn ang="0">
                      <a:pos x="173" y="551"/>
                    </a:cxn>
                    <a:cxn ang="0">
                      <a:pos x="134" y="567"/>
                    </a:cxn>
                    <a:cxn ang="0">
                      <a:pos x="100" y="580"/>
                    </a:cxn>
                    <a:cxn ang="0">
                      <a:pos x="74" y="588"/>
                    </a:cxn>
                    <a:cxn ang="0">
                      <a:pos x="60" y="593"/>
                    </a:cxn>
                    <a:cxn ang="0">
                      <a:pos x="56" y="592"/>
                    </a:cxn>
                    <a:cxn ang="0">
                      <a:pos x="49" y="581"/>
                    </a:cxn>
                    <a:cxn ang="0">
                      <a:pos x="36" y="562"/>
                    </a:cxn>
                    <a:cxn ang="0">
                      <a:pos x="22" y="536"/>
                    </a:cxn>
                    <a:cxn ang="0">
                      <a:pos x="9" y="506"/>
                    </a:cxn>
                    <a:cxn ang="0">
                      <a:pos x="1" y="474"/>
                    </a:cxn>
                    <a:cxn ang="0">
                      <a:pos x="2" y="442"/>
                    </a:cxn>
                    <a:cxn ang="0">
                      <a:pos x="8" y="427"/>
                    </a:cxn>
                    <a:cxn ang="0">
                      <a:pos x="20" y="420"/>
                    </a:cxn>
                    <a:cxn ang="0">
                      <a:pos x="42" y="410"/>
                    </a:cxn>
                    <a:cxn ang="0">
                      <a:pos x="69" y="397"/>
                    </a:cxn>
                    <a:cxn ang="0">
                      <a:pos x="100" y="383"/>
                    </a:cxn>
                    <a:cxn ang="0">
                      <a:pos x="129" y="370"/>
                    </a:cxn>
                    <a:cxn ang="0">
                      <a:pos x="155" y="360"/>
                    </a:cxn>
                    <a:cxn ang="0">
                      <a:pos x="153" y="126"/>
                    </a:cxn>
                  </a:cxnLst>
                  <a:rect l="0" t="0" r="r" b="b"/>
                  <a:pathLst>
                    <a:path w="312" h="594">
                      <a:moveTo>
                        <a:pt x="158" y="0"/>
                      </a:moveTo>
                      <a:lnTo>
                        <a:pt x="159" y="1"/>
                      </a:lnTo>
                      <a:lnTo>
                        <a:pt x="162" y="4"/>
                      </a:lnTo>
                      <a:lnTo>
                        <a:pt x="167" y="11"/>
                      </a:lnTo>
                      <a:lnTo>
                        <a:pt x="174" y="21"/>
                      </a:lnTo>
                      <a:lnTo>
                        <a:pt x="182" y="33"/>
                      </a:lnTo>
                      <a:lnTo>
                        <a:pt x="192" y="49"/>
                      </a:lnTo>
                      <a:lnTo>
                        <a:pt x="202" y="69"/>
                      </a:lnTo>
                      <a:lnTo>
                        <a:pt x="214" y="91"/>
                      </a:lnTo>
                      <a:lnTo>
                        <a:pt x="225" y="118"/>
                      </a:lnTo>
                      <a:lnTo>
                        <a:pt x="238" y="148"/>
                      </a:lnTo>
                      <a:lnTo>
                        <a:pt x="251" y="183"/>
                      </a:lnTo>
                      <a:lnTo>
                        <a:pt x="264" y="221"/>
                      </a:lnTo>
                      <a:lnTo>
                        <a:pt x="277" y="264"/>
                      </a:lnTo>
                      <a:lnTo>
                        <a:pt x="286" y="295"/>
                      </a:lnTo>
                      <a:lnTo>
                        <a:pt x="293" y="325"/>
                      </a:lnTo>
                      <a:lnTo>
                        <a:pt x="299" y="351"/>
                      </a:lnTo>
                      <a:lnTo>
                        <a:pt x="304" y="375"/>
                      </a:lnTo>
                      <a:lnTo>
                        <a:pt x="308" y="396"/>
                      </a:lnTo>
                      <a:lnTo>
                        <a:pt x="310" y="414"/>
                      </a:lnTo>
                      <a:lnTo>
                        <a:pt x="311" y="428"/>
                      </a:lnTo>
                      <a:lnTo>
                        <a:pt x="312" y="438"/>
                      </a:lnTo>
                      <a:lnTo>
                        <a:pt x="310" y="445"/>
                      </a:lnTo>
                      <a:lnTo>
                        <a:pt x="303" y="459"/>
                      </a:lnTo>
                      <a:lnTo>
                        <a:pt x="294" y="472"/>
                      </a:lnTo>
                      <a:lnTo>
                        <a:pt x="281" y="485"/>
                      </a:lnTo>
                      <a:lnTo>
                        <a:pt x="266" y="498"/>
                      </a:lnTo>
                      <a:lnTo>
                        <a:pt x="250" y="509"/>
                      </a:lnTo>
                      <a:lnTo>
                        <a:pt x="232" y="521"/>
                      </a:lnTo>
                      <a:lnTo>
                        <a:pt x="212" y="532"/>
                      </a:lnTo>
                      <a:lnTo>
                        <a:pt x="193" y="541"/>
                      </a:lnTo>
                      <a:lnTo>
                        <a:pt x="173" y="551"/>
                      </a:lnTo>
                      <a:lnTo>
                        <a:pt x="153" y="559"/>
                      </a:lnTo>
                      <a:lnTo>
                        <a:pt x="134" y="567"/>
                      </a:lnTo>
                      <a:lnTo>
                        <a:pt x="116" y="574"/>
                      </a:lnTo>
                      <a:lnTo>
                        <a:pt x="100" y="580"/>
                      </a:lnTo>
                      <a:lnTo>
                        <a:pt x="86" y="585"/>
                      </a:lnTo>
                      <a:lnTo>
                        <a:pt x="74" y="588"/>
                      </a:lnTo>
                      <a:lnTo>
                        <a:pt x="65" y="592"/>
                      </a:lnTo>
                      <a:lnTo>
                        <a:pt x="60" y="593"/>
                      </a:lnTo>
                      <a:lnTo>
                        <a:pt x="58" y="594"/>
                      </a:lnTo>
                      <a:lnTo>
                        <a:pt x="56" y="592"/>
                      </a:lnTo>
                      <a:lnTo>
                        <a:pt x="53" y="588"/>
                      </a:lnTo>
                      <a:lnTo>
                        <a:pt x="49" y="581"/>
                      </a:lnTo>
                      <a:lnTo>
                        <a:pt x="42" y="572"/>
                      </a:lnTo>
                      <a:lnTo>
                        <a:pt x="36" y="562"/>
                      </a:lnTo>
                      <a:lnTo>
                        <a:pt x="29" y="550"/>
                      </a:lnTo>
                      <a:lnTo>
                        <a:pt x="22" y="536"/>
                      </a:lnTo>
                      <a:lnTo>
                        <a:pt x="15" y="521"/>
                      </a:lnTo>
                      <a:lnTo>
                        <a:pt x="9" y="506"/>
                      </a:lnTo>
                      <a:lnTo>
                        <a:pt x="4" y="490"/>
                      </a:lnTo>
                      <a:lnTo>
                        <a:pt x="1" y="474"/>
                      </a:lnTo>
                      <a:lnTo>
                        <a:pt x="0" y="458"/>
                      </a:lnTo>
                      <a:lnTo>
                        <a:pt x="2" y="442"/>
                      </a:lnTo>
                      <a:lnTo>
                        <a:pt x="7" y="427"/>
                      </a:lnTo>
                      <a:lnTo>
                        <a:pt x="8" y="427"/>
                      </a:lnTo>
                      <a:lnTo>
                        <a:pt x="13" y="424"/>
                      </a:lnTo>
                      <a:lnTo>
                        <a:pt x="20" y="420"/>
                      </a:lnTo>
                      <a:lnTo>
                        <a:pt x="30" y="416"/>
                      </a:lnTo>
                      <a:lnTo>
                        <a:pt x="42" y="410"/>
                      </a:lnTo>
                      <a:lnTo>
                        <a:pt x="55" y="403"/>
                      </a:lnTo>
                      <a:lnTo>
                        <a:pt x="69" y="397"/>
                      </a:lnTo>
                      <a:lnTo>
                        <a:pt x="85" y="389"/>
                      </a:lnTo>
                      <a:lnTo>
                        <a:pt x="100" y="383"/>
                      </a:lnTo>
                      <a:lnTo>
                        <a:pt x="114" y="376"/>
                      </a:lnTo>
                      <a:lnTo>
                        <a:pt x="129" y="370"/>
                      </a:lnTo>
                      <a:lnTo>
                        <a:pt x="143" y="364"/>
                      </a:lnTo>
                      <a:lnTo>
                        <a:pt x="155" y="360"/>
                      </a:lnTo>
                      <a:lnTo>
                        <a:pt x="164" y="337"/>
                      </a:lnTo>
                      <a:lnTo>
                        <a:pt x="153" y="126"/>
                      </a:lnTo>
                      <a:lnTo>
                        <a:pt x="158"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42" name="Freeform 118">
                  <a:extLst>
                    <a:ext uri="{FF2B5EF4-FFF2-40B4-BE49-F238E27FC236}">
                      <a16:creationId xmlns:a16="http://schemas.microsoft.com/office/drawing/2014/main" id="{97378F88-5423-BDF8-C389-3531F447BA90}"/>
                    </a:ext>
                  </a:extLst>
                </p:cNvPr>
                <p:cNvSpPr>
                  <a:spLocks/>
                </p:cNvSpPr>
                <p:nvPr/>
              </p:nvSpPr>
              <p:spPr bwMode="auto">
                <a:xfrm>
                  <a:off x="5919787" y="3970338"/>
                  <a:ext cx="130175" cy="136525"/>
                </a:xfrm>
                <a:custGeom>
                  <a:avLst/>
                  <a:gdLst/>
                  <a:ahLst/>
                  <a:cxnLst>
                    <a:cxn ang="0">
                      <a:pos x="16" y="0"/>
                    </a:cxn>
                    <a:cxn ang="0">
                      <a:pos x="28" y="21"/>
                    </a:cxn>
                    <a:cxn ang="0">
                      <a:pos x="42" y="41"/>
                    </a:cxn>
                    <a:cxn ang="0">
                      <a:pos x="61" y="57"/>
                    </a:cxn>
                    <a:cxn ang="0">
                      <a:pos x="82" y="72"/>
                    </a:cxn>
                    <a:cxn ang="0">
                      <a:pos x="71" y="86"/>
                    </a:cxn>
                    <a:cxn ang="0">
                      <a:pos x="53" y="75"/>
                    </a:cxn>
                    <a:cxn ang="0">
                      <a:pos x="37" y="62"/>
                    </a:cxn>
                    <a:cxn ang="0">
                      <a:pos x="23" y="48"/>
                    </a:cxn>
                    <a:cxn ang="0">
                      <a:pos x="11" y="32"/>
                    </a:cxn>
                    <a:cxn ang="0">
                      <a:pos x="0" y="14"/>
                    </a:cxn>
                    <a:cxn ang="0">
                      <a:pos x="9" y="7"/>
                    </a:cxn>
                    <a:cxn ang="0">
                      <a:pos x="16" y="0"/>
                    </a:cxn>
                  </a:cxnLst>
                  <a:rect l="0" t="0" r="r" b="b"/>
                  <a:pathLst>
                    <a:path w="82" h="86">
                      <a:moveTo>
                        <a:pt x="16" y="0"/>
                      </a:moveTo>
                      <a:lnTo>
                        <a:pt x="28" y="21"/>
                      </a:lnTo>
                      <a:lnTo>
                        <a:pt x="42" y="41"/>
                      </a:lnTo>
                      <a:lnTo>
                        <a:pt x="61" y="57"/>
                      </a:lnTo>
                      <a:lnTo>
                        <a:pt x="82" y="72"/>
                      </a:lnTo>
                      <a:lnTo>
                        <a:pt x="71" y="86"/>
                      </a:lnTo>
                      <a:lnTo>
                        <a:pt x="53" y="75"/>
                      </a:lnTo>
                      <a:lnTo>
                        <a:pt x="37" y="62"/>
                      </a:lnTo>
                      <a:lnTo>
                        <a:pt x="23" y="48"/>
                      </a:lnTo>
                      <a:lnTo>
                        <a:pt x="11" y="32"/>
                      </a:lnTo>
                      <a:lnTo>
                        <a:pt x="0" y="14"/>
                      </a:lnTo>
                      <a:lnTo>
                        <a:pt x="9" y="7"/>
                      </a:lnTo>
                      <a:lnTo>
                        <a:pt x="16" y="0"/>
                      </a:lnTo>
                      <a:close/>
                    </a:path>
                  </a:pathLst>
                </a:custGeom>
                <a:solidFill>
                  <a:srgbClr val="9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43" name="Freeform 119">
                  <a:extLst>
                    <a:ext uri="{FF2B5EF4-FFF2-40B4-BE49-F238E27FC236}">
                      <a16:creationId xmlns:a16="http://schemas.microsoft.com/office/drawing/2014/main" id="{4F7A063E-3D3C-4CAD-9944-37CBDA4375F4}"/>
                    </a:ext>
                  </a:extLst>
                </p:cNvPr>
                <p:cNvSpPr>
                  <a:spLocks/>
                </p:cNvSpPr>
                <p:nvPr/>
              </p:nvSpPr>
              <p:spPr bwMode="auto">
                <a:xfrm>
                  <a:off x="5778499" y="3863975"/>
                  <a:ext cx="166688" cy="180975"/>
                </a:xfrm>
                <a:custGeom>
                  <a:avLst/>
                  <a:gdLst/>
                  <a:ahLst/>
                  <a:cxnLst>
                    <a:cxn ang="0">
                      <a:pos x="10" y="0"/>
                    </a:cxn>
                    <a:cxn ang="0">
                      <a:pos x="33" y="5"/>
                    </a:cxn>
                    <a:cxn ang="0">
                      <a:pos x="61" y="10"/>
                    </a:cxn>
                    <a:cxn ang="0">
                      <a:pos x="92" y="16"/>
                    </a:cxn>
                    <a:cxn ang="0">
                      <a:pos x="95" y="34"/>
                    </a:cxn>
                    <a:cxn ang="0">
                      <a:pos x="99" y="50"/>
                    </a:cxn>
                    <a:cxn ang="0">
                      <a:pos x="105" y="67"/>
                    </a:cxn>
                    <a:cxn ang="0">
                      <a:pos x="98" y="74"/>
                    </a:cxn>
                    <a:cxn ang="0">
                      <a:pos x="89" y="81"/>
                    </a:cxn>
                    <a:cxn ang="0">
                      <a:pos x="80" y="85"/>
                    </a:cxn>
                    <a:cxn ang="0">
                      <a:pos x="69" y="88"/>
                    </a:cxn>
                    <a:cxn ang="0">
                      <a:pos x="69" y="114"/>
                    </a:cxn>
                    <a:cxn ang="0">
                      <a:pos x="44" y="114"/>
                    </a:cxn>
                    <a:cxn ang="0">
                      <a:pos x="44" y="90"/>
                    </a:cxn>
                    <a:cxn ang="0">
                      <a:pos x="27" y="88"/>
                    </a:cxn>
                    <a:cxn ang="0">
                      <a:pos x="12" y="83"/>
                    </a:cxn>
                    <a:cxn ang="0">
                      <a:pos x="0" y="79"/>
                    </a:cxn>
                    <a:cxn ang="0">
                      <a:pos x="8" y="49"/>
                    </a:cxn>
                    <a:cxn ang="0">
                      <a:pos x="19" y="54"/>
                    </a:cxn>
                    <a:cxn ang="0">
                      <a:pos x="34" y="59"/>
                    </a:cxn>
                    <a:cxn ang="0">
                      <a:pos x="50" y="60"/>
                    </a:cxn>
                    <a:cxn ang="0">
                      <a:pos x="58" y="59"/>
                    </a:cxn>
                    <a:cxn ang="0">
                      <a:pos x="65" y="57"/>
                    </a:cxn>
                    <a:cxn ang="0">
                      <a:pos x="70" y="54"/>
                    </a:cxn>
                    <a:cxn ang="0">
                      <a:pos x="73" y="50"/>
                    </a:cxn>
                    <a:cxn ang="0">
                      <a:pos x="75" y="44"/>
                    </a:cxn>
                    <a:cxn ang="0">
                      <a:pos x="73" y="37"/>
                    </a:cxn>
                    <a:cxn ang="0">
                      <a:pos x="68" y="32"/>
                    </a:cxn>
                    <a:cxn ang="0">
                      <a:pos x="60" y="27"/>
                    </a:cxn>
                    <a:cxn ang="0">
                      <a:pos x="47" y="22"/>
                    </a:cxn>
                    <a:cxn ang="0">
                      <a:pos x="32" y="16"/>
                    </a:cxn>
                    <a:cxn ang="0">
                      <a:pos x="19" y="9"/>
                    </a:cxn>
                    <a:cxn ang="0">
                      <a:pos x="10" y="0"/>
                    </a:cxn>
                  </a:cxnLst>
                  <a:rect l="0" t="0" r="r" b="b"/>
                  <a:pathLst>
                    <a:path w="105" h="114">
                      <a:moveTo>
                        <a:pt x="10" y="0"/>
                      </a:moveTo>
                      <a:lnTo>
                        <a:pt x="33" y="5"/>
                      </a:lnTo>
                      <a:lnTo>
                        <a:pt x="61" y="10"/>
                      </a:lnTo>
                      <a:lnTo>
                        <a:pt x="92" y="16"/>
                      </a:lnTo>
                      <a:lnTo>
                        <a:pt x="95" y="34"/>
                      </a:lnTo>
                      <a:lnTo>
                        <a:pt x="99" y="50"/>
                      </a:lnTo>
                      <a:lnTo>
                        <a:pt x="105" y="67"/>
                      </a:lnTo>
                      <a:lnTo>
                        <a:pt x="98" y="74"/>
                      </a:lnTo>
                      <a:lnTo>
                        <a:pt x="89" y="81"/>
                      </a:lnTo>
                      <a:lnTo>
                        <a:pt x="80" y="85"/>
                      </a:lnTo>
                      <a:lnTo>
                        <a:pt x="69" y="88"/>
                      </a:lnTo>
                      <a:lnTo>
                        <a:pt x="69" y="114"/>
                      </a:lnTo>
                      <a:lnTo>
                        <a:pt x="44" y="114"/>
                      </a:lnTo>
                      <a:lnTo>
                        <a:pt x="44" y="90"/>
                      </a:lnTo>
                      <a:lnTo>
                        <a:pt x="27" y="88"/>
                      </a:lnTo>
                      <a:lnTo>
                        <a:pt x="12" y="83"/>
                      </a:lnTo>
                      <a:lnTo>
                        <a:pt x="0" y="79"/>
                      </a:lnTo>
                      <a:lnTo>
                        <a:pt x="8" y="49"/>
                      </a:lnTo>
                      <a:lnTo>
                        <a:pt x="19" y="54"/>
                      </a:lnTo>
                      <a:lnTo>
                        <a:pt x="34" y="59"/>
                      </a:lnTo>
                      <a:lnTo>
                        <a:pt x="50" y="60"/>
                      </a:lnTo>
                      <a:lnTo>
                        <a:pt x="58" y="59"/>
                      </a:lnTo>
                      <a:lnTo>
                        <a:pt x="65" y="57"/>
                      </a:lnTo>
                      <a:lnTo>
                        <a:pt x="70" y="54"/>
                      </a:lnTo>
                      <a:lnTo>
                        <a:pt x="73" y="50"/>
                      </a:lnTo>
                      <a:lnTo>
                        <a:pt x="75" y="44"/>
                      </a:lnTo>
                      <a:lnTo>
                        <a:pt x="73" y="37"/>
                      </a:lnTo>
                      <a:lnTo>
                        <a:pt x="68" y="32"/>
                      </a:lnTo>
                      <a:lnTo>
                        <a:pt x="60" y="27"/>
                      </a:lnTo>
                      <a:lnTo>
                        <a:pt x="47" y="22"/>
                      </a:lnTo>
                      <a:lnTo>
                        <a:pt x="32" y="16"/>
                      </a:lnTo>
                      <a:lnTo>
                        <a:pt x="19" y="9"/>
                      </a:lnTo>
                      <a:lnTo>
                        <a:pt x="10" y="0"/>
                      </a:lnTo>
                      <a:close/>
                    </a:path>
                  </a:pathLst>
                </a:custGeom>
                <a:solidFill>
                  <a:srgbClr val="95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44" name="Freeform 120">
                  <a:extLst>
                    <a:ext uri="{FF2B5EF4-FFF2-40B4-BE49-F238E27FC236}">
                      <a16:creationId xmlns:a16="http://schemas.microsoft.com/office/drawing/2014/main" id="{015286B1-0930-16AD-B681-D08CAB41BDC9}"/>
                    </a:ext>
                  </a:extLst>
                </p:cNvPr>
                <p:cNvSpPr>
                  <a:spLocks/>
                </p:cNvSpPr>
                <p:nvPr/>
              </p:nvSpPr>
              <p:spPr bwMode="auto">
                <a:xfrm>
                  <a:off x="5924549" y="3889375"/>
                  <a:ext cx="142875" cy="195263"/>
                </a:xfrm>
                <a:custGeom>
                  <a:avLst/>
                  <a:gdLst/>
                  <a:ahLst/>
                  <a:cxnLst>
                    <a:cxn ang="0">
                      <a:pos x="0" y="0"/>
                    </a:cxn>
                    <a:cxn ang="0">
                      <a:pos x="3" y="0"/>
                    </a:cxn>
                    <a:cxn ang="0">
                      <a:pos x="6" y="0"/>
                    </a:cxn>
                    <a:cxn ang="0">
                      <a:pos x="9" y="1"/>
                    </a:cxn>
                    <a:cxn ang="0">
                      <a:pos x="9" y="3"/>
                    </a:cxn>
                    <a:cxn ang="0">
                      <a:pos x="8" y="6"/>
                    </a:cxn>
                    <a:cxn ang="0">
                      <a:pos x="8" y="12"/>
                    </a:cxn>
                    <a:cxn ang="0">
                      <a:pos x="14" y="14"/>
                    </a:cxn>
                    <a:cxn ang="0">
                      <a:pos x="21" y="17"/>
                    </a:cxn>
                    <a:cxn ang="0">
                      <a:pos x="31" y="21"/>
                    </a:cxn>
                    <a:cxn ang="0">
                      <a:pos x="41" y="26"/>
                    </a:cxn>
                    <a:cxn ang="0">
                      <a:pos x="52" y="32"/>
                    </a:cxn>
                    <a:cxn ang="0">
                      <a:pos x="61" y="39"/>
                    </a:cxn>
                    <a:cxn ang="0">
                      <a:pos x="71" y="47"/>
                    </a:cxn>
                    <a:cxn ang="0">
                      <a:pos x="79" y="56"/>
                    </a:cxn>
                    <a:cxn ang="0">
                      <a:pos x="86" y="66"/>
                    </a:cxn>
                    <a:cxn ang="0">
                      <a:pos x="89" y="78"/>
                    </a:cxn>
                    <a:cxn ang="0">
                      <a:pos x="90" y="90"/>
                    </a:cxn>
                    <a:cxn ang="0">
                      <a:pos x="87" y="104"/>
                    </a:cxn>
                    <a:cxn ang="0">
                      <a:pos x="79" y="123"/>
                    </a:cxn>
                    <a:cxn ang="0">
                      <a:pos x="58" y="108"/>
                    </a:cxn>
                    <a:cxn ang="0">
                      <a:pos x="39" y="92"/>
                    </a:cxn>
                    <a:cxn ang="0">
                      <a:pos x="25" y="72"/>
                    </a:cxn>
                    <a:cxn ang="0">
                      <a:pos x="13" y="51"/>
                    </a:cxn>
                    <a:cxn ang="0">
                      <a:pos x="7" y="34"/>
                    </a:cxn>
                    <a:cxn ang="0">
                      <a:pos x="3" y="18"/>
                    </a:cxn>
                    <a:cxn ang="0">
                      <a:pos x="0" y="0"/>
                    </a:cxn>
                  </a:cxnLst>
                  <a:rect l="0" t="0" r="r" b="b"/>
                  <a:pathLst>
                    <a:path w="90" h="123">
                      <a:moveTo>
                        <a:pt x="0" y="0"/>
                      </a:moveTo>
                      <a:lnTo>
                        <a:pt x="3" y="0"/>
                      </a:lnTo>
                      <a:lnTo>
                        <a:pt x="6" y="0"/>
                      </a:lnTo>
                      <a:lnTo>
                        <a:pt x="9" y="1"/>
                      </a:lnTo>
                      <a:lnTo>
                        <a:pt x="9" y="3"/>
                      </a:lnTo>
                      <a:lnTo>
                        <a:pt x="8" y="6"/>
                      </a:lnTo>
                      <a:lnTo>
                        <a:pt x="8" y="12"/>
                      </a:lnTo>
                      <a:lnTo>
                        <a:pt x="14" y="14"/>
                      </a:lnTo>
                      <a:lnTo>
                        <a:pt x="21" y="17"/>
                      </a:lnTo>
                      <a:lnTo>
                        <a:pt x="31" y="21"/>
                      </a:lnTo>
                      <a:lnTo>
                        <a:pt x="41" y="26"/>
                      </a:lnTo>
                      <a:lnTo>
                        <a:pt x="52" y="32"/>
                      </a:lnTo>
                      <a:lnTo>
                        <a:pt x="61" y="39"/>
                      </a:lnTo>
                      <a:lnTo>
                        <a:pt x="71" y="47"/>
                      </a:lnTo>
                      <a:lnTo>
                        <a:pt x="79" y="56"/>
                      </a:lnTo>
                      <a:lnTo>
                        <a:pt x="86" y="66"/>
                      </a:lnTo>
                      <a:lnTo>
                        <a:pt x="89" y="78"/>
                      </a:lnTo>
                      <a:lnTo>
                        <a:pt x="90" y="90"/>
                      </a:lnTo>
                      <a:lnTo>
                        <a:pt x="87" y="104"/>
                      </a:lnTo>
                      <a:lnTo>
                        <a:pt x="79" y="123"/>
                      </a:lnTo>
                      <a:lnTo>
                        <a:pt x="58" y="108"/>
                      </a:lnTo>
                      <a:lnTo>
                        <a:pt x="39" y="92"/>
                      </a:lnTo>
                      <a:lnTo>
                        <a:pt x="25" y="72"/>
                      </a:lnTo>
                      <a:lnTo>
                        <a:pt x="13" y="51"/>
                      </a:lnTo>
                      <a:lnTo>
                        <a:pt x="7" y="34"/>
                      </a:lnTo>
                      <a:lnTo>
                        <a:pt x="3" y="18"/>
                      </a:lnTo>
                      <a:lnTo>
                        <a:pt x="0" y="0"/>
                      </a:lnTo>
                      <a:close/>
                    </a:path>
                  </a:pathLst>
                </a:custGeom>
                <a:solidFill>
                  <a:srgbClr val="D0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45" name="Freeform 121">
                  <a:extLst>
                    <a:ext uri="{FF2B5EF4-FFF2-40B4-BE49-F238E27FC236}">
                      <a16:creationId xmlns:a16="http://schemas.microsoft.com/office/drawing/2014/main" id="{EF100F93-AAB8-AE88-D590-473907F6F9EB}"/>
                    </a:ext>
                  </a:extLst>
                </p:cNvPr>
                <p:cNvSpPr>
                  <a:spLocks/>
                </p:cNvSpPr>
                <p:nvPr/>
              </p:nvSpPr>
              <p:spPr bwMode="auto">
                <a:xfrm>
                  <a:off x="5864224" y="3886200"/>
                  <a:ext cx="209550" cy="255588"/>
                </a:xfrm>
                <a:custGeom>
                  <a:avLst/>
                  <a:gdLst/>
                  <a:ahLst/>
                  <a:cxnLst>
                    <a:cxn ang="0">
                      <a:pos x="46" y="0"/>
                    </a:cxn>
                    <a:cxn ang="0">
                      <a:pos x="47" y="0"/>
                    </a:cxn>
                    <a:cxn ang="0">
                      <a:pos x="51" y="2"/>
                    </a:cxn>
                    <a:cxn ang="0">
                      <a:pos x="58" y="4"/>
                    </a:cxn>
                    <a:cxn ang="0">
                      <a:pos x="66" y="7"/>
                    </a:cxn>
                    <a:cxn ang="0">
                      <a:pos x="75" y="11"/>
                    </a:cxn>
                    <a:cxn ang="0">
                      <a:pos x="86" y="16"/>
                    </a:cxn>
                    <a:cxn ang="0">
                      <a:pos x="95" y="22"/>
                    </a:cxn>
                    <a:cxn ang="0">
                      <a:pos x="106" y="29"/>
                    </a:cxn>
                    <a:cxn ang="0">
                      <a:pos x="115" y="37"/>
                    </a:cxn>
                    <a:cxn ang="0">
                      <a:pos x="122" y="46"/>
                    </a:cxn>
                    <a:cxn ang="0">
                      <a:pos x="128" y="56"/>
                    </a:cxn>
                    <a:cxn ang="0">
                      <a:pos x="131" y="67"/>
                    </a:cxn>
                    <a:cxn ang="0">
                      <a:pos x="132" y="79"/>
                    </a:cxn>
                    <a:cxn ang="0">
                      <a:pos x="129" y="92"/>
                    </a:cxn>
                    <a:cxn ang="0">
                      <a:pos x="122" y="109"/>
                    </a:cxn>
                    <a:cxn ang="0">
                      <a:pos x="113" y="123"/>
                    </a:cxn>
                    <a:cxn ang="0">
                      <a:pos x="103" y="134"/>
                    </a:cxn>
                    <a:cxn ang="0">
                      <a:pos x="92" y="143"/>
                    </a:cxn>
                    <a:cxn ang="0">
                      <a:pos x="80" y="150"/>
                    </a:cxn>
                    <a:cxn ang="0">
                      <a:pos x="68" y="154"/>
                    </a:cxn>
                    <a:cxn ang="0">
                      <a:pos x="55" y="157"/>
                    </a:cxn>
                    <a:cxn ang="0">
                      <a:pos x="43" y="159"/>
                    </a:cxn>
                    <a:cxn ang="0">
                      <a:pos x="31" y="161"/>
                    </a:cxn>
                    <a:cxn ang="0">
                      <a:pos x="9" y="161"/>
                    </a:cxn>
                    <a:cxn ang="0">
                      <a:pos x="0" y="160"/>
                    </a:cxn>
                    <a:cxn ang="0">
                      <a:pos x="46" y="0"/>
                    </a:cxn>
                  </a:cxnLst>
                  <a:rect l="0" t="0" r="r" b="b"/>
                  <a:pathLst>
                    <a:path w="132" h="161">
                      <a:moveTo>
                        <a:pt x="46" y="0"/>
                      </a:moveTo>
                      <a:lnTo>
                        <a:pt x="47" y="0"/>
                      </a:lnTo>
                      <a:lnTo>
                        <a:pt x="51" y="2"/>
                      </a:lnTo>
                      <a:lnTo>
                        <a:pt x="58" y="4"/>
                      </a:lnTo>
                      <a:lnTo>
                        <a:pt x="66" y="7"/>
                      </a:lnTo>
                      <a:lnTo>
                        <a:pt x="75" y="11"/>
                      </a:lnTo>
                      <a:lnTo>
                        <a:pt x="86" y="16"/>
                      </a:lnTo>
                      <a:lnTo>
                        <a:pt x="95" y="22"/>
                      </a:lnTo>
                      <a:lnTo>
                        <a:pt x="106" y="29"/>
                      </a:lnTo>
                      <a:lnTo>
                        <a:pt x="115" y="37"/>
                      </a:lnTo>
                      <a:lnTo>
                        <a:pt x="122" y="46"/>
                      </a:lnTo>
                      <a:lnTo>
                        <a:pt x="128" y="56"/>
                      </a:lnTo>
                      <a:lnTo>
                        <a:pt x="131" y="67"/>
                      </a:lnTo>
                      <a:lnTo>
                        <a:pt x="132" y="79"/>
                      </a:lnTo>
                      <a:lnTo>
                        <a:pt x="129" y="92"/>
                      </a:lnTo>
                      <a:lnTo>
                        <a:pt x="122" y="109"/>
                      </a:lnTo>
                      <a:lnTo>
                        <a:pt x="113" y="123"/>
                      </a:lnTo>
                      <a:lnTo>
                        <a:pt x="103" y="134"/>
                      </a:lnTo>
                      <a:lnTo>
                        <a:pt x="92" y="143"/>
                      </a:lnTo>
                      <a:lnTo>
                        <a:pt x="80" y="150"/>
                      </a:lnTo>
                      <a:lnTo>
                        <a:pt x="68" y="154"/>
                      </a:lnTo>
                      <a:lnTo>
                        <a:pt x="55" y="157"/>
                      </a:lnTo>
                      <a:lnTo>
                        <a:pt x="43" y="159"/>
                      </a:lnTo>
                      <a:lnTo>
                        <a:pt x="31" y="161"/>
                      </a:lnTo>
                      <a:lnTo>
                        <a:pt x="9" y="161"/>
                      </a:lnTo>
                      <a:lnTo>
                        <a:pt x="0" y="160"/>
                      </a:lnTo>
                      <a:lnTo>
                        <a:pt x="46"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46" name="Freeform 122">
                  <a:extLst>
                    <a:ext uri="{FF2B5EF4-FFF2-40B4-BE49-F238E27FC236}">
                      <a16:creationId xmlns:a16="http://schemas.microsoft.com/office/drawing/2014/main" id="{9B5C9A4B-A538-1647-AF12-2B21CF56221B}"/>
                    </a:ext>
                  </a:extLst>
                </p:cNvPr>
                <p:cNvSpPr>
                  <a:spLocks/>
                </p:cNvSpPr>
                <p:nvPr/>
              </p:nvSpPr>
              <p:spPr bwMode="auto">
                <a:xfrm>
                  <a:off x="5864224" y="3886200"/>
                  <a:ext cx="196850" cy="255588"/>
                </a:xfrm>
                <a:custGeom>
                  <a:avLst/>
                  <a:gdLst/>
                  <a:ahLst/>
                  <a:cxnLst>
                    <a:cxn ang="0">
                      <a:pos x="46" y="0"/>
                    </a:cxn>
                    <a:cxn ang="0">
                      <a:pos x="47" y="0"/>
                    </a:cxn>
                    <a:cxn ang="0">
                      <a:pos x="51" y="2"/>
                    </a:cxn>
                    <a:cxn ang="0">
                      <a:pos x="58" y="4"/>
                    </a:cxn>
                    <a:cxn ang="0">
                      <a:pos x="58" y="13"/>
                    </a:cxn>
                    <a:cxn ang="0">
                      <a:pos x="57" y="27"/>
                    </a:cxn>
                    <a:cxn ang="0">
                      <a:pos x="57" y="43"/>
                    </a:cxn>
                    <a:cxn ang="0">
                      <a:pos x="55" y="60"/>
                    </a:cxn>
                    <a:cxn ang="0">
                      <a:pos x="53" y="78"/>
                    </a:cxn>
                    <a:cxn ang="0">
                      <a:pos x="50" y="96"/>
                    </a:cxn>
                    <a:cxn ang="0">
                      <a:pos x="46" y="113"/>
                    </a:cxn>
                    <a:cxn ang="0">
                      <a:pos x="41" y="130"/>
                    </a:cxn>
                    <a:cxn ang="0">
                      <a:pos x="34" y="143"/>
                    </a:cxn>
                    <a:cxn ang="0">
                      <a:pos x="41" y="143"/>
                    </a:cxn>
                    <a:cxn ang="0">
                      <a:pos x="51" y="143"/>
                    </a:cxn>
                    <a:cxn ang="0">
                      <a:pos x="62" y="141"/>
                    </a:cxn>
                    <a:cxn ang="0">
                      <a:pos x="76" y="137"/>
                    </a:cxn>
                    <a:cxn ang="0">
                      <a:pos x="91" y="130"/>
                    </a:cxn>
                    <a:cxn ang="0">
                      <a:pos x="107" y="121"/>
                    </a:cxn>
                    <a:cxn ang="0">
                      <a:pos x="124" y="107"/>
                    </a:cxn>
                    <a:cxn ang="0">
                      <a:pos x="115" y="121"/>
                    </a:cxn>
                    <a:cxn ang="0">
                      <a:pos x="105" y="133"/>
                    </a:cxn>
                    <a:cxn ang="0">
                      <a:pos x="94" y="142"/>
                    </a:cxn>
                    <a:cxn ang="0">
                      <a:pos x="82" y="149"/>
                    </a:cxn>
                    <a:cxn ang="0">
                      <a:pos x="70" y="154"/>
                    </a:cxn>
                    <a:cxn ang="0">
                      <a:pos x="57" y="157"/>
                    </a:cxn>
                    <a:cxn ang="0">
                      <a:pos x="44" y="159"/>
                    </a:cxn>
                    <a:cxn ang="0">
                      <a:pos x="32" y="161"/>
                    </a:cxn>
                    <a:cxn ang="0">
                      <a:pos x="10" y="161"/>
                    </a:cxn>
                    <a:cxn ang="0">
                      <a:pos x="0" y="160"/>
                    </a:cxn>
                    <a:cxn ang="0">
                      <a:pos x="46" y="0"/>
                    </a:cxn>
                  </a:cxnLst>
                  <a:rect l="0" t="0" r="r" b="b"/>
                  <a:pathLst>
                    <a:path w="124" h="161">
                      <a:moveTo>
                        <a:pt x="46" y="0"/>
                      </a:moveTo>
                      <a:lnTo>
                        <a:pt x="47" y="0"/>
                      </a:lnTo>
                      <a:lnTo>
                        <a:pt x="51" y="2"/>
                      </a:lnTo>
                      <a:lnTo>
                        <a:pt x="58" y="4"/>
                      </a:lnTo>
                      <a:lnTo>
                        <a:pt x="58" y="13"/>
                      </a:lnTo>
                      <a:lnTo>
                        <a:pt x="57" y="27"/>
                      </a:lnTo>
                      <a:lnTo>
                        <a:pt x="57" y="43"/>
                      </a:lnTo>
                      <a:lnTo>
                        <a:pt x="55" y="60"/>
                      </a:lnTo>
                      <a:lnTo>
                        <a:pt x="53" y="78"/>
                      </a:lnTo>
                      <a:lnTo>
                        <a:pt x="50" y="96"/>
                      </a:lnTo>
                      <a:lnTo>
                        <a:pt x="46" y="113"/>
                      </a:lnTo>
                      <a:lnTo>
                        <a:pt x="41" y="130"/>
                      </a:lnTo>
                      <a:lnTo>
                        <a:pt x="34" y="143"/>
                      </a:lnTo>
                      <a:lnTo>
                        <a:pt x="41" y="143"/>
                      </a:lnTo>
                      <a:lnTo>
                        <a:pt x="51" y="143"/>
                      </a:lnTo>
                      <a:lnTo>
                        <a:pt x="62" y="141"/>
                      </a:lnTo>
                      <a:lnTo>
                        <a:pt x="76" y="137"/>
                      </a:lnTo>
                      <a:lnTo>
                        <a:pt x="91" y="130"/>
                      </a:lnTo>
                      <a:lnTo>
                        <a:pt x="107" y="121"/>
                      </a:lnTo>
                      <a:lnTo>
                        <a:pt x="124" y="107"/>
                      </a:lnTo>
                      <a:lnTo>
                        <a:pt x="115" y="121"/>
                      </a:lnTo>
                      <a:lnTo>
                        <a:pt x="105" y="133"/>
                      </a:lnTo>
                      <a:lnTo>
                        <a:pt x="94" y="142"/>
                      </a:lnTo>
                      <a:lnTo>
                        <a:pt x="82" y="149"/>
                      </a:lnTo>
                      <a:lnTo>
                        <a:pt x="70" y="154"/>
                      </a:lnTo>
                      <a:lnTo>
                        <a:pt x="57" y="157"/>
                      </a:lnTo>
                      <a:lnTo>
                        <a:pt x="44" y="159"/>
                      </a:lnTo>
                      <a:lnTo>
                        <a:pt x="32" y="161"/>
                      </a:lnTo>
                      <a:lnTo>
                        <a:pt x="10" y="161"/>
                      </a:lnTo>
                      <a:lnTo>
                        <a:pt x="0" y="160"/>
                      </a:lnTo>
                      <a:lnTo>
                        <a:pt x="46"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47" name="Freeform 123">
                  <a:extLst>
                    <a:ext uri="{FF2B5EF4-FFF2-40B4-BE49-F238E27FC236}">
                      <a16:creationId xmlns:a16="http://schemas.microsoft.com/office/drawing/2014/main" id="{73D4065B-0E70-E1AC-5307-57C3A2542FCE}"/>
                    </a:ext>
                  </a:extLst>
                </p:cNvPr>
                <p:cNvSpPr>
                  <a:spLocks/>
                </p:cNvSpPr>
                <p:nvPr/>
              </p:nvSpPr>
              <p:spPr bwMode="auto">
                <a:xfrm>
                  <a:off x="5370512" y="3213100"/>
                  <a:ext cx="576263" cy="944563"/>
                </a:xfrm>
                <a:custGeom>
                  <a:avLst/>
                  <a:gdLst/>
                  <a:ahLst/>
                  <a:cxnLst>
                    <a:cxn ang="0">
                      <a:pos x="221" y="150"/>
                    </a:cxn>
                    <a:cxn ang="0">
                      <a:pos x="187" y="373"/>
                    </a:cxn>
                    <a:cxn ang="0">
                      <a:pos x="191" y="374"/>
                    </a:cxn>
                    <a:cxn ang="0">
                      <a:pos x="202" y="378"/>
                    </a:cxn>
                    <a:cxn ang="0">
                      <a:pos x="222" y="384"/>
                    </a:cxn>
                    <a:cxn ang="0">
                      <a:pos x="254" y="393"/>
                    </a:cxn>
                    <a:cxn ang="0">
                      <a:pos x="301" y="403"/>
                    </a:cxn>
                    <a:cxn ang="0">
                      <a:pos x="363" y="414"/>
                    </a:cxn>
                    <a:cxn ang="0">
                      <a:pos x="361" y="422"/>
                    </a:cxn>
                    <a:cxn ang="0">
                      <a:pos x="358" y="444"/>
                    </a:cxn>
                    <a:cxn ang="0">
                      <a:pos x="352" y="475"/>
                    </a:cxn>
                    <a:cxn ang="0">
                      <a:pos x="345" y="511"/>
                    </a:cxn>
                    <a:cxn ang="0">
                      <a:pos x="335" y="548"/>
                    </a:cxn>
                    <a:cxn ang="0">
                      <a:pos x="323" y="581"/>
                    </a:cxn>
                    <a:cxn ang="0">
                      <a:pos x="315" y="594"/>
                    </a:cxn>
                    <a:cxn ang="0">
                      <a:pos x="299" y="592"/>
                    </a:cxn>
                    <a:cxn ang="0">
                      <a:pos x="270" y="585"/>
                    </a:cxn>
                    <a:cxn ang="0">
                      <a:pos x="231" y="578"/>
                    </a:cxn>
                    <a:cxn ang="0">
                      <a:pos x="188" y="568"/>
                    </a:cxn>
                    <a:cxn ang="0">
                      <a:pos x="145" y="557"/>
                    </a:cxn>
                    <a:cxn ang="0">
                      <a:pos x="89" y="540"/>
                    </a:cxn>
                    <a:cxn ang="0">
                      <a:pos x="49" y="522"/>
                    </a:cxn>
                    <a:cxn ang="0">
                      <a:pos x="24" y="506"/>
                    </a:cxn>
                    <a:cxn ang="0">
                      <a:pos x="9" y="494"/>
                    </a:cxn>
                    <a:cxn ang="0">
                      <a:pos x="3" y="487"/>
                    </a:cxn>
                    <a:cxn ang="0">
                      <a:pos x="1" y="481"/>
                    </a:cxn>
                    <a:cxn ang="0">
                      <a:pos x="1" y="461"/>
                    </a:cxn>
                    <a:cxn ang="0">
                      <a:pos x="5" y="427"/>
                    </a:cxn>
                    <a:cxn ang="0">
                      <a:pos x="20" y="356"/>
                    </a:cxn>
                    <a:cxn ang="0">
                      <a:pos x="38" y="296"/>
                    </a:cxn>
                    <a:cxn ang="0">
                      <a:pos x="62" y="226"/>
                    </a:cxn>
                    <a:cxn ang="0">
                      <a:pos x="87" y="171"/>
                    </a:cxn>
                    <a:cxn ang="0">
                      <a:pos x="111" y="129"/>
                    </a:cxn>
                    <a:cxn ang="0">
                      <a:pos x="134" y="93"/>
                    </a:cxn>
                    <a:cxn ang="0">
                      <a:pos x="164" y="41"/>
                    </a:cxn>
                    <a:cxn ang="0">
                      <a:pos x="181" y="0"/>
                    </a:cxn>
                  </a:cxnLst>
                  <a:rect l="0" t="0" r="r" b="b"/>
                  <a:pathLst>
                    <a:path w="363" h="595">
                      <a:moveTo>
                        <a:pt x="181" y="0"/>
                      </a:moveTo>
                      <a:lnTo>
                        <a:pt x="221" y="150"/>
                      </a:lnTo>
                      <a:lnTo>
                        <a:pt x="207" y="296"/>
                      </a:lnTo>
                      <a:lnTo>
                        <a:pt x="187" y="373"/>
                      </a:lnTo>
                      <a:lnTo>
                        <a:pt x="188" y="373"/>
                      </a:lnTo>
                      <a:lnTo>
                        <a:pt x="191" y="374"/>
                      </a:lnTo>
                      <a:lnTo>
                        <a:pt x="195" y="376"/>
                      </a:lnTo>
                      <a:lnTo>
                        <a:pt x="202" y="378"/>
                      </a:lnTo>
                      <a:lnTo>
                        <a:pt x="211" y="381"/>
                      </a:lnTo>
                      <a:lnTo>
                        <a:pt x="222" y="384"/>
                      </a:lnTo>
                      <a:lnTo>
                        <a:pt x="237" y="388"/>
                      </a:lnTo>
                      <a:lnTo>
                        <a:pt x="254" y="393"/>
                      </a:lnTo>
                      <a:lnTo>
                        <a:pt x="276" y="397"/>
                      </a:lnTo>
                      <a:lnTo>
                        <a:pt x="301" y="403"/>
                      </a:lnTo>
                      <a:lnTo>
                        <a:pt x="330" y="408"/>
                      </a:lnTo>
                      <a:lnTo>
                        <a:pt x="363" y="414"/>
                      </a:lnTo>
                      <a:lnTo>
                        <a:pt x="363" y="416"/>
                      </a:lnTo>
                      <a:lnTo>
                        <a:pt x="361" y="422"/>
                      </a:lnTo>
                      <a:lnTo>
                        <a:pt x="360" y="432"/>
                      </a:lnTo>
                      <a:lnTo>
                        <a:pt x="358" y="444"/>
                      </a:lnTo>
                      <a:lnTo>
                        <a:pt x="355" y="459"/>
                      </a:lnTo>
                      <a:lnTo>
                        <a:pt x="352" y="475"/>
                      </a:lnTo>
                      <a:lnTo>
                        <a:pt x="349" y="493"/>
                      </a:lnTo>
                      <a:lnTo>
                        <a:pt x="345" y="511"/>
                      </a:lnTo>
                      <a:lnTo>
                        <a:pt x="340" y="530"/>
                      </a:lnTo>
                      <a:lnTo>
                        <a:pt x="335" y="548"/>
                      </a:lnTo>
                      <a:lnTo>
                        <a:pt x="330" y="565"/>
                      </a:lnTo>
                      <a:lnTo>
                        <a:pt x="323" y="581"/>
                      </a:lnTo>
                      <a:lnTo>
                        <a:pt x="317" y="595"/>
                      </a:lnTo>
                      <a:lnTo>
                        <a:pt x="315" y="594"/>
                      </a:lnTo>
                      <a:lnTo>
                        <a:pt x="308" y="594"/>
                      </a:lnTo>
                      <a:lnTo>
                        <a:pt x="299" y="592"/>
                      </a:lnTo>
                      <a:lnTo>
                        <a:pt x="285" y="589"/>
                      </a:lnTo>
                      <a:lnTo>
                        <a:pt x="270" y="585"/>
                      </a:lnTo>
                      <a:lnTo>
                        <a:pt x="251" y="582"/>
                      </a:lnTo>
                      <a:lnTo>
                        <a:pt x="231" y="578"/>
                      </a:lnTo>
                      <a:lnTo>
                        <a:pt x="210" y="573"/>
                      </a:lnTo>
                      <a:lnTo>
                        <a:pt x="188" y="568"/>
                      </a:lnTo>
                      <a:lnTo>
                        <a:pt x="167" y="563"/>
                      </a:lnTo>
                      <a:lnTo>
                        <a:pt x="145" y="557"/>
                      </a:lnTo>
                      <a:lnTo>
                        <a:pt x="114" y="548"/>
                      </a:lnTo>
                      <a:lnTo>
                        <a:pt x="89" y="540"/>
                      </a:lnTo>
                      <a:lnTo>
                        <a:pt x="67" y="531"/>
                      </a:lnTo>
                      <a:lnTo>
                        <a:pt x="49" y="522"/>
                      </a:lnTo>
                      <a:lnTo>
                        <a:pt x="35" y="513"/>
                      </a:lnTo>
                      <a:lnTo>
                        <a:pt x="24" y="506"/>
                      </a:lnTo>
                      <a:lnTo>
                        <a:pt x="15" y="500"/>
                      </a:lnTo>
                      <a:lnTo>
                        <a:pt x="9" y="494"/>
                      </a:lnTo>
                      <a:lnTo>
                        <a:pt x="5" y="489"/>
                      </a:lnTo>
                      <a:lnTo>
                        <a:pt x="3" y="487"/>
                      </a:lnTo>
                      <a:lnTo>
                        <a:pt x="2" y="486"/>
                      </a:lnTo>
                      <a:lnTo>
                        <a:pt x="1" y="481"/>
                      </a:lnTo>
                      <a:lnTo>
                        <a:pt x="0" y="473"/>
                      </a:lnTo>
                      <a:lnTo>
                        <a:pt x="1" y="461"/>
                      </a:lnTo>
                      <a:lnTo>
                        <a:pt x="2" y="446"/>
                      </a:lnTo>
                      <a:lnTo>
                        <a:pt x="5" y="427"/>
                      </a:lnTo>
                      <a:lnTo>
                        <a:pt x="14" y="382"/>
                      </a:lnTo>
                      <a:lnTo>
                        <a:pt x="20" y="356"/>
                      </a:lnTo>
                      <a:lnTo>
                        <a:pt x="29" y="327"/>
                      </a:lnTo>
                      <a:lnTo>
                        <a:pt x="38" y="296"/>
                      </a:lnTo>
                      <a:lnTo>
                        <a:pt x="50" y="259"/>
                      </a:lnTo>
                      <a:lnTo>
                        <a:pt x="62" y="226"/>
                      </a:lnTo>
                      <a:lnTo>
                        <a:pt x="75" y="197"/>
                      </a:lnTo>
                      <a:lnTo>
                        <a:pt x="87" y="171"/>
                      </a:lnTo>
                      <a:lnTo>
                        <a:pt x="99" y="149"/>
                      </a:lnTo>
                      <a:lnTo>
                        <a:pt x="111" y="129"/>
                      </a:lnTo>
                      <a:lnTo>
                        <a:pt x="123" y="111"/>
                      </a:lnTo>
                      <a:lnTo>
                        <a:pt x="134" y="93"/>
                      </a:lnTo>
                      <a:lnTo>
                        <a:pt x="154" y="58"/>
                      </a:lnTo>
                      <a:lnTo>
                        <a:pt x="164" y="41"/>
                      </a:lnTo>
                      <a:lnTo>
                        <a:pt x="172" y="22"/>
                      </a:lnTo>
                      <a:lnTo>
                        <a:pt x="18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48" name="Oval 126">
                  <a:extLst>
                    <a:ext uri="{FF2B5EF4-FFF2-40B4-BE49-F238E27FC236}">
                      <a16:creationId xmlns:a16="http://schemas.microsoft.com/office/drawing/2014/main" id="{99828751-23AC-E467-95E1-916C15EE66A7}"/>
                    </a:ext>
                  </a:extLst>
                </p:cNvPr>
                <p:cNvSpPr/>
                <p:nvPr/>
              </p:nvSpPr>
              <p:spPr>
                <a:xfrm>
                  <a:off x="5180529" y="5499469"/>
                  <a:ext cx="1827766" cy="152401"/>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200" kern="0">
                    <a:solidFill>
                      <a:sysClr val="window" lastClr="FFFFFF"/>
                    </a:solidFill>
                    <a:latin typeface="Chalkboard" panose="03050602040202020205" pitchFamily="66" charset="77"/>
                  </a:endParaRPr>
                </a:p>
              </p:txBody>
            </p:sp>
          </p:grpSp>
          <p:grpSp>
            <p:nvGrpSpPr>
              <p:cNvPr id="972" name="277 Grupo">
                <a:extLst>
                  <a:ext uri="{FF2B5EF4-FFF2-40B4-BE49-F238E27FC236}">
                    <a16:creationId xmlns:a16="http://schemas.microsoft.com/office/drawing/2014/main" id="{636655ED-EE8C-D77E-0AFF-BEEC8FCB0376}"/>
                  </a:ext>
                </a:extLst>
              </p:cNvPr>
              <p:cNvGrpSpPr/>
              <p:nvPr/>
            </p:nvGrpSpPr>
            <p:grpSpPr>
              <a:xfrm>
                <a:off x="3889419" y="2192946"/>
                <a:ext cx="1827766" cy="3704007"/>
                <a:chOff x="5180529" y="1947863"/>
                <a:chExt cx="1827766" cy="3704007"/>
              </a:xfrm>
            </p:grpSpPr>
            <p:sp>
              <p:nvSpPr>
                <p:cNvPr id="973" name="Freeform 74">
                  <a:extLst>
                    <a:ext uri="{FF2B5EF4-FFF2-40B4-BE49-F238E27FC236}">
                      <a16:creationId xmlns:a16="http://schemas.microsoft.com/office/drawing/2014/main" id="{B49F440E-6ABB-D4A2-9DBA-376444338827}"/>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74" name="Freeform 75">
                  <a:extLst>
                    <a:ext uri="{FF2B5EF4-FFF2-40B4-BE49-F238E27FC236}">
                      <a16:creationId xmlns:a16="http://schemas.microsoft.com/office/drawing/2014/main" id="{F4C82193-B441-271F-32EC-D820F775A9D4}"/>
                    </a:ext>
                  </a:extLst>
                </p:cNvPr>
                <p:cNvSpPr>
                  <a:spLocks/>
                </p:cNvSpPr>
                <p:nvPr/>
              </p:nvSpPr>
              <p:spPr bwMode="auto">
                <a:xfrm>
                  <a:off x="5846762" y="3203575"/>
                  <a:ext cx="652463" cy="1244600"/>
                </a:xfrm>
                <a:custGeom>
                  <a:avLst/>
                  <a:gdLst/>
                  <a:ahLst/>
                  <a:cxnLst>
                    <a:cxn ang="0">
                      <a:pos x="339" y="0"/>
                    </a:cxn>
                    <a:cxn ang="0">
                      <a:pos x="340" y="1"/>
                    </a:cxn>
                    <a:cxn ang="0">
                      <a:pos x="344" y="3"/>
                    </a:cxn>
                    <a:cxn ang="0">
                      <a:pos x="349" y="6"/>
                    </a:cxn>
                    <a:cxn ang="0">
                      <a:pos x="356" y="9"/>
                    </a:cxn>
                    <a:cxn ang="0">
                      <a:pos x="364" y="12"/>
                    </a:cxn>
                    <a:cxn ang="0">
                      <a:pos x="371" y="14"/>
                    </a:cxn>
                    <a:cxn ang="0">
                      <a:pos x="378" y="14"/>
                    </a:cxn>
                    <a:cxn ang="0">
                      <a:pos x="411" y="726"/>
                    </a:cxn>
                    <a:cxn ang="0">
                      <a:pos x="91" y="784"/>
                    </a:cxn>
                    <a:cxn ang="0">
                      <a:pos x="0" y="28"/>
                    </a:cxn>
                    <a:cxn ang="0">
                      <a:pos x="15" y="15"/>
                    </a:cxn>
                    <a:cxn ang="0">
                      <a:pos x="74" y="15"/>
                    </a:cxn>
                    <a:cxn ang="0">
                      <a:pos x="100" y="14"/>
                    </a:cxn>
                    <a:cxn ang="0">
                      <a:pos x="130" y="14"/>
                    </a:cxn>
                    <a:cxn ang="0">
                      <a:pos x="162" y="12"/>
                    </a:cxn>
                    <a:cxn ang="0">
                      <a:pos x="196" y="11"/>
                    </a:cxn>
                    <a:cxn ang="0">
                      <a:pos x="231" y="10"/>
                    </a:cxn>
                    <a:cxn ang="0">
                      <a:pos x="266" y="7"/>
                    </a:cxn>
                    <a:cxn ang="0">
                      <a:pos x="303" y="3"/>
                    </a:cxn>
                    <a:cxn ang="0">
                      <a:pos x="339" y="0"/>
                    </a:cxn>
                  </a:cxnLst>
                  <a:rect l="0" t="0" r="r" b="b"/>
                  <a:pathLst>
                    <a:path w="411" h="784">
                      <a:moveTo>
                        <a:pt x="339" y="0"/>
                      </a:moveTo>
                      <a:lnTo>
                        <a:pt x="340" y="1"/>
                      </a:lnTo>
                      <a:lnTo>
                        <a:pt x="344" y="3"/>
                      </a:lnTo>
                      <a:lnTo>
                        <a:pt x="349" y="6"/>
                      </a:lnTo>
                      <a:lnTo>
                        <a:pt x="356" y="9"/>
                      </a:lnTo>
                      <a:lnTo>
                        <a:pt x="364" y="12"/>
                      </a:lnTo>
                      <a:lnTo>
                        <a:pt x="371" y="14"/>
                      </a:lnTo>
                      <a:lnTo>
                        <a:pt x="378" y="14"/>
                      </a:lnTo>
                      <a:lnTo>
                        <a:pt x="411" y="726"/>
                      </a:lnTo>
                      <a:lnTo>
                        <a:pt x="91" y="784"/>
                      </a:lnTo>
                      <a:lnTo>
                        <a:pt x="0" y="28"/>
                      </a:lnTo>
                      <a:lnTo>
                        <a:pt x="15" y="15"/>
                      </a:lnTo>
                      <a:lnTo>
                        <a:pt x="74" y="15"/>
                      </a:lnTo>
                      <a:lnTo>
                        <a:pt x="100" y="14"/>
                      </a:lnTo>
                      <a:lnTo>
                        <a:pt x="130" y="14"/>
                      </a:lnTo>
                      <a:lnTo>
                        <a:pt x="162" y="12"/>
                      </a:lnTo>
                      <a:lnTo>
                        <a:pt x="196" y="11"/>
                      </a:lnTo>
                      <a:lnTo>
                        <a:pt x="231" y="10"/>
                      </a:lnTo>
                      <a:lnTo>
                        <a:pt x="266" y="7"/>
                      </a:lnTo>
                      <a:lnTo>
                        <a:pt x="303" y="3"/>
                      </a:lnTo>
                      <a:lnTo>
                        <a:pt x="339" y="0"/>
                      </a:lnTo>
                      <a:close/>
                    </a:path>
                  </a:pathLst>
                </a:custGeom>
                <a:solidFill>
                  <a:srgbClr val="FCFD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75" name="Freeform 76">
                  <a:extLst>
                    <a:ext uri="{FF2B5EF4-FFF2-40B4-BE49-F238E27FC236}">
                      <a16:creationId xmlns:a16="http://schemas.microsoft.com/office/drawing/2014/main" id="{B47FF55D-53A9-2255-C1C8-DA5B94174B69}"/>
                    </a:ext>
                  </a:extLst>
                </p:cNvPr>
                <p:cNvSpPr>
                  <a:spLocks/>
                </p:cNvSpPr>
                <p:nvPr/>
              </p:nvSpPr>
              <p:spPr bwMode="auto">
                <a:xfrm>
                  <a:off x="5695949" y="4233863"/>
                  <a:ext cx="871538" cy="1296988"/>
                </a:xfrm>
                <a:custGeom>
                  <a:avLst/>
                  <a:gdLst/>
                  <a:ahLst/>
                  <a:cxnLst>
                    <a:cxn ang="0">
                      <a:pos x="549" y="2"/>
                    </a:cxn>
                    <a:cxn ang="0">
                      <a:pos x="547" y="20"/>
                    </a:cxn>
                    <a:cxn ang="0">
                      <a:pos x="546" y="54"/>
                    </a:cxn>
                    <a:cxn ang="0">
                      <a:pos x="542" y="101"/>
                    </a:cxn>
                    <a:cxn ang="0">
                      <a:pos x="539" y="156"/>
                    </a:cxn>
                    <a:cxn ang="0">
                      <a:pos x="534" y="219"/>
                    </a:cxn>
                    <a:cxn ang="0">
                      <a:pos x="529" y="284"/>
                    </a:cxn>
                    <a:cxn ang="0">
                      <a:pos x="518" y="383"/>
                    </a:cxn>
                    <a:cxn ang="0">
                      <a:pos x="509" y="447"/>
                    </a:cxn>
                    <a:cxn ang="0">
                      <a:pos x="500" y="512"/>
                    </a:cxn>
                    <a:cxn ang="0">
                      <a:pos x="489" y="575"/>
                    </a:cxn>
                    <a:cxn ang="0">
                      <a:pos x="477" y="631"/>
                    </a:cxn>
                    <a:cxn ang="0">
                      <a:pos x="467" y="681"/>
                    </a:cxn>
                    <a:cxn ang="0">
                      <a:pos x="458" y="722"/>
                    </a:cxn>
                    <a:cxn ang="0">
                      <a:pos x="451" y="751"/>
                    </a:cxn>
                    <a:cxn ang="0">
                      <a:pos x="448" y="767"/>
                    </a:cxn>
                    <a:cxn ang="0">
                      <a:pos x="293" y="817"/>
                    </a:cxn>
                    <a:cxn ang="0">
                      <a:pos x="124" y="775"/>
                    </a:cxn>
                    <a:cxn ang="0">
                      <a:pos x="121" y="767"/>
                    </a:cxn>
                    <a:cxn ang="0">
                      <a:pos x="116" y="751"/>
                    </a:cxn>
                    <a:cxn ang="0">
                      <a:pos x="108" y="724"/>
                    </a:cxn>
                    <a:cxn ang="0">
                      <a:pos x="98" y="685"/>
                    </a:cxn>
                    <a:cxn ang="0">
                      <a:pos x="86" y="634"/>
                    </a:cxn>
                    <a:cxn ang="0">
                      <a:pos x="72" y="568"/>
                    </a:cxn>
                    <a:cxn ang="0">
                      <a:pos x="58" y="487"/>
                    </a:cxn>
                    <a:cxn ang="0">
                      <a:pos x="42" y="389"/>
                    </a:cxn>
                    <a:cxn ang="0">
                      <a:pos x="25" y="273"/>
                    </a:cxn>
                    <a:cxn ang="0">
                      <a:pos x="8" y="137"/>
                    </a:cxn>
                    <a:cxn ang="0">
                      <a:pos x="2" y="62"/>
                    </a:cxn>
                    <a:cxn ang="0">
                      <a:pos x="21" y="63"/>
                    </a:cxn>
                    <a:cxn ang="0">
                      <a:pos x="56" y="64"/>
                    </a:cxn>
                    <a:cxn ang="0">
                      <a:pos x="161" y="65"/>
                    </a:cxn>
                    <a:cxn ang="0">
                      <a:pos x="225" y="63"/>
                    </a:cxn>
                    <a:cxn ang="0">
                      <a:pos x="294" y="58"/>
                    </a:cxn>
                    <a:cxn ang="0">
                      <a:pos x="364" y="50"/>
                    </a:cxn>
                    <a:cxn ang="0">
                      <a:pos x="431" y="38"/>
                    </a:cxn>
                    <a:cxn ang="0">
                      <a:pos x="494" y="22"/>
                    </a:cxn>
                    <a:cxn ang="0">
                      <a:pos x="549" y="0"/>
                    </a:cxn>
                  </a:cxnLst>
                  <a:rect l="0" t="0" r="r" b="b"/>
                  <a:pathLst>
                    <a:path w="549" h="817">
                      <a:moveTo>
                        <a:pt x="549" y="0"/>
                      </a:moveTo>
                      <a:lnTo>
                        <a:pt x="549" y="2"/>
                      </a:lnTo>
                      <a:lnTo>
                        <a:pt x="548" y="9"/>
                      </a:lnTo>
                      <a:lnTo>
                        <a:pt x="547" y="20"/>
                      </a:lnTo>
                      <a:lnTo>
                        <a:pt x="547" y="36"/>
                      </a:lnTo>
                      <a:lnTo>
                        <a:pt x="546" y="54"/>
                      </a:lnTo>
                      <a:lnTo>
                        <a:pt x="544" y="76"/>
                      </a:lnTo>
                      <a:lnTo>
                        <a:pt x="542" y="101"/>
                      </a:lnTo>
                      <a:lnTo>
                        <a:pt x="541" y="128"/>
                      </a:lnTo>
                      <a:lnTo>
                        <a:pt x="539" y="156"/>
                      </a:lnTo>
                      <a:lnTo>
                        <a:pt x="537" y="187"/>
                      </a:lnTo>
                      <a:lnTo>
                        <a:pt x="534" y="219"/>
                      </a:lnTo>
                      <a:lnTo>
                        <a:pt x="531" y="251"/>
                      </a:lnTo>
                      <a:lnTo>
                        <a:pt x="529" y="284"/>
                      </a:lnTo>
                      <a:lnTo>
                        <a:pt x="522" y="351"/>
                      </a:lnTo>
                      <a:lnTo>
                        <a:pt x="518" y="383"/>
                      </a:lnTo>
                      <a:lnTo>
                        <a:pt x="514" y="415"/>
                      </a:lnTo>
                      <a:lnTo>
                        <a:pt x="509" y="447"/>
                      </a:lnTo>
                      <a:lnTo>
                        <a:pt x="504" y="481"/>
                      </a:lnTo>
                      <a:lnTo>
                        <a:pt x="500" y="512"/>
                      </a:lnTo>
                      <a:lnTo>
                        <a:pt x="494" y="544"/>
                      </a:lnTo>
                      <a:lnTo>
                        <a:pt x="489" y="575"/>
                      </a:lnTo>
                      <a:lnTo>
                        <a:pt x="483" y="604"/>
                      </a:lnTo>
                      <a:lnTo>
                        <a:pt x="477" y="631"/>
                      </a:lnTo>
                      <a:lnTo>
                        <a:pt x="472" y="657"/>
                      </a:lnTo>
                      <a:lnTo>
                        <a:pt x="467" y="681"/>
                      </a:lnTo>
                      <a:lnTo>
                        <a:pt x="462" y="703"/>
                      </a:lnTo>
                      <a:lnTo>
                        <a:pt x="458" y="722"/>
                      </a:lnTo>
                      <a:lnTo>
                        <a:pt x="455" y="738"/>
                      </a:lnTo>
                      <a:lnTo>
                        <a:pt x="451" y="751"/>
                      </a:lnTo>
                      <a:lnTo>
                        <a:pt x="449" y="760"/>
                      </a:lnTo>
                      <a:lnTo>
                        <a:pt x="448" y="767"/>
                      </a:lnTo>
                      <a:lnTo>
                        <a:pt x="447" y="769"/>
                      </a:lnTo>
                      <a:lnTo>
                        <a:pt x="293" y="817"/>
                      </a:lnTo>
                      <a:lnTo>
                        <a:pt x="125" y="776"/>
                      </a:lnTo>
                      <a:lnTo>
                        <a:pt x="124" y="775"/>
                      </a:lnTo>
                      <a:lnTo>
                        <a:pt x="123" y="772"/>
                      </a:lnTo>
                      <a:lnTo>
                        <a:pt x="121" y="767"/>
                      </a:lnTo>
                      <a:lnTo>
                        <a:pt x="119" y="760"/>
                      </a:lnTo>
                      <a:lnTo>
                        <a:pt x="116" y="751"/>
                      </a:lnTo>
                      <a:lnTo>
                        <a:pt x="112" y="738"/>
                      </a:lnTo>
                      <a:lnTo>
                        <a:pt x="108" y="724"/>
                      </a:lnTo>
                      <a:lnTo>
                        <a:pt x="103" y="706"/>
                      </a:lnTo>
                      <a:lnTo>
                        <a:pt x="98" y="685"/>
                      </a:lnTo>
                      <a:lnTo>
                        <a:pt x="92" y="662"/>
                      </a:lnTo>
                      <a:lnTo>
                        <a:pt x="86" y="634"/>
                      </a:lnTo>
                      <a:lnTo>
                        <a:pt x="79" y="603"/>
                      </a:lnTo>
                      <a:lnTo>
                        <a:pt x="72" y="568"/>
                      </a:lnTo>
                      <a:lnTo>
                        <a:pt x="65" y="530"/>
                      </a:lnTo>
                      <a:lnTo>
                        <a:pt x="58" y="487"/>
                      </a:lnTo>
                      <a:lnTo>
                        <a:pt x="49" y="441"/>
                      </a:lnTo>
                      <a:lnTo>
                        <a:pt x="42" y="389"/>
                      </a:lnTo>
                      <a:lnTo>
                        <a:pt x="34" y="333"/>
                      </a:lnTo>
                      <a:lnTo>
                        <a:pt x="25" y="273"/>
                      </a:lnTo>
                      <a:lnTo>
                        <a:pt x="17" y="208"/>
                      </a:lnTo>
                      <a:lnTo>
                        <a:pt x="8" y="137"/>
                      </a:lnTo>
                      <a:lnTo>
                        <a:pt x="0" y="62"/>
                      </a:lnTo>
                      <a:lnTo>
                        <a:pt x="2" y="62"/>
                      </a:lnTo>
                      <a:lnTo>
                        <a:pt x="9" y="63"/>
                      </a:lnTo>
                      <a:lnTo>
                        <a:pt x="21" y="63"/>
                      </a:lnTo>
                      <a:lnTo>
                        <a:pt x="36" y="63"/>
                      </a:lnTo>
                      <a:lnTo>
                        <a:pt x="56" y="64"/>
                      </a:lnTo>
                      <a:lnTo>
                        <a:pt x="78" y="65"/>
                      </a:lnTo>
                      <a:lnTo>
                        <a:pt x="161" y="65"/>
                      </a:lnTo>
                      <a:lnTo>
                        <a:pt x="192" y="64"/>
                      </a:lnTo>
                      <a:lnTo>
                        <a:pt x="225" y="63"/>
                      </a:lnTo>
                      <a:lnTo>
                        <a:pt x="259" y="60"/>
                      </a:lnTo>
                      <a:lnTo>
                        <a:pt x="294" y="58"/>
                      </a:lnTo>
                      <a:lnTo>
                        <a:pt x="328" y="54"/>
                      </a:lnTo>
                      <a:lnTo>
                        <a:pt x="364" y="50"/>
                      </a:lnTo>
                      <a:lnTo>
                        <a:pt x="397" y="45"/>
                      </a:lnTo>
                      <a:lnTo>
                        <a:pt x="431" y="38"/>
                      </a:lnTo>
                      <a:lnTo>
                        <a:pt x="463" y="30"/>
                      </a:lnTo>
                      <a:lnTo>
                        <a:pt x="494" y="22"/>
                      </a:lnTo>
                      <a:lnTo>
                        <a:pt x="522" y="11"/>
                      </a:lnTo>
                      <a:lnTo>
                        <a:pt x="549"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76" name="Freeform 77">
                  <a:extLst>
                    <a:ext uri="{FF2B5EF4-FFF2-40B4-BE49-F238E27FC236}">
                      <a16:creationId xmlns:a16="http://schemas.microsoft.com/office/drawing/2014/main" id="{10784C2B-082D-F874-A3DF-A53805CAC2CF}"/>
                    </a:ext>
                  </a:extLst>
                </p:cNvPr>
                <p:cNvSpPr>
                  <a:spLocks/>
                </p:cNvSpPr>
                <p:nvPr/>
              </p:nvSpPr>
              <p:spPr bwMode="auto">
                <a:xfrm>
                  <a:off x="6083299" y="4606925"/>
                  <a:ext cx="211138" cy="922338"/>
                </a:xfrm>
                <a:custGeom>
                  <a:avLst/>
                  <a:gdLst/>
                  <a:ahLst/>
                  <a:cxnLst>
                    <a:cxn ang="0">
                      <a:pos x="133" y="0"/>
                    </a:cxn>
                    <a:cxn ang="0">
                      <a:pos x="133" y="1"/>
                    </a:cxn>
                    <a:cxn ang="0">
                      <a:pos x="130" y="4"/>
                    </a:cxn>
                    <a:cxn ang="0">
                      <a:pos x="125" y="9"/>
                    </a:cxn>
                    <a:cxn ang="0">
                      <a:pos x="118" y="15"/>
                    </a:cxn>
                    <a:cxn ang="0">
                      <a:pos x="109" y="22"/>
                    </a:cxn>
                    <a:cxn ang="0">
                      <a:pos x="97" y="29"/>
                    </a:cxn>
                    <a:cxn ang="0">
                      <a:pos x="82" y="35"/>
                    </a:cxn>
                    <a:cxn ang="0">
                      <a:pos x="59" y="581"/>
                    </a:cxn>
                    <a:cxn ang="0">
                      <a:pos x="38" y="579"/>
                    </a:cxn>
                    <a:cxn ang="0">
                      <a:pos x="55" y="39"/>
                    </a:cxn>
                    <a:cxn ang="0">
                      <a:pos x="53" y="39"/>
                    </a:cxn>
                    <a:cxn ang="0">
                      <a:pos x="48" y="38"/>
                    </a:cxn>
                    <a:cxn ang="0">
                      <a:pos x="41" y="36"/>
                    </a:cxn>
                    <a:cxn ang="0">
                      <a:pos x="31" y="33"/>
                    </a:cxn>
                    <a:cxn ang="0">
                      <a:pos x="21" y="29"/>
                    </a:cxn>
                    <a:cxn ang="0">
                      <a:pos x="10" y="24"/>
                    </a:cxn>
                    <a:cxn ang="0">
                      <a:pos x="0" y="18"/>
                    </a:cxn>
                    <a:cxn ang="0">
                      <a:pos x="3" y="18"/>
                    </a:cxn>
                    <a:cxn ang="0">
                      <a:pos x="10" y="18"/>
                    </a:cxn>
                    <a:cxn ang="0">
                      <a:pos x="20" y="18"/>
                    </a:cxn>
                    <a:cxn ang="0">
                      <a:pos x="34" y="16"/>
                    </a:cxn>
                    <a:cxn ang="0">
                      <a:pos x="50" y="15"/>
                    </a:cxn>
                    <a:cxn ang="0">
                      <a:pos x="67" y="13"/>
                    </a:cxn>
                    <a:cxn ang="0">
                      <a:pos x="84" y="11"/>
                    </a:cxn>
                    <a:cxn ang="0">
                      <a:pos x="102" y="8"/>
                    </a:cxn>
                    <a:cxn ang="0">
                      <a:pos x="119" y="4"/>
                    </a:cxn>
                    <a:cxn ang="0">
                      <a:pos x="133" y="0"/>
                    </a:cxn>
                  </a:cxnLst>
                  <a:rect l="0" t="0" r="r" b="b"/>
                  <a:pathLst>
                    <a:path w="133" h="581">
                      <a:moveTo>
                        <a:pt x="133" y="0"/>
                      </a:moveTo>
                      <a:lnTo>
                        <a:pt x="133" y="1"/>
                      </a:lnTo>
                      <a:lnTo>
                        <a:pt x="130" y="4"/>
                      </a:lnTo>
                      <a:lnTo>
                        <a:pt x="125" y="9"/>
                      </a:lnTo>
                      <a:lnTo>
                        <a:pt x="118" y="15"/>
                      </a:lnTo>
                      <a:lnTo>
                        <a:pt x="109" y="22"/>
                      </a:lnTo>
                      <a:lnTo>
                        <a:pt x="97" y="29"/>
                      </a:lnTo>
                      <a:lnTo>
                        <a:pt x="82" y="35"/>
                      </a:lnTo>
                      <a:lnTo>
                        <a:pt x="59" y="581"/>
                      </a:lnTo>
                      <a:lnTo>
                        <a:pt x="38" y="579"/>
                      </a:lnTo>
                      <a:lnTo>
                        <a:pt x="55" y="39"/>
                      </a:lnTo>
                      <a:lnTo>
                        <a:pt x="53" y="39"/>
                      </a:lnTo>
                      <a:lnTo>
                        <a:pt x="48" y="38"/>
                      </a:lnTo>
                      <a:lnTo>
                        <a:pt x="41" y="36"/>
                      </a:lnTo>
                      <a:lnTo>
                        <a:pt x="31" y="33"/>
                      </a:lnTo>
                      <a:lnTo>
                        <a:pt x="21" y="29"/>
                      </a:lnTo>
                      <a:lnTo>
                        <a:pt x="10" y="24"/>
                      </a:lnTo>
                      <a:lnTo>
                        <a:pt x="0" y="18"/>
                      </a:lnTo>
                      <a:lnTo>
                        <a:pt x="3" y="18"/>
                      </a:lnTo>
                      <a:lnTo>
                        <a:pt x="10" y="18"/>
                      </a:lnTo>
                      <a:lnTo>
                        <a:pt x="20" y="18"/>
                      </a:lnTo>
                      <a:lnTo>
                        <a:pt x="34" y="16"/>
                      </a:lnTo>
                      <a:lnTo>
                        <a:pt x="50" y="15"/>
                      </a:lnTo>
                      <a:lnTo>
                        <a:pt x="67" y="13"/>
                      </a:lnTo>
                      <a:lnTo>
                        <a:pt x="84" y="11"/>
                      </a:lnTo>
                      <a:lnTo>
                        <a:pt x="102" y="8"/>
                      </a:lnTo>
                      <a:lnTo>
                        <a:pt x="119" y="4"/>
                      </a:lnTo>
                      <a:lnTo>
                        <a:pt x="133"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77" name="Freeform 78">
                  <a:extLst>
                    <a:ext uri="{FF2B5EF4-FFF2-40B4-BE49-F238E27FC236}">
                      <a16:creationId xmlns:a16="http://schemas.microsoft.com/office/drawing/2014/main" id="{939FEBF1-CFAF-289B-A20A-3F0F3E3CD530}"/>
                    </a:ext>
                  </a:extLst>
                </p:cNvPr>
                <p:cNvSpPr>
                  <a:spLocks/>
                </p:cNvSpPr>
                <p:nvPr/>
              </p:nvSpPr>
              <p:spPr bwMode="auto">
                <a:xfrm>
                  <a:off x="6149974" y="3328988"/>
                  <a:ext cx="193675" cy="822325"/>
                </a:xfrm>
                <a:custGeom>
                  <a:avLst/>
                  <a:gdLst/>
                  <a:ahLst/>
                  <a:cxnLst>
                    <a:cxn ang="0">
                      <a:pos x="35" y="0"/>
                    </a:cxn>
                    <a:cxn ang="0">
                      <a:pos x="44" y="31"/>
                    </a:cxn>
                    <a:cxn ang="0">
                      <a:pos x="53" y="64"/>
                    </a:cxn>
                    <a:cxn ang="0">
                      <a:pos x="62" y="97"/>
                    </a:cxn>
                    <a:cxn ang="0">
                      <a:pos x="69" y="130"/>
                    </a:cxn>
                    <a:cxn ang="0">
                      <a:pos x="76" y="164"/>
                    </a:cxn>
                    <a:cxn ang="0">
                      <a:pos x="83" y="197"/>
                    </a:cxn>
                    <a:cxn ang="0">
                      <a:pos x="89" y="230"/>
                    </a:cxn>
                    <a:cxn ang="0">
                      <a:pos x="95" y="261"/>
                    </a:cxn>
                    <a:cxn ang="0">
                      <a:pos x="100" y="291"/>
                    </a:cxn>
                    <a:cxn ang="0">
                      <a:pos x="105" y="320"/>
                    </a:cxn>
                    <a:cxn ang="0">
                      <a:pos x="109" y="346"/>
                    </a:cxn>
                    <a:cxn ang="0">
                      <a:pos x="113" y="370"/>
                    </a:cxn>
                    <a:cxn ang="0">
                      <a:pos x="116" y="391"/>
                    </a:cxn>
                    <a:cxn ang="0">
                      <a:pos x="118" y="409"/>
                    </a:cxn>
                    <a:cxn ang="0">
                      <a:pos x="120" y="424"/>
                    </a:cxn>
                    <a:cxn ang="0">
                      <a:pos x="121" y="435"/>
                    </a:cxn>
                    <a:cxn ang="0">
                      <a:pos x="122" y="442"/>
                    </a:cxn>
                    <a:cxn ang="0">
                      <a:pos x="122" y="444"/>
                    </a:cxn>
                    <a:cxn ang="0">
                      <a:pos x="62" y="518"/>
                    </a:cxn>
                    <a:cxn ang="0">
                      <a:pos x="0" y="448"/>
                    </a:cxn>
                    <a:cxn ang="0">
                      <a:pos x="2" y="423"/>
                    </a:cxn>
                    <a:cxn ang="0">
                      <a:pos x="3" y="396"/>
                    </a:cxn>
                    <a:cxn ang="0">
                      <a:pos x="4" y="367"/>
                    </a:cxn>
                    <a:cxn ang="0">
                      <a:pos x="4" y="337"/>
                    </a:cxn>
                    <a:cxn ang="0">
                      <a:pos x="5" y="306"/>
                    </a:cxn>
                    <a:cxn ang="0">
                      <a:pos x="5" y="213"/>
                    </a:cxn>
                    <a:cxn ang="0">
                      <a:pos x="4" y="183"/>
                    </a:cxn>
                    <a:cxn ang="0">
                      <a:pos x="4" y="154"/>
                    </a:cxn>
                    <a:cxn ang="0">
                      <a:pos x="4" y="127"/>
                    </a:cxn>
                    <a:cxn ang="0">
                      <a:pos x="3" y="101"/>
                    </a:cxn>
                    <a:cxn ang="0">
                      <a:pos x="2" y="78"/>
                    </a:cxn>
                    <a:cxn ang="0">
                      <a:pos x="2" y="57"/>
                    </a:cxn>
                    <a:cxn ang="0">
                      <a:pos x="2" y="39"/>
                    </a:cxn>
                    <a:cxn ang="0">
                      <a:pos x="1" y="25"/>
                    </a:cxn>
                    <a:cxn ang="0">
                      <a:pos x="0" y="13"/>
                    </a:cxn>
                    <a:cxn ang="0">
                      <a:pos x="0" y="5"/>
                    </a:cxn>
                    <a:cxn ang="0">
                      <a:pos x="35" y="0"/>
                    </a:cxn>
                  </a:cxnLst>
                  <a:rect l="0" t="0" r="r" b="b"/>
                  <a:pathLst>
                    <a:path w="122" h="518">
                      <a:moveTo>
                        <a:pt x="35" y="0"/>
                      </a:moveTo>
                      <a:lnTo>
                        <a:pt x="44" y="31"/>
                      </a:lnTo>
                      <a:lnTo>
                        <a:pt x="53" y="64"/>
                      </a:lnTo>
                      <a:lnTo>
                        <a:pt x="62" y="97"/>
                      </a:lnTo>
                      <a:lnTo>
                        <a:pt x="69" y="130"/>
                      </a:lnTo>
                      <a:lnTo>
                        <a:pt x="76" y="164"/>
                      </a:lnTo>
                      <a:lnTo>
                        <a:pt x="83" y="197"/>
                      </a:lnTo>
                      <a:lnTo>
                        <a:pt x="89" y="230"/>
                      </a:lnTo>
                      <a:lnTo>
                        <a:pt x="95" y="261"/>
                      </a:lnTo>
                      <a:lnTo>
                        <a:pt x="100" y="291"/>
                      </a:lnTo>
                      <a:lnTo>
                        <a:pt x="105" y="320"/>
                      </a:lnTo>
                      <a:lnTo>
                        <a:pt x="109" y="346"/>
                      </a:lnTo>
                      <a:lnTo>
                        <a:pt x="113" y="370"/>
                      </a:lnTo>
                      <a:lnTo>
                        <a:pt x="116" y="391"/>
                      </a:lnTo>
                      <a:lnTo>
                        <a:pt x="118" y="409"/>
                      </a:lnTo>
                      <a:lnTo>
                        <a:pt x="120" y="424"/>
                      </a:lnTo>
                      <a:lnTo>
                        <a:pt x="121" y="435"/>
                      </a:lnTo>
                      <a:lnTo>
                        <a:pt x="122" y="442"/>
                      </a:lnTo>
                      <a:lnTo>
                        <a:pt x="122" y="444"/>
                      </a:lnTo>
                      <a:lnTo>
                        <a:pt x="62" y="518"/>
                      </a:lnTo>
                      <a:lnTo>
                        <a:pt x="0" y="448"/>
                      </a:lnTo>
                      <a:lnTo>
                        <a:pt x="2" y="423"/>
                      </a:lnTo>
                      <a:lnTo>
                        <a:pt x="3" y="396"/>
                      </a:lnTo>
                      <a:lnTo>
                        <a:pt x="4" y="367"/>
                      </a:lnTo>
                      <a:lnTo>
                        <a:pt x="4" y="337"/>
                      </a:lnTo>
                      <a:lnTo>
                        <a:pt x="5" y="306"/>
                      </a:lnTo>
                      <a:lnTo>
                        <a:pt x="5" y="213"/>
                      </a:lnTo>
                      <a:lnTo>
                        <a:pt x="4" y="183"/>
                      </a:lnTo>
                      <a:lnTo>
                        <a:pt x="4" y="154"/>
                      </a:lnTo>
                      <a:lnTo>
                        <a:pt x="4" y="127"/>
                      </a:lnTo>
                      <a:lnTo>
                        <a:pt x="3" y="101"/>
                      </a:lnTo>
                      <a:lnTo>
                        <a:pt x="2" y="78"/>
                      </a:lnTo>
                      <a:lnTo>
                        <a:pt x="2" y="57"/>
                      </a:lnTo>
                      <a:lnTo>
                        <a:pt x="2" y="39"/>
                      </a:lnTo>
                      <a:lnTo>
                        <a:pt x="1" y="25"/>
                      </a:lnTo>
                      <a:lnTo>
                        <a:pt x="0" y="13"/>
                      </a:lnTo>
                      <a:lnTo>
                        <a:pt x="0" y="5"/>
                      </a:lnTo>
                      <a:lnTo>
                        <a:pt x="35"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78" name="Freeform 79">
                  <a:extLst>
                    <a:ext uri="{FF2B5EF4-FFF2-40B4-BE49-F238E27FC236}">
                      <a16:creationId xmlns:a16="http://schemas.microsoft.com/office/drawing/2014/main" id="{BECC2559-6D20-5D87-D7FF-1B713BDBD278}"/>
                    </a:ext>
                  </a:extLst>
                </p:cNvPr>
                <p:cNvSpPr>
                  <a:spLocks/>
                </p:cNvSpPr>
                <p:nvPr/>
              </p:nvSpPr>
              <p:spPr bwMode="auto">
                <a:xfrm>
                  <a:off x="5783262" y="5395913"/>
                  <a:ext cx="754063" cy="166688"/>
                </a:xfrm>
                <a:custGeom>
                  <a:avLst/>
                  <a:gdLst/>
                  <a:ahLst/>
                  <a:cxnLst>
                    <a:cxn ang="0">
                      <a:pos x="115" y="0"/>
                    </a:cxn>
                    <a:cxn ang="0">
                      <a:pos x="132" y="1"/>
                    </a:cxn>
                    <a:cxn ang="0">
                      <a:pos x="152" y="5"/>
                    </a:cxn>
                    <a:cxn ang="0">
                      <a:pos x="173" y="10"/>
                    </a:cxn>
                    <a:cxn ang="0">
                      <a:pos x="195" y="19"/>
                    </a:cxn>
                    <a:cxn ang="0">
                      <a:pos x="219" y="30"/>
                    </a:cxn>
                    <a:cxn ang="0">
                      <a:pos x="246" y="44"/>
                    </a:cxn>
                    <a:cxn ang="0">
                      <a:pos x="246" y="44"/>
                    </a:cxn>
                    <a:cxn ang="0">
                      <a:pos x="250" y="42"/>
                    </a:cxn>
                    <a:cxn ang="0">
                      <a:pos x="255" y="39"/>
                    </a:cxn>
                    <a:cxn ang="0">
                      <a:pos x="261" y="35"/>
                    </a:cxn>
                    <a:cxn ang="0">
                      <a:pos x="268" y="30"/>
                    </a:cxn>
                    <a:cxn ang="0">
                      <a:pos x="278" y="26"/>
                    </a:cxn>
                    <a:cxn ang="0">
                      <a:pos x="289" y="21"/>
                    </a:cxn>
                    <a:cxn ang="0">
                      <a:pos x="300" y="16"/>
                    </a:cxn>
                    <a:cxn ang="0">
                      <a:pos x="312" y="11"/>
                    </a:cxn>
                    <a:cxn ang="0">
                      <a:pos x="324" y="7"/>
                    </a:cxn>
                    <a:cxn ang="0">
                      <a:pos x="338" y="4"/>
                    </a:cxn>
                    <a:cxn ang="0">
                      <a:pos x="351" y="1"/>
                    </a:cxn>
                    <a:cxn ang="0">
                      <a:pos x="365" y="1"/>
                    </a:cxn>
                    <a:cxn ang="0">
                      <a:pos x="379" y="1"/>
                    </a:cxn>
                    <a:cxn ang="0">
                      <a:pos x="392" y="3"/>
                    </a:cxn>
                    <a:cxn ang="0">
                      <a:pos x="406" y="7"/>
                    </a:cxn>
                    <a:cxn ang="0">
                      <a:pos x="418" y="13"/>
                    </a:cxn>
                    <a:cxn ang="0">
                      <a:pos x="430" y="21"/>
                    </a:cxn>
                    <a:cxn ang="0">
                      <a:pos x="442" y="32"/>
                    </a:cxn>
                    <a:cxn ang="0">
                      <a:pos x="451" y="46"/>
                    </a:cxn>
                    <a:cxn ang="0">
                      <a:pos x="461" y="62"/>
                    </a:cxn>
                    <a:cxn ang="0">
                      <a:pos x="469" y="82"/>
                    </a:cxn>
                    <a:cxn ang="0">
                      <a:pos x="475" y="105"/>
                    </a:cxn>
                    <a:cxn ang="0">
                      <a:pos x="0" y="105"/>
                    </a:cxn>
                    <a:cxn ang="0">
                      <a:pos x="0" y="104"/>
                    </a:cxn>
                    <a:cxn ang="0">
                      <a:pos x="1" y="102"/>
                    </a:cxn>
                    <a:cxn ang="0">
                      <a:pos x="1" y="97"/>
                    </a:cxn>
                    <a:cxn ang="0">
                      <a:pos x="3" y="92"/>
                    </a:cxn>
                    <a:cxn ang="0">
                      <a:pos x="5" y="85"/>
                    </a:cxn>
                    <a:cxn ang="0">
                      <a:pos x="8" y="77"/>
                    </a:cxn>
                    <a:cxn ang="0">
                      <a:pos x="11" y="70"/>
                    </a:cxn>
                    <a:cxn ang="0">
                      <a:pos x="15" y="61"/>
                    </a:cxn>
                    <a:cxn ang="0">
                      <a:pos x="20" y="53"/>
                    </a:cxn>
                    <a:cxn ang="0">
                      <a:pos x="26" y="44"/>
                    </a:cxn>
                    <a:cxn ang="0">
                      <a:pos x="33" y="35"/>
                    </a:cxn>
                    <a:cxn ang="0">
                      <a:pos x="41" y="27"/>
                    </a:cxn>
                    <a:cxn ang="0">
                      <a:pos x="50" y="19"/>
                    </a:cxn>
                    <a:cxn ang="0">
                      <a:pos x="60" y="13"/>
                    </a:cxn>
                    <a:cxn ang="0">
                      <a:pos x="72" y="8"/>
                    </a:cxn>
                    <a:cxn ang="0">
                      <a:pos x="85" y="4"/>
                    </a:cxn>
                    <a:cxn ang="0">
                      <a:pos x="99" y="1"/>
                    </a:cxn>
                    <a:cxn ang="0">
                      <a:pos x="115" y="0"/>
                    </a:cxn>
                  </a:cxnLst>
                  <a:rect l="0" t="0" r="r" b="b"/>
                  <a:pathLst>
                    <a:path w="475" h="105">
                      <a:moveTo>
                        <a:pt x="115" y="0"/>
                      </a:moveTo>
                      <a:lnTo>
                        <a:pt x="132" y="1"/>
                      </a:lnTo>
                      <a:lnTo>
                        <a:pt x="152" y="5"/>
                      </a:lnTo>
                      <a:lnTo>
                        <a:pt x="173" y="10"/>
                      </a:lnTo>
                      <a:lnTo>
                        <a:pt x="195" y="19"/>
                      </a:lnTo>
                      <a:lnTo>
                        <a:pt x="219" y="30"/>
                      </a:lnTo>
                      <a:lnTo>
                        <a:pt x="246" y="44"/>
                      </a:lnTo>
                      <a:lnTo>
                        <a:pt x="246" y="44"/>
                      </a:lnTo>
                      <a:lnTo>
                        <a:pt x="250" y="42"/>
                      </a:lnTo>
                      <a:lnTo>
                        <a:pt x="255" y="39"/>
                      </a:lnTo>
                      <a:lnTo>
                        <a:pt x="261" y="35"/>
                      </a:lnTo>
                      <a:lnTo>
                        <a:pt x="268" y="30"/>
                      </a:lnTo>
                      <a:lnTo>
                        <a:pt x="278" y="26"/>
                      </a:lnTo>
                      <a:lnTo>
                        <a:pt x="289" y="21"/>
                      </a:lnTo>
                      <a:lnTo>
                        <a:pt x="300" y="16"/>
                      </a:lnTo>
                      <a:lnTo>
                        <a:pt x="312" y="11"/>
                      </a:lnTo>
                      <a:lnTo>
                        <a:pt x="324" y="7"/>
                      </a:lnTo>
                      <a:lnTo>
                        <a:pt x="338" y="4"/>
                      </a:lnTo>
                      <a:lnTo>
                        <a:pt x="351" y="1"/>
                      </a:lnTo>
                      <a:lnTo>
                        <a:pt x="365" y="1"/>
                      </a:lnTo>
                      <a:lnTo>
                        <a:pt x="379" y="1"/>
                      </a:lnTo>
                      <a:lnTo>
                        <a:pt x="392" y="3"/>
                      </a:lnTo>
                      <a:lnTo>
                        <a:pt x="406" y="7"/>
                      </a:lnTo>
                      <a:lnTo>
                        <a:pt x="418" y="13"/>
                      </a:lnTo>
                      <a:lnTo>
                        <a:pt x="430" y="21"/>
                      </a:lnTo>
                      <a:lnTo>
                        <a:pt x="442" y="32"/>
                      </a:lnTo>
                      <a:lnTo>
                        <a:pt x="451" y="46"/>
                      </a:lnTo>
                      <a:lnTo>
                        <a:pt x="461" y="62"/>
                      </a:lnTo>
                      <a:lnTo>
                        <a:pt x="469" y="82"/>
                      </a:lnTo>
                      <a:lnTo>
                        <a:pt x="475" y="105"/>
                      </a:lnTo>
                      <a:lnTo>
                        <a:pt x="0" y="105"/>
                      </a:lnTo>
                      <a:lnTo>
                        <a:pt x="0" y="104"/>
                      </a:lnTo>
                      <a:lnTo>
                        <a:pt x="1" y="102"/>
                      </a:lnTo>
                      <a:lnTo>
                        <a:pt x="1" y="97"/>
                      </a:lnTo>
                      <a:lnTo>
                        <a:pt x="3" y="92"/>
                      </a:lnTo>
                      <a:lnTo>
                        <a:pt x="5" y="85"/>
                      </a:lnTo>
                      <a:lnTo>
                        <a:pt x="8" y="77"/>
                      </a:lnTo>
                      <a:lnTo>
                        <a:pt x="11" y="70"/>
                      </a:lnTo>
                      <a:lnTo>
                        <a:pt x="15" y="61"/>
                      </a:lnTo>
                      <a:lnTo>
                        <a:pt x="20" y="53"/>
                      </a:lnTo>
                      <a:lnTo>
                        <a:pt x="26" y="44"/>
                      </a:lnTo>
                      <a:lnTo>
                        <a:pt x="33" y="35"/>
                      </a:lnTo>
                      <a:lnTo>
                        <a:pt x="41" y="27"/>
                      </a:lnTo>
                      <a:lnTo>
                        <a:pt x="50" y="19"/>
                      </a:lnTo>
                      <a:lnTo>
                        <a:pt x="60" y="13"/>
                      </a:lnTo>
                      <a:lnTo>
                        <a:pt x="72" y="8"/>
                      </a:lnTo>
                      <a:lnTo>
                        <a:pt x="85" y="4"/>
                      </a:lnTo>
                      <a:lnTo>
                        <a:pt x="99" y="1"/>
                      </a:lnTo>
                      <a:lnTo>
                        <a:pt x="11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79" name="Freeform 80">
                  <a:extLst>
                    <a:ext uri="{FF2B5EF4-FFF2-40B4-BE49-F238E27FC236}">
                      <a16:creationId xmlns:a16="http://schemas.microsoft.com/office/drawing/2014/main" id="{222D1D9D-4A27-6D54-AC88-1584E8AE2A39}"/>
                    </a:ext>
                  </a:extLst>
                </p:cNvPr>
                <p:cNvSpPr>
                  <a:spLocks noEditPoints="1"/>
                </p:cNvSpPr>
                <p:nvPr/>
              </p:nvSpPr>
              <p:spPr bwMode="auto">
                <a:xfrm>
                  <a:off x="6354762" y="3203575"/>
                  <a:ext cx="66675" cy="1085850"/>
                </a:xfrm>
                <a:custGeom>
                  <a:avLst/>
                  <a:gdLst/>
                  <a:ahLst/>
                  <a:cxnLst>
                    <a:cxn ang="0">
                      <a:pos x="18" y="582"/>
                    </a:cxn>
                    <a:cxn ang="0">
                      <a:pos x="24" y="582"/>
                    </a:cxn>
                    <a:cxn ang="0">
                      <a:pos x="29" y="583"/>
                    </a:cxn>
                    <a:cxn ang="0">
                      <a:pos x="33" y="619"/>
                    </a:cxn>
                    <a:cxn ang="0">
                      <a:pos x="38" y="652"/>
                    </a:cxn>
                    <a:cxn ang="0">
                      <a:pos x="42" y="681"/>
                    </a:cxn>
                    <a:cxn ang="0">
                      <a:pos x="29" y="684"/>
                    </a:cxn>
                    <a:cxn ang="0">
                      <a:pos x="26" y="654"/>
                    </a:cxn>
                    <a:cxn ang="0">
                      <a:pos x="22" y="619"/>
                    </a:cxn>
                    <a:cxn ang="0">
                      <a:pos x="18" y="582"/>
                    </a:cxn>
                    <a:cxn ang="0">
                      <a:pos x="19" y="0"/>
                    </a:cxn>
                    <a:cxn ang="0">
                      <a:pos x="19" y="2"/>
                    </a:cxn>
                    <a:cxn ang="0">
                      <a:pos x="18" y="8"/>
                    </a:cxn>
                    <a:cxn ang="0">
                      <a:pos x="17" y="17"/>
                    </a:cxn>
                    <a:cxn ang="0">
                      <a:pos x="16" y="30"/>
                    </a:cxn>
                    <a:cxn ang="0">
                      <a:pos x="14" y="48"/>
                    </a:cxn>
                    <a:cxn ang="0">
                      <a:pos x="12" y="70"/>
                    </a:cxn>
                    <a:cxn ang="0">
                      <a:pos x="11" y="96"/>
                    </a:cxn>
                    <a:cxn ang="0">
                      <a:pos x="9" y="126"/>
                    </a:cxn>
                    <a:cxn ang="0">
                      <a:pos x="9" y="161"/>
                    </a:cxn>
                    <a:cxn ang="0">
                      <a:pos x="8" y="200"/>
                    </a:cxn>
                    <a:cxn ang="0">
                      <a:pos x="4" y="202"/>
                    </a:cxn>
                    <a:cxn ang="0">
                      <a:pos x="0" y="204"/>
                    </a:cxn>
                    <a:cxn ang="0">
                      <a:pos x="1" y="166"/>
                    </a:cxn>
                    <a:cxn ang="0">
                      <a:pos x="4" y="132"/>
                    </a:cxn>
                    <a:cxn ang="0">
                      <a:pos x="6" y="101"/>
                    </a:cxn>
                    <a:cxn ang="0">
                      <a:pos x="9" y="75"/>
                    </a:cxn>
                    <a:cxn ang="0">
                      <a:pos x="11" y="52"/>
                    </a:cxn>
                    <a:cxn ang="0">
                      <a:pos x="13" y="34"/>
                    </a:cxn>
                    <a:cxn ang="0">
                      <a:pos x="16" y="19"/>
                    </a:cxn>
                    <a:cxn ang="0">
                      <a:pos x="18" y="8"/>
                    </a:cxn>
                    <a:cxn ang="0">
                      <a:pos x="18" y="2"/>
                    </a:cxn>
                    <a:cxn ang="0">
                      <a:pos x="19" y="0"/>
                    </a:cxn>
                  </a:cxnLst>
                  <a:rect l="0" t="0" r="r" b="b"/>
                  <a:pathLst>
                    <a:path w="42" h="684">
                      <a:moveTo>
                        <a:pt x="18" y="582"/>
                      </a:moveTo>
                      <a:lnTo>
                        <a:pt x="24" y="582"/>
                      </a:lnTo>
                      <a:lnTo>
                        <a:pt x="29" y="583"/>
                      </a:lnTo>
                      <a:lnTo>
                        <a:pt x="33" y="619"/>
                      </a:lnTo>
                      <a:lnTo>
                        <a:pt x="38" y="652"/>
                      </a:lnTo>
                      <a:lnTo>
                        <a:pt x="42" y="681"/>
                      </a:lnTo>
                      <a:lnTo>
                        <a:pt x="29" y="684"/>
                      </a:lnTo>
                      <a:lnTo>
                        <a:pt x="26" y="654"/>
                      </a:lnTo>
                      <a:lnTo>
                        <a:pt x="22" y="619"/>
                      </a:lnTo>
                      <a:lnTo>
                        <a:pt x="18" y="582"/>
                      </a:lnTo>
                      <a:close/>
                      <a:moveTo>
                        <a:pt x="19" y="0"/>
                      </a:moveTo>
                      <a:lnTo>
                        <a:pt x="19" y="2"/>
                      </a:lnTo>
                      <a:lnTo>
                        <a:pt x="18" y="8"/>
                      </a:lnTo>
                      <a:lnTo>
                        <a:pt x="17" y="17"/>
                      </a:lnTo>
                      <a:lnTo>
                        <a:pt x="16" y="30"/>
                      </a:lnTo>
                      <a:lnTo>
                        <a:pt x="14" y="48"/>
                      </a:lnTo>
                      <a:lnTo>
                        <a:pt x="12" y="70"/>
                      </a:lnTo>
                      <a:lnTo>
                        <a:pt x="11" y="96"/>
                      </a:lnTo>
                      <a:lnTo>
                        <a:pt x="9" y="126"/>
                      </a:lnTo>
                      <a:lnTo>
                        <a:pt x="9" y="161"/>
                      </a:lnTo>
                      <a:lnTo>
                        <a:pt x="8" y="200"/>
                      </a:lnTo>
                      <a:lnTo>
                        <a:pt x="4" y="202"/>
                      </a:lnTo>
                      <a:lnTo>
                        <a:pt x="0" y="204"/>
                      </a:lnTo>
                      <a:lnTo>
                        <a:pt x="1" y="166"/>
                      </a:lnTo>
                      <a:lnTo>
                        <a:pt x="4" y="132"/>
                      </a:lnTo>
                      <a:lnTo>
                        <a:pt x="6" y="101"/>
                      </a:lnTo>
                      <a:lnTo>
                        <a:pt x="9" y="75"/>
                      </a:lnTo>
                      <a:lnTo>
                        <a:pt x="11" y="52"/>
                      </a:lnTo>
                      <a:lnTo>
                        <a:pt x="13" y="34"/>
                      </a:lnTo>
                      <a:lnTo>
                        <a:pt x="16" y="19"/>
                      </a:lnTo>
                      <a:lnTo>
                        <a:pt x="18" y="8"/>
                      </a:lnTo>
                      <a:lnTo>
                        <a:pt x="18" y="2"/>
                      </a:lnTo>
                      <a:lnTo>
                        <a:pt x="19" y="0"/>
                      </a:lnTo>
                      <a:close/>
                    </a:path>
                  </a:pathLst>
                </a:custGeom>
                <a:solidFill>
                  <a:srgbClr val="8DB5C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80" name="Freeform 81">
                  <a:extLst>
                    <a:ext uri="{FF2B5EF4-FFF2-40B4-BE49-F238E27FC236}">
                      <a16:creationId xmlns:a16="http://schemas.microsoft.com/office/drawing/2014/main" id="{236AF8BB-8334-40B8-E2CA-18B93E80C6F9}"/>
                    </a:ext>
                  </a:extLst>
                </p:cNvPr>
                <p:cNvSpPr>
                  <a:spLocks/>
                </p:cNvSpPr>
                <p:nvPr/>
              </p:nvSpPr>
              <p:spPr bwMode="auto">
                <a:xfrm>
                  <a:off x="6400799" y="4284663"/>
                  <a:ext cx="34925" cy="87313"/>
                </a:xfrm>
                <a:custGeom>
                  <a:avLst/>
                  <a:gdLst/>
                  <a:ahLst/>
                  <a:cxnLst>
                    <a:cxn ang="0">
                      <a:pos x="13" y="0"/>
                    </a:cxn>
                    <a:cxn ang="0">
                      <a:pos x="16" y="21"/>
                    </a:cxn>
                    <a:cxn ang="0">
                      <a:pos x="20" y="38"/>
                    </a:cxn>
                    <a:cxn ang="0">
                      <a:pos x="22" y="52"/>
                    </a:cxn>
                    <a:cxn ang="0">
                      <a:pos x="7" y="55"/>
                    </a:cxn>
                    <a:cxn ang="0">
                      <a:pos x="5" y="46"/>
                    </a:cxn>
                    <a:cxn ang="0">
                      <a:pos x="4" y="35"/>
                    </a:cxn>
                    <a:cxn ang="0">
                      <a:pos x="2" y="20"/>
                    </a:cxn>
                    <a:cxn ang="0">
                      <a:pos x="0" y="3"/>
                    </a:cxn>
                    <a:cxn ang="0">
                      <a:pos x="13" y="0"/>
                    </a:cxn>
                  </a:cxnLst>
                  <a:rect l="0" t="0" r="r" b="b"/>
                  <a:pathLst>
                    <a:path w="22" h="55">
                      <a:moveTo>
                        <a:pt x="13" y="0"/>
                      </a:moveTo>
                      <a:lnTo>
                        <a:pt x="16" y="21"/>
                      </a:lnTo>
                      <a:lnTo>
                        <a:pt x="20" y="38"/>
                      </a:lnTo>
                      <a:lnTo>
                        <a:pt x="22" y="52"/>
                      </a:lnTo>
                      <a:lnTo>
                        <a:pt x="7" y="55"/>
                      </a:lnTo>
                      <a:lnTo>
                        <a:pt x="5" y="46"/>
                      </a:lnTo>
                      <a:lnTo>
                        <a:pt x="4" y="35"/>
                      </a:lnTo>
                      <a:lnTo>
                        <a:pt x="2" y="20"/>
                      </a:lnTo>
                      <a:lnTo>
                        <a:pt x="0" y="3"/>
                      </a:lnTo>
                      <a:lnTo>
                        <a:pt x="13" y="0"/>
                      </a:lnTo>
                      <a:close/>
                    </a:path>
                  </a:pathLst>
                </a:custGeom>
                <a:solidFill>
                  <a:srgbClr val="00003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81" name="Freeform 82">
                  <a:extLst>
                    <a:ext uri="{FF2B5EF4-FFF2-40B4-BE49-F238E27FC236}">
                      <a16:creationId xmlns:a16="http://schemas.microsoft.com/office/drawing/2014/main" id="{0C2681E2-52A0-6F3D-33DB-F5CB13F33CA0}"/>
                    </a:ext>
                  </a:extLst>
                </p:cNvPr>
                <p:cNvSpPr>
                  <a:spLocks/>
                </p:cNvSpPr>
                <p:nvPr/>
              </p:nvSpPr>
              <p:spPr bwMode="auto">
                <a:xfrm>
                  <a:off x="5472112" y="1947863"/>
                  <a:ext cx="1163638" cy="1125538"/>
                </a:xfrm>
                <a:custGeom>
                  <a:avLst/>
                  <a:gdLst/>
                  <a:ahLst/>
                  <a:cxnLst>
                    <a:cxn ang="0">
                      <a:pos x="364" y="0"/>
                    </a:cxn>
                    <a:cxn ang="0">
                      <a:pos x="432" y="9"/>
                    </a:cxn>
                    <a:cxn ang="0">
                      <a:pos x="500" y="32"/>
                    </a:cxn>
                    <a:cxn ang="0">
                      <a:pos x="559" y="64"/>
                    </a:cxn>
                    <a:cxn ang="0">
                      <a:pos x="611" y="108"/>
                    </a:cxn>
                    <a:cxn ang="0">
                      <a:pos x="654" y="160"/>
                    </a:cxn>
                    <a:cxn ang="0">
                      <a:pos x="688" y="218"/>
                    </a:cxn>
                    <a:cxn ang="0">
                      <a:pos x="712" y="280"/>
                    </a:cxn>
                    <a:cxn ang="0">
                      <a:pos x="728" y="344"/>
                    </a:cxn>
                    <a:cxn ang="0">
                      <a:pos x="733" y="407"/>
                    </a:cxn>
                    <a:cxn ang="0">
                      <a:pos x="728" y="465"/>
                    </a:cxn>
                    <a:cxn ang="0">
                      <a:pos x="712" y="519"/>
                    </a:cxn>
                    <a:cxn ang="0">
                      <a:pos x="682" y="575"/>
                    </a:cxn>
                    <a:cxn ang="0">
                      <a:pos x="641" y="622"/>
                    </a:cxn>
                    <a:cxn ang="0">
                      <a:pos x="593" y="660"/>
                    </a:cxn>
                    <a:cxn ang="0">
                      <a:pos x="537" y="686"/>
                    </a:cxn>
                    <a:cxn ang="0">
                      <a:pos x="476" y="702"/>
                    </a:cxn>
                    <a:cxn ang="0">
                      <a:pos x="412" y="709"/>
                    </a:cxn>
                    <a:cxn ang="0">
                      <a:pos x="345" y="703"/>
                    </a:cxn>
                    <a:cxn ang="0">
                      <a:pos x="277" y="687"/>
                    </a:cxn>
                    <a:cxn ang="0">
                      <a:pos x="209" y="658"/>
                    </a:cxn>
                    <a:cxn ang="0">
                      <a:pos x="146" y="617"/>
                    </a:cxn>
                    <a:cxn ang="0">
                      <a:pos x="93" y="567"/>
                    </a:cxn>
                    <a:cxn ang="0">
                      <a:pos x="51" y="510"/>
                    </a:cxn>
                    <a:cxn ang="0">
                      <a:pos x="21" y="447"/>
                    </a:cxn>
                    <a:cxn ang="0">
                      <a:pos x="3" y="380"/>
                    </a:cxn>
                    <a:cxn ang="0">
                      <a:pos x="1" y="311"/>
                    </a:cxn>
                    <a:cxn ang="0">
                      <a:pos x="12" y="242"/>
                    </a:cxn>
                    <a:cxn ang="0">
                      <a:pos x="39" y="176"/>
                    </a:cxn>
                    <a:cxn ang="0">
                      <a:pos x="76" y="121"/>
                    </a:cxn>
                    <a:cxn ang="0">
                      <a:pos x="122" y="76"/>
                    </a:cxn>
                    <a:cxn ang="0">
                      <a:pos x="175" y="41"/>
                    </a:cxn>
                    <a:cxn ang="0">
                      <a:pos x="234" y="16"/>
                    </a:cxn>
                    <a:cxn ang="0">
                      <a:pos x="297" y="3"/>
                    </a:cxn>
                  </a:cxnLst>
                  <a:rect l="0" t="0" r="r" b="b"/>
                  <a:pathLst>
                    <a:path w="733" h="709">
                      <a:moveTo>
                        <a:pt x="331" y="0"/>
                      </a:moveTo>
                      <a:lnTo>
                        <a:pt x="364" y="0"/>
                      </a:lnTo>
                      <a:lnTo>
                        <a:pt x="398" y="3"/>
                      </a:lnTo>
                      <a:lnTo>
                        <a:pt x="432" y="9"/>
                      </a:lnTo>
                      <a:lnTo>
                        <a:pt x="466" y="19"/>
                      </a:lnTo>
                      <a:lnTo>
                        <a:pt x="500" y="32"/>
                      </a:lnTo>
                      <a:lnTo>
                        <a:pt x="531" y="46"/>
                      </a:lnTo>
                      <a:lnTo>
                        <a:pt x="559" y="64"/>
                      </a:lnTo>
                      <a:lnTo>
                        <a:pt x="586" y="85"/>
                      </a:lnTo>
                      <a:lnTo>
                        <a:pt x="611" y="108"/>
                      </a:lnTo>
                      <a:lnTo>
                        <a:pt x="633" y="133"/>
                      </a:lnTo>
                      <a:lnTo>
                        <a:pt x="654" y="160"/>
                      </a:lnTo>
                      <a:lnTo>
                        <a:pt x="672" y="188"/>
                      </a:lnTo>
                      <a:lnTo>
                        <a:pt x="688" y="218"/>
                      </a:lnTo>
                      <a:lnTo>
                        <a:pt x="701" y="249"/>
                      </a:lnTo>
                      <a:lnTo>
                        <a:pt x="712" y="280"/>
                      </a:lnTo>
                      <a:lnTo>
                        <a:pt x="721" y="312"/>
                      </a:lnTo>
                      <a:lnTo>
                        <a:pt x="728" y="344"/>
                      </a:lnTo>
                      <a:lnTo>
                        <a:pt x="732" y="376"/>
                      </a:lnTo>
                      <a:lnTo>
                        <a:pt x="733" y="407"/>
                      </a:lnTo>
                      <a:lnTo>
                        <a:pt x="732" y="436"/>
                      </a:lnTo>
                      <a:lnTo>
                        <a:pt x="728" y="465"/>
                      </a:lnTo>
                      <a:lnTo>
                        <a:pt x="721" y="493"/>
                      </a:lnTo>
                      <a:lnTo>
                        <a:pt x="712" y="519"/>
                      </a:lnTo>
                      <a:lnTo>
                        <a:pt x="699" y="548"/>
                      </a:lnTo>
                      <a:lnTo>
                        <a:pt x="682" y="575"/>
                      </a:lnTo>
                      <a:lnTo>
                        <a:pt x="663" y="600"/>
                      </a:lnTo>
                      <a:lnTo>
                        <a:pt x="641" y="622"/>
                      </a:lnTo>
                      <a:lnTo>
                        <a:pt x="618" y="642"/>
                      </a:lnTo>
                      <a:lnTo>
                        <a:pt x="593" y="660"/>
                      </a:lnTo>
                      <a:lnTo>
                        <a:pt x="566" y="674"/>
                      </a:lnTo>
                      <a:lnTo>
                        <a:pt x="537" y="686"/>
                      </a:lnTo>
                      <a:lnTo>
                        <a:pt x="507" y="696"/>
                      </a:lnTo>
                      <a:lnTo>
                        <a:pt x="476" y="702"/>
                      </a:lnTo>
                      <a:lnTo>
                        <a:pt x="444" y="707"/>
                      </a:lnTo>
                      <a:lnTo>
                        <a:pt x="412" y="709"/>
                      </a:lnTo>
                      <a:lnTo>
                        <a:pt x="379" y="707"/>
                      </a:lnTo>
                      <a:lnTo>
                        <a:pt x="345" y="703"/>
                      </a:lnTo>
                      <a:lnTo>
                        <a:pt x="311" y="696"/>
                      </a:lnTo>
                      <a:lnTo>
                        <a:pt x="277" y="687"/>
                      </a:lnTo>
                      <a:lnTo>
                        <a:pt x="244" y="674"/>
                      </a:lnTo>
                      <a:lnTo>
                        <a:pt x="209" y="658"/>
                      </a:lnTo>
                      <a:lnTo>
                        <a:pt x="177" y="638"/>
                      </a:lnTo>
                      <a:lnTo>
                        <a:pt x="146" y="617"/>
                      </a:lnTo>
                      <a:lnTo>
                        <a:pt x="119" y="593"/>
                      </a:lnTo>
                      <a:lnTo>
                        <a:pt x="93" y="567"/>
                      </a:lnTo>
                      <a:lnTo>
                        <a:pt x="70" y="539"/>
                      </a:lnTo>
                      <a:lnTo>
                        <a:pt x="51" y="510"/>
                      </a:lnTo>
                      <a:lnTo>
                        <a:pt x="34" y="479"/>
                      </a:lnTo>
                      <a:lnTo>
                        <a:pt x="21" y="447"/>
                      </a:lnTo>
                      <a:lnTo>
                        <a:pt x="10" y="414"/>
                      </a:lnTo>
                      <a:lnTo>
                        <a:pt x="3" y="380"/>
                      </a:lnTo>
                      <a:lnTo>
                        <a:pt x="0" y="345"/>
                      </a:lnTo>
                      <a:lnTo>
                        <a:pt x="1" y="311"/>
                      </a:lnTo>
                      <a:lnTo>
                        <a:pt x="5" y="276"/>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82" name="Freeform 83">
                  <a:extLst>
                    <a:ext uri="{FF2B5EF4-FFF2-40B4-BE49-F238E27FC236}">
                      <a16:creationId xmlns:a16="http://schemas.microsoft.com/office/drawing/2014/main" id="{857DF037-F286-192E-95D5-72F342101249}"/>
                    </a:ext>
                  </a:extLst>
                </p:cNvPr>
                <p:cNvSpPr>
                  <a:spLocks/>
                </p:cNvSpPr>
                <p:nvPr/>
              </p:nvSpPr>
              <p:spPr bwMode="auto">
                <a:xfrm>
                  <a:off x="5580062" y="2012950"/>
                  <a:ext cx="1016000" cy="979488"/>
                </a:xfrm>
                <a:custGeom>
                  <a:avLst/>
                  <a:gdLst/>
                  <a:ahLst/>
                  <a:cxnLst>
                    <a:cxn ang="0">
                      <a:pos x="311" y="0"/>
                    </a:cxn>
                    <a:cxn ang="0">
                      <a:pos x="374" y="8"/>
                    </a:cxn>
                    <a:cxn ang="0">
                      <a:pos x="437" y="28"/>
                    </a:cxn>
                    <a:cxn ang="0">
                      <a:pos x="491" y="58"/>
                    </a:cxn>
                    <a:cxn ang="0">
                      <a:pos x="538" y="99"/>
                    </a:cxn>
                    <a:cxn ang="0">
                      <a:pos x="577" y="148"/>
                    </a:cxn>
                    <a:cxn ang="0">
                      <a:pos x="606" y="203"/>
                    </a:cxn>
                    <a:cxn ang="0">
                      <a:pos x="626" y="261"/>
                    </a:cxn>
                    <a:cxn ang="0">
                      <a:pos x="637" y="319"/>
                    </a:cxn>
                    <a:cxn ang="0">
                      <a:pos x="639" y="376"/>
                    </a:cxn>
                    <a:cxn ang="0">
                      <a:pos x="630" y="429"/>
                    </a:cxn>
                    <a:cxn ang="0">
                      <a:pos x="608" y="480"/>
                    </a:cxn>
                    <a:cxn ang="0">
                      <a:pos x="575" y="527"/>
                    </a:cxn>
                    <a:cxn ang="0">
                      <a:pos x="533" y="565"/>
                    </a:cxn>
                    <a:cxn ang="0">
                      <a:pos x="483" y="592"/>
                    </a:cxn>
                    <a:cxn ang="0">
                      <a:pos x="428" y="610"/>
                    </a:cxn>
                    <a:cxn ang="0">
                      <a:pos x="369" y="617"/>
                    </a:cxn>
                    <a:cxn ang="0">
                      <a:pos x="307" y="614"/>
                    </a:cxn>
                    <a:cxn ang="0">
                      <a:pos x="244" y="599"/>
                    </a:cxn>
                    <a:cxn ang="0">
                      <a:pos x="180" y="572"/>
                    </a:cxn>
                    <a:cxn ang="0">
                      <a:pos x="123" y="534"/>
                    </a:cxn>
                    <a:cxn ang="0">
                      <a:pos x="75" y="487"/>
                    </a:cxn>
                    <a:cxn ang="0">
                      <a:pos x="37" y="432"/>
                    </a:cxn>
                    <a:cxn ang="0">
                      <a:pos x="13" y="372"/>
                    </a:cxn>
                    <a:cxn ang="0">
                      <a:pos x="1" y="309"/>
                    </a:cxn>
                    <a:cxn ang="0">
                      <a:pos x="4" y="245"/>
                    </a:cxn>
                    <a:cxn ang="0">
                      <a:pos x="22" y="181"/>
                    </a:cxn>
                    <a:cxn ang="0">
                      <a:pos x="52" y="125"/>
                    </a:cxn>
                    <a:cxn ang="0">
                      <a:pos x="91" y="80"/>
                    </a:cxn>
                    <a:cxn ang="0">
                      <a:pos x="138" y="44"/>
                    </a:cxn>
                    <a:cxn ang="0">
                      <a:pos x="191" y="18"/>
                    </a:cxn>
                    <a:cxn ang="0">
                      <a:pos x="249" y="4"/>
                    </a:cxn>
                  </a:cxnLst>
                  <a:rect l="0" t="0" r="r" b="b"/>
                  <a:pathLst>
                    <a:path w="640" h="617">
                      <a:moveTo>
                        <a:pt x="280" y="0"/>
                      </a:moveTo>
                      <a:lnTo>
                        <a:pt x="311" y="0"/>
                      </a:lnTo>
                      <a:lnTo>
                        <a:pt x="342" y="2"/>
                      </a:lnTo>
                      <a:lnTo>
                        <a:pt x="374" y="8"/>
                      </a:lnTo>
                      <a:lnTo>
                        <a:pt x="405" y="16"/>
                      </a:lnTo>
                      <a:lnTo>
                        <a:pt x="437" y="28"/>
                      </a:lnTo>
                      <a:lnTo>
                        <a:pt x="465" y="42"/>
                      </a:lnTo>
                      <a:lnTo>
                        <a:pt x="491" y="58"/>
                      </a:lnTo>
                      <a:lnTo>
                        <a:pt x="516" y="78"/>
                      </a:lnTo>
                      <a:lnTo>
                        <a:pt x="538" y="99"/>
                      </a:lnTo>
                      <a:lnTo>
                        <a:pt x="558" y="123"/>
                      </a:lnTo>
                      <a:lnTo>
                        <a:pt x="577" y="148"/>
                      </a:lnTo>
                      <a:lnTo>
                        <a:pt x="593" y="175"/>
                      </a:lnTo>
                      <a:lnTo>
                        <a:pt x="606" y="203"/>
                      </a:lnTo>
                      <a:lnTo>
                        <a:pt x="617" y="232"/>
                      </a:lnTo>
                      <a:lnTo>
                        <a:pt x="626" y="261"/>
                      </a:lnTo>
                      <a:lnTo>
                        <a:pt x="633" y="290"/>
                      </a:lnTo>
                      <a:lnTo>
                        <a:pt x="637" y="319"/>
                      </a:lnTo>
                      <a:lnTo>
                        <a:pt x="640" y="348"/>
                      </a:lnTo>
                      <a:lnTo>
                        <a:pt x="639" y="376"/>
                      </a:lnTo>
                      <a:lnTo>
                        <a:pt x="635" y="403"/>
                      </a:lnTo>
                      <a:lnTo>
                        <a:pt x="630" y="429"/>
                      </a:lnTo>
                      <a:lnTo>
                        <a:pt x="622" y="453"/>
                      </a:lnTo>
                      <a:lnTo>
                        <a:pt x="608" y="480"/>
                      </a:lnTo>
                      <a:lnTo>
                        <a:pt x="593" y="505"/>
                      </a:lnTo>
                      <a:lnTo>
                        <a:pt x="575" y="527"/>
                      </a:lnTo>
                      <a:lnTo>
                        <a:pt x="555" y="547"/>
                      </a:lnTo>
                      <a:lnTo>
                        <a:pt x="533" y="565"/>
                      </a:lnTo>
                      <a:lnTo>
                        <a:pt x="509" y="580"/>
                      </a:lnTo>
                      <a:lnTo>
                        <a:pt x="483" y="592"/>
                      </a:lnTo>
                      <a:lnTo>
                        <a:pt x="457" y="603"/>
                      </a:lnTo>
                      <a:lnTo>
                        <a:pt x="428" y="610"/>
                      </a:lnTo>
                      <a:lnTo>
                        <a:pt x="399" y="615"/>
                      </a:lnTo>
                      <a:lnTo>
                        <a:pt x="369" y="617"/>
                      </a:lnTo>
                      <a:lnTo>
                        <a:pt x="338" y="617"/>
                      </a:lnTo>
                      <a:lnTo>
                        <a:pt x="307" y="614"/>
                      </a:lnTo>
                      <a:lnTo>
                        <a:pt x="276" y="608"/>
                      </a:lnTo>
                      <a:lnTo>
                        <a:pt x="244" y="599"/>
                      </a:lnTo>
                      <a:lnTo>
                        <a:pt x="213" y="588"/>
                      </a:lnTo>
                      <a:lnTo>
                        <a:pt x="180" y="572"/>
                      </a:lnTo>
                      <a:lnTo>
                        <a:pt x="151" y="554"/>
                      </a:lnTo>
                      <a:lnTo>
                        <a:pt x="123" y="534"/>
                      </a:lnTo>
                      <a:lnTo>
                        <a:pt x="98" y="511"/>
                      </a:lnTo>
                      <a:lnTo>
                        <a:pt x="75" y="487"/>
                      </a:lnTo>
                      <a:lnTo>
                        <a:pt x="55" y="460"/>
                      </a:lnTo>
                      <a:lnTo>
                        <a:pt x="37" y="432"/>
                      </a:lnTo>
                      <a:lnTo>
                        <a:pt x="24" y="402"/>
                      </a:lnTo>
                      <a:lnTo>
                        <a:pt x="13" y="372"/>
                      </a:lnTo>
                      <a:lnTo>
                        <a:pt x="5" y="341"/>
                      </a:lnTo>
                      <a:lnTo>
                        <a:pt x="1" y="309"/>
                      </a:lnTo>
                      <a:lnTo>
                        <a:pt x="0" y="277"/>
                      </a:lnTo>
                      <a:lnTo>
                        <a:pt x="4" y="245"/>
                      </a:lnTo>
                      <a:lnTo>
                        <a:pt x="11" y="212"/>
                      </a:lnTo>
                      <a:lnTo>
                        <a:pt x="22" y="181"/>
                      </a:lnTo>
                      <a:lnTo>
                        <a:pt x="35" y="152"/>
                      </a:lnTo>
                      <a:lnTo>
                        <a:pt x="52" y="125"/>
                      </a:lnTo>
                      <a:lnTo>
                        <a:pt x="70" y="102"/>
                      </a:lnTo>
                      <a:lnTo>
                        <a:pt x="91" y="80"/>
                      </a:lnTo>
                      <a:lnTo>
                        <a:pt x="113" y="60"/>
                      </a:lnTo>
                      <a:lnTo>
                        <a:pt x="138" y="44"/>
                      </a:lnTo>
                      <a:lnTo>
                        <a:pt x="164" y="30"/>
                      </a:lnTo>
                      <a:lnTo>
                        <a:pt x="191" y="18"/>
                      </a:lnTo>
                      <a:lnTo>
                        <a:pt x="220" y="10"/>
                      </a:lnTo>
                      <a:lnTo>
                        <a:pt x="249" y="4"/>
                      </a:lnTo>
                      <a:lnTo>
                        <a:pt x="280" y="0"/>
                      </a:lnTo>
                      <a:close/>
                    </a:path>
                  </a:pathLst>
                </a:custGeom>
                <a:solidFill>
                  <a:srgbClr val="FFD9A5"/>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83" name="Freeform 84">
                  <a:extLst>
                    <a:ext uri="{FF2B5EF4-FFF2-40B4-BE49-F238E27FC236}">
                      <a16:creationId xmlns:a16="http://schemas.microsoft.com/office/drawing/2014/main" id="{10A4CE5F-5EBA-45AD-E0F4-996619167D8E}"/>
                    </a:ext>
                  </a:extLst>
                </p:cNvPr>
                <p:cNvSpPr>
                  <a:spLocks/>
                </p:cNvSpPr>
                <p:nvPr/>
              </p:nvSpPr>
              <p:spPr bwMode="auto">
                <a:xfrm>
                  <a:off x="5472112" y="1971675"/>
                  <a:ext cx="1000125" cy="906463"/>
                </a:xfrm>
                <a:custGeom>
                  <a:avLst/>
                  <a:gdLst/>
                  <a:ahLst/>
                  <a:cxnLst>
                    <a:cxn ang="0">
                      <a:pos x="362" y="1"/>
                    </a:cxn>
                    <a:cxn ang="0">
                      <a:pos x="429" y="10"/>
                    </a:cxn>
                    <a:cxn ang="0">
                      <a:pos x="497" y="32"/>
                    </a:cxn>
                    <a:cxn ang="0">
                      <a:pos x="547" y="57"/>
                    </a:cxn>
                    <a:cxn ang="0">
                      <a:pos x="586" y="86"/>
                    </a:cxn>
                    <a:cxn ang="0">
                      <a:pos x="616" y="118"/>
                    </a:cxn>
                    <a:cxn ang="0">
                      <a:pos x="628" y="160"/>
                    </a:cxn>
                    <a:cxn ang="0">
                      <a:pos x="618" y="201"/>
                    </a:cxn>
                    <a:cxn ang="0">
                      <a:pos x="598" y="234"/>
                    </a:cxn>
                    <a:cxn ang="0">
                      <a:pos x="570" y="259"/>
                    </a:cxn>
                    <a:cxn ang="0">
                      <a:pos x="536" y="277"/>
                    </a:cxn>
                    <a:cxn ang="0">
                      <a:pos x="496" y="289"/>
                    </a:cxn>
                    <a:cxn ang="0">
                      <a:pos x="454" y="297"/>
                    </a:cxn>
                    <a:cxn ang="0">
                      <a:pos x="411" y="301"/>
                    </a:cxn>
                    <a:cxn ang="0">
                      <a:pos x="324" y="298"/>
                    </a:cxn>
                    <a:cxn ang="0">
                      <a:pos x="285" y="293"/>
                    </a:cxn>
                    <a:cxn ang="0">
                      <a:pos x="250" y="288"/>
                    </a:cxn>
                    <a:cxn ang="0">
                      <a:pos x="222" y="283"/>
                    </a:cxn>
                    <a:cxn ang="0">
                      <a:pos x="201" y="278"/>
                    </a:cxn>
                    <a:cxn ang="0">
                      <a:pos x="190" y="276"/>
                    </a:cxn>
                    <a:cxn ang="0">
                      <a:pos x="196" y="309"/>
                    </a:cxn>
                    <a:cxn ang="0">
                      <a:pos x="203" y="369"/>
                    </a:cxn>
                    <a:cxn ang="0">
                      <a:pos x="199" y="421"/>
                    </a:cxn>
                    <a:cxn ang="0">
                      <a:pos x="189" y="466"/>
                    </a:cxn>
                    <a:cxn ang="0">
                      <a:pos x="174" y="504"/>
                    </a:cxn>
                    <a:cxn ang="0">
                      <a:pos x="154" y="533"/>
                    </a:cxn>
                    <a:cxn ang="0">
                      <a:pos x="133" y="556"/>
                    </a:cxn>
                    <a:cxn ang="0">
                      <a:pos x="112" y="571"/>
                    </a:cxn>
                    <a:cxn ang="0">
                      <a:pos x="65" y="517"/>
                    </a:cxn>
                    <a:cxn ang="0">
                      <a:pos x="30" y="455"/>
                    </a:cxn>
                    <a:cxn ang="0">
                      <a:pos x="9" y="389"/>
                    </a:cxn>
                    <a:cxn ang="0">
                      <a:pos x="0" y="320"/>
                    </a:cxn>
                    <a:cxn ang="0">
                      <a:pos x="5" y="259"/>
                    </a:cxn>
                    <a:cxn ang="0">
                      <a:pos x="22" y="207"/>
                    </a:cxn>
                    <a:cxn ang="0">
                      <a:pos x="54" y="148"/>
                    </a:cxn>
                    <a:cxn ang="0">
                      <a:pos x="95" y="97"/>
                    </a:cxn>
                    <a:cxn ang="0">
                      <a:pos x="145" y="57"/>
                    </a:cxn>
                    <a:cxn ang="0">
                      <a:pos x="201" y="28"/>
                    </a:cxn>
                    <a:cxn ang="0">
                      <a:pos x="263" y="8"/>
                    </a:cxn>
                    <a:cxn ang="0">
                      <a:pos x="328" y="0"/>
                    </a:cxn>
                  </a:cxnLst>
                  <a:rect l="0" t="0" r="r" b="b"/>
                  <a:pathLst>
                    <a:path w="630" h="571">
                      <a:moveTo>
                        <a:pt x="328" y="0"/>
                      </a:moveTo>
                      <a:lnTo>
                        <a:pt x="362" y="1"/>
                      </a:lnTo>
                      <a:lnTo>
                        <a:pt x="395" y="3"/>
                      </a:lnTo>
                      <a:lnTo>
                        <a:pt x="429" y="10"/>
                      </a:lnTo>
                      <a:lnTo>
                        <a:pt x="463" y="19"/>
                      </a:lnTo>
                      <a:lnTo>
                        <a:pt x="497" y="32"/>
                      </a:lnTo>
                      <a:lnTo>
                        <a:pt x="524" y="44"/>
                      </a:lnTo>
                      <a:lnTo>
                        <a:pt x="547" y="57"/>
                      </a:lnTo>
                      <a:lnTo>
                        <a:pt x="567" y="71"/>
                      </a:lnTo>
                      <a:lnTo>
                        <a:pt x="586" y="86"/>
                      </a:lnTo>
                      <a:lnTo>
                        <a:pt x="602" y="102"/>
                      </a:lnTo>
                      <a:lnTo>
                        <a:pt x="616" y="118"/>
                      </a:lnTo>
                      <a:lnTo>
                        <a:pt x="630" y="135"/>
                      </a:lnTo>
                      <a:lnTo>
                        <a:pt x="628" y="160"/>
                      </a:lnTo>
                      <a:lnTo>
                        <a:pt x="625" y="181"/>
                      </a:lnTo>
                      <a:lnTo>
                        <a:pt x="618" y="201"/>
                      </a:lnTo>
                      <a:lnTo>
                        <a:pt x="609" y="218"/>
                      </a:lnTo>
                      <a:lnTo>
                        <a:pt x="598" y="234"/>
                      </a:lnTo>
                      <a:lnTo>
                        <a:pt x="585" y="247"/>
                      </a:lnTo>
                      <a:lnTo>
                        <a:pt x="570" y="259"/>
                      </a:lnTo>
                      <a:lnTo>
                        <a:pt x="554" y="269"/>
                      </a:lnTo>
                      <a:lnTo>
                        <a:pt x="536" y="277"/>
                      </a:lnTo>
                      <a:lnTo>
                        <a:pt x="516" y="284"/>
                      </a:lnTo>
                      <a:lnTo>
                        <a:pt x="496" y="289"/>
                      </a:lnTo>
                      <a:lnTo>
                        <a:pt x="476" y="294"/>
                      </a:lnTo>
                      <a:lnTo>
                        <a:pt x="454" y="297"/>
                      </a:lnTo>
                      <a:lnTo>
                        <a:pt x="432" y="299"/>
                      </a:lnTo>
                      <a:lnTo>
                        <a:pt x="411" y="301"/>
                      </a:lnTo>
                      <a:lnTo>
                        <a:pt x="366" y="301"/>
                      </a:lnTo>
                      <a:lnTo>
                        <a:pt x="324" y="298"/>
                      </a:lnTo>
                      <a:lnTo>
                        <a:pt x="304" y="296"/>
                      </a:lnTo>
                      <a:lnTo>
                        <a:pt x="285" y="293"/>
                      </a:lnTo>
                      <a:lnTo>
                        <a:pt x="267" y="291"/>
                      </a:lnTo>
                      <a:lnTo>
                        <a:pt x="250" y="288"/>
                      </a:lnTo>
                      <a:lnTo>
                        <a:pt x="235" y="285"/>
                      </a:lnTo>
                      <a:lnTo>
                        <a:pt x="222" y="283"/>
                      </a:lnTo>
                      <a:lnTo>
                        <a:pt x="210" y="281"/>
                      </a:lnTo>
                      <a:lnTo>
                        <a:pt x="201" y="278"/>
                      </a:lnTo>
                      <a:lnTo>
                        <a:pt x="195" y="277"/>
                      </a:lnTo>
                      <a:lnTo>
                        <a:pt x="190" y="276"/>
                      </a:lnTo>
                      <a:lnTo>
                        <a:pt x="189" y="276"/>
                      </a:lnTo>
                      <a:lnTo>
                        <a:pt x="196" y="309"/>
                      </a:lnTo>
                      <a:lnTo>
                        <a:pt x="201" y="340"/>
                      </a:lnTo>
                      <a:lnTo>
                        <a:pt x="203" y="369"/>
                      </a:lnTo>
                      <a:lnTo>
                        <a:pt x="202" y="397"/>
                      </a:lnTo>
                      <a:lnTo>
                        <a:pt x="199" y="421"/>
                      </a:lnTo>
                      <a:lnTo>
                        <a:pt x="195" y="445"/>
                      </a:lnTo>
                      <a:lnTo>
                        <a:pt x="189" y="466"/>
                      </a:lnTo>
                      <a:lnTo>
                        <a:pt x="182" y="486"/>
                      </a:lnTo>
                      <a:lnTo>
                        <a:pt x="174" y="504"/>
                      </a:lnTo>
                      <a:lnTo>
                        <a:pt x="164" y="520"/>
                      </a:lnTo>
                      <a:lnTo>
                        <a:pt x="154" y="533"/>
                      </a:lnTo>
                      <a:lnTo>
                        <a:pt x="143" y="546"/>
                      </a:lnTo>
                      <a:lnTo>
                        <a:pt x="133" y="556"/>
                      </a:lnTo>
                      <a:lnTo>
                        <a:pt x="122" y="564"/>
                      </a:lnTo>
                      <a:lnTo>
                        <a:pt x="112" y="571"/>
                      </a:lnTo>
                      <a:lnTo>
                        <a:pt x="87" y="544"/>
                      </a:lnTo>
                      <a:lnTo>
                        <a:pt x="65" y="517"/>
                      </a:lnTo>
                      <a:lnTo>
                        <a:pt x="46" y="486"/>
                      </a:lnTo>
                      <a:lnTo>
                        <a:pt x="30" y="455"/>
                      </a:lnTo>
                      <a:lnTo>
                        <a:pt x="18" y="423"/>
                      </a:lnTo>
                      <a:lnTo>
                        <a:pt x="9" y="389"/>
                      </a:lnTo>
                      <a:lnTo>
                        <a:pt x="3" y="355"/>
                      </a:lnTo>
                      <a:lnTo>
                        <a:pt x="0" y="320"/>
                      </a:lnTo>
                      <a:lnTo>
                        <a:pt x="0" y="285"/>
                      </a:lnTo>
                      <a:lnTo>
                        <a:pt x="5" y="259"/>
                      </a:lnTo>
                      <a:lnTo>
                        <a:pt x="12" y="233"/>
                      </a:lnTo>
                      <a:lnTo>
                        <a:pt x="22" y="207"/>
                      </a:lnTo>
                      <a:lnTo>
                        <a:pt x="36" y="176"/>
                      </a:lnTo>
                      <a:lnTo>
                        <a:pt x="54" y="148"/>
                      </a:lnTo>
                      <a:lnTo>
                        <a:pt x="74" y="122"/>
                      </a:lnTo>
                      <a:lnTo>
                        <a:pt x="95" y="97"/>
                      </a:lnTo>
                      <a:lnTo>
                        <a:pt x="119" y="76"/>
                      </a:lnTo>
                      <a:lnTo>
                        <a:pt x="145" y="57"/>
                      </a:lnTo>
                      <a:lnTo>
                        <a:pt x="172" y="41"/>
                      </a:lnTo>
                      <a:lnTo>
                        <a:pt x="201" y="28"/>
                      </a:lnTo>
                      <a:lnTo>
                        <a:pt x="231" y="17"/>
                      </a:lnTo>
                      <a:lnTo>
                        <a:pt x="263" y="8"/>
                      </a:lnTo>
                      <a:lnTo>
                        <a:pt x="295" y="3"/>
                      </a:lnTo>
                      <a:lnTo>
                        <a:pt x="328"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84" name="Freeform 85">
                  <a:extLst>
                    <a:ext uri="{FF2B5EF4-FFF2-40B4-BE49-F238E27FC236}">
                      <a16:creationId xmlns:a16="http://schemas.microsoft.com/office/drawing/2014/main" id="{E85DE58F-EA6C-B7B2-FCFC-00E34189CABC}"/>
                    </a:ext>
                  </a:extLst>
                </p:cNvPr>
                <p:cNvSpPr>
                  <a:spLocks/>
                </p:cNvSpPr>
                <p:nvPr/>
              </p:nvSpPr>
              <p:spPr bwMode="auto">
                <a:xfrm>
                  <a:off x="5472112" y="1947863"/>
                  <a:ext cx="1003300" cy="912813"/>
                </a:xfrm>
                <a:custGeom>
                  <a:avLst/>
                  <a:gdLst/>
                  <a:ahLst/>
                  <a:cxnLst>
                    <a:cxn ang="0">
                      <a:pos x="364" y="0"/>
                    </a:cxn>
                    <a:cxn ang="0">
                      <a:pos x="432" y="9"/>
                    </a:cxn>
                    <a:cxn ang="0">
                      <a:pos x="500" y="32"/>
                    </a:cxn>
                    <a:cxn ang="0">
                      <a:pos x="550" y="57"/>
                    </a:cxn>
                    <a:cxn ang="0">
                      <a:pos x="589" y="86"/>
                    </a:cxn>
                    <a:cxn ang="0">
                      <a:pos x="619" y="118"/>
                    </a:cxn>
                    <a:cxn ang="0">
                      <a:pos x="631" y="159"/>
                    </a:cxn>
                    <a:cxn ang="0">
                      <a:pos x="621" y="201"/>
                    </a:cxn>
                    <a:cxn ang="0">
                      <a:pos x="601" y="233"/>
                    </a:cxn>
                    <a:cxn ang="0">
                      <a:pos x="573" y="259"/>
                    </a:cxn>
                    <a:cxn ang="0">
                      <a:pos x="538" y="277"/>
                    </a:cxn>
                    <a:cxn ang="0">
                      <a:pos x="499" y="289"/>
                    </a:cxn>
                    <a:cxn ang="0">
                      <a:pos x="457" y="297"/>
                    </a:cxn>
                    <a:cxn ang="0">
                      <a:pos x="413" y="300"/>
                    </a:cxn>
                    <a:cxn ang="0">
                      <a:pos x="326" y="298"/>
                    </a:cxn>
                    <a:cxn ang="0">
                      <a:pos x="288" y="293"/>
                    </a:cxn>
                    <a:cxn ang="0">
                      <a:pos x="253" y="288"/>
                    </a:cxn>
                    <a:cxn ang="0">
                      <a:pos x="225" y="282"/>
                    </a:cxn>
                    <a:cxn ang="0">
                      <a:pos x="204" y="278"/>
                    </a:cxn>
                    <a:cxn ang="0">
                      <a:pos x="193" y="276"/>
                    </a:cxn>
                    <a:cxn ang="0">
                      <a:pos x="199" y="309"/>
                    </a:cxn>
                    <a:cxn ang="0">
                      <a:pos x="206" y="369"/>
                    </a:cxn>
                    <a:cxn ang="0">
                      <a:pos x="204" y="422"/>
                    </a:cxn>
                    <a:cxn ang="0">
                      <a:pos x="195" y="466"/>
                    </a:cxn>
                    <a:cxn ang="0">
                      <a:pos x="180" y="503"/>
                    </a:cxn>
                    <a:cxn ang="0">
                      <a:pos x="161" y="532"/>
                    </a:cxn>
                    <a:cxn ang="0">
                      <a:pos x="141" y="553"/>
                    </a:cxn>
                    <a:cxn ang="0">
                      <a:pos x="119" y="567"/>
                    </a:cxn>
                    <a:cxn ang="0">
                      <a:pos x="100" y="575"/>
                    </a:cxn>
                    <a:cxn ang="0">
                      <a:pos x="55" y="517"/>
                    </a:cxn>
                    <a:cxn ang="0">
                      <a:pos x="23" y="452"/>
                    </a:cxn>
                    <a:cxn ang="0">
                      <a:pos x="4" y="384"/>
                    </a:cxn>
                    <a:cxn ang="0">
                      <a:pos x="0" y="313"/>
                    </a:cxn>
                    <a:cxn ang="0">
                      <a:pos x="12" y="242"/>
                    </a:cxn>
                    <a:cxn ang="0">
                      <a:pos x="39" y="176"/>
                    </a:cxn>
                    <a:cxn ang="0">
                      <a:pos x="76" y="121"/>
                    </a:cxn>
                    <a:cxn ang="0">
                      <a:pos x="122" y="76"/>
                    </a:cxn>
                    <a:cxn ang="0">
                      <a:pos x="175" y="41"/>
                    </a:cxn>
                    <a:cxn ang="0">
                      <a:pos x="234" y="16"/>
                    </a:cxn>
                    <a:cxn ang="0">
                      <a:pos x="297" y="3"/>
                    </a:cxn>
                  </a:cxnLst>
                  <a:rect l="0" t="0" r="r" b="b"/>
                  <a:pathLst>
                    <a:path w="632" h="575">
                      <a:moveTo>
                        <a:pt x="331" y="0"/>
                      </a:moveTo>
                      <a:lnTo>
                        <a:pt x="364" y="0"/>
                      </a:lnTo>
                      <a:lnTo>
                        <a:pt x="398" y="3"/>
                      </a:lnTo>
                      <a:lnTo>
                        <a:pt x="432" y="9"/>
                      </a:lnTo>
                      <a:lnTo>
                        <a:pt x="466" y="19"/>
                      </a:lnTo>
                      <a:lnTo>
                        <a:pt x="500" y="32"/>
                      </a:lnTo>
                      <a:lnTo>
                        <a:pt x="527" y="44"/>
                      </a:lnTo>
                      <a:lnTo>
                        <a:pt x="550" y="57"/>
                      </a:lnTo>
                      <a:lnTo>
                        <a:pt x="570" y="71"/>
                      </a:lnTo>
                      <a:lnTo>
                        <a:pt x="589" y="86"/>
                      </a:lnTo>
                      <a:lnTo>
                        <a:pt x="605" y="101"/>
                      </a:lnTo>
                      <a:lnTo>
                        <a:pt x="619" y="118"/>
                      </a:lnTo>
                      <a:lnTo>
                        <a:pt x="632" y="135"/>
                      </a:lnTo>
                      <a:lnTo>
                        <a:pt x="631" y="159"/>
                      </a:lnTo>
                      <a:lnTo>
                        <a:pt x="627" y="181"/>
                      </a:lnTo>
                      <a:lnTo>
                        <a:pt x="621" y="201"/>
                      </a:lnTo>
                      <a:lnTo>
                        <a:pt x="612" y="218"/>
                      </a:lnTo>
                      <a:lnTo>
                        <a:pt x="601" y="233"/>
                      </a:lnTo>
                      <a:lnTo>
                        <a:pt x="587" y="247"/>
                      </a:lnTo>
                      <a:lnTo>
                        <a:pt x="573" y="259"/>
                      </a:lnTo>
                      <a:lnTo>
                        <a:pt x="556" y="269"/>
                      </a:lnTo>
                      <a:lnTo>
                        <a:pt x="538" y="277"/>
                      </a:lnTo>
                      <a:lnTo>
                        <a:pt x="519" y="284"/>
                      </a:lnTo>
                      <a:lnTo>
                        <a:pt x="499" y="289"/>
                      </a:lnTo>
                      <a:lnTo>
                        <a:pt x="478" y="294"/>
                      </a:lnTo>
                      <a:lnTo>
                        <a:pt x="457" y="297"/>
                      </a:lnTo>
                      <a:lnTo>
                        <a:pt x="435" y="299"/>
                      </a:lnTo>
                      <a:lnTo>
                        <a:pt x="413" y="300"/>
                      </a:lnTo>
                      <a:lnTo>
                        <a:pt x="369" y="300"/>
                      </a:lnTo>
                      <a:lnTo>
                        <a:pt x="326" y="298"/>
                      </a:lnTo>
                      <a:lnTo>
                        <a:pt x="306" y="296"/>
                      </a:lnTo>
                      <a:lnTo>
                        <a:pt x="288" y="293"/>
                      </a:lnTo>
                      <a:lnTo>
                        <a:pt x="270" y="291"/>
                      </a:lnTo>
                      <a:lnTo>
                        <a:pt x="253" y="288"/>
                      </a:lnTo>
                      <a:lnTo>
                        <a:pt x="238" y="285"/>
                      </a:lnTo>
                      <a:lnTo>
                        <a:pt x="225" y="282"/>
                      </a:lnTo>
                      <a:lnTo>
                        <a:pt x="213" y="280"/>
                      </a:lnTo>
                      <a:lnTo>
                        <a:pt x="204" y="278"/>
                      </a:lnTo>
                      <a:lnTo>
                        <a:pt x="197" y="277"/>
                      </a:lnTo>
                      <a:lnTo>
                        <a:pt x="193" y="276"/>
                      </a:lnTo>
                      <a:lnTo>
                        <a:pt x="192" y="275"/>
                      </a:lnTo>
                      <a:lnTo>
                        <a:pt x="199" y="309"/>
                      </a:lnTo>
                      <a:lnTo>
                        <a:pt x="204" y="340"/>
                      </a:lnTo>
                      <a:lnTo>
                        <a:pt x="206" y="369"/>
                      </a:lnTo>
                      <a:lnTo>
                        <a:pt x="206" y="397"/>
                      </a:lnTo>
                      <a:lnTo>
                        <a:pt x="204" y="422"/>
                      </a:lnTo>
                      <a:lnTo>
                        <a:pt x="200" y="445"/>
                      </a:lnTo>
                      <a:lnTo>
                        <a:pt x="195" y="466"/>
                      </a:lnTo>
                      <a:lnTo>
                        <a:pt x="188" y="486"/>
                      </a:lnTo>
                      <a:lnTo>
                        <a:pt x="180" y="503"/>
                      </a:lnTo>
                      <a:lnTo>
                        <a:pt x="171" y="518"/>
                      </a:lnTo>
                      <a:lnTo>
                        <a:pt x="161" y="532"/>
                      </a:lnTo>
                      <a:lnTo>
                        <a:pt x="151" y="544"/>
                      </a:lnTo>
                      <a:lnTo>
                        <a:pt x="141" y="553"/>
                      </a:lnTo>
                      <a:lnTo>
                        <a:pt x="130" y="561"/>
                      </a:lnTo>
                      <a:lnTo>
                        <a:pt x="119" y="567"/>
                      </a:lnTo>
                      <a:lnTo>
                        <a:pt x="110" y="572"/>
                      </a:lnTo>
                      <a:lnTo>
                        <a:pt x="100" y="575"/>
                      </a:lnTo>
                      <a:lnTo>
                        <a:pt x="76" y="546"/>
                      </a:lnTo>
                      <a:lnTo>
                        <a:pt x="55" y="517"/>
                      </a:lnTo>
                      <a:lnTo>
                        <a:pt x="37" y="486"/>
                      </a:lnTo>
                      <a:lnTo>
                        <a:pt x="23" y="452"/>
                      </a:lnTo>
                      <a:lnTo>
                        <a:pt x="12" y="418"/>
                      </a:lnTo>
                      <a:lnTo>
                        <a:pt x="4" y="384"/>
                      </a:lnTo>
                      <a:lnTo>
                        <a:pt x="0" y="349"/>
                      </a:lnTo>
                      <a:lnTo>
                        <a:pt x="0" y="313"/>
                      </a:lnTo>
                      <a:lnTo>
                        <a:pt x="4" y="278"/>
                      </a:lnTo>
                      <a:lnTo>
                        <a:pt x="12" y="242"/>
                      </a:lnTo>
                      <a:lnTo>
                        <a:pt x="25" y="207"/>
                      </a:lnTo>
                      <a:lnTo>
                        <a:pt x="39" y="176"/>
                      </a:lnTo>
                      <a:lnTo>
                        <a:pt x="56" y="148"/>
                      </a:lnTo>
                      <a:lnTo>
                        <a:pt x="76" y="121"/>
                      </a:lnTo>
                      <a:lnTo>
                        <a:pt x="98" y="97"/>
                      </a:lnTo>
                      <a:lnTo>
                        <a:pt x="122" y="76"/>
                      </a:lnTo>
                      <a:lnTo>
                        <a:pt x="148" y="57"/>
                      </a:lnTo>
                      <a:lnTo>
                        <a:pt x="175" y="41"/>
                      </a:lnTo>
                      <a:lnTo>
                        <a:pt x="204" y="27"/>
                      </a:lnTo>
                      <a:lnTo>
                        <a:pt x="234" y="16"/>
                      </a:lnTo>
                      <a:lnTo>
                        <a:pt x="266" y="8"/>
                      </a:lnTo>
                      <a:lnTo>
                        <a:pt x="297" y="3"/>
                      </a:lnTo>
                      <a:lnTo>
                        <a:pt x="331"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85" name="Freeform 86">
                  <a:extLst>
                    <a:ext uri="{FF2B5EF4-FFF2-40B4-BE49-F238E27FC236}">
                      <a16:creationId xmlns:a16="http://schemas.microsoft.com/office/drawing/2014/main" id="{C6CF3673-A130-C9E8-69FB-E6B5CC9FFA29}"/>
                    </a:ext>
                  </a:extLst>
                </p:cNvPr>
                <p:cNvSpPr>
                  <a:spLocks/>
                </p:cNvSpPr>
                <p:nvPr/>
              </p:nvSpPr>
              <p:spPr bwMode="auto">
                <a:xfrm>
                  <a:off x="5695949" y="4327525"/>
                  <a:ext cx="439738" cy="171450"/>
                </a:xfrm>
                <a:custGeom>
                  <a:avLst/>
                  <a:gdLst/>
                  <a:ahLst/>
                  <a:cxnLst>
                    <a:cxn ang="0">
                      <a:pos x="265" y="0"/>
                    </a:cxn>
                    <a:cxn ang="0">
                      <a:pos x="267" y="14"/>
                    </a:cxn>
                    <a:cxn ang="0">
                      <a:pos x="269" y="26"/>
                    </a:cxn>
                    <a:cxn ang="0">
                      <a:pos x="271" y="37"/>
                    </a:cxn>
                    <a:cxn ang="0">
                      <a:pos x="274" y="48"/>
                    </a:cxn>
                    <a:cxn ang="0">
                      <a:pos x="276" y="59"/>
                    </a:cxn>
                    <a:cxn ang="0">
                      <a:pos x="277" y="71"/>
                    </a:cxn>
                    <a:cxn ang="0">
                      <a:pos x="277" y="84"/>
                    </a:cxn>
                    <a:cxn ang="0">
                      <a:pos x="275" y="85"/>
                    </a:cxn>
                    <a:cxn ang="0">
                      <a:pos x="270" y="86"/>
                    </a:cxn>
                    <a:cxn ang="0">
                      <a:pos x="261" y="89"/>
                    </a:cxn>
                    <a:cxn ang="0">
                      <a:pos x="248" y="91"/>
                    </a:cxn>
                    <a:cxn ang="0">
                      <a:pos x="233" y="95"/>
                    </a:cxn>
                    <a:cxn ang="0">
                      <a:pos x="215" y="98"/>
                    </a:cxn>
                    <a:cxn ang="0">
                      <a:pos x="195" y="101"/>
                    </a:cxn>
                    <a:cxn ang="0">
                      <a:pos x="172" y="104"/>
                    </a:cxn>
                    <a:cxn ang="0">
                      <a:pos x="149" y="106"/>
                    </a:cxn>
                    <a:cxn ang="0">
                      <a:pos x="123" y="107"/>
                    </a:cxn>
                    <a:cxn ang="0">
                      <a:pos x="96" y="108"/>
                    </a:cxn>
                    <a:cxn ang="0">
                      <a:pos x="69" y="107"/>
                    </a:cxn>
                    <a:cxn ang="0">
                      <a:pos x="40" y="105"/>
                    </a:cxn>
                    <a:cxn ang="0">
                      <a:pos x="11" y="102"/>
                    </a:cxn>
                    <a:cxn ang="0">
                      <a:pos x="9" y="87"/>
                    </a:cxn>
                    <a:cxn ang="0">
                      <a:pos x="8" y="75"/>
                    </a:cxn>
                    <a:cxn ang="0">
                      <a:pos x="7" y="64"/>
                    </a:cxn>
                    <a:cxn ang="0">
                      <a:pos x="5" y="44"/>
                    </a:cxn>
                    <a:cxn ang="0">
                      <a:pos x="4" y="33"/>
                    </a:cxn>
                    <a:cxn ang="0">
                      <a:pos x="2" y="19"/>
                    </a:cxn>
                    <a:cxn ang="0">
                      <a:pos x="0" y="2"/>
                    </a:cxn>
                    <a:cxn ang="0">
                      <a:pos x="2" y="2"/>
                    </a:cxn>
                    <a:cxn ang="0">
                      <a:pos x="9" y="3"/>
                    </a:cxn>
                    <a:cxn ang="0">
                      <a:pos x="19" y="3"/>
                    </a:cxn>
                    <a:cxn ang="0">
                      <a:pos x="33" y="4"/>
                    </a:cxn>
                    <a:cxn ang="0">
                      <a:pos x="50" y="4"/>
                    </a:cxn>
                    <a:cxn ang="0">
                      <a:pos x="69" y="4"/>
                    </a:cxn>
                    <a:cxn ang="0">
                      <a:pos x="92" y="5"/>
                    </a:cxn>
                    <a:cxn ang="0">
                      <a:pos x="144" y="5"/>
                    </a:cxn>
                    <a:cxn ang="0">
                      <a:pos x="172" y="4"/>
                    </a:cxn>
                    <a:cxn ang="0">
                      <a:pos x="203" y="4"/>
                    </a:cxn>
                    <a:cxn ang="0">
                      <a:pos x="234" y="2"/>
                    </a:cxn>
                    <a:cxn ang="0">
                      <a:pos x="265" y="0"/>
                    </a:cxn>
                  </a:cxnLst>
                  <a:rect l="0" t="0" r="r" b="b"/>
                  <a:pathLst>
                    <a:path w="277" h="108">
                      <a:moveTo>
                        <a:pt x="265" y="0"/>
                      </a:moveTo>
                      <a:lnTo>
                        <a:pt x="267" y="14"/>
                      </a:lnTo>
                      <a:lnTo>
                        <a:pt x="269" y="26"/>
                      </a:lnTo>
                      <a:lnTo>
                        <a:pt x="271" y="37"/>
                      </a:lnTo>
                      <a:lnTo>
                        <a:pt x="274" y="48"/>
                      </a:lnTo>
                      <a:lnTo>
                        <a:pt x="276" y="59"/>
                      </a:lnTo>
                      <a:lnTo>
                        <a:pt x="277" y="71"/>
                      </a:lnTo>
                      <a:lnTo>
                        <a:pt x="277" y="84"/>
                      </a:lnTo>
                      <a:lnTo>
                        <a:pt x="275" y="85"/>
                      </a:lnTo>
                      <a:lnTo>
                        <a:pt x="270" y="86"/>
                      </a:lnTo>
                      <a:lnTo>
                        <a:pt x="261" y="89"/>
                      </a:lnTo>
                      <a:lnTo>
                        <a:pt x="248" y="91"/>
                      </a:lnTo>
                      <a:lnTo>
                        <a:pt x="233" y="95"/>
                      </a:lnTo>
                      <a:lnTo>
                        <a:pt x="215" y="98"/>
                      </a:lnTo>
                      <a:lnTo>
                        <a:pt x="195" y="101"/>
                      </a:lnTo>
                      <a:lnTo>
                        <a:pt x="172" y="104"/>
                      </a:lnTo>
                      <a:lnTo>
                        <a:pt x="149" y="106"/>
                      </a:lnTo>
                      <a:lnTo>
                        <a:pt x="123" y="107"/>
                      </a:lnTo>
                      <a:lnTo>
                        <a:pt x="96" y="108"/>
                      </a:lnTo>
                      <a:lnTo>
                        <a:pt x="69" y="107"/>
                      </a:lnTo>
                      <a:lnTo>
                        <a:pt x="40" y="105"/>
                      </a:lnTo>
                      <a:lnTo>
                        <a:pt x="11" y="102"/>
                      </a:lnTo>
                      <a:lnTo>
                        <a:pt x="9" y="87"/>
                      </a:lnTo>
                      <a:lnTo>
                        <a:pt x="8" y="75"/>
                      </a:lnTo>
                      <a:lnTo>
                        <a:pt x="7" y="64"/>
                      </a:lnTo>
                      <a:lnTo>
                        <a:pt x="5" y="44"/>
                      </a:lnTo>
                      <a:lnTo>
                        <a:pt x="4" y="33"/>
                      </a:lnTo>
                      <a:lnTo>
                        <a:pt x="2" y="19"/>
                      </a:lnTo>
                      <a:lnTo>
                        <a:pt x="0" y="2"/>
                      </a:lnTo>
                      <a:lnTo>
                        <a:pt x="2" y="2"/>
                      </a:lnTo>
                      <a:lnTo>
                        <a:pt x="9" y="3"/>
                      </a:lnTo>
                      <a:lnTo>
                        <a:pt x="19" y="3"/>
                      </a:lnTo>
                      <a:lnTo>
                        <a:pt x="33" y="4"/>
                      </a:lnTo>
                      <a:lnTo>
                        <a:pt x="50" y="4"/>
                      </a:lnTo>
                      <a:lnTo>
                        <a:pt x="69" y="4"/>
                      </a:lnTo>
                      <a:lnTo>
                        <a:pt x="92" y="5"/>
                      </a:lnTo>
                      <a:lnTo>
                        <a:pt x="144" y="5"/>
                      </a:lnTo>
                      <a:lnTo>
                        <a:pt x="172" y="4"/>
                      </a:lnTo>
                      <a:lnTo>
                        <a:pt x="203" y="4"/>
                      </a:lnTo>
                      <a:lnTo>
                        <a:pt x="234" y="2"/>
                      </a:lnTo>
                      <a:lnTo>
                        <a:pt x="265"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86" name="Freeform 87">
                  <a:extLst>
                    <a:ext uri="{FF2B5EF4-FFF2-40B4-BE49-F238E27FC236}">
                      <a16:creationId xmlns:a16="http://schemas.microsoft.com/office/drawing/2014/main" id="{47254A81-7A86-36FD-DF37-1AFBA910F77B}"/>
                    </a:ext>
                  </a:extLst>
                </p:cNvPr>
                <p:cNvSpPr>
                  <a:spLocks/>
                </p:cNvSpPr>
                <p:nvPr/>
              </p:nvSpPr>
              <p:spPr bwMode="auto">
                <a:xfrm>
                  <a:off x="6399212" y="4232275"/>
                  <a:ext cx="169863" cy="198438"/>
                </a:xfrm>
                <a:custGeom>
                  <a:avLst/>
                  <a:gdLst/>
                  <a:ahLst/>
                  <a:cxnLst>
                    <a:cxn ang="0">
                      <a:pos x="107" y="0"/>
                    </a:cxn>
                    <a:cxn ang="0">
                      <a:pos x="107" y="2"/>
                    </a:cxn>
                    <a:cxn ang="0">
                      <a:pos x="106" y="9"/>
                    </a:cxn>
                    <a:cxn ang="0">
                      <a:pos x="105" y="19"/>
                    </a:cxn>
                    <a:cxn ang="0">
                      <a:pos x="104" y="35"/>
                    </a:cxn>
                    <a:cxn ang="0">
                      <a:pos x="102" y="54"/>
                    </a:cxn>
                    <a:cxn ang="0">
                      <a:pos x="100" y="78"/>
                    </a:cxn>
                    <a:cxn ang="0">
                      <a:pos x="98" y="106"/>
                    </a:cxn>
                    <a:cxn ang="0">
                      <a:pos x="75" y="113"/>
                    </a:cxn>
                    <a:cxn ang="0">
                      <a:pos x="53" y="118"/>
                    </a:cxn>
                    <a:cxn ang="0">
                      <a:pos x="34" y="122"/>
                    </a:cxn>
                    <a:cxn ang="0">
                      <a:pos x="17" y="125"/>
                    </a:cxn>
                    <a:cxn ang="0">
                      <a:pos x="16" y="123"/>
                    </a:cxn>
                    <a:cxn ang="0">
                      <a:pos x="14" y="118"/>
                    </a:cxn>
                    <a:cxn ang="0">
                      <a:pos x="12" y="109"/>
                    </a:cxn>
                    <a:cxn ang="0">
                      <a:pos x="10" y="96"/>
                    </a:cxn>
                    <a:cxn ang="0">
                      <a:pos x="7" y="80"/>
                    </a:cxn>
                    <a:cxn ang="0">
                      <a:pos x="3" y="60"/>
                    </a:cxn>
                    <a:cxn ang="0">
                      <a:pos x="0" y="36"/>
                    </a:cxn>
                    <a:cxn ang="0">
                      <a:pos x="29" y="28"/>
                    </a:cxn>
                    <a:cxn ang="0">
                      <a:pos x="57" y="20"/>
                    </a:cxn>
                    <a:cxn ang="0">
                      <a:pos x="83" y="11"/>
                    </a:cxn>
                    <a:cxn ang="0">
                      <a:pos x="107" y="0"/>
                    </a:cxn>
                  </a:cxnLst>
                  <a:rect l="0" t="0" r="r" b="b"/>
                  <a:pathLst>
                    <a:path w="107" h="125">
                      <a:moveTo>
                        <a:pt x="107" y="0"/>
                      </a:moveTo>
                      <a:lnTo>
                        <a:pt x="107" y="2"/>
                      </a:lnTo>
                      <a:lnTo>
                        <a:pt x="106" y="9"/>
                      </a:lnTo>
                      <a:lnTo>
                        <a:pt x="105" y="19"/>
                      </a:lnTo>
                      <a:lnTo>
                        <a:pt x="104" y="35"/>
                      </a:lnTo>
                      <a:lnTo>
                        <a:pt x="102" y="54"/>
                      </a:lnTo>
                      <a:lnTo>
                        <a:pt x="100" y="78"/>
                      </a:lnTo>
                      <a:lnTo>
                        <a:pt x="98" y="106"/>
                      </a:lnTo>
                      <a:lnTo>
                        <a:pt x="75" y="113"/>
                      </a:lnTo>
                      <a:lnTo>
                        <a:pt x="53" y="118"/>
                      </a:lnTo>
                      <a:lnTo>
                        <a:pt x="34" y="122"/>
                      </a:lnTo>
                      <a:lnTo>
                        <a:pt x="17" y="125"/>
                      </a:lnTo>
                      <a:lnTo>
                        <a:pt x="16" y="123"/>
                      </a:lnTo>
                      <a:lnTo>
                        <a:pt x="14" y="118"/>
                      </a:lnTo>
                      <a:lnTo>
                        <a:pt x="12" y="109"/>
                      </a:lnTo>
                      <a:lnTo>
                        <a:pt x="10" y="96"/>
                      </a:lnTo>
                      <a:lnTo>
                        <a:pt x="7" y="80"/>
                      </a:lnTo>
                      <a:lnTo>
                        <a:pt x="3" y="60"/>
                      </a:lnTo>
                      <a:lnTo>
                        <a:pt x="0" y="36"/>
                      </a:lnTo>
                      <a:lnTo>
                        <a:pt x="29" y="28"/>
                      </a:lnTo>
                      <a:lnTo>
                        <a:pt x="57" y="20"/>
                      </a:lnTo>
                      <a:lnTo>
                        <a:pt x="83" y="11"/>
                      </a:lnTo>
                      <a:lnTo>
                        <a:pt x="107"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87" name="Freeform 88">
                  <a:extLst>
                    <a:ext uri="{FF2B5EF4-FFF2-40B4-BE49-F238E27FC236}">
                      <a16:creationId xmlns:a16="http://schemas.microsoft.com/office/drawing/2014/main" id="{BBF34A08-23F1-DE88-D301-640676615764}"/>
                    </a:ext>
                  </a:extLst>
                </p:cNvPr>
                <p:cNvSpPr>
                  <a:spLocks/>
                </p:cNvSpPr>
                <p:nvPr/>
              </p:nvSpPr>
              <p:spPr bwMode="auto">
                <a:xfrm>
                  <a:off x="5624512" y="3213100"/>
                  <a:ext cx="511175" cy="1257300"/>
                </a:xfrm>
                <a:custGeom>
                  <a:avLst/>
                  <a:gdLst/>
                  <a:ahLst/>
                  <a:cxnLst>
                    <a:cxn ang="0">
                      <a:pos x="23" y="0"/>
                    </a:cxn>
                    <a:cxn ang="0">
                      <a:pos x="37" y="2"/>
                    </a:cxn>
                    <a:cxn ang="0">
                      <a:pos x="62" y="4"/>
                    </a:cxn>
                    <a:cxn ang="0">
                      <a:pos x="93" y="6"/>
                    </a:cxn>
                    <a:cxn ang="0">
                      <a:pos x="125" y="8"/>
                    </a:cxn>
                    <a:cxn ang="0">
                      <a:pos x="155" y="8"/>
                    </a:cxn>
                    <a:cxn ang="0">
                      <a:pos x="158" y="15"/>
                    </a:cxn>
                    <a:cxn ang="0">
                      <a:pos x="167" y="35"/>
                    </a:cxn>
                    <a:cxn ang="0">
                      <a:pos x="180" y="66"/>
                    </a:cxn>
                    <a:cxn ang="0">
                      <a:pos x="196" y="109"/>
                    </a:cxn>
                    <a:cxn ang="0">
                      <a:pos x="215" y="161"/>
                    </a:cxn>
                    <a:cxn ang="0">
                      <a:pos x="235" y="221"/>
                    </a:cxn>
                    <a:cxn ang="0">
                      <a:pos x="255" y="288"/>
                    </a:cxn>
                    <a:cxn ang="0">
                      <a:pos x="275" y="361"/>
                    </a:cxn>
                    <a:cxn ang="0">
                      <a:pos x="292" y="440"/>
                    </a:cxn>
                    <a:cxn ang="0">
                      <a:pos x="306" y="522"/>
                    </a:cxn>
                    <a:cxn ang="0">
                      <a:pos x="317" y="606"/>
                    </a:cxn>
                    <a:cxn ang="0">
                      <a:pos x="322" y="692"/>
                    </a:cxn>
                    <a:cxn ang="0">
                      <a:pos x="321" y="777"/>
                    </a:cxn>
                    <a:cxn ang="0">
                      <a:pos x="313" y="779"/>
                    </a:cxn>
                    <a:cxn ang="0">
                      <a:pos x="290" y="782"/>
                    </a:cxn>
                    <a:cxn ang="0">
                      <a:pos x="257" y="786"/>
                    </a:cxn>
                    <a:cxn ang="0">
                      <a:pos x="217" y="789"/>
                    </a:cxn>
                    <a:cxn ang="0">
                      <a:pos x="170" y="792"/>
                    </a:cxn>
                    <a:cxn ang="0">
                      <a:pos x="99" y="791"/>
                    </a:cxn>
                    <a:cxn ang="0">
                      <a:pos x="55" y="787"/>
                    </a:cxn>
                    <a:cxn ang="0">
                      <a:pos x="16" y="779"/>
                    </a:cxn>
                    <a:cxn ang="0">
                      <a:pos x="25" y="502"/>
                    </a:cxn>
                    <a:cxn ang="0">
                      <a:pos x="35" y="451"/>
                    </a:cxn>
                    <a:cxn ang="0">
                      <a:pos x="41" y="393"/>
                    </a:cxn>
                    <a:cxn ang="0">
                      <a:pos x="43" y="330"/>
                    </a:cxn>
                    <a:cxn ang="0">
                      <a:pos x="42" y="267"/>
                    </a:cxn>
                    <a:cxn ang="0">
                      <a:pos x="38" y="175"/>
                    </a:cxn>
                    <a:cxn ang="0">
                      <a:pos x="33" y="119"/>
                    </a:cxn>
                    <a:cxn ang="0">
                      <a:pos x="29" y="71"/>
                    </a:cxn>
                    <a:cxn ang="0">
                      <a:pos x="25" y="33"/>
                    </a:cxn>
                    <a:cxn ang="0">
                      <a:pos x="22" y="9"/>
                    </a:cxn>
                    <a:cxn ang="0">
                      <a:pos x="21" y="0"/>
                    </a:cxn>
                  </a:cxnLst>
                  <a:rect l="0" t="0" r="r" b="b"/>
                  <a:pathLst>
                    <a:path w="322" h="792">
                      <a:moveTo>
                        <a:pt x="21" y="0"/>
                      </a:moveTo>
                      <a:lnTo>
                        <a:pt x="23" y="0"/>
                      </a:lnTo>
                      <a:lnTo>
                        <a:pt x="28" y="1"/>
                      </a:lnTo>
                      <a:lnTo>
                        <a:pt x="37" y="2"/>
                      </a:lnTo>
                      <a:lnTo>
                        <a:pt x="48" y="3"/>
                      </a:lnTo>
                      <a:lnTo>
                        <a:pt x="62" y="4"/>
                      </a:lnTo>
                      <a:lnTo>
                        <a:pt x="77" y="5"/>
                      </a:lnTo>
                      <a:lnTo>
                        <a:pt x="93" y="6"/>
                      </a:lnTo>
                      <a:lnTo>
                        <a:pt x="109" y="7"/>
                      </a:lnTo>
                      <a:lnTo>
                        <a:pt x="125" y="8"/>
                      </a:lnTo>
                      <a:lnTo>
                        <a:pt x="141" y="8"/>
                      </a:lnTo>
                      <a:lnTo>
                        <a:pt x="155" y="8"/>
                      </a:lnTo>
                      <a:lnTo>
                        <a:pt x="156" y="10"/>
                      </a:lnTo>
                      <a:lnTo>
                        <a:pt x="158" y="15"/>
                      </a:lnTo>
                      <a:lnTo>
                        <a:pt x="162" y="24"/>
                      </a:lnTo>
                      <a:lnTo>
                        <a:pt x="167" y="35"/>
                      </a:lnTo>
                      <a:lnTo>
                        <a:pt x="173" y="50"/>
                      </a:lnTo>
                      <a:lnTo>
                        <a:pt x="180" y="66"/>
                      </a:lnTo>
                      <a:lnTo>
                        <a:pt x="188" y="86"/>
                      </a:lnTo>
                      <a:lnTo>
                        <a:pt x="196" y="109"/>
                      </a:lnTo>
                      <a:lnTo>
                        <a:pt x="206" y="134"/>
                      </a:lnTo>
                      <a:lnTo>
                        <a:pt x="215" y="161"/>
                      </a:lnTo>
                      <a:lnTo>
                        <a:pt x="225" y="190"/>
                      </a:lnTo>
                      <a:lnTo>
                        <a:pt x="235" y="221"/>
                      </a:lnTo>
                      <a:lnTo>
                        <a:pt x="245" y="254"/>
                      </a:lnTo>
                      <a:lnTo>
                        <a:pt x="255" y="288"/>
                      </a:lnTo>
                      <a:lnTo>
                        <a:pt x="265" y="324"/>
                      </a:lnTo>
                      <a:lnTo>
                        <a:pt x="275" y="361"/>
                      </a:lnTo>
                      <a:lnTo>
                        <a:pt x="284" y="400"/>
                      </a:lnTo>
                      <a:lnTo>
                        <a:pt x="292" y="440"/>
                      </a:lnTo>
                      <a:lnTo>
                        <a:pt x="299" y="480"/>
                      </a:lnTo>
                      <a:lnTo>
                        <a:pt x="306" y="522"/>
                      </a:lnTo>
                      <a:lnTo>
                        <a:pt x="312" y="563"/>
                      </a:lnTo>
                      <a:lnTo>
                        <a:pt x="317" y="606"/>
                      </a:lnTo>
                      <a:lnTo>
                        <a:pt x="319" y="649"/>
                      </a:lnTo>
                      <a:lnTo>
                        <a:pt x="322" y="692"/>
                      </a:lnTo>
                      <a:lnTo>
                        <a:pt x="322" y="735"/>
                      </a:lnTo>
                      <a:lnTo>
                        <a:pt x="321" y="777"/>
                      </a:lnTo>
                      <a:lnTo>
                        <a:pt x="319" y="777"/>
                      </a:lnTo>
                      <a:lnTo>
                        <a:pt x="313" y="779"/>
                      </a:lnTo>
                      <a:lnTo>
                        <a:pt x="304" y="780"/>
                      </a:lnTo>
                      <a:lnTo>
                        <a:pt x="290" y="782"/>
                      </a:lnTo>
                      <a:lnTo>
                        <a:pt x="275" y="784"/>
                      </a:lnTo>
                      <a:lnTo>
                        <a:pt x="257" y="786"/>
                      </a:lnTo>
                      <a:lnTo>
                        <a:pt x="238" y="787"/>
                      </a:lnTo>
                      <a:lnTo>
                        <a:pt x="217" y="789"/>
                      </a:lnTo>
                      <a:lnTo>
                        <a:pt x="194" y="791"/>
                      </a:lnTo>
                      <a:lnTo>
                        <a:pt x="170" y="792"/>
                      </a:lnTo>
                      <a:lnTo>
                        <a:pt x="123" y="792"/>
                      </a:lnTo>
                      <a:lnTo>
                        <a:pt x="99" y="791"/>
                      </a:lnTo>
                      <a:lnTo>
                        <a:pt x="76" y="790"/>
                      </a:lnTo>
                      <a:lnTo>
                        <a:pt x="55" y="787"/>
                      </a:lnTo>
                      <a:lnTo>
                        <a:pt x="34" y="784"/>
                      </a:lnTo>
                      <a:lnTo>
                        <a:pt x="16" y="779"/>
                      </a:lnTo>
                      <a:lnTo>
                        <a:pt x="0" y="773"/>
                      </a:lnTo>
                      <a:lnTo>
                        <a:pt x="25" y="502"/>
                      </a:lnTo>
                      <a:lnTo>
                        <a:pt x="31" y="478"/>
                      </a:lnTo>
                      <a:lnTo>
                        <a:pt x="35" y="451"/>
                      </a:lnTo>
                      <a:lnTo>
                        <a:pt x="38" y="422"/>
                      </a:lnTo>
                      <a:lnTo>
                        <a:pt x="41" y="393"/>
                      </a:lnTo>
                      <a:lnTo>
                        <a:pt x="42" y="362"/>
                      </a:lnTo>
                      <a:lnTo>
                        <a:pt x="43" y="330"/>
                      </a:lnTo>
                      <a:lnTo>
                        <a:pt x="43" y="299"/>
                      </a:lnTo>
                      <a:lnTo>
                        <a:pt x="42" y="267"/>
                      </a:lnTo>
                      <a:lnTo>
                        <a:pt x="39" y="205"/>
                      </a:lnTo>
                      <a:lnTo>
                        <a:pt x="38" y="175"/>
                      </a:lnTo>
                      <a:lnTo>
                        <a:pt x="36" y="146"/>
                      </a:lnTo>
                      <a:lnTo>
                        <a:pt x="33" y="119"/>
                      </a:lnTo>
                      <a:lnTo>
                        <a:pt x="31" y="94"/>
                      </a:lnTo>
                      <a:lnTo>
                        <a:pt x="29" y="71"/>
                      </a:lnTo>
                      <a:lnTo>
                        <a:pt x="27" y="51"/>
                      </a:lnTo>
                      <a:lnTo>
                        <a:pt x="25" y="33"/>
                      </a:lnTo>
                      <a:lnTo>
                        <a:pt x="23" y="19"/>
                      </a:lnTo>
                      <a:lnTo>
                        <a:pt x="22" y="9"/>
                      </a:lnTo>
                      <a:lnTo>
                        <a:pt x="21" y="2"/>
                      </a:lnTo>
                      <a:lnTo>
                        <a:pt x="2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88" name="Freeform 89">
                  <a:extLst>
                    <a:ext uri="{FF2B5EF4-FFF2-40B4-BE49-F238E27FC236}">
                      <a16:creationId xmlns:a16="http://schemas.microsoft.com/office/drawing/2014/main" id="{C6A862AE-D143-833C-13C6-436EFDBC1A30}"/>
                    </a:ext>
                  </a:extLst>
                </p:cNvPr>
                <p:cNvSpPr>
                  <a:spLocks/>
                </p:cNvSpPr>
                <p:nvPr/>
              </p:nvSpPr>
              <p:spPr bwMode="auto">
                <a:xfrm>
                  <a:off x="6367462" y="3173413"/>
                  <a:ext cx="266700" cy="1223963"/>
                </a:xfrm>
                <a:custGeom>
                  <a:avLst/>
                  <a:gdLst/>
                  <a:ahLst/>
                  <a:cxnLst>
                    <a:cxn ang="0">
                      <a:pos x="130" y="0"/>
                    </a:cxn>
                    <a:cxn ang="0">
                      <a:pos x="141" y="521"/>
                    </a:cxn>
                    <a:cxn ang="0">
                      <a:pos x="168" y="742"/>
                    </a:cxn>
                    <a:cxn ang="0">
                      <a:pos x="166" y="742"/>
                    </a:cxn>
                    <a:cxn ang="0">
                      <a:pos x="161" y="744"/>
                    </a:cxn>
                    <a:cxn ang="0">
                      <a:pos x="154" y="746"/>
                    </a:cxn>
                    <a:cxn ang="0">
                      <a:pos x="144" y="749"/>
                    </a:cxn>
                    <a:cxn ang="0">
                      <a:pos x="132" y="753"/>
                    </a:cxn>
                    <a:cxn ang="0">
                      <a:pos x="120" y="757"/>
                    </a:cxn>
                    <a:cxn ang="0">
                      <a:pos x="92" y="764"/>
                    </a:cxn>
                    <a:cxn ang="0">
                      <a:pos x="79" y="766"/>
                    </a:cxn>
                    <a:cxn ang="0">
                      <a:pos x="67" y="769"/>
                    </a:cxn>
                    <a:cxn ang="0">
                      <a:pos x="56" y="771"/>
                    </a:cxn>
                    <a:cxn ang="0">
                      <a:pos x="46" y="771"/>
                    </a:cxn>
                    <a:cxn ang="0">
                      <a:pos x="45" y="769"/>
                    </a:cxn>
                    <a:cxn ang="0">
                      <a:pos x="45" y="763"/>
                    </a:cxn>
                    <a:cxn ang="0">
                      <a:pos x="43" y="753"/>
                    </a:cxn>
                    <a:cxn ang="0">
                      <a:pos x="41" y="739"/>
                    </a:cxn>
                    <a:cxn ang="0">
                      <a:pos x="37" y="722"/>
                    </a:cxn>
                    <a:cxn ang="0">
                      <a:pos x="34" y="701"/>
                    </a:cxn>
                    <a:cxn ang="0">
                      <a:pos x="30" y="677"/>
                    </a:cxn>
                    <a:cxn ang="0">
                      <a:pos x="27" y="651"/>
                    </a:cxn>
                    <a:cxn ang="0">
                      <a:pos x="23" y="623"/>
                    </a:cxn>
                    <a:cxn ang="0">
                      <a:pos x="19" y="592"/>
                    </a:cxn>
                    <a:cxn ang="0">
                      <a:pos x="16" y="559"/>
                    </a:cxn>
                    <a:cxn ang="0">
                      <a:pos x="12" y="525"/>
                    </a:cxn>
                    <a:cxn ang="0">
                      <a:pos x="9" y="489"/>
                    </a:cxn>
                    <a:cxn ang="0">
                      <a:pos x="6" y="453"/>
                    </a:cxn>
                    <a:cxn ang="0">
                      <a:pos x="3" y="415"/>
                    </a:cxn>
                    <a:cxn ang="0">
                      <a:pos x="1" y="337"/>
                    </a:cxn>
                    <a:cxn ang="0">
                      <a:pos x="0" y="288"/>
                    </a:cxn>
                    <a:cxn ang="0">
                      <a:pos x="0" y="244"/>
                    </a:cxn>
                    <a:cxn ang="0">
                      <a:pos x="1" y="204"/>
                    </a:cxn>
                    <a:cxn ang="0">
                      <a:pos x="1" y="167"/>
                    </a:cxn>
                    <a:cxn ang="0">
                      <a:pos x="2" y="136"/>
                    </a:cxn>
                    <a:cxn ang="0">
                      <a:pos x="3" y="108"/>
                    </a:cxn>
                    <a:cxn ang="0">
                      <a:pos x="5" y="84"/>
                    </a:cxn>
                    <a:cxn ang="0">
                      <a:pos x="6" y="64"/>
                    </a:cxn>
                    <a:cxn ang="0">
                      <a:pos x="8" y="47"/>
                    </a:cxn>
                    <a:cxn ang="0">
                      <a:pos x="9" y="35"/>
                    </a:cxn>
                    <a:cxn ang="0">
                      <a:pos x="10" y="26"/>
                    </a:cxn>
                    <a:cxn ang="0">
                      <a:pos x="11" y="21"/>
                    </a:cxn>
                    <a:cxn ang="0">
                      <a:pos x="11" y="19"/>
                    </a:cxn>
                    <a:cxn ang="0">
                      <a:pos x="130" y="0"/>
                    </a:cxn>
                  </a:cxnLst>
                  <a:rect l="0" t="0" r="r" b="b"/>
                  <a:pathLst>
                    <a:path w="168" h="771">
                      <a:moveTo>
                        <a:pt x="130" y="0"/>
                      </a:moveTo>
                      <a:lnTo>
                        <a:pt x="141" y="521"/>
                      </a:lnTo>
                      <a:lnTo>
                        <a:pt x="168" y="742"/>
                      </a:lnTo>
                      <a:lnTo>
                        <a:pt x="166" y="742"/>
                      </a:lnTo>
                      <a:lnTo>
                        <a:pt x="161" y="744"/>
                      </a:lnTo>
                      <a:lnTo>
                        <a:pt x="154" y="746"/>
                      </a:lnTo>
                      <a:lnTo>
                        <a:pt x="144" y="749"/>
                      </a:lnTo>
                      <a:lnTo>
                        <a:pt x="132" y="753"/>
                      </a:lnTo>
                      <a:lnTo>
                        <a:pt x="120" y="757"/>
                      </a:lnTo>
                      <a:lnTo>
                        <a:pt x="92" y="764"/>
                      </a:lnTo>
                      <a:lnTo>
                        <a:pt x="79" y="766"/>
                      </a:lnTo>
                      <a:lnTo>
                        <a:pt x="67" y="769"/>
                      </a:lnTo>
                      <a:lnTo>
                        <a:pt x="56" y="771"/>
                      </a:lnTo>
                      <a:lnTo>
                        <a:pt x="46" y="771"/>
                      </a:lnTo>
                      <a:lnTo>
                        <a:pt x="45" y="769"/>
                      </a:lnTo>
                      <a:lnTo>
                        <a:pt x="45" y="763"/>
                      </a:lnTo>
                      <a:lnTo>
                        <a:pt x="43" y="753"/>
                      </a:lnTo>
                      <a:lnTo>
                        <a:pt x="41" y="739"/>
                      </a:lnTo>
                      <a:lnTo>
                        <a:pt x="37" y="722"/>
                      </a:lnTo>
                      <a:lnTo>
                        <a:pt x="34" y="701"/>
                      </a:lnTo>
                      <a:lnTo>
                        <a:pt x="30" y="677"/>
                      </a:lnTo>
                      <a:lnTo>
                        <a:pt x="27" y="651"/>
                      </a:lnTo>
                      <a:lnTo>
                        <a:pt x="23" y="623"/>
                      </a:lnTo>
                      <a:lnTo>
                        <a:pt x="19" y="592"/>
                      </a:lnTo>
                      <a:lnTo>
                        <a:pt x="16" y="559"/>
                      </a:lnTo>
                      <a:lnTo>
                        <a:pt x="12" y="525"/>
                      </a:lnTo>
                      <a:lnTo>
                        <a:pt x="9" y="489"/>
                      </a:lnTo>
                      <a:lnTo>
                        <a:pt x="6" y="453"/>
                      </a:lnTo>
                      <a:lnTo>
                        <a:pt x="3" y="415"/>
                      </a:lnTo>
                      <a:lnTo>
                        <a:pt x="1" y="337"/>
                      </a:lnTo>
                      <a:lnTo>
                        <a:pt x="0" y="288"/>
                      </a:lnTo>
                      <a:lnTo>
                        <a:pt x="0" y="244"/>
                      </a:lnTo>
                      <a:lnTo>
                        <a:pt x="1" y="204"/>
                      </a:lnTo>
                      <a:lnTo>
                        <a:pt x="1" y="167"/>
                      </a:lnTo>
                      <a:lnTo>
                        <a:pt x="2" y="136"/>
                      </a:lnTo>
                      <a:lnTo>
                        <a:pt x="3" y="108"/>
                      </a:lnTo>
                      <a:lnTo>
                        <a:pt x="5" y="84"/>
                      </a:lnTo>
                      <a:lnTo>
                        <a:pt x="6" y="64"/>
                      </a:lnTo>
                      <a:lnTo>
                        <a:pt x="8" y="47"/>
                      </a:lnTo>
                      <a:lnTo>
                        <a:pt x="9" y="35"/>
                      </a:lnTo>
                      <a:lnTo>
                        <a:pt x="10" y="26"/>
                      </a:lnTo>
                      <a:lnTo>
                        <a:pt x="11" y="21"/>
                      </a:lnTo>
                      <a:lnTo>
                        <a:pt x="11" y="19"/>
                      </a:lnTo>
                      <a:lnTo>
                        <a:pt x="130"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89" name="Freeform 90">
                  <a:extLst>
                    <a:ext uri="{FF2B5EF4-FFF2-40B4-BE49-F238E27FC236}">
                      <a16:creationId xmlns:a16="http://schemas.microsoft.com/office/drawing/2014/main" id="{881C3220-A7A7-7714-400C-05685C00BC91}"/>
                    </a:ext>
                  </a:extLst>
                </p:cNvPr>
                <p:cNvSpPr>
                  <a:spLocks/>
                </p:cNvSpPr>
                <p:nvPr/>
              </p:nvSpPr>
              <p:spPr bwMode="auto">
                <a:xfrm>
                  <a:off x="6030912" y="3216275"/>
                  <a:ext cx="228600" cy="139700"/>
                </a:xfrm>
                <a:custGeom>
                  <a:avLst/>
                  <a:gdLst/>
                  <a:ahLst/>
                  <a:cxnLst>
                    <a:cxn ang="0">
                      <a:pos x="144" y="0"/>
                    </a:cxn>
                    <a:cxn ang="0">
                      <a:pos x="114" y="85"/>
                    </a:cxn>
                    <a:cxn ang="0">
                      <a:pos x="75" y="88"/>
                    </a:cxn>
                    <a:cxn ang="0">
                      <a:pos x="0" y="6"/>
                    </a:cxn>
                    <a:cxn ang="0">
                      <a:pos x="33" y="5"/>
                    </a:cxn>
                    <a:cxn ang="0">
                      <a:pos x="69" y="4"/>
                    </a:cxn>
                    <a:cxn ang="0">
                      <a:pos x="106" y="2"/>
                    </a:cxn>
                    <a:cxn ang="0">
                      <a:pos x="144" y="0"/>
                    </a:cxn>
                  </a:cxnLst>
                  <a:rect l="0" t="0" r="r" b="b"/>
                  <a:pathLst>
                    <a:path w="144" h="88">
                      <a:moveTo>
                        <a:pt x="144" y="0"/>
                      </a:moveTo>
                      <a:lnTo>
                        <a:pt x="114" y="85"/>
                      </a:lnTo>
                      <a:lnTo>
                        <a:pt x="75" y="88"/>
                      </a:lnTo>
                      <a:lnTo>
                        <a:pt x="0" y="6"/>
                      </a:lnTo>
                      <a:lnTo>
                        <a:pt x="33" y="5"/>
                      </a:lnTo>
                      <a:lnTo>
                        <a:pt x="69" y="4"/>
                      </a:lnTo>
                      <a:lnTo>
                        <a:pt x="106" y="2"/>
                      </a:lnTo>
                      <a:lnTo>
                        <a:pt x="144" y="0"/>
                      </a:lnTo>
                      <a:close/>
                    </a:path>
                  </a:pathLst>
                </a:custGeom>
                <a:solidFill>
                  <a:schemeClr val="bg1">
                    <a:lumMod val="75000"/>
                  </a:schemeClr>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90" name="Freeform 91">
                  <a:extLst>
                    <a:ext uri="{FF2B5EF4-FFF2-40B4-BE49-F238E27FC236}">
                      <a16:creationId xmlns:a16="http://schemas.microsoft.com/office/drawing/2014/main" id="{043186D3-87E3-F3D8-D184-5B3CFC807745}"/>
                    </a:ext>
                  </a:extLst>
                </p:cNvPr>
                <p:cNvSpPr>
                  <a:spLocks/>
                </p:cNvSpPr>
                <p:nvPr/>
              </p:nvSpPr>
              <p:spPr bwMode="auto">
                <a:xfrm>
                  <a:off x="5735637" y="3562350"/>
                  <a:ext cx="158750" cy="36513"/>
                </a:xfrm>
                <a:custGeom>
                  <a:avLst/>
                  <a:gdLst/>
                  <a:ahLst/>
                  <a:cxnLst>
                    <a:cxn ang="0">
                      <a:pos x="0" y="0"/>
                    </a:cxn>
                    <a:cxn ang="0">
                      <a:pos x="97" y="1"/>
                    </a:cxn>
                    <a:cxn ang="0">
                      <a:pos x="100" y="23"/>
                    </a:cxn>
                    <a:cxn ang="0">
                      <a:pos x="1" y="23"/>
                    </a:cxn>
                    <a:cxn ang="0">
                      <a:pos x="0" y="0"/>
                    </a:cxn>
                  </a:cxnLst>
                  <a:rect l="0" t="0" r="r" b="b"/>
                  <a:pathLst>
                    <a:path w="100" h="23">
                      <a:moveTo>
                        <a:pt x="0" y="0"/>
                      </a:moveTo>
                      <a:lnTo>
                        <a:pt x="97" y="1"/>
                      </a:lnTo>
                      <a:lnTo>
                        <a:pt x="100" y="23"/>
                      </a:lnTo>
                      <a:lnTo>
                        <a:pt x="1" y="23"/>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91" name="Freeform 94">
                  <a:extLst>
                    <a:ext uri="{FF2B5EF4-FFF2-40B4-BE49-F238E27FC236}">
                      <a16:creationId xmlns:a16="http://schemas.microsoft.com/office/drawing/2014/main" id="{AA1E54BF-6466-B967-0588-30822F832186}"/>
                    </a:ext>
                  </a:extLst>
                </p:cNvPr>
                <p:cNvSpPr>
                  <a:spLocks/>
                </p:cNvSpPr>
                <p:nvPr/>
              </p:nvSpPr>
              <p:spPr bwMode="auto">
                <a:xfrm>
                  <a:off x="6081712" y="4106863"/>
                  <a:ext cx="41275" cy="36513"/>
                </a:xfrm>
                <a:custGeom>
                  <a:avLst/>
                  <a:gdLst/>
                  <a:ahLst/>
                  <a:cxnLst>
                    <a:cxn ang="0">
                      <a:pos x="9" y="0"/>
                    </a:cxn>
                    <a:cxn ang="0">
                      <a:pos x="24" y="4"/>
                    </a:cxn>
                    <a:cxn ang="0">
                      <a:pos x="26" y="23"/>
                    </a:cxn>
                    <a:cxn ang="0">
                      <a:pos x="13" y="19"/>
                    </a:cxn>
                    <a:cxn ang="0">
                      <a:pos x="0" y="14"/>
                    </a:cxn>
                    <a:cxn ang="0">
                      <a:pos x="9" y="0"/>
                    </a:cxn>
                  </a:cxnLst>
                  <a:rect l="0" t="0" r="r" b="b"/>
                  <a:pathLst>
                    <a:path w="26" h="23">
                      <a:moveTo>
                        <a:pt x="9" y="0"/>
                      </a:moveTo>
                      <a:lnTo>
                        <a:pt x="24" y="4"/>
                      </a:lnTo>
                      <a:lnTo>
                        <a:pt x="26" y="23"/>
                      </a:lnTo>
                      <a:lnTo>
                        <a:pt x="13" y="19"/>
                      </a:lnTo>
                      <a:lnTo>
                        <a:pt x="0" y="14"/>
                      </a:lnTo>
                      <a:lnTo>
                        <a:pt x="9" y="0"/>
                      </a:lnTo>
                      <a:close/>
                    </a:path>
                  </a:pathLst>
                </a:custGeom>
                <a:solidFill>
                  <a:srgbClr val="00002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92" name="Freeform 95">
                  <a:extLst>
                    <a:ext uri="{FF2B5EF4-FFF2-40B4-BE49-F238E27FC236}">
                      <a16:creationId xmlns:a16="http://schemas.microsoft.com/office/drawing/2014/main" id="{7ADA5419-093D-106F-3EAA-5AEC7E4EB61F}"/>
                    </a:ext>
                  </a:extLst>
                </p:cNvPr>
                <p:cNvSpPr>
                  <a:spLocks/>
                </p:cNvSpPr>
                <p:nvPr/>
              </p:nvSpPr>
              <p:spPr bwMode="auto">
                <a:xfrm>
                  <a:off x="5643562" y="2016125"/>
                  <a:ext cx="736600" cy="346075"/>
                </a:xfrm>
                <a:custGeom>
                  <a:avLst/>
                  <a:gdLst/>
                  <a:ahLst/>
                  <a:cxnLst>
                    <a:cxn ang="0">
                      <a:pos x="341" y="1"/>
                    </a:cxn>
                    <a:cxn ang="0">
                      <a:pos x="355" y="4"/>
                    </a:cxn>
                    <a:cxn ang="0">
                      <a:pos x="379" y="12"/>
                    </a:cxn>
                    <a:cxn ang="0">
                      <a:pos x="407" y="24"/>
                    </a:cxn>
                    <a:cxn ang="0">
                      <a:pos x="434" y="41"/>
                    </a:cxn>
                    <a:cxn ang="0">
                      <a:pos x="455" y="65"/>
                    </a:cxn>
                    <a:cxn ang="0">
                      <a:pos x="464" y="88"/>
                    </a:cxn>
                    <a:cxn ang="0">
                      <a:pos x="464" y="109"/>
                    </a:cxn>
                    <a:cxn ang="0">
                      <a:pos x="459" y="133"/>
                    </a:cxn>
                    <a:cxn ang="0">
                      <a:pos x="447" y="156"/>
                    </a:cxn>
                    <a:cxn ang="0">
                      <a:pos x="426" y="179"/>
                    </a:cxn>
                    <a:cxn ang="0">
                      <a:pos x="397" y="197"/>
                    </a:cxn>
                    <a:cxn ang="0">
                      <a:pos x="356" y="210"/>
                    </a:cxn>
                    <a:cxn ang="0">
                      <a:pos x="305" y="217"/>
                    </a:cxn>
                    <a:cxn ang="0">
                      <a:pos x="231" y="217"/>
                    </a:cxn>
                    <a:cxn ang="0">
                      <a:pos x="167" y="210"/>
                    </a:cxn>
                    <a:cxn ang="0">
                      <a:pos x="112" y="199"/>
                    </a:cxn>
                    <a:cxn ang="0">
                      <a:pos x="68" y="184"/>
                    </a:cxn>
                    <a:cxn ang="0">
                      <a:pos x="35" y="170"/>
                    </a:cxn>
                    <a:cxn ang="0">
                      <a:pos x="13" y="159"/>
                    </a:cxn>
                    <a:cxn ang="0">
                      <a:pos x="1" y="152"/>
                    </a:cxn>
                    <a:cxn ang="0">
                      <a:pos x="34" y="156"/>
                    </a:cxn>
                    <a:cxn ang="0">
                      <a:pos x="96" y="158"/>
                    </a:cxn>
                    <a:cxn ang="0">
                      <a:pos x="149" y="152"/>
                    </a:cxn>
                    <a:cxn ang="0">
                      <a:pos x="195" y="139"/>
                    </a:cxn>
                    <a:cxn ang="0">
                      <a:pos x="233" y="121"/>
                    </a:cxn>
                    <a:cxn ang="0">
                      <a:pos x="264" y="99"/>
                    </a:cxn>
                    <a:cxn ang="0">
                      <a:pos x="290" y="76"/>
                    </a:cxn>
                    <a:cxn ang="0">
                      <a:pos x="308" y="54"/>
                    </a:cxn>
                    <a:cxn ang="0">
                      <a:pos x="323" y="33"/>
                    </a:cxn>
                    <a:cxn ang="0">
                      <a:pos x="332" y="16"/>
                    </a:cxn>
                    <a:cxn ang="0">
                      <a:pos x="337" y="4"/>
                    </a:cxn>
                    <a:cxn ang="0">
                      <a:pos x="339" y="0"/>
                    </a:cxn>
                  </a:cxnLst>
                  <a:rect l="0" t="0" r="r" b="b"/>
                  <a:pathLst>
                    <a:path w="464" h="218">
                      <a:moveTo>
                        <a:pt x="339" y="0"/>
                      </a:moveTo>
                      <a:lnTo>
                        <a:pt x="341" y="1"/>
                      </a:lnTo>
                      <a:lnTo>
                        <a:pt x="346" y="2"/>
                      </a:lnTo>
                      <a:lnTo>
                        <a:pt x="355" y="4"/>
                      </a:lnTo>
                      <a:lnTo>
                        <a:pt x="366" y="7"/>
                      </a:lnTo>
                      <a:lnTo>
                        <a:pt x="379" y="12"/>
                      </a:lnTo>
                      <a:lnTo>
                        <a:pt x="392" y="18"/>
                      </a:lnTo>
                      <a:lnTo>
                        <a:pt x="407" y="24"/>
                      </a:lnTo>
                      <a:lnTo>
                        <a:pt x="421" y="32"/>
                      </a:lnTo>
                      <a:lnTo>
                        <a:pt x="434" y="41"/>
                      </a:lnTo>
                      <a:lnTo>
                        <a:pt x="445" y="52"/>
                      </a:lnTo>
                      <a:lnTo>
                        <a:pt x="455" y="65"/>
                      </a:lnTo>
                      <a:lnTo>
                        <a:pt x="461" y="78"/>
                      </a:lnTo>
                      <a:lnTo>
                        <a:pt x="464" y="88"/>
                      </a:lnTo>
                      <a:lnTo>
                        <a:pt x="464" y="98"/>
                      </a:lnTo>
                      <a:lnTo>
                        <a:pt x="464" y="109"/>
                      </a:lnTo>
                      <a:lnTo>
                        <a:pt x="462" y="121"/>
                      </a:lnTo>
                      <a:lnTo>
                        <a:pt x="459" y="133"/>
                      </a:lnTo>
                      <a:lnTo>
                        <a:pt x="454" y="145"/>
                      </a:lnTo>
                      <a:lnTo>
                        <a:pt x="447" y="156"/>
                      </a:lnTo>
                      <a:lnTo>
                        <a:pt x="437" y="168"/>
                      </a:lnTo>
                      <a:lnTo>
                        <a:pt x="426" y="179"/>
                      </a:lnTo>
                      <a:lnTo>
                        <a:pt x="412" y="188"/>
                      </a:lnTo>
                      <a:lnTo>
                        <a:pt x="397" y="197"/>
                      </a:lnTo>
                      <a:lnTo>
                        <a:pt x="378" y="204"/>
                      </a:lnTo>
                      <a:lnTo>
                        <a:pt x="356" y="210"/>
                      </a:lnTo>
                      <a:lnTo>
                        <a:pt x="332" y="215"/>
                      </a:lnTo>
                      <a:lnTo>
                        <a:pt x="305" y="217"/>
                      </a:lnTo>
                      <a:lnTo>
                        <a:pt x="267" y="218"/>
                      </a:lnTo>
                      <a:lnTo>
                        <a:pt x="231" y="217"/>
                      </a:lnTo>
                      <a:lnTo>
                        <a:pt x="198" y="215"/>
                      </a:lnTo>
                      <a:lnTo>
                        <a:pt x="167" y="210"/>
                      </a:lnTo>
                      <a:lnTo>
                        <a:pt x="138" y="205"/>
                      </a:lnTo>
                      <a:lnTo>
                        <a:pt x="112" y="199"/>
                      </a:lnTo>
                      <a:lnTo>
                        <a:pt x="89" y="192"/>
                      </a:lnTo>
                      <a:lnTo>
                        <a:pt x="68" y="184"/>
                      </a:lnTo>
                      <a:lnTo>
                        <a:pt x="50" y="177"/>
                      </a:lnTo>
                      <a:lnTo>
                        <a:pt x="35" y="170"/>
                      </a:lnTo>
                      <a:lnTo>
                        <a:pt x="22" y="164"/>
                      </a:lnTo>
                      <a:lnTo>
                        <a:pt x="13" y="159"/>
                      </a:lnTo>
                      <a:lnTo>
                        <a:pt x="5" y="154"/>
                      </a:lnTo>
                      <a:lnTo>
                        <a:pt x="1" y="152"/>
                      </a:lnTo>
                      <a:lnTo>
                        <a:pt x="0" y="151"/>
                      </a:lnTo>
                      <a:lnTo>
                        <a:pt x="34" y="156"/>
                      </a:lnTo>
                      <a:lnTo>
                        <a:pt x="66" y="158"/>
                      </a:lnTo>
                      <a:lnTo>
                        <a:pt x="96" y="158"/>
                      </a:lnTo>
                      <a:lnTo>
                        <a:pt x="124" y="156"/>
                      </a:lnTo>
                      <a:lnTo>
                        <a:pt x="149" y="152"/>
                      </a:lnTo>
                      <a:lnTo>
                        <a:pt x="173" y="145"/>
                      </a:lnTo>
                      <a:lnTo>
                        <a:pt x="195" y="139"/>
                      </a:lnTo>
                      <a:lnTo>
                        <a:pt x="215" y="130"/>
                      </a:lnTo>
                      <a:lnTo>
                        <a:pt x="233" y="121"/>
                      </a:lnTo>
                      <a:lnTo>
                        <a:pt x="249" y="110"/>
                      </a:lnTo>
                      <a:lnTo>
                        <a:pt x="264" y="99"/>
                      </a:lnTo>
                      <a:lnTo>
                        <a:pt x="278" y="87"/>
                      </a:lnTo>
                      <a:lnTo>
                        <a:pt x="290" y="76"/>
                      </a:lnTo>
                      <a:lnTo>
                        <a:pt x="299" y="65"/>
                      </a:lnTo>
                      <a:lnTo>
                        <a:pt x="308" y="54"/>
                      </a:lnTo>
                      <a:lnTo>
                        <a:pt x="316" y="42"/>
                      </a:lnTo>
                      <a:lnTo>
                        <a:pt x="323" y="33"/>
                      </a:lnTo>
                      <a:lnTo>
                        <a:pt x="327" y="24"/>
                      </a:lnTo>
                      <a:lnTo>
                        <a:pt x="332" y="16"/>
                      </a:lnTo>
                      <a:lnTo>
                        <a:pt x="335" y="9"/>
                      </a:lnTo>
                      <a:lnTo>
                        <a:pt x="337" y="4"/>
                      </a:lnTo>
                      <a:lnTo>
                        <a:pt x="338" y="2"/>
                      </a:lnTo>
                      <a:lnTo>
                        <a:pt x="339"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93" name="Freeform 96">
                  <a:extLst>
                    <a:ext uri="{FF2B5EF4-FFF2-40B4-BE49-F238E27FC236}">
                      <a16:creationId xmlns:a16="http://schemas.microsoft.com/office/drawing/2014/main" id="{DBD2D6D2-4E8F-7C26-29A7-D60BBD6AF1C1}"/>
                    </a:ext>
                  </a:extLst>
                </p:cNvPr>
                <p:cNvSpPr>
                  <a:spLocks noEditPoints="1"/>
                </p:cNvSpPr>
                <p:nvPr/>
              </p:nvSpPr>
              <p:spPr bwMode="auto">
                <a:xfrm>
                  <a:off x="6099174" y="2165350"/>
                  <a:ext cx="280988" cy="200025"/>
                </a:xfrm>
                <a:custGeom>
                  <a:avLst/>
                  <a:gdLst/>
                  <a:ahLst/>
                  <a:cxnLst>
                    <a:cxn ang="0">
                      <a:pos x="1" y="126"/>
                    </a:cxn>
                    <a:cxn ang="0">
                      <a:pos x="0" y="126"/>
                    </a:cxn>
                    <a:cxn ang="0">
                      <a:pos x="1" y="126"/>
                    </a:cxn>
                    <a:cxn ang="0">
                      <a:pos x="175" y="0"/>
                    </a:cxn>
                    <a:cxn ang="0">
                      <a:pos x="175" y="0"/>
                    </a:cxn>
                    <a:cxn ang="0">
                      <a:pos x="176" y="3"/>
                    </a:cxn>
                    <a:cxn ang="0">
                      <a:pos x="177" y="7"/>
                    </a:cxn>
                    <a:cxn ang="0">
                      <a:pos x="177" y="12"/>
                    </a:cxn>
                    <a:cxn ang="0">
                      <a:pos x="177" y="25"/>
                    </a:cxn>
                    <a:cxn ang="0">
                      <a:pos x="177" y="33"/>
                    </a:cxn>
                    <a:cxn ang="0">
                      <a:pos x="174" y="42"/>
                    </a:cxn>
                    <a:cxn ang="0">
                      <a:pos x="172" y="50"/>
                    </a:cxn>
                    <a:cxn ang="0">
                      <a:pos x="168" y="59"/>
                    </a:cxn>
                    <a:cxn ang="0">
                      <a:pos x="163" y="69"/>
                    </a:cxn>
                    <a:cxn ang="0">
                      <a:pos x="157" y="78"/>
                    </a:cxn>
                    <a:cxn ang="0">
                      <a:pos x="149" y="86"/>
                    </a:cxn>
                    <a:cxn ang="0">
                      <a:pos x="139" y="94"/>
                    </a:cxn>
                    <a:cxn ang="0">
                      <a:pos x="126" y="102"/>
                    </a:cxn>
                    <a:cxn ang="0">
                      <a:pos x="112" y="109"/>
                    </a:cxn>
                    <a:cxn ang="0">
                      <a:pos x="95" y="115"/>
                    </a:cxn>
                    <a:cxn ang="0">
                      <a:pos x="76" y="120"/>
                    </a:cxn>
                    <a:cxn ang="0">
                      <a:pos x="54" y="123"/>
                    </a:cxn>
                    <a:cxn ang="0">
                      <a:pos x="28" y="125"/>
                    </a:cxn>
                    <a:cxn ang="0">
                      <a:pos x="1" y="126"/>
                    </a:cxn>
                    <a:cxn ang="0">
                      <a:pos x="6" y="125"/>
                    </a:cxn>
                    <a:cxn ang="0">
                      <a:pos x="13" y="125"/>
                    </a:cxn>
                    <a:cxn ang="0">
                      <a:pos x="23" y="124"/>
                    </a:cxn>
                    <a:cxn ang="0">
                      <a:pos x="34" y="122"/>
                    </a:cxn>
                    <a:cxn ang="0">
                      <a:pos x="47" y="120"/>
                    </a:cxn>
                    <a:cxn ang="0">
                      <a:pos x="61" y="116"/>
                    </a:cxn>
                    <a:cxn ang="0">
                      <a:pos x="75" y="112"/>
                    </a:cxn>
                    <a:cxn ang="0">
                      <a:pos x="90" y="107"/>
                    </a:cxn>
                    <a:cxn ang="0">
                      <a:pos x="104" y="101"/>
                    </a:cxn>
                    <a:cxn ang="0">
                      <a:pos x="119" y="94"/>
                    </a:cxn>
                    <a:cxn ang="0">
                      <a:pos x="132" y="85"/>
                    </a:cxn>
                    <a:cxn ang="0">
                      <a:pos x="145" y="75"/>
                    </a:cxn>
                    <a:cxn ang="0">
                      <a:pos x="155" y="63"/>
                    </a:cxn>
                    <a:cxn ang="0">
                      <a:pos x="164" y="50"/>
                    </a:cxn>
                    <a:cxn ang="0">
                      <a:pos x="170" y="35"/>
                    </a:cxn>
                    <a:cxn ang="0">
                      <a:pos x="174" y="18"/>
                    </a:cxn>
                    <a:cxn ang="0">
                      <a:pos x="175" y="0"/>
                    </a:cxn>
                  </a:cxnLst>
                  <a:rect l="0" t="0" r="r" b="b"/>
                  <a:pathLst>
                    <a:path w="177" h="126">
                      <a:moveTo>
                        <a:pt x="1" y="126"/>
                      </a:moveTo>
                      <a:lnTo>
                        <a:pt x="0" y="126"/>
                      </a:lnTo>
                      <a:lnTo>
                        <a:pt x="1" y="126"/>
                      </a:lnTo>
                      <a:close/>
                      <a:moveTo>
                        <a:pt x="175" y="0"/>
                      </a:moveTo>
                      <a:lnTo>
                        <a:pt x="175" y="0"/>
                      </a:lnTo>
                      <a:lnTo>
                        <a:pt x="176" y="3"/>
                      </a:lnTo>
                      <a:lnTo>
                        <a:pt x="177" y="7"/>
                      </a:lnTo>
                      <a:lnTo>
                        <a:pt x="177" y="12"/>
                      </a:lnTo>
                      <a:lnTo>
                        <a:pt x="177" y="25"/>
                      </a:lnTo>
                      <a:lnTo>
                        <a:pt x="177" y="33"/>
                      </a:lnTo>
                      <a:lnTo>
                        <a:pt x="174" y="42"/>
                      </a:lnTo>
                      <a:lnTo>
                        <a:pt x="172" y="50"/>
                      </a:lnTo>
                      <a:lnTo>
                        <a:pt x="168" y="59"/>
                      </a:lnTo>
                      <a:lnTo>
                        <a:pt x="163" y="69"/>
                      </a:lnTo>
                      <a:lnTo>
                        <a:pt x="157" y="78"/>
                      </a:lnTo>
                      <a:lnTo>
                        <a:pt x="149" y="86"/>
                      </a:lnTo>
                      <a:lnTo>
                        <a:pt x="139" y="94"/>
                      </a:lnTo>
                      <a:lnTo>
                        <a:pt x="126" y="102"/>
                      </a:lnTo>
                      <a:lnTo>
                        <a:pt x="112" y="109"/>
                      </a:lnTo>
                      <a:lnTo>
                        <a:pt x="95" y="115"/>
                      </a:lnTo>
                      <a:lnTo>
                        <a:pt x="76" y="120"/>
                      </a:lnTo>
                      <a:lnTo>
                        <a:pt x="54" y="123"/>
                      </a:lnTo>
                      <a:lnTo>
                        <a:pt x="28" y="125"/>
                      </a:lnTo>
                      <a:lnTo>
                        <a:pt x="1" y="126"/>
                      </a:lnTo>
                      <a:lnTo>
                        <a:pt x="6" y="125"/>
                      </a:lnTo>
                      <a:lnTo>
                        <a:pt x="13" y="125"/>
                      </a:lnTo>
                      <a:lnTo>
                        <a:pt x="23" y="124"/>
                      </a:lnTo>
                      <a:lnTo>
                        <a:pt x="34" y="122"/>
                      </a:lnTo>
                      <a:lnTo>
                        <a:pt x="47" y="120"/>
                      </a:lnTo>
                      <a:lnTo>
                        <a:pt x="61" y="116"/>
                      </a:lnTo>
                      <a:lnTo>
                        <a:pt x="75" y="112"/>
                      </a:lnTo>
                      <a:lnTo>
                        <a:pt x="90" y="107"/>
                      </a:lnTo>
                      <a:lnTo>
                        <a:pt x="104" y="101"/>
                      </a:lnTo>
                      <a:lnTo>
                        <a:pt x="119" y="94"/>
                      </a:lnTo>
                      <a:lnTo>
                        <a:pt x="132" y="85"/>
                      </a:lnTo>
                      <a:lnTo>
                        <a:pt x="145" y="75"/>
                      </a:lnTo>
                      <a:lnTo>
                        <a:pt x="155" y="63"/>
                      </a:lnTo>
                      <a:lnTo>
                        <a:pt x="164" y="50"/>
                      </a:lnTo>
                      <a:lnTo>
                        <a:pt x="170" y="35"/>
                      </a:lnTo>
                      <a:lnTo>
                        <a:pt x="174" y="18"/>
                      </a:lnTo>
                      <a:lnTo>
                        <a:pt x="175" y="0"/>
                      </a:lnTo>
                      <a:close/>
                    </a:path>
                  </a:pathLst>
                </a:custGeom>
                <a:solidFill>
                  <a:srgbClr val="A6B8B7"/>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94" name="Freeform 97">
                  <a:extLst>
                    <a:ext uri="{FF2B5EF4-FFF2-40B4-BE49-F238E27FC236}">
                      <a16:creationId xmlns:a16="http://schemas.microsoft.com/office/drawing/2014/main" id="{6C8CC845-B8B1-CF6E-366B-490D3BBC987A}"/>
                    </a:ext>
                  </a:extLst>
                </p:cNvPr>
                <p:cNvSpPr>
                  <a:spLocks/>
                </p:cNvSpPr>
                <p:nvPr/>
              </p:nvSpPr>
              <p:spPr bwMode="auto">
                <a:xfrm>
                  <a:off x="5653087" y="4102100"/>
                  <a:ext cx="63500" cy="42863"/>
                </a:xfrm>
                <a:custGeom>
                  <a:avLst/>
                  <a:gdLst/>
                  <a:ahLst/>
                  <a:cxnLst>
                    <a:cxn ang="0">
                      <a:pos x="2" y="0"/>
                    </a:cxn>
                    <a:cxn ang="0">
                      <a:pos x="22" y="7"/>
                    </a:cxn>
                    <a:cxn ang="0">
                      <a:pos x="40" y="27"/>
                    </a:cxn>
                    <a:cxn ang="0">
                      <a:pos x="0" y="20"/>
                    </a:cxn>
                    <a:cxn ang="0">
                      <a:pos x="2" y="0"/>
                    </a:cxn>
                  </a:cxnLst>
                  <a:rect l="0" t="0" r="r" b="b"/>
                  <a:pathLst>
                    <a:path w="40" h="27">
                      <a:moveTo>
                        <a:pt x="2" y="0"/>
                      </a:moveTo>
                      <a:lnTo>
                        <a:pt x="22" y="7"/>
                      </a:lnTo>
                      <a:lnTo>
                        <a:pt x="40" y="27"/>
                      </a:lnTo>
                      <a:lnTo>
                        <a:pt x="0" y="20"/>
                      </a:lnTo>
                      <a:lnTo>
                        <a:pt x="2"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95" name="Freeform 98">
                  <a:extLst>
                    <a:ext uri="{FF2B5EF4-FFF2-40B4-BE49-F238E27FC236}">
                      <a16:creationId xmlns:a16="http://schemas.microsoft.com/office/drawing/2014/main" id="{8790E02E-4940-72FC-0141-0ACDE3389F14}"/>
                    </a:ext>
                  </a:extLst>
                </p:cNvPr>
                <p:cNvSpPr>
                  <a:spLocks/>
                </p:cNvSpPr>
                <p:nvPr/>
              </p:nvSpPr>
              <p:spPr bwMode="auto">
                <a:xfrm>
                  <a:off x="6518274" y="2289175"/>
                  <a:ext cx="76200" cy="401638"/>
                </a:xfrm>
                <a:custGeom>
                  <a:avLst/>
                  <a:gdLst/>
                  <a:ahLst/>
                  <a:cxnLst>
                    <a:cxn ang="0">
                      <a:pos x="0" y="0"/>
                    </a:cxn>
                    <a:cxn ang="0">
                      <a:pos x="2" y="1"/>
                    </a:cxn>
                    <a:cxn ang="0">
                      <a:pos x="4" y="5"/>
                    </a:cxn>
                    <a:cxn ang="0">
                      <a:pos x="8" y="12"/>
                    </a:cxn>
                    <a:cxn ang="0">
                      <a:pos x="14" y="22"/>
                    </a:cxn>
                    <a:cxn ang="0">
                      <a:pos x="20" y="34"/>
                    </a:cxn>
                    <a:cxn ang="0">
                      <a:pos x="26" y="49"/>
                    </a:cxn>
                    <a:cxn ang="0">
                      <a:pos x="33" y="66"/>
                    </a:cxn>
                    <a:cxn ang="0">
                      <a:pos x="38" y="86"/>
                    </a:cxn>
                    <a:cxn ang="0">
                      <a:pos x="43" y="108"/>
                    </a:cxn>
                    <a:cxn ang="0">
                      <a:pos x="46" y="132"/>
                    </a:cxn>
                    <a:cxn ang="0">
                      <a:pos x="48" y="159"/>
                    </a:cxn>
                    <a:cxn ang="0">
                      <a:pos x="47" y="188"/>
                    </a:cxn>
                    <a:cxn ang="0">
                      <a:pos x="44" y="219"/>
                    </a:cxn>
                    <a:cxn ang="0">
                      <a:pos x="37" y="253"/>
                    </a:cxn>
                    <a:cxn ang="0">
                      <a:pos x="37" y="250"/>
                    </a:cxn>
                    <a:cxn ang="0">
                      <a:pos x="39" y="244"/>
                    </a:cxn>
                    <a:cxn ang="0">
                      <a:pos x="40" y="234"/>
                    </a:cxn>
                    <a:cxn ang="0">
                      <a:pos x="40" y="220"/>
                    </a:cxn>
                    <a:cxn ang="0">
                      <a:pos x="41" y="203"/>
                    </a:cxn>
                    <a:cxn ang="0">
                      <a:pos x="41" y="183"/>
                    </a:cxn>
                    <a:cxn ang="0">
                      <a:pos x="40" y="161"/>
                    </a:cxn>
                    <a:cxn ang="0">
                      <a:pos x="38" y="137"/>
                    </a:cxn>
                    <a:cxn ang="0">
                      <a:pos x="34" y="112"/>
                    </a:cxn>
                    <a:cxn ang="0">
                      <a:pos x="29" y="85"/>
                    </a:cxn>
                    <a:cxn ang="0">
                      <a:pos x="22" y="56"/>
                    </a:cxn>
                    <a:cxn ang="0">
                      <a:pos x="12" y="28"/>
                    </a:cxn>
                    <a:cxn ang="0">
                      <a:pos x="0" y="0"/>
                    </a:cxn>
                  </a:cxnLst>
                  <a:rect l="0" t="0" r="r" b="b"/>
                  <a:pathLst>
                    <a:path w="48" h="253">
                      <a:moveTo>
                        <a:pt x="0" y="0"/>
                      </a:moveTo>
                      <a:lnTo>
                        <a:pt x="2" y="1"/>
                      </a:lnTo>
                      <a:lnTo>
                        <a:pt x="4" y="5"/>
                      </a:lnTo>
                      <a:lnTo>
                        <a:pt x="8" y="12"/>
                      </a:lnTo>
                      <a:lnTo>
                        <a:pt x="14" y="22"/>
                      </a:lnTo>
                      <a:lnTo>
                        <a:pt x="20" y="34"/>
                      </a:lnTo>
                      <a:lnTo>
                        <a:pt x="26" y="49"/>
                      </a:lnTo>
                      <a:lnTo>
                        <a:pt x="33" y="66"/>
                      </a:lnTo>
                      <a:lnTo>
                        <a:pt x="38" y="86"/>
                      </a:lnTo>
                      <a:lnTo>
                        <a:pt x="43" y="108"/>
                      </a:lnTo>
                      <a:lnTo>
                        <a:pt x="46" y="132"/>
                      </a:lnTo>
                      <a:lnTo>
                        <a:pt x="48" y="159"/>
                      </a:lnTo>
                      <a:lnTo>
                        <a:pt x="47" y="188"/>
                      </a:lnTo>
                      <a:lnTo>
                        <a:pt x="44" y="219"/>
                      </a:lnTo>
                      <a:lnTo>
                        <a:pt x="37" y="253"/>
                      </a:lnTo>
                      <a:lnTo>
                        <a:pt x="37" y="250"/>
                      </a:lnTo>
                      <a:lnTo>
                        <a:pt x="39" y="244"/>
                      </a:lnTo>
                      <a:lnTo>
                        <a:pt x="40" y="234"/>
                      </a:lnTo>
                      <a:lnTo>
                        <a:pt x="40" y="220"/>
                      </a:lnTo>
                      <a:lnTo>
                        <a:pt x="41" y="203"/>
                      </a:lnTo>
                      <a:lnTo>
                        <a:pt x="41" y="183"/>
                      </a:lnTo>
                      <a:lnTo>
                        <a:pt x="40" y="161"/>
                      </a:lnTo>
                      <a:lnTo>
                        <a:pt x="38" y="137"/>
                      </a:lnTo>
                      <a:lnTo>
                        <a:pt x="34" y="112"/>
                      </a:lnTo>
                      <a:lnTo>
                        <a:pt x="29" y="85"/>
                      </a:lnTo>
                      <a:lnTo>
                        <a:pt x="22" y="56"/>
                      </a:lnTo>
                      <a:lnTo>
                        <a:pt x="12" y="28"/>
                      </a:lnTo>
                      <a:lnTo>
                        <a:pt x="0" y="0"/>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96" name="Freeform 99">
                  <a:extLst>
                    <a:ext uri="{FF2B5EF4-FFF2-40B4-BE49-F238E27FC236}">
                      <a16:creationId xmlns:a16="http://schemas.microsoft.com/office/drawing/2014/main" id="{1036C884-01B3-F2B0-2EFF-A6B437787CCB}"/>
                    </a:ext>
                  </a:extLst>
                </p:cNvPr>
                <p:cNvSpPr>
                  <a:spLocks/>
                </p:cNvSpPr>
                <p:nvPr/>
              </p:nvSpPr>
              <p:spPr bwMode="auto">
                <a:xfrm>
                  <a:off x="6542087" y="3509963"/>
                  <a:ext cx="34925" cy="214313"/>
                </a:xfrm>
                <a:custGeom>
                  <a:avLst/>
                  <a:gdLst/>
                  <a:ahLst/>
                  <a:cxnLst>
                    <a:cxn ang="0">
                      <a:pos x="0" y="0"/>
                    </a:cxn>
                    <a:cxn ang="0">
                      <a:pos x="22" y="135"/>
                    </a:cxn>
                    <a:cxn ang="0">
                      <a:pos x="2" y="95"/>
                    </a:cxn>
                    <a:cxn ang="0">
                      <a:pos x="0" y="0"/>
                    </a:cxn>
                  </a:cxnLst>
                  <a:rect l="0" t="0" r="r" b="b"/>
                  <a:pathLst>
                    <a:path w="22" h="135">
                      <a:moveTo>
                        <a:pt x="0" y="0"/>
                      </a:moveTo>
                      <a:lnTo>
                        <a:pt x="22" y="135"/>
                      </a:lnTo>
                      <a:lnTo>
                        <a:pt x="2" y="95"/>
                      </a:lnTo>
                      <a:lnTo>
                        <a:pt x="0"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97" name="Freeform 104">
                  <a:extLst>
                    <a:ext uri="{FF2B5EF4-FFF2-40B4-BE49-F238E27FC236}">
                      <a16:creationId xmlns:a16="http://schemas.microsoft.com/office/drawing/2014/main" id="{502FEDF1-EAE6-56A3-6EA2-60A4FA7D08D5}"/>
                    </a:ext>
                  </a:extLst>
                </p:cNvPr>
                <p:cNvSpPr>
                  <a:spLocks/>
                </p:cNvSpPr>
                <p:nvPr/>
              </p:nvSpPr>
              <p:spPr bwMode="auto">
                <a:xfrm>
                  <a:off x="5983287" y="3636963"/>
                  <a:ext cx="19050" cy="23813"/>
                </a:xfrm>
                <a:custGeom>
                  <a:avLst/>
                  <a:gdLst/>
                  <a:ahLst/>
                  <a:cxnLst>
                    <a:cxn ang="0">
                      <a:pos x="8" y="0"/>
                    </a:cxn>
                    <a:cxn ang="0">
                      <a:pos x="12" y="5"/>
                    </a:cxn>
                    <a:cxn ang="0">
                      <a:pos x="10" y="8"/>
                    </a:cxn>
                    <a:cxn ang="0">
                      <a:pos x="7" y="12"/>
                    </a:cxn>
                    <a:cxn ang="0">
                      <a:pos x="5" y="15"/>
                    </a:cxn>
                    <a:cxn ang="0">
                      <a:pos x="2" y="12"/>
                    </a:cxn>
                    <a:cxn ang="0">
                      <a:pos x="0" y="9"/>
                    </a:cxn>
                    <a:cxn ang="0">
                      <a:pos x="4" y="5"/>
                    </a:cxn>
                    <a:cxn ang="0">
                      <a:pos x="8" y="0"/>
                    </a:cxn>
                  </a:cxnLst>
                  <a:rect l="0" t="0" r="r" b="b"/>
                  <a:pathLst>
                    <a:path w="12" h="15">
                      <a:moveTo>
                        <a:pt x="8" y="0"/>
                      </a:moveTo>
                      <a:lnTo>
                        <a:pt x="12" y="5"/>
                      </a:lnTo>
                      <a:lnTo>
                        <a:pt x="10" y="8"/>
                      </a:lnTo>
                      <a:lnTo>
                        <a:pt x="7" y="12"/>
                      </a:lnTo>
                      <a:lnTo>
                        <a:pt x="5" y="15"/>
                      </a:lnTo>
                      <a:lnTo>
                        <a:pt x="2" y="12"/>
                      </a:lnTo>
                      <a:lnTo>
                        <a:pt x="0" y="9"/>
                      </a:lnTo>
                      <a:lnTo>
                        <a:pt x="4" y="5"/>
                      </a:lnTo>
                      <a:lnTo>
                        <a:pt x="8"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98" name="Freeform 105">
                  <a:extLst>
                    <a:ext uri="{FF2B5EF4-FFF2-40B4-BE49-F238E27FC236}">
                      <a16:creationId xmlns:a16="http://schemas.microsoft.com/office/drawing/2014/main" id="{D6AA354E-2030-8F3A-CD21-BD0E421E896E}"/>
                    </a:ext>
                  </a:extLst>
                </p:cNvPr>
                <p:cNvSpPr>
                  <a:spLocks/>
                </p:cNvSpPr>
                <p:nvPr/>
              </p:nvSpPr>
              <p:spPr bwMode="auto">
                <a:xfrm>
                  <a:off x="6080124" y="4102100"/>
                  <a:ext cx="9525" cy="14288"/>
                </a:xfrm>
                <a:custGeom>
                  <a:avLst/>
                  <a:gdLst/>
                  <a:ahLst/>
                  <a:cxnLst>
                    <a:cxn ang="0">
                      <a:pos x="5" y="0"/>
                    </a:cxn>
                    <a:cxn ang="0">
                      <a:pos x="6" y="0"/>
                    </a:cxn>
                    <a:cxn ang="0">
                      <a:pos x="6" y="1"/>
                    </a:cxn>
                    <a:cxn ang="0">
                      <a:pos x="3" y="5"/>
                    </a:cxn>
                    <a:cxn ang="0">
                      <a:pos x="0" y="9"/>
                    </a:cxn>
                    <a:cxn ang="0">
                      <a:pos x="2" y="5"/>
                    </a:cxn>
                    <a:cxn ang="0">
                      <a:pos x="5" y="0"/>
                    </a:cxn>
                  </a:cxnLst>
                  <a:rect l="0" t="0" r="r" b="b"/>
                  <a:pathLst>
                    <a:path w="6" h="9">
                      <a:moveTo>
                        <a:pt x="5" y="0"/>
                      </a:moveTo>
                      <a:lnTo>
                        <a:pt x="6" y="0"/>
                      </a:lnTo>
                      <a:lnTo>
                        <a:pt x="6" y="1"/>
                      </a:lnTo>
                      <a:lnTo>
                        <a:pt x="3" y="5"/>
                      </a:lnTo>
                      <a:lnTo>
                        <a:pt x="0" y="9"/>
                      </a:lnTo>
                      <a:lnTo>
                        <a:pt x="2" y="5"/>
                      </a:lnTo>
                      <a:lnTo>
                        <a:pt x="5" y="0"/>
                      </a:lnTo>
                      <a:close/>
                    </a:path>
                  </a:pathLst>
                </a:custGeom>
                <a:solidFill>
                  <a:srgbClr val="00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999" name="Freeform 111">
                  <a:extLst>
                    <a:ext uri="{FF2B5EF4-FFF2-40B4-BE49-F238E27FC236}">
                      <a16:creationId xmlns:a16="http://schemas.microsoft.com/office/drawing/2014/main" id="{B9204726-F246-DA44-31AA-6010AB66E88B}"/>
                    </a:ext>
                  </a:extLst>
                </p:cNvPr>
                <p:cNvSpPr>
                  <a:spLocks/>
                </p:cNvSpPr>
                <p:nvPr/>
              </p:nvSpPr>
              <p:spPr bwMode="auto">
                <a:xfrm>
                  <a:off x="6200774" y="3873500"/>
                  <a:ext cx="206375" cy="247650"/>
                </a:xfrm>
                <a:custGeom>
                  <a:avLst/>
                  <a:gdLst/>
                  <a:ahLst/>
                  <a:cxnLst>
                    <a:cxn ang="0">
                      <a:pos x="81" y="0"/>
                    </a:cxn>
                    <a:cxn ang="0">
                      <a:pos x="130" y="114"/>
                    </a:cxn>
                    <a:cxn ang="0">
                      <a:pos x="117" y="129"/>
                    </a:cxn>
                    <a:cxn ang="0">
                      <a:pos x="101" y="141"/>
                    </a:cxn>
                    <a:cxn ang="0">
                      <a:pos x="84" y="150"/>
                    </a:cxn>
                    <a:cxn ang="0">
                      <a:pos x="63" y="156"/>
                    </a:cxn>
                    <a:cxn ang="0">
                      <a:pos x="48" y="152"/>
                    </a:cxn>
                    <a:cxn ang="0">
                      <a:pos x="36" y="145"/>
                    </a:cxn>
                    <a:cxn ang="0">
                      <a:pos x="25" y="137"/>
                    </a:cxn>
                    <a:cxn ang="0">
                      <a:pos x="16" y="127"/>
                    </a:cxn>
                    <a:cxn ang="0">
                      <a:pos x="9" y="115"/>
                    </a:cxn>
                    <a:cxn ang="0">
                      <a:pos x="4" y="102"/>
                    </a:cxn>
                    <a:cxn ang="0">
                      <a:pos x="1" y="88"/>
                    </a:cxn>
                    <a:cxn ang="0">
                      <a:pos x="0" y="75"/>
                    </a:cxn>
                    <a:cxn ang="0">
                      <a:pos x="3" y="62"/>
                    </a:cxn>
                    <a:cxn ang="0">
                      <a:pos x="9" y="51"/>
                    </a:cxn>
                    <a:cxn ang="0">
                      <a:pos x="17" y="41"/>
                    </a:cxn>
                    <a:cxn ang="0">
                      <a:pos x="27" y="31"/>
                    </a:cxn>
                    <a:cxn ang="0">
                      <a:pos x="48" y="16"/>
                    </a:cxn>
                    <a:cxn ang="0">
                      <a:pos x="58" y="10"/>
                    </a:cxn>
                    <a:cxn ang="0">
                      <a:pos x="67" y="6"/>
                    </a:cxn>
                    <a:cxn ang="0">
                      <a:pos x="74" y="3"/>
                    </a:cxn>
                    <a:cxn ang="0">
                      <a:pos x="79" y="1"/>
                    </a:cxn>
                    <a:cxn ang="0">
                      <a:pos x="81" y="0"/>
                    </a:cxn>
                  </a:cxnLst>
                  <a:rect l="0" t="0" r="r" b="b"/>
                  <a:pathLst>
                    <a:path w="130" h="156">
                      <a:moveTo>
                        <a:pt x="81" y="0"/>
                      </a:moveTo>
                      <a:lnTo>
                        <a:pt x="130" y="114"/>
                      </a:lnTo>
                      <a:lnTo>
                        <a:pt x="117" y="129"/>
                      </a:lnTo>
                      <a:lnTo>
                        <a:pt x="101" y="141"/>
                      </a:lnTo>
                      <a:lnTo>
                        <a:pt x="84" y="150"/>
                      </a:lnTo>
                      <a:lnTo>
                        <a:pt x="63" y="156"/>
                      </a:lnTo>
                      <a:lnTo>
                        <a:pt x="48" y="152"/>
                      </a:lnTo>
                      <a:lnTo>
                        <a:pt x="36" y="145"/>
                      </a:lnTo>
                      <a:lnTo>
                        <a:pt x="25" y="137"/>
                      </a:lnTo>
                      <a:lnTo>
                        <a:pt x="16" y="127"/>
                      </a:lnTo>
                      <a:lnTo>
                        <a:pt x="9" y="115"/>
                      </a:lnTo>
                      <a:lnTo>
                        <a:pt x="4" y="102"/>
                      </a:lnTo>
                      <a:lnTo>
                        <a:pt x="1" y="88"/>
                      </a:lnTo>
                      <a:lnTo>
                        <a:pt x="0" y="75"/>
                      </a:lnTo>
                      <a:lnTo>
                        <a:pt x="3" y="62"/>
                      </a:lnTo>
                      <a:lnTo>
                        <a:pt x="9" y="51"/>
                      </a:lnTo>
                      <a:lnTo>
                        <a:pt x="17" y="41"/>
                      </a:lnTo>
                      <a:lnTo>
                        <a:pt x="27" y="31"/>
                      </a:lnTo>
                      <a:lnTo>
                        <a:pt x="48" y="16"/>
                      </a:lnTo>
                      <a:lnTo>
                        <a:pt x="58" y="10"/>
                      </a:lnTo>
                      <a:lnTo>
                        <a:pt x="67" y="6"/>
                      </a:lnTo>
                      <a:lnTo>
                        <a:pt x="74" y="3"/>
                      </a:lnTo>
                      <a:lnTo>
                        <a:pt x="79" y="1"/>
                      </a:lnTo>
                      <a:lnTo>
                        <a:pt x="81" y="0"/>
                      </a:lnTo>
                      <a:close/>
                    </a:path>
                  </a:pathLst>
                </a:custGeom>
                <a:solidFill>
                  <a:srgbClr val="CF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00" name="Freeform 113">
                  <a:extLst>
                    <a:ext uri="{FF2B5EF4-FFF2-40B4-BE49-F238E27FC236}">
                      <a16:creationId xmlns:a16="http://schemas.microsoft.com/office/drawing/2014/main" id="{B7C393FE-8F3F-4997-271B-445D986305D2}"/>
                    </a:ext>
                  </a:extLst>
                </p:cNvPr>
                <p:cNvSpPr>
                  <a:spLocks/>
                </p:cNvSpPr>
                <p:nvPr/>
              </p:nvSpPr>
              <p:spPr bwMode="auto">
                <a:xfrm>
                  <a:off x="6208712" y="3857625"/>
                  <a:ext cx="231775" cy="250825"/>
                </a:xfrm>
                <a:custGeom>
                  <a:avLst/>
                  <a:gdLst/>
                  <a:ahLst/>
                  <a:cxnLst>
                    <a:cxn ang="0">
                      <a:pos x="81" y="0"/>
                    </a:cxn>
                    <a:cxn ang="0">
                      <a:pos x="146" y="147"/>
                    </a:cxn>
                    <a:cxn ang="0">
                      <a:pos x="123" y="154"/>
                    </a:cxn>
                    <a:cxn ang="0">
                      <a:pos x="102" y="157"/>
                    </a:cxn>
                    <a:cxn ang="0">
                      <a:pos x="83" y="158"/>
                    </a:cxn>
                    <a:cxn ang="0">
                      <a:pos x="66" y="156"/>
                    </a:cxn>
                    <a:cxn ang="0">
                      <a:pos x="51" y="152"/>
                    </a:cxn>
                    <a:cxn ang="0">
                      <a:pos x="38" y="145"/>
                    </a:cxn>
                    <a:cxn ang="0">
                      <a:pos x="27" y="137"/>
                    </a:cxn>
                    <a:cxn ang="0">
                      <a:pos x="18" y="127"/>
                    </a:cxn>
                    <a:cxn ang="0">
                      <a:pos x="10" y="114"/>
                    </a:cxn>
                    <a:cxn ang="0">
                      <a:pos x="5" y="101"/>
                    </a:cxn>
                    <a:cxn ang="0">
                      <a:pos x="1" y="87"/>
                    </a:cxn>
                    <a:cxn ang="0">
                      <a:pos x="0" y="74"/>
                    </a:cxn>
                    <a:cxn ang="0">
                      <a:pos x="4" y="61"/>
                    </a:cxn>
                    <a:cxn ang="0">
                      <a:pos x="9" y="50"/>
                    </a:cxn>
                    <a:cxn ang="0">
                      <a:pos x="18" y="40"/>
                    </a:cxn>
                    <a:cxn ang="0">
                      <a:pos x="27" y="31"/>
                    </a:cxn>
                    <a:cxn ang="0">
                      <a:pos x="38" y="23"/>
                    </a:cxn>
                    <a:cxn ang="0">
                      <a:pos x="48" y="16"/>
                    </a:cxn>
                    <a:cxn ang="0">
                      <a:pos x="58" y="10"/>
                    </a:cxn>
                    <a:cxn ang="0">
                      <a:pos x="67" y="6"/>
                    </a:cxn>
                    <a:cxn ang="0">
                      <a:pos x="74" y="2"/>
                    </a:cxn>
                    <a:cxn ang="0">
                      <a:pos x="79" y="0"/>
                    </a:cxn>
                    <a:cxn ang="0">
                      <a:pos x="81" y="0"/>
                    </a:cxn>
                  </a:cxnLst>
                  <a:rect l="0" t="0" r="r" b="b"/>
                  <a:pathLst>
                    <a:path w="146" h="158">
                      <a:moveTo>
                        <a:pt x="81" y="0"/>
                      </a:moveTo>
                      <a:lnTo>
                        <a:pt x="146" y="147"/>
                      </a:lnTo>
                      <a:lnTo>
                        <a:pt x="123" y="154"/>
                      </a:lnTo>
                      <a:lnTo>
                        <a:pt x="102" y="157"/>
                      </a:lnTo>
                      <a:lnTo>
                        <a:pt x="83" y="158"/>
                      </a:lnTo>
                      <a:lnTo>
                        <a:pt x="66" y="156"/>
                      </a:lnTo>
                      <a:lnTo>
                        <a:pt x="51" y="152"/>
                      </a:lnTo>
                      <a:lnTo>
                        <a:pt x="38" y="145"/>
                      </a:lnTo>
                      <a:lnTo>
                        <a:pt x="27" y="137"/>
                      </a:lnTo>
                      <a:lnTo>
                        <a:pt x="18" y="127"/>
                      </a:lnTo>
                      <a:lnTo>
                        <a:pt x="10" y="114"/>
                      </a:lnTo>
                      <a:lnTo>
                        <a:pt x="5" y="101"/>
                      </a:lnTo>
                      <a:lnTo>
                        <a:pt x="1" y="87"/>
                      </a:lnTo>
                      <a:lnTo>
                        <a:pt x="0" y="74"/>
                      </a:lnTo>
                      <a:lnTo>
                        <a:pt x="4" y="61"/>
                      </a:lnTo>
                      <a:lnTo>
                        <a:pt x="9" y="50"/>
                      </a:lnTo>
                      <a:lnTo>
                        <a:pt x="18" y="40"/>
                      </a:lnTo>
                      <a:lnTo>
                        <a:pt x="27" y="31"/>
                      </a:lnTo>
                      <a:lnTo>
                        <a:pt x="38" y="23"/>
                      </a:lnTo>
                      <a:lnTo>
                        <a:pt x="48" y="16"/>
                      </a:lnTo>
                      <a:lnTo>
                        <a:pt x="58" y="10"/>
                      </a:lnTo>
                      <a:lnTo>
                        <a:pt x="67" y="6"/>
                      </a:lnTo>
                      <a:lnTo>
                        <a:pt x="74" y="2"/>
                      </a:lnTo>
                      <a:lnTo>
                        <a:pt x="79" y="0"/>
                      </a:lnTo>
                      <a:lnTo>
                        <a:pt x="81"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01" name="Freeform 114">
                  <a:extLst>
                    <a:ext uri="{FF2B5EF4-FFF2-40B4-BE49-F238E27FC236}">
                      <a16:creationId xmlns:a16="http://schemas.microsoft.com/office/drawing/2014/main" id="{6FA93C99-5CBE-0520-0316-825D4116F139}"/>
                    </a:ext>
                  </a:extLst>
                </p:cNvPr>
                <p:cNvSpPr>
                  <a:spLocks/>
                </p:cNvSpPr>
                <p:nvPr/>
              </p:nvSpPr>
              <p:spPr bwMode="auto">
                <a:xfrm>
                  <a:off x="6375399" y="3744913"/>
                  <a:ext cx="227013" cy="406400"/>
                </a:xfrm>
                <a:custGeom>
                  <a:avLst/>
                  <a:gdLst/>
                  <a:ahLst/>
                  <a:cxnLst>
                    <a:cxn ang="0">
                      <a:pos x="131" y="0"/>
                    </a:cxn>
                    <a:cxn ang="0">
                      <a:pos x="136" y="161"/>
                    </a:cxn>
                    <a:cxn ang="0">
                      <a:pos x="143" y="212"/>
                    </a:cxn>
                    <a:cxn ang="0">
                      <a:pos x="125" y="220"/>
                    </a:cxn>
                    <a:cxn ang="0">
                      <a:pos x="107" y="227"/>
                    </a:cxn>
                    <a:cxn ang="0">
                      <a:pos x="91" y="233"/>
                    </a:cxn>
                    <a:cxn ang="0">
                      <a:pos x="75" y="239"/>
                    </a:cxn>
                    <a:cxn ang="0">
                      <a:pos x="61" y="244"/>
                    </a:cxn>
                    <a:cxn ang="0">
                      <a:pos x="38" y="252"/>
                    </a:cxn>
                    <a:cxn ang="0">
                      <a:pos x="31" y="254"/>
                    </a:cxn>
                    <a:cxn ang="0">
                      <a:pos x="26" y="255"/>
                    </a:cxn>
                    <a:cxn ang="0">
                      <a:pos x="25" y="256"/>
                    </a:cxn>
                    <a:cxn ang="0">
                      <a:pos x="24" y="255"/>
                    </a:cxn>
                    <a:cxn ang="0">
                      <a:pos x="23" y="252"/>
                    </a:cxn>
                    <a:cxn ang="0">
                      <a:pos x="19" y="248"/>
                    </a:cxn>
                    <a:cxn ang="0">
                      <a:pos x="16" y="243"/>
                    </a:cxn>
                    <a:cxn ang="0">
                      <a:pos x="9" y="192"/>
                    </a:cxn>
                    <a:cxn ang="0">
                      <a:pos x="4" y="135"/>
                    </a:cxn>
                    <a:cxn ang="0">
                      <a:pos x="0" y="76"/>
                    </a:cxn>
                    <a:cxn ang="0">
                      <a:pos x="15" y="69"/>
                    </a:cxn>
                    <a:cxn ang="0">
                      <a:pos x="32" y="60"/>
                    </a:cxn>
                    <a:cxn ang="0">
                      <a:pos x="51" y="52"/>
                    </a:cxn>
                    <a:cxn ang="0">
                      <a:pos x="70" y="44"/>
                    </a:cxn>
                    <a:cxn ang="0">
                      <a:pos x="89" y="35"/>
                    </a:cxn>
                    <a:cxn ang="0">
                      <a:pos x="107" y="28"/>
                    </a:cxn>
                    <a:cxn ang="0">
                      <a:pos x="122" y="22"/>
                    </a:cxn>
                    <a:cxn ang="0">
                      <a:pos x="131" y="0"/>
                    </a:cxn>
                  </a:cxnLst>
                  <a:rect l="0" t="0" r="r" b="b"/>
                  <a:pathLst>
                    <a:path w="143" h="256">
                      <a:moveTo>
                        <a:pt x="131" y="0"/>
                      </a:moveTo>
                      <a:lnTo>
                        <a:pt x="136" y="161"/>
                      </a:lnTo>
                      <a:lnTo>
                        <a:pt x="143" y="212"/>
                      </a:lnTo>
                      <a:lnTo>
                        <a:pt x="125" y="220"/>
                      </a:lnTo>
                      <a:lnTo>
                        <a:pt x="107" y="227"/>
                      </a:lnTo>
                      <a:lnTo>
                        <a:pt x="91" y="233"/>
                      </a:lnTo>
                      <a:lnTo>
                        <a:pt x="75" y="239"/>
                      </a:lnTo>
                      <a:lnTo>
                        <a:pt x="61" y="244"/>
                      </a:lnTo>
                      <a:lnTo>
                        <a:pt x="38" y="252"/>
                      </a:lnTo>
                      <a:lnTo>
                        <a:pt x="31" y="254"/>
                      </a:lnTo>
                      <a:lnTo>
                        <a:pt x="26" y="255"/>
                      </a:lnTo>
                      <a:lnTo>
                        <a:pt x="25" y="256"/>
                      </a:lnTo>
                      <a:lnTo>
                        <a:pt x="24" y="255"/>
                      </a:lnTo>
                      <a:lnTo>
                        <a:pt x="23" y="252"/>
                      </a:lnTo>
                      <a:lnTo>
                        <a:pt x="19" y="248"/>
                      </a:lnTo>
                      <a:lnTo>
                        <a:pt x="16" y="243"/>
                      </a:lnTo>
                      <a:lnTo>
                        <a:pt x="9" y="192"/>
                      </a:lnTo>
                      <a:lnTo>
                        <a:pt x="4" y="135"/>
                      </a:lnTo>
                      <a:lnTo>
                        <a:pt x="0" y="76"/>
                      </a:lnTo>
                      <a:lnTo>
                        <a:pt x="15" y="69"/>
                      </a:lnTo>
                      <a:lnTo>
                        <a:pt x="32" y="60"/>
                      </a:lnTo>
                      <a:lnTo>
                        <a:pt x="51" y="52"/>
                      </a:lnTo>
                      <a:lnTo>
                        <a:pt x="70" y="44"/>
                      </a:lnTo>
                      <a:lnTo>
                        <a:pt x="89" y="35"/>
                      </a:lnTo>
                      <a:lnTo>
                        <a:pt x="107" y="28"/>
                      </a:lnTo>
                      <a:lnTo>
                        <a:pt x="122" y="22"/>
                      </a:lnTo>
                      <a:lnTo>
                        <a:pt x="131" y="0"/>
                      </a:lnTo>
                      <a:close/>
                    </a:path>
                  </a:pathLst>
                </a:custGeom>
                <a:solidFill>
                  <a:srgbClr val="00000A"/>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02" name="Freeform 115">
                  <a:extLst>
                    <a:ext uri="{FF2B5EF4-FFF2-40B4-BE49-F238E27FC236}">
                      <a16:creationId xmlns:a16="http://schemas.microsoft.com/office/drawing/2014/main" id="{E4225633-E7CD-A2C7-5A47-D5E1CEAA4D7A}"/>
                    </a:ext>
                  </a:extLst>
                </p:cNvPr>
                <p:cNvSpPr>
                  <a:spLocks/>
                </p:cNvSpPr>
                <p:nvPr/>
              </p:nvSpPr>
              <p:spPr bwMode="auto">
                <a:xfrm>
                  <a:off x="6237287" y="3857625"/>
                  <a:ext cx="203200" cy="250825"/>
                </a:xfrm>
                <a:custGeom>
                  <a:avLst/>
                  <a:gdLst/>
                  <a:ahLst/>
                  <a:cxnLst>
                    <a:cxn ang="0">
                      <a:pos x="63" y="0"/>
                    </a:cxn>
                    <a:cxn ang="0">
                      <a:pos x="128" y="147"/>
                    </a:cxn>
                    <a:cxn ang="0">
                      <a:pos x="105" y="154"/>
                    </a:cxn>
                    <a:cxn ang="0">
                      <a:pos x="85" y="157"/>
                    </a:cxn>
                    <a:cxn ang="0">
                      <a:pos x="66" y="158"/>
                    </a:cxn>
                    <a:cxn ang="0">
                      <a:pos x="49" y="157"/>
                    </a:cxn>
                    <a:cxn ang="0">
                      <a:pos x="34" y="152"/>
                    </a:cxn>
                    <a:cxn ang="0">
                      <a:pos x="21" y="146"/>
                    </a:cxn>
                    <a:cxn ang="0">
                      <a:pos x="10" y="138"/>
                    </a:cxn>
                    <a:cxn ang="0">
                      <a:pos x="0" y="128"/>
                    </a:cxn>
                    <a:cxn ang="0">
                      <a:pos x="16" y="135"/>
                    </a:cxn>
                    <a:cxn ang="0">
                      <a:pos x="31" y="140"/>
                    </a:cxn>
                    <a:cxn ang="0">
                      <a:pos x="44" y="142"/>
                    </a:cxn>
                    <a:cxn ang="0">
                      <a:pos x="56" y="142"/>
                    </a:cxn>
                    <a:cxn ang="0">
                      <a:pos x="66" y="141"/>
                    </a:cxn>
                    <a:cxn ang="0">
                      <a:pos x="74" y="140"/>
                    </a:cxn>
                    <a:cxn ang="0">
                      <a:pos x="78" y="139"/>
                    </a:cxn>
                    <a:cxn ang="0">
                      <a:pos x="80" y="139"/>
                    </a:cxn>
                    <a:cxn ang="0">
                      <a:pos x="69" y="128"/>
                    </a:cxn>
                    <a:cxn ang="0">
                      <a:pos x="61" y="114"/>
                    </a:cxn>
                    <a:cxn ang="0">
                      <a:pos x="54" y="99"/>
                    </a:cxn>
                    <a:cxn ang="0">
                      <a:pos x="49" y="83"/>
                    </a:cxn>
                    <a:cxn ang="0">
                      <a:pos x="47" y="67"/>
                    </a:cxn>
                    <a:cxn ang="0">
                      <a:pos x="45" y="52"/>
                    </a:cxn>
                    <a:cxn ang="0">
                      <a:pos x="45" y="38"/>
                    </a:cxn>
                    <a:cxn ang="0">
                      <a:pos x="45" y="25"/>
                    </a:cxn>
                    <a:cxn ang="0">
                      <a:pos x="45" y="14"/>
                    </a:cxn>
                    <a:cxn ang="0">
                      <a:pos x="46" y="7"/>
                    </a:cxn>
                    <a:cxn ang="0">
                      <a:pos x="53" y="3"/>
                    </a:cxn>
                    <a:cxn ang="0">
                      <a:pos x="58" y="1"/>
                    </a:cxn>
                    <a:cxn ang="0">
                      <a:pos x="62" y="0"/>
                    </a:cxn>
                    <a:cxn ang="0">
                      <a:pos x="63" y="0"/>
                    </a:cxn>
                  </a:cxnLst>
                  <a:rect l="0" t="0" r="r" b="b"/>
                  <a:pathLst>
                    <a:path w="128" h="158">
                      <a:moveTo>
                        <a:pt x="63" y="0"/>
                      </a:moveTo>
                      <a:lnTo>
                        <a:pt x="128" y="147"/>
                      </a:lnTo>
                      <a:lnTo>
                        <a:pt x="105" y="154"/>
                      </a:lnTo>
                      <a:lnTo>
                        <a:pt x="85" y="157"/>
                      </a:lnTo>
                      <a:lnTo>
                        <a:pt x="66" y="158"/>
                      </a:lnTo>
                      <a:lnTo>
                        <a:pt x="49" y="157"/>
                      </a:lnTo>
                      <a:lnTo>
                        <a:pt x="34" y="152"/>
                      </a:lnTo>
                      <a:lnTo>
                        <a:pt x="21" y="146"/>
                      </a:lnTo>
                      <a:lnTo>
                        <a:pt x="10" y="138"/>
                      </a:lnTo>
                      <a:lnTo>
                        <a:pt x="0" y="128"/>
                      </a:lnTo>
                      <a:lnTo>
                        <a:pt x="16" y="135"/>
                      </a:lnTo>
                      <a:lnTo>
                        <a:pt x="31" y="140"/>
                      </a:lnTo>
                      <a:lnTo>
                        <a:pt x="44" y="142"/>
                      </a:lnTo>
                      <a:lnTo>
                        <a:pt x="56" y="142"/>
                      </a:lnTo>
                      <a:lnTo>
                        <a:pt x="66" y="141"/>
                      </a:lnTo>
                      <a:lnTo>
                        <a:pt x="74" y="140"/>
                      </a:lnTo>
                      <a:lnTo>
                        <a:pt x="78" y="139"/>
                      </a:lnTo>
                      <a:lnTo>
                        <a:pt x="80" y="139"/>
                      </a:lnTo>
                      <a:lnTo>
                        <a:pt x="69" y="128"/>
                      </a:lnTo>
                      <a:lnTo>
                        <a:pt x="61" y="114"/>
                      </a:lnTo>
                      <a:lnTo>
                        <a:pt x="54" y="99"/>
                      </a:lnTo>
                      <a:lnTo>
                        <a:pt x="49" y="83"/>
                      </a:lnTo>
                      <a:lnTo>
                        <a:pt x="47" y="67"/>
                      </a:lnTo>
                      <a:lnTo>
                        <a:pt x="45" y="52"/>
                      </a:lnTo>
                      <a:lnTo>
                        <a:pt x="45" y="38"/>
                      </a:lnTo>
                      <a:lnTo>
                        <a:pt x="45" y="25"/>
                      </a:lnTo>
                      <a:lnTo>
                        <a:pt x="45" y="14"/>
                      </a:lnTo>
                      <a:lnTo>
                        <a:pt x="46" y="7"/>
                      </a:lnTo>
                      <a:lnTo>
                        <a:pt x="53" y="3"/>
                      </a:lnTo>
                      <a:lnTo>
                        <a:pt x="58" y="1"/>
                      </a:lnTo>
                      <a:lnTo>
                        <a:pt x="62" y="0"/>
                      </a:lnTo>
                      <a:lnTo>
                        <a:pt x="63"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03" name="Freeform 116">
                  <a:extLst>
                    <a:ext uri="{FF2B5EF4-FFF2-40B4-BE49-F238E27FC236}">
                      <a16:creationId xmlns:a16="http://schemas.microsoft.com/office/drawing/2014/main" id="{A948A6E4-FF3E-47DC-8C34-D2BDD2299C65}"/>
                    </a:ext>
                  </a:extLst>
                </p:cNvPr>
                <p:cNvSpPr>
                  <a:spLocks/>
                </p:cNvSpPr>
                <p:nvPr/>
              </p:nvSpPr>
              <p:spPr bwMode="auto">
                <a:xfrm>
                  <a:off x="6323012" y="3173413"/>
                  <a:ext cx="495300" cy="942975"/>
                </a:xfrm>
                <a:custGeom>
                  <a:avLst/>
                  <a:gdLst/>
                  <a:ahLst/>
                  <a:cxnLst>
                    <a:cxn ang="0">
                      <a:pos x="159" y="1"/>
                    </a:cxn>
                    <a:cxn ang="0">
                      <a:pos x="167" y="11"/>
                    </a:cxn>
                    <a:cxn ang="0">
                      <a:pos x="182" y="33"/>
                    </a:cxn>
                    <a:cxn ang="0">
                      <a:pos x="202" y="69"/>
                    </a:cxn>
                    <a:cxn ang="0">
                      <a:pos x="225" y="118"/>
                    </a:cxn>
                    <a:cxn ang="0">
                      <a:pos x="251" y="183"/>
                    </a:cxn>
                    <a:cxn ang="0">
                      <a:pos x="277" y="264"/>
                    </a:cxn>
                    <a:cxn ang="0">
                      <a:pos x="293" y="325"/>
                    </a:cxn>
                    <a:cxn ang="0">
                      <a:pos x="304" y="375"/>
                    </a:cxn>
                    <a:cxn ang="0">
                      <a:pos x="310" y="414"/>
                    </a:cxn>
                    <a:cxn ang="0">
                      <a:pos x="312" y="438"/>
                    </a:cxn>
                    <a:cxn ang="0">
                      <a:pos x="303" y="459"/>
                    </a:cxn>
                    <a:cxn ang="0">
                      <a:pos x="281" y="485"/>
                    </a:cxn>
                    <a:cxn ang="0">
                      <a:pos x="250" y="509"/>
                    </a:cxn>
                    <a:cxn ang="0">
                      <a:pos x="212" y="532"/>
                    </a:cxn>
                    <a:cxn ang="0">
                      <a:pos x="173" y="551"/>
                    </a:cxn>
                    <a:cxn ang="0">
                      <a:pos x="134" y="567"/>
                    </a:cxn>
                    <a:cxn ang="0">
                      <a:pos x="100" y="580"/>
                    </a:cxn>
                    <a:cxn ang="0">
                      <a:pos x="74" y="588"/>
                    </a:cxn>
                    <a:cxn ang="0">
                      <a:pos x="60" y="593"/>
                    </a:cxn>
                    <a:cxn ang="0">
                      <a:pos x="56" y="592"/>
                    </a:cxn>
                    <a:cxn ang="0">
                      <a:pos x="49" y="581"/>
                    </a:cxn>
                    <a:cxn ang="0">
                      <a:pos x="36" y="562"/>
                    </a:cxn>
                    <a:cxn ang="0">
                      <a:pos x="22" y="536"/>
                    </a:cxn>
                    <a:cxn ang="0">
                      <a:pos x="9" y="506"/>
                    </a:cxn>
                    <a:cxn ang="0">
                      <a:pos x="1" y="474"/>
                    </a:cxn>
                    <a:cxn ang="0">
                      <a:pos x="2" y="442"/>
                    </a:cxn>
                    <a:cxn ang="0">
                      <a:pos x="8" y="427"/>
                    </a:cxn>
                    <a:cxn ang="0">
                      <a:pos x="20" y="420"/>
                    </a:cxn>
                    <a:cxn ang="0">
                      <a:pos x="42" y="410"/>
                    </a:cxn>
                    <a:cxn ang="0">
                      <a:pos x="69" y="397"/>
                    </a:cxn>
                    <a:cxn ang="0">
                      <a:pos x="100" y="383"/>
                    </a:cxn>
                    <a:cxn ang="0">
                      <a:pos x="129" y="370"/>
                    </a:cxn>
                    <a:cxn ang="0">
                      <a:pos x="155" y="360"/>
                    </a:cxn>
                    <a:cxn ang="0">
                      <a:pos x="153" y="126"/>
                    </a:cxn>
                  </a:cxnLst>
                  <a:rect l="0" t="0" r="r" b="b"/>
                  <a:pathLst>
                    <a:path w="312" h="594">
                      <a:moveTo>
                        <a:pt x="158" y="0"/>
                      </a:moveTo>
                      <a:lnTo>
                        <a:pt x="159" y="1"/>
                      </a:lnTo>
                      <a:lnTo>
                        <a:pt x="162" y="4"/>
                      </a:lnTo>
                      <a:lnTo>
                        <a:pt x="167" y="11"/>
                      </a:lnTo>
                      <a:lnTo>
                        <a:pt x="174" y="21"/>
                      </a:lnTo>
                      <a:lnTo>
                        <a:pt x="182" y="33"/>
                      </a:lnTo>
                      <a:lnTo>
                        <a:pt x="192" y="49"/>
                      </a:lnTo>
                      <a:lnTo>
                        <a:pt x="202" y="69"/>
                      </a:lnTo>
                      <a:lnTo>
                        <a:pt x="214" y="91"/>
                      </a:lnTo>
                      <a:lnTo>
                        <a:pt x="225" y="118"/>
                      </a:lnTo>
                      <a:lnTo>
                        <a:pt x="238" y="148"/>
                      </a:lnTo>
                      <a:lnTo>
                        <a:pt x="251" y="183"/>
                      </a:lnTo>
                      <a:lnTo>
                        <a:pt x="264" y="221"/>
                      </a:lnTo>
                      <a:lnTo>
                        <a:pt x="277" y="264"/>
                      </a:lnTo>
                      <a:lnTo>
                        <a:pt x="286" y="295"/>
                      </a:lnTo>
                      <a:lnTo>
                        <a:pt x="293" y="325"/>
                      </a:lnTo>
                      <a:lnTo>
                        <a:pt x="299" y="351"/>
                      </a:lnTo>
                      <a:lnTo>
                        <a:pt x="304" y="375"/>
                      </a:lnTo>
                      <a:lnTo>
                        <a:pt x="308" y="396"/>
                      </a:lnTo>
                      <a:lnTo>
                        <a:pt x="310" y="414"/>
                      </a:lnTo>
                      <a:lnTo>
                        <a:pt x="311" y="428"/>
                      </a:lnTo>
                      <a:lnTo>
                        <a:pt x="312" y="438"/>
                      </a:lnTo>
                      <a:lnTo>
                        <a:pt x="310" y="445"/>
                      </a:lnTo>
                      <a:lnTo>
                        <a:pt x="303" y="459"/>
                      </a:lnTo>
                      <a:lnTo>
                        <a:pt x="294" y="472"/>
                      </a:lnTo>
                      <a:lnTo>
                        <a:pt x="281" y="485"/>
                      </a:lnTo>
                      <a:lnTo>
                        <a:pt x="266" y="498"/>
                      </a:lnTo>
                      <a:lnTo>
                        <a:pt x="250" y="509"/>
                      </a:lnTo>
                      <a:lnTo>
                        <a:pt x="232" y="521"/>
                      </a:lnTo>
                      <a:lnTo>
                        <a:pt x="212" y="532"/>
                      </a:lnTo>
                      <a:lnTo>
                        <a:pt x="193" y="541"/>
                      </a:lnTo>
                      <a:lnTo>
                        <a:pt x="173" y="551"/>
                      </a:lnTo>
                      <a:lnTo>
                        <a:pt x="153" y="559"/>
                      </a:lnTo>
                      <a:lnTo>
                        <a:pt x="134" y="567"/>
                      </a:lnTo>
                      <a:lnTo>
                        <a:pt x="116" y="574"/>
                      </a:lnTo>
                      <a:lnTo>
                        <a:pt x="100" y="580"/>
                      </a:lnTo>
                      <a:lnTo>
                        <a:pt x="86" y="585"/>
                      </a:lnTo>
                      <a:lnTo>
                        <a:pt x="74" y="588"/>
                      </a:lnTo>
                      <a:lnTo>
                        <a:pt x="65" y="592"/>
                      </a:lnTo>
                      <a:lnTo>
                        <a:pt x="60" y="593"/>
                      </a:lnTo>
                      <a:lnTo>
                        <a:pt x="58" y="594"/>
                      </a:lnTo>
                      <a:lnTo>
                        <a:pt x="56" y="592"/>
                      </a:lnTo>
                      <a:lnTo>
                        <a:pt x="53" y="588"/>
                      </a:lnTo>
                      <a:lnTo>
                        <a:pt x="49" y="581"/>
                      </a:lnTo>
                      <a:lnTo>
                        <a:pt x="42" y="572"/>
                      </a:lnTo>
                      <a:lnTo>
                        <a:pt x="36" y="562"/>
                      </a:lnTo>
                      <a:lnTo>
                        <a:pt x="29" y="550"/>
                      </a:lnTo>
                      <a:lnTo>
                        <a:pt x="22" y="536"/>
                      </a:lnTo>
                      <a:lnTo>
                        <a:pt x="15" y="521"/>
                      </a:lnTo>
                      <a:lnTo>
                        <a:pt x="9" y="506"/>
                      </a:lnTo>
                      <a:lnTo>
                        <a:pt x="4" y="490"/>
                      </a:lnTo>
                      <a:lnTo>
                        <a:pt x="1" y="474"/>
                      </a:lnTo>
                      <a:lnTo>
                        <a:pt x="0" y="458"/>
                      </a:lnTo>
                      <a:lnTo>
                        <a:pt x="2" y="442"/>
                      </a:lnTo>
                      <a:lnTo>
                        <a:pt x="7" y="427"/>
                      </a:lnTo>
                      <a:lnTo>
                        <a:pt x="8" y="427"/>
                      </a:lnTo>
                      <a:lnTo>
                        <a:pt x="13" y="424"/>
                      </a:lnTo>
                      <a:lnTo>
                        <a:pt x="20" y="420"/>
                      </a:lnTo>
                      <a:lnTo>
                        <a:pt x="30" y="416"/>
                      </a:lnTo>
                      <a:lnTo>
                        <a:pt x="42" y="410"/>
                      </a:lnTo>
                      <a:lnTo>
                        <a:pt x="55" y="403"/>
                      </a:lnTo>
                      <a:lnTo>
                        <a:pt x="69" y="397"/>
                      </a:lnTo>
                      <a:lnTo>
                        <a:pt x="85" y="389"/>
                      </a:lnTo>
                      <a:lnTo>
                        <a:pt x="100" y="383"/>
                      </a:lnTo>
                      <a:lnTo>
                        <a:pt x="114" y="376"/>
                      </a:lnTo>
                      <a:lnTo>
                        <a:pt x="129" y="370"/>
                      </a:lnTo>
                      <a:lnTo>
                        <a:pt x="143" y="364"/>
                      </a:lnTo>
                      <a:lnTo>
                        <a:pt x="155" y="360"/>
                      </a:lnTo>
                      <a:lnTo>
                        <a:pt x="164" y="337"/>
                      </a:lnTo>
                      <a:lnTo>
                        <a:pt x="153" y="126"/>
                      </a:lnTo>
                      <a:lnTo>
                        <a:pt x="158"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04" name="Freeform 118">
                  <a:extLst>
                    <a:ext uri="{FF2B5EF4-FFF2-40B4-BE49-F238E27FC236}">
                      <a16:creationId xmlns:a16="http://schemas.microsoft.com/office/drawing/2014/main" id="{08724F98-1CC0-40CD-AE2D-AB87140634D6}"/>
                    </a:ext>
                  </a:extLst>
                </p:cNvPr>
                <p:cNvSpPr>
                  <a:spLocks/>
                </p:cNvSpPr>
                <p:nvPr/>
              </p:nvSpPr>
              <p:spPr bwMode="auto">
                <a:xfrm>
                  <a:off x="5919787" y="3970338"/>
                  <a:ext cx="130175" cy="136525"/>
                </a:xfrm>
                <a:custGeom>
                  <a:avLst/>
                  <a:gdLst/>
                  <a:ahLst/>
                  <a:cxnLst>
                    <a:cxn ang="0">
                      <a:pos x="16" y="0"/>
                    </a:cxn>
                    <a:cxn ang="0">
                      <a:pos x="28" y="21"/>
                    </a:cxn>
                    <a:cxn ang="0">
                      <a:pos x="42" y="41"/>
                    </a:cxn>
                    <a:cxn ang="0">
                      <a:pos x="61" y="57"/>
                    </a:cxn>
                    <a:cxn ang="0">
                      <a:pos x="82" y="72"/>
                    </a:cxn>
                    <a:cxn ang="0">
                      <a:pos x="71" y="86"/>
                    </a:cxn>
                    <a:cxn ang="0">
                      <a:pos x="53" y="75"/>
                    </a:cxn>
                    <a:cxn ang="0">
                      <a:pos x="37" y="62"/>
                    </a:cxn>
                    <a:cxn ang="0">
                      <a:pos x="23" y="48"/>
                    </a:cxn>
                    <a:cxn ang="0">
                      <a:pos x="11" y="32"/>
                    </a:cxn>
                    <a:cxn ang="0">
                      <a:pos x="0" y="14"/>
                    </a:cxn>
                    <a:cxn ang="0">
                      <a:pos x="9" y="7"/>
                    </a:cxn>
                    <a:cxn ang="0">
                      <a:pos x="16" y="0"/>
                    </a:cxn>
                  </a:cxnLst>
                  <a:rect l="0" t="0" r="r" b="b"/>
                  <a:pathLst>
                    <a:path w="82" h="86">
                      <a:moveTo>
                        <a:pt x="16" y="0"/>
                      </a:moveTo>
                      <a:lnTo>
                        <a:pt x="28" y="21"/>
                      </a:lnTo>
                      <a:lnTo>
                        <a:pt x="42" y="41"/>
                      </a:lnTo>
                      <a:lnTo>
                        <a:pt x="61" y="57"/>
                      </a:lnTo>
                      <a:lnTo>
                        <a:pt x="82" y="72"/>
                      </a:lnTo>
                      <a:lnTo>
                        <a:pt x="71" y="86"/>
                      </a:lnTo>
                      <a:lnTo>
                        <a:pt x="53" y="75"/>
                      </a:lnTo>
                      <a:lnTo>
                        <a:pt x="37" y="62"/>
                      </a:lnTo>
                      <a:lnTo>
                        <a:pt x="23" y="48"/>
                      </a:lnTo>
                      <a:lnTo>
                        <a:pt x="11" y="32"/>
                      </a:lnTo>
                      <a:lnTo>
                        <a:pt x="0" y="14"/>
                      </a:lnTo>
                      <a:lnTo>
                        <a:pt x="9" y="7"/>
                      </a:lnTo>
                      <a:lnTo>
                        <a:pt x="16" y="0"/>
                      </a:lnTo>
                      <a:close/>
                    </a:path>
                  </a:pathLst>
                </a:custGeom>
                <a:solidFill>
                  <a:srgbClr val="94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05" name="Freeform 119">
                  <a:extLst>
                    <a:ext uri="{FF2B5EF4-FFF2-40B4-BE49-F238E27FC236}">
                      <a16:creationId xmlns:a16="http://schemas.microsoft.com/office/drawing/2014/main" id="{EB700980-D923-2450-2974-D6A8EAD5B6D1}"/>
                    </a:ext>
                  </a:extLst>
                </p:cNvPr>
                <p:cNvSpPr>
                  <a:spLocks/>
                </p:cNvSpPr>
                <p:nvPr/>
              </p:nvSpPr>
              <p:spPr bwMode="auto">
                <a:xfrm>
                  <a:off x="5778499" y="3863975"/>
                  <a:ext cx="166688" cy="180975"/>
                </a:xfrm>
                <a:custGeom>
                  <a:avLst/>
                  <a:gdLst/>
                  <a:ahLst/>
                  <a:cxnLst>
                    <a:cxn ang="0">
                      <a:pos x="10" y="0"/>
                    </a:cxn>
                    <a:cxn ang="0">
                      <a:pos x="33" y="5"/>
                    </a:cxn>
                    <a:cxn ang="0">
                      <a:pos x="61" y="10"/>
                    </a:cxn>
                    <a:cxn ang="0">
                      <a:pos x="92" y="16"/>
                    </a:cxn>
                    <a:cxn ang="0">
                      <a:pos x="95" y="34"/>
                    </a:cxn>
                    <a:cxn ang="0">
                      <a:pos x="99" y="50"/>
                    </a:cxn>
                    <a:cxn ang="0">
                      <a:pos x="105" y="67"/>
                    </a:cxn>
                    <a:cxn ang="0">
                      <a:pos x="98" y="74"/>
                    </a:cxn>
                    <a:cxn ang="0">
                      <a:pos x="89" y="81"/>
                    </a:cxn>
                    <a:cxn ang="0">
                      <a:pos x="80" y="85"/>
                    </a:cxn>
                    <a:cxn ang="0">
                      <a:pos x="69" y="88"/>
                    </a:cxn>
                    <a:cxn ang="0">
                      <a:pos x="69" y="114"/>
                    </a:cxn>
                    <a:cxn ang="0">
                      <a:pos x="44" y="114"/>
                    </a:cxn>
                    <a:cxn ang="0">
                      <a:pos x="44" y="90"/>
                    </a:cxn>
                    <a:cxn ang="0">
                      <a:pos x="27" y="88"/>
                    </a:cxn>
                    <a:cxn ang="0">
                      <a:pos x="12" y="83"/>
                    </a:cxn>
                    <a:cxn ang="0">
                      <a:pos x="0" y="79"/>
                    </a:cxn>
                    <a:cxn ang="0">
                      <a:pos x="8" y="49"/>
                    </a:cxn>
                    <a:cxn ang="0">
                      <a:pos x="19" y="54"/>
                    </a:cxn>
                    <a:cxn ang="0">
                      <a:pos x="34" y="59"/>
                    </a:cxn>
                    <a:cxn ang="0">
                      <a:pos x="50" y="60"/>
                    </a:cxn>
                    <a:cxn ang="0">
                      <a:pos x="58" y="59"/>
                    </a:cxn>
                    <a:cxn ang="0">
                      <a:pos x="65" y="57"/>
                    </a:cxn>
                    <a:cxn ang="0">
                      <a:pos x="70" y="54"/>
                    </a:cxn>
                    <a:cxn ang="0">
                      <a:pos x="73" y="50"/>
                    </a:cxn>
                    <a:cxn ang="0">
                      <a:pos x="75" y="44"/>
                    </a:cxn>
                    <a:cxn ang="0">
                      <a:pos x="73" y="37"/>
                    </a:cxn>
                    <a:cxn ang="0">
                      <a:pos x="68" y="32"/>
                    </a:cxn>
                    <a:cxn ang="0">
                      <a:pos x="60" y="27"/>
                    </a:cxn>
                    <a:cxn ang="0">
                      <a:pos x="47" y="22"/>
                    </a:cxn>
                    <a:cxn ang="0">
                      <a:pos x="32" y="16"/>
                    </a:cxn>
                    <a:cxn ang="0">
                      <a:pos x="19" y="9"/>
                    </a:cxn>
                    <a:cxn ang="0">
                      <a:pos x="10" y="0"/>
                    </a:cxn>
                  </a:cxnLst>
                  <a:rect l="0" t="0" r="r" b="b"/>
                  <a:pathLst>
                    <a:path w="105" h="114">
                      <a:moveTo>
                        <a:pt x="10" y="0"/>
                      </a:moveTo>
                      <a:lnTo>
                        <a:pt x="33" y="5"/>
                      </a:lnTo>
                      <a:lnTo>
                        <a:pt x="61" y="10"/>
                      </a:lnTo>
                      <a:lnTo>
                        <a:pt x="92" y="16"/>
                      </a:lnTo>
                      <a:lnTo>
                        <a:pt x="95" y="34"/>
                      </a:lnTo>
                      <a:lnTo>
                        <a:pt x="99" y="50"/>
                      </a:lnTo>
                      <a:lnTo>
                        <a:pt x="105" y="67"/>
                      </a:lnTo>
                      <a:lnTo>
                        <a:pt x="98" y="74"/>
                      </a:lnTo>
                      <a:lnTo>
                        <a:pt x="89" y="81"/>
                      </a:lnTo>
                      <a:lnTo>
                        <a:pt x="80" y="85"/>
                      </a:lnTo>
                      <a:lnTo>
                        <a:pt x="69" y="88"/>
                      </a:lnTo>
                      <a:lnTo>
                        <a:pt x="69" y="114"/>
                      </a:lnTo>
                      <a:lnTo>
                        <a:pt x="44" y="114"/>
                      </a:lnTo>
                      <a:lnTo>
                        <a:pt x="44" y="90"/>
                      </a:lnTo>
                      <a:lnTo>
                        <a:pt x="27" y="88"/>
                      </a:lnTo>
                      <a:lnTo>
                        <a:pt x="12" y="83"/>
                      </a:lnTo>
                      <a:lnTo>
                        <a:pt x="0" y="79"/>
                      </a:lnTo>
                      <a:lnTo>
                        <a:pt x="8" y="49"/>
                      </a:lnTo>
                      <a:lnTo>
                        <a:pt x="19" y="54"/>
                      </a:lnTo>
                      <a:lnTo>
                        <a:pt x="34" y="59"/>
                      </a:lnTo>
                      <a:lnTo>
                        <a:pt x="50" y="60"/>
                      </a:lnTo>
                      <a:lnTo>
                        <a:pt x="58" y="59"/>
                      </a:lnTo>
                      <a:lnTo>
                        <a:pt x="65" y="57"/>
                      </a:lnTo>
                      <a:lnTo>
                        <a:pt x="70" y="54"/>
                      </a:lnTo>
                      <a:lnTo>
                        <a:pt x="73" y="50"/>
                      </a:lnTo>
                      <a:lnTo>
                        <a:pt x="75" y="44"/>
                      </a:lnTo>
                      <a:lnTo>
                        <a:pt x="73" y="37"/>
                      </a:lnTo>
                      <a:lnTo>
                        <a:pt x="68" y="32"/>
                      </a:lnTo>
                      <a:lnTo>
                        <a:pt x="60" y="27"/>
                      </a:lnTo>
                      <a:lnTo>
                        <a:pt x="47" y="22"/>
                      </a:lnTo>
                      <a:lnTo>
                        <a:pt x="32" y="16"/>
                      </a:lnTo>
                      <a:lnTo>
                        <a:pt x="19" y="9"/>
                      </a:lnTo>
                      <a:lnTo>
                        <a:pt x="10" y="0"/>
                      </a:lnTo>
                      <a:close/>
                    </a:path>
                  </a:pathLst>
                </a:custGeom>
                <a:solidFill>
                  <a:srgbClr val="9500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06" name="Freeform 120">
                  <a:extLst>
                    <a:ext uri="{FF2B5EF4-FFF2-40B4-BE49-F238E27FC236}">
                      <a16:creationId xmlns:a16="http://schemas.microsoft.com/office/drawing/2014/main" id="{B58992CF-290E-14E8-05DD-2353C5773BC8}"/>
                    </a:ext>
                  </a:extLst>
                </p:cNvPr>
                <p:cNvSpPr>
                  <a:spLocks/>
                </p:cNvSpPr>
                <p:nvPr/>
              </p:nvSpPr>
              <p:spPr bwMode="auto">
                <a:xfrm>
                  <a:off x="5924549" y="3889375"/>
                  <a:ext cx="142875" cy="195263"/>
                </a:xfrm>
                <a:custGeom>
                  <a:avLst/>
                  <a:gdLst/>
                  <a:ahLst/>
                  <a:cxnLst>
                    <a:cxn ang="0">
                      <a:pos x="0" y="0"/>
                    </a:cxn>
                    <a:cxn ang="0">
                      <a:pos x="3" y="0"/>
                    </a:cxn>
                    <a:cxn ang="0">
                      <a:pos x="6" y="0"/>
                    </a:cxn>
                    <a:cxn ang="0">
                      <a:pos x="9" y="1"/>
                    </a:cxn>
                    <a:cxn ang="0">
                      <a:pos x="9" y="3"/>
                    </a:cxn>
                    <a:cxn ang="0">
                      <a:pos x="8" y="6"/>
                    </a:cxn>
                    <a:cxn ang="0">
                      <a:pos x="8" y="12"/>
                    </a:cxn>
                    <a:cxn ang="0">
                      <a:pos x="14" y="14"/>
                    </a:cxn>
                    <a:cxn ang="0">
                      <a:pos x="21" y="17"/>
                    </a:cxn>
                    <a:cxn ang="0">
                      <a:pos x="31" y="21"/>
                    </a:cxn>
                    <a:cxn ang="0">
                      <a:pos x="41" y="26"/>
                    </a:cxn>
                    <a:cxn ang="0">
                      <a:pos x="52" y="32"/>
                    </a:cxn>
                    <a:cxn ang="0">
                      <a:pos x="61" y="39"/>
                    </a:cxn>
                    <a:cxn ang="0">
                      <a:pos x="71" y="47"/>
                    </a:cxn>
                    <a:cxn ang="0">
                      <a:pos x="79" y="56"/>
                    </a:cxn>
                    <a:cxn ang="0">
                      <a:pos x="86" y="66"/>
                    </a:cxn>
                    <a:cxn ang="0">
                      <a:pos x="89" y="78"/>
                    </a:cxn>
                    <a:cxn ang="0">
                      <a:pos x="90" y="90"/>
                    </a:cxn>
                    <a:cxn ang="0">
                      <a:pos x="87" y="104"/>
                    </a:cxn>
                    <a:cxn ang="0">
                      <a:pos x="79" y="123"/>
                    </a:cxn>
                    <a:cxn ang="0">
                      <a:pos x="58" y="108"/>
                    </a:cxn>
                    <a:cxn ang="0">
                      <a:pos x="39" y="92"/>
                    </a:cxn>
                    <a:cxn ang="0">
                      <a:pos x="25" y="72"/>
                    </a:cxn>
                    <a:cxn ang="0">
                      <a:pos x="13" y="51"/>
                    </a:cxn>
                    <a:cxn ang="0">
                      <a:pos x="7" y="34"/>
                    </a:cxn>
                    <a:cxn ang="0">
                      <a:pos x="3" y="18"/>
                    </a:cxn>
                    <a:cxn ang="0">
                      <a:pos x="0" y="0"/>
                    </a:cxn>
                  </a:cxnLst>
                  <a:rect l="0" t="0" r="r" b="b"/>
                  <a:pathLst>
                    <a:path w="90" h="123">
                      <a:moveTo>
                        <a:pt x="0" y="0"/>
                      </a:moveTo>
                      <a:lnTo>
                        <a:pt x="3" y="0"/>
                      </a:lnTo>
                      <a:lnTo>
                        <a:pt x="6" y="0"/>
                      </a:lnTo>
                      <a:lnTo>
                        <a:pt x="9" y="1"/>
                      </a:lnTo>
                      <a:lnTo>
                        <a:pt x="9" y="3"/>
                      </a:lnTo>
                      <a:lnTo>
                        <a:pt x="8" y="6"/>
                      </a:lnTo>
                      <a:lnTo>
                        <a:pt x="8" y="12"/>
                      </a:lnTo>
                      <a:lnTo>
                        <a:pt x="14" y="14"/>
                      </a:lnTo>
                      <a:lnTo>
                        <a:pt x="21" y="17"/>
                      </a:lnTo>
                      <a:lnTo>
                        <a:pt x="31" y="21"/>
                      </a:lnTo>
                      <a:lnTo>
                        <a:pt x="41" y="26"/>
                      </a:lnTo>
                      <a:lnTo>
                        <a:pt x="52" y="32"/>
                      </a:lnTo>
                      <a:lnTo>
                        <a:pt x="61" y="39"/>
                      </a:lnTo>
                      <a:lnTo>
                        <a:pt x="71" y="47"/>
                      </a:lnTo>
                      <a:lnTo>
                        <a:pt x="79" y="56"/>
                      </a:lnTo>
                      <a:lnTo>
                        <a:pt x="86" y="66"/>
                      </a:lnTo>
                      <a:lnTo>
                        <a:pt x="89" y="78"/>
                      </a:lnTo>
                      <a:lnTo>
                        <a:pt x="90" y="90"/>
                      </a:lnTo>
                      <a:lnTo>
                        <a:pt x="87" y="104"/>
                      </a:lnTo>
                      <a:lnTo>
                        <a:pt x="79" y="123"/>
                      </a:lnTo>
                      <a:lnTo>
                        <a:pt x="58" y="108"/>
                      </a:lnTo>
                      <a:lnTo>
                        <a:pt x="39" y="92"/>
                      </a:lnTo>
                      <a:lnTo>
                        <a:pt x="25" y="72"/>
                      </a:lnTo>
                      <a:lnTo>
                        <a:pt x="13" y="51"/>
                      </a:lnTo>
                      <a:lnTo>
                        <a:pt x="7" y="34"/>
                      </a:lnTo>
                      <a:lnTo>
                        <a:pt x="3" y="18"/>
                      </a:lnTo>
                      <a:lnTo>
                        <a:pt x="0" y="0"/>
                      </a:lnTo>
                      <a:close/>
                    </a:path>
                  </a:pathLst>
                </a:custGeom>
                <a:solidFill>
                  <a:srgbClr val="D01C00"/>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07" name="Freeform 121">
                  <a:extLst>
                    <a:ext uri="{FF2B5EF4-FFF2-40B4-BE49-F238E27FC236}">
                      <a16:creationId xmlns:a16="http://schemas.microsoft.com/office/drawing/2014/main" id="{68E84121-434F-8CFB-CC3D-B7777E9A2484}"/>
                    </a:ext>
                  </a:extLst>
                </p:cNvPr>
                <p:cNvSpPr>
                  <a:spLocks/>
                </p:cNvSpPr>
                <p:nvPr/>
              </p:nvSpPr>
              <p:spPr bwMode="auto">
                <a:xfrm>
                  <a:off x="5864224" y="3886200"/>
                  <a:ext cx="209550" cy="255588"/>
                </a:xfrm>
                <a:custGeom>
                  <a:avLst/>
                  <a:gdLst/>
                  <a:ahLst/>
                  <a:cxnLst>
                    <a:cxn ang="0">
                      <a:pos x="46" y="0"/>
                    </a:cxn>
                    <a:cxn ang="0">
                      <a:pos x="47" y="0"/>
                    </a:cxn>
                    <a:cxn ang="0">
                      <a:pos x="51" y="2"/>
                    </a:cxn>
                    <a:cxn ang="0">
                      <a:pos x="58" y="4"/>
                    </a:cxn>
                    <a:cxn ang="0">
                      <a:pos x="66" y="7"/>
                    </a:cxn>
                    <a:cxn ang="0">
                      <a:pos x="75" y="11"/>
                    </a:cxn>
                    <a:cxn ang="0">
                      <a:pos x="86" y="16"/>
                    </a:cxn>
                    <a:cxn ang="0">
                      <a:pos x="95" y="22"/>
                    </a:cxn>
                    <a:cxn ang="0">
                      <a:pos x="106" y="29"/>
                    </a:cxn>
                    <a:cxn ang="0">
                      <a:pos x="115" y="37"/>
                    </a:cxn>
                    <a:cxn ang="0">
                      <a:pos x="122" y="46"/>
                    </a:cxn>
                    <a:cxn ang="0">
                      <a:pos x="128" y="56"/>
                    </a:cxn>
                    <a:cxn ang="0">
                      <a:pos x="131" y="67"/>
                    </a:cxn>
                    <a:cxn ang="0">
                      <a:pos x="132" y="79"/>
                    </a:cxn>
                    <a:cxn ang="0">
                      <a:pos x="129" y="92"/>
                    </a:cxn>
                    <a:cxn ang="0">
                      <a:pos x="122" y="109"/>
                    </a:cxn>
                    <a:cxn ang="0">
                      <a:pos x="113" y="123"/>
                    </a:cxn>
                    <a:cxn ang="0">
                      <a:pos x="103" y="134"/>
                    </a:cxn>
                    <a:cxn ang="0">
                      <a:pos x="92" y="143"/>
                    </a:cxn>
                    <a:cxn ang="0">
                      <a:pos x="80" y="150"/>
                    </a:cxn>
                    <a:cxn ang="0">
                      <a:pos x="68" y="154"/>
                    </a:cxn>
                    <a:cxn ang="0">
                      <a:pos x="55" y="157"/>
                    </a:cxn>
                    <a:cxn ang="0">
                      <a:pos x="43" y="159"/>
                    </a:cxn>
                    <a:cxn ang="0">
                      <a:pos x="31" y="161"/>
                    </a:cxn>
                    <a:cxn ang="0">
                      <a:pos x="9" y="161"/>
                    </a:cxn>
                    <a:cxn ang="0">
                      <a:pos x="0" y="160"/>
                    </a:cxn>
                    <a:cxn ang="0">
                      <a:pos x="46" y="0"/>
                    </a:cxn>
                  </a:cxnLst>
                  <a:rect l="0" t="0" r="r" b="b"/>
                  <a:pathLst>
                    <a:path w="132" h="161">
                      <a:moveTo>
                        <a:pt x="46" y="0"/>
                      </a:moveTo>
                      <a:lnTo>
                        <a:pt x="47" y="0"/>
                      </a:lnTo>
                      <a:lnTo>
                        <a:pt x="51" y="2"/>
                      </a:lnTo>
                      <a:lnTo>
                        <a:pt x="58" y="4"/>
                      </a:lnTo>
                      <a:lnTo>
                        <a:pt x="66" y="7"/>
                      </a:lnTo>
                      <a:lnTo>
                        <a:pt x="75" y="11"/>
                      </a:lnTo>
                      <a:lnTo>
                        <a:pt x="86" y="16"/>
                      </a:lnTo>
                      <a:lnTo>
                        <a:pt x="95" y="22"/>
                      </a:lnTo>
                      <a:lnTo>
                        <a:pt x="106" y="29"/>
                      </a:lnTo>
                      <a:lnTo>
                        <a:pt x="115" y="37"/>
                      </a:lnTo>
                      <a:lnTo>
                        <a:pt x="122" y="46"/>
                      </a:lnTo>
                      <a:lnTo>
                        <a:pt x="128" y="56"/>
                      </a:lnTo>
                      <a:lnTo>
                        <a:pt x="131" y="67"/>
                      </a:lnTo>
                      <a:lnTo>
                        <a:pt x="132" y="79"/>
                      </a:lnTo>
                      <a:lnTo>
                        <a:pt x="129" y="92"/>
                      </a:lnTo>
                      <a:lnTo>
                        <a:pt x="122" y="109"/>
                      </a:lnTo>
                      <a:lnTo>
                        <a:pt x="113" y="123"/>
                      </a:lnTo>
                      <a:lnTo>
                        <a:pt x="103" y="134"/>
                      </a:lnTo>
                      <a:lnTo>
                        <a:pt x="92" y="143"/>
                      </a:lnTo>
                      <a:lnTo>
                        <a:pt x="80" y="150"/>
                      </a:lnTo>
                      <a:lnTo>
                        <a:pt x="68" y="154"/>
                      </a:lnTo>
                      <a:lnTo>
                        <a:pt x="55" y="157"/>
                      </a:lnTo>
                      <a:lnTo>
                        <a:pt x="43" y="159"/>
                      </a:lnTo>
                      <a:lnTo>
                        <a:pt x="31" y="161"/>
                      </a:lnTo>
                      <a:lnTo>
                        <a:pt x="9" y="161"/>
                      </a:lnTo>
                      <a:lnTo>
                        <a:pt x="0" y="160"/>
                      </a:lnTo>
                      <a:lnTo>
                        <a:pt x="46" y="0"/>
                      </a:lnTo>
                      <a:close/>
                    </a:path>
                  </a:pathLst>
                </a:custGeom>
                <a:solidFill>
                  <a:srgbClr val="FFC891"/>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08" name="Freeform 122">
                  <a:extLst>
                    <a:ext uri="{FF2B5EF4-FFF2-40B4-BE49-F238E27FC236}">
                      <a16:creationId xmlns:a16="http://schemas.microsoft.com/office/drawing/2014/main" id="{2F3B9C08-B5ED-1F2B-9F1D-9EDC4DFCEB24}"/>
                    </a:ext>
                  </a:extLst>
                </p:cNvPr>
                <p:cNvSpPr>
                  <a:spLocks/>
                </p:cNvSpPr>
                <p:nvPr/>
              </p:nvSpPr>
              <p:spPr bwMode="auto">
                <a:xfrm>
                  <a:off x="5864224" y="3886200"/>
                  <a:ext cx="196850" cy="255588"/>
                </a:xfrm>
                <a:custGeom>
                  <a:avLst/>
                  <a:gdLst/>
                  <a:ahLst/>
                  <a:cxnLst>
                    <a:cxn ang="0">
                      <a:pos x="46" y="0"/>
                    </a:cxn>
                    <a:cxn ang="0">
                      <a:pos x="47" y="0"/>
                    </a:cxn>
                    <a:cxn ang="0">
                      <a:pos x="51" y="2"/>
                    </a:cxn>
                    <a:cxn ang="0">
                      <a:pos x="58" y="4"/>
                    </a:cxn>
                    <a:cxn ang="0">
                      <a:pos x="58" y="13"/>
                    </a:cxn>
                    <a:cxn ang="0">
                      <a:pos x="57" y="27"/>
                    </a:cxn>
                    <a:cxn ang="0">
                      <a:pos x="57" y="43"/>
                    </a:cxn>
                    <a:cxn ang="0">
                      <a:pos x="55" y="60"/>
                    </a:cxn>
                    <a:cxn ang="0">
                      <a:pos x="53" y="78"/>
                    </a:cxn>
                    <a:cxn ang="0">
                      <a:pos x="50" y="96"/>
                    </a:cxn>
                    <a:cxn ang="0">
                      <a:pos x="46" y="113"/>
                    </a:cxn>
                    <a:cxn ang="0">
                      <a:pos x="41" y="130"/>
                    </a:cxn>
                    <a:cxn ang="0">
                      <a:pos x="34" y="143"/>
                    </a:cxn>
                    <a:cxn ang="0">
                      <a:pos x="41" y="143"/>
                    </a:cxn>
                    <a:cxn ang="0">
                      <a:pos x="51" y="143"/>
                    </a:cxn>
                    <a:cxn ang="0">
                      <a:pos x="62" y="141"/>
                    </a:cxn>
                    <a:cxn ang="0">
                      <a:pos x="76" y="137"/>
                    </a:cxn>
                    <a:cxn ang="0">
                      <a:pos x="91" y="130"/>
                    </a:cxn>
                    <a:cxn ang="0">
                      <a:pos x="107" y="121"/>
                    </a:cxn>
                    <a:cxn ang="0">
                      <a:pos x="124" y="107"/>
                    </a:cxn>
                    <a:cxn ang="0">
                      <a:pos x="115" y="121"/>
                    </a:cxn>
                    <a:cxn ang="0">
                      <a:pos x="105" y="133"/>
                    </a:cxn>
                    <a:cxn ang="0">
                      <a:pos x="94" y="142"/>
                    </a:cxn>
                    <a:cxn ang="0">
                      <a:pos x="82" y="149"/>
                    </a:cxn>
                    <a:cxn ang="0">
                      <a:pos x="70" y="154"/>
                    </a:cxn>
                    <a:cxn ang="0">
                      <a:pos x="57" y="157"/>
                    </a:cxn>
                    <a:cxn ang="0">
                      <a:pos x="44" y="159"/>
                    </a:cxn>
                    <a:cxn ang="0">
                      <a:pos x="32" y="161"/>
                    </a:cxn>
                    <a:cxn ang="0">
                      <a:pos x="10" y="161"/>
                    </a:cxn>
                    <a:cxn ang="0">
                      <a:pos x="0" y="160"/>
                    </a:cxn>
                    <a:cxn ang="0">
                      <a:pos x="46" y="0"/>
                    </a:cxn>
                  </a:cxnLst>
                  <a:rect l="0" t="0" r="r" b="b"/>
                  <a:pathLst>
                    <a:path w="124" h="161">
                      <a:moveTo>
                        <a:pt x="46" y="0"/>
                      </a:moveTo>
                      <a:lnTo>
                        <a:pt x="47" y="0"/>
                      </a:lnTo>
                      <a:lnTo>
                        <a:pt x="51" y="2"/>
                      </a:lnTo>
                      <a:lnTo>
                        <a:pt x="58" y="4"/>
                      </a:lnTo>
                      <a:lnTo>
                        <a:pt x="58" y="13"/>
                      </a:lnTo>
                      <a:lnTo>
                        <a:pt x="57" y="27"/>
                      </a:lnTo>
                      <a:lnTo>
                        <a:pt x="57" y="43"/>
                      </a:lnTo>
                      <a:lnTo>
                        <a:pt x="55" y="60"/>
                      </a:lnTo>
                      <a:lnTo>
                        <a:pt x="53" y="78"/>
                      </a:lnTo>
                      <a:lnTo>
                        <a:pt x="50" y="96"/>
                      </a:lnTo>
                      <a:lnTo>
                        <a:pt x="46" y="113"/>
                      </a:lnTo>
                      <a:lnTo>
                        <a:pt x="41" y="130"/>
                      </a:lnTo>
                      <a:lnTo>
                        <a:pt x="34" y="143"/>
                      </a:lnTo>
                      <a:lnTo>
                        <a:pt x="41" y="143"/>
                      </a:lnTo>
                      <a:lnTo>
                        <a:pt x="51" y="143"/>
                      </a:lnTo>
                      <a:lnTo>
                        <a:pt x="62" y="141"/>
                      </a:lnTo>
                      <a:lnTo>
                        <a:pt x="76" y="137"/>
                      </a:lnTo>
                      <a:lnTo>
                        <a:pt x="91" y="130"/>
                      </a:lnTo>
                      <a:lnTo>
                        <a:pt x="107" y="121"/>
                      </a:lnTo>
                      <a:lnTo>
                        <a:pt x="124" y="107"/>
                      </a:lnTo>
                      <a:lnTo>
                        <a:pt x="115" y="121"/>
                      </a:lnTo>
                      <a:lnTo>
                        <a:pt x="105" y="133"/>
                      </a:lnTo>
                      <a:lnTo>
                        <a:pt x="94" y="142"/>
                      </a:lnTo>
                      <a:lnTo>
                        <a:pt x="82" y="149"/>
                      </a:lnTo>
                      <a:lnTo>
                        <a:pt x="70" y="154"/>
                      </a:lnTo>
                      <a:lnTo>
                        <a:pt x="57" y="157"/>
                      </a:lnTo>
                      <a:lnTo>
                        <a:pt x="44" y="159"/>
                      </a:lnTo>
                      <a:lnTo>
                        <a:pt x="32" y="161"/>
                      </a:lnTo>
                      <a:lnTo>
                        <a:pt x="10" y="161"/>
                      </a:lnTo>
                      <a:lnTo>
                        <a:pt x="0" y="160"/>
                      </a:lnTo>
                      <a:lnTo>
                        <a:pt x="46" y="0"/>
                      </a:lnTo>
                      <a:close/>
                    </a:path>
                  </a:pathLst>
                </a:custGeom>
                <a:solidFill>
                  <a:srgbClr val="E69343"/>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09" name="Freeform 123">
                  <a:extLst>
                    <a:ext uri="{FF2B5EF4-FFF2-40B4-BE49-F238E27FC236}">
                      <a16:creationId xmlns:a16="http://schemas.microsoft.com/office/drawing/2014/main" id="{B4AAAB0E-1137-8DB9-999F-E968A5D0731B}"/>
                    </a:ext>
                  </a:extLst>
                </p:cNvPr>
                <p:cNvSpPr>
                  <a:spLocks/>
                </p:cNvSpPr>
                <p:nvPr/>
              </p:nvSpPr>
              <p:spPr bwMode="auto">
                <a:xfrm>
                  <a:off x="5370512" y="3213100"/>
                  <a:ext cx="576263" cy="944563"/>
                </a:xfrm>
                <a:custGeom>
                  <a:avLst/>
                  <a:gdLst/>
                  <a:ahLst/>
                  <a:cxnLst>
                    <a:cxn ang="0">
                      <a:pos x="221" y="150"/>
                    </a:cxn>
                    <a:cxn ang="0">
                      <a:pos x="187" y="373"/>
                    </a:cxn>
                    <a:cxn ang="0">
                      <a:pos x="191" y="374"/>
                    </a:cxn>
                    <a:cxn ang="0">
                      <a:pos x="202" y="378"/>
                    </a:cxn>
                    <a:cxn ang="0">
                      <a:pos x="222" y="384"/>
                    </a:cxn>
                    <a:cxn ang="0">
                      <a:pos x="254" y="393"/>
                    </a:cxn>
                    <a:cxn ang="0">
                      <a:pos x="301" y="403"/>
                    </a:cxn>
                    <a:cxn ang="0">
                      <a:pos x="363" y="414"/>
                    </a:cxn>
                    <a:cxn ang="0">
                      <a:pos x="361" y="422"/>
                    </a:cxn>
                    <a:cxn ang="0">
                      <a:pos x="358" y="444"/>
                    </a:cxn>
                    <a:cxn ang="0">
                      <a:pos x="352" y="475"/>
                    </a:cxn>
                    <a:cxn ang="0">
                      <a:pos x="345" y="511"/>
                    </a:cxn>
                    <a:cxn ang="0">
                      <a:pos x="335" y="548"/>
                    </a:cxn>
                    <a:cxn ang="0">
                      <a:pos x="323" y="581"/>
                    </a:cxn>
                    <a:cxn ang="0">
                      <a:pos x="315" y="594"/>
                    </a:cxn>
                    <a:cxn ang="0">
                      <a:pos x="299" y="592"/>
                    </a:cxn>
                    <a:cxn ang="0">
                      <a:pos x="270" y="585"/>
                    </a:cxn>
                    <a:cxn ang="0">
                      <a:pos x="231" y="578"/>
                    </a:cxn>
                    <a:cxn ang="0">
                      <a:pos x="188" y="568"/>
                    </a:cxn>
                    <a:cxn ang="0">
                      <a:pos x="145" y="557"/>
                    </a:cxn>
                    <a:cxn ang="0">
                      <a:pos x="89" y="540"/>
                    </a:cxn>
                    <a:cxn ang="0">
                      <a:pos x="49" y="522"/>
                    </a:cxn>
                    <a:cxn ang="0">
                      <a:pos x="24" y="506"/>
                    </a:cxn>
                    <a:cxn ang="0">
                      <a:pos x="9" y="494"/>
                    </a:cxn>
                    <a:cxn ang="0">
                      <a:pos x="3" y="487"/>
                    </a:cxn>
                    <a:cxn ang="0">
                      <a:pos x="1" y="481"/>
                    </a:cxn>
                    <a:cxn ang="0">
                      <a:pos x="1" y="461"/>
                    </a:cxn>
                    <a:cxn ang="0">
                      <a:pos x="5" y="427"/>
                    </a:cxn>
                    <a:cxn ang="0">
                      <a:pos x="20" y="356"/>
                    </a:cxn>
                    <a:cxn ang="0">
                      <a:pos x="38" y="296"/>
                    </a:cxn>
                    <a:cxn ang="0">
                      <a:pos x="62" y="226"/>
                    </a:cxn>
                    <a:cxn ang="0">
                      <a:pos x="87" y="171"/>
                    </a:cxn>
                    <a:cxn ang="0">
                      <a:pos x="111" y="129"/>
                    </a:cxn>
                    <a:cxn ang="0">
                      <a:pos x="134" y="93"/>
                    </a:cxn>
                    <a:cxn ang="0">
                      <a:pos x="164" y="41"/>
                    </a:cxn>
                    <a:cxn ang="0">
                      <a:pos x="181" y="0"/>
                    </a:cxn>
                  </a:cxnLst>
                  <a:rect l="0" t="0" r="r" b="b"/>
                  <a:pathLst>
                    <a:path w="363" h="595">
                      <a:moveTo>
                        <a:pt x="181" y="0"/>
                      </a:moveTo>
                      <a:lnTo>
                        <a:pt x="221" y="150"/>
                      </a:lnTo>
                      <a:lnTo>
                        <a:pt x="207" y="296"/>
                      </a:lnTo>
                      <a:lnTo>
                        <a:pt x="187" y="373"/>
                      </a:lnTo>
                      <a:lnTo>
                        <a:pt x="188" y="373"/>
                      </a:lnTo>
                      <a:lnTo>
                        <a:pt x="191" y="374"/>
                      </a:lnTo>
                      <a:lnTo>
                        <a:pt x="195" y="376"/>
                      </a:lnTo>
                      <a:lnTo>
                        <a:pt x="202" y="378"/>
                      </a:lnTo>
                      <a:lnTo>
                        <a:pt x="211" y="381"/>
                      </a:lnTo>
                      <a:lnTo>
                        <a:pt x="222" y="384"/>
                      </a:lnTo>
                      <a:lnTo>
                        <a:pt x="237" y="388"/>
                      </a:lnTo>
                      <a:lnTo>
                        <a:pt x="254" y="393"/>
                      </a:lnTo>
                      <a:lnTo>
                        <a:pt x="276" y="397"/>
                      </a:lnTo>
                      <a:lnTo>
                        <a:pt x="301" y="403"/>
                      </a:lnTo>
                      <a:lnTo>
                        <a:pt x="330" y="408"/>
                      </a:lnTo>
                      <a:lnTo>
                        <a:pt x="363" y="414"/>
                      </a:lnTo>
                      <a:lnTo>
                        <a:pt x="363" y="416"/>
                      </a:lnTo>
                      <a:lnTo>
                        <a:pt x="361" y="422"/>
                      </a:lnTo>
                      <a:lnTo>
                        <a:pt x="360" y="432"/>
                      </a:lnTo>
                      <a:lnTo>
                        <a:pt x="358" y="444"/>
                      </a:lnTo>
                      <a:lnTo>
                        <a:pt x="355" y="459"/>
                      </a:lnTo>
                      <a:lnTo>
                        <a:pt x="352" y="475"/>
                      </a:lnTo>
                      <a:lnTo>
                        <a:pt x="349" y="493"/>
                      </a:lnTo>
                      <a:lnTo>
                        <a:pt x="345" y="511"/>
                      </a:lnTo>
                      <a:lnTo>
                        <a:pt x="340" y="530"/>
                      </a:lnTo>
                      <a:lnTo>
                        <a:pt x="335" y="548"/>
                      </a:lnTo>
                      <a:lnTo>
                        <a:pt x="330" y="565"/>
                      </a:lnTo>
                      <a:lnTo>
                        <a:pt x="323" y="581"/>
                      </a:lnTo>
                      <a:lnTo>
                        <a:pt x="317" y="595"/>
                      </a:lnTo>
                      <a:lnTo>
                        <a:pt x="315" y="594"/>
                      </a:lnTo>
                      <a:lnTo>
                        <a:pt x="308" y="594"/>
                      </a:lnTo>
                      <a:lnTo>
                        <a:pt x="299" y="592"/>
                      </a:lnTo>
                      <a:lnTo>
                        <a:pt x="285" y="589"/>
                      </a:lnTo>
                      <a:lnTo>
                        <a:pt x="270" y="585"/>
                      </a:lnTo>
                      <a:lnTo>
                        <a:pt x="251" y="582"/>
                      </a:lnTo>
                      <a:lnTo>
                        <a:pt x="231" y="578"/>
                      </a:lnTo>
                      <a:lnTo>
                        <a:pt x="210" y="573"/>
                      </a:lnTo>
                      <a:lnTo>
                        <a:pt x="188" y="568"/>
                      </a:lnTo>
                      <a:lnTo>
                        <a:pt x="167" y="563"/>
                      </a:lnTo>
                      <a:lnTo>
                        <a:pt x="145" y="557"/>
                      </a:lnTo>
                      <a:lnTo>
                        <a:pt x="114" y="548"/>
                      </a:lnTo>
                      <a:lnTo>
                        <a:pt x="89" y="540"/>
                      </a:lnTo>
                      <a:lnTo>
                        <a:pt x="67" y="531"/>
                      </a:lnTo>
                      <a:lnTo>
                        <a:pt x="49" y="522"/>
                      </a:lnTo>
                      <a:lnTo>
                        <a:pt x="35" y="513"/>
                      </a:lnTo>
                      <a:lnTo>
                        <a:pt x="24" y="506"/>
                      </a:lnTo>
                      <a:lnTo>
                        <a:pt x="15" y="500"/>
                      </a:lnTo>
                      <a:lnTo>
                        <a:pt x="9" y="494"/>
                      </a:lnTo>
                      <a:lnTo>
                        <a:pt x="5" y="489"/>
                      </a:lnTo>
                      <a:lnTo>
                        <a:pt x="3" y="487"/>
                      </a:lnTo>
                      <a:lnTo>
                        <a:pt x="2" y="486"/>
                      </a:lnTo>
                      <a:lnTo>
                        <a:pt x="1" y="481"/>
                      </a:lnTo>
                      <a:lnTo>
                        <a:pt x="0" y="473"/>
                      </a:lnTo>
                      <a:lnTo>
                        <a:pt x="1" y="461"/>
                      </a:lnTo>
                      <a:lnTo>
                        <a:pt x="2" y="446"/>
                      </a:lnTo>
                      <a:lnTo>
                        <a:pt x="5" y="427"/>
                      </a:lnTo>
                      <a:lnTo>
                        <a:pt x="14" y="382"/>
                      </a:lnTo>
                      <a:lnTo>
                        <a:pt x="20" y="356"/>
                      </a:lnTo>
                      <a:lnTo>
                        <a:pt x="29" y="327"/>
                      </a:lnTo>
                      <a:lnTo>
                        <a:pt x="38" y="296"/>
                      </a:lnTo>
                      <a:lnTo>
                        <a:pt x="50" y="259"/>
                      </a:lnTo>
                      <a:lnTo>
                        <a:pt x="62" y="226"/>
                      </a:lnTo>
                      <a:lnTo>
                        <a:pt x="75" y="197"/>
                      </a:lnTo>
                      <a:lnTo>
                        <a:pt x="87" y="171"/>
                      </a:lnTo>
                      <a:lnTo>
                        <a:pt x="99" y="149"/>
                      </a:lnTo>
                      <a:lnTo>
                        <a:pt x="111" y="129"/>
                      </a:lnTo>
                      <a:lnTo>
                        <a:pt x="123" y="111"/>
                      </a:lnTo>
                      <a:lnTo>
                        <a:pt x="134" y="93"/>
                      </a:lnTo>
                      <a:lnTo>
                        <a:pt x="154" y="58"/>
                      </a:lnTo>
                      <a:lnTo>
                        <a:pt x="164" y="41"/>
                      </a:lnTo>
                      <a:lnTo>
                        <a:pt x="172" y="22"/>
                      </a:lnTo>
                      <a:lnTo>
                        <a:pt x="181" y="0"/>
                      </a:lnTo>
                      <a:close/>
                    </a:path>
                  </a:pathLst>
                </a:custGeom>
                <a:gradFill flip="none" rotWithShape="1">
                  <a:gsLst>
                    <a:gs pos="0">
                      <a:schemeClr val="accent5">
                        <a:lumMod val="50000"/>
                      </a:schemeClr>
                    </a:gs>
                    <a:gs pos="50000">
                      <a:schemeClr val="accent5">
                        <a:lumMod val="75000"/>
                      </a:schemeClr>
                    </a:gs>
                    <a:gs pos="100000">
                      <a:schemeClr val="accent5">
                        <a:lumMod val="40000"/>
                        <a:lumOff val="60000"/>
                      </a:schemeClr>
                    </a:gs>
                  </a:gsLst>
                  <a:lin ang="16200000" scaled="1"/>
                  <a:tileRect/>
                </a:gra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200">
                    <a:latin typeface="Chalkboard" panose="03050602040202020205" pitchFamily="66" charset="77"/>
                  </a:endParaRPr>
                </a:p>
              </p:txBody>
            </p:sp>
            <p:sp>
              <p:nvSpPr>
                <p:cNvPr id="1010" name="Oval 126">
                  <a:extLst>
                    <a:ext uri="{FF2B5EF4-FFF2-40B4-BE49-F238E27FC236}">
                      <a16:creationId xmlns:a16="http://schemas.microsoft.com/office/drawing/2014/main" id="{84010EFD-12B5-85A6-BA73-C1E4C97713FB}"/>
                    </a:ext>
                  </a:extLst>
                </p:cNvPr>
                <p:cNvSpPr/>
                <p:nvPr/>
              </p:nvSpPr>
              <p:spPr>
                <a:xfrm>
                  <a:off x="5180529" y="5499469"/>
                  <a:ext cx="1827766" cy="152401"/>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761939" fontAlgn="auto">
                    <a:spcBef>
                      <a:spcPts val="0"/>
                    </a:spcBef>
                    <a:spcAft>
                      <a:spcPts val="0"/>
                    </a:spcAft>
                    <a:defRPr/>
                  </a:pPr>
                  <a:endParaRPr lang="en-US" sz="200" kern="0">
                    <a:solidFill>
                      <a:sysClr val="window" lastClr="FFFFFF"/>
                    </a:solidFill>
                    <a:latin typeface="Chalkboard" panose="03050602040202020205" pitchFamily="66" charset="77"/>
                  </a:endParaRPr>
                </a:p>
              </p:txBody>
            </p:sp>
          </p:grpSp>
        </p:grpSp>
        <p:sp>
          <p:nvSpPr>
            <p:cNvPr id="1087" name="TextBox 42">
              <a:extLst>
                <a:ext uri="{FF2B5EF4-FFF2-40B4-BE49-F238E27FC236}">
                  <a16:creationId xmlns:a16="http://schemas.microsoft.com/office/drawing/2014/main" id="{02A4D246-823F-24A7-90E4-008C2DA2BD39}"/>
                </a:ext>
              </a:extLst>
            </p:cNvPr>
            <p:cNvSpPr txBox="1"/>
            <p:nvPr/>
          </p:nvSpPr>
          <p:spPr>
            <a:xfrm>
              <a:off x="13271306" y="6551406"/>
              <a:ext cx="1273372" cy="430887"/>
            </a:xfrm>
            <a:prstGeom prst="rect">
              <a:avLst/>
            </a:prstGeom>
            <a:noFill/>
          </p:spPr>
          <p:txBody>
            <a:bodyPr wrap="square" rtlCol="0">
              <a:spAutoFit/>
            </a:bodyPr>
            <a:lstStyle/>
            <a:p>
              <a:pPr lvl="0" algn="ctr">
                <a:defRPr/>
              </a:pPr>
              <a:r>
                <a:rPr lang="pt-BR" sz="750" b="1" kern="0" dirty="0"/>
                <a:t>desenvolvedores</a:t>
              </a:r>
            </a:p>
          </p:txBody>
        </p:sp>
        <p:pic>
          <p:nvPicPr>
            <p:cNvPr id="1088" name="Imagem 1087">
              <a:extLst>
                <a:ext uri="{FF2B5EF4-FFF2-40B4-BE49-F238E27FC236}">
                  <a16:creationId xmlns:a16="http://schemas.microsoft.com/office/drawing/2014/main" id="{6338326F-947E-C04F-638A-5234936BE1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28802" y="5791572"/>
              <a:ext cx="780216" cy="736052"/>
            </a:xfrm>
            <a:prstGeom prst="rect">
              <a:avLst/>
            </a:prstGeom>
          </p:spPr>
        </p:pic>
        <p:sp>
          <p:nvSpPr>
            <p:cNvPr id="1089" name="TextBox 42">
              <a:extLst>
                <a:ext uri="{FF2B5EF4-FFF2-40B4-BE49-F238E27FC236}">
                  <a16:creationId xmlns:a16="http://schemas.microsoft.com/office/drawing/2014/main" id="{4AA3502C-9EA7-D81E-3A16-8DEE5A6F31F8}"/>
                </a:ext>
              </a:extLst>
            </p:cNvPr>
            <p:cNvSpPr txBox="1"/>
            <p:nvPr/>
          </p:nvSpPr>
          <p:spPr>
            <a:xfrm>
              <a:off x="14438272" y="6551406"/>
              <a:ext cx="1161279" cy="276999"/>
            </a:xfrm>
            <a:prstGeom prst="rect">
              <a:avLst/>
            </a:prstGeom>
            <a:noFill/>
          </p:spPr>
          <p:txBody>
            <a:bodyPr wrap="square" rtlCol="0">
              <a:spAutoFit/>
            </a:bodyPr>
            <a:lstStyle/>
            <a:p>
              <a:pPr lvl="0" algn="ctr">
                <a:defRPr/>
              </a:pPr>
              <a:r>
                <a:rPr lang="pt-BR" sz="750" b="1" i="1" kern="0" dirty="0"/>
                <a:t>stakeholders</a:t>
              </a:r>
            </a:p>
          </p:txBody>
        </p:sp>
      </p:grpSp>
    </p:spTree>
    <p:extLst>
      <p:ext uri="{BB962C8B-B14F-4D97-AF65-F5344CB8AC3E}">
        <p14:creationId xmlns:p14="http://schemas.microsoft.com/office/powerpoint/2010/main" val="11163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dissolve">
                                      <p:cBhvr>
                                        <p:cTn id="7" dur="500"/>
                                        <p:tgtEl>
                                          <p:spTgt spid="8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90"/>
                                        </p:tgtEl>
                                        <p:attrNameLst>
                                          <p:attrName>style.visibility</p:attrName>
                                        </p:attrNameLst>
                                      </p:cBhvr>
                                      <p:to>
                                        <p:strVal val="visible"/>
                                      </p:to>
                                    </p:set>
                                    <p:animEffect transition="in" filter="blinds(horizontal)">
                                      <p:cBhvr>
                                        <p:cTn id="11" dur="500"/>
                                        <p:tgtEl>
                                          <p:spTgt spid="109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linds(horizontal)">
                                      <p:cBhvr>
                                        <p:cTn id="15" dur="500"/>
                                        <p:tgtEl>
                                          <p:spTgt spid="5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5"/>
                                        </p:tgtEl>
                                        <p:attrNameLst>
                                          <p:attrName>style.visibility</p:attrName>
                                        </p:attrNameLst>
                                      </p:cBhvr>
                                      <p:to>
                                        <p:strVal val="visible"/>
                                      </p:to>
                                    </p:set>
                                    <p:animEffect transition="in" filter="fade">
                                      <p:cBhvr>
                                        <p:cTn id="19" dur="10"/>
                                        <p:tgtEl>
                                          <p:spTgt spid="155"/>
                                        </p:tgtEl>
                                      </p:cBhvr>
                                    </p:animEffect>
                                  </p:childTnLst>
                                </p:cTn>
                              </p:par>
                            </p:childTnLst>
                          </p:cTn>
                        </p:par>
                        <p:par>
                          <p:cTn id="20" fill="hold">
                            <p:stCondLst>
                              <p:cond delay="1510"/>
                            </p:stCondLst>
                            <p:childTnLst>
                              <p:par>
                                <p:cTn id="21" presetID="50" presetClass="path" presetSubtype="0" accel="50000" decel="50000" fill="hold" nodeType="afterEffect">
                                  <p:stCondLst>
                                    <p:cond delay="0"/>
                                  </p:stCondLst>
                                  <p:childTnLst>
                                    <p:animMotion origin="layout" path="M -2.63889E-6 -2.71605E-6 L 0.11467 -2.71605E-6 C 0.16597 -2.71605E-6 0.2296 -0.0199 0.2296 -0.03565 L 0.2296 -0.07129 " pathEditMode="relative" rAng="0" ptsTypes="AAAA">
                                      <p:cBhvr>
                                        <p:cTn id="22" dur="2000" fill="hold"/>
                                        <p:tgtEl>
                                          <p:spTgt spid="155"/>
                                        </p:tgtEl>
                                        <p:attrNameLst>
                                          <p:attrName>ppt_x</p:attrName>
                                          <p:attrName>ppt_y</p:attrName>
                                        </p:attrNameLst>
                                      </p:cBhvr>
                                      <p:rCtr x="11476" y="-3565"/>
                                    </p:animMotion>
                                  </p:childTnLst>
                                  <p:subTnLst>
                                    <p:set>
                                      <p:cBhvr override="childStyle">
                                        <p:cTn dur="1" fill="hold" display="0" masterRel="nextClick" afterEffect="1"/>
                                        <p:tgtEl>
                                          <p:spTgt spid="155"/>
                                        </p:tgtEl>
                                        <p:attrNameLst>
                                          <p:attrName>style.visibility</p:attrName>
                                        </p:attrNameLst>
                                      </p:cBhvr>
                                      <p:to>
                                        <p:strVal val="hidden"/>
                                      </p:to>
                                    </p:set>
                                  </p:subTnLst>
                                </p:cTn>
                              </p:par>
                            </p:childTnLst>
                          </p:cTn>
                        </p:par>
                        <p:par>
                          <p:cTn id="23" fill="hold">
                            <p:stCondLst>
                              <p:cond delay="3510"/>
                            </p:stCondLst>
                            <p:childTnLst>
                              <p:par>
                                <p:cTn id="24" presetID="1" presetClass="entr" presetSubtype="0" fill="hold" nodeType="afterEffect">
                                  <p:stCondLst>
                                    <p:cond delay="0"/>
                                  </p:stCondLst>
                                  <p:childTnLst>
                                    <p:set>
                                      <p:cBhvr>
                                        <p:cTn id="25" dur="1" fill="hold">
                                          <p:stCondLst>
                                            <p:cond delay="0"/>
                                          </p:stCondLst>
                                        </p:cTn>
                                        <p:tgtEl>
                                          <p:spTgt spid="162"/>
                                        </p:tgtEl>
                                        <p:attrNameLst>
                                          <p:attrName>style.visibility</p:attrName>
                                        </p:attrNameLst>
                                      </p:cBhvr>
                                      <p:to>
                                        <p:strVal val="visible"/>
                                      </p:to>
                                    </p:set>
                                  </p:childTnLst>
                                </p:cTn>
                              </p:par>
                            </p:childTnLst>
                          </p:cTn>
                        </p:par>
                        <p:par>
                          <p:cTn id="26" fill="hold">
                            <p:stCondLst>
                              <p:cond delay="3510"/>
                            </p:stCondLst>
                            <p:childTnLst>
                              <p:par>
                                <p:cTn id="27" presetID="3" presetClass="entr" presetSubtype="1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blinds(horizontal)">
                                      <p:cBhvr>
                                        <p:cTn id="29" dur="500"/>
                                        <p:tgtEl>
                                          <p:spTgt spid="41"/>
                                        </p:tgtEl>
                                      </p:cBhvr>
                                    </p:animEffect>
                                  </p:childTnLst>
                                </p:cTn>
                              </p:par>
                            </p:childTnLst>
                          </p:cTn>
                        </p:par>
                        <p:par>
                          <p:cTn id="30" fill="hold">
                            <p:stCondLst>
                              <p:cond delay="4010"/>
                            </p:stCondLst>
                            <p:childTnLst>
                              <p:par>
                                <p:cTn id="31" presetID="3" presetClass="entr" presetSubtype="10" fill="hold" nodeType="after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blinds(horizontal)">
                                      <p:cBhvr>
                                        <p:cTn id="33" dur="500"/>
                                        <p:tgtEl>
                                          <p:spTgt spid="77"/>
                                        </p:tgtEl>
                                      </p:cBhvr>
                                    </p:animEffect>
                                  </p:childTnLst>
                                </p:cTn>
                              </p:par>
                            </p:childTnLst>
                          </p:cTn>
                        </p:par>
                        <p:par>
                          <p:cTn id="34" fill="hold">
                            <p:stCondLst>
                              <p:cond delay="4510"/>
                            </p:stCondLst>
                            <p:childTnLst>
                              <p:par>
                                <p:cTn id="35" presetID="1" presetClass="path" presetSubtype="0" repeatCount="0" accel="50000" decel="50000" fill="hold" nodeType="afterEffect">
                                  <p:stCondLst>
                                    <p:cond delay="0"/>
                                  </p:stCondLst>
                                  <p:childTnLst>
                                    <p:animMotion origin="layout" path="M 0.02499 -0.01066 C -0.03282 -0.01782 -0.07722 -0.09375 -0.07384 -0.18079 C -0.07045 -0.26736 -0.02045 -0.33217 0.03723 -0.325 C 0.09517 -0.31782 0.13931 -0.24143 0.13593 -0.15486 C 0.13254 -0.06782 0.0828 -0.00347 0.02499 -0.01066 Z " pathEditMode="fixed" rAng="11040000" ptsTypes="AAAAA">
                                      <p:cBhvr>
                                        <p:cTn id="36" dur="2000" fill="hold"/>
                                        <p:tgtEl>
                                          <p:spTgt spid="162"/>
                                        </p:tgtEl>
                                        <p:attrNameLst>
                                          <p:attrName>ppt_x</p:attrName>
                                          <p:attrName>ppt_y</p:attrName>
                                        </p:attrNameLst>
                                      </p:cBhvr>
                                      <p:rCtr x="612" y="-15718"/>
                                    </p:animMotion>
                                  </p:childTnLst>
                                </p:cTn>
                              </p:par>
                            </p:childTnLst>
                          </p:cTn>
                        </p:par>
                        <p:par>
                          <p:cTn id="37" fill="hold">
                            <p:stCondLst>
                              <p:cond delay="6510"/>
                            </p:stCondLst>
                            <p:childTnLst>
                              <p:par>
                                <p:cTn id="38" presetID="0" presetClass="path" presetSubtype="0" accel="50000" decel="50000" fill="hold" nodeType="afterEffect">
                                  <p:stCondLst>
                                    <p:cond delay="0"/>
                                  </p:stCondLst>
                                  <p:childTnLst>
                                    <p:animMotion origin="layout" path="M 0.01258 0.00833 L 0.01146 0.07052 L 0.01146 0.07083 L 0.24036 0.06821 L 0.24036 0.06852 L 0.24036 0.06821 " pathEditMode="relative" rAng="0" ptsTypes="AAAAAA">
                                      <p:cBhvr>
                                        <p:cTn id="39" dur="2000" fill="hold"/>
                                        <p:tgtEl>
                                          <p:spTgt spid="162"/>
                                        </p:tgtEl>
                                        <p:attrNameLst>
                                          <p:attrName>ppt_x</p:attrName>
                                          <p:attrName>ppt_y</p:attrName>
                                        </p:attrNameLst>
                                      </p:cBhvr>
                                      <p:rCtr x="11328" y="3117"/>
                                    </p:animMotion>
                                  </p:childTnLst>
                                  <p:subTnLst>
                                    <p:set>
                                      <p:cBhvr override="childStyle">
                                        <p:cTn dur="1" fill="hold" display="0" masterRel="sameClick" afterEffect="1">
                                          <p:stCondLst>
                                            <p:cond evt="end" delay="0">
                                              <p:tn val="38"/>
                                            </p:cond>
                                          </p:stCondLst>
                                        </p:cTn>
                                        <p:tgtEl>
                                          <p:spTgt spid="162"/>
                                        </p:tgtEl>
                                        <p:attrNameLst>
                                          <p:attrName>style.visibility</p:attrName>
                                        </p:attrNameLst>
                                      </p:cBhvr>
                                      <p:to>
                                        <p:strVal val="hidden"/>
                                      </p:to>
                                    </p:set>
                                  </p:subTnLst>
                                </p:cTn>
                              </p:par>
                            </p:childTnLst>
                          </p:cTn>
                        </p:par>
                        <p:par>
                          <p:cTn id="40" fill="hold">
                            <p:stCondLst>
                              <p:cond delay="8510"/>
                            </p:stCondLst>
                            <p:childTnLst>
                              <p:par>
                                <p:cTn id="41" presetID="9"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1000"/>
                                        <p:tgtEl>
                                          <p:spTgt spid="16"/>
                                        </p:tgtEl>
                                      </p:cBhvr>
                                    </p:animEffect>
                                  </p:childTnLst>
                                </p:cTn>
                              </p:par>
                            </p:childTnLst>
                          </p:cTn>
                        </p:par>
                        <p:par>
                          <p:cTn id="44" fill="hold">
                            <p:stCondLst>
                              <p:cond delay="9510"/>
                            </p:stCondLst>
                            <p:childTnLst>
                              <p:par>
                                <p:cTn id="45" presetID="3" presetClass="entr" presetSubtype="10" fill="hold" nodeType="afterEffect">
                                  <p:stCondLst>
                                    <p:cond delay="0"/>
                                  </p:stCondLst>
                                  <p:childTnLst>
                                    <p:set>
                                      <p:cBhvr>
                                        <p:cTn id="46" dur="1" fill="hold">
                                          <p:stCondLst>
                                            <p:cond delay="0"/>
                                          </p:stCondLst>
                                        </p:cTn>
                                        <p:tgtEl>
                                          <p:spTgt spid="1092"/>
                                        </p:tgtEl>
                                        <p:attrNameLst>
                                          <p:attrName>style.visibility</p:attrName>
                                        </p:attrNameLst>
                                      </p:cBhvr>
                                      <p:to>
                                        <p:strVal val="visible"/>
                                      </p:to>
                                    </p:set>
                                    <p:animEffect transition="in" filter="blinds(horizontal)">
                                      <p:cBhvr>
                                        <p:cTn id="47" dur="500"/>
                                        <p:tgtEl>
                                          <p:spTgt spid="1092"/>
                                        </p:tgtEl>
                                      </p:cBhvr>
                                    </p:animEffect>
                                  </p:childTnLst>
                                </p:cTn>
                              </p:par>
                            </p:childTnLst>
                          </p:cTn>
                        </p:par>
                        <p:par>
                          <p:cTn id="48" fill="hold">
                            <p:stCondLst>
                              <p:cond delay="10010"/>
                            </p:stCondLst>
                            <p:childTnLst>
                              <p:par>
                                <p:cTn id="49" presetID="3" presetClass="entr" presetSubtype="10" fill="hold" nodeType="afterEffect">
                                  <p:stCondLst>
                                    <p:cond delay="0"/>
                                  </p:stCondLst>
                                  <p:childTnLst>
                                    <p:set>
                                      <p:cBhvr>
                                        <p:cTn id="50" dur="1" fill="hold">
                                          <p:stCondLst>
                                            <p:cond delay="0"/>
                                          </p:stCondLst>
                                        </p:cTn>
                                        <p:tgtEl>
                                          <p:spTgt spid="1091"/>
                                        </p:tgtEl>
                                        <p:attrNameLst>
                                          <p:attrName>style.visibility</p:attrName>
                                        </p:attrNameLst>
                                      </p:cBhvr>
                                      <p:to>
                                        <p:strVal val="visible"/>
                                      </p:to>
                                    </p:set>
                                    <p:animEffect transition="in" filter="blinds(horizontal)">
                                      <p:cBhvr>
                                        <p:cTn id="51" dur="500"/>
                                        <p:tgtEl>
                                          <p:spTgt spid="1091"/>
                                        </p:tgtEl>
                                      </p:cBhvr>
                                    </p:animEffect>
                                  </p:childTnLst>
                                </p:cTn>
                              </p:par>
                            </p:childTnLst>
                          </p:cTn>
                        </p:par>
                        <p:par>
                          <p:cTn id="52" fill="hold">
                            <p:stCondLst>
                              <p:cond delay="10510"/>
                            </p:stCondLst>
                            <p:childTnLst>
                              <p:par>
                                <p:cTn id="53" presetID="3" presetClass="entr" presetSubtype="10" fill="hold" nodeType="afterEffect">
                                  <p:stCondLst>
                                    <p:cond delay="0"/>
                                  </p:stCondLst>
                                  <p:childTnLst>
                                    <p:set>
                                      <p:cBhvr>
                                        <p:cTn id="54" dur="1" fill="hold">
                                          <p:stCondLst>
                                            <p:cond delay="0"/>
                                          </p:stCondLst>
                                        </p:cTn>
                                        <p:tgtEl>
                                          <p:spTgt spid="169"/>
                                        </p:tgtEl>
                                        <p:attrNameLst>
                                          <p:attrName>style.visibility</p:attrName>
                                        </p:attrNameLst>
                                      </p:cBhvr>
                                      <p:to>
                                        <p:strVal val="visible"/>
                                      </p:to>
                                    </p:set>
                                    <p:animEffect transition="in" filter="blinds(horizontal)">
                                      <p:cBhvr>
                                        <p:cTn id="55"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2EFB11A-ABD4-494A-BD76-450D4DF97D82}"/>
              </a:ext>
            </a:extLst>
          </p:cNvPr>
          <p:cNvSpPr>
            <a:spLocks noGrp="1"/>
          </p:cNvSpPr>
          <p:nvPr>
            <p:ph type="body" sz="quarter" idx="11"/>
          </p:nvPr>
        </p:nvSpPr>
        <p:spPr/>
        <p:txBody>
          <a:bodyPr/>
          <a:lstStyle/>
          <a:p>
            <a:r>
              <a:rPr lang="pt-BR" dirty="0"/>
              <a:t>Ciclo </a:t>
            </a:r>
            <a:r>
              <a:rPr lang="pt-BR" i="1"/>
              <a:t>scrum</a:t>
            </a:r>
            <a:endParaRPr lang="pt-BR" i="1" dirty="0"/>
          </a:p>
        </p:txBody>
      </p:sp>
      <p:sp>
        <p:nvSpPr>
          <p:cNvPr id="2052" name="AutoShape 4" descr="data:image/png;base64,iVBORw0KGgoAAAANSUhEUgAAAQkAAAC+CAMAAAARDgovAAABTVBMVEX///8rAAAtAAAwAAD///0vAAA1AAAqAAAoAAAlAAAmAAAyAAAiAAAAmdYbAAAgAADt6uiOfnf59/Y9GwA/GAD28/E8EwA4EQDl4d43DQDNx8M6EADAt7I5DADb1dIAjchBHwB0YVgAkdLUzMcAm9YAicc3BgDCubVWOywAod1JLh+toJjE6POXiIEAldAAjtSSg357amJwWUs6pM+gkoq1q6V7aWIApd8AgcVTNSpsV1AAYawyBwCvpqMyEgDj2tZNKxajxNhBKQvX7flAIRFbQTfD1+QluOoTAABnTkYqCgCkmZZ6alxjTT3n8fR1amVHMiqRwOVNLR9AJBi5p5tEJwAAdLqiy92My+FKoMRspMcAZqpmt+GPr8dhstEAT5pmTDXN1NkKv+1Nm8uS2e9qr9+y4PVZw+/q/v9VMx5dPCmBv9vJ8fhqzu6q5/hxx1N6AAAO0UlEQVR4nO1d/3vaxhkHIYSxDOg7QhayhAAJhDDCEmBiDE2gjiKTbmTxuiXbuqbzkjTL///jJJx06ewuLa9q3Sifx/Fj+8ndSR/eu3u/3Xup1A477LDDDjvsgDhcz5AURRQpHsd5Bmdw/Pb/YShqqivhlzjVdV2RDE/WFcWwtD5//w/8awF/Uirlc/vlMoap7fO0+vz5bHnpWpIR8qMrumf1aGfJCc2yWp6x2UyZK59hZ+eZcg57sneeLkpJP3+McJ4YevjesiV7rhdYluXSmjkrV0iOrFRVbmYu+o5thYITciPphhIJhSiKYRtJV6iUl7xU3CHEG2GRvWs6iNHLhhNC5P/3QPiZGteDbIy4HsDGQJ/q8nnyQhETnCroVfrPmbieJGnQBIiJy+1hwsmA5ln/eeLrRFxwMNCr2G+2Zp3QSBATLifG9SRJQ5uBmlusEs9zJA8oE+XkmYhppZrNQM09dWsU7odtUHNpe5hQTVBzvWzE9CCJow2TCeW5F9ODwPEU1nzOUkpof4uUqEie5xk69YsWIEmYwMaPD68eHP0R0Jw6eLJfyZwdpMls+rzCVglVbZua49i23XNo57Lfp8PvtOt5lqGI/C2W9ENkZOLVi6sjSHvXpl3L8AJbNvTpVJzqnmVrprlSZyHMN2+/ebvwzbdvVFWtkMThG9NxJUVSmI+U6CoyTHw/Go1ex98tHu3Sn0gAjjNUOH0st/92VeXOctyS9pRQ0TZYZGbHo+Nu7dF9DojzYrikWIMFJ5yazmlbvs/B/xceHdful4kfwOuTS3NOImN3hEyMgNsHAIxIJTb2f6NzXBsmx0TS+DQm0akVhsk9CUr4slAYbo0DDYROobaTiTU6rfpF0s+ABjqt2o6JNUImukk/Axq4Tmbv4EM9Uw+/QpUigdHvROf4+ATYhSFRP/918ND8kF2Nq7IsWS4VvYmKim4VAxPLg8eY79CuPKV45s70idBEjQLlkkVrqwrJCZxpe5IUMkJT7XMLOHxc6NRq/wR2oe3Z9KVpCul8mmBn5qp/qY01zdEcx+l9NV6Yc4JsZrNVQiA41ez3PEP/JNrjsKiY5Z1j8DpB59YCzoi6YVmuHRLg98e+v9D8he/7Gh2lT+i6ok/1O2aRzaLiyOy0CtDZQWcAUx2FgMcNHhVqr4Bd2ASECQ6VwOjrQuECGATqC4CdkOZQ2UZfFxp1IBPmEtC4D4uXxIjXjfoQ5sdk1D6g9fISNHicuBjWYd47KmsDWps0aPAYgdeHBRgTyl4AGH6GDBOpYb0Lmx0KCdCNmKUDGjxODButDqgDqQoJd79JSCbu2CUuCg0YE3JGB7RGZ51IDWtQJvKAkAWOEBMvR7WvQR24GEDFxGeQjSdevKwVvgd1QOcB+jJjosPE94XWv0AdLDhAY+YtOkx81z16CWmPc59VtilR0Q3Pm1iBbbt2jx4M6J7rKdGkYmYuZPBYcQ1kgiJvNIL1aR88xVDT6EgDxTMMTymGRzsLU20KQrUpEOxMVWfmwtf6/dOZQHJjVxGFXixvEQfedxsgp5WIjaey7T8rz+dtU2VVIcvNs6RQ5YhDgSWaK39Ae7IUpR9RDP+fw1EhTd5YIObzROyOO23O940hyFUjls5KB5XFmKZpx4mO90i6HGVcTSayrHwmFE4Z9Ofn1r3h/bALYgK36Jspvxl4VNwTUcCjBnXfbQmuaxe7cOAa163CydacNgGhU2hBAx5bgutCDaRPbA86uxXzA94dj3YysUansEslucG7WmOXaLXGu0Z3JxNrdFr1ZFZMZm2x6qgkkqxTU4FMRHY4/xm/1Q+6G69IshW4tNZnm1mBZYtFVGLlqc5wCFsnpFIa2yOJeXusOT3b9gzPMCRDDtxer0c7g/Hi9HR1upqfni4WC9+fH1arh6ow41ZjOqAd89k5Mk6rTqH7CqRti/nFJLDDt3J8czXjsBKRyabT2Sr37JCdqaY/1rTBwKHpcZRYMuhZhq6H0+KjDUo/QyVrIPWuC10x24tPfmF4ihKjujWR14q5K+3qx6BZZBaKd0fdb2E9aAJApmwSHSbqR0BbVDuEMMEi46rpFKB7Rw+SFkOzsMFjRLhiAnXMSQkQDqRZZJwjnQZUs/KyAJXAySCxd0Q+9+vuEZQJDBAs71XRWSeGdWDy3QQiEy5k44kX8NkRYIB1wkJGJvB3XahH19oDqARyFRl9olNoAWfHh7ztzSBXkbHA3re6QN+2vQ9Y/iUCkpsUK64LQ6AfMyj+1DqB8zwlSnIQuE5okbKz2RvTXIQmq+tJHyswiAQyB8vft6DxjmBPSqUoSlFERZG8qPijJHmeTY/NWYbIkNmswJlLh+7Zrmtrmh/apDOh2iTU8G+WIZ8hk2h1XYDODnefna/Ocrkzci+3j5EYmc7miOr81B+vbfApxdzaHkJJmdiayWaxA7aCyjb6rt4Fzg5qXF6c+oPwE5Zlaaqsi4FSP2vpiGpS2Kic+Qn1iS4szyoVX7HNZNE5qu8iP2t0GsDcu60B3D+xLejUWjsm1ugUfoux8rsKpHcaH0pxbMcGAEBogUGPxG0JHg0LuwjxGk9rhRasB36iI+GLhOJ1q1uHlXFSHh/s+aF5qYhTihclXVGiYB+D82J0OYOiS7ph6J+YqwxDiWL0d8OQXdc1UKnt9bp7dAQsaEU/8c9z6f2DbCVTzuXzuTRWqXDcXCDDn7A8mSEOm9mcb5r9pb+ILFG1SWaxHLmXzxBkJls6R8V/1wIzYTz2UqE9HtjOV3QvCAI7OrmgDXo9O/wlcIPJZBLY4V/GCz+Kl2uOHUxkeTIJDXhF6e3/DpG59XRYhxY5E/cBhzSoNCrnJJ82joDrRIrPQo6raCRs9PjQanWBTEgk4BRxqpdGxbs9hO6iqcke5Oystz8Fjg/HjfI9rIP3DoibP2WQqJTcroPXifkc0loiEfBur2XiW+jeIWY1UPM0KscDh0OgTOgk6FUoVI4H4rf0iV9qmUpFkHuaQibi0e0CmZDzoJJUPIeKanVRB84OuQRa/PEVKkycdFswJtwiKMjLtMeg4TfGLdkftoCFatzHsMD/LCEmblER6pgwJiYlkExQWVRWzIsjoExMDj4rEzhOUdGtietD1u4kCEKD/KODRs+jEhk9gZaj7xW/ct3AHQxozfcXPt2L7qdgGJ6fGt76AMOqPRcyaYzM7e+V9rFmOntwgJGl3GpJe1M+JWOoaNsnBaBM+MVisZTfLxbz2XmlUi7lswd5rMwJGSyLYVi+mJufLhaOHQSetK45ECVaSJIc+D6R28MWv8snwsQdusKwUPsC1qkRXSGrhPLPR1VxGVEOBgPHHzg9b+3U/GnnHKPLTrv4GAG7Y41hqw651QUMvYdKztlFffhl0s+ABsK9Y8fEGif17o6JNU52MvEBJ61CoismOrhotIC76LbgolWDlQDcAtyoWSethC5/Qg4X3caHFXOzhBKdlmVJ16dRVX6eYvDbV+J9LM2v6IYS6tlRRX7LC9tIFv0QFesrwrDbAMmEVSwd7O+n59l8lj3P51m1wi4vXU8O+QlhBLSjLQWBEFiBe0hmy2W2ksXYszM2f547O0+jU9grYqILYkLP9abRR20YodEdQrZC89NkzypnFbLSVLml2adtL7S+oizmqTRVpvpUjIx0RVKmFK6gYnWkUvVaA6RPGLm77p1gqPBlp6FZ9rmUABcZ90Sqe5NTs3HWmVgGhTsMFpULPMIVExYrVwgQE5KQuEx8TM4c1oFMlEEfqo7MVSavu0ffwpi4c5342dDLyDAxrF8AmQBdljr9BoV14u/hv6ddYIRYSsPCos+Td/Lj3//tz8xas4qYePSnrzcjRIJdOc4/RODeihcPHoT2eKuxvmp1dHW1Wd1tCYMx8RwBJl4+uLr6OjUaXYVM/PXqarSZquntg7z0jAm5CCUuvBwdH//zxYsHX6Q6tcbo95t1MtmH3WNlgjJyAPiRLvny+PjF1YsHf0kVGo3ahh1aMJlILZMywn6sVf/j+CqUib98N2ps7Mz0cjCZ6H8Dah4XnhZGLx68+u54NPrHpl0Ee4GiRxnYom541sQy9F9WOdp8uOnI8eL6eHTVLYwao417cPYPzjJkPpfO7mXPuApRnaltc+w460rkl1p/2Xe0vuZYrmVJunibpCUiTKQehfJwNRptbpiLru16kuRZnjSNTnhMJdm1Nd8326ZpLkIi+n1NWy5N841KkoRQNZ3oHknxB8FZInMj2NOjq6sHf76PkaJj5LJHL99yhwKWUce2EUVEzTY6x9C++P2NJnHX0cFfAzjDi1PDHSyEmWou2ig58JICJQX9NpeY3YGOLK7BU4g90G8du49jh9vYScUOO+yALHBRMaKoOZ9C5AhxLKAC5RfoR3x08vpSJTi2XCGLqphL9BxYvFuGUSoV577jBFKURHHHaNRU0SVZkmXL7pvNZpU7nNGepCi67EoeO9ueDUzKjyf2ZfiO+YNcJsNxan+5WPhjf6yNna/8U05tZgkyXSGEZnNmaiEHn95LoLCLn+75/w0idlNcnwnnvmdZLk07mjPQ+pdaf9HvD2jbkg1lOo1uFLxt74qgW74RgwgJlzMqKufAYgCICb6JQmA0JkiQi7oVbouY8FRAyEO69xP2v+JW5QqAIxqGgErJnhhAYwA90eMSq8SBf/I9Howh1wxY3BbJRP8toPEfZkgwEY98LCC6kXeYxOzAb/1w65dNel1BAv8ykSATMW8j+BwSsvCE+2fi19pHKVA9K4vbHgcFrNKMqyZezyq2MKiBQfLxLTVxmYiNieCz19vg0UEX2fImgUtH9QGdgROa6pIYPYE7S5YJPMZlg7651CVkdt0lJSrUdH0h3vqmBpderlSickg0CaI641T1zcLvO31/xmXJ1UDm6eR0zNiXTg0zpGBwWi7P2dNVWW1WsDaZyVQqBEFwhyS3GNCWLCkiT1EM/h9BxBlKslfk4bNyIpoV/vFbnGT0sXwxv/LpHh2i53pGdALI82RPlvXpZ1y9imfu3ftdJneoVfFwooRTHiDhCCyY2+NShuK3ysR/a9q/VR7WuHPrjN9dsQOS+DcnTOqJAgQ7gQAAAABJRU5ErkJggg=="/>
          <p:cNvSpPr>
            <a:spLocks noChangeAspect="1" noChangeArrowheads="1"/>
          </p:cNvSpPr>
          <p:nvPr/>
        </p:nvSpPr>
        <p:spPr bwMode="auto">
          <a:xfrm>
            <a:off x="1889522" y="1123354"/>
            <a:ext cx="342900" cy="342902"/>
          </a:xfrm>
          <a:prstGeom prst="rect">
            <a:avLst/>
          </a:prstGeom>
          <a:noFill/>
        </p:spPr>
        <p:txBody>
          <a:bodyPr vert="horz" wrap="square" lIns="102870" tIns="51435" rIns="102870" bIns="51435" numCol="1" anchor="t" anchorCtr="0" compatLnSpc="1">
            <a:prstTxWarp prst="textNoShape">
              <a:avLst/>
            </a:prstTxWarp>
          </a:bodyPr>
          <a:lstStyle/>
          <a:p>
            <a:endParaRPr lang="pt-BR" sz="2250"/>
          </a:p>
        </p:txBody>
      </p:sp>
      <p:sp>
        <p:nvSpPr>
          <p:cNvPr id="2054" name="AutoShape 6" descr="data:image/png;base64,iVBORw0KGgoAAAANSUhEUgAAAQkAAAC+CAMAAAARDgovAAABTVBMVEX///8rAAAtAAAwAAD///0vAAA1AAAqAAAoAAAlAAAmAAAyAAAiAAAAmdYbAAAgAADt6uiOfnf59/Y9GwA/GAD28/E8EwA4EQDl4d43DQDNx8M6EADAt7I5DADb1dIAjchBHwB0YVgAkdLUzMcAm9YAicc3BgDCubVWOywAod1JLh+toJjE6POXiIEAldAAjtSSg357amJwWUs6pM+gkoq1q6V7aWIApd8AgcVTNSpsV1AAYawyBwCvpqMyEgDj2tZNKxajxNhBKQvX7flAIRFbQTfD1+QluOoTAABnTkYqCgCkmZZ6alxjTT3n8fR1amVHMiqRwOVNLR9AJBi5p5tEJwAAdLqiy92My+FKoMRspMcAZqpmt+GPr8dhstEAT5pmTDXN1NkKv+1Nm8uS2e9qr9+y4PVZw+/q/v9VMx5dPCmBv9vJ8fhqzu6q5/hxx1N6AAAO0UlEQVR4nO1d/3vaxhkHIYSxDOg7QhayhAAJhDDCEmBiDE2gjiKTbmTxuiXbuqbzkjTL///jJJx06ewuLa9q3Sifx/Fj+8ndSR/eu3u/3Xup1A477LDDDjvsgDhcz5AURRQpHsd5Bmdw/Pb/YShqqivhlzjVdV2RDE/WFcWwtD5//w/8awF/Uirlc/vlMoap7fO0+vz5bHnpWpIR8qMrumf1aGfJCc2yWp6x2UyZK59hZ+eZcg57sneeLkpJP3+McJ4YevjesiV7rhdYluXSmjkrV0iOrFRVbmYu+o5thYITciPphhIJhSiKYRtJV6iUl7xU3CHEG2GRvWs6iNHLhhNC5P/3QPiZGteDbIy4HsDGQJ/q8nnyQhETnCroVfrPmbieJGnQBIiJy+1hwsmA5ln/eeLrRFxwMNCr2G+2Zp3QSBATLifG9SRJQ5uBmlusEs9zJA8oE+XkmYhppZrNQM09dWsU7odtUHNpe5hQTVBzvWzE9CCJow2TCeW5F9ODwPEU1nzOUkpof4uUqEie5xk69YsWIEmYwMaPD68eHP0R0Jw6eLJfyZwdpMls+rzCVglVbZua49i23XNo57Lfp8PvtOt5lqGI/C2W9ENkZOLVi6sjSHvXpl3L8AJbNvTpVJzqnmVrprlSZyHMN2+/ebvwzbdvVFWtkMThG9NxJUVSmI+U6CoyTHw/Go1ex98tHu3Sn0gAjjNUOH0st/92VeXOctyS9pRQ0TZYZGbHo+Nu7dF9DojzYrikWIMFJ5yazmlbvs/B/xceHdful4kfwOuTS3NOImN3hEyMgNsHAIxIJTb2f6NzXBsmx0TS+DQm0akVhsk9CUr4slAYbo0DDYROobaTiTU6rfpF0s+ABjqt2o6JNUImukk/Axq4Tmbv4EM9Uw+/QpUigdHvROf4+ATYhSFRP/918ND8kF2Nq7IsWS4VvYmKim4VAxPLg8eY79CuPKV45s70idBEjQLlkkVrqwrJCZxpe5IUMkJT7XMLOHxc6NRq/wR2oe3Z9KVpCul8mmBn5qp/qY01zdEcx+l9NV6Yc4JsZrNVQiA41ez3PEP/JNrjsKiY5Z1j8DpB59YCzoi6YVmuHRLg98e+v9D8he/7Gh2lT+i6ok/1O2aRzaLiyOy0CtDZQWcAUx2FgMcNHhVqr4Bd2ASECQ6VwOjrQuECGATqC4CdkOZQ2UZfFxp1IBPmEtC4D4uXxIjXjfoQ5sdk1D6g9fISNHicuBjWYd47KmsDWps0aPAYgdeHBRgTyl4AGH6GDBOpYb0Lmx0KCdCNmKUDGjxODButDqgDqQoJd79JSCbu2CUuCg0YE3JGB7RGZ51IDWtQJvKAkAWOEBMvR7WvQR24GEDFxGeQjSdevKwVvgd1QOcB+jJjosPE94XWv0AdLDhAY+YtOkx81z16CWmPc59VtilR0Q3Pm1iBbbt2jx4M6J7rKdGkYmYuZPBYcQ1kgiJvNIL1aR88xVDT6EgDxTMMTymGRzsLU20KQrUpEOxMVWfmwtf6/dOZQHJjVxGFXixvEQfedxsgp5WIjaey7T8rz+dtU2VVIcvNs6RQ5YhDgSWaK39Ae7IUpR9RDP+fw1EhTd5YIObzROyOO23O940hyFUjls5KB5XFmKZpx4mO90i6HGVcTSayrHwmFE4Z9Ofn1r3h/bALYgK36Jspvxl4VNwTUcCjBnXfbQmuaxe7cOAa163CydacNgGhU2hBAx5bgutCDaRPbA86uxXzA94dj3YysUansEslucG7WmOXaLXGu0Z3JxNrdFr1ZFZMZm2x6qgkkqxTU4FMRHY4/xm/1Q+6G69IshW4tNZnm1mBZYtFVGLlqc5wCFsnpFIa2yOJeXusOT3b9gzPMCRDDtxer0c7g/Hi9HR1upqfni4WC9+fH1arh6ow41ZjOqAd89k5Mk6rTqH7CqRti/nFJLDDt3J8czXjsBKRyabT2Sr37JCdqaY/1rTBwKHpcZRYMuhZhq6H0+KjDUo/QyVrIPWuC10x24tPfmF4ihKjujWR14q5K+3qx6BZZBaKd0fdb2E9aAJApmwSHSbqR0BbVDuEMMEi46rpFKB7Rw+SFkOzsMFjRLhiAnXMSQkQDqRZZJwjnQZUs/KyAJXAySCxd0Q+9+vuEZQJDBAs71XRWSeGdWDy3QQiEy5k44kX8NkRYIB1wkJGJvB3XahH19oDqARyFRl9olNoAWfHh7ztzSBXkbHA3re6QN+2vQ9Y/iUCkpsUK64LQ6AfMyj+1DqB8zwlSnIQuE5okbKz2RvTXIQmq+tJHyswiAQyB8vft6DxjmBPSqUoSlFERZG8qPijJHmeTY/NWYbIkNmswJlLh+7Zrmtrmh/apDOh2iTU8G+WIZ8hk2h1XYDODnefna/Ocrkzci+3j5EYmc7miOr81B+vbfApxdzaHkJJmdiayWaxA7aCyjb6rt4Fzg5qXF6c+oPwE5Zlaaqsi4FSP2vpiGpS2Kic+Qn1iS4szyoVX7HNZNE5qu8iP2t0GsDcu60B3D+xLejUWjsm1ugUfoux8rsKpHcaH0pxbMcGAEBogUGPxG0JHg0LuwjxGk9rhRasB36iI+GLhOJ1q1uHlXFSHh/s+aF5qYhTihclXVGiYB+D82J0OYOiS7ph6J+YqwxDiWL0d8OQXdc1UKnt9bp7dAQsaEU/8c9z6f2DbCVTzuXzuTRWqXDcXCDDn7A8mSEOm9mcb5r9pb+ILFG1SWaxHLmXzxBkJls6R8V/1wIzYTz2UqE9HtjOV3QvCAI7OrmgDXo9O/wlcIPJZBLY4V/GCz+Kl2uOHUxkeTIJDXhF6e3/DpG59XRYhxY5E/cBhzSoNCrnJJ82joDrRIrPQo6raCRs9PjQanWBTEgk4BRxqpdGxbs9hO6iqcke5Oystz8Fjg/HjfI9rIP3DoibP2WQqJTcroPXifkc0loiEfBur2XiW+jeIWY1UPM0KscDh0OgTOgk6FUoVI4H4rf0iV9qmUpFkHuaQibi0e0CmZDzoJJUPIeKanVRB84OuQRa/PEVKkycdFswJtwiKMjLtMeg4TfGLdkftoCFatzHsMD/LCEmblER6pgwJiYlkExQWVRWzIsjoExMDj4rEzhOUdGtietD1u4kCEKD/KODRs+jEhk9gZaj7xW/ct3AHQxozfcXPt2L7qdgGJ6fGt76AMOqPRcyaYzM7e+V9rFmOntwgJGl3GpJe1M+JWOoaNsnBaBM+MVisZTfLxbz2XmlUi7lswd5rMwJGSyLYVi+mJufLhaOHQSetK45ECVaSJIc+D6R28MWv8snwsQdusKwUPsC1qkRXSGrhPLPR1VxGVEOBgPHHzg9b+3U/GnnHKPLTrv4GAG7Y41hqw651QUMvYdKztlFffhl0s+ABsK9Y8fEGif17o6JNU52MvEBJ61CoismOrhotIC76LbgolWDlQDcAtyoWSethC5/Qg4X3caHFXOzhBKdlmVJ16dRVX6eYvDbV+J9LM2v6IYS6tlRRX7LC9tIFv0QFesrwrDbAMmEVSwd7O+n59l8lj3P51m1wi4vXU8O+QlhBLSjLQWBEFiBe0hmy2W2ksXYszM2f547O0+jU9grYqILYkLP9abRR20YodEdQrZC89NkzypnFbLSVLml2adtL7S+oizmqTRVpvpUjIx0RVKmFK6gYnWkUvVaA6RPGLm77p1gqPBlp6FZ9rmUABcZ90Sqe5NTs3HWmVgGhTsMFpULPMIVExYrVwgQE5KQuEx8TM4c1oFMlEEfqo7MVSavu0ffwpi4c5342dDLyDAxrF8AmQBdljr9BoV14u/hv6ddYIRYSsPCos+Td/Lj3//tz8xas4qYePSnrzcjRIJdOc4/RODeihcPHoT2eKuxvmp1dHW1Wd1tCYMx8RwBJl4+uLr6OjUaXYVM/PXqarSZquntg7z0jAm5CCUuvBwdH//zxYsHX6Q6tcbo95t1MtmH3WNlgjJyAPiRLvny+PjF1YsHf0kVGo3ahh1aMJlILZMywn6sVf/j+CqUib98N2ps7Mz0cjCZ6H8Dah4XnhZGLx68+u54NPrHpl0Ee4GiRxnYom541sQy9F9WOdp8uOnI8eL6eHTVLYwao417cPYPzjJkPpfO7mXPuApRnaltc+w460rkl1p/2Xe0vuZYrmVJunibpCUiTKQehfJwNRptbpiLru16kuRZnjSNTnhMJdm1Nd8326ZpLkIi+n1NWy5N841KkoRQNZ3oHknxB8FZInMj2NOjq6sHf76PkaJj5LJHL99yhwKWUce2EUVEzTY6x9C++P2NJnHX0cFfAzjDi1PDHSyEmWou2ig58JICJQX9NpeY3YGOLK7BU4g90G8du49jh9vYScUOO+yALHBRMaKoOZ9C5AhxLKAC5RfoR3x08vpSJTi2XCGLqphL9BxYvFuGUSoV577jBFKURHHHaNRU0SVZkmXL7pvNZpU7nNGepCi67EoeO9ueDUzKjyf2ZfiO+YNcJsNxan+5WPhjf6yNna/8U05tZgkyXSGEZnNmaiEHn95LoLCLn+75/w0idlNcnwnnvmdZLk07mjPQ+pdaf9HvD2jbkg1lOo1uFLxt74qgW74RgwgJlzMqKufAYgCICb6JQmA0JkiQi7oVbouY8FRAyEO69xP2v+JW5QqAIxqGgErJnhhAYwA90eMSq8SBf/I9Howh1wxY3BbJRP8toPEfZkgwEY98LCC6kXeYxOzAb/1w65dNel1BAv8ykSATMW8j+BwSsvCE+2fi19pHKVA9K4vbHgcFrNKMqyZezyq2MKiBQfLxLTVxmYiNieCz19vg0UEX2fImgUtH9QGdgROa6pIYPYE7S5YJPMZlg7651CVkdt0lJSrUdH0h3vqmBpderlSickg0CaI641T1zcLvO31/xmXJ1UDm6eR0zNiXTg0zpGBwWi7P2dNVWW1WsDaZyVQqBEFwhyS3GNCWLCkiT1EM/h9BxBlKslfk4bNyIpoV/vFbnGT0sXwxv/LpHh2i53pGdALI82RPlvXpZ1y9imfu3ftdJneoVfFwooRTHiDhCCyY2+NShuK3ysR/a9q/VR7WuHPrjN9dsQOS+DcnTOqJAgQ7gQAAAABJRU5ErkJggg=="/>
          <p:cNvSpPr>
            <a:spLocks noChangeAspect="1" noChangeArrowheads="1"/>
          </p:cNvSpPr>
          <p:nvPr/>
        </p:nvSpPr>
        <p:spPr bwMode="auto">
          <a:xfrm>
            <a:off x="1889522" y="1123354"/>
            <a:ext cx="342900" cy="342902"/>
          </a:xfrm>
          <a:prstGeom prst="rect">
            <a:avLst/>
          </a:prstGeom>
          <a:noFill/>
        </p:spPr>
        <p:txBody>
          <a:bodyPr vert="horz" wrap="square" lIns="102870" tIns="51435" rIns="102870" bIns="51435" numCol="1" anchor="t" anchorCtr="0" compatLnSpc="1">
            <a:prstTxWarp prst="textNoShape">
              <a:avLst/>
            </a:prstTxWarp>
          </a:bodyPr>
          <a:lstStyle/>
          <a:p>
            <a:endParaRPr lang="pt-BR" sz="2250"/>
          </a:p>
        </p:txBody>
      </p:sp>
      <p:sp>
        <p:nvSpPr>
          <p:cNvPr id="34" name="Seta em forma de U 33"/>
          <p:cNvSpPr/>
          <p:nvPr/>
        </p:nvSpPr>
        <p:spPr bwMode="auto">
          <a:xfrm>
            <a:off x="8148553" y="2801140"/>
            <a:ext cx="1648961" cy="2041961"/>
          </a:xfrm>
          <a:prstGeom prst="uturnArrow">
            <a:avLst>
              <a:gd name="adj1" fmla="val 20713"/>
              <a:gd name="adj2" fmla="val 25000"/>
              <a:gd name="adj3" fmla="val 25000"/>
              <a:gd name="adj4" fmla="val 43750"/>
              <a:gd name="adj5" fmla="val 75000"/>
            </a:avLst>
          </a:prstGeom>
          <a:solidFill>
            <a:srgbClr val="289AC2"/>
          </a:solidFill>
          <a:ln w="38100">
            <a:solidFill>
              <a:schemeClr val="bg1"/>
            </a:solidFill>
            <a:headEnd type="none" w="med" len="med"/>
            <a:tailEnd type="none" w="med" len="me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horz" wrap="square" lIns="102870" tIns="51435" rIns="102870" bIns="51435" numCol="1" rtlCol="0" anchor="t" anchorCtr="0" compatLnSpc="1">
            <a:prstTxWarp prst="textNoShape">
              <a:avLst/>
            </a:prstTxWarp>
          </a:bodyPr>
          <a:lstStyle/>
          <a:p>
            <a:pPr defTabSz="1028700" eaLnBrk="0" hangingPunct="0"/>
            <a:endParaRPr lang="pt-BR" sz="2250" b="1" dirty="0">
              <a:solidFill>
                <a:schemeClr val="tx1"/>
              </a:solidFill>
              <a:latin typeface="Arial" panose="020B0604020202020204" pitchFamily="34" charset="0"/>
              <a:cs typeface="Arial" panose="020B0604020202020204" pitchFamily="34" charset="0"/>
            </a:endParaRPr>
          </a:p>
        </p:txBody>
      </p:sp>
      <p:sp>
        <p:nvSpPr>
          <p:cNvPr id="33" name="Seta em forma de U 32"/>
          <p:cNvSpPr/>
          <p:nvPr/>
        </p:nvSpPr>
        <p:spPr bwMode="auto">
          <a:xfrm rot="16200000" flipV="1">
            <a:off x="6981548" y="4047845"/>
            <a:ext cx="2426202" cy="2835315"/>
          </a:xfrm>
          <a:prstGeom prst="uturnArrow">
            <a:avLst>
              <a:gd name="adj1" fmla="val 16131"/>
              <a:gd name="adj2" fmla="val 23660"/>
              <a:gd name="adj3" fmla="val 25000"/>
              <a:gd name="adj4" fmla="val 43750"/>
              <a:gd name="adj5" fmla="val 69642"/>
            </a:avLst>
          </a:prstGeom>
          <a:solidFill>
            <a:srgbClr val="289AC2"/>
          </a:solidFill>
          <a:ln w="38100">
            <a:solidFill>
              <a:schemeClr val="bg1"/>
            </a:solidFill>
            <a:headEnd type="none" w="med" len="med"/>
            <a:tailEnd type="none" w="med" len="me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horz" wrap="square" lIns="102870" tIns="51435" rIns="102870" bIns="51435" numCol="1" rtlCol="0" anchor="t" anchorCtr="0" compatLnSpc="1">
            <a:prstTxWarp prst="textNoShape">
              <a:avLst/>
            </a:prstTxWarp>
          </a:bodyPr>
          <a:lstStyle/>
          <a:p>
            <a:pPr defTabSz="1028700" eaLnBrk="0" hangingPunct="0"/>
            <a:endParaRPr lang="pt-BR" sz="2250" b="1" dirty="0">
              <a:solidFill>
                <a:schemeClr val="tx1"/>
              </a:solidFill>
              <a:latin typeface="Arial" panose="020B0604020202020204" pitchFamily="34" charset="0"/>
              <a:cs typeface="Arial" panose="020B0604020202020204" pitchFamily="34" charset="0"/>
            </a:endParaRPr>
          </a:p>
        </p:txBody>
      </p:sp>
      <p:sp>
        <p:nvSpPr>
          <p:cNvPr id="40" name="CaixaDeTexto 39"/>
          <p:cNvSpPr txBox="1"/>
          <p:nvPr/>
        </p:nvSpPr>
        <p:spPr>
          <a:xfrm>
            <a:off x="431286" y="5106043"/>
            <a:ext cx="2231543" cy="438582"/>
          </a:xfrm>
          <a:prstGeom prst="rect">
            <a:avLst/>
          </a:prstGeom>
          <a:noFill/>
        </p:spPr>
        <p:txBody>
          <a:bodyPr wrap="square" rtlCol="0">
            <a:spAutoFit/>
          </a:bodyPr>
          <a:lstStyle/>
          <a:p>
            <a:pPr algn="ctr"/>
            <a:r>
              <a:rPr lang="pt-BR" sz="2250" b="1" i="1" dirty="0" err="1"/>
              <a:t>product</a:t>
            </a:r>
            <a:r>
              <a:rPr lang="pt-BR" sz="2250" b="1" i="1" dirty="0"/>
              <a:t> </a:t>
            </a:r>
            <a:r>
              <a:rPr lang="pt-BR" sz="2250" b="1" i="1" dirty="0" err="1"/>
              <a:t>owner</a:t>
            </a:r>
            <a:endParaRPr lang="pt-BR" sz="2250" b="1" i="1" dirty="0"/>
          </a:p>
        </p:txBody>
      </p:sp>
      <p:sp>
        <p:nvSpPr>
          <p:cNvPr id="41" name="CaixaDeTexto 40"/>
          <p:cNvSpPr txBox="1"/>
          <p:nvPr/>
        </p:nvSpPr>
        <p:spPr>
          <a:xfrm>
            <a:off x="6047910" y="1805222"/>
            <a:ext cx="1761790" cy="784830"/>
          </a:xfrm>
          <a:prstGeom prst="rect">
            <a:avLst/>
          </a:prstGeom>
          <a:noFill/>
        </p:spPr>
        <p:txBody>
          <a:bodyPr wrap="square" rtlCol="0">
            <a:spAutoFit/>
          </a:bodyPr>
          <a:lstStyle/>
          <a:p>
            <a:pPr algn="ctr"/>
            <a:r>
              <a:rPr lang="pt-BR" sz="2250" b="1" i="1" dirty="0" err="1"/>
              <a:t>burndown</a:t>
            </a:r>
            <a:r>
              <a:rPr lang="pt-BR" sz="2250" b="1" i="1" dirty="0"/>
              <a:t>/ </a:t>
            </a:r>
            <a:r>
              <a:rPr lang="pt-BR" sz="2250" b="1" i="1" dirty="0" err="1"/>
              <a:t>up</a:t>
            </a:r>
            <a:r>
              <a:rPr lang="pt-BR" sz="2250" b="1" i="1" dirty="0"/>
              <a:t> </a:t>
            </a:r>
            <a:r>
              <a:rPr lang="pt-BR" sz="2250" b="1" i="1" dirty="0" err="1"/>
              <a:t>charts</a:t>
            </a:r>
            <a:endParaRPr lang="pt-BR" sz="2250" b="1" i="1" dirty="0"/>
          </a:p>
        </p:txBody>
      </p:sp>
      <p:sp>
        <p:nvSpPr>
          <p:cNvPr id="42" name="CaixaDeTexto 41"/>
          <p:cNvSpPr txBox="1"/>
          <p:nvPr/>
        </p:nvSpPr>
        <p:spPr>
          <a:xfrm>
            <a:off x="4589748" y="7113846"/>
            <a:ext cx="2292728" cy="438582"/>
          </a:xfrm>
          <a:prstGeom prst="rect">
            <a:avLst/>
          </a:prstGeom>
          <a:noFill/>
        </p:spPr>
        <p:txBody>
          <a:bodyPr wrap="square" rtlCol="0">
            <a:spAutoFit/>
          </a:bodyPr>
          <a:lstStyle/>
          <a:p>
            <a:pPr algn="ctr"/>
            <a:r>
              <a:rPr lang="pt-BR" sz="2250" b="1" i="1" dirty="0"/>
              <a:t>sprint backlog</a:t>
            </a:r>
          </a:p>
        </p:txBody>
      </p:sp>
      <p:sp>
        <p:nvSpPr>
          <p:cNvPr id="43" name="CaixaDeTexto 42"/>
          <p:cNvSpPr txBox="1"/>
          <p:nvPr/>
        </p:nvSpPr>
        <p:spPr>
          <a:xfrm>
            <a:off x="2414840" y="7113847"/>
            <a:ext cx="2231542" cy="1131079"/>
          </a:xfrm>
          <a:prstGeom prst="rect">
            <a:avLst/>
          </a:prstGeom>
          <a:noFill/>
        </p:spPr>
        <p:txBody>
          <a:bodyPr wrap="square" rtlCol="0">
            <a:spAutoFit/>
          </a:bodyPr>
          <a:lstStyle/>
          <a:p>
            <a:pPr algn="ctr"/>
            <a:r>
              <a:rPr lang="pt-BR" sz="2250" b="1" dirty="0"/>
              <a:t>reunião de planejamento do </a:t>
            </a:r>
            <a:r>
              <a:rPr lang="pt-BR" sz="2250" b="1" i="1" dirty="0"/>
              <a:t>sprint</a:t>
            </a:r>
          </a:p>
        </p:txBody>
      </p:sp>
      <p:sp>
        <p:nvSpPr>
          <p:cNvPr id="44" name="CaixaDeTexto 43"/>
          <p:cNvSpPr txBox="1"/>
          <p:nvPr/>
        </p:nvSpPr>
        <p:spPr>
          <a:xfrm>
            <a:off x="439934" y="7113846"/>
            <a:ext cx="2214246" cy="784830"/>
          </a:xfrm>
          <a:prstGeom prst="rect">
            <a:avLst/>
          </a:prstGeom>
          <a:noFill/>
        </p:spPr>
        <p:txBody>
          <a:bodyPr wrap="square" rtlCol="0">
            <a:spAutoFit/>
          </a:bodyPr>
          <a:lstStyle/>
          <a:p>
            <a:pPr algn="ctr"/>
            <a:r>
              <a:rPr lang="pt-BR" sz="2250" b="1" i="1" dirty="0" err="1"/>
              <a:t>product</a:t>
            </a:r>
            <a:r>
              <a:rPr lang="pt-BR" sz="2250" b="1" i="1" dirty="0"/>
              <a:t> backlog</a:t>
            </a:r>
          </a:p>
        </p:txBody>
      </p:sp>
      <p:sp>
        <p:nvSpPr>
          <p:cNvPr id="45" name="CaixaDeTexto 44"/>
          <p:cNvSpPr txBox="1"/>
          <p:nvPr/>
        </p:nvSpPr>
        <p:spPr>
          <a:xfrm>
            <a:off x="6113901" y="4459300"/>
            <a:ext cx="1796299" cy="784830"/>
          </a:xfrm>
          <a:prstGeom prst="rect">
            <a:avLst/>
          </a:prstGeom>
          <a:noFill/>
        </p:spPr>
        <p:txBody>
          <a:bodyPr wrap="square" rtlCol="0">
            <a:spAutoFit/>
          </a:bodyPr>
          <a:lstStyle/>
          <a:p>
            <a:pPr algn="ctr"/>
            <a:r>
              <a:rPr lang="pt-BR" sz="2250" b="1" i="1" dirty="0" err="1"/>
              <a:t>scrum</a:t>
            </a:r>
            <a:r>
              <a:rPr lang="pt-BR" sz="2250" b="1" i="1" dirty="0"/>
              <a:t> master</a:t>
            </a:r>
          </a:p>
        </p:txBody>
      </p:sp>
      <p:sp>
        <p:nvSpPr>
          <p:cNvPr id="46" name="CaixaDeTexto 45"/>
          <p:cNvSpPr txBox="1"/>
          <p:nvPr/>
        </p:nvSpPr>
        <p:spPr>
          <a:xfrm>
            <a:off x="2885996" y="6277627"/>
            <a:ext cx="1539171" cy="438582"/>
          </a:xfrm>
          <a:prstGeom prst="rect">
            <a:avLst/>
          </a:prstGeom>
          <a:noFill/>
        </p:spPr>
        <p:txBody>
          <a:bodyPr wrap="square" rtlCol="0">
            <a:spAutoFit/>
          </a:bodyPr>
          <a:lstStyle/>
          <a:p>
            <a:pPr algn="ctr"/>
            <a:r>
              <a:rPr lang="pt-BR" sz="2250" b="1" dirty="0"/>
              <a:t>o time</a:t>
            </a:r>
          </a:p>
        </p:txBody>
      </p:sp>
      <p:sp>
        <p:nvSpPr>
          <p:cNvPr id="47" name="CaixaDeTexto 46"/>
          <p:cNvSpPr txBox="1"/>
          <p:nvPr/>
        </p:nvSpPr>
        <p:spPr>
          <a:xfrm>
            <a:off x="6565457" y="5397171"/>
            <a:ext cx="2623488" cy="807913"/>
          </a:xfrm>
          <a:prstGeom prst="rect">
            <a:avLst/>
          </a:prstGeom>
          <a:noFill/>
        </p:spPr>
        <p:txBody>
          <a:bodyPr wrap="square" rtlCol="0">
            <a:spAutoFit/>
          </a:bodyPr>
          <a:lstStyle/>
          <a:p>
            <a:pPr algn="ctr"/>
            <a:r>
              <a:rPr lang="pt-BR" sz="2250" b="1" i="1" dirty="0" err="1"/>
              <a:t>sprint</a:t>
            </a:r>
            <a:endParaRPr lang="pt-BR" sz="2250" b="1" i="1" dirty="0"/>
          </a:p>
          <a:p>
            <a:pPr algn="ctr"/>
            <a:r>
              <a:rPr lang="pt-BR" sz="2250" b="1" dirty="0"/>
              <a:t>(1 </a:t>
            </a:r>
            <a:r>
              <a:rPr lang="pt-BR" sz="2400" b="1" dirty="0"/>
              <a:t>a</a:t>
            </a:r>
            <a:r>
              <a:rPr lang="pt-BR" sz="2250" b="1" dirty="0"/>
              <a:t> 4 semanas)</a:t>
            </a:r>
          </a:p>
        </p:txBody>
      </p:sp>
      <p:sp>
        <p:nvSpPr>
          <p:cNvPr id="48" name="CaixaDeTexto 47"/>
          <p:cNvSpPr txBox="1"/>
          <p:nvPr/>
        </p:nvSpPr>
        <p:spPr>
          <a:xfrm>
            <a:off x="9985252" y="3380769"/>
            <a:ext cx="1660113" cy="784830"/>
          </a:xfrm>
          <a:prstGeom prst="rect">
            <a:avLst/>
          </a:prstGeom>
          <a:noFill/>
        </p:spPr>
        <p:txBody>
          <a:bodyPr wrap="square" rtlCol="0">
            <a:spAutoFit/>
          </a:bodyPr>
          <a:lstStyle/>
          <a:p>
            <a:pPr algn="ctr"/>
            <a:r>
              <a:rPr lang="pt-BR" sz="2250" b="1" dirty="0"/>
              <a:t>reunião diária</a:t>
            </a:r>
          </a:p>
        </p:txBody>
      </p:sp>
      <p:sp>
        <p:nvSpPr>
          <p:cNvPr id="49" name="CaixaDeTexto 48"/>
          <p:cNvSpPr txBox="1"/>
          <p:nvPr/>
        </p:nvSpPr>
        <p:spPr>
          <a:xfrm>
            <a:off x="9801327" y="7757665"/>
            <a:ext cx="2027963" cy="784830"/>
          </a:xfrm>
          <a:prstGeom prst="rect">
            <a:avLst/>
          </a:prstGeom>
          <a:noFill/>
        </p:spPr>
        <p:txBody>
          <a:bodyPr wrap="square" rtlCol="0">
            <a:spAutoFit/>
          </a:bodyPr>
          <a:lstStyle/>
          <a:p>
            <a:pPr algn="ctr"/>
            <a:r>
              <a:rPr lang="pt-BR" sz="2250" b="1" i="1" dirty="0"/>
              <a:t>sprint </a:t>
            </a:r>
            <a:r>
              <a:rPr lang="pt-BR" sz="2250" b="1" i="1" dirty="0" err="1"/>
              <a:t>retrospective</a:t>
            </a:r>
            <a:endParaRPr lang="pt-BR" sz="2250" b="1" i="1" dirty="0"/>
          </a:p>
        </p:txBody>
      </p:sp>
      <p:sp>
        <p:nvSpPr>
          <p:cNvPr id="50" name="CaixaDeTexto 49"/>
          <p:cNvSpPr txBox="1"/>
          <p:nvPr/>
        </p:nvSpPr>
        <p:spPr>
          <a:xfrm>
            <a:off x="11226450" y="5896926"/>
            <a:ext cx="1751769" cy="784830"/>
          </a:xfrm>
          <a:prstGeom prst="rect">
            <a:avLst/>
          </a:prstGeom>
          <a:noFill/>
        </p:spPr>
        <p:txBody>
          <a:bodyPr wrap="square" rtlCol="0">
            <a:spAutoFit/>
          </a:bodyPr>
          <a:lstStyle/>
          <a:p>
            <a:pPr algn="ctr"/>
            <a:r>
              <a:rPr lang="pt-BR" sz="2250" b="1" dirty="0"/>
              <a:t>trabalho terminado</a:t>
            </a:r>
          </a:p>
        </p:txBody>
      </p:sp>
      <p:sp>
        <p:nvSpPr>
          <p:cNvPr id="51" name="CaixaDeTexto 50"/>
          <p:cNvSpPr txBox="1"/>
          <p:nvPr/>
        </p:nvSpPr>
        <p:spPr>
          <a:xfrm>
            <a:off x="9841496" y="5268772"/>
            <a:ext cx="1947624" cy="438582"/>
          </a:xfrm>
          <a:prstGeom prst="rect">
            <a:avLst/>
          </a:prstGeom>
          <a:noFill/>
        </p:spPr>
        <p:txBody>
          <a:bodyPr wrap="square" rtlCol="0">
            <a:spAutoFit/>
          </a:bodyPr>
          <a:lstStyle/>
          <a:p>
            <a:pPr algn="ctr"/>
            <a:r>
              <a:rPr lang="pt-BR" sz="2250" b="1" i="1" dirty="0"/>
              <a:t>sprint review</a:t>
            </a:r>
          </a:p>
        </p:txBody>
      </p:sp>
      <p:sp>
        <p:nvSpPr>
          <p:cNvPr id="52" name="CaixaDeTexto 51"/>
          <p:cNvSpPr txBox="1"/>
          <p:nvPr/>
        </p:nvSpPr>
        <p:spPr>
          <a:xfrm>
            <a:off x="8202842" y="3106933"/>
            <a:ext cx="1371994" cy="784830"/>
          </a:xfrm>
          <a:prstGeom prst="rect">
            <a:avLst/>
          </a:prstGeom>
          <a:noFill/>
        </p:spPr>
        <p:txBody>
          <a:bodyPr wrap="square" rtlCol="0">
            <a:spAutoFit/>
          </a:bodyPr>
          <a:lstStyle/>
          <a:p>
            <a:pPr algn="ctr"/>
            <a:r>
              <a:rPr lang="pt-BR" sz="2250" b="1" dirty="0"/>
              <a:t>a cada 24 horas</a:t>
            </a:r>
          </a:p>
        </p:txBody>
      </p:sp>
      <p:sp>
        <p:nvSpPr>
          <p:cNvPr id="53" name="Elipse 52"/>
          <p:cNvSpPr/>
          <p:nvPr/>
        </p:nvSpPr>
        <p:spPr bwMode="auto">
          <a:xfrm>
            <a:off x="9870308" y="2389194"/>
            <a:ext cx="1890000" cy="1890000"/>
          </a:xfrm>
          <a:prstGeom prst="ellipse">
            <a:avLst/>
          </a:prstGeom>
          <a:noFill/>
          <a:ln w="38100">
            <a:solidFill>
              <a:srgbClr val="289AC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02870" tIns="51435" rIns="102870" bIns="51435" numCol="1" rtlCol="0" anchor="t" anchorCtr="0" compatLnSpc="1">
            <a:prstTxWarp prst="textNoShape">
              <a:avLst/>
            </a:prstTxWarp>
          </a:bodyPr>
          <a:lstStyle/>
          <a:p>
            <a:pPr defTabSz="1028700" eaLnBrk="0" hangingPunct="0"/>
            <a:endParaRPr lang="pt-BR" sz="2250" b="1" dirty="0">
              <a:solidFill>
                <a:schemeClr val="tx1"/>
              </a:solidFill>
              <a:latin typeface="Arial" panose="020B0604020202020204" pitchFamily="34" charset="0"/>
              <a:cs typeface="Arial" panose="020B0604020202020204" pitchFamily="34" charset="0"/>
            </a:endParaRPr>
          </a:p>
        </p:txBody>
      </p:sp>
      <p:sp>
        <p:nvSpPr>
          <p:cNvPr id="55" name="CaixaDeTexto 54"/>
          <p:cNvSpPr txBox="1"/>
          <p:nvPr/>
        </p:nvSpPr>
        <p:spPr>
          <a:xfrm>
            <a:off x="6761823" y="7113846"/>
            <a:ext cx="2230759" cy="1477328"/>
          </a:xfrm>
          <a:prstGeom prst="rect">
            <a:avLst/>
          </a:prstGeom>
          <a:noFill/>
        </p:spPr>
        <p:txBody>
          <a:bodyPr wrap="square" rtlCol="0">
            <a:spAutoFit/>
          </a:bodyPr>
          <a:lstStyle/>
          <a:p>
            <a:pPr algn="ctr"/>
            <a:r>
              <a:rPr lang="pt-BR" sz="2250" b="1" dirty="0"/>
              <a:t>tempo e entregas do </a:t>
            </a:r>
            <a:r>
              <a:rPr lang="pt-BR" sz="2250" b="1" i="1" dirty="0"/>
              <a:t>sprint</a:t>
            </a:r>
            <a:r>
              <a:rPr lang="pt-BR" sz="2250" b="1" dirty="0"/>
              <a:t> são fixos</a:t>
            </a:r>
          </a:p>
        </p:txBody>
      </p:sp>
      <p:sp>
        <p:nvSpPr>
          <p:cNvPr id="59" name="CaixaDeTexto 58"/>
          <p:cNvSpPr txBox="1"/>
          <p:nvPr/>
        </p:nvSpPr>
        <p:spPr>
          <a:xfrm>
            <a:off x="348624" y="2483141"/>
            <a:ext cx="2579437" cy="784830"/>
          </a:xfrm>
          <a:prstGeom prst="rect">
            <a:avLst/>
          </a:prstGeom>
          <a:noFill/>
        </p:spPr>
        <p:txBody>
          <a:bodyPr wrap="square" rtlCol="0">
            <a:spAutoFit/>
          </a:bodyPr>
          <a:lstStyle/>
          <a:p>
            <a:pPr algn="ctr"/>
            <a:r>
              <a:rPr lang="pt-BR" sz="2250" b="1" i="1" dirty="0"/>
              <a:t>inputs</a:t>
            </a:r>
            <a:r>
              <a:rPr lang="pt-BR" sz="2250" b="1" dirty="0"/>
              <a:t> dos </a:t>
            </a:r>
            <a:r>
              <a:rPr lang="pt-BR" sz="2250" b="1" i="1" dirty="0"/>
              <a:t>stakeholders</a:t>
            </a:r>
          </a:p>
        </p:txBody>
      </p:sp>
      <p:sp>
        <p:nvSpPr>
          <p:cNvPr id="60" name="CaixaDeTexto 59"/>
          <p:cNvSpPr txBox="1"/>
          <p:nvPr/>
        </p:nvSpPr>
        <p:spPr>
          <a:xfrm rot="20620278">
            <a:off x="4803802" y="5651875"/>
            <a:ext cx="1624952" cy="784830"/>
          </a:xfrm>
          <a:prstGeom prst="rect">
            <a:avLst/>
          </a:prstGeom>
          <a:noFill/>
        </p:spPr>
        <p:txBody>
          <a:bodyPr wrap="square" rtlCol="0">
            <a:spAutoFit/>
          </a:bodyPr>
          <a:lstStyle/>
          <a:p>
            <a:pPr algn="ctr"/>
            <a:r>
              <a:rPr lang="pt-BR" sz="2250" b="1" i="1" dirty="0" err="1"/>
              <a:t>task</a:t>
            </a:r>
            <a:r>
              <a:rPr lang="pt-BR" sz="2250" b="1" i="1" dirty="0"/>
              <a:t> </a:t>
            </a:r>
            <a:r>
              <a:rPr lang="pt-BR" sz="2250" b="1" i="1" dirty="0" err="1"/>
              <a:t>breakout</a:t>
            </a:r>
            <a:endParaRPr lang="pt-BR" sz="2250" b="1" i="1"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6562" y="1766974"/>
            <a:ext cx="1068101" cy="838244"/>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4914" y="4711692"/>
            <a:ext cx="1982396" cy="2322018"/>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8306" y="4193227"/>
            <a:ext cx="617502" cy="692764"/>
          </a:xfrm>
          <a:prstGeom prst="rect">
            <a:avLst/>
          </a:prstGeom>
        </p:spPr>
      </p:pic>
      <p:grpSp>
        <p:nvGrpSpPr>
          <p:cNvPr id="9" name="Agrupar 8"/>
          <p:cNvGrpSpPr/>
          <p:nvPr/>
        </p:nvGrpSpPr>
        <p:grpSpPr>
          <a:xfrm>
            <a:off x="10378952" y="5921071"/>
            <a:ext cx="872714" cy="761400"/>
            <a:chOff x="13740945" y="6183805"/>
            <a:chExt cx="1163619" cy="1015200"/>
          </a:xfrm>
        </p:grpSpPr>
        <p:pic>
          <p:nvPicPr>
            <p:cNvPr id="4" name="Imagem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40945" y="6568116"/>
              <a:ext cx="587631" cy="630889"/>
            </a:xfrm>
            <a:prstGeom prst="rect">
              <a:avLst/>
            </a:prstGeom>
          </p:spPr>
        </p:pic>
        <p:pic>
          <p:nvPicPr>
            <p:cNvPr id="7" name="Imagem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13257" y="6183805"/>
              <a:ext cx="391307" cy="1015200"/>
            </a:xfrm>
            <a:prstGeom prst="rect">
              <a:avLst/>
            </a:prstGeom>
          </p:spPr>
        </p:pic>
      </p:grpSp>
      <p:pic>
        <p:nvPicPr>
          <p:cNvPr id="8" name="Imagem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38478" y="2565425"/>
            <a:ext cx="953661" cy="762041"/>
          </a:xfrm>
          <a:prstGeom prst="rect">
            <a:avLst/>
          </a:prstGeom>
        </p:spPr>
      </p:pic>
      <p:pic>
        <p:nvPicPr>
          <p:cNvPr id="56" name="Imagem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38478" y="4438213"/>
            <a:ext cx="953661" cy="762041"/>
          </a:xfrm>
          <a:prstGeom prst="rect">
            <a:avLst/>
          </a:prstGeom>
        </p:spPr>
      </p:pic>
      <p:pic>
        <p:nvPicPr>
          <p:cNvPr id="57" name="Imagem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38478" y="6959208"/>
            <a:ext cx="953661" cy="762041"/>
          </a:xfrm>
          <a:prstGeom prst="rect">
            <a:avLst/>
          </a:prstGeom>
        </p:spPr>
      </p:pic>
      <p:pic>
        <p:nvPicPr>
          <p:cNvPr id="61" name="Imagem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5310" y="3499943"/>
            <a:ext cx="293480" cy="761400"/>
          </a:xfrm>
          <a:prstGeom prst="rect">
            <a:avLst/>
          </a:prstGeom>
        </p:spPr>
      </p:pic>
      <p:grpSp>
        <p:nvGrpSpPr>
          <p:cNvPr id="12" name="Agrupar 11"/>
          <p:cNvGrpSpPr/>
          <p:nvPr/>
        </p:nvGrpSpPr>
        <p:grpSpPr>
          <a:xfrm>
            <a:off x="1134845" y="3440786"/>
            <a:ext cx="824426" cy="539534"/>
            <a:chOff x="1348021" y="3164508"/>
            <a:chExt cx="1099235" cy="719379"/>
          </a:xfrm>
        </p:grpSpPr>
        <p:cxnSp>
          <p:nvCxnSpPr>
            <p:cNvPr id="11" name="Conector de Seta Reta 10"/>
            <p:cNvCxnSpPr/>
            <p:nvPr/>
          </p:nvCxnSpPr>
          <p:spPr>
            <a:xfrm>
              <a:off x="1348021" y="3164508"/>
              <a:ext cx="0" cy="719379"/>
            </a:xfrm>
            <a:prstGeom prst="straightConnector1">
              <a:avLst/>
            </a:prstGeom>
            <a:ln w="38100">
              <a:solidFill>
                <a:srgbClr val="E42A2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p:cNvCxnSpPr/>
            <p:nvPr/>
          </p:nvCxnSpPr>
          <p:spPr>
            <a:xfrm>
              <a:off x="1727176" y="3164508"/>
              <a:ext cx="0" cy="719379"/>
            </a:xfrm>
            <a:prstGeom prst="straightConnector1">
              <a:avLst/>
            </a:prstGeom>
            <a:ln w="38100">
              <a:solidFill>
                <a:srgbClr val="E42A2A"/>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p:cNvCxnSpPr/>
            <p:nvPr/>
          </p:nvCxnSpPr>
          <p:spPr>
            <a:xfrm>
              <a:off x="2087216" y="3164508"/>
              <a:ext cx="0" cy="719379"/>
            </a:xfrm>
            <a:prstGeom prst="straightConnector1">
              <a:avLst/>
            </a:prstGeom>
            <a:ln w="38100">
              <a:solidFill>
                <a:srgbClr val="E42A2A"/>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p:cNvCxnSpPr/>
            <p:nvPr/>
          </p:nvCxnSpPr>
          <p:spPr>
            <a:xfrm>
              <a:off x="2447256" y="3164508"/>
              <a:ext cx="0" cy="719379"/>
            </a:xfrm>
            <a:prstGeom prst="straightConnector1">
              <a:avLst/>
            </a:prstGeom>
            <a:ln w="38100">
              <a:solidFill>
                <a:srgbClr val="E42A2A"/>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Elipse 64"/>
          <p:cNvSpPr/>
          <p:nvPr/>
        </p:nvSpPr>
        <p:spPr bwMode="auto">
          <a:xfrm>
            <a:off x="2710582" y="5069208"/>
            <a:ext cx="1890000" cy="1890000"/>
          </a:xfrm>
          <a:prstGeom prst="ellipse">
            <a:avLst/>
          </a:prstGeom>
          <a:noFill/>
          <a:ln w="38100">
            <a:solidFill>
              <a:srgbClr val="289AC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02870" tIns="51435" rIns="102870" bIns="51435" numCol="1" rtlCol="0" anchor="t" anchorCtr="0" compatLnSpc="1">
            <a:prstTxWarp prst="textNoShape">
              <a:avLst/>
            </a:prstTxWarp>
          </a:bodyPr>
          <a:lstStyle/>
          <a:p>
            <a:pPr defTabSz="1028700" eaLnBrk="0" hangingPunct="0"/>
            <a:endParaRPr lang="pt-BR" sz="2250" b="1" dirty="0">
              <a:solidFill>
                <a:schemeClr val="tx1"/>
              </a:solidFill>
              <a:latin typeface="Arial" panose="020B0604020202020204" pitchFamily="34" charset="0"/>
              <a:cs typeface="Arial" panose="020B0604020202020204" pitchFamily="34" charset="0"/>
            </a:endParaRPr>
          </a:p>
        </p:txBody>
      </p:sp>
      <p:pic>
        <p:nvPicPr>
          <p:cNvPr id="66" name="Imagem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78751" y="5245439"/>
            <a:ext cx="953661" cy="762041"/>
          </a:xfrm>
          <a:prstGeom prst="rect">
            <a:avLst/>
          </a:prstGeom>
        </p:spPr>
      </p:pic>
      <p:grpSp>
        <p:nvGrpSpPr>
          <p:cNvPr id="67" name="Agrupar 66"/>
          <p:cNvGrpSpPr/>
          <p:nvPr/>
        </p:nvGrpSpPr>
        <p:grpSpPr>
          <a:xfrm>
            <a:off x="1294331" y="5751481"/>
            <a:ext cx="505454" cy="1164119"/>
            <a:chOff x="2620348" y="5437810"/>
            <a:chExt cx="673939" cy="1552159"/>
          </a:xfrm>
        </p:grpSpPr>
        <p:cxnSp>
          <p:nvCxnSpPr>
            <p:cNvPr id="71" name="Conector de seta reta 27"/>
            <p:cNvCxnSpPr/>
            <p:nvPr/>
          </p:nvCxnSpPr>
          <p:spPr bwMode="auto">
            <a:xfrm>
              <a:off x="2620348" y="5437810"/>
              <a:ext cx="0" cy="155215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grpSp>
          <p:nvGrpSpPr>
            <p:cNvPr id="72" name="Agrupar 71"/>
            <p:cNvGrpSpPr/>
            <p:nvPr/>
          </p:nvGrpSpPr>
          <p:grpSpPr>
            <a:xfrm>
              <a:off x="2900737" y="5439246"/>
              <a:ext cx="393550" cy="1549286"/>
              <a:chOff x="3628728" y="4052117"/>
              <a:chExt cx="1020770" cy="4420294"/>
            </a:xfrm>
          </p:grpSpPr>
          <p:sp>
            <p:nvSpPr>
              <p:cNvPr id="73" name="Retângulo 72"/>
              <p:cNvSpPr/>
              <p:nvPr/>
            </p:nvSpPr>
            <p:spPr>
              <a:xfrm>
                <a:off x="3628728" y="4052117"/>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tângulo 73"/>
              <p:cNvSpPr/>
              <p:nvPr/>
            </p:nvSpPr>
            <p:spPr>
              <a:xfrm>
                <a:off x="3628728" y="4652782"/>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tângulo 74"/>
              <p:cNvSpPr/>
              <p:nvPr/>
            </p:nvSpPr>
            <p:spPr>
              <a:xfrm>
                <a:off x="3628728" y="5190780"/>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tângulo 75"/>
              <p:cNvSpPr/>
              <p:nvPr/>
            </p:nvSpPr>
            <p:spPr>
              <a:xfrm>
                <a:off x="3628728" y="5786080"/>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tângulo 76"/>
              <p:cNvSpPr/>
              <p:nvPr/>
            </p:nvSpPr>
            <p:spPr>
              <a:xfrm>
                <a:off x="3628728" y="6305488"/>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tângulo 77"/>
              <p:cNvSpPr/>
              <p:nvPr/>
            </p:nvSpPr>
            <p:spPr>
              <a:xfrm>
                <a:off x="3628728" y="6906153"/>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p:cNvSpPr/>
              <p:nvPr/>
            </p:nvSpPr>
            <p:spPr>
              <a:xfrm>
                <a:off x="3628728" y="7506818"/>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p:cNvSpPr/>
              <p:nvPr/>
            </p:nvSpPr>
            <p:spPr>
              <a:xfrm>
                <a:off x="3628728" y="8105371"/>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142278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C6751B5-226D-459A-854E-9B13046B2140}"/>
              </a:ext>
            </a:extLst>
          </p:cNvPr>
          <p:cNvSpPr>
            <a:spLocks noGrp="1"/>
          </p:cNvSpPr>
          <p:nvPr>
            <p:ph type="body" sz="quarter" idx="15"/>
          </p:nvPr>
        </p:nvSpPr>
        <p:spPr/>
        <p:txBody>
          <a:bodyPr/>
          <a:lstStyle/>
          <a:p>
            <a:r>
              <a:rPr lang="pt-BR" dirty="0"/>
              <a:t>Papéis, artefatos e cerimônias</a:t>
            </a:r>
          </a:p>
        </p:txBody>
      </p:sp>
    </p:spTree>
    <p:extLst>
      <p:ext uri="{BB962C8B-B14F-4D97-AF65-F5344CB8AC3E}">
        <p14:creationId xmlns:p14="http://schemas.microsoft.com/office/powerpoint/2010/main" val="1367462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4021D15-2813-215E-FF2F-9CBCDFDF603A}"/>
              </a:ext>
            </a:extLst>
          </p:cNvPr>
          <p:cNvSpPr>
            <a:spLocks noGrp="1"/>
          </p:cNvSpPr>
          <p:nvPr>
            <p:ph type="body" sz="quarter" idx="11"/>
          </p:nvPr>
        </p:nvSpPr>
        <p:spPr/>
        <p:txBody>
          <a:bodyPr/>
          <a:lstStyle/>
          <a:p>
            <a:r>
              <a:rPr lang="pt-BR" dirty="0"/>
              <a:t>Equipe</a:t>
            </a:r>
          </a:p>
        </p:txBody>
      </p:sp>
      <p:sp>
        <p:nvSpPr>
          <p:cNvPr id="9" name="Espaço Reservado para Texto 8">
            <a:extLst>
              <a:ext uri="{FF2B5EF4-FFF2-40B4-BE49-F238E27FC236}">
                <a16:creationId xmlns:a16="http://schemas.microsoft.com/office/drawing/2014/main" id="{865AEBC0-C044-401E-7E11-27A5A072535F}"/>
              </a:ext>
            </a:extLst>
          </p:cNvPr>
          <p:cNvSpPr>
            <a:spLocks noGrp="1"/>
          </p:cNvSpPr>
          <p:nvPr>
            <p:ph type="body" sz="quarter" idx="14"/>
          </p:nvPr>
        </p:nvSpPr>
        <p:spPr>
          <a:xfrm>
            <a:off x="734698" y="2513110"/>
            <a:ext cx="5637251" cy="5978428"/>
          </a:xfrm>
          <a:ln w="57150">
            <a:solidFill>
              <a:srgbClr val="289AC2"/>
            </a:solidFill>
          </a:ln>
        </p:spPr>
        <p:txBody>
          <a:bodyPr lIns="216000" rIns="216000" anchor="t">
            <a:normAutofit/>
          </a:bodyPr>
          <a:lstStyle/>
          <a:p>
            <a:pPr marL="0" indent="0">
              <a:spcAft>
                <a:spcPts val="0"/>
              </a:spcAft>
              <a:buNone/>
            </a:pPr>
            <a:endParaRPr lang="pt-BR" dirty="0"/>
          </a:p>
          <a:p>
            <a:pPr marL="0" indent="0">
              <a:buNone/>
            </a:pPr>
            <a:endParaRPr lang="pt-BR" dirty="0"/>
          </a:p>
          <a:p>
            <a:pPr marL="0" indent="0">
              <a:buNone/>
            </a:pPr>
            <a:r>
              <a:rPr lang="pt-BR" dirty="0"/>
              <a:t>Pessoas do time </a:t>
            </a:r>
            <a:r>
              <a:rPr lang="pt-BR" i="1" dirty="0"/>
              <a:t>Scrum</a:t>
            </a:r>
            <a:r>
              <a:rPr lang="pt-BR" dirty="0"/>
              <a:t> comprometidas em criar qualquer aspecto de um incremento utilizável a </a:t>
            </a:r>
            <a:br>
              <a:rPr lang="pt-BR" dirty="0"/>
            </a:br>
            <a:r>
              <a:rPr lang="pt-BR" dirty="0"/>
              <a:t>cada </a:t>
            </a:r>
            <a:r>
              <a:rPr lang="pt-BR" i="1" dirty="0"/>
              <a:t>sprint</a:t>
            </a:r>
            <a:r>
              <a:rPr lang="pt-BR" dirty="0"/>
              <a:t>. </a:t>
            </a:r>
          </a:p>
          <a:p>
            <a:pPr marL="0" indent="0">
              <a:buNone/>
            </a:pPr>
            <a:endParaRPr lang="pt-BR" dirty="0"/>
          </a:p>
        </p:txBody>
      </p:sp>
      <p:sp>
        <p:nvSpPr>
          <p:cNvPr id="10" name="Espaço Reservado para Texto 9">
            <a:extLst>
              <a:ext uri="{FF2B5EF4-FFF2-40B4-BE49-F238E27FC236}">
                <a16:creationId xmlns:a16="http://schemas.microsoft.com/office/drawing/2014/main" id="{BF843921-EB49-82D5-FB5C-C50B5F8085BE}"/>
              </a:ext>
            </a:extLst>
          </p:cNvPr>
          <p:cNvSpPr>
            <a:spLocks noGrp="1"/>
          </p:cNvSpPr>
          <p:nvPr>
            <p:ph type="body" sz="quarter" idx="16"/>
          </p:nvPr>
        </p:nvSpPr>
        <p:spPr>
          <a:xfrm>
            <a:off x="7081024" y="2713230"/>
            <a:ext cx="5900279" cy="5778308"/>
          </a:xfrm>
        </p:spPr>
        <p:txBody>
          <a:bodyPr>
            <a:noAutofit/>
          </a:bodyPr>
          <a:lstStyle/>
          <a:p>
            <a:r>
              <a:rPr lang="pt-BR" sz="2100" dirty="0"/>
              <a:t>são até oito desenvolvedores (</a:t>
            </a:r>
            <a:r>
              <a:rPr lang="pt-BR" sz="2100" dirty="0">
                <a:solidFill>
                  <a:srgbClr val="289AC2"/>
                </a:solidFill>
              </a:rPr>
              <a:t>total da equipe </a:t>
            </a:r>
            <a:r>
              <a:rPr lang="pt-BR" sz="2100" i="1" dirty="0">
                <a:solidFill>
                  <a:srgbClr val="289AC2"/>
                </a:solidFill>
              </a:rPr>
              <a:t>Scrum</a:t>
            </a:r>
            <a:r>
              <a:rPr lang="pt-BR" sz="2100" dirty="0">
                <a:solidFill>
                  <a:srgbClr val="289AC2"/>
                </a:solidFill>
              </a:rPr>
              <a:t> ≤ 10</a:t>
            </a:r>
            <a:r>
              <a:rPr lang="pt-BR" sz="2100" dirty="0"/>
              <a:t>);</a:t>
            </a:r>
          </a:p>
          <a:p>
            <a:r>
              <a:rPr lang="pt-BR" sz="2100" dirty="0"/>
              <a:t>são multidisciplinares;</a:t>
            </a:r>
          </a:p>
          <a:p>
            <a:r>
              <a:rPr lang="pt-BR" sz="2100" dirty="0"/>
              <a:t>possuem comunicação </a:t>
            </a:r>
            <a:r>
              <a:rPr lang="pt-BR" sz="2100" dirty="0">
                <a:solidFill>
                  <a:srgbClr val="289AC2"/>
                </a:solidFill>
              </a:rPr>
              <a:t>osmótica</a:t>
            </a:r>
            <a:r>
              <a:rPr lang="pt-BR" sz="2100" dirty="0"/>
              <a:t>;</a:t>
            </a:r>
          </a:p>
          <a:p>
            <a:r>
              <a:rPr lang="pt-BR" sz="2100" dirty="0"/>
              <a:t>transformam o </a:t>
            </a:r>
            <a:r>
              <a:rPr lang="pt-BR" sz="2100" i="1" dirty="0"/>
              <a:t>backlog</a:t>
            </a:r>
            <a:r>
              <a:rPr lang="pt-BR" sz="2100" dirty="0"/>
              <a:t> do produto em </a:t>
            </a:r>
            <a:r>
              <a:rPr lang="pt-BR" sz="2100" dirty="0">
                <a:solidFill>
                  <a:srgbClr val="289AC2"/>
                </a:solidFill>
              </a:rPr>
              <a:t>funcionalidades potencialmente entregáveis</a:t>
            </a:r>
            <a:r>
              <a:rPr lang="pt-BR" sz="2100" dirty="0"/>
              <a:t> em cada iteração;</a:t>
            </a:r>
          </a:p>
          <a:p>
            <a:r>
              <a:rPr lang="pt-BR" sz="2100" spc="-23" dirty="0">
                <a:solidFill>
                  <a:srgbClr val="289AC2"/>
                </a:solidFill>
              </a:rPr>
              <a:t>gerenciam a iteração </a:t>
            </a:r>
            <a:r>
              <a:rPr lang="pt-BR" sz="2100" spc="-23" dirty="0"/>
              <a:t>de desenvolvimento; </a:t>
            </a:r>
          </a:p>
          <a:p>
            <a:r>
              <a:rPr lang="pt-BR" sz="2100" spc="-15" dirty="0">
                <a:solidFill>
                  <a:srgbClr val="289AC2"/>
                </a:solidFill>
              </a:rPr>
              <a:t>são autogerenciáveis</a:t>
            </a:r>
            <a:r>
              <a:rPr lang="pt-BR" sz="2100" spc="-15" dirty="0"/>
              <a:t>. Ninguém diz como eles devem fazer. O planejamento e o controle são realizados pelo próprio time;</a:t>
            </a:r>
          </a:p>
          <a:p>
            <a:r>
              <a:rPr lang="pt-BR" sz="2100" dirty="0">
                <a:solidFill>
                  <a:srgbClr val="289AC2"/>
                </a:solidFill>
              </a:rPr>
              <a:t>não há títulos </a:t>
            </a:r>
            <a:r>
              <a:rPr lang="pt-BR" sz="2100" dirty="0"/>
              <a:t>no time e</a:t>
            </a:r>
          </a:p>
          <a:p>
            <a:r>
              <a:rPr lang="pt-BR" sz="2100" dirty="0"/>
              <a:t>possuem canais de comunicação: </a:t>
            </a:r>
            <a:br>
              <a:rPr lang="pt-BR" sz="2100" dirty="0"/>
            </a:br>
            <a:r>
              <a:rPr lang="pt-BR" sz="2100" dirty="0">
                <a:solidFill>
                  <a:srgbClr val="289AC2"/>
                </a:solidFill>
              </a:rPr>
              <a:t>n*(n-1)/2</a:t>
            </a:r>
            <a:r>
              <a:rPr lang="pt-BR" sz="2100" dirty="0"/>
              <a:t>.</a:t>
            </a:r>
            <a:endParaRPr lang="pt-BR" sz="2100" dirty="0">
              <a:solidFill>
                <a:srgbClr val="289AC2"/>
              </a:solidFill>
            </a:endParaRPr>
          </a:p>
        </p:txBody>
      </p:sp>
      <p:sp>
        <p:nvSpPr>
          <p:cNvPr id="11" name="Retângulo 10">
            <a:extLst>
              <a:ext uri="{FF2B5EF4-FFF2-40B4-BE49-F238E27FC236}">
                <a16:creationId xmlns:a16="http://schemas.microsoft.com/office/drawing/2014/main" id="{5A112CEC-EDF5-7B09-D2F0-C2E04CD17BCB}"/>
              </a:ext>
            </a:extLst>
          </p:cNvPr>
          <p:cNvSpPr/>
          <p:nvPr/>
        </p:nvSpPr>
        <p:spPr>
          <a:xfrm>
            <a:off x="734698" y="2513110"/>
            <a:ext cx="5637251" cy="731648"/>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b="1" dirty="0">
                <a:latin typeface="Arial Black" panose="020B0A04020102020204" pitchFamily="34" charset="0"/>
              </a:rPr>
              <a:t>Equipe</a:t>
            </a:r>
          </a:p>
        </p:txBody>
      </p:sp>
      <p:pic>
        <p:nvPicPr>
          <p:cNvPr id="3" name="Espaço Reservado para Imagem 5">
            <a:extLst>
              <a:ext uri="{FF2B5EF4-FFF2-40B4-BE49-F238E27FC236}">
                <a16:creationId xmlns:a16="http://schemas.microsoft.com/office/drawing/2014/main" id="{BA4F8C2A-50D5-6797-CE03-A637FCFF1422}"/>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582941" y="6429570"/>
            <a:ext cx="3940763" cy="2688639"/>
          </a:xfrm>
          <a:prstGeom prst="rect">
            <a:avLst/>
          </a:prstGeom>
        </p:spPr>
      </p:pic>
    </p:spTree>
    <p:extLst>
      <p:ext uri="{BB962C8B-B14F-4D97-AF65-F5344CB8AC3E}">
        <p14:creationId xmlns:p14="http://schemas.microsoft.com/office/powerpoint/2010/main" val="3306026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4021D15-2813-215E-FF2F-9CBCDFDF603A}"/>
              </a:ext>
            </a:extLst>
          </p:cNvPr>
          <p:cNvSpPr>
            <a:spLocks noGrp="1"/>
          </p:cNvSpPr>
          <p:nvPr>
            <p:ph type="body" sz="quarter" idx="11"/>
          </p:nvPr>
        </p:nvSpPr>
        <p:spPr/>
        <p:txBody>
          <a:bodyPr/>
          <a:lstStyle/>
          <a:p>
            <a:r>
              <a:rPr lang="pt-BR" i="1" dirty="0" err="1"/>
              <a:t>Product</a:t>
            </a:r>
            <a:r>
              <a:rPr lang="pt-BR" i="1" dirty="0"/>
              <a:t> </a:t>
            </a:r>
            <a:r>
              <a:rPr lang="pt-BR" i="1" dirty="0" err="1"/>
              <a:t>owner</a:t>
            </a:r>
            <a:endParaRPr lang="pt-BR" i="1" dirty="0"/>
          </a:p>
        </p:txBody>
      </p:sp>
      <p:sp>
        <p:nvSpPr>
          <p:cNvPr id="9" name="Espaço Reservado para Texto 8">
            <a:extLst>
              <a:ext uri="{FF2B5EF4-FFF2-40B4-BE49-F238E27FC236}">
                <a16:creationId xmlns:a16="http://schemas.microsoft.com/office/drawing/2014/main" id="{865AEBC0-C044-401E-7E11-27A5A072535F}"/>
              </a:ext>
            </a:extLst>
          </p:cNvPr>
          <p:cNvSpPr>
            <a:spLocks noGrp="1"/>
          </p:cNvSpPr>
          <p:nvPr>
            <p:ph type="body" sz="quarter" idx="14"/>
          </p:nvPr>
        </p:nvSpPr>
        <p:spPr>
          <a:xfrm>
            <a:off x="734698" y="2513110"/>
            <a:ext cx="5637251" cy="5978428"/>
          </a:xfrm>
          <a:ln w="57150">
            <a:solidFill>
              <a:srgbClr val="289AC2"/>
            </a:solidFill>
          </a:ln>
        </p:spPr>
        <p:txBody>
          <a:bodyPr lIns="216000" rIns="216000" anchor="t">
            <a:normAutofit/>
          </a:bodyPr>
          <a:lstStyle/>
          <a:p>
            <a:pPr marL="0" indent="0">
              <a:spcAft>
                <a:spcPts val="0"/>
              </a:spcAft>
              <a:buNone/>
            </a:pPr>
            <a:endParaRPr lang="pt-BR" dirty="0"/>
          </a:p>
          <a:p>
            <a:pPr marL="0" indent="0">
              <a:buNone/>
            </a:pPr>
            <a:endParaRPr lang="pt-BR" dirty="0"/>
          </a:p>
          <a:p>
            <a:pPr marL="0" indent="0">
              <a:buNone/>
            </a:pPr>
            <a:r>
              <a:rPr lang="pt-BR" sz="2925" spc="-8" dirty="0"/>
              <a:t>Responsável por </a:t>
            </a:r>
            <a:r>
              <a:rPr lang="pt-BR" sz="2925" spc="-8" dirty="0">
                <a:latin typeface="Arial Black" panose="020B0A04020102020204" pitchFamily="34" charset="0"/>
              </a:rPr>
              <a:t>maximizar o valor</a:t>
            </a:r>
            <a:r>
              <a:rPr lang="pt-BR" sz="2925" spc="-8" dirty="0"/>
              <a:t> do produto resultante do time </a:t>
            </a:r>
            <a:r>
              <a:rPr lang="pt-BR" sz="2925" i="1" spc="-8" dirty="0"/>
              <a:t>Scrum</a:t>
            </a:r>
            <a:r>
              <a:rPr lang="pt-BR" sz="2925" spc="-8" dirty="0"/>
              <a:t>.</a:t>
            </a:r>
          </a:p>
          <a:p>
            <a:pPr marL="0" indent="0">
              <a:buNone/>
            </a:pPr>
            <a:endParaRPr lang="pt-BR" dirty="0"/>
          </a:p>
        </p:txBody>
      </p:sp>
      <p:sp>
        <p:nvSpPr>
          <p:cNvPr id="10" name="Espaço Reservado para Texto 9">
            <a:extLst>
              <a:ext uri="{FF2B5EF4-FFF2-40B4-BE49-F238E27FC236}">
                <a16:creationId xmlns:a16="http://schemas.microsoft.com/office/drawing/2014/main" id="{BF843921-EB49-82D5-FB5C-C50B5F8085BE}"/>
              </a:ext>
            </a:extLst>
          </p:cNvPr>
          <p:cNvSpPr>
            <a:spLocks noGrp="1"/>
          </p:cNvSpPr>
          <p:nvPr>
            <p:ph type="body" sz="quarter" idx="16"/>
          </p:nvPr>
        </p:nvSpPr>
        <p:spPr>
          <a:xfrm>
            <a:off x="7081024" y="2335189"/>
            <a:ext cx="5900279" cy="6156350"/>
          </a:xfrm>
        </p:spPr>
        <p:txBody>
          <a:bodyPr anchor="ctr">
            <a:noAutofit/>
          </a:bodyPr>
          <a:lstStyle/>
          <a:p>
            <a:pPr>
              <a:buSzPct val="100000"/>
            </a:pPr>
            <a:r>
              <a:rPr lang="pt-BR" sz="1950" dirty="0"/>
              <a:t>gerencia a lista de requisitos (</a:t>
            </a:r>
            <a:r>
              <a:rPr lang="pt-BR" sz="1950" i="1" dirty="0">
                <a:solidFill>
                  <a:srgbClr val="289AC2"/>
                </a:solidFill>
              </a:rPr>
              <a:t>backlog</a:t>
            </a:r>
            <a:r>
              <a:rPr lang="pt-BR" sz="1950" dirty="0">
                <a:solidFill>
                  <a:srgbClr val="289AC2"/>
                </a:solidFill>
              </a:rPr>
              <a:t> </a:t>
            </a:r>
            <a:br>
              <a:rPr lang="pt-BR" sz="1950" dirty="0">
                <a:solidFill>
                  <a:srgbClr val="289AC2"/>
                </a:solidFill>
              </a:rPr>
            </a:br>
            <a:r>
              <a:rPr lang="pt-BR" sz="1950" dirty="0">
                <a:solidFill>
                  <a:srgbClr val="289AC2"/>
                </a:solidFill>
              </a:rPr>
              <a:t>do produto</a:t>
            </a:r>
            <a:r>
              <a:rPr lang="pt-BR" sz="1950" dirty="0"/>
              <a:t>);</a:t>
            </a:r>
          </a:p>
          <a:p>
            <a:pPr>
              <a:buSzPct val="100000"/>
            </a:pPr>
            <a:r>
              <a:rPr lang="pt-BR" sz="1950" dirty="0"/>
              <a:t>é a </a:t>
            </a:r>
            <a:r>
              <a:rPr lang="pt-BR" sz="1950" dirty="0">
                <a:solidFill>
                  <a:srgbClr val="289AC2"/>
                </a:solidFill>
              </a:rPr>
              <a:t>(única) fonte </a:t>
            </a:r>
            <a:r>
              <a:rPr lang="pt-BR" sz="1950" dirty="0"/>
              <a:t>de informações sobre as prioridades do projeto;</a:t>
            </a:r>
          </a:p>
          <a:p>
            <a:pPr>
              <a:buSzPct val="100000"/>
            </a:pPr>
            <a:r>
              <a:rPr lang="pt-BR" sz="1950" dirty="0"/>
              <a:t>faz a </a:t>
            </a:r>
            <a:r>
              <a:rPr lang="pt-BR" sz="1950" dirty="0">
                <a:solidFill>
                  <a:srgbClr val="289AC2"/>
                </a:solidFill>
              </a:rPr>
              <a:t>gestão ativa e frequente </a:t>
            </a:r>
            <a:r>
              <a:rPr lang="pt-BR" sz="1950" dirty="0"/>
              <a:t>dos diversos </a:t>
            </a:r>
            <a:r>
              <a:rPr lang="pt-BR" sz="1950" i="1" dirty="0"/>
              <a:t>stakeholders</a:t>
            </a:r>
            <a:r>
              <a:rPr lang="pt-BR" sz="1950" dirty="0"/>
              <a:t>, para garantir visibilidade </a:t>
            </a:r>
            <a:br>
              <a:rPr lang="pt-BR" sz="1950" dirty="0"/>
            </a:br>
            <a:r>
              <a:rPr lang="pt-BR" sz="1950" dirty="0"/>
              <a:t>a todos;</a:t>
            </a:r>
          </a:p>
          <a:p>
            <a:pPr>
              <a:buSzPct val="100000"/>
            </a:pPr>
            <a:r>
              <a:rPr lang="pt-BR" sz="1950" spc="-15" dirty="0"/>
              <a:t>maximizar o valor do trabalho realizado (</a:t>
            </a:r>
            <a:r>
              <a:rPr lang="pt-BR" sz="1950" spc="-15" dirty="0">
                <a:solidFill>
                  <a:srgbClr val="289AC2"/>
                </a:solidFill>
              </a:rPr>
              <a:t>ROI</a:t>
            </a:r>
            <a:r>
              <a:rPr lang="pt-BR" sz="1950" spc="-15" dirty="0"/>
              <a:t>);</a:t>
            </a:r>
          </a:p>
          <a:p>
            <a:pPr>
              <a:buSzPct val="100000"/>
            </a:pPr>
            <a:r>
              <a:rPr lang="pt-BR" sz="1950" dirty="0"/>
              <a:t>desenvolve e comunica explicitamente a </a:t>
            </a:r>
            <a:r>
              <a:rPr lang="pt-BR" sz="1950" dirty="0">
                <a:solidFill>
                  <a:srgbClr val="289AC2"/>
                </a:solidFill>
              </a:rPr>
              <a:t>meta do produto</a:t>
            </a:r>
            <a:r>
              <a:rPr lang="pt-BR" sz="1950" dirty="0"/>
              <a:t>;</a:t>
            </a:r>
            <a:endParaRPr lang="pt-BR" sz="1950" dirty="0">
              <a:solidFill>
                <a:srgbClr val="289AC2"/>
              </a:solidFill>
            </a:endParaRPr>
          </a:p>
          <a:p>
            <a:pPr>
              <a:buSzPct val="100000"/>
            </a:pPr>
            <a:r>
              <a:rPr lang="pt-BR" sz="1950" dirty="0"/>
              <a:t>gerencia as </a:t>
            </a:r>
            <a:r>
              <a:rPr lang="pt-BR" sz="1950" dirty="0">
                <a:solidFill>
                  <a:srgbClr val="289AC2"/>
                </a:solidFill>
              </a:rPr>
              <a:t>entregas do produto </a:t>
            </a:r>
            <a:r>
              <a:rPr lang="pt-BR" sz="1950" dirty="0"/>
              <a:t>para </a:t>
            </a:r>
            <a:br>
              <a:rPr lang="pt-BR" sz="1950" dirty="0"/>
            </a:br>
            <a:r>
              <a:rPr lang="pt-BR" sz="1950" dirty="0"/>
              <a:t>o/a cliente;</a:t>
            </a:r>
          </a:p>
          <a:p>
            <a:pPr>
              <a:buSzPct val="100000"/>
            </a:pPr>
            <a:r>
              <a:rPr lang="pt-BR" sz="1950" spc="-23" dirty="0">
                <a:solidFill>
                  <a:srgbClr val="289AC2"/>
                </a:solidFill>
              </a:rPr>
              <a:t>assegura a qualidade </a:t>
            </a:r>
            <a:r>
              <a:rPr lang="pt-BR" sz="1950" spc="-23" dirty="0"/>
              <a:t>da entrega do produto e</a:t>
            </a:r>
          </a:p>
          <a:p>
            <a:pPr>
              <a:buSzPct val="100000"/>
            </a:pPr>
            <a:r>
              <a:rPr lang="pt-BR" sz="1950" dirty="0"/>
              <a:t>é uma pessoa exclusiva nesse papel, </a:t>
            </a:r>
            <a:r>
              <a:rPr lang="pt-BR" sz="1950" dirty="0">
                <a:solidFill>
                  <a:srgbClr val="289AC2"/>
                </a:solidFill>
              </a:rPr>
              <a:t>não </a:t>
            </a:r>
            <a:br>
              <a:rPr lang="pt-BR" sz="1950" dirty="0">
                <a:solidFill>
                  <a:srgbClr val="289AC2"/>
                </a:solidFill>
              </a:rPr>
            </a:br>
            <a:r>
              <a:rPr lang="pt-BR" sz="1950" dirty="0">
                <a:solidFill>
                  <a:srgbClr val="289AC2"/>
                </a:solidFill>
              </a:rPr>
              <a:t>um comitê</a:t>
            </a:r>
            <a:r>
              <a:rPr lang="pt-BR" sz="1950" dirty="0"/>
              <a:t>.</a:t>
            </a:r>
            <a:endParaRPr lang="pt-BR" sz="1950" dirty="0">
              <a:solidFill>
                <a:srgbClr val="289AC2"/>
              </a:solidFill>
            </a:endParaRPr>
          </a:p>
        </p:txBody>
      </p:sp>
      <p:sp>
        <p:nvSpPr>
          <p:cNvPr id="11" name="Retângulo 10">
            <a:extLst>
              <a:ext uri="{FF2B5EF4-FFF2-40B4-BE49-F238E27FC236}">
                <a16:creationId xmlns:a16="http://schemas.microsoft.com/office/drawing/2014/main" id="{5A112CEC-EDF5-7B09-D2F0-C2E04CD17BCB}"/>
              </a:ext>
            </a:extLst>
          </p:cNvPr>
          <p:cNvSpPr/>
          <p:nvPr/>
        </p:nvSpPr>
        <p:spPr>
          <a:xfrm>
            <a:off x="734698" y="2513110"/>
            <a:ext cx="5637251" cy="731648"/>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b="1" dirty="0">
                <a:latin typeface="Arial Black" panose="020B0A04020102020204" pitchFamily="34" charset="0"/>
              </a:rPr>
              <a:t>PO</a:t>
            </a:r>
          </a:p>
        </p:txBody>
      </p:sp>
      <p:grpSp>
        <p:nvGrpSpPr>
          <p:cNvPr id="31" name="420 Grupo">
            <a:extLst>
              <a:ext uri="{FF2B5EF4-FFF2-40B4-BE49-F238E27FC236}">
                <a16:creationId xmlns:a16="http://schemas.microsoft.com/office/drawing/2014/main" id="{62E777D0-C85A-F13D-CBA8-D92B462AE508}"/>
              </a:ext>
            </a:extLst>
          </p:cNvPr>
          <p:cNvGrpSpPr/>
          <p:nvPr/>
        </p:nvGrpSpPr>
        <p:grpSpPr>
          <a:xfrm>
            <a:off x="3012494" y="6007596"/>
            <a:ext cx="1081658" cy="2336417"/>
            <a:chOff x="5456514" y="1600200"/>
            <a:chExt cx="1524000" cy="4053989"/>
          </a:xfrm>
        </p:grpSpPr>
        <p:sp>
          <p:nvSpPr>
            <p:cNvPr id="32" name="Freeform 6">
              <a:extLst>
                <a:ext uri="{FF2B5EF4-FFF2-40B4-BE49-F238E27FC236}">
                  <a16:creationId xmlns:a16="http://schemas.microsoft.com/office/drawing/2014/main" id="{9D32B34C-F8FA-A6D4-A5DA-DA09B9E287BB}"/>
                </a:ext>
              </a:extLst>
            </p:cNvPr>
            <p:cNvSpPr>
              <a:spLocks/>
            </p:cNvSpPr>
            <p:nvPr/>
          </p:nvSpPr>
          <p:spPr bwMode="auto">
            <a:xfrm>
              <a:off x="5864728" y="2851118"/>
              <a:ext cx="496426" cy="778891"/>
            </a:xfrm>
            <a:custGeom>
              <a:avLst/>
              <a:gdLst/>
              <a:ahLst/>
              <a:cxnLst>
                <a:cxn ang="0">
                  <a:pos x="444" y="0"/>
                </a:cxn>
                <a:cxn ang="0">
                  <a:pos x="529" y="731"/>
                </a:cxn>
                <a:cxn ang="0">
                  <a:pos x="144" y="830"/>
                </a:cxn>
                <a:cxn ang="0">
                  <a:pos x="0" y="43"/>
                </a:cxn>
                <a:cxn ang="0">
                  <a:pos x="4" y="43"/>
                </a:cxn>
                <a:cxn ang="0">
                  <a:pos x="17" y="42"/>
                </a:cxn>
                <a:cxn ang="0">
                  <a:pos x="38" y="42"/>
                </a:cxn>
                <a:cxn ang="0">
                  <a:pos x="65" y="39"/>
                </a:cxn>
                <a:cxn ang="0">
                  <a:pos x="99" y="38"/>
                </a:cxn>
                <a:cxn ang="0">
                  <a:pos x="139" y="35"/>
                </a:cxn>
                <a:cxn ang="0">
                  <a:pos x="182" y="32"/>
                </a:cxn>
                <a:cxn ang="0">
                  <a:pos x="230" y="28"/>
                </a:cxn>
                <a:cxn ang="0">
                  <a:pos x="280" y="22"/>
                </a:cxn>
                <a:cxn ang="0">
                  <a:pos x="334" y="16"/>
                </a:cxn>
                <a:cxn ang="0">
                  <a:pos x="444" y="0"/>
                </a:cxn>
              </a:cxnLst>
              <a:rect l="0" t="0" r="r" b="b"/>
              <a:pathLst>
                <a:path w="529" h="830">
                  <a:moveTo>
                    <a:pt x="444" y="0"/>
                  </a:moveTo>
                  <a:lnTo>
                    <a:pt x="529" y="731"/>
                  </a:lnTo>
                  <a:lnTo>
                    <a:pt x="144" y="830"/>
                  </a:lnTo>
                  <a:lnTo>
                    <a:pt x="0" y="43"/>
                  </a:lnTo>
                  <a:lnTo>
                    <a:pt x="4" y="43"/>
                  </a:lnTo>
                  <a:lnTo>
                    <a:pt x="17" y="42"/>
                  </a:lnTo>
                  <a:lnTo>
                    <a:pt x="38" y="42"/>
                  </a:lnTo>
                  <a:lnTo>
                    <a:pt x="65" y="39"/>
                  </a:lnTo>
                  <a:lnTo>
                    <a:pt x="99" y="38"/>
                  </a:lnTo>
                  <a:lnTo>
                    <a:pt x="139" y="35"/>
                  </a:lnTo>
                  <a:lnTo>
                    <a:pt x="182" y="32"/>
                  </a:lnTo>
                  <a:lnTo>
                    <a:pt x="230" y="28"/>
                  </a:lnTo>
                  <a:lnTo>
                    <a:pt x="280" y="22"/>
                  </a:lnTo>
                  <a:lnTo>
                    <a:pt x="334" y="16"/>
                  </a:lnTo>
                  <a:lnTo>
                    <a:pt x="444" y="0"/>
                  </a:lnTo>
                  <a:close/>
                </a:path>
              </a:pathLst>
            </a:custGeom>
            <a:solidFill>
              <a:srgbClr val="FBFDFE"/>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33" name="Freeform 7">
              <a:extLst>
                <a:ext uri="{FF2B5EF4-FFF2-40B4-BE49-F238E27FC236}">
                  <a16:creationId xmlns:a16="http://schemas.microsoft.com/office/drawing/2014/main" id="{C40DFA8D-B360-2B00-7332-0977282639EE}"/>
                </a:ext>
              </a:extLst>
            </p:cNvPr>
            <p:cNvSpPr>
              <a:spLocks/>
            </p:cNvSpPr>
            <p:nvPr/>
          </p:nvSpPr>
          <p:spPr bwMode="auto">
            <a:xfrm>
              <a:off x="5747425" y="4085145"/>
              <a:ext cx="646574" cy="1506170"/>
            </a:xfrm>
            <a:custGeom>
              <a:avLst/>
              <a:gdLst/>
              <a:ahLst/>
              <a:cxnLst>
                <a:cxn ang="0">
                  <a:pos x="481" y="9"/>
                </a:cxn>
                <a:cxn ang="0">
                  <a:pos x="689" y="111"/>
                </a:cxn>
                <a:cxn ang="0">
                  <a:pos x="687" y="145"/>
                </a:cxn>
                <a:cxn ang="0">
                  <a:pos x="681" y="207"/>
                </a:cxn>
                <a:cxn ang="0">
                  <a:pos x="675" y="289"/>
                </a:cxn>
                <a:cxn ang="0">
                  <a:pos x="667" y="386"/>
                </a:cxn>
                <a:cxn ang="0">
                  <a:pos x="655" y="545"/>
                </a:cxn>
                <a:cxn ang="0">
                  <a:pos x="649" y="649"/>
                </a:cxn>
                <a:cxn ang="0">
                  <a:pos x="642" y="745"/>
                </a:cxn>
                <a:cxn ang="0">
                  <a:pos x="638" y="826"/>
                </a:cxn>
                <a:cxn ang="0">
                  <a:pos x="637" y="894"/>
                </a:cxn>
                <a:cxn ang="0">
                  <a:pos x="636" y="1396"/>
                </a:cxn>
                <a:cxn ang="0">
                  <a:pos x="637" y="1494"/>
                </a:cxn>
                <a:cxn ang="0">
                  <a:pos x="420" y="1569"/>
                </a:cxn>
                <a:cxn ang="0">
                  <a:pos x="413" y="1471"/>
                </a:cxn>
                <a:cxn ang="0">
                  <a:pos x="410" y="1350"/>
                </a:cxn>
                <a:cxn ang="0">
                  <a:pos x="409" y="1144"/>
                </a:cxn>
                <a:cxn ang="0">
                  <a:pos x="412" y="1004"/>
                </a:cxn>
                <a:cxn ang="0">
                  <a:pos x="414" y="873"/>
                </a:cxn>
                <a:cxn ang="0">
                  <a:pos x="418" y="759"/>
                </a:cxn>
                <a:cxn ang="0">
                  <a:pos x="423" y="672"/>
                </a:cxn>
                <a:cxn ang="0">
                  <a:pos x="434" y="522"/>
                </a:cxn>
                <a:cxn ang="0">
                  <a:pos x="441" y="435"/>
                </a:cxn>
                <a:cxn ang="0">
                  <a:pos x="444" y="367"/>
                </a:cxn>
                <a:cxn ang="0">
                  <a:pos x="447" y="321"/>
                </a:cxn>
                <a:cxn ang="0">
                  <a:pos x="448" y="304"/>
                </a:cxn>
                <a:cxn ang="0">
                  <a:pos x="257" y="343"/>
                </a:cxn>
                <a:cxn ang="0">
                  <a:pos x="264" y="440"/>
                </a:cxn>
                <a:cxn ang="0">
                  <a:pos x="268" y="559"/>
                </a:cxn>
                <a:cxn ang="0">
                  <a:pos x="270" y="693"/>
                </a:cxn>
                <a:cxn ang="0">
                  <a:pos x="272" y="831"/>
                </a:cxn>
                <a:cxn ang="0">
                  <a:pos x="273" y="1029"/>
                </a:cxn>
                <a:cxn ang="0">
                  <a:pos x="272" y="1182"/>
                </a:cxn>
                <a:cxn ang="0">
                  <a:pos x="266" y="1330"/>
                </a:cxn>
                <a:cxn ang="0">
                  <a:pos x="261" y="1419"/>
                </a:cxn>
                <a:cxn ang="0">
                  <a:pos x="256" y="1494"/>
                </a:cxn>
                <a:cxn ang="0">
                  <a:pos x="252" y="1549"/>
                </a:cxn>
                <a:cxn ang="0">
                  <a:pos x="248" y="1579"/>
                </a:cxn>
                <a:cxn ang="0">
                  <a:pos x="29" y="1519"/>
                </a:cxn>
                <a:cxn ang="0">
                  <a:pos x="31" y="1502"/>
                </a:cxn>
                <a:cxn ang="0">
                  <a:pos x="33" y="1451"/>
                </a:cxn>
                <a:cxn ang="0">
                  <a:pos x="36" y="1371"/>
                </a:cxn>
                <a:cxn ang="0">
                  <a:pos x="40" y="1265"/>
                </a:cxn>
                <a:cxn ang="0">
                  <a:pos x="38" y="986"/>
                </a:cxn>
                <a:cxn ang="0">
                  <a:pos x="34" y="837"/>
                </a:cxn>
                <a:cxn ang="0">
                  <a:pos x="27" y="631"/>
                </a:cxn>
                <a:cxn ang="0">
                  <a:pos x="20" y="500"/>
                </a:cxn>
                <a:cxn ang="0">
                  <a:pos x="15" y="381"/>
                </a:cxn>
                <a:cxn ang="0">
                  <a:pos x="8" y="279"/>
                </a:cxn>
                <a:cxn ang="0">
                  <a:pos x="4" y="200"/>
                </a:cxn>
                <a:cxn ang="0">
                  <a:pos x="2" y="148"/>
                </a:cxn>
                <a:cxn ang="0">
                  <a:pos x="0" y="130"/>
                </a:cxn>
              </a:cxnLst>
              <a:rect l="0" t="0" r="r" b="b"/>
              <a:pathLst>
                <a:path w="689" h="1605">
                  <a:moveTo>
                    <a:pt x="396" y="0"/>
                  </a:moveTo>
                  <a:lnTo>
                    <a:pt x="481" y="9"/>
                  </a:lnTo>
                  <a:lnTo>
                    <a:pt x="689" y="107"/>
                  </a:lnTo>
                  <a:lnTo>
                    <a:pt x="689" y="111"/>
                  </a:lnTo>
                  <a:lnTo>
                    <a:pt x="688" y="124"/>
                  </a:lnTo>
                  <a:lnTo>
                    <a:pt x="687" y="145"/>
                  </a:lnTo>
                  <a:lnTo>
                    <a:pt x="684" y="173"/>
                  </a:lnTo>
                  <a:lnTo>
                    <a:pt x="681" y="207"/>
                  </a:lnTo>
                  <a:lnTo>
                    <a:pt x="678" y="246"/>
                  </a:lnTo>
                  <a:lnTo>
                    <a:pt x="675" y="289"/>
                  </a:lnTo>
                  <a:lnTo>
                    <a:pt x="671" y="336"/>
                  </a:lnTo>
                  <a:lnTo>
                    <a:pt x="667" y="386"/>
                  </a:lnTo>
                  <a:lnTo>
                    <a:pt x="659" y="491"/>
                  </a:lnTo>
                  <a:lnTo>
                    <a:pt x="655" y="545"/>
                  </a:lnTo>
                  <a:lnTo>
                    <a:pt x="651" y="597"/>
                  </a:lnTo>
                  <a:lnTo>
                    <a:pt x="649" y="649"/>
                  </a:lnTo>
                  <a:lnTo>
                    <a:pt x="645" y="698"/>
                  </a:lnTo>
                  <a:lnTo>
                    <a:pt x="642" y="745"/>
                  </a:lnTo>
                  <a:lnTo>
                    <a:pt x="640" y="788"/>
                  </a:lnTo>
                  <a:lnTo>
                    <a:pt x="638" y="826"/>
                  </a:lnTo>
                  <a:lnTo>
                    <a:pt x="637" y="859"/>
                  </a:lnTo>
                  <a:lnTo>
                    <a:pt x="637" y="894"/>
                  </a:lnTo>
                  <a:lnTo>
                    <a:pt x="636" y="935"/>
                  </a:lnTo>
                  <a:lnTo>
                    <a:pt x="636" y="1396"/>
                  </a:lnTo>
                  <a:lnTo>
                    <a:pt x="637" y="1429"/>
                  </a:lnTo>
                  <a:lnTo>
                    <a:pt x="637" y="1494"/>
                  </a:lnTo>
                  <a:lnTo>
                    <a:pt x="423" y="1605"/>
                  </a:lnTo>
                  <a:lnTo>
                    <a:pt x="420" y="1569"/>
                  </a:lnTo>
                  <a:lnTo>
                    <a:pt x="416" y="1523"/>
                  </a:lnTo>
                  <a:lnTo>
                    <a:pt x="413" y="1471"/>
                  </a:lnTo>
                  <a:lnTo>
                    <a:pt x="412" y="1413"/>
                  </a:lnTo>
                  <a:lnTo>
                    <a:pt x="410" y="1350"/>
                  </a:lnTo>
                  <a:lnTo>
                    <a:pt x="409" y="1283"/>
                  </a:lnTo>
                  <a:lnTo>
                    <a:pt x="409" y="1144"/>
                  </a:lnTo>
                  <a:lnTo>
                    <a:pt x="410" y="1074"/>
                  </a:lnTo>
                  <a:lnTo>
                    <a:pt x="412" y="1004"/>
                  </a:lnTo>
                  <a:lnTo>
                    <a:pt x="413" y="938"/>
                  </a:lnTo>
                  <a:lnTo>
                    <a:pt x="414" y="873"/>
                  </a:lnTo>
                  <a:lnTo>
                    <a:pt x="417" y="814"/>
                  </a:lnTo>
                  <a:lnTo>
                    <a:pt x="418" y="759"/>
                  </a:lnTo>
                  <a:lnTo>
                    <a:pt x="421" y="712"/>
                  </a:lnTo>
                  <a:lnTo>
                    <a:pt x="423" y="672"/>
                  </a:lnTo>
                  <a:lnTo>
                    <a:pt x="431" y="570"/>
                  </a:lnTo>
                  <a:lnTo>
                    <a:pt x="434" y="522"/>
                  </a:lnTo>
                  <a:lnTo>
                    <a:pt x="438" y="477"/>
                  </a:lnTo>
                  <a:lnTo>
                    <a:pt x="441" y="435"/>
                  </a:lnTo>
                  <a:lnTo>
                    <a:pt x="443" y="398"/>
                  </a:lnTo>
                  <a:lnTo>
                    <a:pt x="444" y="367"/>
                  </a:lnTo>
                  <a:lnTo>
                    <a:pt x="446" y="340"/>
                  </a:lnTo>
                  <a:lnTo>
                    <a:pt x="447" y="321"/>
                  </a:lnTo>
                  <a:lnTo>
                    <a:pt x="448" y="308"/>
                  </a:lnTo>
                  <a:lnTo>
                    <a:pt x="448" y="304"/>
                  </a:lnTo>
                  <a:lnTo>
                    <a:pt x="253" y="308"/>
                  </a:lnTo>
                  <a:lnTo>
                    <a:pt x="257" y="343"/>
                  </a:lnTo>
                  <a:lnTo>
                    <a:pt x="261" y="388"/>
                  </a:lnTo>
                  <a:lnTo>
                    <a:pt x="264" y="440"/>
                  </a:lnTo>
                  <a:lnTo>
                    <a:pt x="266" y="498"/>
                  </a:lnTo>
                  <a:lnTo>
                    <a:pt x="268" y="559"/>
                  </a:lnTo>
                  <a:lnTo>
                    <a:pt x="270" y="625"/>
                  </a:lnTo>
                  <a:lnTo>
                    <a:pt x="270" y="693"/>
                  </a:lnTo>
                  <a:lnTo>
                    <a:pt x="272" y="762"/>
                  </a:lnTo>
                  <a:lnTo>
                    <a:pt x="272" y="831"/>
                  </a:lnTo>
                  <a:lnTo>
                    <a:pt x="273" y="901"/>
                  </a:lnTo>
                  <a:lnTo>
                    <a:pt x="273" y="1029"/>
                  </a:lnTo>
                  <a:lnTo>
                    <a:pt x="272" y="1087"/>
                  </a:lnTo>
                  <a:lnTo>
                    <a:pt x="272" y="1182"/>
                  </a:lnTo>
                  <a:lnTo>
                    <a:pt x="269" y="1282"/>
                  </a:lnTo>
                  <a:lnTo>
                    <a:pt x="266" y="1330"/>
                  </a:lnTo>
                  <a:lnTo>
                    <a:pt x="264" y="1376"/>
                  </a:lnTo>
                  <a:lnTo>
                    <a:pt x="261" y="1419"/>
                  </a:lnTo>
                  <a:lnTo>
                    <a:pt x="258" y="1459"/>
                  </a:lnTo>
                  <a:lnTo>
                    <a:pt x="256" y="1494"/>
                  </a:lnTo>
                  <a:lnTo>
                    <a:pt x="253" y="1524"/>
                  </a:lnTo>
                  <a:lnTo>
                    <a:pt x="252" y="1549"/>
                  </a:lnTo>
                  <a:lnTo>
                    <a:pt x="249" y="1567"/>
                  </a:lnTo>
                  <a:lnTo>
                    <a:pt x="248" y="1579"/>
                  </a:lnTo>
                  <a:lnTo>
                    <a:pt x="248" y="1583"/>
                  </a:lnTo>
                  <a:lnTo>
                    <a:pt x="29" y="1519"/>
                  </a:lnTo>
                  <a:lnTo>
                    <a:pt x="29" y="1515"/>
                  </a:lnTo>
                  <a:lnTo>
                    <a:pt x="31" y="1502"/>
                  </a:lnTo>
                  <a:lnTo>
                    <a:pt x="32" y="1481"/>
                  </a:lnTo>
                  <a:lnTo>
                    <a:pt x="33" y="1451"/>
                  </a:lnTo>
                  <a:lnTo>
                    <a:pt x="34" y="1415"/>
                  </a:lnTo>
                  <a:lnTo>
                    <a:pt x="36" y="1371"/>
                  </a:lnTo>
                  <a:lnTo>
                    <a:pt x="38" y="1321"/>
                  </a:lnTo>
                  <a:lnTo>
                    <a:pt x="40" y="1265"/>
                  </a:lnTo>
                  <a:lnTo>
                    <a:pt x="40" y="1063"/>
                  </a:lnTo>
                  <a:lnTo>
                    <a:pt x="38" y="986"/>
                  </a:lnTo>
                  <a:lnTo>
                    <a:pt x="37" y="905"/>
                  </a:lnTo>
                  <a:lnTo>
                    <a:pt x="34" y="837"/>
                  </a:lnTo>
                  <a:lnTo>
                    <a:pt x="32" y="767"/>
                  </a:lnTo>
                  <a:lnTo>
                    <a:pt x="27" y="631"/>
                  </a:lnTo>
                  <a:lnTo>
                    <a:pt x="24" y="564"/>
                  </a:lnTo>
                  <a:lnTo>
                    <a:pt x="20" y="500"/>
                  </a:lnTo>
                  <a:lnTo>
                    <a:pt x="17" y="439"/>
                  </a:lnTo>
                  <a:lnTo>
                    <a:pt x="15" y="381"/>
                  </a:lnTo>
                  <a:lnTo>
                    <a:pt x="11" y="327"/>
                  </a:lnTo>
                  <a:lnTo>
                    <a:pt x="8" y="279"/>
                  </a:lnTo>
                  <a:lnTo>
                    <a:pt x="7" y="237"/>
                  </a:lnTo>
                  <a:lnTo>
                    <a:pt x="4" y="200"/>
                  </a:lnTo>
                  <a:lnTo>
                    <a:pt x="3" y="170"/>
                  </a:lnTo>
                  <a:lnTo>
                    <a:pt x="2" y="148"/>
                  </a:lnTo>
                  <a:lnTo>
                    <a:pt x="0" y="135"/>
                  </a:lnTo>
                  <a:lnTo>
                    <a:pt x="0" y="130"/>
                  </a:lnTo>
                  <a:lnTo>
                    <a:pt x="396"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34" name="Freeform 8">
              <a:extLst>
                <a:ext uri="{FF2B5EF4-FFF2-40B4-BE49-F238E27FC236}">
                  <a16:creationId xmlns:a16="http://schemas.microsoft.com/office/drawing/2014/main" id="{A1B12B6C-3EF8-E115-A8C3-E32BB24F989C}"/>
                </a:ext>
              </a:extLst>
            </p:cNvPr>
            <p:cNvSpPr>
              <a:spLocks/>
            </p:cNvSpPr>
            <p:nvPr/>
          </p:nvSpPr>
          <p:spPr bwMode="auto">
            <a:xfrm>
              <a:off x="5699566" y="5448674"/>
              <a:ext cx="292788" cy="189562"/>
            </a:xfrm>
            <a:custGeom>
              <a:avLst/>
              <a:gdLst/>
              <a:ahLst/>
              <a:cxnLst>
                <a:cxn ang="0">
                  <a:pos x="152" y="0"/>
                </a:cxn>
                <a:cxn ang="0">
                  <a:pos x="182" y="2"/>
                </a:cxn>
                <a:cxn ang="0">
                  <a:pos x="209" y="7"/>
                </a:cxn>
                <a:cxn ang="0">
                  <a:pos x="231" y="18"/>
                </a:cxn>
                <a:cxn ang="0">
                  <a:pos x="249" y="29"/>
                </a:cxn>
                <a:cxn ang="0">
                  <a:pos x="265" y="45"/>
                </a:cxn>
                <a:cxn ang="0">
                  <a:pos x="278" y="61"/>
                </a:cxn>
                <a:cxn ang="0">
                  <a:pos x="288" y="79"/>
                </a:cxn>
                <a:cxn ang="0">
                  <a:pos x="296" y="97"/>
                </a:cxn>
                <a:cxn ang="0">
                  <a:pos x="302" y="116"/>
                </a:cxn>
                <a:cxn ang="0">
                  <a:pos x="307" y="133"/>
                </a:cxn>
                <a:cxn ang="0">
                  <a:pos x="309" y="147"/>
                </a:cxn>
                <a:cxn ang="0">
                  <a:pos x="311" y="160"/>
                </a:cxn>
                <a:cxn ang="0">
                  <a:pos x="312" y="171"/>
                </a:cxn>
                <a:cxn ang="0">
                  <a:pos x="312" y="180"/>
                </a:cxn>
                <a:cxn ang="0">
                  <a:pos x="308" y="181"/>
                </a:cxn>
                <a:cxn ang="0">
                  <a:pos x="298" y="183"/>
                </a:cxn>
                <a:cxn ang="0">
                  <a:pos x="282" y="186"/>
                </a:cxn>
                <a:cxn ang="0">
                  <a:pos x="261" y="190"/>
                </a:cxn>
                <a:cxn ang="0">
                  <a:pos x="235" y="194"/>
                </a:cxn>
                <a:cxn ang="0">
                  <a:pos x="206" y="197"/>
                </a:cxn>
                <a:cxn ang="0">
                  <a:pos x="173" y="201"/>
                </a:cxn>
                <a:cxn ang="0">
                  <a:pos x="139" y="202"/>
                </a:cxn>
                <a:cxn ang="0">
                  <a:pos x="103" y="202"/>
                </a:cxn>
                <a:cxn ang="0">
                  <a:pos x="74" y="201"/>
                </a:cxn>
                <a:cxn ang="0">
                  <a:pos x="50" y="198"/>
                </a:cxn>
                <a:cxn ang="0">
                  <a:pos x="32" y="194"/>
                </a:cxn>
                <a:cxn ang="0">
                  <a:pos x="19" y="190"/>
                </a:cxn>
                <a:cxn ang="0">
                  <a:pos x="10" y="186"/>
                </a:cxn>
                <a:cxn ang="0">
                  <a:pos x="4" y="183"/>
                </a:cxn>
                <a:cxn ang="0">
                  <a:pos x="2" y="181"/>
                </a:cxn>
                <a:cxn ang="0">
                  <a:pos x="0" y="180"/>
                </a:cxn>
                <a:cxn ang="0">
                  <a:pos x="0" y="159"/>
                </a:cxn>
                <a:cxn ang="0">
                  <a:pos x="2" y="146"/>
                </a:cxn>
                <a:cxn ang="0">
                  <a:pos x="4" y="129"/>
                </a:cxn>
                <a:cxn ang="0">
                  <a:pos x="10" y="112"/>
                </a:cxn>
                <a:cxn ang="0">
                  <a:pos x="15" y="92"/>
                </a:cxn>
                <a:cxn ang="0">
                  <a:pos x="24" y="74"/>
                </a:cxn>
                <a:cxn ang="0">
                  <a:pos x="36" y="55"/>
                </a:cxn>
                <a:cxn ang="0">
                  <a:pos x="51" y="38"/>
                </a:cxn>
                <a:cxn ang="0">
                  <a:pos x="70" y="24"/>
                </a:cxn>
                <a:cxn ang="0">
                  <a:pos x="93" y="12"/>
                </a:cxn>
                <a:cxn ang="0">
                  <a:pos x="120" y="4"/>
                </a:cxn>
                <a:cxn ang="0">
                  <a:pos x="152" y="0"/>
                </a:cxn>
              </a:cxnLst>
              <a:rect l="0" t="0" r="r" b="b"/>
              <a:pathLst>
                <a:path w="312" h="202">
                  <a:moveTo>
                    <a:pt x="152" y="0"/>
                  </a:moveTo>
                  <a:lnTo>
                    <a:pt x="182" y="2"/>
                  </a:lnTo>
                  <a:lnTo>
                    <a:pt x="209" y="7"/>
                  </a:lnTo>
                  <a:lnTo>
                    <a:pt x="231" y="18"/>
                  </a:lnTo>
                  <a:lnTo>
                    <a:pt x="249" y="29"/>
                  </a:lnTo>
                  <a:lnTo>
                    <a:pt x="265" y="45"/>
                  </a:lnTo>
                  <a:lnTo>
                    <a:pt x="278" y="61"/>
                  </a:lnTo>
                  <a:lnTo>
                    <a:pt x="288" y="79"/>
                  </a:lnTo>
                  <a:lnTo>
                    <a:pt x="296" y="97"/>
                  </a:lnTo>
                  <a:lnTo>
                    <a:pt x="302" y="116"/>
                  </a:lnTo>
                  <a:lnTo>
                    <a:pt x="307" y="133"/>
                  </a:lnTo>
                  <a:lnTo>
                    <a:pt x="309" y="147"/>
                  </a:lnTo>
                  <a:lnTo>
                    <a:pt x="311" y="160"/>
                  </a:lnTo>
                  <a:lnTo>
                    <a:pt x="312" y="171"/>
                  </a:lnTo>
                  <a:lnTo>
                    <a:pt x="312" y="180"/>
                  </a:lnTo>
                  <a:lnTo>
                    <a:pt x="308" y="181"/>
                  </a:lnTo>
                  <a:lnTo>
                    <a:pt x="298" y="183"/>
                  </a:lnTo>
                  <a:lnTo>
                    <a:pt x="282" y="186"/>
                  </a:lnTo>
                  <a:lnTo>
                    <a:pt x="261" y="190"/>
                  </a:lnTo>
                  <a:lnTo>
                    <a:pt x="235" y="194"/>
                  </a:lnTo>
                  <a:lnTo>
                    <a:pt x="206" y="197"/>
                  </a:lnTo>
                  <a:lnTo>
                    <a:pt x="173" y="201"/>
                  </a:lnTo>
                  <a:lnTo>
                    <a:pt x="139" y="202"/>
                  </a:lnTo>
                  <a:lnTo>
                    <a:pt x="103" y="202"/>
                  </a:lnTo>
                  <a:lnTo>
                    <a:pt x="74" y="201"/>
                  </a:lnTo>
                  <a:lnTo>
                    <a:pt x="50" y="198"/>
                  </a:lnTo>
                  <a:lnTo>
                    <a:pt x="32" y="194"/>
                  </a:lnTo>
                  <a:lnTo>
                    <a:pt x="19" y="190"/>
                  </a:lnTo>
                  <a:lnTo>
                    <a:pt x="10" y="186"/>
                  </a:lnTo>
                  <a:lnTo>
                    <a:pt x="4" y="183"/>
                  </a:lnTo>
                  <a:lnTo>
                    <a:pt x="2" y="181"/>
                  </a:lnTo>
                  <a:lnTo>
                    <a:pt x="0" y="180"/>
                  </a:lnTo>
                  <a:lnTo>
                    <a:pt x="0" y="159"/>
                  </a:lnTo>
                  <a:lnTo>
                    <a:pt x="2" y="146"/>
                  </a:lnTo>
                  <a:lnTo>
                    <a:pt x="4" y="129"/>
                  </a:lnTo>
                  <a:lnTo>
                    <a:pt x="10" y="112"/>
                  </a:lnTo>
                  <a:lnTo>
                    <a:pt x="15" y="92"/>
                  </a:lnTo>
                  <a:lnTo>
                    <a:pt x="24" y="74"/>
                  </a:lnTo>
                  <a:lnTo>
                    <a:pt x="36" y="55"/>
                  </a:lnTo>
                  <a:lnTo>
                    <a:pt x="51" y="38"/>
                  </a:lnTo>
                  <a:lnTo>
                    <a:pt x="70" y="24"/>
                  </a:lnTo>
                  <a:lnTo>
                    <a:pt x="93" y="12"/>
                  </a:lnTo>
                  <a:lnTo>
                    <a:pt x="120" y="4"/>
                  </a:lnTo>
                  <a:lnTo>
                    <a:pt x="152" y="0"/>
                  </a:lnTo>
                  <a:close/>
                </a:path>
              </a:pathLst>
            </a:custGeom>
            <a:solidFill>
              <a:srgbClr val="000000"/>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35" name="Freeform 9">
              <a:extLst>
                <a:ext uri="{FF2B5EF4-FFF2-40B4-BE49-F238E27FC236}">
                  <a16:creationId xmlns:a16="http://schemas.microsoft.com/office/drawing/2014/main" id="{88122FF2-C2C5-DF53-81A3-FBE3EBC27BDB}"/>
                </a:ext>
              </a:extLst>
            </p:cNvPr>
            <p:cNvSpPr>
              <a:spLocks/>
            </p:cNvSpPr>
            <p:nvPr/>
          </p:nvSpPr>
          <p:spPr bwMode="auto">
            <a:xfrm>
              <a:off x="6142502" y="5452428"/>
              <a:ext cx="314372" cy="201761"/>
            </a:xfrm>
            <a:custGeom>
              <a:avLst/>
              <a:gdLst/>
              <a:ahLst/>
              <a:cxnLst>
                <a:cxn ang="0">
                  <a:pos x="183" y="0"/>
                </a:cxn>
                <a:cxn ang="0">
                  <a:pos x="213" y="2"/>
                </a:cxn>
                <a:cxn ang="0">
                  <a:pos x="240" y="7"/>
                </a:cxn>
                <a:cxn ang="0">
                  <a:pos x="262" y="16"/>
                </a:cxn>
                <a:cxn ang="0">
                  <a:pos x="280" y="29"/>
                </a:cxn>
                <a:cxn ang="0">
                  <a:pos x="296" y="44"/>
                </a:cxn>
                <a:cxn ang="0">
                  <a:pos x="308" y="61"/>
                </a:cxn>
                <a:cxn ang="0">
                  <a:pos x="317" y="79"/>
                </a:cxn>
                <a:cxn ang="0">
                  <a:pos x="323" y="97"/>
                </a:cxn>
                <a:cxn ang="0">
                  <a:pos x="329" y="114"/>
                </a:cxn>
                <a:cxn ang="0">
                  <a:pos x="333" y="131"/>
                </a:cxn>
                <a:cxn ang="0">
                  <a:pos x="334" y="147"/>
                </a:cxn>
                <a:cxn ang="0">
                  <a:pos x="335" y="160"/>
                </a:cxn>
                <a:cxn ang="0">
                  <a:pos x="335" y="181"/>
                </a:cxn>
                <a:cxn ang="0">
                  <a:pos x="334" y="182"/>
                </a:cxn>
                <a:cxn ang="0">
                  <a:pos x="331" y="186"/>
                </a:cxn>
                <a:cxn ang="0">
                  <a:pos x="325" y="190"/>
                </a:cxn>
                <a:cxn ang="0">
                  <a:pos x="314" y="196"/>
                </a:cxn>
                <a:cxn ang="0">
                  <a:pos x="300" y="201"/>
                </a:cxn>
                <a:cxn ang="0">
                  <a:pos x="279" y="205"/>
                </a:cxn>
                <a:cxn ang="0">
                  <a:pos x="251" y="210"/>
                </a:cxn>
                <a:cxn ang="0">
                  <a:pos x="216" y="214"/>
                </a:cxn>
                <a:cxn ang="0">
                  <a:pos x="183" y="215"/>
                </a:cxn>
                <a:cxn ang="0">
                  <a:pos x="152" y="214"/>
                </a:cxn>
                <a:cxn ang="0">
                  <a:pos x="122" y="210"/>
                </a:cxn>
                <a:cxn ang="0">
                  <a:pos x="93" y="206"/>
                </a:cxn>
                <a:cxn ang="0">
                  <a:pos x="67" y="201"/>
                </a:cxn>
                <a:cxn ang="0">
                  <a:pos x="44" y="194"/>
                </a:cxn>
                <a:cxn ang="0">
                  <a:pos x="26" y="189"/>
                </a:cxn>
                <a:cxn ang="0">
                  <a:pos x="12" y="184"/>
                </a:cxn>
                <a:cxn ang="0">
                  <a:pos x="2" y="181"/>
                </a:cxn>
                <a:cxn ang="0">
                  <a:pos x="0" y="180"/>
                </a:cxn>
                <a:cxn ang="0">
                  <a:pos x="0" y="172"/>
                </a:cxn>
                <a:cxn ang="0">
                  <a:pos x="1" y="161"/>
                </a:cxn>
                <a:cxn ang="0">
                  <a:pos x="2" y="150"/>
                </a:cxn>
                <a:cxn ang="0">
                  <a:pos x="6" y="135"/>
                </a:cxn>
                <a:cxn ang="0">
                  <a:pos x="12" y="120"/>
                </a:cxn>
                <a:cxn ang="0">
                  <a:pos x="18" y="101"/>
                </a:cxn>
                <a:cxn ang="0">
                  <a:pos x="27" y="84"/>
                </a:cxn>
                <a:cxn ang="0">
                  <a:pos x="39" y="67"/>
                </a:cxn>
                <a:cxn ang="0">
                  <a:pos x="54" y="50"/>
                </a:cxn>
                <a:cxn ang="0">
                  <a:pos x="72" y="36"/>
                </a:cxn>
                <a:cxn ang="0">
                  <a:pos x="93" y="23"/>
                </a:cxn>
                <a:cxn ang="0">
                  <a:pos x="119" y="11"/>
                </a:cxn>
                <a:cxn ang="0">
                  <a:pos x="149" y="4"/>
                </a:cxn>
                <a:cxn ang="0">
                  <a:pos x="183" y="0"/>
                </a:cxn>
              </a:cxnLst>
              <a:rect l="0" t="0" r="r" b="b"/>
              <a:pathLst>
                <a:path w="335" h="215">
                  <a:moveTo>
                    <a:pt x="183" y="0"/>
                  </a:moveTo>
                  <a:lnTo>
                    <a:pt x="213" y="2"/>
                  </a:lnTo>
                  <a:lnTo>
                    <a:pt x="240" y="7"/>
                  </a:lnTo>
                  <a:lnTo>
                    <a:pt x="262" y="16"/>
                  </a:lnTo>
                  <a:lnTo>
                    <a:pt x="280" y="29"/>
                  </a:lnTo>
                  <a:lnTo>
                    <a:pt x="296" y="44"/>
                  </a:lnTo>
                  <a:lnTo>
                    <a:pt x="308" y="61"/>
                  </a:lnTo>
                  <a:lnTo>
                    <a:pt x="317" y="79"/>
                  </a:lnTo>
                  <a:lnTo>
                    <a:pt x="323" y="97"/>
                  </a:lnTo>
                  <a:lnTo>
                    <a:pt x="329" y="114"/>
                  </a:lnTo>
                  <a:lnTo>
                    <a:pt x="333" y="131"/>
                  </a:lnTo>
                  <a:lnTo>
                    <a:pt x="334" y="147"/>
                  </a:lnTo>
                  <a:lnTo>
                    <a:pt x="335" y="160"/>
                  </a:lnTo>
                  <a:lnTo>
                    <a:pt x="335" y="181"/>
                  </a:lnTo>
                  <a:lnTo>
                    <a:pt x="334" y="182"/>
                  </a:lnTo>
                  <a:lnTo>
                    <a:pt x="331" y="186"/>
                  </a:lnTo>
                  <a:lnTo>
                    <a:pt x="325" y="190"/>
                  </a:lnTo>
                  <a:lnTo>
                    <a:pt x="314" y="196"/>
                  </a:lnTo>
                  <a:lnTo>
                    <a:pt x="300" y="201"/>
                  </a:lnTo>
                  <a:lnTo>
                    <a:pt x="279" y="205"/>
                  </a:lnTo>
                  <a:lnTo>
                    <a:pt x="251" y="210"/>
                  </a:lnTo>
                  <a:lnTo>
                    <a:pt x="216" y="214"/>
                  </a:lnTo>
                  <a:lnTo>
                    <a:pt x="183" y="215"/>
                  </a:lnTo>
                  <a:lnTo>
                    <a:pt x="152" y="214"/>
                  </a:lnTo>
                  <a:lnTo>
                    <a:pt x="122" y="210"/>
                  </a:lnTo>
                  <a:lnTo>
                    <a:pt x="93" y="206"/>
                  </a:lnTo>
                  <a:lnTo>
                    <a:pt x="67" y="201"/>
                  </a:lnTo>
                  <a:lnTo>
                    <a:pt x="44" y="194"/>
                  </a:lnTo>
                  <a:lnTo>
                    <a:pt x="26" y="189"/>
                  </a:lnTo>
                  <a:lnTo>
                    <a:pt x="12" y="184"/>
                  </a:lnTo>
                  <a:lnTo>
                    <a:pt x="2" y="181"/>
                  </a:lnTo>
                  <a:lnTo>
                    <a:pt x="0" y="180"/>
                  </a:lnTo>
                  <a:lnTo>
                    <a:pt x="0" y="172"/>
                  </a:lnTo>
                  <a:lnTo>
                    <a:pt x="1" y="161"/>
                  </a:lnTo>
                  <a:lnTo>
                    <a:pt x="2" y="150"/>
                  </a:lnTo>
                  <a:lnTo>
                    <a:pt x="6" y="135"/>
                  </a:lnTo>
                  <a:lnTo>
                    <a:pt x="12" y="120"/>
                  </a:lnTo>
                  <a:lnTo>
                    <a:pt x="18" y="101"/>
                  </a:lnTo>
                  <a:lnTo>
                    <a:pt x="27" y="84"/>
                  </a:lnTo>
                  <a:lnTo>
                    <a:pt x="39" y="67"/>
                  </a:lnTo>
                  <a:lnTo>
                    <a:pt x="54" y="50"/>
                  </a:lnTo>
                  <a:lnTo>
                    <a:pt x="72" y="36"/>
                  </a:lnTo>
                  <a:lnTo>
                    <a:pt x="93" y="23"/>
                  </a:lnTo>
                  <a:lnTo>
                    <a:pt x="119" y="11"/>
                  </a:lnTo>
                  <a:lnTo>
                    <a:pt x="149" y="4"/>
                  </a:lnTo>
                  <a:lnTo>
                    <a:pt x="183" y="0"/>
                  </a:lnTo>
                  <a:close/>
                </a:path>
              </a:pathLst>
            </a:custGeom>
            <a:solidFill>
              <a:srgbClr val="000000"/>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36" name="Freeform 10">
              <a:extLst>
                <a:ext uri="{FF2B5EF4-FFF2-40B4-BE49-F238E27FC236}">
                  <a16:creationId xmlns:a16="http://schemas.microsoft.com/office/drawing/2014/main" id="{2D5CC160-E5ED-A83F-4DFD-4399DC2B794A}"/>
                </a:ext>
              </a:extLst>
            </p:cNvPr>
            <p:cNvSpPr>
              <a:spLocks/>
            </p:cNvSpPr>
            <p:nvPr/>
          </p:nvSpPr>
          <p:spPr bwMode="auto">
            <a:xfrm>
              <a:off x="6005492" y="2863318"/>
              <a:ext cx="190500" cy="158594"/>
            </a:xfrm>
            <a:custGeom>
              <a:avLst/>
              <a:gdLst/>
              <a:ahLst/>
              <a:cxnLst>
                <a:cxn ang="0">
                  <a:pos x="200" y="0"/>
                </a:cxn>
                <a:cxn ang="0">
                  <a:pos x="203" y="0"/>
                </a:cxn>
                <a:cxn ang="0">
                  <a:pos x="158" y="164"/>
                </a:cxn>
                <a:cxn ang="0">
                  <a:pos x="112" y="169"/>
                </a:cxn>
                <a:cxn ang="0">
                  <a:pos x="0" y="22"/>
                </a:cxn>
                <a:cxn ang="0">
                  <a:pos x="4" y="22"/>
                </a:cxn>
                <a:cxn ang="0">
                  <a:pos x="15" y="21"/>
                </a:cxn>
                <a:cxn ang="0">
                  <a:pos x="31" y="20"/>
                </a:cxn>
                <a:cxn ang="0">
                  <a:pos x="50" y="17"/>
                </a:cxn>
                <a:cxn ang="0">
                  <a:pos x="70" y="16"/>
                </a:cxn>
                <a:cxn ang="0">
                  <a:pos x="88" y="13"/>
                </a:cxn>
                <a:cxn ang="0">
                  <a:pos x="105" y="12"/>
                </a:cxn>
                <a:cxn ang="0">
                  <a:pos x="128" y="9"/>
                </a:cxn>
                <a:cxn ang="0">
                  <a:pos x="151" y="7"/>
                </a:cxn>
                <a:cxn ang="0">
                  <a:pos x="171" y="4"/>
                </a:cxn>
                <a:cxn ang="0">
                  <a:pos x="188" y="3"/>
                </a:cxn>
                <a:cxn ang="0">
                  <a:pos x="200" y="0"/>
                </a:cxn>
              </a:cxnLst>
              <a:rect l="0" t="0" r="r" b="b"/>
              <a:pathLst>
                <a:path w="203" h="169">
                  <a:moveTo>
                    <a:pt x="200" y="0"/>
                  </a:moveTo>
                  <a:lnTo>
                    <a:pt x="203" y="0"/>
                  </a:lnTo>
                  <a:lnTo>
                    <a:pt x="158" y="164"/>
                  </a:lnTo>
                  <a:lnTo>
                    <a:pt x="112" y="169"/>
                  </a:lnTo>
                  <a:lnTo>
                    <a:pt x="0" y="22"/>
                  </a:lnTo>
                  <a:lnTo>
                    <a:pt x="4" y="22"/>
                  </a:lnTo>
                  <a:lnTo>
                    <a:pt x="15" y="21"/>
                  </a:lnTo>
                  <a:lnTo>
                    <a:pt x="31" y="20"/>
                  </a:lnTo>
                  <a:lnTo>
                    <a:pt x="50" y="17"/>
                  </a:lnTo>
                  <a:lnTo>
                    <a:pt x="70" y="16"/>
                  </a:lnTo>
                  <a:lnTo>
                    <a:pt x="88" y="13"/>
                  </a:lnTo>
                  <a:lnTo>
                    <a:pt x="105" y="12"/>
                  </a:lnTo>
                  <a:lnTo>
                    <a:pt x="128" y="9"/>
                  </a:lnTo>
                  <a:lnTo>
                    <a:pt x="151" y="7"/>
                  </a:lnTo>
                  <a:lnTo>
                    <a:pt x="171" y="4"/>
                  </a:lnTo>
                  <a:lnTo>
                    <a:pt x="188" y="3"/>
                  </a:lnTo>
                  <a:lnTo>
                    <a:pt x="200" y="0"/>
                  </a:lnTo>
                  <a:close/>
                </a:path>
              </a:pathLst>
            </a:custGeom>
            <a:solidFill>
              <a:srgbClr val="FF5E00"/>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37" name="Freeform 11">
              <a:extLst>
                <a:ext uri="{FF2B5EF4-FFF2-40B4-BE49-F238E27FC236}">
                  <a16:creationId xmlns:a16="http://schemas.microsoft.com/office/drawing/2014/main" id="{706AF788-F936-EDD5-61AB-D4E455335C5A}"/>
                </a:ext>
              </a:extLst>
            </p:cNvPr>
            <p:cNvSpPr>
              <a:spLocks/>
            </p:cNvSpPr>
            <p:nvPr/>
          </p:nvSpPr>
          <p:spPr bwMode="auto">
            <a:xfrm>
              <a:off x="6075874" y="2990005"/>
              <a:ext cx="178300" cy="687864"/>
            </a:xfrm>
            <a:custGeom>
              <a:avLst/>
              <a:gdLst/>
              <a:ahLst/>
              <a:cxnLst>
                <a:cxn ang="0">
                  <a:pos x="79" y="0"/>
                </a:cxn>
                <a:cxn ang="0">
                  <a:pos x="80" y="4"/>
                </a:cxn>
                <a:cxn ang="0">
                  <a:pos x="83" y="13"/>
                </a:cxn>
                <a:cxn ang="0">
                  <a:pos x="88" y="30"/>
                </a:cxn>
                <a:cxn ang="0">
                  <a:pos x="93" y="51"/>
                </a:cxn>
                <a:cxn ang="0">
                  <a:pos x="101" y="77"/>
                </a:cxn>
                <a:cxn ang="0">
                  <a:pos x="109" y="107"/>
                </a:cxn>
                <a:cxn ang="0">
                  <a:pos x="118" y="142"/>
                </a:cxn>
                <a:cxn ang="0">
                  <a:pos x="127" y="177"/>
                </a:cxn>
                <a:cxn ang="0">
                  <a:pos x="138" y="216"/>
                </a:cxn>
                <a:cxn ang="0">
                  <a:pos x="147" y="255"/>
                </a:cxn>
                <a:cxn ang="0">
                  <a:pos x="156" y="296"/>
                </a:cxn>
                <a:cxn ang="0">
                  <a:pos x="165" y="335"/>
                </a:cxn>
                <a:cxn ang="0">
                  <a:pos x="173" y="376"/>
                </a:cxn>
                <a:cxn ang="0">
                  <a:pos x="180" y="414"/>
                </a:cxn>
                <a:cxn ang="0">
                  <a:pos x="186" y="451"/>
                </a:cxn>
                <a:cxn ang="0">
                  <a:pos x="190" y="485"/>
                </a:cxn>
                <a:cxn ang="0">
                  <a:pos x="113" y="733"/>
                </a:cxn>
                <a:cxn ang="0">
                  <a:pos x="0" y="541"/>
                </a:cxn>
                <a:cxn ang="0">
                  <a:pos x="0" y="537"/>
                </a:cxn>
                <a:cxn ang="0">
                  <a:pos x="1" y="524"/>
                </a:cxn>
                <a:cxn ang="0">
                  <a:pos x="4" y="503"/>
                </a:cxn>
                <a:cxn ang="0">
                  <a:pos x="7" y="477"/>
                </a:cxn>
                <a:cxn ang="0">
                  <a:pos x="9" y="444"/>
                </a:cxn>
                <a:cxn ang="0">
                  <a:pos x="13" y="407"/>
                </a:cxn>
                <a:cxn ang="0">
                  <a:pos x="16" y="367"/>
                </a:cxn>
                <a:cxn ang="0">
                  <a:pos x="20" y="324"/>
                </a:cxn>
                <a:cxn ang="0">
                  <a:pos x="24" y="279"/>
                </a:cxn>
                <a:cxn ang="0">
                  <a:pos x="26" y="235"/>
                </a:cxn>
                <a:cxn ang="0">
                  <a:pos x="29" y="189"/>
                </a:cxn>
                <a:cxn ang="0">
                  <a:pos x="32" y="145"/>
                </a:cxn>
                <a:cxn ang="0">
                  <a:pos x="33" y="104"/>
                </a:cxn>
                <a:cxn ang="0">
                  <a:pos x="33" y="30"/>
                </a:cxn>
                <a:cxn ang="0">
                  <a:pos x="32" y="1"/>
                </a:cxn>
                <a:cxn ang="0">
                  <a:pos x="79" y="0"/>
                </a:cxn>
              </a:cxnLst>
              <a:rect l="0" t="0" r="r" b="b"/>
              <a:pathLst>
                <a:path w="190" h="733">
                  <a:moveTo>
                    <a:pt x="79" y="0"/>
                  </a:moveTo>
                  <a:lnTo>
                    <a:pt x="80" y="4"/>
                  </a:lnTo>
                  <a:lnTo>
                    <a:pt x="83" y="13"/>
                  </a:lnTo>
                  <a:lnTo>
                    <a:pt x="88" y="30"/>
                  </a:lnTo>
                  <a:lnTo>
                    <a:pt x="93" y="51"/>
                  </a:lnTo>
                  <a:lnTo>
                    <a:pt x="101" y="77"/>
                  </a:lnTo>
                  <a:lnTo>
                    <a:pt x="109" y="107"/>
                  </a:lnTo>
                  <a:lnTo>
                    <a:pt x="118" y="142"/>
                  </a:lnTo>
                  <a:lnTo>
                    <a:pt x="127" y="177"/>
                  </a:lnTo>
                  <a:lnTo>
                    <a:pt x="138" y="216"/>
                  </a:lnTo>
                  <a:lnTo>
                    <a:pt x="147" y="255"/>
                  </a:lnTo>
                  <a:lnTo>
                    <a:pt x="156" y="296"/>
                  </a:lnTo>
                  <a:lnTo>
                    <a:pt x="165" y="335"/>
                  </a:lnTo>
                  <a:lnTo>
                    <a:pt x="173" y="376"/>
                  </a:lnTo>
                  <a:lnTo>
                    <a:pt x="180" y="414"/>
                  </a:lnTo>
                  <a:lnTo>
                    <a:pt x="186" y="451"/>
                  </a:lnTo>
                  <a:lnTo>
                    <a:pt x="190" y="485"/>
                  </a:lnTo>
                  <a:lnTo>
                    <a:pt x="113" y="733"/>
                  </a:lnTo>
                  <a:lnTo>
                    <a:pt x="0" y="541"/>
                  </a:lnTo>
                  <a:lnTo>
                    <a:pt x="0" y="537"/>
                  </a:lnTo>
                  <a:lnTo>
                    <a:pt x="1" y="524"/>
                  </a:lnTo>
                  <a:lnTo>
                    <a:pt x="4" y="503"/>
                  </a:lnTo>
                  <a:lnTo>
                    <a:pt x="7" y="477"/>
                  </a:lnTo>
                  <a:lnTo>
                    <a:pt x="9" y="444"/>
                  </a:lnTo>
                  <a:lnTo>
                    <a:pt x="13" y="407"/>
                  </a:lnTo>
                  <a:lnTo>
                    <a:pt x="16" y="367"/>
                  </a:lnTo>
                  <a:lnTo>
                    <a:pt x="20" y="324"/>
                  </a:lnTo>
                  <a:lnTo>
                    <a:pt x="24" y="279"/>
                  </a:lnTo>
                  <a:lnTo>
                    <a:pt x="26" y="235"/>
                  </a:lnTo>
                  <a:lnTo>
                    <a:pt x="29" y="189"/>
                  </a:lnTo>
                  <a:lnTo>
                    <a:pt x="32" y="145"/>
                  </a:lnTo>
                  <a:lnTo>
                    <a:pt x="33" y="104"/>
                  </a:lnTo>
                  <a:lnTo>
                    <a:pt x="33" y="30"/>
                  </a:lnTo>
                  <a:lnTo>
                    <a:pt x="32" y="1"/>
                  </a:lnTo>
                  <a:lnTo>
                    <a:pt x="79" y="0"/>
                  </a:lnTo>
                  <a:close/>
                </a:path>
              </a:pathLst>
            </a:custGeom>
            <a:solidFill>
              <a:srgbClr val="FF5E00"/>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38" name="Freeform 12">
              <a:extLst>
                <a:ext uri="{FF2B5EF4-FFF2-40B4-BE49-F238E27FC236}">
                  <a16:creationId xmlns:a16="http://schemas.microsoft.com/office/drawing/2014/main" id="{E3E568EC-9955-C9C6-E4B0-559B76D92753}"/>
                </a:ext>
              </a:extLst>
            </p:cNvPr>
            <p:cNvSpPr>
              <a:spLocks/>
            </p:cNvSpPr>
            <p:nvPr/>
          </p:nvSpPr>
          <p:spPr bwMode="auto">
            <a:xfrm>
              <a:off x="5553172" y="1600200"/>
              <a:ext cx="965638" cy="1126108"/>
            </a:xfrm>
            <a:custGeom>
              <a:avLst/>
              <a:gdLst/>
              <a:ahLst/>
              <a:cxnLst>
                <a:cxn ang="0">
                  <a:pos x="455" y="0"/>
                </a:cxn>
                <a:cxn ang="0">
                  <a:pos x="511" y="5"/>
                </a:cxn>
                <a:cxn ang="0">
                  <a:pos x="566" y="17"/>
                </a:cxn>
                <a:cxn ang="0">
                  <a:pos x="620" y="35"/>
                </a:cxn>
                <a:cxn ang="0">
                  <a:pos x="672" y="59"/>
                </a:cxn>
                <a:cxn ang="0">
                  <a:pos x="723" y="89"/>
                </a:cxn>
                <a:cxn ang="0">
                  <a:pos x="772" y="126"/>
                </a:cxn>
                <a:cxn ang="0">
                  <a:pos x="818" y="166"/>
                </a:cxn>
                <a:cxn ang="0">
                  <a:pos x="860" y="213"/>
                </a:cxn>
                <a:cxn ang="0">
                  <a:pos x="899" y="266"/>
                </a:cxn>
                <a:cxn ang="0">
                  <a:pos x="934" y="322"/>
                </a:cxn>
                <a:cxn ang="0">
                  <a:pos x="964" y="384"/>
                </a:cxn>
                <a:cxn ang="0">
                  <a:pos x="991" y="450"/>
                </a:cxn>
                <a:cxn ang="0">
                  <a:pos x="1010" y="521"/>
                </a:cxn>
                <a:cxn ang="0">
                  <a:pos x="1022" y="578"/>
                </a:cxn>
                <a:cxn ang="0">
                  <a:pos x="1027" y="635"/>
                </a:cxn>
                <a:cxn ang="0">
                  <a:pos x="1029" y="691"/>
                </a:cxn>
                <a:cxn ang="0">
                  <a:pos x="1026" y="746"/>
                </a:cxn>
                <a:cxn ang="0">
                  <a:pos x="1018" y="800"/>
                </a:cxn>
                <a:cxn ang="0">
                  <a:pos x="1006" y="853"/>
                </a:cxn>
                <a:cxn ang="0">
                  <a:pos x="989" y="904"/>
                </a:cxn>
                <a:cxn ang="0">
                  <a:pos x="968" y="951"/>
                </a:cxn>
                <a:cxn ang="0">
                  <a:pos x="944" y="995"/>
                </a:cxn>
                <a:cxn ang="0">
                  <a:pos x="915" y="1037"/>
                </a:cxn>
                <a:cxn ang="0">
                  <a:pos x="881" y="1074"/>
                </a:cxn>
                <a:cxn ang="0">
                  <a:pos x="844" y="1108"/>
                </a:cxn>
                <a:cxn ang="0">
                  <a:pos x="803" y="1137"/>
                </a:cxn>
                <a:cxn ang="0">
                  <a:pos x="760" y="1160"/>
                </a:cxn>
                <a:cxn ang="0">
                  <a:pos x="713" y="1179"/>
                </a:cxn>
                <a:cxn ang="0">
                  <a:pos x="662" y="1192"/>
                </a:cxn>
                <a:cxn ang="0">
                  <a:pos x="600" y="1200"/>
                </a:cxn>
                <a:cxn ang="0">
                  <a:pos x="540" y="1200"/>
                </a:cxn>
                <a:cxn ang="0">
                  <a:pos x="482" y="1192"/>
                </a:cxn>
                <a:cxn ang="0">
                  <a:pos x="425" y="1177"/>
                </a:cxn>
                <a:cxn ang="0">
                  <a:pos x="370" y="1155"/>
                </a:cxn>
                <a:cxn ang="0">
                  <a:pos x="317" y="1128"/>
                </a:cxn>
                <a:cxn ang="0">
                  <a:pos x="268" y="1093"/>
                </a:cxn>
                <a:cxn ang="0">
                  <a:pos x="221" y="1053"/>
                </a:cxn>
                <a:cxn ang="0">
                  <a:pos x="177" y="1007"/>
                </a:cxn>
                <a:cxn ang="0">
                  <a:pos x="137" y="956"/>
                </a:cxn>
                <a:cxn ang="0">
                  <a:pos x="101" y="900"/>
                </a:cxn>
                <a:cxn ang="0">
                  <a:pos x="70" y="839"/>
                </a:cxn>
                <a:cxn ang="0">
                  <a:pos x="42" y="774"/>
                </a:cxn>
                <a:cxn ang="0">
                  <a:pos x="25" y="720"/>
                </a:cxn>
                <a:cxn ang="0">
                  <a:pos x="12" y="664"/>
                </a:cxn>
                <a:cxn ang="0">
                  <a:pos x="4" y="608"/>
                </a:cxn>
                <a:cxn ang="0">
                  <a:pos x="0" y="550"/>
                </a:cxn>
                <a:cxn ang="0">
                  <a:pos x="2" y="494"/>
                </a:cxn>
                <a:cxn ang="0">
                  <a:pos x="7" y="437"/>
                </a:cxn>
                <a:cxn ang="0">
                  <a:pos x="16" y="382"/>
                </a:cxn>
                <a:cxn ang="0">
                  <a:pos x="31" y="329"/>
                </a:cxn>
                <a:cxn ang="0">
                  <a:pos x="49" y="278"/>
                </a:cxn>
                <a:cxn ang="0">
                  <a:pos x="71" y="228"/>
                </a:cxn>
                <a:cxn ang="0">
                  <a:pos x="97" y="183"/>
                </a:cxn>
                <a:cxn ang="0">
                  <a:pos x="128" y="141"/>
                </a:cxn>
                <a:cxn ang="0">
                  <a:pos x="162" y="105"/>
                </a:cxn>
                <a:cxn ang="0">
                  <a:pos x="200" y="73"/>
                </a:cxn>
                <a:cxn ang="0">
                  <a:pos x="243" y="47"/>
                </a:cxn>
                <a:cxn ang="0">
                  <a:pos x="289" y="26"/>
                </a:cxn>
                <a:cxn ang="0">
                  <a:pos x="344" y="10"/>
                </a:cxn>
                <a:cxn ang="0">
                  <a:pos x="400" y="3"/>
                </a:cxn>
                <a:cxn ang="0">
                  <a:pos x="455" y="0"/>
                </a:cxn>
              </a:cxnLst>
              <a:rect l="0" t="0" r="r" b="b"/>
              <a:pathLst>
                <a:path w="1029" h="1200">
                  <a:moveTo>
                    <a:pt x="455" y="0"/>
                  </a:moveTo>
                  <a:lnTo>
                    <a:pt x="511" y="5"/>
                  </a:lnTo>
                  <a:lnTo>
                    <a:pt x="566" y="17"/>
                  </a:lnTo>
                  <a:lnTo>
                    <a:pt x="620" y="35"/>
                  </a:lnTo>
                  <a:lnTo>
                    <a:pt x="672" y="59"/>
                  </a:lnTo>
                  <a:lnTo>
                    <a:pt x="723" y="89"/>
                  </a:lnTo>
                  <a:lnTo>
                    <a:pt x="772" y="126"/>
                  </a:lnTo>
                  <a:lnTo>
                    <a:pt x="818" y="166"/>
                  </a:lnTo>
                  <a:lnTo>
                    <a:pt x="860" y="213"/>
                  </a:lnTo>
                  <a:lnTo>
                    <a:pt x="899" y="266"/>
                  </a:lnTo>
                  <a:lnTo>
                    <a:pt x="934" y="322"/>
                  </a:lnTo>
                  <a:lnTo>
                    <a:pt x="964" y="384"/>
                  </a:lnTo>
                  <a:lnTo>
                    <a:pt x="991" y="450"/>
                  </a:lnTo>
                  <a:lnTo>
                    <a:pt x="1010" y="521"/>
                  </a:lnTo>
                  <a:lnTo>
                    <a:pt x="1022" y="578"/>
                  </a:lnTo>
                  <a:lnTo>
                    <a:pt x="1027" y="635"/>
                  </a:lnTo>
                  <a:lnTo>
                    <a:pt x="1029" y="691"/>
                  </a:lnTo>
                  <a:lnTo>
                    <a:pt x="1026" y="746"/>
                  </a:lnTo>
                  <a:lnTo>
                    <a:pt x="1018" y="800"/>
                  </a:lnTo>
                  <a:lnTo>
                    <a:pt x="1006" y="853"/>
                  </a:lnTo>
                  <a:lnTo>
                    <a:pt x="989" y="904"/>
                  </a:lnTo>
                  <a:lnTo>
                    <a:pt x="968" y="951"/>
                  </a:lnTo>
                  <a:lnTo>
                    <a:pt x="944" y="995"/>
                  </a:lnTo>
                  <a:lnTo>
                    <a:pt x="915" y="1037"/>
                  </a:lnTo>
                  <a:lnTo>
                    <a:pt x="881" y="1074"/>
                  </a:lnTo>
                  <a:lnTo>
                    <a:pt x="844" y="1108"/>
                  </a:lnTo>
                  <a:lnTo>
                    <a:pt x="803" y="1137"/>
                  </a:lnTo>
                  <a:lnTo>
                    <a:pt x="760" y="1160"/>
                  </a:lnTo>
                  <a:lnTo>
                    <a:pt x="713" y="1179"/>
                  </a:lnTo>
                  <a:lnTo>
                    <a:pt x="662" y="1192"/>
                  </a:lnTo>
                  <a:lnTo>
                    <a:pt x="600" y="1200"/>
                  </a:lnTo>
                  <a:lnTo>
                    <a:pt x="540" y="1200"/>
                  </a:lnTo>
                  <a:lnTo>
                    <a:pt x="482" y="1192"/>
                  </a:lnTo>
                  <a:lnTo>
                    <a:pt x="425" y="1177"/>
                  </a:lnTo>
                  <a:lnTo>
                    <a:pt x="370" y="1155"/>
                  </a:lnTo>
                  <a:lnTo>
                    <a:pt x="317" y="1128"/>
                  </a:lnTo>
                  <a:lnTo>
                    <a:pt x="268" y="1093"/>
                  </a:lnTo>
                  <a:lnTo>
                    <a:pt x="221" y="1053"/>
                  </a:lnTo>
                  <a:lnTo>
                    <a:pt x="177" y="1007"/>
                  </a:lnTo>
                  <a:lnTo>
                    <a:pt x="137" y="956"/>
                  </a:lnTo>
                  <a:lnTo>
                    <a:pt x="101" y="900"/>
                  </a:lnTo>
                  <a:lnTo>
                    <a:pt x="70" y="839"/>
                  </a:lnTo>
                  <a:lnTo>
                    <a:pt x="42" y="774"/>
                  </a:lnTo>
                  <a:lnTo>
                    <a:pt x="25" y="720"/>
                  </a:lnTo>
                  <a:lnTo>
                    <a:pt x="12" y="664"/>
                  </a:lnTo>
                  <a:lnTo>
                    <a:pt x="4" y="608"/>
                  </a:lnTo>
                  <a:lnTo>
                    <a:pt x="0" y="550"/>
                  </a:lnTo>
                  <a:lnTo>
                    <a:pt x="2" y="494"/>
                  </a:lnTo>
                  <a:lnTo>
                    <a:pt x="7" y="437"/>
                  </a:lnTo>
                  <a:lnTo>
                    <a:pt x="16" y="382"/>
                  </a:lnTo>
                  <a:lnTo>
                    <a:pt x="31" y="329"/>
                  </a:lnTo>
                  <a:lnTo>
                    <a:pt x="49" y="278"/>
                  </a:lnTo>
                  <a:lnTo>
                    <a:pt x="71" y="228"/>
                  </a:lnTo>
                  <a:lnTo>
                    <a:pt x="97" y="183"/>
                  </a:lnTo>
                  <a:lnTo>
                    <a:pt x="128" y="141"/>
                  </a:lnTo>
                  <a:lnTo>
                    <a:pt x="162" y="105"/>
                  </a:lnTo>
                  <a:lnTo>
                    <a:pt x="200" y="73"/>
                  </a:lnTo>
                  <a:lnTo>
                    <a:pt x="243" y="47"/>
                  </a:lnTo>
                  <a:lnTo>
                    <a:pt x="289" y="26"/>
                  </a:lnTo>
                  <a:lnTo>
                    <a:pt x="344" y="10"/>
                  </a:lnTo>
                  <a:lnTo>
                    <a:pt x="400" y="3"/>
                  </a:lnTo>
                  <a:lnTo>
                    <a:pt x="455" y="0"/>
                  </a:lnTo>
                  <a:close/>
                </a:path>
              </a:pathLst>
            </a:custGeom>
            <a:solidFill>
              <a:srgbClr val="FFC970"/>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39" name="Freeform 13">
              <a:extLst>
                <a:ext uri="{FF2B5EF4-FFF2-40B4-BE49-F238E27FC236}">
                  <a16:creationId xmlns:a16="http://schemas.microsoft.com/office/drawing/2014/main" id="{3070A6D5-CBA2-EBD9-28FA-965D19D35FF2}"/>
                </a:ext>
              </a:extLst>
            </p:cNvPr>
            <p:cNvSpPr>
              <a:spLocks/>
            </p:cNvSpPr>
            <p:nvPr/>
          </p:nvSpPr>
          <p:spPr bwMode="auto">
            <a:xfrm>
              <a:off x="5618861" y="1655567"/>
              <a:ext cx="869919" cy="1015374"/>
            </a:xfrm>
            <a:custGeom>
              <a:avLst/>
              <a:gdLst/>
              <a:ahLst/>
              <a:cxnLst>
                <a:cxn ang="0">
                  <a:pos x="419" y="0"/>
                </a:cxn>
                <a:cxn ang="0">
                  <a:pos x="473" y="6"/>
                </a:cxn>
                <a:cxn ang="0">
                  <a:pos x="525" y="20"/>
                </a:cxn>
                <a:cxn ang="0">
                  <a:pos x="576" y="39"/>
                </a:cxn>
                <a:cxn ang="0">
                  <a:pos x="627" y="65"/>
                </a:cxn>
                <a:cxn ang="0">
                  <a:pos x="674" y="97"/>
                </a:cxn>
                <a:cxn ang="0">
                  <a:pos x="720" y="135"/>
                </a:cxn>
                <a:cxn ang="0">
                  <a:pos x="762" y="178"/>
                </a:cxn>
                <a:cxn ang="0">
                  <a:pos x="800" y="226"/>
                </a:cxn>
                <a:cxn ang="0">
                  <a:pos x="836" y="280"/>
                </a:cxn>
                <a:cxn ang="0">
                  <a:pos x="866" y="339"/>
                </a:cxn>
                <a:cxn ang="0">
                  <a:pos x="891" y="402"/>
                </a:cxn>
                <a:cxn ang="0">
                  <a:pos x="910" y="470"/>
                </a:cxn>
                <a:cxn ang="0">
                  <a:pos x="921" y="525"/>
                </a:cxn>
                <a:cxn ang="0">
                  <a:pos x="927" y="580"/>
                </a:cxn>
                <a:cxn ang="0">
                  <a:pos x="927" y="634"/>
                </a:cxn>
                <a:cxn ang="0">
                  <a:pos x="923" y="686"/>
                </a:cxn>
                <a:cxn ang="0">
                  <a:pos x="914" y="739"/>
                </a:cxn>
                <a:cxn ang="0">
                  <a:pos x="901" y="788"/>
                </a:cxn>
                <a:cxn ang="0">
                  <a:pos x="883" y="835"/>
                </a:cxn>
                <a:cxn ang="0">
                  <a:pos x="860" y="880"/>
                </a:cxn>
                <a:cxn ang="0">
                  <a:pos x="834" y="921"/>
                </a:cxn>
                <a:cxn ang="0">
                  <a:pos x="804" y="959"/>
                </a:cxn>
                <a:cxn ang="0">
                  <a:pos x="770" y="991"/>
                </a:cxn>
                <a:cxn ang="0">
                  <a:pos x="732" y="1020"/>
                </a:cxn>
                <a:cxn ang="0">
                  <a:pos x="690" y="1044"/>
                </a:cxn>
                <a:cxn ang="0">
                  <a:pos x="644" y="1062"/>
                </a:cxn>
                <a:cxn ang="0">
                  <a:pos x="596" y="1075"/>
                </a:cxn>
                <a:cxn ang="0">
                  <a:pos x="536" y="1082"/>
                </a:cxn>
                <a:cxn ang="0">
                  <a:pos x="478" y="1080"/>
                </a:cxn>
                <a:cxn ang="0">
                  <a:pos x="420" y="1072"/>
                </a:cxn>
                <a:cxn ang="0">
                  <a:pos x="365" y="1055"/>
                </a:cxn>
                <a:cxn ang="0">
                  <a:pos x="313" y="1032"/>
                </a:cxn>
                <a:cxn ang="0">
                  <a:pos x="262" y="1002"/>
                </a:cxn>
                <a:cxn ang="0">
                  <a:pos x="215" y="965"/>
                </a:cxn>
                <a:cxn ang="0">
                  <a:pos x="171" y="923"/>
                </a:cxn>
                <a:cxn ang="0">
                  <a:pos x="131" y="875"/>
                </a:cxn>
                <a:cxn ang="0">
                  <a:pos x="96" y="820"/>
                </a:cxn>
                <a:cxn ang="0">
                  <a:pos x="63" y="762"/>
                </a:cxn>
                <a:cxn ang="0">
                  <a:pos x="37" y="698"/>
                </a:cxn>
                <a:cxn ang="0">
                  <a:pos x="21" y="649"/>
                </a:cxn>
                <a:cxn ang="0">
                  <a:pos x="10" y="598"/>
                </a:cxn>
                <a:cxn ang="0">
                  <a:pos x="3" y="547"/>
                </a:cxn>
                <a:cxn ang="0">
                  <a:pos x="0" y="496"/>
                </a:cxn>
                <a:cxn ang="0">
                  <a:pos x="0" y="445"/>
                </a:cxn>
                <a:cxn ang="0">
                  <a:pos x="5" y="394"/>
                </a:cxn>
                <a:cxn ang="0">
                  <a:pos x="13" y="344"/>
                </a:cxn>
                <a:cxn ang="0">
                  <a:pos x="26" y="296"/>
                </a:cxn>
                <a:cxn ang="0">
                  <a:pos x="42" y="250"/>
                </a:cxn>
                <a:cxn ang="0">
                  <a:pos x="61" y="206"/>
                </a:cxn>
                <a:cxn ang="0">
                  <a:pos x="86" y="165"/>
                </a:cxn>
                <a:cxn ang="0">
                  <a:pos x="113" y="128"/>
                </a:cxn>
                <a:cxn ang="0">
                  <a:pos x="144" y="94"/>
                </a:cxn>
                <a:cxn ang="0">
                  <a:pos x="178" y="65"/>
                </a:cxn>
                <a:cxn ang="0">
                  <a:pos x="216" y="42"/>
                </a:cxn>
                <a:cxn ang="0">
                  <a:pos x="258" y="24"/>
                </a:cxn>
                <a:cxn ang="0">
                  <a:pos x="312" y="9"/>
                </a:cxn>
                <a:cxn ang="0">
                  <a:pos x="365" y="1"/>
                </a:cxn>
                <a:cxn ang="0">
                  <a:pos x="419" y="0"/>
                </a:cxn>
              </a:cxnLst>
              <a:rect l="0" t="0" r="r" b="b"/>
              <a:pathLst>
                <a:path w="927" h="1082">
                  <a:moveTo>
                    <a:pt x="419" y="0"/>
                  </a:moveTo>
                  <a:lnTo>
                    <a:pt x="473" y="6"/>
                  </a:lnTo>
                  <a:lnTo>
                    <a:pt x="525" y="20"/>
                  </a:lnTo>
                  <a:lnTo>
                    <a:pt x="576" y="39"/>
                  </a:lnTo>
                  <a:lnTo>
                    <a:pt x="627" y="65"/>
                  </a:lnTo>
                  <a:lnTo>
                    <a:pt x="674" y="97"/>
                  </a:lnTo>
                  <a:lnTo>
                    <a:pt x="720" y="135"/>
                  </a:lnTo>
                  <a:lnTo>
                    <a:pt x="762" y="178"/>
                  </a:lnTo>
                  <a:lnTo>
                    <a:pt x="800" y="226"/>
                  </a:lnTo>
                  <a:lnTo>
                    <a:pt x="836" y="280"/>
                  </a:lnTo>
                  <a:lnTo>
                    <a:pt x="866" y="339"/>
                  </a:lnTo>
                  <a:lnTo>
                    <a:pt x="891" y="402"/>
                  </a:lnTo>
                  <a:lnTo>
                    <a:pt x="910" y="470"/>
                  </a:lnTo>
                  <a:lnTo>
                    <a:pt x="921" y="525"/>
                  </a:lnTo>
                  <a:lnTo>
                    <a:pt x="927" y="580"/>
                  </a:lnTo>
                  <a:lnTo>
                    <a:pt x="927" y="634"/>
                  </a:lnTo>
                  <a:lnTo>
                    <a:pt x="923" y="686"/>
                  </a:lnTo>
                  <a:lnTo>
                    <a:pt x="914" y="739"/>
                  </a:lnTo>
                  <a:lnTo>
                    <a:pt x="901" y="788"/>
                  </a:lnTo>
                  <a:lnTo>
                    <a:pt x="883" y="835"/>
                  </a:lnTo>
                  <a:lnTo>
                    <a:pt x="860" y="880"/>
                  </a:lnTo>
                  <a:lnTo>
                    <a:pt x="834" y="921"/>
                  </a:lnTo>
                  <a:lnTo>
                    <a:pt x="804" y="959"/>
                  </a:lnTo>
                  <a:lnTo>
                    <a:pt x="770" y="991"/>
                  </a:lnTo>
                  <a:lnTo>
                    <a:pt x="732" y="1020"/>
                  </a:lnTo>
                  <a:lnTo>
                    <a:pt x="690" y="1044"/>
                  </a:lnTo>
                  <a:lnTo>
                    <a:pt x="644" y="1062"/>
                  </a:lnTo>
                  <a:lnTo>
                    <a:pt x="596" y="1075"/>
                  </a:lnTo>
                  <a:lnTo>
                    <a:pt x="536" y="1082"/>
                  </a:lnTo>
                  <a:lnTo>
                    <a:pt x="478" y="1080"/>
                  </a:lnTo>
                  <a:lnTo>
                    <a:pt x="420" y="1072"/>
                  </a:lnTo>
                  <a:lnTo>
                    <a:pt x="365" y="1055"/>
                  </a:lnTo>
                  <a:lnTo>
                    <a:pt x="313" y="1032"/>
                  </a:lnTo>
                  <a:lnTo>
                    <a:pt x="262" y="1002"/>
                  </a:lnTo>
                  <a:lnTo>
                    <a:pt x="215" y="965"/>
                  </a:lnTo>
                  <a:lnTo>
                    <a:pt x="171" y="923"/>
                  </a:lnTo>
                  <a:lnTo>
                    <a:pt x="131" y="875"/>
                  </a:lnTo>
                  <a:lnTo>
                    <a:pt x="96" y="820"/>
                  </a:lnTo>
                  <a:lnTo>
                    <a:pt x="63" y="762"/>
                  </a:lnTo>
                  <a:lnTo>
                    <a:pt x="37" y="698"/>
                  </a:lnTo>
                  <a:lnTo>
                    <a:pt x="21" y="649"/>
                  </a:lnTo>
                  <a:lnTo>
                    <a:pt x="10" y="598"/>
                  </a:lnTo>
                  <a:lnTo>
                    <a:pt x="3" y="547"/>
                  </a:lnTo>
                  <a:lnTo>
                    <a:pt x="0" y="496"/>
                  </a:lnTo>
                  <a:lnTo>
                    <a:pt x="0" y="445"/>
                  </a:lnTo>
                  <a:lnTo>
                    <a:pt x="5" y="394"/>
                  </a:lnTo>
                  <a:lnTo>
                    <a:pt x="13" y="344"/>
                  </a:lnTo>
                  <a:lnTo>
                    <a:pt x="26" y="296"/>
                  </a:lnTo>
                  <a:lnTo>
                    <a:pt x="42" y="250"/>
                  </a:lnTo>
                  <a:lnTo>
                    <a:pt x="61" y="206"/>
                  </a:lnTo>
                  <a:lnTo>
                    <a:pt x="86" y="165"/>
                  </a:lnTo>
                  <a:lnTo>
                    <a:pt x="113" y="128"/>
                  </a:lnTo>
                  <a:lnTo>
                    <a:pt x="144" y="94"/>
                  </a:lnTo>
                  <a:lnTo>
                    <a:pt x="178" y="65"/>
                  </a:lnTo>
                  <a:lnTo>
                    <a:pt x="216" y="42"/>
                  </a:lnTo>
                  <a:lnTo>
                    <a:pt x="258" y="24"/>
                  </a:lnTo>
                  <a:lnTo>
                    <a:pt x="312" y="9"/>
                  </a:lnTo>
                  <a:lnTo>
                    <a:pt x="365" y="1"/>
                  </a:lnTo>
                  <a:lnTo>
                    <a:pt x="419" y="0"/>
                  </a:lnTo>
                  <a:close/>
                </a:path>
              </a:pathLst>
            </a:custGeom>
            <a:solidFill>
              <a:srgbClr val="FED782"/>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40" name="Freeform 14">
              <a:extLst>
                <a:ext uri="{FF2B5EF4-FFF2-40B4-BE49-F238E27FC236}">
                  <a16:creationId xmlns:a16="http://schemas.microsoft.com/office/drawing/2014/main" id="{69389074-99FF-AF6B-B73C-1EECDF33F8A7}"/>
                </a:ext>
              </a:extLst>
            </p:cNvPr>
            <p:cNvSpPr>
              <a:spLocks/>
            </p:cNvSpPr>
            <p:nvPr/>
          </p:nvSpPr>
          <p:spPr bwMode="auto">
            <a:xfrm>
              <a:off x="5747425" y="4085145"/>
              <a:ext cx="646574" cy="195192"/>
            </a:xfrm>
            <a:custGeom>
              <a:avLst/>
              <a:gdLst/>
              <a:ahLst/>
              <a:cxnLst>
                <a:cxn ang="0">
                  <a:pos x="396" y="0"/>
                </a:cxn>
                <a:cxn ang="0">
                  <a:pos x="481" y="9"/>
                </a:cxn>
                <a:cxn ang="0">
                  <a:pos x="689" y="107"/>
                </a:cxn>
                <a:cxn ang="0">
                  <a:pos x="689" y="111"/>
                </a:cxn>
                <a:cxn ang="0">
                  <a:pos x="688" y="126"/>
                </a:cxn>
                <a:cxn ang="0">
                  <a:pos x="687" y="147"/>
                </a:cxn>
                <a:cxn ang="0">
                  <a:pos x="684" y="174"/>
                </a:cxn>
                <a:cxn ang="0">
                  <a:pos x="617" y="174"/>
                </a:cxn>
                <a:cxn ang="0">
                  <a:pos x="574" y="175"/>
                </a:cxn>
                <a:cxn ang="0">
                  <a:pos x="527" y="177"/>
                </a:cxn>
                <a:cxn ang="0">
                  <a:pos x="476" y="179"/>
                </a:cxn>
                <a:cxn ang="0">
                  <a:pos x="464" y="152"/>
                </a:cxn>
                <a:cxn ang="0">
                  <a:pos x="450" y="181"/>
                </a:cxn>
                <a:cxn ang="0">
                  <a:pos x="392" y="183"/>
                </a:cxn>
                <a:cxn ang="0">
                  <a:pos x="333" y="187"/>
                </a:cxn>
                <a:cxn ang="0">
                  <a:pos x="274" y="190"/>
                </a:cxn>
                <a:cxn ang="0">
                  <a:pos x="217" y="194"/>
                </a:cxn>
                <a:cxn ang="0">
                  <a:pos x="163" y="198"/>
                </a:cxn>
                <a:cxn ang="0">
                  <a:pos x="113" y="200"/>
                </a:cxn>
                <a:cxn ang="0">
                  <a:pos x="70" y="203"/>
                </a:cxn>
                <a:cxn ang="0">
                  <a:pos x="33" y="205"/>
                </a:cxn>
                <a:cxn ang="0">
                  <a:pos x="4" y="208"/>
                </a:cxn>
                <a:cxn ang="0">
                  <a:pos x="3" y="181"/>
                </a:cxn>
                <a:cxn ang="0">
                  <a:pos x="2" y="158"/>
                </a:cxn>
                <a:cxn ang="0">
                  <a:pos x="0" y="143"/>
                </a:cxn>
                <a:cxn ang="0">
                  <a:pos x="0" y="130"/>
                </a:cxn>
                <a:cxn ang="0">
                  <a:pos x="396" y="0"/>
                </a:cxn>
              </a:cxnLst>
              <a:rect l="0" t="0" r="r" b="b"/>
              <a:pathLst>
                <a:path w="689" h="208">
                  <a:moveTo>
                    <a:pt x="396" y="0"/>
                  </a:moveTo>
                  <a:lnTo>
                    <a:pt x="481" y="9"/>
                  </a:lnTo>
                  <a:lnTo>
                    <a:pt x="689" y="107"/>
                  </a:lnTo>
                  <a:lnTo>
                    <a:pt x="689" y="111"/>
                  </a:lnTo>
                  <a:lnTo>
                    <a:pt x="688" y="126"/>
                  </a:lnTo>
                  <a:lnTo>
                    <a:pt x="687" y="147"/>
                  </a:lnTo>
                  <a:lnTo>
                    <a:pt x="684" y="174"/>
                  </a:lnTo>
                  <a:lnTo>
                    <a:pt x="617" y="174"/>
                  </a:lnTo>
                  <a:lnTo>
                    <a:pt x="574" y="175"/>
                  </a:lnTo>
                  <a:lnTo>
                    <a:pt x="527" y="177"/>
                  </a:lnTo>
                  <a:lnTo>
                    <a:pt x="476" y="179"/>
                  </a:lnTo>
                  <a:lnTo>
                    <a:pt x="464" y="152"/>
                  </a:lnTo>
                  <a:lnTo>
                    <a:pt x="450" y="181"/>
                  </a:lnTo>
                  <a:lnTo>
                    <a:pt x="392" y="183"/>
                  </a:lnTo>
                  <a:lnTo>
                    <a:pt x="333" y="187"/>
                  </a:lnTo>
                  <a:lnTo>
                    <a:pt x="274" y="190"/>
                  </a:lnTo>
                  <a:lnTo>
                    <a:pt x="217" y="194"/>
                  </a:lnTo>
                  <a:lnTo>
                    <a:pt x="163" y="198"/>
                  </a:lnTo>
                  <a:lnTo>
                    <a:pt x="113" y="200"/>
                  </a:lnTo>
                  <a:lnTo>
                    <a:pt x="70" y="203"/>
                  </a:lnTo>
                  <a:lnTo>
                    <a:pt x="33" y="205"/>
                  </a:lnTo>
                  <a:lnTo>
                    <a:pt x="4" y="208"/>
                  </a:lnTo>
                  <a:lnTo>
                    <a:pt x="3" y="181"/>
                  </a:lnTo>
                  <a:lnTo>
                    <a:pt x="2" y="158"/>
                  </a:lnTo>
                  <a:lnTo>
                    <a:pt x="0" y="143"/>
                  </a:lnTo>
                  <a:lnTo>
                    <a:pt x="0" y="130"/>
                  </a:lnTo>
                  <a:lnTo>
                    <a:pt x="396" y="0"/>
                  </a:lnTo>
                  <a:close/>
                </a:path>
              </a:pathLst>
            </a:custGeom>
            <a:solidFill>
              <a:schemeClr val="tx1">
                <a:lumMod val="95000"/>
                <a:lumOff val="5000"/>
              </a:schemeClr>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41" name="Freeform 15">
              <a:extLst>
                <a:ext uri="{FF2B5EF4-FFF2-40B4-BE49-F238E27FC236}">
                  <a16:creationId xmlns:a16="http://schemas.microsoft.com/office/drawing/2014/main" id="{BCC82D46-1244-7885-6542-AAE26F2ADE16}"/>
                </a:ext>
              </a:extLst>
            </p:cNvPr>
            <p:cNvSpPr>
              <a:spLocks/>
            </p:cNvSpPr>
            <p:nvPr/>
          </p:nvSpPr>
          <p:spPr bwMode="auto">
            <a:xfrm>
              <a:off x="5553172" y="1626476"/>
              <a:ext cx="866165" cy="757308"/>
            </a:xfrm>
            <a:custGeom>
              <a:avLst/>
              <a:gdLst/>
              <a:ahLst/>
              <a:cxnLst>
                <a:cxn ang="0">
                  <a:pos x="502" y="6"/>
                </a:cxn>
                <a:cxn ang="0">
                  <a:pos x="612" y="37"/>
                </a:cxn>
                <a:cxn ang="0">
                  <a:pos x="714" y="94"/>
                </a:cxn>
                <a:cxn ang="0">
                  <a:pos x="809" y="175"/>
                </a:cxn>
                <a:cxn ang="0">
                  <a:pos x="888" y="278"/>
                </a:cxn>
                <a:cxn ang="0">
                  <a:pos x="907" y="369"/>
                </a:cxn>
                <a:cxn ang="0">
                  <a:pos x="865" y="428"/>
                </a:cxn>
                <a:cxn ang="0">
                  <a:pos x="810" y="480"/>
                </a:cxn>
                <a:cxn ang="0">
                  <a:pos x="742" y="521"/>
                </a:cxn>
                <a:cxn ang="0">
                  <a:pos x="659" y="544"/>
                </a:cxn>
                <a:cxn ang="0">
                  <a:pos x="552" y="544"/>
                </a:cxn>
                <a:cxn ang="0">
                  <a:pos x="444" y="529"/>
                </a:cxn>
                <a:cxn ang="0">
                  <a:pos x="357" y="500"/>
                </a:cxn>
                <a:cxn ang="0">
                  <a:pos x="287" y="467"/>
                </a:cxn>
                <a:cxn ang="0">
                  <a:pos x="238" y="434"/>
                </a:cxn>
                <a:cxn ang="0">
                  <a:pos x="205" y="405"/>
                </a:cxn>
                <a:cxn ang="0">
                  <a:pos x="189" y="390"/>
                </a:cxn>
                <a:cxn ang="0">
                  <a:pos x="194" y="447"/>
                </a:cxn>
                <a:cxn ang="0">
                  <a:pos x="194" y="555"/>
                </a:cxn>
                <a:cxn ang="0">
                  <a:pos x="179" y="645"/>
                </a:cxn>
                <a:cxn ang="0">
                  <a:pos x="148" y="717"/>
                </a:cxn>
                <a:cxn ang="0">
                  <a:pos x="111" y="771"/>
                </a:cxn>
                <a:cxn ang="0">
                  <a:pos x="69" y="807"/>
                </a:cxn>
                <a:cxn ang="0">
                  <a:pos x="23" y="684"/>
                </a:cxn>
                <a:cxn ang="0">
                  <a:pos x="3" y="556"/>
                </a:cxn>
                <a:cxn ang="0">
                  <a:pos x="6" y="426"/>
                </a:cxn>
                <a:cxn ang="0">
                  <a:pos x="29" y="302"/>
                </a:cxn>
                <a:cxn ang="0">
                  <a:pos x="73" y="202"/>
                </a:cxn>
                <a:cxn ang="0">
                  <a:pos x="128" y="127"/>
                </a:cxn>
                <a:cxn ang="0">
                  <a:pos x="196" y="68"/>
                </a:cxn>
                <a:cxn ang="0">
                  <a:pos x="276" y="26"/>
                </a:cxn>
                <a:cxn ang="0">
                  <a:pos x="389" y="1"/>
                </a:cxn>
              </a:cxnLst>
              <a:rect l="0" t="0" r="r" b="b"/>
              <a:pathLst>
                <a:path w="923" h="807">
                  <a:moveTo>
                    <a:pt x="446" y="0"/>
                  </a:moveTo>
                  <a:lnTo>
                    <a:pt x="502" y="6"/>
                  </a:lnTo>
                  <a:lnTo>
                    <a:pt x="557" y="18"/>
                  </a:lnTo>
                  <a:lnTo>
                    <a:pt x="612" y="37"/>
                  </a:lnTo>
                  <a:lnTo>
                    <a:pt x="665" y="62"/>
                  </a:lnTo>
                  <a:lnTo>
                    <a:pt x="714" y="94"/>
                  </a:lnTo>
                  <a:lnTo>
                    <a:pt x="763" y="132"/>
                  </a:lnTo>
                  <a:lnTo>
                    <a:pt x="809" y="175"/>
                  </a:lnTo>
                  <a:lnTo>
                    <a:pt x="851" y="225"/>
                  </a:lnTo>
                  <a:lnTo>
                    <a:pt x="888" y="278"/>
                  </a:lnTo>
                  <a:lnTo>
                    <a:pt x="923" y="339"/>
                  </a:lnTo>
                  <a:lnTo>
                    <a:pt x="907" y="369"/>
                  </a:lnTo>
                  <a:lnTo>
                    <a:pt x="887" y="399"/>
                  </a:lnTo>
                  <a:lnTo>
                    <a:pt x="865" y="428"/>
                  </a:lnTo>
                  <a:lnTo>
                    <a:pt x="839" y="455"/>
                  </a:lnTo>
                  <a:lnTo>
                    <a:pt x="810" y="480"/>
                  </a:lnTo>
                  <a:lnTo>
                    <a:pt x="777" y="502"/>
                  </a:lnTo>
                  <a:lnTo>
                    <a:pt x="742" y="521"/>
                  </a:lnTo>
                  <a:lnTo>
                    <a:pt x="703" y="535"/>
                  </a:lnTo>
                  <a:lnTo>
                    <a:pt x="659" y="544"/>
                  </a:lnTo>
                  <a:lnTo>
                    <a:pt x="613" y="547"/>
                  </a:lnTo>
                  <a:lnTo>
                    <a:pt x="552" y="544"/>
                  </a:lnTo>
                  <a:lnTo>
                    <a:pt x="496" y="538"/>
                  </a:lnTo>
                  <a:lnTo>
                    <a:pt x="444" y="529"/>
                  </a:lnTo>
                  <a:lnTo>
                    <a:pt x="399" y="515"/>
                  </a:lnTo>
                  <a:lnTo>
                    <a:pt x="357" y="500"/>
                  </a:lnTo>
                  <a:lnTo>
                    <a:pt x="320" y="484"/>
                  </a:lnTo>
                  <a:lnTo>
                    <a:pt x="287" y="467"/>
                  </a:lnTo>
                  <a:lnTo>
                    <a:pt x="261" y="450"/>
                  </a:lnTo>
                  <a:lnTo>
                    <a:pt x="238" y="434"/>
                  </a:lnTo>
                  <a:lnTo>
                    <a:pt x="219" y="419"/>
                  </a:lnTo>
                  <a:lnTo>
                    <a:pt x="205" y="405"/>
                  </a:lnTo>
                  <a:lnTo>
                    <a:pt x="194" y="396"/>
                  </a:lnTo>
                  <a:lnTo>
                    <a:pt x="189" y="390"/>
                  </a:lnTo>
                  <a:lnTo>
                    <a:pt x="186" y="387"/>
                  </a:lnTo>
                  <a:lnTo>
                    <a:pt x="194" y="447"/>
                  </a:lnTo>
                  <a:lnTo>
                    <a:pt x="197" y="504"/>
                  </a:lnTo>
                  <a:lnTo>
                    <a:pt x="194" y="555"/>
                  </a:lnTo>
                  <a:lnTo>
                    <a:pt x="188" y="602"/>
                  </a:lnTo>
                  <a:lnTo>
                    <a:pt x="179" y="645"/>
                  </a:lnTo>
                  <a:lnTo>
                    <a:pt x="164" y="683"/>
                  </a:lnTo>
                  <a:lnTo>
                    <a:pt x="148" y="717"/>
                  </a:lnTo>
                  <a:lnTo>
                    <a:pt x="131" y="746"/>
                  </a:lnTo>
                  <a:lnTo>
                    <a:pt x="111" y="771"/>
                  </a:lnTo>
                  <a:lnTo>
                    <a:pt x="90" y="792"/>
                  </a:lnTo>
                  <a:lnTo>
                    <a:pt x="69" y="807"/>
                  </a:lnTo>
                  <a:lnTo>
                    <a:pt x="42" y="746"/>
                  </a:lnTo>
                  <a:lnTo>
                    <a:pt x="23" y="684"/>
                  </a:lnTo>
                  <a:lnTo>
                    <a:pt x="10" y="620"/>
                  </a:lnTo>
                  <a:lnTo>
                    <a:pt x="3" y="556"/>
                  </a:lnTo>
                  <a:lnTo>
                    <a:pt x="0" y="491"/>
                  </a:lnTo>
                  <a:lnTo>
                    <a:pt x="6" y="426"/>
                  </a:lnTo>
                  <a:lnTo>
                    <a:pt x="15" y="364"/>
                  </a:lnTo>
                  <a:lnTo>
                    <a:pt x="29" y="302"/>
                  </a:lnTo>
                  <a:lnTo>
                    <a:pt x="50" y="244"/>
                  </a:lnTo>
                  <a:lnTo>
                    <a:pt x="73" y="202"/>
                  </a:lnTo>
                  <a:lnTo>
                    <a:pt x="99" y="163"/>
                  </a:lnTo>
                  <a:lnTo>
                    <a:pt x="128" y="127"/>
                  </a:lnTo>
                  <a:lnTo>
                    <a:pt x="160" y="95"/>
                  </a:lnTo>
                  <a:lnTo>
                    <a:pt x="196" y="68"/>
                  </a:lnTo>
                  <a:lnTo>
                    <a:pt x="234" y="44"/>
                  </a:lnTo>
                  <a:lnTo>
                    <a:pt x="276" y="26"/>
                  </a:lnTo>
                  <a:lnTo>
                    <a:pt x="332" y="10"/>
                  </a:lnTo>
                  <a:lnTo>
                    <a:pt x="389" y="1"/>
                  </a:lnTo>
                  <a:lnTo>
                    <a:pt x="446" y="0"/>
                  </a:lnTo>
                  <a:close/>
                </a:path>
              </a:pathLst>
            </a:custGeom>
            <a:solidFill>
              <a:srgbClr val="F97D39"/>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42" name="Freeform 16">
              <a:extLst>
                <a:ext uri="{FF2B5EF4-FFF2-40B4-BE49-F238E27FC236}">
                  <a16:creationId xmlns:a16="http://schemas.microsoft.com/office/drawing/2014/main" id="{B91E4DF1-E9DA-AA59-AFE7-3A6E96C95135}"/>
                </a:ext>
              </a:extLst>
            </p:cNvPr>
            <p:cNvSpPr>
              <a:spLocks noEditPoints="1"/>
            </p:cNvSpPr>
            <p:nvPr/>
          </p:nvSpPr>
          <p:spPr bwMode="auto">
            <a:xfrm>
              <a:off x="5456514" y="2883025"/>
              <a:ext cx="757308" cy="1348514"/>
            </a:xfrm>
            <a:custGeom>
              <a:avLst/>
              <a:gdLst/>
              <a:ahLst/>
              <a:cxnLst>
                <a:cxn ang="0">
                  <a:pos x="270" y="500"/>
                </a:cxn>
                <a:cxn ang="0">
                  <a:pos x="259" y="527"/>
                </a:cxn>
                <a:cxn ang="0">
                  <a:pos x="244" y="575"/>
                </a:cxn>
                <a:cxn ang="0">
                  <a:pos x="225" y="642"/>
                </a:cxn>
                <a:cxn ang="0">
                  <a:pos x="210" y="720"/>
                </a:cxn>
                <a:cxn ang="0">
                  <a:pos x="206" y="765"/>
                </a:cxn>
                <a:cxn ang="0">
                  <a:pos x="220" y="783"/>
                </a:cxn>
                <a:cxn ang="0">
                  <a:pos x="248" y="815"/>
                </a:cxn>
                <a:cxn ang="0">
                  <a:pos x="283" y="849"/>
                </a:cxn>
                <a:cxn ang="0">
                  <a:pos x="279" y="734"/>
                </a:cxn>
                <a:cxn ang="0">
                  <a:pos x="276" y="639"/>
                </a:cxn>
                <a:cxn ang="0">
                  <a:pos x="274" y="563"/>
                </a:cxn>
                <a:cxn ang="0">
                  <a:pos x="272" y="515"/>
                </a:cxn>
                <a:cxn ang="0">
                  <a:pos x="271" y="496"/>
                </a:cxn>
                <a:cxn ang="0">
                  <a:pos x="166" y="4"/>
                </a:cxn>
                <a:cxn ang="0">
                  <a:pos x="229" y="9"/>
                </a:cxn>
                <a:cxn ang="0">
                  <a:pos x="299" y="12"/>
                </a:cxn>
                <a:cxn ang="0">
                  <a:pos x="418" y="11"/>
                </a:cxn>
                <a:cxn ang="0">
                  <a:pos x="451" y="9"/>
                </a:cxn>
                <a:cxn ang="0">
                  <a:pos x="468" y="70"/>
                </a:cxn>
                <a:cxn ang="0">
                  <a:pos x="500" y="190"/>
                </a:cxn>
                <a:cxn ang="0">
                  <a:pos x="561" y="368"/>
                </a:cxn>
                <a:cxn ang="0">
                  <a:pos x="605" y="482"/>
                </a:cxn>
                <a:cxn ang="0">
                  <a:pos x="650" y="587"/>
                </a:cxn>
                <a:cxn ang="0">
                  <a:pos x="692" y="681"/>
                </a:cxn>
                <a:cxn ang="0">
                  <a:pos x="731" y="762"/>
                </a:cxn>
                <a:cxn ang="0">
                  <a:pos x="764" y="826"/>
                </a:cxn>
                <a:cxn ang="0">
                  <a:pos x="795" y="888"/>
                </a:cxn>
                <a:cxn ang="0">
                  <a:pos x="802" y="900"/>
                </a:cxn>
                <a:cxn ang="0">
                  <a:pos x="756" y="1416"/>
                </a:cxn>
                <a:cxn ang="0">
                  <a:pos x="291" y="1409"/>
                </a:cxn>
                <a:cxn ang="0">
                  <a:pos x="292" y="1239"/>
                </a:cxn>
                <a:cxn ang="0">
                  <a:pos x="291" y="1115"/>
                </a:cxn>
                <a:cxn ang="0">
                  <a:pos x="272" y="1108"/>
                </a:cxn>
                <a:cxn ang="0">
                  <a:pos x="229" y="1087"/>
                </a:cxn>
                <a:cxn ang="0">
                  <a:pos x="166" y="1046"/>
                </a:cxn>
                <a:cxn ang="0">
                  <a:pos x="110" y="994"/>
                </a:cxn>
                <a:cxn ang="0">
                  <a:pos x="66" y="939"/>
                </a:cxn>
                <a:cxn ang="0">
                  <a:pos x="33" y="888"/>
                </a:cxn>
                <a:cxn ang="0">
                  <a:pos x="12" y="847"/>
                </a:cxn>
                <a:cxn ang="0">
                  <a:pos x="1" y="823"/>
                </a:cxn>
                <a:cxn ang="0">
                  <a:pos x="5" y="754"/>
                </a:cxn>
                <a:cxn ang="0">
                  <a:pos x="17" y="643"/>
                </a:cxn>
                <a:cxn ang="0">
                  <a:pos x="30" y="549"/>
                </a:cxn>
                <a:cxn ang="0">
                  <a:pos x="46" y="461"/>
                </a:cxn>
                <a:cxn ang="0">
                  <a:pos x="62" y="371"/>
                </a:cxn>
                <a:cxn ang="0">
                  <a:pos x="84" y="242"/>
                </a:cxn>
                <a:cxn ang="0">
                  <a:pos x="103" y="146"/>
                </a:cxn>
                <a:cxn ang="0">
                  <a:pos x="119" y="76"/>
                </a:cxn>
                <a:cxn ang="0">
                  <a:pos x="131" y="32"/>
                </a:cxn>
                <a:cxn ang="0">
                  <a:pos x="139" y="8"/>
                </a:cxn>
                <a:cxn ang="0">
                  <a:pos x="141" y="0"/>
                </a:cxn>
              </a:cxnLst>
              <a:rect l="0" t="0" r="r" b="b"/>
              <a:pathLst>
                <a:path w="807" h="1437">
                  <a:moveTo>
                    <a:pt x="271" y="496"/>
                  </a:moveTo>
                  <a:lnTo>
                    <a:pt x="270" y="500"/>
                  </a:lnTo>
                  <a:lnTo>
                    <a:pt x="266" y="511"/>
                  </a:lnTo>
                  <a:lnTo>
                    <a:pt x="259" y="527"/>
                  </a:lnTo>
                  <a:lnTo>
                    <a:pt x="251" y="549"/>
                  </a:lnTo>
                  <a:lnTo>
                    <a:pt x="244" y="575"/>
                  </a:lnTo>
                  <a:lnTo>
                    <a:pt x="234" y="606"/>
                  </a:lnTo>
                  <a:lnTo>
                    <a:pt x="225" y="642"/>
                  </a:lnTo>
                  <a:lnTo>
                    <a:pt x="217" y="680"/>
                  </a:lnTo>
                  <a:lnTo>
                    <a:pt x="210" y="720"/>
                  </a:lnTo>
                  <a:lnTo>
                    <a:pt x="204" y="762"/>
                  </a:lnTo>
                  <a:lnTo>
                    <a:pt x="206" y="765"/>
                  </a:lnTo>
                  <a:lnTo>
                    <a:pt x="211" y="773"/>
                  </a:lnTo>
                  <a:lnTo>
                    <a:pt x="220" y="783"/>
                  </a:lnTo>
                  <a:lnTo>
                    <a:pt x="232" y="798"/>
                  </a:lnTo>
                  <a:lnTo>
                    <a:pt x="248" y="815"/>
                  </a:lnTo>
                  <a:lnTo>
                    <a:pt x="265" y="832"/>
                  </a:lnTo>
                  <a:lnTo>
                    <a:pt x="283" y="849"/>
                  </a:lnTo>
                  <a:lnTo>
                    <a:pt x="282" y="786"/>
                  </a:lnTo>
                  <a:lnTo>
                    <a:pt x="279" y="734"/>
                  </a:lnTo>
                  <a:lnTo>
                    <a:pt x="278" y="684"/>
                  </a:lnTo>
                  <a:lnTo>
                    <a:pt x="276" y="639"/>
                  </a:lnTo>
                  <a:lnTo>
                    <a:pt x="275" y="599"/>
                  </a:lnTo>
                  <a:lnTo>
                    <a:pt x="274" y="563"/>
                  </a:lnTo>
                  <a:lnTo>
                    <a:pt x="272" y="536"/>
                  </a:lnTo>
                  <a:lnTo>
                    <a:pt x="272" y="515"/>
                  </a:lnTo>
                  <a:lnTo>
                    <a:pt x="271" y="500"/>
                  </a:lnTo>
                  <a:lnTo>
                    <a:pt x="271" y="496"/>
                  </a:lnTo>
                  <a:close/>
                  <a:moveTo>
                    <a:pt x="141" y="0"/>
                  </a:moveTo>
                  <a:lnTo>
                    <a:pt x="166" y="4"/>
                  </a:lnTo>
                  <a:lnTo>
                    <a:pt x="196" y="8"/>
                  </a:lnTo>
                  <a:lnTo>
                    <a:pt x="229" y="9"/>
                  </a:lnTo>
                  <a:lnTo>
                    <a:pt x="263" y="11"/>
                  </a:lnTo>
                  <a:lnTo>
                    <a:pt x="299" y="12"/>
                  </a:lnTo>
                  <a:lnTo>
                    <a:pt x="394" y="12"/>
                  </a:lnTo>
                  <a:lnTo>
                    <a:pt x="418" y="11"/>
                  </a:lnTo>
                  <a:lnTo>
                    <a:pt x="437" y="11"/>
                  </a:lnTo>
                  <a:lnTo>
                    <a:pt x="451" y="9"/>
                  </a:lnTo>
                  <a:lnTo>
                    <a:pt x="454" y="9"/>
                  </a:lnTo>
                  <a:lnTo>
                    <a:pt x="468" y="70"/>
                  </a:lnTo>
                  <a:lnTo>
                    <a:pt x="483" y="130"/>
                  </a:lnTo>
                  <a:lnTo>
                    <a:pt x="500" y="190"/>
                  </a:lnTo>
                  <a:lnTo>
                    <a:pt x="540" y="311"/>
                  </a:lnTo>
                  <a:lnTo>
                    <a:pt x="561" y="368"/>
                  </a:lnTo>
                  <a:lnTo>
                    <a:pt x="583" y="426"/>
                  </a:lnTo>
                  <a:lnTo>
                    <a:pt x="605" y="482"/>
                  </a:lnTo>
                  <a:lnTo>
                    <a:pt x="627" y="536"/>
                  </a:lnTo>
                  <a:lnTo>
                    <a:pt x="650" y="587"/>
                  </a:lnTo>
                  <a:lnTo>
                    <a:pt x="671" y="635"/>
                  </a:lnTo>
                  <a:lnTo>
                    <a:pt x="692" y="681"/>
                  </a:lnTo>
                  <a:lnTo>
                    <a:pt x="713" y="723"/>
                  </a:lnTo>
                  <a:lnTo>
                    <a:pt x="731" y="762"/>
                  </a:lnTo>
                  <a:lnTo>
                    <a:pt x="748" y="796"/>
                  </a:lnTo>
                  <a:lnTo>
                    <a:pt x="764" y="826"/>
                  </a:lnTo>
                  <a:lnTo>
                    <a:pt x="777" y="851"/>
                  </a:lnTo>
                  <a:lnTo>
                    <a:pt x="795" y="888"/>
                  </a:lnTo>
                  <a:lnTo>
                    <a:pt x="800" y="897"/>
                  </a:lnTo>
                  <a:lnTo>
                    <a:pt x="802" y="900"/>
                  </a:lnTo>
                  <a:lnTo>
                    <a:pt x="807" y="1294"/>
                  </a:lnTo>
                  <a:lnTo>
                    <a:pt x="756" y="1416"/>
                  </a:lnTo>
                  <a:lnTo>
                    <a:pt x="289" y="1437"/>
                  </a:lnTo>
                  <a:lnTo>
                    <a:pt x="291" y="1409"/>
                  </a:lnTo>
                  <a:lnTo>
                    <a:pt x="292" y="1374"/>
                  </a:lnTo>
                  <a:lnTo>
                    <a:pt x="292" y="1239"/>
                  </a:lnTo>
                  <a:lnTo>
                    <a:pt x="291" y="1187"/>
                  </a:lnTo>
                  <a:lnTo>
                    <a:pt x="291" y="1115"/>
                  </a:lnTo>
                  <a:lnTo>
                    <a:pt x="287" y="1113"/>
                  </a:lnTo>
                  <a:lnTo>
                    <a:pt x="272" y="1108"/>
                  </a:lnTo>
                  <a:lnTo>
                    <a:pt x="253" y="1099"/>
                  </a:lnTo>
                  <a:lnTo>
                    <a:pt x="229" y="1087"/>
                  </a:lnTo>
                  <a:lnTo>
                    <a:pt x="200" y="1070"/>
                  </a:lnTo>
                  <a:lnTo>
                    <a:pt x="166" y="1046"/>
                  </a:lnTo>
                  <a:lnTo>
                    <a:pt x="136" y="1022"/>
                  </a:lnTo>
                  <a:lnTo>
                    <a:pt x="110" y="994"/>
                  </a:lnTo>
                  <a:lnTo>
                    <a:pt x="85" y="967"/>
                  </a:lnTo>
                  <a:lnTo>
                    <a:pt x="66" y="939"/>
                  </a:lnTo>
                  <a:lnTo>
                    <a:pt x="47" y="913"/>
                  </a:lnTo>
                  <a:lnTo>
                    <a:pt x="33" y="888"/>
                  </a:lnTo>
                  <a:lnTo>
                    <a:pt x="21" y="866"/>
                  </a:lnTo>
                  <a:lnTo>
                    <a:pt x="12" y="847"/>
                  </a:lnTo>
                  <a:lnTo>
                    <a:pt x="5" y="833"/>
                  </a:lnTo>
                  <a:lnTo>
                    <a:pt x="1" y="823"/>
                  </a:lnTo>
                  <a:lnTo>
                    <a:pt x="0" y="820"/>
                  </a:lnTo>
                  <a:lnTo>
                    <a:pt x="5" y="754"/>
                  </a:lnTo>
                  <a:lnTo>
                    <a:pt x="10" y="697"/>
                  </a:lnTo>
                  <a:lnTo>
                    <a:pt x="17" y="643"/>
                  </a:lnTo>
                  <a:lnTo>
                    <a:pt x="24" y="595"/>
                  </a:lnTo>
                  <a:lnTo>
                    <a:pt x="30" y="549"/>
                  </a:lnTo>
                  <a:lnTo>
                    <a:pt x="38" y="504"/>
                  </a:lnTo>
                  <a:lnTo>
                    <a:pt x="46" y="461"/>
                  </a:lnTo>
                  <a:lnTo>
                    <a:pt x="54" y="417"/>
                  </a:lnTo>
                  <a:lnTo>
                    <a:pt x="62" y="371"/>
                  </a:lnTo>
                  <a:lnTo>
                    <a:pt x="73" y="303"/>
                  </a:lnTo>
                  <a:lnTo>
                    <a:pt x="84" y="242"/>
                  </a:lnTo>
                  <a:lnTo>
                    <a:pt x="94" y="190"/>
                  </a:lnTo>
                  <a:lnTo>
                    <a:pt x="103" y="146"/>
                  </a:lnTo>
                  <a:lnTo>
                    <a:pt x="113" y="108"/>
                  </a:lnTo>
                  <a:lnTo>
                    <a:pt x="119" y="76"/>
                  </a:lnTo>
                  <a:lnTo>
                    <a:pt x="126" y="51"/>
                  </a:lnTo>
                  <a:lnTo>
                    <a:pt x="131" y="32"/>
                  </a:lnTo>
                  <a:lnTo>
                    <a:pt x="136" y="17"/>
                  </a:lnTo>
                  <a:lnTo>
                    <a:pt x="139" y="8"/>
                  </a:lnTo>
                  <a:lnTo>
                    <a:pt x="141" y="1"/>
                  </a:lnTo>
                  <a:lnTo>
                    <a:pt x="14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43" name="Freeform 17">
              <a:extLst>
                <a:ext uri="{FF2B5EF4-FFF2-40B4-BE49-F238E27FC236}">
                  <a16:creationId xmlns:a16="http://schemas.microsoft.com/office/drawing/2014/main" id="{229941F2-8AB2-53DC-D32B-5D03134753E1}"/>
                </a:ext>
              </a:extLst>
            </p:cNvPr>
            <p:cNvSpPr>
              <a:spLocks/>
            </p:cNvSpPr>
            <p:nvPr/>
          </p:nvSpPr>
          <p:spPr bwMode="auto">
            <a:xfrm>
              <a:off x="5872236" y="3288424"/>
              <a:ext cx="338771" cy="897133"/>
            </a:xfrm>
            <a:custGeom>
              <a:avLst/>
              <a:gdLst/>
              <a:ahLst/>
              <a:cxnLst>
                <a:cxn ang="0">
                  <a:pos x="0" y="0"/>
                </a:cxn>
                <a:cxn ang="0">
                  <a:pos x="345" y="489"/>
                </a:cxn>
                <a:cxn ang="0">
                  <a:pos x="343" y="806"/>
                </a:cxn>
                <a:cxn ang="0">
                  <a:pos x="361" y="883"/>
                </a:cxn>
                <a:cxn ang="0">
                  <a:pos x="327" y="956"/>
                </a:cxn>
                <a:cxn ang="0">
                  <a:pos x="315" y="866"/>
                </a:cxn>
                <a:cxn ang="0">
                  <a:pos x="323" y="535"/>
                </a:cxn>
                <a:cxn ang="0">
                  <a:pos x="322" y="532"/>
                </a:cxn>
                <a:cxn ang="0">
                  <a:pos x="317" y="524"/>
                </a:cxn>
                <a:cxn ang="0">
                  <a:pos x="308" y="511"/>
                </a:cxn>
                <a:cxn ang="0">
                  <a:pos x="296" y="494"/>
                </a:cxn>
                <a:cxn ang="0">
                  <a:pos x="283" y="472"/>
                </a:cxn>
                <a:cxn ang="0">
                  <a:pos x="266" y="447"/>
                </a:cxn>
                <a:cxn ang="0">
                  <a:pos x="247" y="419"/>
                </a:cxn>
                <a:cxn ang="0">
                  <a:pos x="228" y="388"/>
                </a:cxn>
                <a:cxn ang="0">
                  <a:pos x="207" y="354"/>
                </a:cxn>
                <a:cxn ang="0">
                  <a:pos x="184" y="319"/>
                </a:cxn>
                <a:cxn ang="0">
                  <a:pos x="161" y="281"/>
                </a:cxn>
                <a:cxn ang="0">
                  <a:pos x="137" y="241"/>
                </a:cxn>
                <a:cxn ang="0">
                  <a:pos x="114" y="201"/>
                </a:cxn>
                <a:cxn ang="0">
                  <a:pos x="89" y="160"/>
                </a:cxn>
                <a:cxn ang="0">
                  <a:pos x="65" y="119"/>
                </a:cxn>
                <a:cxn ang="0">
                  <a:pos x="43" y="79"/>
                </a:cxn>
                <a:cxn ang="0">
                  <a:pos x="21" y="40"/>
                </a:cxn>
                <a:cxn ang="0">
                  <a:pos x="0" y="0"/>
                </a:cxn>
              </a:cxnLst>
              <a:rect l="0" t="0" r="r" b="b"/>
              <a:pathLst>
                <a:path w="361" h="956">
                  <a:moveTo>
                    <a:pt x="0" y="0"/>
                  </a:moveTo>
                  <a:lnTo>
                    <a:pt x="345" y="489"/>
                  </a:lnTo>
                  <a:lnTo>
                    <a:pt x="343" y="806"/>
                  </a:lnTo>
                  <a:lnTo>
                    <a:pt x="361" y="883"/>
                  </a:lnTo>
                  <a:lnTo>
                    <a:pt x="327" y="956"/>
                  </a:lnTo>
                  <a:lnTo>
                    <a:pt x="315" y="866"/>
                  </a:lnTo>
                  <a:lnTo>
                    <a:pt x="323" y="535"/>
                  </a:lnTo>
                  <a:lnTo>
                    <a:pt x="322" y="532"/>
                  </a:lnTo>
                  <a:lnTo>
                    <a:pt x="317" y="524"/>
                  </a:lnTo>
                  <a:lnTo>
                    <a:pt x="308" y="511"/>
                  </a:lnTo>
                  <a:lnTo>
                    <a:pt x="296" y="494"/>
                  </a:lnTo>
                  <a:lnTo>
                    <a:pt x="283" y="472"/>
                  </a:lnTo>
                  <a:lnTo>
                    <a:pt x="266" y="447"/>
                  </a:lnTo>
                  <a:lnTo>
                    <a:pt x="247" y="419"/>
                  </a:lnTo>
                  <a:lnTo>
                    <a:pt x="228" y="388"/>
                  </a:lnTo>
                  <a:lnTo>
                    <a:pt x="207" y="354"/>
                  </a:lnTo>
                  <a:lnTo>
                    <a:pt x="184" y="319"/>
                  </a:lnTo>
                  <a:lnTo>
                    <a:pt x="161" y="281"/>
                  </a:lnTo>
                  <a:lnTo>
                    <a:pt x="137" y="241"/>
                  </a:lnTo>
                  <a:lnTo>
                    <a:pt x="114" y="201"/>
                  </a:lnTo>
                  <a:lnTo>
                    <a:pt x="89" y="160"/>
                  </a:lnTo>
                  <a:lnTo>
                    <a:pt x="65" y="119"/>
                  </a:lnTo>
                  <a:lnTo>
                    <a:pt x="43" y="79"/>
                  </a:lnTo>
                  <a:lnTo>
                    <a:pt x="21" y="40"/>
                  </a:lnTo>
                  <a:lnTo>
                    <a:pt x="0" y="0"/>
                  </a:lnTo>
                  <a:close/>
                </a:path>
              </a:pathLst>
            </a:custGeom>
            <a:solidFill>
              <a:srgbClr val="2B2B2B"/>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44" name="Freeform 18">
              <a:extLst>
                <a:ext uri="{FF2B5EF4-FFF2-40B4-BE49-F238E27FC236}">
                  <a16:creationId xmlns:a16="http://schemas.microsoft.com/office/drawing/2014/main" id="{5119EA4E-C85E-B151-7A82-27C623EE4444}"/>
                </a:ext>
              </a:extLst>
            </p:cNvPr>
            <p:cNvSpPr>
              <a:spLocks/>
            </p:cNvSpPr>
            <p:nvPr/>
          </p:nvSpPr>
          <p:spPr bwMode="auto">
            <a:xfrm>
              <a:off x="6182854" y="2822966"/>
              <a:ext cx="381000" cy="1386051"/>
            </a:xfrm>
            <a:custGeom>
              <a:avLst/>
              <a:gdLst/>
              <a:ahLst/>
              <a:cxnLst>
                <a:cxn ang="0">
                  <a:pos x="262" y="4"/>
                </a:cxn>
                <a:cxn ang="0">
                  <a:pos x="270" y="29"/>
                </a:cxn>
                <a:cxn ang="0">
                  <a:pos x="284" y="76"/>
                </a:cxn>
                <a:cxn ang="0">
                  <a:pos x="307" y="139"/>
                </a:cxn>
                <a:cxn ang="0">
                  <a:pos x="351" y="250"/>
                </a:cxn>
                <a:cxn ang="0">
                  <a:pos x="388" y="329"/>
                </a:cxn>
                <a:cxn ang="0">
                  <a:pos x="406" y="392"/>
                </a:cxn>
                <a:cxn ang="0">
                  <a:pos x="403" y="465"/>
                </a:cxn>
                <a:cxn ang="0">
                  <a:pos x="386" y="547"/>
                </a:cxn>
                <a:cxn ang="0">
                  <a:pos x="360" y="634"/>
                </a:cxn>
                <a:cxn ang="0">
                  <a:pos x="299" y="817"/>
                </a:cxn>
                <a:cxn ang="0">
                  <a:pos x="274" y="909"/>
                </a:cxn>
                <a:cxn ang="0">
                  <a:pos x="261" y="997"/>
                </a:cxn>
                <a:cxn ang="0">
                  <a:pos x="262" y="1014"/>
                </a:cxn>
                <a:cxn ang="0">
                  <a:pos x="263" y="1057"/>
                </a:cxn>
                <a:cxn ang="0">
                  <a:pos x="265" y="1117"/>
                </a:cxn>
                <a:cxn ang="0">
                  <a:pos x="267" y="1279"/>
                </a:cxn>
                <a:cxn ang="0">
                  <a:pos x="266" y="1349"/>
                </a:cxn>
                <a:cxn ang="0">
                  <a:pos x="263" y="1410"/>
                </a:cxn>
                <a:cxn ang="0">
                  <a:pos x="262" y="1454"/>
                </a:cxn>
                <a:cxn ang="0">
                  <a:pos x="261" y="1471"/>
                </a:cxn>
                <a:cxn ang="0">
                  <a:pos x="0" y="1346"/>
                </a:cxn>
                <a:cxn ang="0">
                  <a:pos x="11" y="1002"/>
                </a:cxn>
                <a:cxn ang="0">
                  <a:pos x="20" y="987"/>
                </a:cxn>
                <a:cxn ang="0">
                  <a:pos x="35" y="959"/>
                </a:cxn>
                <a:cxn ang="0">
                  <a:pos x="55" y="914"/>
                </a:cxn>
                <a:cxn ang="0">
                  <a:pos x="76" y="850"/>
                </a:cxn>
                <a:cxn ang="0">
                  <a:pos x="98" y="769"/>
                </a:cxn>
                <a:cxn ang="0">
                  <a:pos x="117" y="667"/>
                </a:cxn>
                <a:cxn ang="0">
                  <a:pos x="130" y="542"/>
                </a:cxn>
                <a:cxn ang="0">
                  <a:pos x="136" y="395"/>
                </a:cxn>
                <a:cxn ang="0">
                  <a:pos x="132" y="224"/>
                </a:cxn>
                <a:cxn ang="0">
                  <a:pos x="117" y="28"/>
                </a:cxn>
              </a:cxnLst>
              <a:rect l="0" t="0" r="r" b="b"/>
              <a:pathLst>
                <a:path w="406" h="1477">
                  <a:moveTo>
                    <a:pt x="261" y="0"/>
                  </a:moveTo>
                  <a:lnTo>
                    <a:pt x="262" y="4"/>
                  </a:lnTo>
                  <a:lnTo>
                    <a:pt x="265" y="13"/>
                  </a:lnTo>
                  <a:lnTo>
                    <a:pt x="270" y="29"/>
                  </a:lnTo>
                  <a:lnTo>
                    <a:pt x="276" y="51"/>
                  </a:lnTo>
                  <a:lnTo>
                    <a:pt x="284" y="76"/>
                  </a:lnTo>
                  <a:lnTo>
                    <a:pt x="295" y="106"/>
                  </a:lnTo>
                  <a:lnTo>
                    <a:pt x="307" y="139"/>
                  </a:lnTo>
                  <a:lnTo>
                    <a:pt x="320" y="174"/>
                  </a:lnTo>
                  <a:lnTo>
                    <a:pt x="351" y="250"/>
                  </a:lnTo>
                  <a:lnTo>
                    <a:pt x="368" y="289"/>
                  </a:lnTo>
                  <a:lnTo>
                    <a:pt x="388" y="329"/>
                  </a:lnTo>
                  <a:lnTo>
                    <a:pt x="400" y="359"/>
                  </a:lnTo>
                  <a:lnTo>
                    <a:pt x="406" y="392"/>
                  </a:lnTo>
                  <a:lnTo>
                    <a:pt x="406" y="428"/>
                  </a:lnTo>
                  <a:lnTo>
                    <a:pt x="403" y="465"/>
                  </a:lnTo>
                  <a:lnTo>
                    <a:pt x="397" y="505"/>
                  </a:lnTo>
                  <a:lnTo>
                    <a:pt x="386" y="547"/>
                  </a:lnTo>
                  <a:lnTo>
                    <a:pt x="375" y="589"/>
                  </a:lnTo>
                  <a:lnTo>
                    <a:pt x="360" y="634"/>
                  </a:lnTo>
                  <a:lnTo>
                    <a:pt x="313" y="771"/>
                  </a:lnTo>
                  <a:lnTo>
                    <a:pt x="299" y="817"/>
                  </a:lnTo>
                  <a:lnTo>
                    <a:pt x="286" y="863"/>
                  </a:lnTo>
                  <a:lnTo>
                    <a:pt x="274" y="909"/>
                  </a:lnTo>
                  <a:lnTo>
                    <a:pt x="266" y="953"/>
                  </a:lnTo>
                  <a:lnTo>
                    <a:pt x="261" y="997"/>
                  </a:lnTo>
                  <a:lnTo>
                    <a:pt x="261" y="1000"/>
                  </a:lnTo>
                  <a:lnTo>
                    <a:pt x="262" y="1014"/>
                  </a:lnTo>
                  <a:lnTo>
                    <a:pt x="262" y="1032"/>
                  </a:lnTo>
                  <a:lnTo>
                    <a:pt x="263" y="1057"/>
                  </a:lnTo>
                  <a:lnTo>
                    <a:pt x="263" y="1086"/>
                  </a:lnTo>
                  <a:lnTo>
                    <a:pt x="265" y="1117"/>
                  </a:lnTo>
                  <a:lnTo>
                    <a:pt x="267" y="1185"/>
                  </a:lnTo>
                  <a:lnTo>
                    <a:pt x="267" y="1279"/>
                  </a:lnTo>
                  <a:lnTo>
                    <a:pt x="266" y="1315"/>
                  </a:lnTo>
                  <a:lnTo>
                    <a:pt x="266" y="1349"/>
                  </a:lnTo>
                  <a:lnTo>
                    <a:pt x="265" y="1380"/>
                  </a:lnTo>
                  <a:lnTo>
                    <a:pt x="263" y="1410"/>
                  </a:lnTo>
                  <a:lnTo>
                    <a:pt x="262" y="1435"/>
                  </a:lnTo>
                  <a:lnTo>
                    <a:pt x="262" y="1454"/>
                  </a:lnTo>
                  <a:lnTo>
                    <a:pt x="261" y="1467"/>
                  </a:lnTo>
                  <a:lnTo>
                    <a:pt x="261" y="1471"/>
                  </a:lnTo>
                  <a:lnTo>
                    <a:pt x="25" y="1477"/>
                  </a:lnTo>
                  <a:lnTo>
                    <a:pt x="0" y="1346"/>
                  </a:lnTo>
                  <a:lnTo>
                    <a:pt x="9" y="1003"/>
                  </a:lnTo>
                  <a:lnTo>
                    <a:pt x="11" y="1002"/>
                  </a:lnTo>
                  <a:lnTo>
                    <a:pt x="14" y="997"/>
                  </a:lnTo>
                  <a:lnTo>
                    <a:pt x="20" y="987"/>
                  </a:lnTo>
                  <a:lnTo>
                    <a:pt x="26" y="976"/>
                  </a:lnTo>
                  <a:lnTo>
                    <a:pt x="35" y="959"/>
                  </a:lnTo>
                  <a:lnTo>
                    <a:pt x="45" y="938"/>
                  </a:lnTo>
                  <a:lnTo>
                    <a:pt x="55" y="914"/>
                  </a:lnTo>
                  <a:lnTo>
                    <a:pt x="66" y="884"/>
                  </a:lnTo>
                  <a:lnTo>
                    <a:pt x="76" y="850"/>
                  </a:lnTo>
                  <a:lnTo>
                    <a:pt x="88" y="812"/>
                  </a:lnTo>
                  <a:lnTo>
                    <a:pt x="98" y="769"/>
                  </a:lnTo>
                  <a:lnTo>
                    <a:pt x="107" y="720"/>
                  </a:lnTo>
                  <a:lnTo>
                    <a:pt x="117" y="667"/>
                  </a:lnTo>
                  <a:lnTo>
                    <a:pt x="125" y="606"/>
                  </a:lnTo>
                  <a:lnTo>
                    <a:pt x="130" y="542"/>
                  </a:lnTo>
                  <a:lnTo>
                    <a:pt x="135" y="471"/>
                  </a:lnTo>
                  <a:lnTo>
                    <a:pt x="136" y="395"/>
                  </a:lnTo>
                  <a:lnTo>
                    <a:pt x="136" y="313"/>
                  </a:lnTo>
                  <a:lnTo>
                    <a:pt x="132" y="224"/>
                  </a:lnTo>
                  <a:lnTo>
                    <a:pt x="126" y="130"/>
                  </a:lnTo>
                  <a:lnTo>
                    <a:pt x="117" y="28"/>
                  </a:lnTo>
                  <a:lnTo>
                    <a:pt x="26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45" name="Freeform 19">
              <a:extLst>
                <a:ext uri="{FF2B5EF4-FFF2-40B4-BE49-F238E27FC236}">
                  <a16:creationId xmlns:a16="http://schemas.microsoft.com/office/drawing/2014/main" id="{F26675AE-8073-4297-E27C-BEF273D8F0C5}"/>
                </a:ext>
              </a:extLst>
            </p:cNvPr>
            <p:cNvSpPr>
              <a:spLocks/>
            </p:cNvSpPr>
            <p:nvPr/>
          </p:nvSpPr>
          <p:spPr bwMode="auto">
            <a:xfrm>
              <a:off x="6174408" y="2832350"/>
              <a:ext cx="241175" cy="931854"/>
            </a:xfrm>
            <a:custGeom>
              <a:avLst/>
              <a:gdLst/>
              <a:ahLst/>
              <a:cxnLst>
                <a:cxn ang="0">
                  <a:pos x="241" y="0"/>
                </a:cxn>
                <a:cxn ang="0">
                  <a:pos x="257" y="277"/>
                </a:cxn>
                <a:cxn ang="0">
                  <a:pos x="190" y="312"/>
                </a:cxn>
                <a:cxn ang="0">
                  <a:pos x="244" y="324"/>
                </a:cxn>
                <a:cxn ang="0">
                  <a:pos x="242" y="328"/>
                </a:cxn>
                <a:cxn ang="0">
                  <a:pos x="241" y="340"/>
                </a:cxn>
                <a:cxn ang="0">
                  <a:pos x="237" y="359"/>
                </a:cxn>
                <a:cxn ang="0">
                  <a:pos x="232" y="384"/>
                </a:cxn>
                <a:cxn ang="0">
                  <a:pos x="224" y="414"/>
                </a:cxn>
                <a:cxn ang="0">
                  <a:pos x="216" y="451"/>
                </a:cxn>
                <a:cxn ang="0">
                  <a:pos x="207" y="490"/>
                </a:cxn>
                <a:cxn ang="0">
                  <a:pos x="195" y="533"/>
                </a:cxn>
                <a:cxn ang="0">
                  <a:pos x="183" y="579"/>
                </a:cxn>
                <a:cxn ang="0">
                  <a:pos x="154" y="676"/>
                </a:cxn>
                <a:cxn ang="0">
                  <a:pos x="139" y="726"/>
                </a:cxn>
                <a:cxn ang="0">
                  <a:pos x="122" y="776"/>
                </a:cxn>
                <a:cxn ang="0">
                  <a:pos x="102" y="824"/>
                </a:cxn>
                <a:cxn ang="0">
                  <a:pos x="84" y="870"/>
                </a:cxn>
                <a:cxn ang="0">
                  <a:pos x="63" y="915"/>
                </a:cxn>
                <a:cxn ang="0">
                  <a:pos x="41" y="956"/>
                </a:cxn>
                <a:cxn ang="0">
                  <a:pos x="18" y="993"/>
                </a:cxn>
                <a:cxn ang="0">
                  <a:pos x="0" y="918"/>
                </a:cxn>
                <a:cxn ang="0">
                  <a:pos x="1" y="915"/>
                </a:cxn>
                <a:cxn ang="0">
                  <a:pos x="5" y="905"/>
                </a:cxn>
                <a:cxn ang="0">
                  <a:pos x="10" y="888"/>
                </a:cxn>
                <a:cxn ang="0">
                  <a:pos x="18" y="866"/>
                </a:cxn>
                <a:cxn ang="0">
                  <a:pos x="26" y="839"/>
                </a:cxn>
                <a:cxn ang="0">
                  <a:pos x="35" y="806"/>
                </a:cxn>
                <a:cxn ang="0">
                  <a:pos x="46" y="768"/>
                </a:cxn>
                <a:cxn ang="0">
                  <a:pos x="56" y="727"/>
                </a:cxn>
                <a:cxn ang="0">
                  <a:pos x="65" y="681"/>
                </a:cxn>
                <a:cxn ang="0">
                  <a:pos x="75" y="634"/>
                </a:cxn>
                <a:cxn ang="0">
                  <a:pos x="84" y="583"/>
                </a:cxn>
                <a:cxn ang="0">
                  <a:pos x="92" y="530"/>
                </a:cxn>
                <a:cxn ang="0">
                  <a:pos x="97" y="475"/>
                </a:cxn>
                <a:cxn ang="0">
                  <a:pos x="102" y="400"/>
                </a:cxn>
                <a:cxn ang="0">
                  <a:pos x="106" y="332"/>
                </a:cxn>
                <a:cxn ang="0">
                  <a:pos x="107" y="270"/>
                </a:cxn>
                <a:cxn ang="0">
                  <a:pos x="107" y="214"/>
                </a:cxn>
                <a:cxn ang="0">
                  <a:pos x="106" y="164"/>
                </a:cxn>
                <a:cxn ang="0">
                  <a:pos x="103" y="122"/>
                </a:cxn>
                <a:cxn ang="0">
                  <a:pos x="101" y="87"/>
                </a:cxn>
                <a:cxn ang="0">
                  <a:pos x="98" y="59"/>
                </a:cxn>
                <a:cxn ang="0">
                  <a:pos x="97" y="40"/>
                </a:cxn>
                <a:cxn ang="0">
                  <a:pos x="94" y="27"/>
                </a:cxn>
                <a:cxn ang="0">
                  <a:pos x="94" y="23"/>
                </a:cxn>
                <a:cxn ang="0">
                  <a:pos x="241" y="0"/>
                </a:cxn>
              </a:cxnLst>
              <a:rect l="0" t="0" r="r" b="b"/>
              <a:pathLst>
                <a:path w="257" h="993">
                  <a:moveTo>
                    <a:pt x="241" y="0"/>
                  </a:moveTo>
                  <a:lnTo>
                    <a:pt x="257" y="277"/>
                  </a:lnTo>
                  <a:lnTo>
                    <a:pt x="190" y="312"/>
                  </a:lnTo>
                  <a:lnTo>
                    <a:pt x="244" y="324"/>
                  </a:lnTo>
                  <a:lnTo>
                    <a:pt x="242" y="328"/>
                  </a:lnTo>
                  <a:lnTo>
                    <a:pt x="241" y="340"/>
                  </a:lnTo>
                  <a:lnTo>
                    <a:pt x="237" y="359"/>
                  </a:lnTo>
                  <a:lnTo>
                    <a:pt x="232" y="384"/>
                  </a:lnTo>
                  <a:lnTo>
                    <a:pt x="224" y="414"/>
                  </a:lnTo>
                  <a:lnTo>
                    <a:pt x="216" y="451"/>
                  </a:lnTo>
                  <a:lnTo>
                    <a:pt x="207" y="490"/>
                  </a:lnTo>
                  <a:lnTo>
                    <a:pt x="195" y="533"/>
                  </a:lnTo>
                  <a:lnTo>
                    <a:pt x="183" y="579"/>
                  </a:lnTo>
                  <a:lnTo>
                    <a:pt x="154" y="676"/>
                  </a:lnTo>
                  <a:lnTo>
                    <a:pt x="139" y="726"/>
                  </a:lnTo>
                  <a:lnTo>
                    <a:pt x="122" y="776"/>
                  </a:lnTo>
                  <a:lnTo>
                    <a:pt x="102" y="824"/>
                  </a:lnTo>
                  <a:lnTo>
                    <a:pt x="84" y="870"/>
                  </a:lnTo>
                  <a:lnTo>
                    <a:pt x="63" y="915"/>
                  </a:lnTo>
                  <a:lnTo>
                    <a:pt x="41" y="956"/>
                  </a:lnTo>
                  <a:lnTo>
                    <a:pt x="18" y="993"/>
                  </a:lnTo>
                  <a:lnTo>
                    <a:pt x="0" y="918"/>
                  </a:lnTo>
                  <a:lnTo>
                    <a:pt x="1" y="915"/>
                  </a:lnTo>
                  <a:lnTo>
                    <a:pt x="5" y="905"/>
                  </a:lnTo>
                  <a:lnTo>
                    <a:pt x="10" y="888"/>
                  </a:lnTo>
                  <a:lnTo>
                    <a:pt x="18" y="866"/>
                  </a:lnTo>
                  <a:lnTo>
                    <a:pt x="26" y="839"/>
                  </a:lnTo>
                  <a:lnTo>
                    <a:pt x="35" y="806"/>
                  </a:lnTo>
                  <a:lnTo>
                    <a:pt x="46" y="768"/>
                  </a:lnTo>
                  <a:lnTo>
                    <a:pt x="56" y="727"/>
                  </a:lnTo>
                  <a:lnTo>
                    <a:pt x="65" y="681"/>
                  </a:lnTo>
                  <a:lnTo>
                    <a:pt x="75" y="634"/>
                  </a:lnTo>
                  <a:lnTo>
                    <a:pt x="84" y="583"/>
                  </a:lnTo>
                  <a:lnTo>
                    <a:pt x="92" y="530"/>
                  </a:lnTo>
                  <a:lnTo>
                    <a:pt x="97" y="475"/>
                  </a:lnTo>
                  <a:lnTo>
                    <a:pt x="102" y="400"/>
                  </a:lnTo>
                  <a:lnTo>
                    <a:pt x="106" y="332"/>
                  </a:lnTo>
                  <a:lnTo>
                    <a:pt x="107" y="270"/>
                  </a:lnTo>
                  <a:lnTo>
                    <a:pt x="107" y="214"/>
                  </a:lnTo>
                  <a:lnTo>
                    <a:pt x="106" y="164"/>
                  </a:lnTo>
                  <a:lnTo>
                    <a:pt x="103" y="122"/>
                  </a:lnTo>
                  <a:lnTo>
                    <a:pt x="101" y="87"/>
                  </a:lnTo>
                  <a:lnTo>
                    <a:pt x="98" y="59"/>
                  </a:lnTo>
                  <a:lnTo>
                    <a:pt x="97" y="40"/>
                  </a:lnTo>
                  <a:lnTo>
                    <a:pt x="94" y="27"/>
                  </a:lnTo>
                  <a:lnTo>
                    <a:pt x="94" y="23"/>
                  </a:lnTo>
                  <a:lnTo>
                    <a:pt x="241" y="0"/>
                  </a:lnTo>
                  <a:close/>
                </a:path>
              </a:pathLst>
            </a:custGeom>
            <a:solidFill>
              <a:schemeClr val="tx1">
                <a:lumMod val="65000"/>
                <a:lumOff val="35000"/>
              </a:schemeClr>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46" name="Freeform 20">
              <a:extLst>
                <a:ext uri="{FF2B5EF4-FFF2-40B4-BE49-F238E27FC236}">
                  <a16:creationId xmlns:a16="http://schemas.microsoft.com/office/drawing/2014/main" id="{9981ED6A-92E1-BD8A-9959-CB4C64A2B705}"/>
                </a:ext>
              </a:extLst>
            </p:cNvPr>
            <p:cNvSpPr>
              <a:spLocks/>
            </p:cNvSpPr>
            <p:nvPr/>
          </p:nvSpPr>
          <p:spPr bwMode="auto">
            <a:xfrm>
              <a:off x="5757748" y="2890532"/>
              <a:ext cx="433552" cy="873672"/>
            </a:xfrm>
            <a:custGeom>
              <a:avLst/>
              <a:gdLst/>
              <a:ahLst/>
              <a:cxnLst>
                <a:cxn ang="0">
                  <a:pos x="154" y="4"/>
                </a:cxn>
                <a:cxn ang="0">
                  <a:pos x="162" y="33"/>
                </a:cxn>
                <a:cxn ang="0">
                  <a:pos x="177" y="84"/>
                </a:cxn>
                <a:cxn ang="0">
                  <a:pos x="198" y="152"/>
                </a:cxn>
                <a:cxn ang="0">
                  <a:pos x="221" y="233"/>
                </a:cxn>
                <a:cxn ang="0">
                  <a:pos x="247" y="318"/>
                </a:cxn>
                <a:cxn ang="0">
                  <a:pos x="275" y="403"/>
                </a:cxn>
                <a:cxn ang="0">
                  <a:pos x="302" y="482"/>
                </a:cxn>
                <a:cxn ang="0">
                  <a:pos x="350" y="606"/>
                </a:cxn>
                <a:cxn ang="0">
                  <a:pos x="382" y="680"/>
                </a:cxn>
                <a:cxn ang="0">
                  <a:pos x="411" y="744"/>
                </a:cxn>
                <a:cxn ang="0">
                  <a:pos x="435" y="794"/>
                </a:cxn>
                <a:cxn ang="0">
                  <a:pos x="450" y="826"/>
                </a:cxn>
                <a:cxn ang="0">
                  <a:pos x="457" y="838"/>
                </a:cxn>
                <a:cxn ang="0">
                  <a:pos x="460" y="928"/>
                </a:cxn>
                <a:cxn ang="0">
                  <a:pos x="445" y="908"/>
                </a:cxn>
                <a:cxn ang="0">
                  <a:pos x="420" y="870"/>
                </a:cxn>
                <a:cxn ang="0">
                  <a:pos x="388" y="822"/>
                </a:cxn>
                <a:cxn ang="0">
                  <a:pos x="351" y="770"/>
                </a:cxn>
                <a:cxn ang="0">
                  <a:pos x="314" y="719"/>
                </a:cxn>
                <a:cxn ang="0">
                  <a:pos x="280" y="674"/>
                </a:cxn>
                <a:cxn ang="0">
                  <a:pos x="250" y="634"/>
                </a:cxn>
                <a:cxn ang="0">
                  <a:pos x="216" y="583"/>
                </a:cxn>
                <a:cxn ang="0">
                  <a:pos x="144" y="474"/>
                </a:cxn>
                <a:cxn ang="0">
                  <a:pos x="113" y="427"/>
                </a:cxn>
                <a:cxn ang="0">
                  <a:pos x="89" y="389"/>
                </a:cxn>
                <a:cxn ang="0">
                  <a:pos x="76" y="368"/>
                </a:cxn>
                <a:cxn ang="0">
                  <a:pos x="143" y="316"/>
                </a:cxn>
                <a:cxn ang="0">
                  <a:pos x="59" y="312"/>
                </a:cxn>
                <a:cxn ang="0">
                  <a:pos x="52" y="284"/>
                </a:cxn>
                <a:cxn ang="0">
                  <a:pos x="42" y="237"/>
                </a:cxn>
                <a:cxn ang="0">
                  <a:pos x="22" y="145"/>
                </a:cxn>
                <a:cxn ang="0">
                  <a:pos x="10" y="83"/>
                </a:cxn>
                <a:cxn ang="0">
                  <a:pos x="3" y="26"/>
                </a:cxn>
                <a:cxn ang="0">
                  <a:pos x="153" y="0"/>
                </a:cxn>
              </a:cxnLst>
              <a:rect l="0" t="0" r="r" b="b"/>
              <a:pathLst>
                <a:path w="462" h="931">
                  <a:moveTo>
                    <a:pt x="153" y="0"/>
                  </a:moveTo>
                  <a:lnTo>
                    <a:pt x="154" y="4"/>
                  </a:lnTo>
                  <a:lnTo>
                    <a:pt x="157" y="14"/>
                  </a:lnTo>
                  <a:lnTo>
                    <a:pt x="162" y="33"/>
                  </a:lnTo>
                  <a:lnTo>
                    <a:pt x="169" y="55"/>
                  </a:lnTo>
                  <a:lnTo>
                    <a:pt x="177" y="84"/>
                  </a:lnTo>
                  <a:lnTo>
                    <a:pt x="187" y="117"/>
                  </a:lnTo>
                  <a:lnTo>
                    <a:pt x="198" y="152"/>
                  </a:lnTo>
                  <a:lnTo>
                    <a:pt x="209" y="191"/>
                  </a:lnTo>
                  <a:lnTo>
                    <a:pt x="221" y="233"/>
                  </a:lnTo>
                  <a:lnTo>
                    <a:pt x="234" y="275"/>
                  </a:lnTo>
                  <a:lnTo>
                    <a:pt x="247" y="318"/>
                  </a:lnTo>
                  <a:lnTo>
                    <a:pt x="262" y="361"/>
                  </a:lnTo>
                  <a:lnTo>
                    <a:pt x="275" y="403"/>
                  </a:lnTo>
                  <a:lnTo>
                    <a:pt x="289" y="444"/>
                  </a:lnTo>
                  <a:lnTo>
                    <a:pt x="302" y="482"/>
                  </a:lnTo>
                  <a:lnTo>
                    <a:pt x="334" y="566"/>
                  </a:lnTo>
                  <a:lnTo>
                    <a:pt x="350" y="606"/>
                  </a:lnTo>
                  <a:lnTo>
                    <a:pt x="367" y="644"/>
                  </a:lnTo>
                  <a:lnTo>
                    <a:pt x="382" y="680"/>
                  </a:lnTo>
                  <a:lnTo>
                    <a:pt x="397" y="714"/>
                  </a:lnTo>
                  <a:lnTo>
                    <a:pt x="411" y="744"/>
                  </a:lnTo>
                  <a:lnTo>
                    <a:pt x="424" y="771"/>
                  </a:lnTo>
                  <a:lnTo>
                    <a:pt x="435" y="794"/>
                  </a:lnTo>
                  <a:lnTo>
                    <a:pt x="444" y="813"/>
                  </a:lnTo>
                  <a:lnTo>
                    <a:pt x="450" y="826"/>
                  </a:lnTo>
                  <a:lnTo>
                    <a:pt x="456" y="836"/>
                  </a:lnTo>
                  <a:lnTo>
                    <a:pt x="457" y="838"/>
                  </a:lnTo>
                  <a:lnTo>
                    <a:pt x="462" y="931"/>
                  </a:lnTo>
                  <a:lnTo>
                    <a:pt x="460" y="928"/>
                  </a:lnTo>
                  <a:lnTo>
                    <a:pt x="454" y="919"/>
                  </a:lnTo>
                  <a:lnTo>
                    <a:pt x="445" y="908"/>
                  </a:lnTo>
                  <a:lnTo>
                    <a:pt x="435" y="891"/>
                  </a:lnTo>
                  <a:lnTo>
                    <a:pt x="420" y="870"/>
                  </a:lnTo>
                  <a:lnTo>
                    <a:pt x="405" y="847"/>
                  </a:lnTo>
                  <a:lnTo>
                    <a:pt x="388" y="822"/>
                  </a:lnTo>
                  <a:lnTo>
                    <a:pt x="369" y="798"/>
                  </a:lnTo>
                  <a:lnTo>
                    <a:pt x="351" y="770"/>
                  </a:lnTo>
                  <a:lnTo>
                    <a:pt x="333" y="745"/>
                  </a:lnTo>
                  <a:lnTo>
                    <a:pt x="314" y="719"/>
                  </a:lnTo>
                  <a:lnTo>
                    <a:pt x="296" y="695"/>
                  </a:lnTo>
                  <a:lnTo>
                    <a:pt x="280" y="674"/>
                  </a:lnTo>
                  <a:lnTo>
                    <a:pt x="266" y="655"/>
                  </a:lnTo>
                  <a:lnTo>
                    <a:pt x="250" y="634"/>
                  </a:lnTo>
                  <a:lnTo>
                    <a:pt x="233" y="609"/>
                  </a:lnTo>
                  <a:lnTo>
                    <a:pt x="216" y="583"/>
                  </a:lnTo>
                  <a:lnTo>
                    <a:pt x="161" y="500"/>
                  </a:lnTo>
                  <a:lnTo>
                    <a:pt x="144" y="474"/>
                  </a:lnTo>
                  <a:lnTo>
                    <a:pt x="128" y="449"/>
                  </a:lnTo>
                  <a:lnTo>
                    <a:pt x="113" y="427"/>
                  </a:lnTo>
                  <a:lnTo>
                    <a:pt x="101" y="406"/>
                  </a:lnTo>
                  <a:lnTo>
                    <a:pt x="89" y="389"/>
                  </a:lnTo>
                  <a:lnTo>
                    <a:pt x="81" y="376"/>
                  </a:lnTo>
                  <a:lnTo>
                    <a:pt x="76" y="368"/>
                  </a:lnTo>
                  <a:lnTo>
                    <a:pt x="75" y="365"/>
                  </a:lnTo>
                  <a:lnTo>
                    <a:pt x="143" y="316"/>
                  </a:lnTo>
                  <a:lnTo>
                    <a:pt x="60" y="316"/>
                  </a:lnTo>
                  <a:lnTo>
                    <a:pt x="59" y="312"/>
                  </a:lnTo>
                  <a:lnTo>
                    <a:pt x="56" y="301"/>
                  </a:lnTo>
                  <a:lnTo>
                    <a:pt x="52" y="284"/>
                  </a:lnTo>
                  <a:lnTo>
                    <a:pt x="48" y="262"/>
                  </a:lnTo>
                  <a:lnTo>
                    <a:pt x="42" y="237"/>
                  </a:lnTo>
                  <a:lnTo>
                    <a:pt x="35" y="208"/>
                  </a:lnTo>
                  <a:lnTo>
                    <a:pt x="22" y="145"/>
                  </a:lnTo>
                  <a:lnTo>
                    <a:pt x="17" y="113"/>
                  </a:lnTo>
                  <a:lnTo>
                    <a:pt x="10" y="83"/>
                  </a:lnTo>
                  <a:lnTo>
                    <a:pt x="6" y="52"/>
                  </a:lnTo>
                  <a:lnTo>
                    <a:pt x="3" y="26"/>
                  </a:lnTo>
                  <a:lnTo>
                    <a:pt x="0" y="4"/>
                  </a:lnTo>
                  <a:lnTo>
                    <a:pt x="153" y="0"/>
                  </a:lnTo>
                  <a:close/>
                </a:path>
              </a:pathLst>
            </a:custGeom>
            <a:solidFill>
              <a:schemeClr val="tx1">
                <a:lumMod val="65000"/>
                <a:lumOff val="35000"/>
              </a:schemeClr>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47" name="Freeform 21">
              <a:extLst>
                <a:ext uri="{FF2B5EF4-FFF2-40B4-BE49-F238E27FC236}">
                  <a16:creationId xmlns:a16="http://schemas.microsoft.com/office/drawing/2014/main" id="{E2F908CF-0C32-6631-BC71-4724072EC99C}"/>
                </a:ext>
              </a:extLst>
            </p:cNvPr>
            <p:cNvSpPr>
              <a:spLocks/>
            </p:cNvSpPr>
            <p:nvPr/>
          </p:nvSpPr>
          <p:spPr bwMode="auto">
            <a:xfrm>
              <a:off x="5553172" y="1601138"/>
              <a:ext cx="886810" cy="773261"/>
            </a:xfrm>
            <a:custGeom>
              <a:avLst/>
              <a:gdLst/>
              <a:ahLst/>
              <a:cxnLst>
                <a:cxn ang="0">
                  <a:pos x="517" y="6"/>
                </a:cxn>
                <a:cxn ang="0">
                  <a:pos x="628" y="38"/>
                </a:cxn>
                <a:cxn ang="0">
                  <a:pos x="733" y="96"/>
                </a:cxn>
                <a:cxn ang="0">
                  <a:pos x="828" y="177"/>
                </a:cxn>
                <a:cxn ang="0">
                  <a:pos x="911" y="281"/>
                </a:cxn>
                <a:cxn ang="0">
                  <a:pos x="937" y="372"/>
                </a:cxn>
                <a:cxn ang="0">
                  <a:pos x="903" y="431"/>
                </a:cxn>
                <a:cxn ang="0">
                  <a:pos x="849" y="482"/>
                </a:cxn>
                <a:cxn ang="0">
                  <a:pos x="780" y="522"/>
                </a:cxn>
                <a:cxn ang="0">
                  <a:pos x="695" y="544"/>
                </a:cxn>
                <a:cxn ang="0">
                  <a:pos x="587" y="544"/>
                </a:cxn>
                <a:cxn ang="0">
                  <a:pos x="477" y="525"/>
                </a:cxn>
                <a:cxn ang="0">
                  <a:pos x="386" y="493"/>
                </a:cxn>
                <a:cxn ang="0">
                  <a:pos x="311" y="455"/>
                </a:cxn>
                <a:cxn ang="0">
                  <a:pos x="256" y="418"/>
                </a:cxn>
                <a:cxn ang="0">
                  <a:pos x="219" y="385"/>
                </a:cxn>
                <a:cxn ang="0">
                  <a:pos x="201" y="367"/>
                </a:cxn>
                <a:cxn ang="0">
                  <a:pos x="206" y="425"/>
                </a:cxn>
                <a:cxn ang="0">
                  <a:pos x="205" y="531"/>
                </a:cxn>
                <a:cxn ang="0">
                  <a:pos x="186" y="622"/>
                </a:cxn>
                <a:cxn ang="0">
                  <a:pos x="156" y="698"/>
                </a:cxn>
                <a:cxn ang="0">
                  <a:pos x="120" y="759"/>
                </a:cxn>
                <a:cxn ang="0">
                  <a:pos x="82" y="806"/>
                </a:cxn>
                <a:cxn ang="0">
                  <a:pos x="53" y="799"/>
                </a:cxn>
                <a:cxn ang="0">
                  <a:pos x="25" y="719"/>
                </a:cxn>
                <a:cxn ang="0">
                  <a:pos x="4" y="607"/>
                </a:cxn>
                <a:cxn ang="0">
                  <a:pos x="2" y="493"/>
                </a:cxn>
                <a:cxn ang="0">
                  <a:pos x="16" y="381"/>
                </a:cxn>
                <a:cxn ang="0">
                  <a:pos x="49" y="277"/>
                </a:cxn>
                <a:cxn ang="0">
                  <a:pos x="97" y="182"/>
                </a:cxn>
                <a:cxn ang="0">
                  <a:pos x="162" y="104"/>
                </a:cxn>
                <a:cxn ang="0">
                  <a:pos x="243" y="46"/>
                </a:cxn>
                <a:cxn ang="0">
                  <a:pos x="345" y="9"/>
                </a:cxn>
                <a:cxn ang="0">
                  <a:pos x="459" y="0"/>
                </a:cxn>
              </a:cxnLst>
              <a:rect l="0" t="0" r="r" b="b"/>
              <a:pathLst>
                <a:path w="945" h="824">
                  <a:moveTo>
                    <a:pt x="459" y="0"/>
                  </a:moveTo>
                  <a:lnTo>
                    <a:pt x="517" y="6"/>
                  </a:lnTo>
                  <a:lnTo>
                    <a:pt x="573" y="19"/>
                  </a:lnTo>
                  <a:lnTo>
                    <a:pt x="628" y="38"/>
                  </a:lnTo>
                  <a:lnTo>
                    <a:pt x="682" y="63"/>
                  </a:lnTo>
                  <a:lnTo>
                    <a:pt x="733" y="96"/>
                  </a:lnTo>
                  <a:lnTo>
                    <a:pt x="782" y="134"/>
                  </a:lnTo>
                  <a:lnTo>
                    <a:pt x="828" y="177"/>
                  </a:lnTo>
                  <a:lnTo>
                    <a:pt x="871" y="227"/>
                  </a:lnTo>
                  <a:lnTo>
                    <a:pt x="911" y="281"/>
                  </a:lnTo>
                  <a:lnTo>
                    <a:pt x="945" y="341"/>
                  </a:lnTo>
                  <a:lnTo>
                    <a:pt x="937" y="372"/>
                  </a:lnTo>
                  <a:lnTo>
                    <a:pt x="923" y="402"/>
                  </a:lnTo>
                  <a:lnTo>
                    <a:pt x="903" y="431"/>
                  </a:lnTo>
                  <a:lnTo>
                    <a:pt x="878" y="457"/>
                  </a:lnTo>
                  <a:lnTo>
                    <a:pt x="849" y="482"/>
                  </a:lnTo>
                  <a:lnTo>
                    <a:pt x="816" y="503"/>
                  </a:lnTo>
                  <a:lnTo>
                    <a:pt x="780" y="522"/>
                  </a:lnTo>
                  <a:lnTo>
                    <a:pt x="739" y="535"/>
                  </a:lnTo>
                  <a:lnTo>
                    <a:pt x="695" y="544"/>
                  </a:lnTo>
                  <a:lnTo>
                    <a:pt x="649" y="546"/>
                  </a:lnTo>
                  <a:lnTo>
                    <a:pt x="587" y="544"/>
                  </a:lnTo>
                  <a:lnTo>
                    <a:pt x="530" y="536"/>
                  </a:lnTo>
                  <a:lnTo>
                    <a:pt x="477" y="525"/>
                  </a:lnTo>
                  <a:lnTo>
                    <a:pt x="429" y="510"/>
                  </a:lnTo>
                  <a:lnTo>
                    <a:pt x="386" y="493"/>
                  </a:lnTo>
                  <a:lnTo>
                    <a:pt x="346" y="474"/>
                  </a:lnTo>
                  <a:lnTo>
                    <a:pt x="311" y="455"/>
                  </a:lnTo>
                  <a:lnTo>
                    <a:pt x="282" y="436"/>
                  </a:lnTo>
                  <a:lnTo>
                    <a:pt x="256" y="418"/>
                  </a:lnTo>
                  <a:lnTo>
                    <a:pt x="235" y="401"/>
                  </a:lnTo>
                  <a:lnTo>
                    <a:pt x="219" y="385"/>
                  </a:lnTo>
                  <a:lnTo>
                    <a:pt x="207" y="375"/>
                  </a:lnTo>
                  <a:lnTo>
                    <a:pt x="201" y="367"/>
                  </a:lnTo>
                  <a:lnTo>
                    <a:pt x="198" y="364"/>
                  </a:lnTo>
                  <a:lnTo>
                    <a:pt x="206" y="425"/>
                  </a:lnTo>
                  <a:lnTo>
                    <a:pt x="207" y="480"/>
                  </a:lnTo>
                  <a:lnTo>
                    <a:pt x="205" y="531"/>
                  </a:lnTo>
                  <a:lnTo>
                    <a:pt x="197" y="579"/>
                  </a:lnTo>
                  <a:lnTo>
                    <a:pt x="186" y="622"/>
                  </a:lnTo>
                  <a:lnTo>
                    <a:pt x="172" y="662"/>
                  </a:lnTo>
                  <a:lnTo>
                    <a:pt x="156" y="698"/>
                  </a:lnTo>
                  <a:lnTo>
                    <a:pt x="139" y="730"/>
                  </a:lnTo>
                  <a:lnTo>
                    <a:pt x="120" y="759"/>
                  </a:lnTo>
                  <a:lnTo>
                    <a:pt x="101" y="783"/>
                  </a:lnTo>
                  <a:lnTo>
                    <a:pt x="82" y="806"/>
                  </a:lnTo>
                  <a:lnTo>
                    <a:pt x="63" y="824"/>
                  </a:lnTo>
                  <a:lnTo>
                    <a:pt x="53" y="799"/>
                  </a:lnTo>
                  <a:lnTo>
                    <a:pt x="42" y="773"/>
                  </a:lnTo>
                  <a:lnTo>
                    <a:pt x="25" y="719"/>
                  </a:lnTo>
                  <a:lnTo>
                    <a:pt x="12" y="663"/>
                  </a:lnTo>
                  <a:lnTo>
                    <a:pt x="4" y="607"/>
                  </a:lnTo>
                  <a:lnTo>
                    <a:pt x="0" y="549"/>
                  </a:lnTo>
                  <a:lnTo>
                    <a:pt x="2" y="493"/>
                  </a:lnTo>
                  <a:lnTo>
                    <a:pt x="7" y="436"/>
                  </a:lnTo>
                  <a:lnTo>
                    <a:pt x="16" y="381"/>
                  </a:lnTo>
                  <a:lnTo>
                    <a:pt x="31" y="328"/>
                  </a:lnTo>
                  <a:lnTo>
                    <a:pt x="49" y="277"/>
                  </a:lnTo>
                  <a:lnTo>
                    <a:pt x="71" y="227"/>
                  </a:lnTo>
                  <a:lnTo>
                    <a:pt x="97" y="182"/>
                  </a:lnTo>
                  <a:lnTo>
                    <a:pt x="128" y="140"/>
                  </a:lnTo>
                  <a:lnTo>
                    <a:pt x="162" y="104"/>
                  </a:lnTo>
                  <a:lnTo>
                    <a:pt x="200" y="72"/>
                  </a:lnTo>
                  <a:lnTo>
                    <a:pt x="243" y="46"/>
                  </a:lnTo>
                  <a:lnTo>
                    <a:pt x="289" y="25"/>
                  </a:lnTo>
                  <a:lnTo>
                    <a:pt x="345" y="9"/>
                  </a:lnTo>
                  <a:lnTo>
                    <a:pt x="403" y="2"/>
                  </a:lnTo>
                  <a:lnTo>
                    <a:pt x="459" y="0"/>
                  </a:lnTo>
                  <a:close/>
                </a:path>
              </a:pathLst>
            </a:custGeom>
            <a:solidFill>
              <a:srgbClr val="000000"/>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48" name="Freeform 22">
              <a:extLst>
                <a:ext uri="{FF2B5EF4-FFF2-40B4-BE49-F238E27FC236}">
                  <a16:creationId xmlns:a16="http://schemas.microsoft.com/office/drawing/2014/main" id="{DDBC738C-290A-1A9F-FBE0-19D6D031AA23}"/>
                </a:ext>
              </a:extLst>
            </p:cNvPr>
            <p:cNvSpPr>
              <a:spLocks/>
            </p:cNvSpPr>
            <p:nvPr/>
          </p:nvSpPr>
          <p:spPr bwMode="auto">
            <a:xfrm>
              <a:off x="6219452" y="3864616"/>
              <a:ext cx="26276" cy="26276"/>
            </a:xfrm>
            <a:custGeom>
              <a:avLst/>
              <a:gdLst/>
              <a:ahLst/>
              <a:cxnLst>
                <a:cxn ang="0">
                  <a:pos x="13" y="0"/>
                </a:cxn>
                <a:cxn ang="0">
                  <a:pos x="21" y="3"/>
                </a:cxn>
                <a:cxn ang="0">
                  <a:pos x="25" y="7"/>
                </a:cxn>
                <a:cxn ang="0">
                  <a:pos x="28" y="15"/>
                </a:cxn>
                <a:cxn ang="0">
                  <a:pos x="25" y="23"/>
                </a:cxn>
                <a:cxn ang="0">
                  <a:pos x="17" y="28"/>
                </a:cxn>
                <a:cxn ang="0">
                  <a:pos x="10" y="28"/>
                </a:cxn>
                <a:cxn ang="0">
                  <a:pos x="6" y="25"/>
                </a:cxn>
                <a:cxn ang="0">
                  <a:pos x="3" y="23"/>
                </a:cxn>
                <a:cxn ang="0">
                  <a:pos x="0" y="15"/>
                </a:cxn>
                <a:cxn ang="0">
                  <a:pos x="3" y="7"/>
                </a:cxn>
                <a:cxn ang="0">
                  <a:pos x="6" y="3"/>
                </a:cxn>
                <a:cxn ang="0">
                  <a:pos x="13" y="0"/>
                </a:cxn>
              </a:cxnLst>
              <a:rect l="0" t="0" r="r" b="b"/>
              <a:pathLst>
                <a:path w="28" h="28">
                  <a:moveTo>
                    <a:pt x="13" y="0"/>
                  </a:moveTo>
                  <a:lnTo>
                    <a:pt x="21" y="3"/>
                  </a:lnTo>
                  <a:lnTo>
                    <a:pt x="25" y="7"/>
                  </a:lnTo>
                  <a:lnTo>
                    <a:pt x="28" y="15"/>
                  </a:lnTo>
                  <a:lnTo>
                    <a:pt x="25" y="23"/>
                  </a:lnTo>
                  <a:lnTo>
                    <a:pt x="17" y="28"/>
                  </a:lnTo>
                  <a:lnTo>
                    <a:pt x="10" y="28"/>
                  </a:lnTo>
                  <a:lnTo>
                    <a:pt x="6" y="25"/>
                  </a:lnTo>
                  <a:lnTo>
                    <a:pt x="3" y="23"/>
                  </a:lnTo>
                  <a:lnTo>
                    <a:pt x="0" y="15"/>
                  </a:lnTo>
                  <a:lnTo>
                    <a:pt x="3" y="7"/>
                  </a:lnTo>
                  <a:lnTo>
                    <a:pt x="6" y="3"/>
                  </a:lnTo>
                  <a:lnTo>
                    <a:pt x="13" y="0"/>
                  </a:lnTo>
                  <a:close/>
                </a:path>
              </a:pathLst>
            </a:custGeom>
            <a:solidFill>
              <a:srgbClr val="2B2B2B"/>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49" name="Freeform 23">
              <a:extLst>
                <a:ext uri="{FF2B5EF4-FFF2-40B4-BE49-F238E27FC236}">
                  <a16:creationId xmlns:a16="http://schemas.microsoft.com/office/drawing/2014/main" id="{4E09D65F-F3A7-617A-3B0D-3E56A9ACADCE}"/>
                </a:ext>
              </a:extLst>
            </p:cNvPr>
            <p:cNvSpPr>
              <a:spLocks/>
            </p:cNvSpPr>
            <p:nvPr/>
          </p:nvSpPr>
          <p:spPr bwMode="auto">
            <a:xfrm>
              <a:off x="6214760" y="3985672"/>
              <a:ext cx="26276" cy="25337"/>
            </a:xfrm>
            <a:custGeom>
              <a:avLst/>
              <a:gdLst/>
              <a:ahLst/>
              <a:cxnLst>
                <a:cxn ang="0">
                  <a:pos x="11" y="0"/>
                </a:cxn>
                <a:cxn ang="0">
                  <a:pos x="18" y="0"/>
                </a:cxn>
                <a:cxn ang="0">
                  <a:pos x="22" y="2"/>
                </a:cxn>
                <a:cxn ang="0">
                  <a:pos x="25" y="5"/>
                </a:cxn>
                <a:cxn ang="0">
                  <a:pos x="28" y="9"/>
                </a:cxn>
                <a:cxn ang="0">
                  <a:pos x="28" y="17"/>
                </a:cxn>
                <a:cxn ang="0">
                  <a:pos x="22" y="25"/>
                </a:cxn>
                <a:cxn ang="0">
                  <a:pos x="15" y="27"/>
                </a:cxn>
                <a:cxn ang="0">
                  <a:pos x="7" y="25"/>
                </a:cxn>
                <a:cxn ang="0">
                  <a:pos x="3" y="21"/>
                </a:cxn>
                <a:cxn ang="0">
                  <a:pos x="0" y="13"/>
                </a:cxn>
                <a:cxn ang="0">
                  <a:pos x="3" y="5"/>
                </a:cxn>
                <a:cxn ang="0">
                  <a:pos x="11" y="0"/>
                </a:cxn>
              </a:cxnLst>
              <a:rect l="0" t="0" r="r" b="b"/>
              <a:pathLst>
                <a:path w="28" h="27">
                  <a:moveTo>
                    <a:pt x="11" y="0"/>
                  </a:moveTo>
                  <a:lnTo>
                    <a:pt x="18" y="0"/>
                  </a:lnTo>
                  <a:lnTo>
                    <a:pt x="22" y="2"/>
                  </a:lnTo>
                  <a:lnTo>
                    <a:pt x="25" y="5"/>
                  </a:lnTo>
                  <a:lnTo>
                    <a:pt x="28" y="9"/>
                  </a:lnTo>
                  <a:lnTo>
                    <a:pt x="28" y="17"/>
                  </a:lnTo>
                  <a:lnTo>
                    <a:pt x="22" y="25"/>
                  </a:lnTo>
                  <a:lnTo>
                    <a:pt x="15" y="27"/>
                  </a:lnTo>
                  <a:lnTo>
                    <a:pt x="7" y="25"/>
                  </a:lnTo>
                  <a:lnTo>
                    <a:pt x="3" y="21"/>
                  </a:lnTo>
                  <a:lnTo>
                    <a:pt x="0" y="13"/>
                  </a:lnTo>
                  <a:lnTo>
                    <a:pt x="3" y="5"/>
                  </a:lnTo>
                  <a:lnTo>
                    <a:pt x="11" y="0"/>
                  </a:lnTo>
                  <a:close/>
                </a:path>
              </a:pathLst>
            </a:custGeom>
            <a:solidFill>
              <a:srgbClr val="2B2B2B"/>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50" name="Freeform 24">
              <a:extLst>
                <a:ext uri="{FF2B5EF4-FFF2-40B4-BE49-F238E27FC236}">
                  <a16:creationId xmlns:a16="http://schemas.microsoft.com/office/drawing/2014/main" id="{4640C08E-A2D7-7383-EFA0-70400BD45DA4}"/>
                </a:ext>
              </a:extLst>
            </p:cNvPr>
            <p:cNvSpPr>
              <a:spLocks/>
            </p:cNvSpPr>
            <p:nvPr/>
          </p:nvSpPr>
          <p:spPr bwMode="auto">
            <a:xfrm>
              <a:off x="6431536" y="2013106"/>
              <a:ext cx="63813" cy="459827"/>
            </a:xfrm>
            <a:custGeom>
              <a:avLst/>
              <a:gdLst/>
              <a:ahLst/>
              <a:cxnLst>
                <a:cxn ang="0">
                  <a:pos x="15" y="0"/>
                </a:cxn>
                <a:cxn ang="0">
                  <a:pos x="17" y="3"/>
                </a:cxn>
                <a:cxn ang="0">
                  <a:pos x="22" y="12"/>
                </a:cxn>
                <a:cxn ang="0">
                  <a:pos x="27" y="26"/>
                </a:cxn>
                <a:cxn ang="0">
                  <a:pos x="35" y="45"/>
                </a:cxn>
                <a:cxn ang="0">
                  <a:pos x="43" y="69"/>
                </a:cxn>
                <a:cxn ang="0">
                  <a:pos x="51" y="97"/>
                </a:cxn>
                <a:cxn ang="0">
                  <a:pos x="59" y="130"/>
                </a:cxn>
                <a:cxn ang="0">
                  <a:pos x="64" y="165"/>
                </a:cxn>
                <a:cxn ang="0">
                  <a:pos x="68" y="204"/>
                </a:cxn>
                <a:cxn ang="0">
                  <a:pos x="68" y="246"/>
                </a:cxn>
                <a:cxn ang="0">
                  <a:pos x="64" y="291"/>
                </a:cxn>
                <a:cxn ang="0">
                  <a:pos x="56" y="338"/>
                </a:cxn>
                <a:cxn ang="0">
                  <a:pos x="44" y="388"/>
                </a:cxn>
                <a:cxn ang="0">
                  <a:pos x="25" y="437"/>
                </a:cxn>
                <a:cxn ang="0">
                  <a:pos x="0" y="490"/>
                </a:cxn>
                <a:cxn ang="0">
                  <a:pos x="1" y="486"/>
                </a:cxn>
                <a:cxn ang="0">
                  <a:pos x="5" y="477"/>
                </a:cxn>
                <a:cxn ang="0">
                  <a:pos x="10" y="460"/>
                </a:cxn>
                <a:cxn ang="0">
                  <a:pos x="18" y="437"/>
                </a:cxn>
                <a:cxn ang="0">
                  <a:pos x="25" y="410"/>
                </a:cxn>
                <a:cxn ang="0">
                  <a:pos x="32" y="378"/>
                </a:cxn>
                <a:cxn ang="0">
                  <a:pos x="39" y="342"/>
                </a:cxn>
                <a:cxn ang="0">
                  <a:pos x="45" y="301"/>
                </a:cxn>
                <a:cxn ang="0">
                  <a:pos x="48" y="257"/>
                </a:cxn>
                <a:cxn ang="0">
                  <a:pos x="49" y="210"/>
                </a:cxn>
                <a:cxn ang="0">
                  <a:pos x="47" y="160"/>
                </a:cxn>
                <a:cxn ang="0">
                  <a:pos x="42" y="109"/>
                </a:cxn>
                <a:cxn ang="0">
                  <a:pos x="31" y="55"/>
                </a:cxn>
                <a:cxn ang="0">
                  <a:pos x="15" y="0"/>
                </a:cxn>
              </a:cxnLst>
              <a:rect l="0" t="0" r="r" b="b"/>
              <a:pathLst>
                <a:path w="68" h="490">
                  <a:moveTo>
                    <a:pt x="15" y="0"/>
                  </a:moveTo>
                  <a:lnTo>
                    <a:pt x="17" y="3"/>
                  </a:lnTo>
                  <a:lnTo>
                    <a:pt x="22" y="12"/>
                  </a:lnTo>
                  <a:lnTo>
                    <a:pt x="27" y="26"/>
                  </a:lnTo>
                  <a:lnTo>
                    <a:pt x="35" y="45"/>
                  </a:lnTo>
                  <a:lnTo>
                    <a:pt x="43" y="69"/>
                  </a:lnTo>
                  <a:lnTo>
                    <a:pt x="51" y="97"/>
                  </a:lnTo>
                  <a:lnTo>
                    <a:pt x="59" y="130"/>
                  </a:lnTo>
                  <a:lnTo>
                    <a:pt x="64" y="165"/>
                  </a:lnTo>
                  <a:lnTo>
                    <a:pt x="68" y="204"/>
                  </a:lnTo>
                  <a:lnTo>
                    <a:pt x="68" y="246"/>
                  </a:lnTo>
                  <a:lnTo>
                    <a:pt x="64" y="291"/>
                  </a:lnTo>
                  <a:lnTo>
                    <a:pt x="56" y="338"/>
                  </a:lnTo>
                  <a:lnTo>
                    <a:pt x="44" y="388"/>
                  </a:lnTo>
                  <a:lnTo>
                    <a:pt x="25" y="437"/>
                  </a:lnTo>
                  <a:lnTo>
                    <a:pt x="0" y="490"/>
                  </a:lnTo>
                  <a:lnTo>
                    <a:pt x="1" y="486"/>
                  </a:lnTo>
                  <a:lnTo>
                    <a:pt x="5" y="477"/>
                  </a:lnTo>
                  <a:lnTo>
                    <a:pt x="10" y="460"/>
                  </a:lnTo>
                  <a:lnTo>
                    <a:pt x="18" y="437"/>
                  </a:lnTo>
                  <a:lnTo>
                    <a:pt x="25" y="410"/>
                  </a:lnTo>
                  <a:lnTo>
                    <a:pt x="32" y="378"/>
                  </a:lnTo>
                  <a:lnTo>
                    <a:pt x="39" y="342"/>
                  </a:lnTo>
                  <a:lnTo>
                    <a:pt x="45" y="301"/>
                  </a:lnTo>
                  <a:lnTo>
                    <a:pt x="48" y="257"/>
                  </a:lnTo>
                  <a:lnTo>
                    <a:pt x="49" y="210"/>
                  </a:lnTo>
                  <a:lnTo>
                    <a:pt x="47" y="160"/>
                  </a:lnTo>
                  <a:lnTo>
                    <a:pt x="42" y="109"/>
                  </a:lnTo>
                  <a:lnTo>
                    <a:pt x="31" y="55"/>
                  </a:lnTo>
                  <a:lnTo>
                    <a:pt x="15" y="0"/>
                  </a:lnTo>
                  <a:close/>
                </a:path>
              </a:pathLst>
            </a:custGeom>
            <a:solidFill>
              <a:srgbClr val="FFFFFF"/>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51" name="Freeform 25">
              <a:extLst>
                <a:ext uri="{FF2B5EF4-FFF2-40B4-BE49-F238E27FC236}">
                  <a16:creationId xmlns:a16="http://schemas.microsoft.com/office/drawing/2014/main" id="{B0B99C05-A7AA-1027-C1B2-C2F1ACFEA63E}"/>
                </a:ext>
              </a:extLst>
            </p:cNvPr>
            <p:cNvSpPr>
              <a:spLocks/>
            </p:cNvSpPr>
            <p:nvPr/>
          </p:nvSpPr>
          <p:spPr bwMode="auto">
            <a:xfrm>
              <a:off x="5921972" y="1800084"/>
              <a:ext cx="414783" cy="273081"/>
            </a:xfrm>
            <a:custGeom>
              <a:avLst/>
              <a:gdLst/>
              <a:ahLst/>
              <a:cxnLst>
                <a:cxn ang="0">
                  <a:pos x="382" y="0"/>
                </a:cxn>
                <a:cxn ang="0">
                  <a:pos x="384" y="3"/>
                </a:cxn>
                <a:cxn ang="0">
                  <a:pos x="389" y="10"/>
                </a:cxn>
                <a:cxn ang="0">
                  <a:pos x="396" y="19"/>
                </a:cxn>
                <a:cxn ang="0">
                  <a:pos x="405" y="33"/>
                </a:cxn>
                <a:cxn ang="0">
                  <a:pos x="416" y="49"/>
                </a:cxn>
                <a:cxn ang="0">
                  <a:pos x="425" y="67"/>
                </a:cxn>
                <a:cxn ang="0">
                  <a:pos x="434" y="88"/>
                </a:cxn>
                <a:cxn ang="0">
                  <a:pos x="439" y="110"/>
                </a:cxn>
                <a:cxn ang="0">
                  <a:pos x="442" y="134"/>
                </a:cxn>
                <a:cxn ang="0">
                  <a:pos x="442" y="158"/>
                </a:cxn>
                <a:cxn ang="0">
                  <a:pos x="435" y="181"/>
                </a:cxn>
                <a:cxn ang="0">
                  <a:pos x="423" y="205"/>
                </a:cxn>
                <a:cxn ang="0">
                  <a:pos x="405" y="227"/>
                </a:cxn>
                <a:cxn ang="0">
                  <a:pos x="379" y="248"/>
                </a:cxn>
                <a:cxn ang="0">
                  <a:pos x="346" y="266"/>
                </a:cxn>
                <a:cxn ang="0">
                  <a:pos x="312" y="279"/>
                </a:cxn>
                <a:cxn ang="0">
                  <a:pos x="275" y="287"/>
                </a:cxn>
                <a:cxn ang="0">
                  <a:pos x="239" y="291"/>
                </a:cxn>
                <a:cxn ang="0">
                  <a:pos x="201" y="291"/>
                </a:cxn>
                <a:cxn ang="0">
                  <a:pos x="164" y="287"/>
                </a:cxn>
                <a:cxn ang="0">
                  <a:pos x="129" y="281"/>
                </a:cxn>
                <a:cxn ang="0">
                  <a:pos x="96" y="270"/>
                </a:cxn>
                <a:cxn ang="0">
                  <a:pos x="66" y="260"/>
                </a:cxn>
                <a:cxn ang="0">
                  <a:pos x="38" y="245"/>
                </a:cxn>
                <a:cxn ang="0">
                  <a:pos x="17" y="231"/>
                </a:cxn>
                <a:cxn ang="0">
                  <a:pos x="0" y="215"/>
                </a:cxn>
                <a:cxn ang="0">
                  <a:pos x="4" y="217"/>
                </a:cxn>
                <a:cxn ang="0">
                  <a:pos x="14" y="219"/>
                </a:cxn>
                <a:cxn ang="0">
                  <a:pos x="29" y="223"/>
                </a:cxn>
                <a:cxn ang="0">
                  <a:pos x="49" y="227"/>
                </a:cxn>
                <a:cxn ang="0">
                  <a:pos x="74" y="231"/>
                </a:cxn>
                <a:cxn ang="0">
                  <a:pos x="100" y="234"/>
                </a:cxn>
                <a:cxn ang="0">
                  <a:pos x="130" y="234"/>
                </a:cxn>
                <a:cxn ang="0">
                  <a:pos x="162" y="232"/>
                </a:cxn>
                <a:cxn ang="0">
                  <a:pos x="193" y="227"/>
                </a:cxn>
                <a:cxn ang="0">
                  <a:pos x="224" y="218"/>
                </a:cxn>
                <a:cxn ang="0">
                  <a:pos x="255" y="203"/>
                </a:cxn>
                <a:cxn ang="0">
                  <a:pos x="283" y="184"/>
                </a:cxn>
                <a:cxn ang="0">
                  <a:pos x="279" y="184"/>
                </a:cxn>
                <a:cxn ang="0">
                  <a:pos x="270" y="185"/>
                </a:cxn>
                <a:cxn ang="0">
                  <a:pos x="255" y="184"/>
                </a:cxn>
                <a:cxn ang="0">
                  <a:pos x="236" y="182"/>
                </a:cxn>
                <a:cxn ang="0">
                  <a:pos x="215" y="180"/>
                </a:cxn>
                <a:cxn ang="0">
                  <a:pos x="192" y="173"/>
                </a:cxn>
                <a:cxn ang="0">
                  <a:pos x="169" y="163"/>
                </a:cxn>
                <a:cxn ang="0">
                  <a:pos x="148" y="148"/>
                </a:cxn>
                <a:cxn ang="0">
                  <a:pos x="129" y="129"/>
                </a:cxn>
                <a:cxn ang="0">
                  <a:pos x="131" y="129"/>
                </a:cxn>
                <a:cxn ang="0">
                  <a:pos x="139" y="130"/>
                </a:cxn>
                <a:cxn ang="0">
                  <a:pos x="151" y="131"/>
                </a:cxn>
                <a:cxn ang="0">
                  <a:pos x="165" y="133"/>
                </a:cxn>
                <a:cxn ang="0">
                  <a:pos x="184" y="133"/>
                </a:cxn>
                <a:cxn ang="0">
                  <a:pos x="226" y="130"/>
                </a:cxn>
                <a:cxn ang="0">
                  <a:pos x="249" y="127"/>
                </a:cxn>
                <a:cxn ang="0">
                  <a:pos x="272" y="122"/>
                </a:cxn>
                <a:cxn ang="0">
                  <a:pos x="294" y="114"/>
                </a:cxn>
                <a:cxn ang="0">
                  <a:pos x="315" y="104"/>
                </a:cxn>
                <a:cxn ang="0">
                  <a:pos x="334" y="91"/>
                </a:cxn>
                <a:cxn ang="0">
                  <a:pos x="351" y="74"/>
                </a:cxn>
                <a:cxn ang="0">
                  <a:pos x="366" y="54"/>
                </a:cxn>
                <a:cxn ang="0">
                  <a:pos x="376" y="29"/>
                </a:cxn>
                <a:cxn ang="0">
                  <a:pos x="382" y="0"/>
                </a:cxn>
              </a:cxnLst>
              <a:rect l="0" t="0" r="r" b="b"/>
              <a:pathLst>
                <a:path w="442" h="291">
                  <a:moveTo>
                    <a:pt x="382" y="0"/>
                  </a:moveTo>
                  <a:lnTo>
                    <a:pt x="384" y="3"/>
                  </a:lnTo>
                  <a:lnTo>
                    <a:pt x="389" y="10"/>
                  </a:lnTo>
                  <a:lnTo>
                    <a:pt x="396" y="19"/>
                  </a:lnTo>
                  <a:lnTo>
                    <a:pt x="405" y="33"/>
                  </a:lnTo>
                  <a:lnTo>
                    <a:pt x="416" y="49"/>
                  </a:lnTo>
                  <a:lnTo>
                    <a:pt x="425" y="67"/>
                  </a:lnTo>
                  <a:lnTo>
                    <a:pt x="434" y="88"/>
                  </a:lnTo>
                  <a:lnTo>
                    <a:pt x="439" y="110"/>
                  </a:lnTo>
                  <a:lnTo>
                    <a:pt x="442" y="134"/>
                  </a:lnTo>
                  <a:lnTo>
                    <a:pt x="442" y="158"/>
                  </a:lnTo>
                  <a:lnTo>
                    <a:pt x="435" y="181"/>
                  </a:lnTo>
                  <a:lnTo>
                    <a:pt x="423" y="205"/>
                  </a:lnTo>
                  <a:lnTo>
                    <a:pt x="405" y="227"/>
                  </a:lnTo>
                  <a:lnTo>
                    <a:pt x="379" y="248"/>
                  </a:lnTo>
                  <a:lnTo>
                    <a:pt x="346" y="266"/>
                  </a:lnTo>
                  <a:lnTo>
                    <a:pt x="312" y="279"/>
                  </a:lnTo>
                  <a:lnTo>
                    <a:pt x="275" y="287"/>
                  </a:lnTo>
                  <a:lnTo>
                    <a:pt x="239" y="291"/>
                  </a:lnTo>
                  <a:lnTo>
                    <a:pt x="201" y="291"/>
                  </a:lnTo>
                  <a:lnTo>
                    <a:pt x="164" y="287"/>
                  </a:lnTo>
                  <a:lnTo>
                    <a:pt x="129" y="281"/>
                  </a:lnTo>
                  <a:lnTo>
                    <a:pt x="96" y="270"/>
                  </a:lnTo>
                  <a:lnTo>
                    <a:pt x="66" y="260"/>
                  </a:lnTo>
                  <a:lnTo>
                    <a:pt x="38" y="245"/>
                  </a:lnTo>
                  <a:lnTo>
                    <a:pt x="17" y="231"/>
                  </a:lnTo>
                  <a:lnTo>
                    <a:pt x="0" y="215"/>
                  </a:lnTo>
                  <a:lnTo>
                    <a:pt x="4" y="217"/>
                  </a:lnTo>
                  <a:lnTo>
                    <a:pt x="14" y="219"/>
                  </a:lnTo>
                  <a:lnTo>
                    <a:pt x="29" y="223"/>
                  </a:lnTo>
                  <a:lnTo>
                    <a:pt x="49" y="227"/>
                  </a:lnTo>
                  <a:lnTo>
                    <a:pt x="74" y="231"/>
                  </a:lnTo>
                  <a:lnTo>
                    <a:pt x="100" y="234"/>
                  </a:lnTo>
                  <a:lnTo>
                    <a:pt x="130" y="234"/>
                  </a:lnTo>
                  <a:lnTo>
                    <a:pt x="162" y="232"/>
                  </a:lnTo>
                  <a:lnTo>
                    <a:pt x="193" y="227"/>
                  </a:lnTo>
                  <a:lnTo>
                    <a:pt x="224" y="218"/>
                  </a:lnTo>
                  <a:lnTo>
                    <a:pt x="255" y="203"/>
                  </a:lnTo>
                  <a:lnTo>
                    <a:pt x="283" y="184"/>
                  </a:lnTo>
                  <a:lnTo>
                    <a:pt x="279" y="184"/>
                  </a:lnTo>
                  <a:lnTo>
                    <a:pt x="270" y="185"/>
                  </a:lnTo>
                  <a:lnTo>
                    <a:pt x="255" y="184"/>
                  </a:lnTo>
                  <a:lnTo>
                    <a:pt x="236" y="182"/>
                  </a:lnTo>
                  <a:lnTo>
                    <a:pt x="215" y="180"/>
                  </a:lnTo>
                  <a:lnTo>
                    <a:pt x="192" y="173"/>
                  </a:lnTo>
                  <a:lnTo>
                    <a:pt x="169" y="163"/>
                  </a:lnTo>
                  <a:lnTo>
                    <a:pt x="148" y="148"/>
                  </a:lnTo>
                  <a:lnTo>
                    <a:pt x="129" y="129"/>
                  </a:lnTo>
                  <a:lnTo>
                    <a:pt x="131" y="129"/>
                  </a:lnTo>
                  <a:lnTo>
                    <a:pt x="139" y="130"/>
                  </a:lnTo>
                  <a:lnTo>
                    <a:pt x="151" y="131"/>
                  </a:lnTo>
                  <a:lnTo>
                    <a:pt x="165" y="133"/>
                  </a:lnTo>
                  <a:lnTo>
                    <a:pt x="184" y="133"/>
                  </a:lnTo>
                  <a:lnTo>
                    <a:pt x="226" y="130"/>
                  </a:lnTo>
                  <a:lnTo>
                    <a:pt x="249" y="127"/>
                  </a:lnTo>
                  <a:lnTo>
                    <a:pt x="272" y="122"/>
                  </a:lnTo>
                  <a:lnTo>
                    <a:pt x="294" y="114"/>
                  </a:lnTo>
                  <a:lnTo>
                    <a:pt x="315" y="104"/>
                  </a:lnTo>
                  <a:lnTo>
                    <a:pt x="334" y="91"/>
                  </a:lnTo>
                  <a:lnTo>
                    <a:pt x="351" y="74"/>
                  </a:lnTo>
                  <a:lnTo>
                    <a:pt x="366" y="54"/>
                  </a:lnTo>
                  <a:lnTo>
                    <a:pt x="376" y="29"/>
                  </a:lnTo>
                  <a:lnTo>
                    <a:pt x="382" y="0"/>
                  </a:lnTo>
                  <a:close/>
                </a:path>
              </a:pathLst>
            </a:custGeom>
            <a:solidFill>
              <a:srgbClr val="363636"/>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52" name="Rectangle 26">
              <a:extLst>
                <a:ext uri="{FF2B5EF4-FFF2-40B4-BE49-F238E27FC236}">
                  <a16:creationId xmlns:a16="http://schemas.microsoft.com/office/drawing/2014/main" id="{D73ACF65-54D6-E7C9-B88E-9B9D6264C143}"/>
                </a:ext>
              </a:extLst>
            </p:cNvPr>
            <p:cNvSpPr>
              <a:spLocks noChangeArrowheads="1"/>
            </p:cNvSpPr>
            <p:nvPr/>
          </p:nvSpPr>
          <p:spPr bwMode="auto">
            <a:xfrm>
              <a:off x="5812177" y="3263086"/>
              <a:ext cx="1082002" cy="847396"/>
            </a:xfrm>
            <a:prstGeom prst="rect">
              <a:avLst/>
            </a:prstGeom>
            <a:solidFill>
              <a:srgbClr val="E3EAEB"/>
            </a:solidFill>
            <a:ln w="0">
              <a:noFill/>
              <a:prstDash val="solid"/>
              <a:miter lim="800000"/>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53" name="Freeform 28">
              <a:extLst>
                <a:ext uri="{FF2B5EF4-FFF2-40B4-BE49-F238E27FC236}">
                  <a16:creationId xmlns:a16="http://schemas.microsoft.com/office/drawing/2014/main" id="{D45D3D01-D75F-9EF1-8478-1FC0C5EB92A7}"/>
                </a:ext>
              </a:extLst>
            </p:cNvPr>
            <p:cNvSpPr>
              <a:spLocks/>
            </p:cNvSpPr>
            <p:nvPr/>
          </p:nvSpPr>
          <p:spPr bwMode="auto">
            <a:xfrm>
              <a:off x="6780630" y="3562443"/>
              <a:ext cx="199884" cy="202699"/>
            </a:xfrm>
            <a:custGeom>
              <a:avLst/>
              <a:gdLst/>
              <a:ahLst/>
              <a:cxnLst>
                <a:cxn ang="0">
                  <a:pos x="70" y="0"/>
                </a:cxn>
                <a:cxn ang="0">
                  <a:pos x="87" y="3"/>
                </a:cxn>
                <a:cxn ang="0">
                  <a:pos x="108" y="10"/>
                </a:cxn>
                <a:cxn ang="0">
                  <a:pos x="133" y="17"/>
                </a:cxn>
                <a:cxn ang="0">
                  <a:pos x="158" y="27"/>
                </a:cxn>
                <a:cxn ang="0">
                  <a:pos x="180" y="36"/>
                </a:cxn>
                <a:cxn ang="0">
                  <a:pos x="191" y="42"/>
                </a:cxn>
                <a:cxn ang="0">
                  <a:pos x="200" y="50"/>
                </a:cxn>
                <a:cxn ang="0">
                  <a:pos x="207" y="59"/>
                </a:cxn>
                <a:cxn ang="0">
                  <a:pos x="210" y="72"/>
                </a:cxn>
                <a:cxn ang="0">
                  <a:pos x="213" y="89"/>
                </a:cxn>
                <a:cxn ang="0">
                  <a:pos x="210" y="109"/>
                </a:cxn>
                <a:cxn ang="0">
                  <a:pos x="207" y="133"/>
                </a:cxn>
                <a:cxn ang="0">
                  <a:pos x="199" y="157"/>
                </a:cxn>
                <a:cxn ang="0">
                  <a:pos x="188" y="177"/>
                </a:cxn>
                <a:cxn ang="0">
                  <a:pos x="178" y="193"/>
                </a:cxn>
                <a:cxn ang="0">
                  <a:pos x="169" y="203"/>
                </a:cxn>
                <a:cxn ang="0">
                  <a:pos x="159" y="210"/>
                </a:cxn>
                <a:cxn ang="0">
                  <a:pos x="154" y="214"/>
                </a:cxn>
                <a:cxn ang="0">
                  <a:pos x="152" y="215"/>
                </a:cxn>
                <a:cxn ang="0">
                  <a:pos x="129" y="216"/>
                </a:cxn>
                <a:cxn ang="0">
                  <a:pos x="111" y="214"/>
                </a:cxn>
                <a:cxn ang="0">
                  <a:pos x="94" y="207"/>
                </a:cxn>
                <a:cxn ang="0">
                  <a:pos x="73" y="198"/>
                </a:cxn>
                <a:cxn ang="0">
                  <a:pos x="49" y="185"/>
                </a:cxn>
                <a:cxn ang="0">
                  <a:pos x="28" y="167"/>
                </a:cxn>
                <a:cxn ang="0">
                  <a:pos x="10" y="146"/>
                </a:cxn>
                <a:cxn ang="0">
                  <a:pos x="0" y="122"/>
                </a:cxn>
                <a:cxn ang="0">
                  <a:pos x="0" y="113"/>
                </a:cxn>
                <a:cxn ang="0">
                  <a:pos x="1" y="100"/>
                </a:cxn>
                <a:cxn ang="0">
                  <a:pos x="5" y="82"/>
                </a:cxn>
                <a:cxn ang="0">
                  <a:pos x="18" y="45"/>
                </a:cxn>
                <a:cxn ang="0">
                  <a:pos x="26" y="29"/>
                </a:cxn>
                <a:cxn ang="0">
                  <a:pos x="34" y="17"/>
                </a:cxn>
                <a:cxn ang="0">
                  <a:pos x="45" y="7"/>
                </a:cxn>
                <a:cxn ang="0">
                  <a:pos x="57" y="2"/>
                </a:cxn>
                <a:cxn ang="0">
                  <a:pos x="70" y="0"/>
                </a:cxn>
              </a:cxnLst>
              <a:rect l="0" t="0" r="r" b="b"/>
              <a:pathLst>
                <a:path w="213" h="216">
                  <a:moveTo>
                    <a:pt x="70" y="0"/>
                  </a:moveTo>
                  <a:lnTo>
                    <a:pt x="87" y="3"/>
                  </a:lnTo>
                  <a:lnTo>
                    <a:pt x="108" y="10"/>
                  </a:lnTo>
                  <a:lnTo>
                    <a:pt x="133" y="17"/>
                  </a:lnTo>
                  <a:lnTo>
                    <a:pt x="158" y="27"/>
                  </a:lnTo>
                  <a:lnTo>
                    <a:pt x="180" y="36"/>
                  </a:lnTo>
                  <a:lnTo>
                    <a:pt x="191" y="42"/>
                  </a:lnTo>
                  <a:lnTo>
                    <a:pt x="200" y="50"/>
                  </a:lnTo>
                  <a:lnTo>
                    <a:pt x="207" y="59"/>
                  </a:lnTo>
                  <a:lnTo>
                    <a:pt x="210" y="72"/>
                  </a:lnTo>
                  <a:lnTo>
                    <a:pt x="213" y="89"/>
                  </a:lnTo>
                  <a:lnTo>
                    <a:pt x="210" y="109"/>
                  </a:lnTo>
                  <a:lnTo>
                    <a:pt x="207" y="133"/>
                  </a:lnTo>
                  <a:lnTo>
                    <a:pt x="199" y="157"/>
                  </a:lnTo>
                  <a:lnTo>
                    <a:pt x="188" y="177"/>
                  </a:lnTo>
                  <a:lnTo>
                    <a:pt x="178" y="193"/>
                  </a:lnTo>
                  <a:lnTo>
                    <a:pt x="169" y="203"/>
                  </a:lnTo>
                  <a:lnTo>
                    <a:pt x="159" y="210"/>
                  </a:lnTo>
                  <a:lnTo>
                    <a:pt x="154" y="214"/>
                  </a:lnTo>
                  <a:lnTo>
                    <a:pt x="152" y="215"/>
                  </a:lnTo>
                  <a:lnTo>
                    <a:pt x="129" y="216"/>
                  </a:lnTo>
                  <a:lnTo>
                    <a:pt x="111" y="214"/>
                  </a:lnTo>
                  <a:lnTo>
                    <a:pt x="94" y="207"/>
                  </a:lnTo>
                  <a:lnTo>
                    <a:pt x="73" y="198"/>
                  </a:lnTo>
                  <a:lnTo>
                    <a:pt x="49" y="185"/>
                  </a:lnTo>
                  <a:lnTo>
                    <a:pt x="28" y="167"/>
                  </a:lnTo>
                  <a:lnTo>
                    <a:pt x="10" y="146"/>
                  </a:lnTo>
                  <a:lnTo>
                    <a:pt x="0" y="122"/>
                  </a:lnTo>
                  <a:lnTo>
                    <a:pt x="0" y="113"/>
                  </a:lnTo>
                  <a:lnTo>
                    <a:pt x="1" y="100"/>
                  </a:lnTo>
                  <a:lnTo>
                    <a:pt x="5" y="82"/>
                  </a:lnTo>
                  <a:lnTo>
                    <a:pt x="18" y="45"/>
                  </a:lnTo>
                  <a:lnTo>
                    <a:pt x="26" y="29"/>
                  </a:lnTo>
                  <a:lnTo>
                    <a:pt x="34" y="17"/>
                  </a:lnTo>
                  <a:lnTo>
                    <a:pt x="45" y="7"/>
                  </a:lnTo>
                  <a:lnTo>
                    <a:pt x="57" y="2"/>
                  </a:lnTo>
                  <a:lnTo>
                    <a:pt x="70" y="0"/>
                  </a:lnTo>
                  <a:close/>
                </a:path>
              </a:pathLst>
            </a:custGeom>
            <a:solidFill>
              <a:srgbClr val="FFC970"/>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54" name="Freeform 29">
              <a:extLst>
                <a:ext uri="{FF2B5EF4-FFF2-40B4-BE49-F238E27FC236}">
                  <a16:creationId xmlns:a16="http://schemas.microsoft.com/office/drawing/2014/main" id="{184CFB84-0A19-C063-4957-DC7B142657F2}"/>
                </a:ext>
              </a:extLst>
            </p:cNvPr>
            <p:cNvSpPr>
              <a:spLocks/>
            </p:cNvSpPr>
            <p:nvPr/>
          </p:nvSpPr>
          <p:spPr bwMode="auto">
            <a:xfrm>
              <a:off x="6780630" y="3562443"/>
              <a:ext cx="139825" cy="201761"/>
            </a:xfrm>
            <a:custGeom>
              <a:avLst/>
              <a:gdLst/>
              <a:ahLst/>
              <a:cxnLst>
                <a:cxn ang="0">
                  <a:pos x="69" y="0"/>
                </a:cxn>
                <a:cxn ang="0">
                  <a:pos x="61" y="15"/>
                </a:cxn>
                <a:cxn ang="0">
                  <a:pos x="53" y="33"/>
                </a:cxn>
                <a:cxn ang="0">
                  <a:pos x="47" y="53"/>
                </a:cxn>
                <a:cxn ang="0">
                  <a:pos x="40" y="75"/>
                </a:cxn>
                <a:cxn ang="0">
                  <a:pos x="36" y="96"/>
                </a:cxn>
                <a:cxn ang="0">
                  <a:pos x="36" y="116"/>
                </a:cxn>
                <a:cxn ang="0">
                  <a:pos x="40" y="134"/>
                </a:cxn>
                <a:cxn ang="0">
                  <a:pos x="51" y="155"/>
                </a:cxn>
                <a:cxn ang="0">
                  <a:pos x="66" y="173"/>
                </a:cxn>
                <a:cxn ang="0">
                  <a:pos x="85" y="188"/>
                </a:cxn>
                <a:cxn ang="0">
                  <a:pos x="106" y="199"/>
                </a:cxn>
                <a:cxn ang="0">
                  <a:pos x="128" y="209"/>
                </a:cxn>
                <a:cxn ang="0">
                  <a:pos x="149" y="215"/>
                </a:cxn>
                <a:cxn ang="0">
                  <a:pos x="128" y="215"/>
                </a:cxn>
                <a:cxn ang="0">
                  <a:pos x="111" y="212"/>
                </a:cxn>
                <a:cxn ang="0">
                  <a:pos x="93" y="207"/>
                </a:cxn>
                <a:cxn ang="0">
                  <a:pos x="73" y="198"/>
                </a:cxn>
                <a:cxn ang="0">
                  <a:pos x="49" y="185"/>
                </a:cxn>
                <a:cxn ang="0">
                  <a:pos x="28" y="167"/>
                </a:cxn>
                <a:cxn ang="0">
                  <a:pos x="10" y="146"/>
                </a:cxn>
                <a:cxn ang="0">
                  <a:pos x="0" y="122"/>
                </a:cxn>
                <a:cxn ang="0">
                  <a:pos x="0" y="113"/>
                </a:cxn>
                <a:cxn ang="0">
                  <a:pos x="1" y="100"/>
                </a:cxn>
                <a:cxn ang="0">
                  <a:pos x="5" y="82"/>
                </a:cxn>
                <a:cxn ang="0">
                  <a:pos x="18" y="45"/>
                </a:cxn>
                <a:cxn ang="0">
                  <a:pos x="26" y="29"/>
                </a:cxn>
                <a:cxn ang="0">
                  <a:pos x="34" y="17"/>
                </a:cxn>
                <a:cxn ang="0">
                  <a:pos x="45" y="7"/>
                </a:cxn>
                <a:cxn ang="0">
                  <a:pos x="56" y="2"/>
                </a:cxn>
                <a:cxn ang="0">
                  <a:pos x="69" y="0"/>
                </a:cxn>
              </a:cxnLst>
              <a:rect l="0" t="0" r="r" b="b"/>
              <a:pathLst>
                <a:path w="149" h="215">
                  <a:moveTo>
                    <a:pt x="69" y="0"/>
                  </a:moveTo>
                  <a:lnTo>
                    <a:pt x="61" y="15"/>
                  </a:lnTo>
                  <a:lnTo>
                    <a:pt x="53" y="33"/>
                  </a:lnTo>
                  <a:lnTo>
                    <a:pt x="47" y="53"/>
                  </a:lnTo>
                  <a:lnTo>
                    <a:pt x="40" y="75"/>
                  </a:lnTo>
                  <a:lnTo>
                    <a:pt x="36" y="96"/>
                  </a:lnTo>
                  <a:lnTo>
                    <a:pt x="36" y="116"/>
                  </a:lnTo>
                  <a:lnTo>
                    <a:pt x="40" y="134"/>
                  </a:lnTo>
                  <a:lnTo>
                    <a:pt x="51" y="155"/>
                  </a:lnTo>
                  <a:lnTo>
                    <a:pt x="66" y="173"/>
                  </a:lnTo>
                  <a:lnTo>
                    <a:pt x="85" y="188"/>
                  </a:lnTo>
                  <a:lnTo>
                    <a:pt x="106" y="199"/>
                  </a:lnTo>
                  <a:lnTo>
                    <a:pt x="128" y="209"/>
                  </a:lnTo>
                  <a:lnTo>
                    <a:pt x="149" y="215"/>
                  </a:lnTo>
                  <a:lnTo>
                    <a:pt x="128" y="215"/>
                  </a:lnTo>
                  <a:lnTo>
                    <a:pt x="111" y="212"/>
                  </a:lnTo>
                  <a:lnTo>
                    <a:pt x="93" y="207"/>
                  </a:lnTo>
                  <a:lnTo>
                    <a:pt x="73" y="198"/>
                  </a:lnTo>
                  <a:lnTo>
                    <a:pt x="49" y="185"/>
                  </a:lnTo>
                  <a:lnTo>
                    <a:pt x="28" y="167"/>
                  </a:lnTo>
                  <a:lnTo>
                    <a:pt x="10" y="146"/>
                  </a:lnTo>
                  <a:lnTo>
                    <a:pt x="0" y="122"/>
                  </a:lnTo>
                  <a:lnTo>
                    <a:pt x="0" y="113"/>
                  </a:lnTo>
                  <a:lnTo>
                    <a:pt x="1" y="100"/>
                  </a:lnTo>
                  <a:lnTo>
                    <a:pt x="5" y="82"/>
                  </a:lnTo>
                  <a:lnTo>
                    <a:pt x="18" y="45"/>
                  </a:lnTo>
                  <a:lnTo>
                    <a:pt x="26" y="29"/>
                  </a:lnTo>
                  <a:lnTo>
                    <a:pt x="34" y="17"/>
                  </a:lnTo>
                  <a:lnTo>
                    <a:pt x="45" y="7"/>
                  </a:lnTo>
                  <a:lnTo>
                    <a:pt x="56" y="2"/>
                  </a:lnTo>
                  <a:lnTo>
                    <a:pt x="69" y="0"/>
                  </a:lnTo>
                  <a:close/>
                </a:path>
              </a:pathLst>
            </a:custGeom>
            <a:solidFill>
              <a:srgbClr val="F6964A"/>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55" name="Freeform 30">
              <a:extLst>
                <a:ext uri="{FF2B5EF4-FFF2-40B4-BE49-F238E27FC236}">
                  <a16:creationId xmlns:a16="http://schemas.microsoft.com/office/drawing/2014/main" id="{407F92EC-865F-3E9C-C23F-E8D0BA317D63}"/>
                </a:ext>
              </a:extLst>
            </p:cNvPr>
            <p:cNvSpPr>
              <a:spLocks/>
            </p:cNvSpPr>
            <p:nvPr/>
          </p:nvSpPr>
          <p:spPr bwMode="auto">
            <a:xfrm>
              <a:off x="5705196" y="3713529"/>
              <a:ext cx="194254" cy="238360"/>
            </a:xfrm>
            <a:custGeom>
              <a:avLst/>
              <a:gdLst/>
              <a:ahLst/>
              <a:cxnLst>
                <a:cxn ang="0">
                  <a:pos x="87" y="0"/>
                </a:cxn>
                <a:cxn ang="0">
                  <a:pos x="108" y="0"/>
                </a:cxn>
                <a:cxn ang="0">
                  <a:pos x="129" y="3"/>
                </a:cxn>
                <a:cxn ang="0">
                  <a:pos x="150" y="8"/>
                </a:cxn>
                <a:cxn ang="0">
                  <a:pos x="167" y="14"/>
                </a:cxn>
                <a:cxn ang="0">
                  <a:pos x="179" y="19"/>
                </a:cxn>
                <a:cxn ang="0">
                  <a:pos x="191" y="29"/>
                </a:cxn>
                <a:cxn ang="0">
                  <a:pos x="199" y="45"/>
                </a:cxn>
                <a:cxn ang="0">
                  <a:pos x="204" y="65"/>
                </a:cxn>
                <a:cxn ang="0">
                  <a:pos x="207" y="88"/>
                </a:cxn>
                <a:cxn ang="0">
                  <a:pos x="205" y="114"/>
                </a:cxn>
                <a:cxn ang="0">
                  <a:pos x="201" y="142"/>
                </a:cxn>
                <a:cxn ang="0">
                  <a:pos x="195" y="171"/>
                </a:cxn>
                <a:cxn ang="0">
                  <a:pos x="186" y="198"/>
                </a:cxn>
                <a:cxn ang="0">
                  <a:pos x="169" y="232"/>
                </a:cxn>
                <a:cxn ang="0">
                  <a:pos x="162" y="239"/>
                </a:cxn>
                <a:cxn ang="0">
                  <a:pos x="154" y="245"/>
                </a:cxn>
                <a:cxn ang="0">
                  <a:pos x="144" y="251"/>
                </a:cxn>
                <a:cxn ang="0">
                  <a:pos x="131" y="253"/>
                </a:cxn>
                <a:cxn ang="0">
                  <a:pos x="112" y="254"/>
                </a:cxn>
                <a:cxn ang="0">
                  <a:pos x="90" y="253"/>
                </a:cxn>
                <a:cxn ang="0">
                  <a:pos x="69" y="249"/>
                </a:cxn>
                <a:cxn ang="0">
                  <a:pos x="51" y="240"/>
                </a:cxn>
                <a:cxn ang="0">
                  <a:pos x="34" y="227"/>
                </a:cxn>
                <a:cxn ang="0">
                  <a:pos x="19" y="210"/>
                </a:cxn>
                <a:cxn ang="0">
                  <a:pos x="7" y="190"/>
                </a:cxn>
                <a:cxn ang="0">
                  <a:pos x="1" y="165"/>
                </a:cxn>
                <a:cxn ang="0">
                  <a:pos x="0" y="139"/>
                </a:cxn>
                <a:cxn ang="0">
                  <a:pos x="4" y="108"/>
                </a:cxn>
                <a:cxn ang="0">
                  <a:pos x="17" y="63"/>
                </a:cxn>
                <a:cxn ang="0">
                  <a:pos x="26" y="44"/>
                </a:cxn>
                <a:cxn ang="0">
                  <a:pos x="38" y="25"/>
                </a:cxn>
                <a:cxn ang="0">
                  <a:pos x="52" y="12"/>
                </a:cxn>
                <a:cxn ang="0">
                  <a:pos x="69" y="3"/>
                </a:cxn>
                <a:cxn ang="0">
                  <a:pos x="87" y="0"/>
                </a:cxn>
              </a:cxnLst>
              <a:rect l="0" t="0" r="r" b="b"/>
              <a:pathLst>
                <a:path w="207" h="254">
                  <a:moveTo>
                    <a:pt x="87" y="0"/>
                  </a:moveTo>
                  <a:lnTo>
                    <a:pt x="108" y="0"/>
                  </a:lnTo>
                  <a:lnTo>
                    <a:pt x="129" y="3"/>
                  </a:lnTo>
                  <a:lnTo>
                    <a:pt x="150" y="8"/>
                  </a:lnTo>
                  <a:lnTo>
                    <a:pt x="167" y="14"/>
                  </a:lnTo>
                  <a:lnTo>
                    <a:pt x="179" y="19"/>
                  </a:lnTo>
                  <a:lnTo>
                    <a:pt x="191" y="29"/>
                  </a:lnTo>
                  <a:lnTo>
                    <a:pt x="199" y="45"/>
                  </a:lnTo>
                  <a:lnTo>
                    <a:pt x="204" y="65"/>
                  </a:lnTo>
                  <a:lnTo>
                    <a:pt x="207" y="88"/>
                  </a:lnTo>
                  <a:lnTo>
                    <a:pt x="205" y="114"/>
                  </a:lnTo>
                  <a:lnTo>
                    <a:pt x="201" y="142"/>
                  </a:lnTo>
                  <a:lnTo>
                    <a:pt x="195" y="171"/>
                  </a:lnTo>
                  <a:lnTo>
                    <a:pt x="186" y="198"/>
                  </a:lnTo>
                  <a:lnTo>
                    <a:pt x="169" y="232"/>
                  </a:lnTo>
                  <a:lnTo>
                    <a:pt x="162" y="239"/>
                  </a:lnTo>
                  <a:lnTo>
                    <a:pt x="154" y="245"/>
                  </a:lnTo>
                  <a:lnTo>
                    <a:pt x="144" y="251"/>
                  </a:lnTo>
                  <a:lnTo>
                    <a:pt x="131" y="253"/>
                  </a:lnTo>
                  <a:lnTo>
                    <a:pt x="112" y="254"/>
                  </a:lnTo>
                  <a:lnTo>
                    <a:pt x="90" y="253"/>
                  </a:lnTo>
                  <a:lnTo>
                    <a:pt x="69" y="249"/>
                  </a:lnTo>
                  <a:lnTo>
                    <a:pt x="51" y="240"/>
                  </a:lnTo>
                  <a:lnTo>
                    <a:pt x="34" y="227"/>
                  </a:lnTo>
                  <a:lnTo>
                    <a:pt x="19" y="210"/>
                  </a:lnTo>
                  <a:lnTo>
                    <a:pt x="7" y="190"/>
                  </a:lnTo>
                  <a:lnTo>
                    <a:pt x="1" y="165"/>
                  </a:lnTo>
                  <a:lnTo>
                    <a:pt x="0" y="139"/>
                  </a:lnTo>
                  <a:lnTo>
                    <a:pt x="4" y="108"/>
                  </a:lnTo>
                  <a:lnTo>
                    <a:pt x="17" y="63"/>
                  </a:lnTo>
                  <a:lnTo>
                    <a:pt x="26" y="44"/>
                  </a:lnTo>
                  <a:lnTo>
                    <a:pt x="38" y="25"/>
                  </a:lnTo>
                  <a:lnTo>
                    <a:pt x="52" y="12"/>
                  </a:lnTo>
                  <a:lnTo>
                    <a:pt x="69" y="3"/>
                  </a:lnTo>
                  <a:lnTo>
                    <a:pt x="87" y="0"/>
                  </a:lnTo>
                  <a:close/>
                </a:path>
              </a:pathLst>
            </a:custGeom>
            <a:solidFill>
              <a:srgbClr val="FFC970"/>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sp>
          <p:nvSpPr>
            <p:cNvPr id="56" name="Freeform 31">
              <a:extLst>
                <a:ext uri="{FF2B5EF4-FFF2-40B4-BE49-F238E27FC236}">
                  <a16:creationId xmlns:a16="http://schemas.microsoft.com/office/drawing/2014/main" id="{1D97947A-C720-81B5-CE7E-841F98163BA8}"/>
                </a:ext>
              </a:extLst>
            </p:cNvPr>
            <p:cNvSpPr>
              <a:spLocks/>
            </p:cNvSpPr>
            <p:nvPr/>
          </p:nvSpPr>
          <p:spPr bwMode="auto">
            <a:xfrm>
              <a:off x="5705196" y="3754820"/>
              <a:ext cx="158594" cy="197069"/>
            </a:xfrm>
            <a:custGeom>
              <a:avLst/>
              <a:gdLst/>
              <a:ahLst/>
              <a:cxnLst>
                <a:cxn ang="0">
                  <a:pos x="27" y="0"/>
                </a:cxn>
                <a:cxn ang="0">
                  <a:pos x="23" y="15"/>
                </a:cxn>
                <a:cxn ang="0">
                  <a:pos x="21" y="36"/>
                </a:cxn>
                <a:cxn ang="0">
                  <a:pos x="22" y="61"/>
                </a:cxn>
                <a:cxn ang="0">
                  <a:pos x="26" y="89"/>
                </a:cxn>
                <a:cxn ang="0">
                  <a:pos x="35" y="119"/>
                </a:cxn>
                <a:cxn ang="0">
                  <a:pos x="47" y="138"/>
                </a:cxn>
                <a:cxn ang="0">
                  <a:pos x="64" y="157"/>
                </a:cxn>
                <a:cxn ang="0">
                  <a:pos x="86" y="172"/>
                </a:cxn>
                <a:cxn ang="0">
                  <a:pos x="112" y="183"/>
                </a:cxn>
                <a:cxn ang="0">
                  <a:pos x="140" y="188"/>
                </a:cxn>
                <a:cxn ang="0">
                  <a:pos x="169" y="187"/>
                </a:cxn>
                <a:cxn ang="0">
                  <a:pos x="162" y="195"/>
                </a:cxn>
                <a:cxn ang="0">
                  <a:pos x="154" y="201"/>
                </a:cxn>
                <a:cxn ang="0">
                  <a:pos x="144" y="207"/>
                </a:cxn>
                <a:cxn ang="0">
                  <a:pos x="131" y="209"/>
                </a:cxn>
                <a:cxn ang="0">
                  <a:pos x="112" y="210"/>
                </a:cxn>
                <a:cxn ang="0">
                  <a:pos x="90" y="209"/>
                </a:cxn>
                <a:cxn ang="0">
                  <a:pos x="69" y="205"/>
                </a:cxn>
                <a:cxn ang="0">
                  <a:pos x="51" y="196"/>
                </a:cxn>
                <a:cxn ang="0">
                  <a:pos x="34" y="183"/>
                </a:cxn>
                <a:cxn ang="0">
                  <a:pos x="19" y="166"/>
                </a:cxn>
                <a:cxn ang="0">
                  <a:pos x="7" y="146"/>
                </a:cxn>
                <a:cxn ang="0">
                  <a:pos x="1" y="121"/>
                </a:cxn>
                <a:cxn ang="0">
                  <a:pos x="0" y="95"/>
                </a:cxn>
                <a:cxn ang="0">
                  <a:pos x="4" y="64"/>
                </a:cxn>
                <a:cxn ang="0">
                  <a:pos x="10" y="42"/>
                </a:cxn>
                <a:cxn ang="0">
                  <a:pos x="18" y="19"/>
                </a:cxn>
                <a:cxn ang="0">
                  <a:pos x="27" y="0"/>
                </a:cxn>
              </a:cxnLst>
              <a:rect l="0" t="0" r="r" b="b"/>
              <a:pathLst>
                <a:path w="169" h="210">
                  <a:moveTo>
                    <a:pt x="27" y="0"/>
                  </a:moveTo>
                  <a:lnTo>
                    <a:pt x="23" y="15"/>
                  </a:lnTo>
                  <a:lnTo>
                    <a:pt x="21" y="36"/>
                  </a:lnTo>
                  <a:lnTo>
                    <a:pt x="22" y="61"/>
                  </a:lnTo>
                  <a:lnTo>
                    <a:pt x="26" y="89"/>
                  </a:lnTo>
                  <a:lnTo>
                    <a:pt x="35" y="119"/>
                  </a:lnTo>
                  <a:lnTo>
                    <a:pt x="47" y="138"/>
                  </a:lnTo>
                  <a:lnTo>
                    <a:pt x="64" y="157"/>
                  </a:lnTo>
                  <a:lnTo>
                    <a:pt x="86" y="172"/>
                  </a:lnTo>
                  <a:lnTo>
                    <a:pt x="112" y="183"/>
                  </a:lnTo>
                  <a:lnTo>
                    <a:pt x="140" y="188"/>
                  </a:lnTo>
                  <a:lnTo>
                    <a:pt x="169" y="187"/>
                  </a:lnTo>
                  <a:lnTo>
                    <a:pt x="162" y="195"/>
                  </a:lnTo>
                  <a:lnTo>
                    <a:pt x="154" y="201"/>
                  </a:lnTo>
                  <a:lnTo>
                    <a:pt x="144" y="207"/>
                  </a:lnTo>
                  <a:lnTo>
                    <a:pt x="131" y="209"/>
                  </a:lnTo>
                  <a:lnTo>
                    <a:pt x="112" y="210"/>
                  </a:lnTo>
                  <a:lnTo>
                    <a:pt x="90" y="209"/>
                  </a:lnTo>
                  <a:lnTo>
                    <a:pt x="69" y="205"/>
                  </a:lnTo>
                  <a:lnTo>
                    <a:pt x="51" y="196"/>
                  </a:lnTo>
                  <a:lnTo>
                    <a:pt x="34" y="183"/>
                  </a:lnTo>
                  <a:lnTo>
                    <a:pt x="19" y="166"/>
                  </a:lnTo>
                  <a:lnTo>
                    <a:pt x="7" y="146"/>
                  </a:lnTo>
                  <a:lnTo>
                    <a:pt x="1" y="121"/>
                  </a:lnTo>
                  <a:lnTo>
                    <a:pt x="0" y="95"/>
                  </a:lnTo>
                  <a:lnTo>
                    <a:pt x="4" y="64"/>
                  </a:lnTo>
                  <a:lnTo>
                    <a:pt x="10" y="42"/>
                  </a:lnTo>
                  <a:lnTo>
                    <a:pt x="18" y="19"/>
                  </a:lnTo>
                  <a:lnTo>
                    <a:pt x="27" y="0"/>
                  </a:lnTo>
                  <a:close/>
                </a:path>
              </a:pathLst>
            </a:custGeom>
            <a:solidFill>
              <a:srgbClr val="F6964A"/>
            </a:solidFill>
            <a:ln w="0">
              <a:noFill/>
              <a:prstDash val="solid"/>
              <a:round/>
              <a:headEnd/>
              <a:tailEnd/>
            </a:ln>
          </p:spPr>
          <p:txBody>
            <a:bodyPr vert="horz" wrap="square" lIns="77153" tIns="38576" rIns="77153" bIns="38576" numCol="1" anchor="t" anchorCtr="0" compatLnSpc="1">
              <a:prstTxWarp prst="textNoShape">
                <a:avLst/>
              </a:prstTxWarp>
            </a:bodyPr>
            <a:lstStyle/>
            <a:p>
              <a:endParaRPr lang="en-US" sz="1500">
                <a:latin typeface="+mj-lt"/>
              </a:endParaRPr>
            </a:p>
          </p:txBody>
        </p:sp>
        <p:cxnSp>
          <p:nvCxnSpPr>
            <p:cNvPr id="57" name="446 Conector recto">
              <a:extLst>
                <a:ext uri="{FF2B5EF4-FFF2-40B4-BE49-F238E27FC236}">
                  <a16:creationId xmlns:a16="http://schemas.microsoft.com/office/drawing/2014/main" id="{F6F4F936-FBAC-6E4C-F8D0-90147EB63C0B}"/>
                </a:ext>
              </a:extLst>
            </p:cNvPr>
            <p:cNvCxnSpPr/>
            <p:nvPr/>
          </p:nvCxnSpPr>
          <p:spPr>
            <a:xfrm flipV="1">
              <a:off x="5942012" y="3465318"/>
              <a:ext cx="0" cy="399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447 Conector recto">
              <a:extLst>
                <a:ext uri="{FF2B5EF4-FFF2-40B4-BE49-F238E27FC236}">
                  <a16:creationId xmlns:a16="http://schemas.microsoft.com/office/drawing/2014/main" id="{194F4ADF-72AA-B24C-094F-ECB22531EE08}"/>
                </a:ext>
              </a:extLst>
            </p:cNvPr>
            <p:cNvCxnSpPr/>
            <p:nvPr/>
          </p:nvCxnSpPr>
          <p:spPr>
            <a:xfrm>
              <a:off x="5942012" y="3858266"/>
              <a:ext cx="6218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448 Conector recto">
              <a:extLst>
                <a:ext uri="{FF2B5EF4-FFF2-40B4-BE49-F238E27FC236}">
                  <a16:creationId xmlns:a16="http://schemas.microsoft.com/office/drawing/2014/main" id="{5D1097B1-0198-180C-F3BB-85579C5C9084}"/>
                </a:ext>
              </a:extLst>
            </p:cNvPr>
            <p:cNvCxnSpPr/>
            <p:nvPr/>
          </p:nvCxnSpPr>
          <p:spPr>
            <a:xfrm>
              <a:off x="6005492" y="3465318"/>
              <a:ext cx="483288" cy="29982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179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sp>
        <p:nvSpPr>
          <p:cNvPr id="4" name="CaixaDeTexto 3">
            <a:extLst>
              <a:ext uri="{FF2B5EF4-FFF2-40B4-BE49-F238E27FC236}">
                <a16:creationId xmlns:a16="http://schemas.microsoft.com/office/drawing/2014/main" id="{399A99CD-DAB4-46D8-A24F-0835FECC7927}"/>
              </a:ext>
            </a:extLst>
          </p:cNvPr>
          <p:cNvSpPr txBox="1"/>
          <p:nvPr/>
        </p:nvSpPr>
        <p:spPr>
          <a:xfrm>
            <a:off x="485292" y="1756490"/>
            <a:ext cx="12745416" cy="3416320"/>
          </a:xfrm>
          <a:prstGeom prst="rect">
            <a:avLst/>
          </a:prstGeom>
          <a:solidFill>
            <a:schemeClr val="bg1"/>
          </a:solidFill>
        </p:spPr>
        <p:txBody>
          <a:bodyPr wrap="square" rtlCol="0">
            <a:spAutoFit/>
          </a:bodyPr>
          <a:lstStyle/>
          <a:p>
            <a:r>
              <a:rPr lang="pt-BR" sz="3600" b="1" dirty="0">
                <a:effectLst>
                  <a:outerShdw blurRad="38100" dist="38100" dir="2700000" algn="tl">
                    <a:srgbClr val="000000">
                      <a:alpha val="43137"/>
                    </a:srgbClr>
                  </a:outerShdw>
                </a:effectLst>
                <a:latin typeface="+mj-lt"/>
              </a:rPr>
              <a:t>Mundo VUCA - </a:t>
            </a:r>
            <a:r>
              <a:rPr lang="pt-BR" sz="3600" dirty="0">
                <a:effectLst>
                  <a:outerShdw blurRad="38100" dist="38100" dir="2700000" algn="tl">
                    <a:srgbClr val="000000">
                      <a:alpha val="43137"/>
                    </a:srgbClr>
                  </a:outerShdw>
                </a:effectLst>
                <a:latin typeface="+mj-lt"/>
              </a:rPr>
              <a:t>Volatidade, Incerteza, Complexidade e Ambiguidade</a:t>
            </a:r>
          </a:p>
          <a:p>
            <a:endParaRPr lang="pt-BR" sz="3600" b="1" dirty="0">
              <a:effectLst>
                <a:outerShdw blurRad="38100" dist="38100" dir="2700000" algn="tl">
                  <a:srgbClr val="000000">
                    <a:alpha val="43137"/>
                  </a:srgbClr>
                </a:outerShdw>
              </a:effectLst>
              <a:latin typeface="+mj-lt"/>
            </a:endParaRPr>
          </a:p>
          <a:p>
            <a:r>
              <a:rPr lang="pt-BR" sz="3600" b="1" dirty="0">
                <a:effectLst>
                  <a:outerShdw blurRad="38100" dist="38100" dir="2700000" algn="tl">
                    <a:srgbClr val="000000">
                      <a:alpha val="43137"/>
                    </a:srgbClr>
                  </a:outerShdw>
                </a:effectLst>
                <a:latin typeface="+mj-lt"/>
              </a:rPr>
              <a:t>Mundo BANI – </a:t>
            </a:r>
            <a:r>
              <a:rPr lang="pt-BR" sz="3600" dirty="0">
                <a:latin typeface="+mj-lt"/>
              </a:rPr>
              <a:t>Fragilidade, Ansiedade, Não Linearidade e Incompreensibilidade </a:t>
            </a:r>
          </a:p>
          <a:p>
            <a:endParaRPr lang="pt-BR" sz="3600" b="1" dirty="0">
              <a:effectLst>
                <a:outerShdw blurRad="38100" dist="38100" dir="2700000" algn="tl">
                  <a:srgbClr val="000000">
                    <a:alpha val="43137"/>
                  </a:srgbClr>
                </a:outerShdw>
              </a:effectLst>
              <a:latin typeface="+mj-lt"/>
            </a:endParaRPr>
          </a:p>
        </p:txBody>
      </p:sp>
      <p:pic>
        <p:nvPicPr>
          <p:cNvPr id="10" name="Picture 4" descr="Organizações caórdicas - Caos e Ordem promovendo a inovação ...">
            <a:hlinkClick r:id="rId3"/>
            <a:extLst>
              <a:ext uri="{FF2B5EF4-FFF2-40B4-BE49-F238E27FC236}">
                <a16:creationId xmlns:a16="http://schemas.microsoft.com/office/drawing/2014/main" id="{F8417906-62F6-4A27-A963-B6147C60E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600" y="4961741"/>
            <a:ext cx="5889195" cy="41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680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4021D15-2813-215E-FF2F-9CBCDFDF603A}"/>
              </a:ext>
            </a:extLst>
          </p:cNvPr>
          <p:cNvSpPr>
            <a:spLocks noGrp="1"/>
          </p:cNvSpPr>
          <p:nvPr>
            <p:ph type="body" sz="quarter" idx="11"/>
          </p:nvPr>
        </p:nvSpPr>
        <p:spPr/>
        <p:txBody>
          <a:bodyPr/>
          <a:lstStyle/>
          <a:p>
            <a:r>
              <a:rPr lang="pt-BR" i="1" dirty="0"/>
              <a:t>Scrum master</a:t>
            </a:r>
          </a:p>
        </p:txBody>
      </p:sp>
      <p:sp>
        <p:nvSpPr>
          <p:cNvPr id="9" name="Espaço Reservado para Texto 8">
            <a:extLst>
              <a:ext uri="{FF2B5EF4-FFF2-40B4-BE49-F238E27FC236}">
                <a16:creationId xmlns:a16="http://schemas.microsoft.com/office/drawing/2014/main" id="{865AEBC0-C044-401E-7E11-27A5A072535F}"/>
              </a:ext>
            </a:extLst>
          </p:cNvPr>
          <p:cNvSpPr>
            <a:spLocks noGrp="1"/>
          </p:cNvSpPr>
          <p:nvPr>
            <p:ph type="body" sz="quarter" idx="14"/>
          </p:nvPr>
        </p:nvSpPr>
        <p:spPr>
          <a:xfrm>
            <a:off x="734698" y="2513110"/>
            <a:ext cx="5637251" cy="5978428"/>
          </a:xfrm>
          <a:ln w="57150">
            <a:solidFill>
              <a:srgbClr val="289AC2"/>
            </a:solidFill>
          </a:ln>
        </p:spPr>
        <p:txBody>
          <a:bodyPr lIns="216000" rIns="216000" anchor="t">
            <a:normAutofit/>
          </a:bodyPr>
          <a:lstStyle/>
          <a:p>
            <a:pPr marL="0" indent="0">
              <a:spcAft>
                <a:spcPts val="0"/>
              </a:spcAft>
              <a:buNone/>
            </a:pPr>
            <a:endParaRPr lang="pt-BR" dirty="0"/>
          </a:p>
          <a:p>
            <a:pPr marL="0" indent="0">
              <a:buNone/>
            </a:pPr>
            <a:endParaRPr lang="pt-BR" dirty="0"/>
          </a:p>
          <a:p>
            <a:pPr marL="0" indent="0">
              <a:buNone/>
            </a:pPr>
            <a:r>
              <a:rPr lang="pt-BR" dirty="0"/>
              <a:t>Responsável pela </a:t>
            </a:r>
            <a:r>
              <a:rPr lang="pt-BR" dirty="0">
                <a:latin typeface="Arial Black" panose="020B0A04020102020204" pitchFamily="34" charset="0"/>
              </a:rPr>
              <a:t>eficácia</a:t>
            </a:r>
            <a:r>
              <a:rPr lang="pt-BR" dirty="0"/>
              <a:t> do time </a:t>
            </a:r>
            <a:r>
              <a:rPr lang="pt-BR" i="1" dirty="0"/>
              <a:t>Scrum</a:t>
            </a:r>
            <a:r>
              <a:rPr lang="pt-BR" dirty="0"/>
              <a:t>, melhorando as suas práticas, dentro </a:t>
            </a:r>
            <a:br>
              <a:rPr lang="pt-BR" dirty="0"/>
            </a:br>
            <a:r>
              <a:rPr lang="pt-BR" dirty="0"/>
              <a:t>do </a:t>
            </a:r>
            <a:r>
              <a:rPr lang="pt-BR" i="1" dirty="0"/>
              <a:t>framework</a:t>
            </a:r>
            <a:r>
              <a:rPr lang="pt-BR" dirty="0"/>
              <a:t>.</a:t>
            </a:r>
          </a:p>
          <a:p>
            <a:pPr marL="0" indent="0">
              <a:buNone/>
            </a:pPr>
            <a:endParaRPr lang="pt-BR" dirty="0"/>
          </a:p>
        </p:txBody>
      </p:sp>
      <p:sp>
        <p:nvSpPr>
          <p:cNvPr id="10" name="Espaço Reservado para Texto 9">
            <a:extLst>
              <a:ext uri="{FF2B5EF4-FFF2-40B4-BE49-F238E27FC236}">
                <a16:creationId xmlns:a16="http://schemas.microsoft.com/office/drawing/2014/main" id="{BF843921-EB49-82D5-FB5C-C50B5F8085BE}"/>
              </a:ext>
            </a:extLst>
          </p:cNvPr>
          <p:cNvSpPr>
            <a:spLocks noGrp="1"/>
          </p:cNvSpPr>
          <p:nvPr>
            <p:ph type="body" sz="quarter" idx="16"/>
          </p:nvPr>
        </p:nvSpPr>
        <p:spPr/>
        <p:txBody>
          <a:bodyPr>
            <a:noAutofit/>
          </a:bodyPr>
          <a:lstStyle/>
          <a:p>
            <a:r>
              <a:rPr lang="pt-BR" sz="2250" dirty="0"/>
              <a:t>garante a </a:t>
            </a:r>
            <a:r>
              <a:rPr lang="pt-BR" sz="2250" dirty="0">
                <a:solidFill>
                  <a:srgbClr val="289AC2"/>
                </a:solidFill>
              </a:rPr>
              <a:t>adesão do time </a:t>
            </a:r>
            <a:r>
              <a:rPr lang="pt-BR" sz="2250" dirty="0"/>
              <a:t>aos valores, às práticas e às regras do </a:t>
            </a:r>
            <a:r>
              <a:rPr lang="pt-BR" sz="2250" i="1" dirty="0"/>
              <a:t>Scrum</a:t>
            </a:r>
            <a:r>
              <a:rPr lang="pt-BR" sz="2250" dirty="0"/>
              <a:t>;</a:t>
            </a:r>
          </a:p>
          <a:p>
            <a:r>
              <a:rPr lang="pt-BR" sz="2250" dirty="0">
                <a:solidFill>
                  <a:srgbClr val="289AC2"/>
                </a:solidFill>
              </a:rPr>
              <a:t>remove impedimentos </a:t>
            </a:r>
            <a:r>
              <a:rPr lang="pt-BR" sz="2250" dirty="0"/>
              <a:t>que atrapalham o trabalho do time; </a:t>
            </a:r>
          </a:p>
          <a:p>
            <a:r>
              <a:rPr lang="pt-BR" sz="2250" dirty="0">
                <a:solidFill>
                  <a:srgbClr val="289AC2"/>
                </a:solidFill>
              </a:rPr>
              <a:t>ajuda e educa </a:t>
            </a:r>
            <a:r>
              <a:rPr lang="pt-BR" sz="2250" dirty="0"/>
              <a:t>a organização a adotar o </a:t>
            </a:r>
            <a:r>
              <a:rPr lang="pt-BR" sz="2250" i="1" dirty="0"/>
              <a:t>framework</a:t>
            </a:r>
            <a:r>
              <a:rPr lang="pt-BR" sz="2250" dirty="0"/>
              <a:t> </a:t>
            </a:r>
            <a:r>
              <a:rPr lang="pt-BR" sz="2250" i="1" dirty="0"/>
              <a:t>Scrum</a:t>
            </a:r>
            <a:r>
              <a:rPr lang="pt-BR" sz="2250" dirty="0"/>
              <a:t>;</a:t>
            </a:r>
          </a:p>
          <a:p>
            <a:r>
              <a:rPr lang="pt-BR" sz="2250" dirty="0">
                <a:solidFill>
                  <a:srgbClr val="289AC2"/>
                </a:solidFill>
              </a:rPr>
              <a:t>facilita cerimônias </a:t>
            </a:r>
            <a:r>
              <a:rPr lang="pt-BR" sz="2250" i="1" dirty="0">
                <a:solidFill>
                  <a:srgbClr val="289AC2"/>
                </a:solidFill>
              </a:rPr>
              <a:t>Scrum</a:t>
            </a:r>
            <a:r>
              <a:rPr lang="pt-BR" sz="2250" dirty="0">
                <a:solidFill>
                  <a:srgbClr val="289AC2"/>
                </a:solidFill>
              </a:rPr>
              <a:t> </a:t>
            </a:r>
            <a:r>
              <a:rPr lang="pt-BR" sz="2250" dirty="0"/>
              <a:t>na medida da necessidade;</a:t>
            </a:r>
          </a:p>
          <a:p>
            <a:r>
              <a:rPr lang="pt-BR" sz="2250" dirty="0"/>
              <a:t>faz</a:t>
            </a:r>
            <a:r>
              <a:rPr lang="pt-BR" sz="2250" i="1" dirty="0">
                <a:solidFill>
                  <a:srgbClr val="289AC2"/>
                </a:solidFill>
              </a:rPr>
              <a:t> coaching</a:t>
            </a:r>
            <a:r>
              <a:rPr lang="pt-BR" sz="2250" dirty="0">
                <a:solidFill>
                  <a:srgbClr val="289AC2"/>
                </a:solidFill>
              </a:rPr>
              <a:t> com o time </a:t>
            </a:r>
            <a:r>
              <a:rPr lang="pt-BR" sz="2250" dirty="0"/>
              <a:t>quanto à multidisciplinariedade e à </a:t>
            </a:r>
            <a:br>
              <a:rPr lang="pt-BR" sz="2250" dirty="0"/>
            </a:br>
            <a:r>
              <a:rPr lang="pt-BR" sz="2250" dirty="0"/>
              <a:t>auto-organização e</a:t>
            </a:r>
          </a:p>
          <a:p>
            <a:r>
              <a:rPr lang="pt-BR" sz="2250" dirty="0">
                <a:solidFill>
                  <a:srgbClr val="289AC2"/>
                </a:solidFill>
              </a:rPr>
              <a:t>não gerencia o time</a:t>
            </a:r>
            <a:r>
              <a:rPr lang="pt-BR" sz="2250" dirty="0"/>
              <a:t>, que é, por definição, </a:t>
            </a:r>
            <a:r>
              <a:rPr lang="pt-BR" sz="2250" dirty="0" err="1"/>
              <a:t>auto-organizável</a:t>
            </a:r>
            <a:r>
              <a:rPr lang="pt-BR" sz="2250" dirty="0"/>
              <a:t>.</a:t>
            </a:r>
          </a:p>
        </p:txBody>
      </p:sp>
      <p:sp>
        <p:nvSpPr>
          <p:cNvPr id="11" name="Retângulo 10">
            <a:extLst>
              <a:ext uri="{FF2B5EF4-FFF2-40B4-BE49-F238E27FC236}">
                <a16:creationId xmlns:a16="http://schemas.microsoft.com/office/drawing/2014/main" id="{5A112CEC-EDF5-7B09-D2F0-C2E04CD17BCB}"/>
              </a:ext>
            </a:extLst>
          </p:cNvPr>
          <p:cNvSpPr/>
          <p:nvPr/>
        </p:nvSpPr>
        <p:spPr>
          <a:xfrm>
            <a:off x="734698" y="2513110"/>
            <a:ext cx="5637251" cy="731648"/>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b="1" dirty="0">
                <a:latin typeface="Arial Black" panose="020B0A04020102020204" pitchFamily="34" charset="0"/>
              </a:rPr>
              <a:t>SM</a:t>
            </a:r>
          </a:p>
        </p:txBody>
      </p:sp>
      <p:pic>
        <p:nvPicPr>
          <p:cNvPr id="3" name="Espaço Reservado para Imagem 17">
            <a:extLst>
              <a:ext uri="{FF2B5EF4-FFF2-40B4-BE49-F238E27FC236}">
                <a16:creationId xmlns:a16="http://schemas.microsoft.com/office/drawing/2014/main" id="{9273C002-DAF9-727F-065A-7BD23DF630D3}"/>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249488" y="6083480"/>
            <a:ext cx="2378961" cy="3697941"/>
          </a:xfrm>
          <a:prstGeom prst="rect">
            <a:avLst/>
          </a:prstGeom>
        </p:spPr>
      </p:pic>
    </p:spTree>
    <p:extLst>
      <p:ext uri="{BB962C8B-B14F-4D97-AF65-F5344CB8AC3E}">
        <p14:creationId xmlns:p14="http://schemas.microsoft.com/office/powerpoint/2010/main" val="2846823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C6751B5-226D-459A-854E-9B13046B2140}"/>
              </a:ext>
            </a:extLst>
          </p:cNvPr>
          <p:cNvSpPr>
            <a:spLocks noGrp="1"/>
          </p:cNvSpPr>
          <p:nvPr>
            <p:ph type="body" sz="quarter" idx="15"/>
          </p:nvPr>
        </p:nvSpPr>
        <p:spPr/>
        <p:txBody>
          <a:bodyPr/>
          <a:lstStyle/>
          <a:p>
            <a:r>
              <a:rPr lang="pt-BR" dirty="0"/>
              <a:t>Estimativas de </a:t>
            </a:r>
            <a:r>
              <a:rPr lang="pt-BR" i="1" dirty="0">
                <a:solidFill>
                  <a:srgbClr val="FFC000"/>
                </a:solidFill>
              </a:rPr>
              <a:t>SCRUM</a:t>
            </a:r>
            <a:endParaRPr lang="pt-BR" dirty="0">
              <a:solidFill>
                <a:srgbClr val="FFC000"/>
              </a:solidFill>
            </a:endParaRPr>
          </a:p>
        </p:txBody>
      </p:sp>
    </p:spTree>
    <p:extLst>
      <p:ext uri="{BB962C8B-B14F-4D97-AF65-F5344CB8AC3E}">
        <p14:creationId xmlns:p14="http://schemas.microsoft.com/office/powerpoint/2010/main" val="2292316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0AFD69FA-D58D-44E1-B525-8B47783AEF6C}"/>
              </a:ext>
            </a:extLst>
          </p:cNvPr>
          <p:cNvSpPr>
            <a:spLocks noGrp="1"/>
          </p:cNvSpPr>
          <p:nvPr>
            <p:ph type="body" sz="quarter" idx="11"/>
          </p:nvPr>
        </p:nvSpPr>
        <p:spPr/>
        <p:txBody>
          <a:bodyPr/>
          <a:lstStyle/>
          <a:p>
            <a:r>
              <a:rPr lang="pt-BR"/>
              <a:t>Cone da incerteza (Barry Boehm)</a:t>
            </a:r>
            <a:endParaRPr lang="pt-BR" dirty="0"/>
          </a:p>
        </p:txBody>
      </p:sp>
      <p:grpSp>
        <p:nvGrpSpPr>
          <p:cNvPr id="19" name="Agrupar 18"/>
          <p:cNvGrpSpPr/>
          <p:nvPr/>
        </p:nvGrpSpPr>
        <p:grpSpPr>
          <a:xfrm>
            <a:off x="1639372" y="2469602"/>
            <a:ext cx="10205124" cy="6076983"/>
            <a:chOff x="2161904" y="1952789"/>
            <a:chExt cx="13606832" cy="8102643"/>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104" y="3199284"/>
              <a:ext cx="11736000" cy="6003193"/>
            </a:xfrm>
            <a:prstGeom prst="rect">
              <a:avLst/>
            </a:prstGeom>
          </p:spPr>
        </p:pic>
        <p:sp>
          <p:nvSpPr>
            <p:cNvPr id="4" name="Retângulo 3"/>
            <p:cNvSpPr/>
            <p:nvPr/>
          </p:nvSpPr>
          <p:spPr>
            <a:xfrm>
              <a:off x="3919303" y="1952789"/>
              <a:ext cx="2632409" cy="1277273"/>
            </a:xfrm>
            <a:prstGeom prst="rect">
              <a:avLst/>
            </a:prstGeom>
          </p:spPr>
          <p:txBody>
            <a:bodyPr wrap="square">
              <a:spAutoFit/>
            </a:bodyPr>
            <a:lstStyle/>
            <a:p>
              <a:pPr algn="ctr"/>
              <a:r>
                <a:rPr lang="pt-BR" sz="1875" b="1" dirty="0">
                  <a:latin typeface="Arial Black" panose="020B0A04020102020204" pitchFamily="34" charset="0"/>
                </a:rPr>
                <a:t>2-4x</a:t>
              </a:r>
            </a:p>
            <a:p>
              <a:pPr algn="ctr"/>
              <a:r>
                <a:rPr lang="pt-BR" sz="1875" b="1" dirty="0"/>
                <a:t>O que estamos construindo?</a:t>
              </a:r>
            </a:p>
          </p:txBody>
        </p:sp>
        <p:sp>
          <p:nvSpPr>
            <p:cNvPr id="6" name="Retângulo 5"/>
            <p:cNvSpPr/>
            <p:nvPr/>
          </p:nvSpPr>
          <p:spPr>
            <a:xfrm>
              <a:off x="6551712" y="1952789"/>
              <a:ext cx="2632409" cy="1277273"/>
            </a:xfrm>
            <a:prstGeom prst="rect">
              <a:avLst/>
            </a:prstGeom>
          </p:spPr>
          <p:txBody>
            <a:bodyPr wrap="square">
              <a:spAutoFit/>
            </a:bodyPr>
            <a:lstStyle/>
            <a:p>
              <a:pPr algn="ctr"/>
              <a:r>
                <a:rPr lang="pt-BR" sz="1875" b="1" dirty="0">
                  <a:latin typeface="Arial Black" panose="020B0A04020102020204" pitchFamily="34" charset="0"/>
                </a:rPr>
                <a:t>2-1.5x</a:t>
              </a:r>
            </a:p>
            <a:p>
              <a:pPr algn="ctr"/>
              <a:r>
                <a:rPr lang="pt-BR" sz="1875" b="1" dirty="0"/>
                <a:t>Como vai funcionar? </a:t>
              </a:r>
            </a:p>
          </p:txBody>
        </p:sp>
        <p:sp>
          <p:nvSpPr>
            <p:cNvPr id="7" name="Retângulo 6"/>
            <p:cNvSpPr/>
            <p:nvPr/>
          </p:nvSpPr>
          <p:spPr>
            <a:xfrm>
              <a:off x="9184121" y="1952789"/>
              <a:ext cx="2632409" cy="1277273"/>
            </a:xfrm>
            <a:prstGeom prst="rect">
              <a:avLst/>
            </a:prstGeom>
          </p:spPr>
          <p:txBody>
            <a:bodyPr wrap="square">
              <a:spAutoFit/>
            </a:bodyPr>
            <a:lstStyle/>
            <a:p>
              <a:pPr algn="ctr"/>
              <a:r>
                <a:rPr lang="pt-BR" sz="1875" b="1" dirty="0">
                  <a:latin typeface="Arial Black" panose="020B0A04020102020204" pitchFamily="34" charset="0"/>
                </a:rPr>
                <a:t>1.5 - 1.25x </a:t>
              </a:r>
              <a:r>
                <a:rPr lang="pt-BR" sz="1875" b="1" dirty="0"/>
                <a:t>Como vai se parecer? </a:t>
              </a:r>
            </a:p>
          </p:txBody>
        </p:sp>
        <p:sp>
          <p:nvSpPr>
            <p:cNvPr id="8" name="Retângulo 7"/>
            <p:cNvSpPr/>
            <p:nvPr/>
          </p:nvSpPr>
          <p:spPr>
            <a:xfrm>
              <a:off x="11816529" y="2322121"/>
              <a:ext cx="3805573" cy="507831"/>
            </a:xfrm>
            <a:prstGeom prst="rect">
              <a:avLst/>
            </a:prstGeom>
          </p:spPr>
          <p:txBody>
            <a:bodyPr wrap="square" anchor="ctr">
              <a:spAutoFit/>
            </a:bodyPr>
            <a:lstStyle/>
            <a:p>
              <a:pPr algn="ctr"/>
              <a:r>
                <a:rPr lang="pt-BR" sz="1875" b="1" dirty="0"/>
                <a:t>desenvolvimento</a:t>
              </a:r>
            </a:p>
          </p:txBody>
        </p:sp>
        <p:sp>
          <p:nvSpPr>
            <p:cNvPr id="9" name="Retângulo 8"/>
            <p:cNvSpPr/>
            <p:nvPr/>
          </p:nvSpPr>
          <p:spPr>
            <a:xfrm>
              <a:off x="2701748" y="2892950"/>
              <a:ext cx="1141767" cy="6586418"/>
            </a:xfrm>
            <a:prstGeom prst="rect">
              <a:avLst/>
            </a:prstGeom>
          </p:spPr>
          <p:txBody>
            <a:bodyPr wrap="none" anchor="ctr">
              <a:spAutoFit/>
            </a:bodyPr>
            <a:lstStyle/>
            <a:p>
              <a:pPr algn="ctr"/>
              <a:r>
                <a:rPr lang="pt-BR" sz="2100" b="1" dirty="0"/>
                <a:t>4x</a:t>
              </a:r>
            </a:p>
            <a:p>
              <a:pPr algn="ctr"/>
              <a:endParaRPr lang="pt-BR" sz="2100" b="1" dirty="0"/>
            </a:p>
            <a:p>
              <a:pPr algn="ctr"/>
              <a:endParaRPr lang="pt-BR" sz="2100" b="1" dirty="0"/>
            </a:p>
            <a:p>
              <a:pPr algn="ctr"/>
              <a:r>
                <a:rPr lang="pt-BR" sz="2100" b="1" dirty="0"/>
                <a:t>2x</a:t>
              </a:r>
            </a:p>
            <a:p>
              <a:pPr algn="ctr"/>
              <a:endParaRPr lang="pt-BR" sz="2100" b="1" dirty="0"/>
            </a:p>
            <a:p>
              <a:pPr algn="ctr"/>
              <a:r>
                <a:rPr lang="pt-BR" sz="2100" b="1" dirty="0"/>
                <a:t>1.5x</a:t>
              </a:r>
            </a:p>
            <a:p>
              <a:pPr algn="ctr"/>
              <a:r>
                <a:rPr lang="pt-BR" sz="2100" b="1" dirty="0"/>
                <a:t>1.25x</a:t>
              </a:r>
            </a:p>
            <a:p>
              <a:pPr algn="ctr"/>
              <a:r>
                <a:rPr lang="pt-BR" sz="2100" b="1" dirty="0"/>
                <a:t>1x</a:t>
              </a:r>
            </a:p>
            <a:p>
              <a:pPr algn="ctr"/>
              <a:r>
                <a:rPr lang="pt-BR" sz="2100" b="1" dirty="0"/>
                <a:t>0.8x</a:t>
              </a:r>
            </a:p>
            <a:p>
              <a:pPr algn="ctr"/>
              <a:r>
                <a:rPr lang="pt-BR" sz="2100" b="1" dirty="0"/>
                <a:t>0.67x</a:t>
              </a:r>
            </a:p>
            <a:p>
              <a:pPr algn="ctr"/>
              <a:endParaRPr lang="pt-BR" sz="2100" b="1" dirty="0"/>
            </a:p>
            <a:p>
              <a:pPr algn="ctr"/>
              <a:r>
                <a:rPr lang="pt-BR" sz="2100" b="1" dirty="0"/>
                <a:t>0.5x</a:t>
              </a:r>
            </a:p>
            <a:p>
              <a:pPr algn="ctr"/>
              <a:endParaRPr lang="pt-BR" sz="2100" b="1" dirty="0"/>
            </a:p>
            <a:p>
              <a:pPr algn="ctr"/>
              <a:endParaRPr lang="pt-BR" sz="2100" b="1" dirty="0"/>
            </a:p>
            <a:p>
              <a:pPr algn="ctr"/>
              <a:r>
                <a:rPr lang="pt-BR" sz="2100" b="1" dirty="0"/>
                <a:t>0.25x</a:t>
              </a:r>
            </a:p>
          </p:txBody>
        </p:sp>
        <p:sp>
          <p:nvSpPr>
            <p:cNvPr id="10" name="Retângulo 9"/>
            <p:cNvSpPr/>
            <p:nvPr/>
          </p:nvSpPr>
          <p:spPr>
            <a:xfrm>
              <a:off x="2161904" y="9501435"/>
              <a:ext cx="1323440" cy="553997"/>
            </a:xfrm>
            <a:prstGeom prst="rect">
              <a:avLst/>
            </a:prstGeom>
          </p:spPr>
          <p:txBody>
            <a:bodyPr wrap="none" anchor="ctr">
              <a:spAutoFit/>
            </a:bodyPr>
            <a:lstStyle/>
            <a:p>
              <a:pPr algn="ctr"/>
              <a:r>
                <a:rPr lang="pt-BR" sz="2100" b="1" dirty="0"/>
                <a:t>tempo</a:t>
              </a:r>
            </a:p>
          </p:txBody>
        </p:sp>
        <p:cxnSp>
          <p:nvCxnSpPr>
            <p:cNvPr id="12" name="Conector de Seta Reta 11"/>
            <p:cNvCxnSpPr/>
            <p:nvPr/>
          </p:nvCxnSpPr>
          <p:spPr>
            <a:xfrm>
              <a:off x="3671392" y="9824020"/>
              <a:ext cx="12097344" cy="0"/>
            </a:xfrm>
            <a:prstGeom prst="straightConnector1">
              <a:avLst/>
            </a:prstGeom>
            <a:ln w="38100">
              <a:solidFill>
                <a:srgbClr val="289AC2"/>
              </a:solidFill>
              <a:tailEnd type="triangle"/>
            </a:ln>
          </p:spPr>
          <p:style>
            <a:lnRef idx="1">
              <a:schemeClr val="accent1"/>
            </a:lnRef>
            <a:fillRef idx="0">
              <a:schemeClr val="accent1"/>
            </a:fillRef>
            <a:effectRef idx="0">
              <a:schemeClr val="accent1"/>
            </a:effectRef>
            <a:fontRef idx="minor">
              <a:schemeClr val="tx1"/>
            </a:fontRef>
          </p:style>
        </p:cxnSp>
        <p:sp>
          <p:nvSpPr>
            <p:cNvPr id="14" name="Retângulo 13"/>
            <p:cNvSpPr/>
            <p:nvPr/>
          </p:nvSpPr>
          <p:spPr>
            <a:xfrm>
              <a:off x="12528376" y="8062435"/>
              <a:ext cx="1921893" cy="984885"/>
            </a:xfrm>
            <a:prstGeom prst="rect">
              <a:avLst/>
            </a:prstGeom>
          </p:spPr>
          <p:txBody>
            <a:bodyPr wrap="none" anchor="ctr">
              <a:spAutoFit/>
            </a:bodyPr>
            <a:lstStyle/>
            <a:p>
              <a:r>
                <a:rPr lang="pt-BR" sz="2100" b="1" dirty="0"/>
                <a:t>nuvem de</a:t>
              </a:r>
            </a:p>
            <a:p>
              <a:r>
                <a:rPr lang="pt-BR" sz="2100" b="1" dirty="0"/>
                <a:t>incerteza</a:t>
              </a:r>
            </a:p>
          </p:txBody>
        </p:sp>
        <p:cxnSp>
          <p:nvCxnSpPr>
            <p:cNvPr id="18" name="Conector de Seta Reta 17"/>
            <p:cNvCxnSpPr/>
            <p:nvPr/>
          </p:nvCxnSpPr>
          <p:spPr>
            <a:xfrm>
              <a:off x="13320464" y="7519764"/>
              <a:ext cx="0" cy="630069"/>
            </a:xfrm>
            <a:prstGeom prst="straightConnector1">
              <a:avLst/>
            </a:prstGeom>
            <a:ln w="38100">
              <a:solidFill>
                <a:srgbClr val="E52C2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15158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a16="http://schemas.microsoft.com/office/drawing/2014/main" id="{EC92C1AA-0D2D-4CF3-B2B6-F88909DE00D1}"/>
              </a:ext>
            </a:extLst>
          </p:cNvPr>
          <p:cNvSpPr>
            <a:spLocks noGrp="1"/>
          </p:cNvSpPr>
          <p:nvPr>
            <p:ph type="body" sz="quarter" idx="11"/>
          </p:nvPr>
        </p:nvSpPr>
        <p:spPr/>
        <p:txBody>
          <a:bodyPr/>
          <a:lstStyle/>
          <a:p>
            <a:r>
              <a:rPr lang="pt-BR" dirty="0"/>
              <a:t>Retorno sobre investimento – ROI</a:t>
            </a:r>
          </a:p>
        </p:txBody>
      </p:sp>
      <p:sp>
        <p:nvSpPr>
          <p:cNvPr id="25" name="CaixaDeTexto 24"/>
          <p:cNvSpPr txBox="1"/>
          <p:nvPr/>
        </p:nvSpPr>
        <p:spPr>
          <a:xfrm>
            <a:off x="1553549" y="3145578"/>
            <a:ext cx="1539171" cy="784830"/>
          </a:xfrm>
          <a:prstGeom prst="rect">
            <a:avLst/>
          </a:prstGeom>
          <a:noFill/>
        </p:spPr>
        <p:txBody>
          <a:bodyPr wrap="square" rtlCol="0">
            <a:spAutoFit/>
          </a:bodyPr>
          <a:lstStyle/>
          <a:p>
            <a:pPr algn="ctr"/>
            <a:r>
              <a:rPr lang="pt-BR" sz="2250" b="1" i="1" dirty="0" err="1"/>
              <a:t>product</a:t>
            </a:r>
            <a:r>
              <a:rPr lang="pt-BR" sz="2250" b="1" i="1" dirty="0"/>
              <a:t> backlog</a:t>
            </a:r>
          </a:p>
        </p:txBody>
      </p:sp>
      <p:cxnSp>
        <p:nvCxnSpPr>
          <p:cNvPr id="28" name="Conector de seta reta 27"/>
          <p:cNvCxnSpPr/>
          <p:nvPr/>
        </p:nvCxnSpPr>
        <p:spPr bwMode="auto">
          <a:xfrm>
            <a:off x="1594301" y="4285607"/>
            <a:ext cx="0" cy="332136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8194" name="Picture 2" descr="http://www.aps.edu/about-us/superintendent/superintendent-search/images/check.png/image_preview"/>
          <p:cNvPicPr>
            <a:picLocks noChangeAspect="1" noChangeArrowheads="1"/>
          </p:cNvPicPr>
          <p:nvPr/>
        </p:nvPicPr>
        <p:blipFill>
          <a:blip r:embed="rId2" cstate="print"/>
          <a:srcRect/>
          <a:stretch>
            <a:fillRect/>
          </a:stretch>
        </p:blipFill>
        <p:spPr bwMode="auto">
          <a:xfrm>
            <a:off x="2806688" y="4252401"/>
            <a:ext cx="355895" cy="330093"/>
          </a:xfrm>
          <a:prstGeom prst="rect">
            <a:avLst/>
          </a:prstGeom>
          <a:noFill/>
        </p:spPr>
      </p:pic>
      <p:pic>
        <p:nvPicPr>
          <p:cNvPr id="31" name="Picture 2" descr="http://www.aps.edu/about-us/superintendent/superintendent-search/images/check.png/image_preview"/>
          <p:cNvPicPr>
            <a:picLocks noChangeAspect="1" noChangeArrowheads="1"/>
          </p:cNvPicPr>
          <p:nvPr/>
        </p:nvPicPr>
        <p:blipFill>
          <a:blip r:embed="rId2" cstate="print"/>
          <a:srcRect/>
          <a:stretch>
            <a:fillRect/>
          </a:stretch>
        </p:blipFill>
        <p:spPr bwMode="auto">
          <a:xfrm>
            <a:off x="2806688" y="4673648"/>
            <a:ext cx="355895" cy="330093"/>
          </a:xfrm>
          <a:prstGeom prst="rect">
            <a:avLst/>
          </a:prstGeom>
          <a:noFill/>
        </p:spPr>
      </p:pic>
      <p:pic>
        <p:nvPicPr>
          <p:cNvPr id="32" name="Picture 2" descr="http://www.aps.edu/about-us/superintendent/superintendent-search/images/check.png/image_preview"/>
          <p:cNvPicPr>
            <a:picLocks noChangeAspect="1" noChangeArrowheads="1"/>
          </p:cNvPicPr>
          <p:nvPr/>
        </p:nvPicPr>
        <p:blipFill>
          <a:blip r:embed="rId2" cstate="print"/>
          <a:srcRect/>
          <a:stretch>
            <a:fillRect/>
          </a:stretch>
        </p:blipFill>
        <p:spPr bwMode="auto">
          <a:xfrm>
            <a:off x="2806688" y="5094896"/>
            <a:ext cx="355895" cy="330093"/>
          </a:xfrm>
          <a:prstGeom prst="rect">
            <a:avLst/>
          </a:prstGeom>
          <a:noFill/>
        </p:spPr>
      </p:pic>
      <p:pic>
        <p:nvPicPr>
          <p:cNvPr id="33" name="Picture 2" descr="http://www.aps.edu/about-us/superintendent/superintendent-search/images/check.png/image_preview"/>
          <p:cNvPicPr>
            <a:picLocks noChangeAspect="1" noChangeArrowheads="1"/>
          </p:cNvPicPr>
          <p:nvPr/>
        </p:nvPicPr>
        <p:blipFill>
          <a:blip r:embed="rId2" cstate="print"/>
          <a:srcRect/>
          <a:stretch>
            <a:fillRect/>
          </a:stretch>
        </p:blipFill>
        <p:spPr bwMode="auto">
          <a:xfrm>
            <a:off x="2806688" y="5516143"/>
            <a:ext cx="355895" cy="330093"/>
          </a:xfrm>
          <a:prstGeom prst="rect">
            <a:avLst/>
          </a:prstGeom>
          <a:noFill/>
        </p:spPr>
      </p:pic>
      <p:sp>
        <p:nvSpPr>
          <p:cNvPr id="41" name="CaixaDeTexto 40"/>
          <p:cNvSpPr txBox="1"/>
          <p:nvPr/>
        </p:nvSpPr>
        <p:spPr>
          <a:xfrm>
            <a:off x="5310266" y="7949785"/>
            <a:ext cx="312906" cy="369332"/>
          </a:xfrm>
          <a:prstGeom prst="rect">
            <a:avLst/>
          </a:prstGeom>
          <a:noFill/>
        </p:spPr>
        <p:txBody>
          <a:bodyPr wrap="none" rtlCol="0">
            <a:spAutoFit/>
          </a:bodyPr>
          <a:lstStyle/>
          <a:p>
            <a:pPr algn="ctr"/>
            <a:r>
              <a:rPr lang="pt-BR" b="1" dirty="0">
                <a:latin typeface="Arial" panose="020B0604020202020204" pitchFamily="34" charset="0"/>
                <a:cs typeface="Arial" panose="020B0604020202020204" pitchFamily="34" charset="0"/>
              </a:rPr>
              <a:t>$</a:t>
            </a:r>
          </a:p>
        </p:txBody>
      </p:sp>
      <p:sp>
        <p:nvSpPr>
          <p:cNvPr id="54" name="CaixaDeTexto 53"/>
          <p:cNvSpPr txBox="1"/>
          <p:nvPr/>
        </p:nvSpPr>
        <p:spPr>
          <a:xfrm>
            <a:off x="6113594" y="7949785"/>
            <a:ext cx="312906" cy="369332"/>
          </a:xfrm>
          <a:prstGeom prst="rect">
            <a:avLst/>
          </a:prstGeom>
          <a:noFill/>
        </p:spPr>
        <p:txBody>
          <a:bodyPr wrap="none" rtlCol="0">
            <a:spAutoFit/>
          </a:bodyPr>
          <a:lstStyle/>
          <a:p>
            <a:pPr algn="ctr"/>
            <a:r>
              <a:rPr lang="pt-BR" b="1" dirty="0">
                <a:latin typeface="Arial" panose="020B0604020202020204" pitchFamily="34" charset="0"/>
                <a:cs typeface="Arial" panose="020B0604020202020204" pitchFamily="34" charset="0"/>
              </a:rPr>
              <a:t>$</a:t>
            </a:r>
          </a:p>
        </p:txBody>
      </p:sp>
      <p:sp>
        <p:nvSpPr>
          <p:cNvPr id="55" name="CaixaDeTexto 54"/>
          <p:cNvSpPr txBox="1"/>
          <p:nvPr/>
        </p:nvSpPr>
        <p:spPr>
          <a:xfrm>
            <a:off x="6920921" y="7949785"/>
            <a:ext cx="312906" cy="369332"/>
          </a:xfrm>
          <a:prstGeom prst="rect">
            <a:avLst/>
          </a:prstGeom>
          <a:noFill/>
        </p:spPr>
        <p:txBody>
          <a:bodyPr wrap="none" rtlCol="0">
            <a:spAutoFit/>
          </a:bodyPr>
          <a:lstStyle/>
          <a:p>
            <a:pPr algn="ctr"/>
            <a:r>
              <a:rPr lang="pt-BR" b="1" dirty="0">
                <a:latin typeface="Arial" panose="020B0604020202020204" pitchFamily="34" charset="0"/>
                <a:cs typeface="Arial" panose="020B0604020202020204" pitchFamily="34" charset="0"/>
              </a:rPr>
              <a:t>$</a:t>
            </a:r>
          </a:p>
        </p:txBody>
      </p:sp>
      <p:sp>
        <p:nvSpPr>
          <p:cNvPr id="56" name="CaixaDeTexto 55"/>
          <p:cNvSpPr txBox="1"/>
          <p:nvPr/>
        </p:nvSpPr>
        <p:spPr>
          <a:xfrm>
            <a:off x="7724249" y="7949785"/>
            <a:ext cx="312906" cy="369332"/>
          </a:xfrm>
          <a:prstGeom prst="rect">
            <a:avLst/>
          </a:prstGeom>
          <a:noFill/>
        </p:spPr>
        <p:txBody>
          <a:bodyPr wrap="none" rtlCol="0">
            <a:spAutoFit/>
          </a:bodyPr>
          <a:lstStyle/>
          <a:p>
            <a:pPr algn="ctr"/>
            <a:r>
              <a:rPr lang="pt-BR" b="1" dirty="0">
                <a:latin typeface="Arial" panose="020B0604020202020204" pitchFamily="34" charset="0"/>
                <a:cs typeface="Arial" panose="020B0604020202020204" pitchFamily="34" charset="0"/>
              </a:rPr>
              <a:t>$</a:t>
            </a:r>
          </a:p>
        </p:txBody>
      </p:sp>
      <p:sp>
        <p:nvSpPr>
          <p:cNvPr id="57" name="CaixaDeTexto 56"/>
          <p:cNvSpPr txBox="1"/>
          <p:nvPr/>
        </p:nvSpPr>
        <p:spPr>
          <a:xfrm>
            <a:off x="8541101" y="7949785"/>
            <a:ext cx="312906" cy="369332"/>
          </a:xfrm>
          <a:prstGeom prst="rect">
            <a:avLst/>
          </a:prstGeom>
          <a:noFill/>
        </p:spPr>
        <p:txBody>
          <a:bodyPr wrap="none" rtlCol="0">
            <a:spAutoFit/>
          </a:bodyPr>
          <a:lstStyle/>
          <a:p>
            <a:pPr algn="ctr"/>
            <a:r>
              <a:rPr lang="pt-BR" b="1" dirty="0">
                <a:latin typeface="Arial" panose="020B0604020202020204" pitchFamily="34" charset="0"/>
                <a:cs typeface="Arial" panose="020B0604020202020204" pitchFamily="34" charset="0"/>
              </a:rPr>
              <a:t>$</a:t>
            </a:r>
          </a:p>
        </p:txBody>
      </p:sp>
      <p:sp>
        <p:nvSpPr>
          <p:cNvPr id="58" name="CaixaDeTexto 57"/>
          <p:cNvSpPr txBox="1"/>
          <p:nvPr/>
        </p:nvSpPr>
        <p:spPr>
          <a:xfrm>
            <a:off x="9344429" y="7949785"/>
            <a:ext cx="312906" cy="369332"/>
          </a:xfrm>
          <a:prstGeom prst="rect">
            <a:avLst/>
          </a:prstGeom>
          <a:noFill/>
        </p:spPr>
        <p:txBody>
          <a:bodyPr wrap="none" rtlCol="0">
            <a:spAutoFit/>
          </a:bodyPr>
          <a:lstStyle/>
          <a:p>
            <a:pPr algn="ctr"/>
            <a:r>
              <a:rPr lang="pt-BR" b="1" dirty="0">
                <a:latin typeface="Arial" panose="020B0604020202020204" pitchFamily="34" charset="0"/>
                <a:cs typeface="Arial" panose="020B0604020202020204" pitchFamily="34" charset="0"/>
              </a:rPr>
              <a:t>$</a:t>
            </a:r>
          </a:p>
        </p:txBody>
      </p:sp>
      <p:sp>
        <p:nvSpPr>
          <p:cNvPr id="59" name="CaixaDeTexto 58"/>
          <p:cNvSpPr txBox="1"/>
          <p:nvPr/>
        </p:nvSpPr>
        <p:spPr>
          <a:xfrm>
            <a:off x="10161281" y="7949785"/>
            <a:ext cx="312906" cy="369332"/>
          </a:xfrm>
          <a:prstGeom prst="rect">
            <a:avLst/>
          </a:prstGeom>
          <a:noFill/>
        </p:spPr>
        <p:txBody>
          <a:bodyPr wrap="none" rtlCol="0">
            <a:spAutoFit/>
          </a:bodyPr>
          <a:lstStyle/>
          <a:p>
            <a:pPr algn="ctr"/>
            <a:r>
              <a:rPr lang="pt-BR" b="1" dirty="0">
                <a:latin typeface="Arial" panose="020B0604020202020204" pitchFamily="34" charset="0"/>
                <a:cs typeface="Arial" panose="020B0604020202020204" pitchFamily="34" charset="0"/>
              </a:rPr>
              <a:t>$</a:t>
            </a:r>
          </a:p>
        </p:txBody>
      </p:sp>
      <p:sp>
        <p:nvSpPr>
          <p:cNvPr id="60" name="CaixaDeTexto 59"/>
          <p:cNvSpPr txBox="1"/>
          <p:nvPr/>
        </p:nvSpPr>
        <p:spPr>
          <a:xfrm>
            <a:off x="10964609" y="7949785"/>
            <a:ext cx="312906" cy="369332"/>
          </a:xfrm>
          <a:prstGeom prst="rect">
            <a:avLst/>
          </a:prstGeom>
          <a:noFill/>
        </p:spPr>
        <p:txBody>
          <a:bodyPr wrap="none" rtlCol="0">
            <a:spAutoFit/>
          </a:bodyPr>
          <a:lstStyle/>
          <a:p>
            <a:pPr algn="ctr"/>
            <a:r>
              <a:rPr lang="pt-BR" b="1" dirty="0">
                <a:latin typeface="Arial" panose="020B0604020202020204" pitchFamily="34" charset="0"/>
                <a:cs typeface="Arial" panose="020B0604020202020204" pitchFamily="34" charset="0"/>
              </a:rPr>
              <a:t>$</a:t>
            </a:r>
          </a:p>
        </p:txBody>
      </p:sp>
      <p:grpSp>
        <p:nvGrpSpPr>
          <p:cNvPr id="53" name="Agrupar 52"/>
          <p:cNvGrpSpPr/>
          <p:nvPr/>
        </p:nvGrpSpPr>
        <p:grpSpPr>
          <a:xfrm>
            <a:off x="1940345" y="4288681"/>
            <a:ext cx="765578" cy="3315221"/>
            <a:chOff x="3628728" y="4052117"/>
            <a:chExt cx="1020770" cy="4420294"/>
          </a:xfrm>
        </p:grpSpPr>
        <p:sp>
          <p:nvSpPr>
            <p:cNvPr id="52" name="Retângulo 51"/>
            <p:cNvSpPr/>
            <p:nvPr/>
          </p:nvSpPr>
          <p:spPr>
            <a:xfrm>
              <a:off x="3628728" y="4052117"/>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p:cNvSpPr/>
            <p:nvPr/>
          </p:nvSpPr>
          <p:spPr>
            <a:xfrm>
              <a:off x="3628728" y="4652782"/>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72"/>
            <p:cNvSpPr/>
            <p:nvPr/>
          </p:nvSpPr>
          <p:spPr>
            <a:xfrm>
              <a:off x="3628728" y="5190780"/>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tângulo 73"/>
            <p:cNvSpPr/>
            <p:nvPr/>
          </p:nvSpPr>
          <p:spPr>
            <a:xfrm>
              <a:off x="3628728" y="5786080"/>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tângulo 74"/>
            <p:cNvSpPr/>
            <p:nvPr/>
          </p:nvSpPr>
          <p:spPr>
            <a:xfrm>
              <a:off x="3628728" y="6305488"/>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tângulo 75"/>
            <p:cNvSpPr/>
            <p:nvPr/>
          </p:nvSpPr>
          <p:spPr>
            <a:xfrm>
              <a:off x="3628728" y="6906153"/>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tângulo 76"/>
            <p:cNvSpPr/>
            <p:nvPr/>
          </p:nvSpPr>
          <p:spPr>
            <a:xfrm>
              <a:off x="3628728" y="7506818"/>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tângulo 77"/>
            <p:cNvSpPr/>
            <p:nvPr/>
          </p:nvSpPr>
          <p:spPr>
            <a:xfrm>
              <a:off x="3628728" y="8105371"/>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5" name="Retângulo 84"/>
          <p:cNvSpPr/>
          <p:nvPr/>
        </p:nvSpPr>
        <p:spPr>
          <a:xfrm>
            <a:off x="8629434" y="3707799"/>
            <a:ext cx="154936" cy="355805"/>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4" name="Agrupar 3"/>
          <p:cNvGrpSpPr/>
          <p:nvPr/>
        </p:nvGrpSpPr>
        <p:grpSpPr>
          <a:xfrm>
            <a:off x="4181069" y="2696628"/>
            <a:ext cx="8572024" cy="5236032"/>
            <a:chOff x="5574758" y="1881003"/>
            <a:chExt cx="11429365" cy="6981377"/>
          </a:xfrm>
        </p:grpSpPr>
        <p:sp>
          <p:nvSpPr>
            <p:cNvPr id="16" name="CaixaDeTexto 15"/>
            <p:cNvSpPr txBox="1"/>
            <p:nvPr/>
          </p:nvSpPr>
          <p:spPr>
            <a:xfrm>
              <a:off x="5574758" y="1881003"/>
              <a:ext cx="1728192" cy="507831"/>
            </a:xfrm>
            <a:prstGeom prst="rect">
              <a:avLst/>
            </a:prstGeom>
            <a:noFill/>
          </p:spPr>
          <p:txBody>
            <a:bodyPr wrap="square" rtlCol="0">
              <a:spAutoFit/>
            </a:bodyPr>
            <a:lstStyle/>
            <a:p>
              <a:pPr algn="ctr"/>
              <a:r>
                <a:rPr lang="pt-BR" sz="1875" b="1" dirty="0"/>
                <a:t>valor</a:t>
              </a:r>
            </a:p>
          </p:txBody>
        </p:sp>
        <p:sp>
          <p:nvSpPr>
            <p:cNvPr id="5" name="CaixaDeTexto 4"/>
            <p:cNvSpPr txBox="1"/>
            <p:nvPr/>
          </p:nvSpPr>
          <p:spPr>
            <a:xfrm>
              <a:off x="15575864" y="8354549"/>
              <a:ext cx="1428259" cy="507831"/>
            </a:xfrm>
            <a:prstGeom prst="rect">
              <a:avLst/>
            </a:prstGeom>
            <a:noFill/>
          </p:spPr>
          <p:txBody>
            <a:bodyPr wrap="square" rtlCol="0">
              <a:spAutoFit/>
            </a:bodyPr>
            <a:lstStyle/>
            <a:p>
              <a:pPr algn="ctr"/>
              <a:r>
                <a:rPr lang="pt-BR" sz="1875" b="1" dirty="0"/>
                <a:t>tempo</a:t>
              </a:r>
            </a:p>
          </p:txBody>
        </p:sp>
        <p:cxnSp>
          <p:nvCxnSpPr>
            <p:cNvPr id="3" name="Conector de Seta Reta 2"/>
            <p:cNvCxnSpPr/>
            <p:nvPr/>
          </p:nvCxnSpPr>
          <p:spPr>
            <a:xfrm>
              <a:off x="6443701" y="8593076"/>
              <a:ext cx="9073007" cy="0"/>
            </a:xfrm>
            <a:prstGeom prst="straightConnector1">
              <a:avLst/>
            </a:prstGeom>
            <a:ln w="28575">
              <a:solidFill>
                <a:srgbClr val="105B9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flipV="1">
              <a:off x="6443701" y="2479604"/>
              <a:ext cx="0" cy="6113472"/>
            </a:xfrm>
            <a:prstGeom prst="straightConnector1">
              <a:avLst/>
            </a:prstGeom>
            <a:ln w="28575">
              <a:solidFill>
                <a:srgbClr val="105B9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to 33"/>
            <p:cNvCxnSpPr/>
            <p:nvPr/>
          </p:nvCxnSpPr>
          <p:spPr>
            <a:xfrm flipV="1">
              <a:off x="7271792" y="8383860"/>
              <a:ext cx="0" cy="324036"/>
            </a:xfrm>
            <a:prstGeom prst="line">
              <a:avLst/>
            </a:prstGeom>
            <a:ln w="28575">
              <a:solidFill>
                <a:srgbClr val="105B95"/>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flipV="1">
              <a:off x="8351912" y="8383860"/>
              <a:ext cx="0" cy="324036"/>
            </a:xfrm>
            <a:prstGeom prst="line">
              <a:avLst/>
            </a:prstGeom>
            <a:ln w="28575">
              <a:solidFill>
                <a:srgbClr val="105B95"/>
              </a:solidFill>
            </a:ln>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a:xfrm flipV="1">
              <a:off x="9432032" y="8383860"/>
              <a:ext cx="0" cy="324036"/>
            </a:xfrm>
            <a:prstGeom prst="line">
              <a:avLst/>
            </a:prstGeom>
            <a:ln w="28575">
              <a:solidFill>
                <a:srgbClr val="105B95"/>
              </a:solidFill>
            </a:ln>
          </p:spPr>
          <p:style>
            <a:lnRef idx="1">
              <a:schemeClr val="accent1"/>
            </a:lnRef>
            <a:fillRef idx="0">
              <a:schemeClr val="accent1"/>
            </a:fillRef>
            <a:effectRef idx="0">
              <a:schemeClr val="accent1"/>
            </a:effectRef>
            <a:fontRef idx="minor">
              <a:schemeClr val="tx1"/>
            </a:fontRef>
          </p:style>
        </p:cxnSp>
        <p:cxnSp>
          <p:nvCxnSpPr>
            <p:cNvPr id="44" name="Conector reto 43"/>
            <p:cNvCxnSpPr/>
            <p:nvPr/>
          </p:nvCxnSpPr>
          <p:spPr>
            <a:xfrm flipV="1">
              <a:off x="10512152" y="8383860"/>
              <a:ext cx="0" cy="324036"/>
            </a:xfrm>
            <a:prstGeom prst="line">
              <a:avLst/>
            </a:prstGeom>
            <a:ln w="28575">
              <a:solidFill>
                <a:srgbClr val="105B95"/>
              </a:solidFill>
            </a:ln>
          </p:spPr>
          <p:style>
            <a:lnRef idx="1">
              <a:schemeClr val="accent1"/>
            </a:lnRef>
            <a:fillRef idx="0">
              <a:schemeClr val="accent1"/>
            </a:fillRef>
            <a:effectRef idx="0">
              <a:schemeClr val="accent1"/>
            </a:effectRef>
            <a:fontRef idx="minor">
              <a:schemeClr val="tx1"/>
            </a:fontRef>
          </p:style>
        </p:cxnSp>
        <p:cxnSp>
          <p:nvCxnSpPr>
            <p:cNvPr id="46" name="Conector reto 45"/>
            <p:cNvCxnSpPr/>
            <p:nvPr/>
          </p:nvCxnSpPr>
          <p:spPr>
            <a:xfrm flipV="1">
              <a:off x="11592272" y="8383860"/>
              <a:ext cx="0" cy="324036"/>
            </a:xfrm>
            <a:prstGeom prst="line">
              <a:avLst/>
            </a:prstGeom>
            <a:ln w="28575">
              <a:solidFill>
                <a:srgbClr val="105B95"/>
              </a:solidFill>
            </a:ln>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flipV="1">
              <a:off x="12672392" y="8383860"/>
              <a:ext cx="0" cy="324036"/>
            </a:xfrm>
            <a:prstGeom prst="line">
              <a:avLst/>
            </a:prstGeom>
            <a:ln w="28575">
              <a:solidFill>
                <a:srgbClr val="105B95"/>
              </a:solidFill>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flipV="1">
              <a:off x="13752512" y="8383860"/>
              <a:ext cx="0" cy="324036"/>
            </a:xfrm>
            <a:prstGeom prst="line">
              <a:avLst/>
            </a:prstGeom>
            <a:ln w="28575">
              <a:solidFill>
                <a:srgbClr val="105B95"/>
              </a:solidFill>
            </a:ln>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flipV="1">
              <a:off x="14830357" y="8383860"/>
              <a:ext cx="0" cy="324036"/>
            </a:xfrm>
            <a:prstGeom prst="line">
              <a:avLst/>
            </a:prstGeom>
            <a:ln w="28575">
              <a:solidFill>
                <a:srgbClr val="105B95"/>
              </a:solidFill>
            </a:ln>
          </p:spPr>
          <p:style>
            <a:lnRef idx="1">
              <a:schemeClr val="accent1"/>
            </a:lnRef>
            <a:fillRef idx="0">
              <a:schemeClr val="accent1"/>
            </a:fillRef>
            <a:effectRef idx="0">
              <a:schemeClr val="accent1"/>
            </a:effectRef>
            <a:fontRef idx="minor">
              <a:schemeClr val="tx1"/>
            </a:fontRef>
          </p:style>
        </p:cxnSp>
        <p:sp>
          <p:nvSpPr>
            <p:cNvPr id="89" name="Retângulo 88"/>
            <p:cNvSpPr/>
            <p:nvPr/>
          </p:nvSpPr>
          <p:spPr>
            <a:xfrm>
              <a:off x="14743760" y="2763775"/>
              <a:ext cx="206581" cy="5812584"/>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6" name="Forma livre 25"/>
          <p:cNvSpPr/>
          <p:nvPr/>
        </p:nvSpPr>
        <p:spPr bwMode="auto">
          <a:xfrm>
            <a:off x="4873879" y="3358707"/>
            <a:ext cx="6250595" cy="4371975"/>
          </a:xfrm>
          <a:custGeom>
            <a:avLst/>
            <a:gdLst>
              <a:gd name="connsiteX0" fmla="*/ 0 w 5114925"/>
              <a:gd name="connsiteY0" fmla="*/ 3886200 h 3886200"/>
              <a:gd name="connsiteX1" fmla="*/ 628650 w 5114925"/>
              <a:gd name="connsiteY1" fmla="*/ 2362200 h 3886200"/>
              <a:gd name="connsiteX2" fmla="*/ 1257300 w 5114925"/>
              <a:gd name="connsiteY2" fmla="*/ 1543050 h 3886200"/>
              <a:gd name="connsiteX3" fmla="*/ 1790700 w 5114925"/>
              <a:gd name="connsiteY3" fmla="*/ 990600 h 3886200"/>
              <a:gd name="connsiteX4" fmla="*/ 2505075 w 5114925"/>
              <a:gd name="connsiteY4" fmla="*/ 581025 h 3886200"/>
              <a:gd name="connsiteX5" fmla="*/ 3209925 w 5114925"/>
              <a:gd name="connsiteY5" fmla="*/ 247650 h 3886200"/>
              <a:gd name="connsiteX6" fmla="*/ 3857625 w 5114925"/>
              <a:gd name="connsiteY6" fmla="*/ 133350 h 3886200"/>
              <a:gd name="connsiteX7" fmla="*/ 4610100 w 5114925"/>
              <a:gd name="connsiteY7" fmla="*/ 28575 h 3886200"/>
              <a:gd name="connsiteX8" fmla="*/ 5114925 w 5114925"/>
              <a:gd name="connsiteY8"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4925" h="3886200">
                <a:moveTo>
                  <a:pt x="0" y="3886200"/>
                </a:moveTo>
                <a:cubicBezTo>
                  <a:pt x="209550" y="3319462"/>
                  <a:pt x="419100" y="2752725"/>
                  <a:pt x="628650" y="2362200"/>
                </a:cubicBezTo>
                <a:cubicBezTo>
                  <a:pt x="838200" y="1971675"/>
                  <a:pt x="1063625" y="1771650"/>
                  <a:pt x="1257300" y="1543050"/>
                </a:cubicBezTo>
                <a:cubicBezTo>
                  <a:pt x="1450975" y="1314450"/>
                  <a:pt x="1582738" y="1150937"/>
                  <a:pt x="1790700" y="990600"/>
                </a:cubicBezTo>
                <a:cubicBezTo>
                  <a:pt x="1998662" y="830263"/>
                  <a:pt x="2268538" y="704850"/>
                  <a:pt x="2505075" y="581025"/>
                </a:cubicBezTo>
                <a:cubicBezTo>
                  <a:pt x="2741612" y="457200"/>
                  <a:pt x="2984500" y="322262"/>
                  <a:pt x="3209925" y="247650"/>
                </a:cubicBezTo>
                <a:cubicBezTo>
                  <a:pt x="3435350" y="173038"/>
                  <a:pt x="3624263" y="169863"/>
                  <a:pt x="3857625" y="133350"/>
                </a:cubicBezTo>
                <a:cubicBezTo>
                  <a:pt x="4090988" y="96838"/>
                  <a:pt x="4400550" y="50800"/>
                  <a:pt x="4610100" y="28575"/>
                </a:cubicBezTo>
                <a:cubicBezTo>
                  <a:pt x="4819650" y="6350"/>
                  <a:pt x="4967287" y="3175"/>
                  <a:pt x="5114925" y="0"/>
                </a:cubicBezTo>
              </a:path>
            </a:pathLst>
          </a:custGeom>
          <a:noFill/>
          <a:ln w="38100" cap="flat" cmpd="sng" algn="ctr">
            <a:solidFill>
              <a:srgbClr val="E42A2A"/>
            </a:solidFill>
            <a:prstDash val="sysDash"/>
            <a:round/>
            <a:headEnd type="none" w="med" len="med"/>
            <a:tailEnd type="none" w="med" len="med"/>
          </a:ln>
          <a:effectLst/>
        </p:spPr>
        <p:txBody>
          <a:bodyPr vert="horz" wrap="square" lIns="102870" tIns="51435" rIns="102870" bIns="51435" numCol="1" rtlCol="0" anchor="t" anchorCtr="0" compatLnSpc="1">
            <a:prstTxWarp prst="textNoShape">
              <a:avLst/>
            </a:prstTxWarp>
          </a:bodyPr>
          <a:lstStyle/>
          <a:p>
            <a:pPr defTabSz="1028700" eaLnBrk="0" hangingPunct="0"/>
            <a:endParaRPr lang="pt-BR" sz="1125">
              <a:latin typeface="Helvetica" charset="0"/>
            </a:endParaRPr>
          </a:p>
        </p:txBody>
      </p:sp>
      <p:sp>
        <p:nvSpPr>
          <p:cNvPr id="2" name="Retângulo 1"/>
          <p:cNvSpPr/>
          <p:nvPr/>
        </p:nvSpPr>
        <p:spPr>
          <a:xfrm>
            <a:off x="5379297" y="6547656"/>
            <a:ext cx="153900" cy="1183026"/>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p:cNvSpPr/>
          <p:nvPr/>
        </p:nvSpPr>
        <p:spPr>
          <a:xfrm>
            <a:off x="6186984" y="5305518"/>
            <a:ext cx="153900" cy="1242138"/>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p:cNvSpPr/>
          <p:nvPr/>
        </p:nvSpPr>
        <p:spPr>
          <a:xfrm>
            <a:off x="6994190" y="4495428"/>
            <a:ext cx="153900" cy="645044"/>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p:cNvSpPr/>
          <p:nvPr/>
        </p:nvSpPr>
        <p:spPr>
          <a:xfrm>
            <a:off x="7807163" y="4063381"/>
            <a:ext cx="153900" cy="432420"/>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p:cNvSpPr/>
          <p:nvPr/>
        </p:nvSpPr>
        <p:spPr>
          <a:xfrm>
            <a:off x="9423414" y="3538941"/>
            <a:ext cx="154936" cy="168858"/>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p:cNvSpPr/>
          <p:nvPr/>
        </p:nvSpPr>
        <p:spPr>
          <a:xfrm>
            <a:off x="10240617" y="3413064"/>
            <a:ext cx="154936" cy="125877"/>
          </a:xfrm>
          <a:prstGeom prst="rect">
            <a:avLst/>
          </a:prstGeom>
          <a:solidFill>
            <a:srgbClr val="308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6" name="Imagem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2802" y="3410203"/>
            <a:ext cx="639425" cy="639653"/>
          </a:xfrm>
          <a:prstGeom prst="rect">
            <a:avLst/>
          </a:prstGeom>
        </p:spPr>
      </p:pic>
    </p:spTree>
    <p:extLst>
      <p:ext uri="{BB962C8B-B14F-4D97-AF65-F5344CB8AC3E}">
        <p14:creationId xmlns:p14="http://schemas.microsoft.com/office/powerpoint/2010/main" val="374992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819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64"/>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58"/>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nodeType="after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4" grpId="0"/>
      <p:bldP spid="55" grpId="0"/>
      <p:bldP spid="56" grpId="0"/>
      <p:bldP spid="57" grpId="0"/>
      <p:bldP spid="58" grpId="0"/>
      <p:bldP spid="59" grpId="0"/>
      <p:bldP spid="60" grpId="0"/>
      <p:bldP spid="85" grpId="0" animBg="1"/>
      <p:bldP spid="26" grpId="0" animBg="1"/>
      <p:bldP spid="2" grpId="0" animBg="1"/>
      <p:bldP spid="45" grpId="0" animBg="1"/>
      <p:bldP spid="50" grpId="0" animBg="1"/>
      <p:bldP spid="51" grpId="0" animBg="1"/>
      <p:bldP spid="64" grpId="0" animBg="1"/>
      <p:bldP spid="6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1184751D-91F1-402C-BD7E-449C9BE94A1B}"/>
              </a:ext>
            </a:extLst>
          </p:cNvPr>
          <p:cNvSpPr>
            <a:spLocks noGrp="1"/>
          </p:cNvSpPr>
          <p:nvPr>
            <p:ph type="body" sz="quarter" idx="11"/>
          </p:nvPr>
        </p:nvSpPr>
        <p:spPr/>
        <p:txBody>
          <a:bodyPr/>
          <a:lstStyle/>
          <a:p>
            <a:r>
              <a:rPr lang="pt-BR" dirty="0"/>
              <a:t>Estimativas</a:t>
            </a:r>
          </a:p>
        </p:txBody>
      </p:sp>
      <p:sp>
        <p:nvSpPr>
          <p:cNvPr id="7" name="Espaço Reservado para Texto 6">
            <a:extLst>
              <a:ext uri="{FF2B5EF4-FFF2-40B4-BE49-F238E27FC236}">
                <a16:creationId xmlns:a16="http://schemas.microsoft.com/office/drawing/2014/main" id="{DC0C3D14-6950-4ECB-BBDC-827D7E503E7B}"/>
              </a:ext>
            </a:extLst>
          </p:cNvPr>
          <p:cNvSpPr>
            <a:spLocks noGrp="1"/>
          </p:cNvSpPr>
          <p:nvPr>
            <p:ph type="body" sz="quarter" idx="14"/>
          </p:nvPr>
        </p:nvSpPr>
        <p:spPr>
          <a:xfrm>
            <a:off x="734698" y="2513110"/>
            <a:ext cx="5799266" cy="5492708"/>
          </a:xfrm>
        </p:spPr>
        <p:txBody>
          <a:bodyPr/>
          <a:lstStyle/>
          <a:p>
            <a:r>
              <a:rPr lang="pt-BR" dirty="0"/>
              <a:t>o </a:t>
            </a:r>
            <a:r>
              <a:rPr lang="pt-BR" dirty="0">
                <a:latin typeface="Arial Black" panose="020B0A04020102020204" pitchFamily="34" charset="0"/>
              </a:rPr>
              <a:t>time é responsável</a:t>
            </a:r>
            <a:r>
              <a:rPr lang="pt-BR" dirty="0"/>
              <a:t> pelas estimativas;</a:t>
            </a:r>
          </a:p>
          <a:p>
            <a:r>
              <a:rPr lang="pt-BR" dirty="0"/>
              <a:t>o objetivo é chegar a um consenso sobre a </a:t>
            </a:r>
            <a:r>
              <a:rPr lang="pt-BR" dirty="0">
                <a:latin typeface="Arial Black" panose="020B0A04020102020204" pitchFamily="34" charset="0"/>
              </a:rPr>
              <a:t>velocidade</a:t>
            </a:r>
            <a:r>
              <a:rPr lang="pt-BR" dirty="0"/>
              <a:t> da equipe (quanto de esforço uma equipe suporta por </a:t>
            </a:r>
            <a:r>
              <a:rPr lang="pt-BR" i="1" dirty="0" err="1"/>
              <a:t>sprint</a:t>
            </a:r>
            <a:r>
              <a:rPr lang="pt-BR" dirty="0"/>
              <a:t>) e</a:t>
            </a:r>
          </a:p>
          <a:p>
            <a:r>
              <a:rPr lang="pt-BR" dirty="0"/>
              <a:t>o SM é o mediador.</a:t>
            </a:r>
          </a:p>
          <a:p>
            <a:endParaRPr lang="pt-BR" dirty="0"/>
          </a:p>
          <a:p>
            <a:endParaRPr lang="pt-BR" dirty="0"/>
          </a:p>
        </p:txBody>
      </p:sp>
      <p:sp>
        <p:nvSpPr>
          <p:cNvPr id="11" name="CaixaDeTexto 10">
            <a:extLst>
              <a:ext uri="{FF2B5EF4-FFF2-40B4-BE49-F238E27FC236}">
                <a16:creationId xmlns:a16="http://schemas.microsoft.com/office/drawing/2014/main" id="{B3A597CB-C4E4-4B15-B374-D23EB6EFA775}"/>
              </a:ext>
            </a:extLst>
          </p:cNvPr>
          <p:cNvSpPr txBox="1"/>
          <p:nvPr/>
        </p:nvSpPr>
        <p:spPr>
          <a:xfrm>
            <a:off x="734698" y="7303741"/>
            <a:ext cx="6069296" cy="1139811"/>
          </a:xfrm>
          <a:prstGeom prst="rect">
            <a:avLst/>
          </a:prstGeom>
          <a:solidFill>
            <a:srgbClr val="289AC2"/>
          </a:solidFill>
          <a:ln>
            <a:noFill/>
          </a:ln>
        </p:spPr>
        <p:txBody>
          <a:bodyPr wrap="square" lIns="108000" tIns="81000" rIns="108000" bIns="81000" rtlCol="0">
            <a:spAutoFit/>
          </a:bodyPr>
          <a:lstStyle/>
          <a:p>
            <a:pPr algn="ctr">
              <a:lnSpc>
                <a:spcPct val="110000"/>
              </a:lnSpc>
            </a:pPr>
            <a:r>
              <a:rPr lang="en-US" sz="3000" b="1" dirty="0" err="1">
                <a:solidFill>
                  <a:schemeClr val="bg1"/>
                </a:solidFill>
              </a:rPr>
              <a:t>velocidade</a:t>
            </a:r>
            <a:r>
              <a:rPr lang="en-US" sz="3000" b="1" dirty="0">
                <a:solidFill>
                  <a:schemeClr val="bg1"/>
                </a:solidFill>
              </a:rPr>
              <a:t> (</a:t>
            </a:r>
            <a:r>
              <a:rPr lang="en-US" sz="3000" b="1" i="1" dirty="0">
                <a:solidFill>
                  <a:schemeClr val="bg1"/>
                </a:solidFill>
              </a:rPr>
              <a:t>throughput</a:t>
            </a:r>
            <a:r>
              <a:rPr lang="en-US" sz="3000" b="1" dirty="0">
                <a:solidFill>
                  <a:schemeClr val="bg1"/>
                </a:solidFill>
              </a:rPr>
              <a:t>) = </a:t>
            </a:r>
            <a:r>
              <a:rPr lang="en-US" sz="3000" b="1" i="1" dirty="0">
                <a:solidFill>
                  <a:schemeClr val="bg1"/>
                </a:solidFill>
              </a:rPr>
              <a:t>story points/sprint</a:t>
            </a:r>
          </a:p>
        </p:txBody>
      </p:sp>
      <p:pic>
        <p:nvPicPr>
          <p:cNvPr id="8" name="Espaço Reservado para Imagem 7"/>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669795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1184751D-91F1-402C-BD7E-449C9BE94A1B}"/>
              </a:ext>
            </a:extLst>
          </p:cNvPr>
          <p:cNvSpPr>
            <a:spLocks noGrp="1"/>
          </p:cNvSpPr>
          <p:nvPr>
            <p:ph type="body" sz="quarter" idx="11"/>
          </p:nvPr>
        </p:nvSpPr>
        <p:spPr/>
        <p:txBody>
          <a:bodyPr/>
          <a:lstStyle/>
          <a:p>
            <a:r>
              <a:rPr lang="pt-BR" dirty="0"/>
              <a:t>Vários tipos de estimativas</a:t>
            </a:r>
          </a:p>
        </p:txBody>
      </p:sp>
      <p:sp>
        <p:nvSpPr>
          <p:cNvPr id="7" name="Espaço Reservado para Texto 6">
            <a:extLst>
              <a:ext uri="{FF2B5EF4-FFF2-40B4-BE49-F238E27FC236}">
                <a16:creationId xmlns:a16="http://schemas.microsoft.com/office/drawing/2014/main" id="{DC0C3D14-6950-4ECB-BBDC-827D7E503E7B}"/>
              </a:ext>
            </a:extLst>
          </p:cNvPr>
          <p:cNvSpPr>
            <a:spLocks noGrp="1"/>
          </p:cNvSpPr>
          <p:nvPr>
            <p:ph type="body" sz="quarter" idx="14"/>
          </p:nvPr>
        </p:nvSpPr>
        <p:spPr>
          <a:xfrm>
            <a:off x="734698" y="2513110"/>
            <a:ext cx="6069296" cy="5438702"/>
          </a:xfrm>
        </p:spPr>
        <p:txBody>
          <a:bodyPr/>
          <a:lstStyle/>
          <a:p>
            <a:r>
              <a:rPr lang="pt-BR" i="1" dirty="0" err="1">
                <a:latin typeface="Arial Black" panose="020B0A04020102020204" pitchFamily="34" charset="0"/>
              </a:rPr>
              <a:t>story</a:t>
            </a:r>
            <a:r>
              <a:rPr lang="pt-BR" i="1" dirty="0">
                <a:latin typeface="Arial Black" panose="020B0A04020102020204" pitchFamily="34" charset="0"/>
              </a:rPr>
              <a:t> points </a:t>
            </a:r>
            <a:r>
              <a:rPr lang="pt-BR" dirty="0">
                <a:latin typeface="Arial Black" panose="020B0A04020102020204" pitchFamily="34" charset="0"/>
              </a:rPr>
              <a:t>(SP)</a:t>
            </a:r>
            <a:r>
              <a:rPr lang="pt-BR" dirty="0"/>
              <a:t>;</a:t>
            </a:r>
          </a:p>
          <a:p>
            <a:r>
              <a:rPr lang="pt-BR" dirty="0"/>
              <a:t>categoria por tamanho (tamanho da camiseta);</a:t>
            </a:r>
          </a:p>
          <a:p>
            <a:r>
              <a:rPr lang="pt-BR" i="1" dirty="0" err="1"/>
              <a:t>dot</a:t>
            </a:r>
            <a:r>
              <a:rPr lang="pt-BR" i="1" dirty="0"/>
              <a:t> </a:t>
            </a:r>
            <a:r>
              <a:rPr lang="pt-BR" i="1" dirty="0" err="1"/>
              <a:t>votting</a:t>
            </a:r>
            <a:r>
              <a:rPr lang="pt-BR" i="1" dirty="0"/>
              <a:t> </a:t>
            </a:r>
            <a:r>
              <a:rPr lang="pt-BR" dirty="0"/>
              <a:t>e</a:t>
            </a:r>
          </a:p>
          <a:p>
            <a:r>
              <a:rPr lang="pt-BR" dirty="0"/>
              <a:t>sequência de Fibonacci – </a:t>
            </a:r>
            <a:r>
              <a:rPr lang="pt-BR" i="1" dirty="0" err="1">
                <a:latin typeface="Arial Black" panose="020B0A04020102020204" pitchFamily="34" charset="0"/>
              </a:rPr>
              <a:t>planning</a:t>
            </a:r>
            <a:r>
              <a:rPr lang="pt-BR" i="1" dirty="0">
                <a:latin typeface="Arial Black" panose="020B0A04020102020204" pitchFamily="34" charset="0"/>
              </a:rPr>
              <a:t> </a:t>
            </a:r>
            <a:r>
              <a:rPr lang="pt-BR" i="1" dirty="0" err="1">
                <a:latin typeface="Arial Black" panose="020B0A04020102020204" pitchFamily="34" charset="0"/>
              </a:rPr>
              <a:t>poker</a:t>
            </a:r>
            <a:r>
              <a:rPr lang="pt-BR" dirty="0"/>
              <a:t>.</a:t>
            </a:r>
          </a:p>
        </p:txBody>
      </p:sp>
      <p:pic>
        <p:nvPicPr>
          <p:cNvPr id="10" name="Espaço Reservado para Imagem 9"/>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b="9028"/>
          <a:stretch/>
        </p:blipFill>
        <p:spPr>
          <a:xfrm>
            <a:off x="7452066" y="2513110"/>
            <a:ext cx="5316093" cy="5438702"/>
          </a:xfrm>
        </p:spPr>
      </p:pic>
    </p:spTree>
    <p:extLst>
      <p:ext uri="{BB962C8B-B14F-4D97-AF65-F5344CB8AC3E}">
        <p14:creationId xmlns:p14="http://schemas.microsoft.com/office/powerpoint/2010/main" val="703322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BCB1ABD-FADB-3D42-9C6A-08D925B74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773" y="4981482"/>
            <a:ext cx="2603219" cy="2342441"/>
          </a:xfrm>
          <a:prstGeom prst="rect">
            <a:avLst/>
          </a:prstGeom>
        </p:spPr>
      </p:pic>
      <p:pic>
        <p:nvPicPr>
          <p:cNvPr id="7" name="Imagem 6">
            <a:extLst>
              <a:ext uri="{FF2B5EF4-FFF2-40B4-BE49-F238E27FC236}">
                <a16:creationId xmlns:a16="http://schemas.microsoft.com/office/drawing/2014/main" id="{60435228-D445-5345-92BE-947A459EA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970" y="4981483"/>
            <a:ext cx="2614578" cy="3376674"/>
          </a:xfrm>
          <a:prstGeom prst="rect">
            <a:avLst/>
          </a:prstGeom>
        </p:spPr>
      </p:pic>
      <p:sp>
        <p:nvSpPr>
          <p:cNvPr id="3" name="Espaço Reservado para Texto 2">
            <a:extLst>
              <a:ext uri="{FF2B5EF4-FFF2-40B4-BE49-F238E27FC236}">
                <a16:creationId xmlns:a16="http://schemas.microsoft.com/office/drawing/2014/main" id="{6C641668-3C55-4C2C-A7D0-CD212F6BB161}"/>
              </a:ext>
            </a:extLst>
          </p:cNvPr>
          <p:cNvSpPr>
            <a:spLocks noGrp="1"/>
          </p:cNvSpPr>
          <p:nvPr>
            <p:ph type="body" sz="quarter" idx="11"/>
          </p:nvPr>
        </p:nvSpPr>
        <p:spPr/>
        <p:txBody>
          <a:bodyPr/>
          <a:lstStyle/>
          <a:p>
            <a:r>
              <a:rPr lang="pt-BR" i="1" dirty="0"/>
              <a:t>Planning poker</a:t>
            </a:r>
          </a:p>
        </p:txBody>
      </p:sp>
      <p:sp>
        <p:nvSpPr>
          <p:cNvPr id="11" name="CaixaDeTexto 10">
            <a:extLst>
              <a:ext uri="{FF2B5EF4-FFF2-40B4-BE49-F238E27FC236}">
                <a16:creationId xmlns:a16="http://schemas.microsoft.com/office/drawing/2014/main" id="{81721775-DDFC-419F-B333-0EA94F02A86D}"/>
              </a:ext>
            </a:extLst>
          </p:cNvPr>
          <p:cNvSpPr txBox="1"/>
          <p:nvPr/>
        </p:nvSpPr>
        <p:spPr>
          <a:xfrm>
            <a:off x="5571415" y="3613450"/>
            <a:ext cx="1976340" cy="553998"/>
          </a:xfrm>
          <a:prstGeom prst="rect">
            <a:avLst/>
          </a:prstGeom>
          <a:noFill/>
        </p:spPr>
        <p:txBody>
          <a:bodyPr wrap="square" rtlCol="0">
            <a:spAutoFit/>
          </a:bodyPr>
          <a:lstStyle/>
          <a:p>
            <a:pPr algn="ctr"/>
            <a:r>
              <a:rPr lang="en-US" sz="3000" b="1" dirty="0"/>
              <a:t>time</a:t>
            </a:r>
            <a:endParaRPr lang="en-US" sz="3000" b="1" i="1" dirty="0"/>
          </a:p>
        </p:txBody>
      </p:sp>
      <p:sp>
        <p:nvSpPr>
          <p:cNvPr id="6" name="Chave Direita 5">
            <a:extLst>
              <a:ext uri="{FF2B5EF4-FFF2-40B4-BE49-F238E27FC236}">
                <a16:creationId xmlns:a16="http://schemas.microsoft.com/office/drawing/2014/main" id="{36A8E2F9-3C50-4830-8D69-1815A7B8DC13}"/>
              </a:ext>
            </a:extLst>
          </p:cNvPr>
          <p:cNvSpPr/>
          <p:nvPr/>
        </p:nvSpPr>
        <p:spPr>
          <a:xfrm rot="5400000">
            <a:off x="6390630" y="1747408"/>
            <a:ext cx="337910" cy="5343830"/>
          </a:xfrm>
          <a:prstGeom prst="rightBrace">
            <a:avLst/>
          </a:prstGeom>
          <a:ln w="38100">
            <a:solidFill>
              <a:srgbClr val="289AC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8956" y="2675413"/>
            <a:ext cx="1041257" cy="832035"/>
          </a:xfrm>
          <a:prstGeom prst="rect">
            <a:avLst/>
          </a:prstGeom>
        </p:spPr>
      </p:pic>
      <p:sp>
        <p:nvSpPr>
          <p:cNvPr id="4" name="CaixaDeTexto 3"/>
          <p:cNvSpPr txBox="1"/>
          <p:nvPr/>
        </p:nvSpPr>
        <p:spPr>
          <a:xfrm>
            <a:off x="6641976" y="7251040"/>
            <a:ext cx="851773" cy="507831"/>
          </a:xfrm>
          <a:prstGeom prst="rect">
            <a:avLst/>
          </a:prstGeom>
          <a:noFill/>
        </p:spPr>
        <p:txBody>
          <a:bodyPr wrap="square" rtlCol="0">
            <a:spAutoFit/>
          </a:bodyPr>
          <a:lstStyle/>
          <a:p>
            <a:pPr algn="ctr"/>
            <a:r>
              <a:rPr lang="pt-BR" sz="900" b="1" dirty="0"/>
              <a:t>Depois pensamos nisso</a:t>
            </a:r>
          </a:p>
        </p:txBody>
      </p:sp>
      <p:sp>
        <p:nvSpPr>
          <p:cNvPr id="10" name="CaixaDeTexto 9"/>
          <p:cNvSpPr txBox="1"/>
          <p:nvPr/>
        </p:nvSpPr>
        <p:spPr>
          <a:xfrm>
            <a:off x="7506073" y="7493414"/>
            <a:ext cx="768407" cy="507831"/>
          </a:xfrm>
          <a:prstGeom prst="rect">
            <a:avLst/>
          </a:prstGeom>
          <a:noFill/>
        </p:spPr>
        <p:txBody>
          <a:bodyPr wrap="square" rtlCol="0">
            <a:spAutoFit/>
          </a:bodyPr>
          <a:lstStyle>
            <a:defPPr>
              <a:defRPr lang="en-US"/>
            </a:defPPr>
            <a:lvl1pPr algn="ctr">
              <a:defRPr sz="1200" b="1">
                <a:latin typeface="Arial" panose="020B0604020202020204" pitchFamily="34" charset="0"/>
                <a:cs typeface="Arial" panose="020B0604020202020204" pitchFamily="34" charset="0"/>
              </a:defRPr>
            </a:lvl1pPr>
          </a:lstStyle>
          <a:p>
            <a:r>
              <a:rPr lang="pt-BR" sz="900" dirty="0"/>
              <a:t>Comprada a ideia do outro</a:t>
            </a:r>
          </a:p>
        </p:txBody>
      </p:sp>
      <p:sp>
        <p:nvSpPr>
          <p:cNvPr id="12" name="CaixaDeTexto 11"/>
          <p:cNvSpPr txBox="1"/>
          <p:nvPr/>
        </p:nvSpPr>
        <p:spPr>
          <a:xfrm>
            <a:off x="8347878" y="7281527"/>
            <a:ext cx="778374" cy="369332"/>
          </a:xfrm>
          <a:prstGeom prst="rect">
            <a:avLst/>
          </a:prstGeom>
          <a:noFill/>
        </p:spPr>
        <p:txBody>
          <a:bodyPr wrap="square" rtlCol="0">
            <a:spAutoFit/>
          </a:bodyPr>
          <a:lstStyle>
            <a:defPPr>
              <a:defRPr lang="en-US"/>
            </a:defPPr>
            <a:lvl1pPr algn="ctr">
              <a:defRPr sz="1200" b="1">
                <a:latin typeface="Arial" panose="020B0604020202020204" pitchFamily="34" charset="0"/>
                <a:cs typeface="Arial" panose="020B0604020202020204" pitchFamily="34" charset="0"/>
              </a:defRPr>
            </a:lvl1pPr>
          </a:lstStyle>
          <a:p>
            <a:r>
              <a:rPr lang="pt-BR" sz="900" dirty="0"/>
              <a:t>Pausa para café</a:t>
            </a:r>
          </a:p>
        </p:txBody>
      </p:sp>
    </p:spTree>
    <p:extLst>
      <p:ext uri="{BB962C8B-B14F-4D97-AF65-F5344CB8AC3E}">
        <p14:creationId xmlns:p14="http://schemas.microsoft.com/office/powerpoint/2010/main" val="15008324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tângulo 79">
            <a:extLst>
              <a:ext uri="{FF2B5EF4-FFF2-40B4-BE49-F238E27FC236}">
                <a16:creationId xmlns:a16="http://schemas.microsoft.com/office/drawing/2014/main" id="{C97EA74D-1317-4273-96E4-28DA00752F43}"/>
              </a:ext>
            </a:extLst>
          </p:cNvPr>
          <p:cNvSpPr/>
          <p:nvPr/>
        </p:nvSpPr>
        <p:spPr>
          <a:xfrm>
            <a:off x="4449224" y="6387827"/>
            <a:ext cx="1012275" cy="1053004"/>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3" name="Imagem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49889" y="4242112"/>
            <a:ext cx="1408535" cy="1410678"/>
          </a:xfrm>
          <a:prstGeom prst="rect">
            <a:avLst/>
          </a:prstGeom>
        </p:spPr>
      </p:pic>
      <p:pic>
        <p:nvPicPr>
          <p:cNvPr id="84" name="Imagem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4551" y="4242112"/>
            <a:ext cx="1408535" cy="1410678"/>
          </a:xfrm>
          <a:prstGeom prst="rect">
            <a:avLst/>
          </a:prstGeom>
        </p:spPr>
      </p:pic>
      <p:pic>
        <p:nvPicPr>
          <p:cNvPr id="77" name="Imagem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1304" y="4242112"/>
            <a:ext cx="1408535" cy="1410678"/>
          </a:xfrm>
          <a:prstGeom prst="rect">
            <a:avLst/>
          </a:prstGeom>
        </p:spPr>
      </p:pic>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5965" y="4242112"/>
            <a:ext cx="1408535" cy="1410678"/>
          </a:xfrm>
          <a:prstGeom prst="rect">
            <a:avLst/>
          </a:prstGeom>
        </p:spPr>
      </p:pic>
      <p:sp>
        <p:nvSpPr>
          <p:cNvPr id="4" name="Espaço Reservado para Texto 3">
            <a:extLst>
              <a:ext uri="{FF2B5EF4-FFF2-40B4-BE49-F238E27FC236}">
                <a16:creationId xmlns:a16="http://schemas.microsoft.com/office/drawing/2014/main" id="{D424A7AA-0D11-4E33-880D-0E7C8922727E}"/>
              </a:ext>
            </a:extLst>
          </p:cNvPr>
          <p:cNvSpPr>
            <a:spLocks noGrp="1"/>
          </p:cNvSpPr>
          <p:nvPr>
            <p:ph type="body" sz="quarter" idx="11"/>
          </p:nvPr>
        </p:nvSpPr>
        <p:spPr/>
        <p:txBody>
          <a:bodyPr/>
          <a:lstStyle/>
          <a:p>
            <a:r>
              <a:rPr lang="pt-BR" dirty="0"/>
              <a:t>Formas de estimativa relativa</a:t>
            </a:r>
          </a:p>
        </p:txBody>
      </p:sp>
      <p:sp>
        <p:nvSpPr>
          <p:cNvPr id="15" name="CaixaDeTexto 14">
            <a:extLst>
              <a:ext uri="{FF2B5EF4-FFF2-40B4-BE49-F238E27FC236}">
                <a16:creationId xmlns:a16="http://schemas.microsoft.com/office/drawing/2014/main" id="{1D7CBFAC-2C46-401B-BA5C-FDB0ACE32A77}"/>
              </a:ext>
            </a:extLst>
          </p:cNvPr>
          <p:cNvSpPr txBox="1"/>
          <p:nvPr/>
        </p:nvSpPr>
        <p:spPr>
          <a:xfrm>
            <a:off x="5565660" y="3219871"/>
            <a:ext cx="1976340" cy="553998"/>
          </a:xfrm>
          <a:prstGeom prst="rect">
            <a:avLst/>
          </a:prstGeom>
          <a:noFill/>
        </p:spPr>
        <p:txBody>
          <a:bodyPr wrap="square" rtlCol="0">
            <a:spAutoFit/>
          </a:bodyPr>
          <a:lstStyle/>
          <a:p>
            <a:pPr algn="ctr"/>
            <a:r>
              <a:rPr lang="en-US" sz="3000" b="1" dirty="0"/>
              <a:t>time</a:t>
            </a:r>
            <a:endParaRPr lang="en-US" sz="3000" b="1" i="1" dirty="0"/>
          </a:p>
        </p:txBody>
      </p:sp>
      <p:sp>
        <p:nvSpPr>
          <p:cNvPr id="16" name="CaixaDeTexto 15">
            <a:extLst>
              <a:ext uri="{FF2B5EF4-FFF2-40B4-BE49-F238E27FC236}">
                <a16:creationId xmlns:a16="http://schemas.microsoft.com/office/drawing/2014/main" id="{117F312C-CFE1-46DC-BF30-B5C79B980786}"/>
              </a:ext>
            </a:extLst>
          </p:cNvPr>
          <p:cNvSpPr txBox="1"/>
          <p:nvPr/>
        </p:nvSpPr>
        <p:spPr>
          <a:xfrm>
            <a:off x="6911760" y="5777207"/>
            <a:ext cx="610374" cy="553998"/>
          </a:xfrm>
          <a:prstGeom prst="rect">
            <a:avLst/>
          </a:prstGeom>
          <a:solidFill>
            <a:srgbClr val="289AC2"/>
          </a:solidFill>
        </p:spPr>
        <p:txBody>
          <a:bodyPr wrap="square" rtlCol="0">
            <a:spAutoFit/>
          </a:bodyPr>
          <a:lstStyle/>
          <a:p>
            <a:pPr algn="ctr"/>
            <a:r>
              <a:rPr lang="en-US" sz="3000" b="1" dirty="0">
                <a:solidFill>
                  <a:schemeClr val="bg1"/>
                </a:solidFill>
              </a:rPr>
              <a:t>1</a:t>
            </a:r>
            <a:endParaRPr lang="en-US" sz="3000" b="1" i="1" dirty="0">
              <a:solidFill>
                <a:schemeClr val="bg1"/>
              </a:solidFill>
            </a:endParaRPr>
          </a:p>
        </p:txBody>
      </p:sp>
      <p:sp>
        <p:nvSpPr>
          <p:cNvPr id="17" name="CaixaDeTexto 16">
            <a:extLst>
              <a:ext uri="{FF2B5EF4-FFF2-40B4-BE49-F238E27FC236}">
                <a16:creationId xmlns:a16="http://schemas.microsoft.com/office/drawing/2014/main" id="{F37A3E12-EF9E-49D6-AD65-AF202639EBAA}"/>
              </a:ext>
            </a:extLst>
          </p:cNvPr>
          <p:cNvSpPr txBox="1"/>
          <p:nvPr/>
        </p:nvSpPr>
        <p:spPr>
          <a:xfrm>
            <a:off x="7636044" y="5777207"/>
            <a:ext cx="610374" cy="553998"/>
          </a:xfrm>
          <a:prstGeom prst="rect">
            <a:avLst/>
          </a:prstGeom>
          <a:solidFill>
            <a:srgbClr val="289AC2"/>
          </a:solidFill>
        </p:spPr>
        <p:txBody>
          <a:bodyPr wrap="square" rtlCol="0">
            <a:spAutoFit/>
          </a:bodyPr>
          <a:lstStyle/>
          <a:p>
            <a:pPr algn="ctr"/>
            <a:r>
              <a:rPr lang="en-US" sz="3000" b="1" dirty="0">
                <a:solidFill>
                  <a:schemeClr val="bg1"/>
                </a:solidFill>
              </a:rPr>
              <a:t>3</a:t>
            </a:r>
            <a:endParaRPr lang="en-US" sz="3000" b="1" i="1" dirty="0">
              <a:solidFill>
                <a:schemeClr val="bg1"/>
              </a:solidFill>
            </a:endParaRPr>
          </a:p>
        </p:txBody>
      </p:sp>
      <p:sp>
        <p:nvSpPr>
          <p:cNvPr id="18" name="CaixaDeTexto 17">
            <a:extLst>
              <a:ext uri="{FF2B5EF4-FFF2-40B4-BE49-F238E27FC236}">
                <a16:creationId xmlns:a16="http://schemas.microsoft.com/office/drawing/2014/main" id="{E7844E6C-5856-4AC8-975D-28CC6AA27B7E}"/>
              </a:ext>
            </a:extLst>
          </p:cNvPr>
          <p:cNvSpPr txBox="1"/>
          <p:nvPr/>
        </p:nvSpPr>
        <p:spPr>
          <a:xfrm>
            <a:off x="6911760" y="6429935"/>
            <a:ext cx="610374" cy="553998"/>
          </a:xfrm>
          <a:prstGeom prst="rect">
            <a:avLst/>
          </a:prstGeom>
          <a:solidFill>
            <a:srgbClr val="289AC2"/>
          </a:solidFill>
        </p:spPr>
        <p:txBody>
          <a:bodyPr wrap="square" rtlCol="0">
            <a:spAutoFit/>
          </a:bodyPr>
          <a:lstStyle/>
          <a:p>
            <a:pPr algn="ctr"/>
            <a:r>
              <a:rPr lang="en-US" sz="3000" b="1" dirty="0">
                <a:solidFill>
                  <a:schemeClr val="bg1"/>
                </a:solidFill>
              </a:rPr>
              <a:t>2</a:t>
            </a:r>
            <a:endParaRPr lang="en-US" sz="3000" b="1" i="1" dirty="0">
              <a:solidFill>
                <a:schemeClr val="bg1"/>
              </a:solidFill>
            </a:endParaRPr>
          </a:p>
        </p:txBody>
      </p:sp>
      <p:sp>
        <p:nvSpPr>
          <p:cNvPr id="19" name="CaixaDeTexto 18">
            <a:extLst>
              <a:ext uri="{FF2B5EF4-FFF2-40B4-BE49-F238E27FC236}">
                <a16:creationId xmlns:a16="http://schemas.microsoft.com/office/drawing/2014/main" id="{5E342220-9886-49DC-9C8C-3FD24ADD66FD}"/>
              </a:ext>
            </a:extLst>
          </p:cNvPr>
          <p:cNvSpPr txBox="1"/>
          <p:nvPr/>
        </p:nvSpPr>
        <p:spPr>
          <a:xfrm>
            <a:off x="7636044" y="6429935"/>
            <a:ext cx="610374" cy="553998"/>
          </a:xfrm>
          <a:prstGeom prst="rect">
            <a:avLst/>
          </a:prstGeom>
          <a:solidFill>
            <a:srgbClr val="289AC2"/>
          </a:solidFill>
        </p:spPr>
        <p:txBody>
          <a:bodyPr wrap="square" rtlCol="0">
            <a:spAutoFit/>
          </a:bodyPr>
          <a:lstStyle/>
          <a:p>
            <a:pPr algn="ctr"/>
            <a:r>
              <a:rPr lang="en-US" sz="3000" b="1" dirty="0">
                <a:solidFill>
                  <a:schemeClr val="bg1"/>
                </a:solidFill>
              </a:rPr>
              <a:t>1</a:t>
            </a:r>
            <a:endParaRPr lang="en-US" sz="3000" b="1" i="1" dirty="0">
              <a:solidFill>
                <a:schemeClr val="bg1"/>
              </a:solidFill>
            </a:endParaRPr>
          </a:p>
        </p:txBody>
      </p:sp>
      <p:sp>
        <p:nvSpPr>
          <p:cNvPr id="20" name="CaixaDeTexto 19">
            <a:extLst>
              <a:ext uri="{FF2B5EF4-FFF2-40B4-BE49-F238E27FC236}">
                <a16:creationId xmlns:a16="http://schemas.microsoft.com/office/drawing/2014/main" id="{257FACD7-7B09-4393-BEFD-5B1A818DEFEA}"/>
              </a:ext>
            </a:extLst>
          </p:cNvPr>
          <p:cNvSpPr txBox="1"/>
          <p:nvPr/>
        </p:nvSpPr>
        <p:spPr>
          <a:xfrm>
            <a:off x="6911760" y="7055105"/>
            <a:ext cx="610374" cy="553998"/>
          </a:xfrm>
          <a:prstGeom prst="rect">
            <a:avLst/>
          </a:prstGeom>
          <a:solidFill>
            <a:srgbClr val="289AC2"/>
          </a:solidFill>
        </p:spPr>
        <p:txBody>
          <a:bodyPr wrap="square" rtlCol="0">
            <a:spAutoFit/>
          </a:bodyPr>
          <a:lstStyle/>
          <a:p>
            <a:pPr algn="ctr"/>
            <a:r>
              <a:rPr lang="en-US" sz="3000" b="1" dirty="0">
                <a:solidFill>
                  <a:schemeClr val="bg1"/>
                </a:solidFill>
              </a:rPr>
              <a:t>2</a:t>
            </a:r>
            <a:endParaRPr lang="en-US" sz="3000" b="1" i="1" dirty="0">
              <a:solidFill>
                <a:schemeClr val="bg1"/>
              </a:solidFill>
            </a:endParaRPr>
          </a:p>
        </p:txBody>
      </p:sp>
      <p:sp>
        <p:nvSpPr>
          <p:cNvPr id="22" name="CaixaDeTexto 21">
            <a:extLst>
              <a:ext uri="{FF2B5EF4-FFF2-40B4-BE49-F238E27FC236}">
                <a16:creationId xmlns:a16="http://schemas.microsoft.com/office/drawing/2014/main" id="{FF293107-564B-42E2-9E7C-A726F84DB02F}"/>
              </a:ext>
            </a:extLst>
          </p:cNvPr>
          <p:cNvSpPr txBox="1"/>
          <p:nvPr/>
        </p:nvSpPr>
        <p:spPr>
          <a:xfrm>
            <a:off x="8548248" y="5777207"/>
            <a:ext cx="610374" cy="553998"/>
          </a:xfrm>
          <a:prstGeom prst="rect">
            <a:avLst/>
          </a:prstGeom>
          <a:solidFill>
            <a:srgbClr val="289AC2"/>
          </a:solidFill>
        </p:spPr>
        <p:txBody>
          <a:bodyPr wrap="square" rtlCol="0">
            <a:spAutoFit/>
          </a:bodyPr>
          <a:lstStyle/>
          <a:p>
            <a:pPr algn="ctr"/>
            <a:r>
              <a:rPr lang="en-US" sz="3000" b="1" dirty="0">
                <a:solidFill>
                  <a:schemeClr val="bg1"/>
                </a:solidFill>
              </a:rPr>
              <a:t>8</a:t>
            </a:r>
            <a:endParaRPr lang="en-US" sz="3000" b="1" i="1" dirty="0">
              <a:solidFill>
                <a:schemeClr val="bg1"/>
              </a:solidFill>
            </a:endParaRPr>
          </a:p>
        </p:txBody>
      </p:sp>
      <p:sp>
        <p:nvSpPr>
          <p:cNvPr id="23" name="CaixaDeTexto 22">
            <a:extLst>
              <a:ext uri="{FF2B5EF4-FFF2-40B4-BE49-F238E27FC236}">
                <a16:creationId xmlns:a16="http://schemas.microsoft.com/office/drawing/2014/main" id="{97677D89-C1C7-41DB-818C-49DFD409D101}"/>
              </a:ext>
            </a:extLst>
          </p:cNvPr>
          <p:cNvSpPr txBox="1"/>
          <p:nvPr/>
        </p:nvSpPr>
        <p:spPr>
          <a:xfrm>
            <a:off x="9288270" y="5777207"/>
            <a:ext cx="610374" cy="553998"/>
          </a:xfrm>
          <a:prstGeom prst="rect">
            <a:avLst/>
          </a:prstGeom>
          <a:solidFill>
            <a:srgbClr val="289AC2"/>
          </a:solidFill>
        </p:spPr>
        <p:txBody>
          <a:bodyPr wrap="square" rtlCol="0">
            <a:spAutoFit/>
          </a:bodyPr>
          <a:lstStyle/>
          <a:p>
            <a:pPr algn="ctr"/>
            <a:r>
              <a:rPr lang="en-US" sz="3000" b="1" dirty="0">
                <a:solidFill>
                  <a:schemeClr val="bg1"/>
                </a:solidFill>
              </a:rPr>
              <a:t>6</a:t>
            </a:r>
            <a:endParaRPr lang="en-US" sz="3000" b="1" i="1" dirty="0">
              <a:solidFill>
                <a:schemeClr val="bg1"/>
              </a:solidFill>
            </a:endParaRPr>
          </a:p>
        </p:txBody>
      </p:sp>
      <p:sp>
        <p:nvSpPr>
          <p:cNvPr id="24" name="CaixaDeTexto 23">
            <a:extLst>
              <a:ext uri="{FF2B5EF4-FFF2-40B4-BE49-F238E27FC236}">
                <a16:creationId xmlns:a16="http://schemas.microsoft.com/office/drawing/2014/main" id="{999A2CA4-D846-4A66-9B24-EA4331D08BDC}"/>
              </a:ext>
            </a:extLst>
          </p:cNvPr>
          <p:cNvSpPr txBox="1"/>
          <p:nvPr/>
        </p:nvSpPr>
        <p:spPr>
          <a:xfrm>
            <a:off x="8548248" y="6429935"/>
            <a:ext cx="610374" cy="553998"/>
          </a:xfrm>
          <a:prstGeom prst="rect">
            <a:avLst/>
          </a:prstGeom>
          <a:solidFill>
            <a:srgbClr val="289AC2"/>
          </a:solidFill>
        </p:spPr>
        <p:txBody>
          <a:bodyPr wrap="square" rtlCol="0">
            <a:spAutoFit/>
          </a:bodyPr>
          <a:lstStyle/>
          <a:p>
            <a:pPr algn="ctr"/>
            <a:r>
              <a:rPr lang="en-US" sz="3000" b="1" dirty="0">
                <a:solidFill>
                  <a:schemeClr val="bg1"/>
                </a:solidFill>
              </a:rPr>
              <a:t>5</a:t>
            </a:r>
            <a:endParaRPr lang="en-US" sz="3000" b="1" i="1" dirty="0">
              <a:solidFill>
                <a:schemeClr val="bg1"/>
              </a:solidFill>
            </a:endParaRPr>
          </a:p>
        </p:txBody>
      </p:sp>
      <p:sp>
        <p:nvSpPr>
          <p:cNvPr id="25" name="CaixaDeTexto 24">
            <a:extLst>
              <a:ext uri="{FF2B5EF4-FFF2-40B4-BE49-F238E27FC236}">
                <a16:creationId xmlns:a16="http://schemas.microsoft.com/office/drawing/2014/main" id="{E87A1A28-E1DB-4048-80FE-A8A5408122C4}"/>
              </a:ext>
            </a:extLst>
          </p:cNvPr>
          <p:cNvSpPr txBox="1"/>
          <p:nvPr/>
        </p:nvSpPr>
        <p:spPr>
          <a:xfrm>
            <a:off x="9288270" y="6429935"/>
            <a:ext cx="610374" cy="553998"/>
          </a:xfrm>
          <a:prstGeom prst="rect">
            <a:avLst/>
          </a:prstGeom>
          <a:solidFill>
            <a:srgbClr val="289AC2"/>
          </a:solidFill>
        </p:spPr>
        <p:txBody>
          <a:bodyPr wrap="square" rtlCol="0">
            <a:spAutoFit/>
          </a:bodyPr>
          <a:lstStyle/>
          <a:p>
            <a:pPr algn="ctr"/>
            <a:r>
              <a:rPr lang="en-US" sz="3000" b="1" dirty="0">
                <a:solidFill>
                  <a:schemeClr val="bg1"/>
                </a:solidFill>
              </a:rPr>
              <a:t>5</a:t>
            </a:r>
            <a:endParaRPr lang="en-US" sz="3000" b="1" i="1" dirty="0">
              <a:solidFill>
                <a:schemeClr val="bg1"/>
              </a:solidFill>
            </a:endParaRPr>
          </a:p>
        </p:txBody>
      </p:sp>
      <p:sp>
        <p:nvSpPr>
          <p:cNvPr id="27" name="CaixaDeTexto 26">
            <a:extLst>
              <a:ext uri="{FF2B5EF4-FFF2-40B4-BE49-F238E27FC236}">
                <a16:creationId xmlns:a16="http://schemas.microsoft.com/office/drawing/2014/main" id="{9A4D4ED7-36E3-44A0-BC99-A22A45AD995F}"/>
              </a:ext>
            </a:extLst>
          </p:cNvPr>
          <p:cNvSpPr txBox="1"/>
          <p:nvPr/>
        </p:nvSpPr>
        <p:spPr>
          <a:xfrm>
            <a:off x="10168428" y="5777207"/>
            <a:ext cx="610374" cy="553998"/>
          </a:xfrm>
          <a:prstGeom prst="rect">
            <a:avLst/>
          </a:prstGeom>
          <a:solidFill>
            <a:srgbClr val="289AC2"/>
          </a:solidFill>
        </p:spPr>
        <p:txBody>
          <a:bodyPr wrap="square" rtlCol="0">
            <a:spAutoFit/>
          </a:bodyPr>
          <a:lstStyle/>
          <a:p>
            <a:pPr algn="ctr"/>
            <a:r>
              <a:rPr lang="en-US" sz="3000" b="1" dirty="0">
                <a:solidFill>
                  <a:schemeClr val="bg1"/>
                </a:solidFill>
              </a:rPr>
              <a:t>16</a:t>
            </a:r>
            <a:endParaRPr lang="en-US" sz="3000" b="1" i="1" dirty="0">
              <a:solidFill>
                <a:schemeClr val="bg1"/>
              </a:solidFill>
            </a:endParaRPr>
          </a:p>
        </p:txBody>
      </p:sp>
      <p:sp>
        <p:nvSpPr>
          <p:cNvPr id="28" name="CaixaDeTexto 27">
            <a:extLst>
              <a:ext uri="{FF2B5EF4-FFF2-40B4-BE49-F238E27FC236}">
                <a16:creationId xmlns:a16="http://schemas.microsoft.com/office/drawing/2014/main" id="{99631A3E-6CEB-46C8-9D85-4F19702D44F6}"/>
              </a:ext>
            </a:extLst>
          </p:cNvPr>
          <p:cNvSpPr txBox="1"/>
          <p:nvPr/>
        </p:nvSpPr>
        <p:spPr>
          <a:xfrm>
            <a:off x="10892712" y="5777207"/>
            <a:ext cx="610374" cy="553998"/>
          </a:xfrm>
          <a:prstGeom prst="rect">
            <a:avLst/>
          </a:prstGeom>
          <a:solidFill>
            <a:srgbClr val="289AC2"/>
          </a:solidFill>
        </p:spPr>
        <p:txBody>
          <a:bodyPr wrap="square" rtlCol="0">
            <a:spAutoFit/>
          </a:bodyPr>
          <a:lstStyle/>
          <a:p>
            <a:pPr algn="ctr"/>
            <a:r>
              <a:rPr lang="en-US" sz="3000" b="1" dirty="0">
                <a:solidFill>
                  <a:schemeClr val="bg1"/>
                </a:solidFill>
              </a:rPr>
              <a:t>14</a:t>
            </a:r>
            <a:endParaRPr lang="en-US" sz="3000" b="1" i="1" dirty="0">
              <a:solidFill>
                <a:schemeClr val="bg1"/>
              </a:solidFill>
            </a:endParaRPr>
          </a:p>
        </p:txBody>
      </p:sp>
      <p:sp>
        <p:nvSpPr>
          <p:cNvPr id="29" name="CaixaDeTexto 28">
            <a:extLst>
              <a:ext uri="{FF2B5EF4-FFF2-40B4-BE49-F238E27FC236}">
                <a16:creationId xmlns:a16="http://schemas.microsoft.com/office/drawing/2014/main" id="{5BCC1236-B8AC-4D4A-9893-C3C6A4D918C9}"/>
              </a:ext>
            </a:extLst>
          </p:cNvPr>
          <p:cNvSpPr txBox="1"/>
          <p:nvPr/>
        </p:nvSpPr>
        <p:spPr>
          <a:xfrm>
            <a:off x="10168428" y="6429935"/>
            <a:ext cx="610374" cy="553998"/>
          </a:xfrm>
          <a:prstGeom prst="rect">
            <a:avLst/>
          </a:prstGeom>
          <a:solidFill>
            <a:srgbClr val="289AC2"/>
          </a:solidFill>
        </p:spPr>
        <p:txBody>
          <a:bodyPr wrap="square" rtlCol="0">
            <a:spAutoFit/>
          </a:bodyPr>
          <a:lstStyle/>
          <a:p>
            <a:pPr algn="ctr"/>
            <a:r>
              <a:rPr lang="en-US" sz="3000" b="1" dirty="0">
                <a:solidFill>
                  <a:schemeClr val="bg1"/>
                </a:solidFill>
              </a:rPr>
              <a:t>20</a:t>
            </a:r>
            <a:endParaRPr lang="en-US" sz="3000" b="1" i="1" dirty="0">
              <a:solidFill>
                <a:schemeClr val="bg1"/>
              </a:solidFill>
            </a:endParaRPr>
          </a:p>
        </p:txBody>
      </p:sp>
      <p:sp>
        <p:nvSpPr>
          <p:cNvPr id="30" name="CaixaDeTexto 29">
            <a:extLst>
              <a:ext uri="{FF2B5EF4-FFF2-40B4-BE49-F238E27FC236}">
                <a16:creationId xmlns:a16="http://schemas.microsoft.com/office/drawing/2014/main" id="{CB685B7B-70BA-48C4-8D70-1136C122BCC5}"/>
              </a:ext>
            </a:extLst>
          </p:cNvPr>
          <p:cNvSpPr txBox="1"/>
          <p:nvPr/>
        </p:nvSpPr>
        <p:spPr>
          <a:xfrm>
            <a:off x="10892712" y="6429935"/>
            <a:ext cx="610374" cy="553998"/>
          </a:xfrm>
          <a:prstGeom prst="rect">
            <a:avLst/>
          </a:prstGeom>
          <a:solidFill>
            <a:srgbClr val="289AC2"/>
          </a:solidFill>
        </p:spPr>
        <p:txBody>
          <a:bodyPr wrap="square" rtlCol="0">
            <a:spAutoFit/>
          </a:bodyPr>
          <a:lstStyle/>
          <a:p>
            <a:pPr algn="ctr"/>
            <a:r>
              <a:rPr lang="en-US" sz="3000" b="1" dirty="0">
                <a:solidFill>
                  <a:schemeClr val="bg1"/>
                </a:solidFill>
              </a:rPr>
              <a:t>16</a:t>
            </a:r>
            <a:endParaRPr lang="en-US" sz="3000" b="1" i="1" dirty="0">
              <a:solidFill>
                <a:schemeClr val="bg1"/>
              </a:solidFill>
            </a:endParaRPr>
          </a:p>
        </p:txBody>
      </p:sp>
      <p:sp>
        <p:nvSpPr>
          <p:cNvPr id="31" name="CaixaDeTexto 30">
            <a:extLst>
              <a:ext uri="{FF2B5EF4-FFF2-40B4-BE49-F238E27FC236}">
                <a16:creationId xmlns:a16="http://schemas.microsoft.com/office/drawing/2014/main" id="{6CD05645-D117-492F-9A3D-F8362A1AD4BE}"/>
              </a:ext>
            </a:extLst>
          </p:cNvPr>
          <p:cNvSpPr txBox="1"/>
          <p:nvPr/>
        </p:nvSpPr>
        <p:spPr>
          <a:xfrm>
            <a:off x="10168428" y="7055105"/>
            <a:ext cx="610374" cy="553998"/>
          </a:xfrm>
          <a:prstGeom prst="rect">
            <a:avLst/>
          </a:prstGeom>
          <a:solidFill>
            <a:srgbClr val="289AC2"/>
          </a:solidFill>
        </p:spPr>
        <p:txBody>
          <a:bodyPr wrap="square" rtlCol="0">
            <a:spAutoFit/>
          </a:bodyPr>
          <a:lstStyle/>
          <a:p>
            <a:pPr algn="ctr"/>
            <a:r>
              <a:rPr lang="en-US" sz="3000" b="1" dirty="0">
                <a:solidFill>
                  <a:schemeClr val="bg1"/>
                </a:solidFill>
              </a:rPr>
              <a:t>18</a:t>
            </a:r>
            <a:endParaRPr lang="en-US" sz="3000" b="1" i="1" dirty="0">
              <a:solidFill>
                <a:schemeClr val="bg1"/>
              </a:solidFill>
            </a:endParaRPr>
          </a:p>
        </p:txBody>
      </p:sp>
      <p:sp>
        <p:nvSpPr>
          <p:cNvPr id="32" name="CaixaDeTexto 31">
            <a:extLst>
              <a:ext uri="{FF2B5EF4-FFF2-40B4-BE49-F238E27FC236}">
                <a16:creationId xmlns:a16="http://schemas.microsoft.com/office/drawing/2014/main" id="{B86A822F-7EB7-41E8-90B5-8DE75EF34F35}"/>
              </a:ext>
            </a:extLst>
          </p:cNvPr>
          <p:cNvSpPr txBox="1"/>
          <p:nvPr/>
        </p:nvSpPr>
        <p:spPr>
          <a:xfrm rot="21117746">
            <a:off x="10858592" y="7366112"/>
            <a:ext cx="610374" cy="553998"/>
          </a:xfrm>
          <a:prstGeom prst="rect">
            <a:avLst/>
          </a:prstGeom>
          <a:solidFill>
            <a:srgbClr val="289AC2"/>
          </a:solidFill>
        </p:spPr>
        <p:txBody>
          <a:bodyPr wrap="square" rtlCol="0">
            <a:spAutoFit/>
          </a:bodyPr>
          <a:lstStyle/>
          <a:p>
            <a:pPr algn="ctr"/>
            <a:r>
              <a:rPr lang="en-US" sz="3000" b="1" dirty="0">
                <a:solidFill>
                  <a:schemeClr val="bg1"/>
                </a:solidFill>
              </a:rPr>
              <a:t>L</a:t>
            </a:r>
            <a:endParaRPr lang="en-US" sz="3000" b="1" i="1" dirty="0">
              <a:solidFill>
                <a:schemeClr val="bg1"/>
              </a:solidFill>
            </a:endParaRPr>
          </a:p>
        </p:txBody>
      </p:sp>
      <p:sp>
        <p:nvSpPr>
          <p:cNvPr id="34" name="CaixaDeTexto 33">
            <a:extLst>
              <a:ext uri="{FF2B5EF4-FFF2-40B4-BE49-F238E27FC236}">
                <a16:creationId xmlns:a16="http://schemas.microsoft.com/office/drawing/2014/main" id="{EDFE897D-27CE-4BF6-91FC-7A5F29AB9E6C}"/>
              </a:ext>
            </a:extLst>
          </p:cNvPr>
          <p:cNvSpPr txBox="1"/>
          <p:nvPr/>
        </p:nvSpPr>
        <p:spPr>
          <a:xfrm>
            <a:off x="11770077" y="5777207"/>
            <a:ext cx="610374" cy="553998"/>
          </a:xfrm>
          <a:prstGeom prst="rect">
            <a:avLst/>
          </a:prstGeom>
          <a:solidFill>
            <a:srgbClr val="289AC2"/>
          </a:solidFill>
        </p:spPr>
        <p:txBody>
          <a:bodyPr wrap="square" rtlCol="0">
            <a:spAutoFit/>
          </a:bodyPr>
          <a:lstStyle/>
          <a:p>
            <a:pPr algn="ctr"/>
            <a:r>
              <a:rPr lang="en-US" sz="3000" b="1" dirty="0">
                <a:solidFill>
                  <a:schemeClr val="bg1"/>
                </a:solidFill>
              </a:rPr>
              <a:t>46</a:t>
            </a:r>
            <a:endParaRPr lang="en-US" sz="3000" b="1" i="1" dirty="0">
              <a:solidFill>
                <a:schemeClr val="bg1"/>
              </a:solidFill>
            </a:endParaRPr>
          </a:p>
        </p:txBody>
      </p:sp>
      <p:sp>
        <p:nvSpPr>
          <p:cNvPr id="35" name="CaixaDeTexto 34">
            <a:extLst>
              <a:ext uri="{FF2B5EF4-FFF2-40B4-BE49-F238E27FC236}">
                <a16:creationId xmlns:a16="http://schemas.microsoft.com/office/drawing/2014/main" id="{244857BD-8C27-4439-BE9B-699D2F5DA9B9}"/>
              </a:ext>
            </a:extLst>
          </p:cNvPr>
          <p:cNvSpPr txBox="1"/>
          <p:nvPr/>
        </p:nvSpPr>
        <p:spPr>
          <a:xfrm>
            <a:off x="12494361" y="5777207"/>
            <a:ext cx="610374" cy="553998"/>
          </a:xfrm>
          <a:prstGeom prst="rect">
            <a:avLst/>
          </a:prstGeom>
          <a:solidFill>
            <a:srgbClr val="289AC2"/>
          </a:solidFill>
        </p:spPr>
        <p:txBody>
          <a:bodyPr wrap="square" rtlCol="0">
            <a:spAutoFit/>
          </a:bodyPr>
          <a:lstStyle/>
          <a:p>
            <a:pPr algn="ctr"/>
            <a:r>
              <a:rPr lang="en-US" sz="3000" b="1" dirty="0">
                <a:solidFill>
                  <a:schemeClr val="bg1"/>
                </a:solidFill>
              </a:rPr>
              <a:t>82</a:t>
            </a:r>
            <a:endParaRPr lang="en-US" sz="3000" b="1" i="1" dirty="0">
              <a:solidFill>
                <a:schemeClr val="bg1"/>
              </a:solidFill>
            </a:endParaRPr>
          </a:p>
        </p:txBody>
      </p:sp>
      <p:sp>
        <p:nvSpPr>
          <p:cNvPr id="36" name="CaixaDeTexto 35">
            <a:extLst>
              <a:ext uri="{FF2B5EF4-FFF2-40B4-BE49-F238E27FC236}">
                <a16:creationId xmlns:a16="http://schemas.microsoft.com/office/drawing/2014/main" id="{06A2BF01-A777-45E6-8439-DE26C2B05723}"/>
              </a:ext>
            </a:extLst>
          </p:cNvPr>
          <p:cNvSpPr txBox="1"/>
          <p:nvPr/>
        </p:nvSpPr>
        <p:spPr>
          <a:xfrm>
            <a:off x="11770077" y="6429935"/>
            <a:ext cx="610374" cy="553998"/>
          </a:xfrm>
          <a:prstGeom prst="rect">
            <a:avLst/>
          </a:prstGeom>
          <a:solidFill>
            <a:srgbClr val="289AC2"/>
          </a:solidFill>
        </p:spPr>
        <p:txBody>
          <a:bodyPr wrap="square" rtlCol="0">
            <a:spAutoFit/>
          </a:bodyPr>
          <a:lstStyle/>
          <a:p>
            <a:pPr algn="ctr"/>
            <a:r>
              <a:rPr lang="en-US" sz="3000" b="1" dirty="0">
                <a:solidFill>
                  <a:schemeClr val="bg1"/>
                </a:solidFill>
              </a:rPr>
              <a:t>71</a:t>
            </a:r>
            <a:endParaRPr lang="en-US" sz="3000" b="1" i="1" dirty="0">
              <a:solidFill>
                <a:schemeClr val="bg1"/>
              </a:solidFill>
            </a:endParaRPr>
          </a:p>
        </p:txBody>
      </p:sp>
      <p:sp>
        <p:nvSpPr>
          <p:cNvPr id="37" name="CaixaDeTexto 36">
            <a:extLst>
              <a:ext uri="{FF2B5EF4-FFF2-40B4-BE49-F238E27FC236}">
                <a16:creationId xmlns:a16="http://schemas.microsoft.com/office/drawing/2014/main" id="{C5866288-C7D0-4C1A-A131-7559882C6ABA}"/>
              </a:ext>
            </a:extLst>
          </p:cNvPr>
          <p:cNvSpPr txBox="1"/>
          <p:nvPr/>
        </p:nvSpPr>
        <p:spPr>
          <a:xfrm rot="733849">
            <a:off x="12420785" y="7197372"/>
            <a:ext cx="610374" cy="369332"/>
          </a:xfrm>
          <a:prstGeom prst="rect">
            <a:avLst/>
          </a:prstGeom>
          <a:solidFill>
            <a:srgbClr val="289AC2"/>
          </a:solid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XL</a:t>
            </a:r>
            <a:endParaRPr lang="en-US" b="1" i="1" dirty="0">
              <a:solidFill>
                <a:schemeClr val="bg1"/>
              </a:solidFill>
              <a:latin typeface="Arial" panose="020B0604020202020204" pitchFamily="34" charset="0"/>
              <a:cs typeface="Arial" panose="020B0604020202020204" pitchFamily="34" charset="0"/>
            </a:endParaRPr>
          </a:p>
        </p:txBody>
      </p:sp>
      <p:sp>
        <p:nvSpPr>
          <p:cNvPr id="38" name="CaixaDeTexto 37">
            <a:extLst>
              <a:ext uri="{FF2B5EF4-FFF2-40B4-BE49-F238E27FC236}">
                <a16:creationId xmlns:a16="http://schemas.microsoft.com/office/drawing/2014/main" id="{3A819F41-B23B-4EDE-9FCB-5FBDA39B6B72}"/>
              </a:ext>
            </a:extLst>
          </p:cNvPr>
          <p:cNvSpPr txBox="1"/>
          <p:nvPr/>
        </p:nvSpPr>
        <p:spPr>
          <a:xfrm>
            <a:off x="7056168" y="4543494"/>
            <a:ext cx="1014789" cy="830997"/>
          </a:xfrm>
          <a:prstGeom prst="rect">
            <a:avLst/>
          </a:prstGeom>
          <a:noFill/>
        </p:spPr>
        <p:txBody>
          <a:bodyPr wrap="square" rtlCol="0">
            <a:spAutoFit/>
          </a:bodyPr>
          <a:lstStyle/>
          <a:p>
            <a:pPr algn="ctr"/>
            <a:r>
              <a:rPr lang="en-US" sz="2400" b="1" dirty="0"/>
              <a:t>S</a:t>
            </a:r>
          </a:p>
          <a:p>
            <a:pPr algn="ctr"/>
            <a:r>
              <a:rPr lang="en-US" sz="2400" b="1" dirty="0"/>
              <a:t>1-3</a:t>
            </a:r>
          </a:p>
        </p:txBody>
      </p:sp>
      <p:sp>
        <p:nvSpPr>
          <p:cNvPr id="40" name="CaixaDeTexto 39">
            <a:extLst>
              <a:ext uri="{FF2B5EF4-FFF2-40B4-BE49-F238E27FC236}">
                <a16:creationId xmlns:a16="http://schemas.microsoft.com/office/drawing/2014/main" id="{C180CA6E-D993-49B9-A865-D5365F66DA46}"/>
              </a:ext>
            </a:extLst>
          </p:cNvPr>
          <p:cNvSpPr txBox="1"/>
          <p:nvPr/>
        </p:nvSpPr>
        <p:spPr>
          <a:xfrm>
            <a:off x="8700608" y="4543494"/>
            <a:ext cx="1014789" cy="830997"/>
          </a:xfrm>
          <a:prstGeom prst="rect">
            <a:avLst/>
          </a:prstGeom>
          <a:noFill/>
        </p:spPr>
        <p:txBody>
          <a:bodyPr wrap="square" rtlCol="0">
            <a:spAutoFit/>
          </a:bodyPr>
          <a:lstStyle/>
          <a:p>
            <a:pPr algn="ctr"/>
            <a:r>
              <a:rPr lang="en-US" sz="2400" b="1" dirty="0"/>
              <a:t>M</a:t>
            </a:r>
          </a:p>
          <a:p>
            <a:pPr algn="ctr"/>
            <a:r>
              <a:rPr lang="en-US" sz="2400" b="1" dirty="0"/>
              <a:t>5-8</a:t>
            </a:r>
          </a:p>
        </p:txBody>
      </p:sp>
      <p:sp>
        <p:nvSpPr>
          <p:cNvPr id="42" name="CaixaDeTexto 41">
            <a:extLst>
              <a:ext uri="{FF2B5EF4-FFF2-40B4-BE49-F238E27FC236}">
                <a16:creationId xmlns:a16="http://schemas.microsoft.com/office/drawing/2014/main" id="{BB652E2E-BA5C-41A6-BD4F-2649044A72DA}"/>
              </a:ext>
            </a:extLst>
          </p:cNvPr>
          <p:cNvSpPr txBox="1"/>
          <p:nvPr/>
        </p:nvSpPr>
        <p:spPr>
          <a:xfrm>
            <a:off x="10271408" y="4543494"/>
            <a:ext cx="1014789" cy="830997"/>
          </a:xfrm>
          <a:prstGeom prst="rect">
            <a:avLst/>
          </a:prstGeom>
          <a:noFill/>
        </p:spPr>
        <p:txBody>
          <a:bodyPr wrap="square" rtlCol="0">
            <a:spAutoFit/>
          </a:bodyPr>
          <a:lstStyle/>
          <a:p>
            <a:pPr algn="ctr"/>
            <a:r>
              <a:rPr lang="en-US" sz="2400" b="1" dirty="0"/>
              <a:t>L</a:t>
            </a:r>
          </a:p>
          <a:p>
            <a:pPr algn="ctr"/>
            <a:r>
              <a:rPr lang="en-US" sz="2400" b="1" dirty="0"/>
              <a:t>13-20</a:t>
            </a:r>
          </a:p>
        </p:txBody>
      </p:sp>
      <p:sp>
        <p:nvSpPr>
          <p:cNvPr id="44" name="CaixaDeTexto 43">
            <a:extLst>
              <a:ext uri="{FF2B5EF4-FFF2-40B4-BE49-F238E27FC236}">
                <a16:creationId xmlns:a16="http://schemas.microsoft.com/office/drawing/2014/main" id="{2B5C592A-9C6F-4E92-B44F-4D4FE96C5BD7}"/>
              </a:ext>
            </a:extLst>
          </p:cNvPr>
          <p:cNvSpPr txBox="1"/>
          <p:nvPr/>
        </p:nvSpPr>
        <p:spPr>
          <a:xfrm>
            <a:off x="11986967" y="4543494"/>
            <a:ext cx="1014789" cy="830997"/>
          </a:xfrm>
          <a:prstGeom prst="rect">
            <a:avLst/>
          </a:prstGeom>
          <a:noFill/>
        </p:spPr>
        <p:txBody>
          <a:bodyPr wrap="square" rtlCol="0">
            <a:spAutoFit/>
          </a:bodyPr>
          <a:lstStyle/>
          <a:p>
            <a:pPr algn="ctr"/>
            <a:r>
              <a:rPr lang="en-US" sz="2400" b="1" dirty="0"/>
              <a:t>XL</a:t>
            </a:r>
          </a:p>
          <a:p>
            <a:pPr algn="ctr"/>
            <a:r>
              <a:rPr lang="en-US" sz="2400" b="1" dirty="0"/>
              <a:t>40 +</a:t>
            </a:r>
          </a:p>
        </p:txBody>
      </p:sp>
      <p:cxnSp>
        <p:nvCxnSpPr>
          <p:cNvPr id="9" name="Conector de Seta Reta 8">
            <a:extLst>
              <a:ext uri="{FF2B5EF4-FFF2-40B4-BE49-F238E27FC236}">
                <a16:creationId xmlns:a16="http://schemas.microsoft.com/office/drawing/2014/main" id="{58310492-8E5A-4E5C-A954-A415D58F7AAC}"/>
              </a:ext>
            </a:extLst>
          </p:cNvPr>
          <p:cNvCxnSpPr>
            <a:cxnSpLocks/>
            <a:endCxn id="32" idx="2"/>
          </p:cNvCxnSpPr>
          <p:nvPr/>
        </p:nvCxnSpPr>
        <p:spPr>
          <a:xfrm flipV="1">
            <a:off x="10448772" y="7917389"/>
            <a:ext cx="753738" cy="532296"/>
          </a:xfrm>
          <a:prstGeom prst="straightConnector1">
            <a:avLst/>
          </a:prstGeom>
          <a:ln w="38100">
            <a:solidFill>
              <a:srgbClr val="105B9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BC7C7C56-A28D-4170-80BF-7250D876A92A}"/>
              </a:ext>
            </a:extLst>
          </p:cNvPr>
          <p:cNvCxnSpPr>
            <a:cxnSpLocks/>
            <a:endCxn id="37" idx="1"/>
          </p:cNvCxnSpPr>
          <p:nvPr/>
        </p:nvCxnSpPr>
        <p:spPr>
          <a:xfrm flipV="1">
            <a:off x="10448773" y="7317384"/>
            <a:ext cx="1978939" cy="1132301"/>
          </a:xfrm>
          <a:prstGeom prst="straightConnector1">
            <a:avLst/>
          </a:prstGeom>
          <a:ln w="38100">
            <a:solidFill>
              <a:srgbClr val="105B95"/>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509CC107-4B50-407C-9548-7C1E5CDD2F73}"/>
              </a:ext>
            </a:extLst>
          </p:cNvPr>
          <p:cNvSpPr txBox="1"/>
          <p:nvPr/>
        </p:nvSpPr>
        <p:spPr>
          <a:xfrm>
            <a:off x="2378759" y="4213857"/>
            <a:ext cx="1587167" cy="1015663"/>
          </a:xfrm>
          <a:prstGeom prst="rect">
            <a:avLst/>
          </a:prstGeom>
          <a:noFill/>
        </p:spPr>
        <p:txBody>
          <a:bodyPr wrap="square" rtlCol="0" anchor="ctr">
            <a:spAutoFit/>
          </a:bodyPr>
          <a:lstStyle/>
          <a:p>
            <a:pPr algn="ctr"/>
            <a:r>
              <a:rPr lang="en-US" sz="3000" b="1" dirty="0" err="1"/>
              <a:t>Vamos</a:t>
            </a:r>
            <a:r>
              <a:rPr lang="en-US" sz="3000" b="1" dirty="0"/>
              <a:t> </a:t>
            </a:r>
            <a:r>
              <a:rPr lang="en-US" sz="3000" b="1" dirty="0" err="1"/>
              <a:t>votar</a:t>
            </a:r>
            <a:r>
              <a:rPr lang="en-US" sz="3000" b="1" dirty="0"/>
              <a:t>!</a:t>
            </a:r>
            <a:endParaRPr lang="en-US" sz="3000" b="1" i="1" dirty="0"/>
          </a:p>
        </p:txBody>
      </p:sp>
      <p:sp>
        <p:nvSpPr>
          <p:cNvPr id="48" name="Retângulo 47">
            <a:extLst>
              <a:ext uri="{FF2B5EF4-FFF2-40B4-BE49-F238E27FC236}">
                <a16:creationId xmlns:a16="http://schemas.microsoft.com/office/drawing/2014/main" id="{C44D3B6E-1C1B-4AD6-9B15-174C285FB1E6}"/>
              </a:ext>
            </a:extLst>
          </p:cNvPr>
          <p:cNvSpPr/>
          <p:nvPr/>
        </p:nvSpPr>
        <p:spPr>
          <a:xfrm>
            <a:off x="105848" y="6249818"/>
            <a:ext cx="1012275" cy="1053004"/>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BADD86F1-3FEC-4F66-82C1-B0BDF91D015E}"/>
              </a:ext>
            </a:extLst>
          </p:cNvPr>
          <p:cNvSpPr/>
          <p:nvPr/>
        </p:nvSpPr>
        <p:spPr>
          <a:xfrm>
            <a:off x="232517" y="6785053"/>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24A4085F-5093-4660-BA67-ACA13830F977}"/>
              </a:ext>
            </a:extLst>
          </p:cNvPr>
          <p:cNvSpPr/>
          <p:nvPr/>
        </p:nvSpPr>
        <p:spPr>
          <a:xfrm>
            <a:off x="423335" y="6780136"/>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4467F86-C8E5-4A58-A0F3-2E840653C5B9}"/>
              </a:ext>
            </a:extLst>
          </p:cNvPr>
          <p:cNvSpPr/>
          <p:nvPr/>
        </p:nvSpPr>
        <p:spPr>
          <a:xfrm>
            <a:off x="408084" y="6953747"/>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00BAF2CB-ABBF-4B65-9819-847049227FC7}"/>
              </a:ext>
            </a:extLst>
          </p:cNvPr>
          <p:cNvSpPr txBox="1"/>
          <p:nvPr/>
        </p:nvSpPr>
        <p:spPr>
          <a:xfrm>
            <a:off x="25997" y="6261092"/>
            <a:ext cx="1171978" cy="276999"/>
          </a:xfrm>
          <a:prstGeom prst="rect">
            <a:avLst/>
          </a:prstGeom>
          <a:noFill/>
        </p:spPr>
        <p:txBody>
          <a:bodyPr wrap="square" rtlCol="0">
            <a:spAutoFit/>
          </a:bodyPr>
          <a:lstStyle/>
          <a:p>
            <a:pPr algn="ctr"/>
            <a:r>
              <a:rPr lang="en-US" sz="1200" b="1" dirty="0" err="1"/>
              <a:t>experimento</a:t>
            </a:r>
            <a:endParaRPr lang="en-US" sz="1200" b="1" i="1" dirty="0"/>
          </a:p>
        </p:txBody>
      </p:sp>
      <p:sp>
        <p:nvSpPr>
          <p:cNvPr id="59" name="Retângulo 58">
            <a:extLst>
              <a:ext uri="{FF2B5EF4-FFF2-40B4-BE49-F238E27FC236}">
                <a16:creationId xmlns:a16="http://schemas.microsoft.com/office/drawing/2014/main" id="{F7F55A60-A59F-4438-892A-0CA212C9E4BC}"/>
              </a:ext>
            </a:extLst>
          </p:cNvPr>
          <p:cNvSpPr/>
          <p:nvPr/>
        </p:nvSpPr>
        <p:spPr>
          <a:xfrm>
            <a:off x="1163795" y="6936348"/>
            <a:ext cx="1012275" cy="1053004"/>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Elipse 61">
            <a:extLst>
              <a:ext uri="{FF2B5EF4-FFF2-40B4-BE49-F238E27FC236}">
                <a16:creationId xmlns:a16="http://schemas.microsoft.com/office/drawing/2014/main" id="{0604CE3C-C79F-4C77-BE04-EDCD4D687B8C}"/>
              </a:ext>
            </a:extLst>
          </p:cNvPr>
          <p:cNvSpPr/>
          <p:nvPr/>
        </p:nvSpPr>
        <p:spPr>
          <a:xfrm>
            <a:off x="1466030" y="7640278"/>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CaixaDeTexto 62">
            <a:extLst>
              <a:ext uri="{FF2B5EF4-FFF2-40B4-BE49-F238E27FC236}">
                <a16:creationId xmlns:a16="http://schemas.microsoft.com/office/drawing/2014/main" id="{BF22A4A0-F3C8-4D30-94D0-AB8A0F2ABD02}"/>
              </a:ext>
            </a:extLst>
          </p:cNvPr>
          <p:cNvSpPr txBox="1"/>
          <p:nvPr/>
        </p:nvSpPr>
        <p:spPr>
          <a:xfrm>
            <a:off x="1083943" y="6947623"/>
            <a:ext cx="1171978" cy="276999"/>
          </a:xfrm>
          <a:prstGeom prst="rect">
            <a:avLst/>
          </a:prstGeom>
          <a:noFill/>
        </p:spPr>
        <p:txBody>
          <a:bodyPr wrap="square" rtlCol="0">
            <a:spAutoFit/>
          </a:bodyPr>
          <a:lstStyle/>
          <a:p>
            <a:pPr algn="ctr"/>
            <a:r>
              <a:rPr lang="en-US" sz="1200" b="1" dirty="0" err="1"/>
              <a:t>experimento</a:t>
            </a:r>
            <a:endParaRPr lang="en-US" sz="1200" b="1" i="1" dirty="0"/>
          </a:p>
        </p:txBody>
      </p:sp>
      <p:sp>
        <p:nvSpPr>
          <p:cNvPr id="64" name="Retângulo 63">
            <a:extLst>
              <a:ext uri="{FF2B5EF4-FFF2-40B4-BE49-F238E27FC236}">
                <a16:creationId xmlns:a16="http://schemas.microsoft.com/office/drawing/2014/main" id="{590BE1D8-539D-4284-939D-6A78155F5465}"/>
              </a:ext>
            </a:extLst>
          </p:cNvPr>
          <p:cNvSpPr/>
          <p:nvPr/>
        </p:nvSpPr>
        <p:spPr>
          <a:xfrm>
            <a:off x="2228975" y="6185049"/>
            <a:ext cx="1012275" cy="1053004"/>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5" name="Elipse 64">
            <a:extLst>
              <a:ext uri="{FF2B5EF4-FFF2-40B4-BE49-F238E27FC236}">
                <a16:creationId xmlns:a16="http://schemas.microsoft.com/office/drawing/2014/main" id="{C1B7E05B-CE64-43B2-A648-5000A448F9E6}"/>
              </a:ext>
            </a:extLst>
          </p:cNvPr>
          <p:cNvSpPr/>
          <p:nvPr/>
        </p:nvSpPr>
        <p:spPr>
          <a:xfrm>
            <a:off x="2355644" y="6720283"/>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Elipse 65">
            <a:extLst>
              <a:ext uri="{FF2B5EF4-FFF2-40B4-BE49-F238E27FC236}">
                <a16:creationId xmlns:a16="http://schemas.microsoft.com/office/drawing/2014/main" id="{8F5C7A96-2B7D-40BB-ACE1-8D9BCE81EB0F}"/>
              </a:ext>
            </a:extLst>
          </p:cNvPr>
          <p:cNvSpPr/>
          <p:nvPr/>
        </p:nvSpPr>
        <p:spPr>
          <a:xfrm>
            <a:off x="2546462" y="6715367"/>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Elipse 66">
            <a:extLst>
              <a:ext uri="{FF2B5EF4-FFF2-40B4-BE49-F238E27FC236}">
                <a16:creationId xmlns:a16="http://schemas.microsoft.com/office/drawing/2014/main" id="{8B6E1A7C-9A0D-47DB-8921-F79017DB5B55}"/>
              </a:ext>
            </a:extLst>
          </p:cNvPr>
          <p:cNvSpPr/>
          <p:nvPr/>
        </p:nvSpPr>
        <p:spPr>
          <a:xfrm>
            <a:off x="2531211" y="6888978"/>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CaixaDeTexto 67">
            <a:extLst>
              <a:ext uri="{FF2B5EF4-FFF2-40B4-BE49-F238E27FC236}">
                <a16:creationId xmlns:a16="http://schemas.microsoft.com/office/drawing/2014/main" id="{72C48CEC-1A64-4F8A-9984-6CD39F6AA5DE}"/>
              </a:ext>
            </a:extLst>
          </p:cNvPr>
          <p:cNvSpPr txBox="1"/>
          <p:nvPr/>
        </p:nvSpPr>
        <p:spPr>
          <a:xfrm>
            <a:off x="2149124" y="6196323"/>
            <a:ext cx="1171978" cy="276999"/>
          </a:xfrm>
          <a:prstGeom prst="rect">
            <a:avLst/>
          </a:prstGeom>
          <a:noFill/>
        </p:spPr>
        <p:txBody>
          <a:bodyPr wrap="square" rtlCol="0">
            <a:spAutoFit/>
          </a:bodyPr>
          <a:lstStyle/>
          <a:p>
            <a:pPr algn="ctr"/>
            <a:r>
              <a:rPr lang="en-US" sz="1200" b="1" dirty="0" err="1"/>
              <a:t>experimento</a:t>
            </a:r>
            <a:endParaRPr lang="en-US" sz="1200" b="1" i="1" dirty="0"/>
          </a:p>
        </p:txBody>
      </p:sp>
      <p:sp>
        <p:nvSpPr>
          <p:cNvPr id="69" name="Retângulo 68">
            <a:extLst>
              <a:ext uri="{FF2B5EF4-FFF2-40B4-BE49-F238E27FC236}">
                <a16:creationId xmlns:a16="http://schemas.microsoft.com/office/drawing/2014/main" id="{165330A5-0658-463D-8312-962CF4D948EF}"/>
              </a:ext>
            </a:extLst>
          </p:cNvPr>
          <p:cNvSpPr/>
          <p:nvPr/>
        </p:nvSpPr>
        <p:spPr>
          <a:xfrm>
            <a:off x="3285177" y="5656923"/>
            <a:ext cx="1012275" cy="1053004"/>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0" name="Elipse 69">
            <a:extLst>
              <a:ext uri="{FF2B5EF4-FFF2-40B4-BE49-F238E27FC236}">
                <a16:creationId xmlns:a16="http://schemas.microsoft.com/office/drawing/2014/main" id="{C34271D5-3D92-4712-9BE0-71CF37A50D4E}"/>
              </a:ext>
            </a:extLst>
          </p:cNvPr>
          <p:cNvSpPr/>
          <p:nvPr/>
        </p:nvSpPr>
        <p:spPr>
          <a:xfrm>
            <a:off x="3587413" y="6360852"/>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 name="CaixaDeTexto 70">
            <a:extLst>
              <a:ext uri="{FF2B5EF4-FFF2-40B4-BE49-F238E27FC236}">
                <a16:creationId xmlns:a16="http://schemas.microsoft.com/office/drawing/2014/main" id="{A1DC5A8A-1213-4320-975C-244C3875E940}"/>
              </a:ext>
            </a:extLst>
          </p:cNvPr>
          <p:cNvSpPr txBox="1"/>
          <p:nvPr/>
        </p:nvSpPr>
        <p:spPr>
          <a:xfrm>
            <a:off x="3205326" y="5668197"/>
            <a:ext cx="1171978" cy="276999"/>
          </a:xfrm>
          <a:prstGeom prst="rect">
            <a:avLst/>
          </a:prstGeom>
          <a:noFill/>
        </p:spPr>
        <p:txBody>
          <a:bodyPr wrap="square" rtlCol="0">
            <a:spAutoFit/>
          </a:bodyPr>
          <a:lstStyle/>
          <a:p>
            <a:pPr algn="ctr"/>
            <a:r>
              <a:rPr lang="en-US" sz="1200" b="1" dirty="0" err="1"/>
              <a:t>experimento</a:t>
            </a:r>
            <a:endParaRPr lang="en-US" sz="1200" b="1" i="1" dirty="0"/>
          </a:p>
        </p:txBody>
      </p:sp>
      <p:sp>
        <p:nvSpPr>
          <p:cNvPr id="72" name="Elipse 71">
            <a:extLst>
              <a:ext uri="{FF2B5EF4-FFF2-40B4-BE49-F238E27FC236}">
                <a16:creationId xmlns:a16="http://schemas.microsoft.com/office/drawing/2014/main" id="{09EB7C12-D93B-47E7-84D7-3497754E256F}"/>
              </a:ext>
            </a:extLst>
          </p:cNvPr>
          <p:cNvSpPr/>
          <p:nvPr/>
        </p:nvSpPr>
        <p:spPr>
          <a:xfrm>
            <a:off x="2785904" y="6931597"/>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Elipse 72">
            <a:extLst>
              <a:ext uri="{FF2B5EF4-FFF2-40B4-BE49-F238E27FC236}">
                <a16:creationId xmlns:a16="http://schemas.microsoft.com/office/drawing/2014/main" id="{70112CBD-3866-4CFF-86CB-E7CF83DA0C09}"/>
              </a:ext>
            </a:extLst>
          </p:cNvPr>
          <p:cNvSpPr/>
          <p:nvPr/>
        </p:nvSpPr>
        <p:spPr>
          <a:xfrm>
            <a:off x="2863949" y="6744326"/>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Elipse 73">
            <a:extLst>
              <a:ext uri="{FF2B5EF4-FFF2-40B4-BE49-F238E27FC236}">
                <a16:creationId xmlns:a16="http://schemas.microsoft.com/office/drawing/2014/main" id="{49D77150-A69D-4675-B37D-E40098AD5FC8}"/>
              </a:ext>
            </a:extLst>
          </p:cNvPr>
          <p:cNvSpPr/>
          <p:nvPr/>
        </p:nvSpPr>
        <p:spPr>
          <a:xfrm>
            <a:off x="2929111" y="6931597"/>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tângulo 74">
            <a:extLst>
              <a:ext uri="{FF2B5EF4-FFF2-40B4-BE49-F238E27FC236}">
                <a16:creationId xmlns:a16="http://schemas.microsoft.com/office/drawing/2014/main" id="{6B3488D8-C93A-43D6-B846-F1D8CB3508B4}"/>
              </a:ext>
            </a:extLst>
          </p:cNvPr>
          <p:cNvSpPr/>
          <p:nvPr/>
        </p:nvSpPr>
        <p:spPr>
          <a:xfrm>
            <a:off x="3645933" y="6977730"/>
            <a:ext cx="1012275" cy="1053004"/>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Elipse 75">
            <a:extLst>
              <a:ext uri="{FF2B5EF4-FFF2-40B4-BE49-F238E27FC236}">
                <a16:creationId xmlns:a16="http://schemas.microsoft.com/office/drawing/2014/main" id="{1E88FCFF-445B-4F04-81E5-316918EFA744}"/>
              </a:ext>
            </a:extLst>
          </p:cNvPr>
          <p:cNvSpPr/>
          <p:nvPr/>
        </p:nvSpPr>
        <p:spPr>
          <a:xfrm>
            <a:off x="3772602" y="7512965"/>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8" name="Elipse 77">
            <a:extLst>
              <a:ext uri="{FF2B5EF4-FFF2-40B4-BE49-F238E27FC236}">
                <a16:creationId xmlns:a16="http://schemas.microsoft.com/office/drawing/2014/main" id="{30EE052F-C6C6-4761-95B4-26BEC413109A}"/>
              </a:ext>
            </a:extLst>
          </p:cNvPr>
          <p:cNvSpPr/>
          <p:nvPr/>
        </p:nvSpPr>
        <p:spPr>
          <a:xfrm>
            <a:off x="3948169" y="7681660"/>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CaixaDeTexto 78">
            <a:extLst>
              <a:ext uri="{FF2B5EF4-FFF2-40B4-BE49-F238E27FC236}">
                <a16:creationId xmlns:a16="http://schemas.microsoft.com/office/drawing/2014/main" id="{CC73769E-CC21-4F20-B057-DEE00D8EF006}"/>
              </a:ext>
            </a:extLst>
          </p:cNvPr>
          <p:cNvSpPr txBox="1"/>
          <p:nvPr/>
        </p:nvSpPr>
        <p:spPr>
          <a:xfrm>
            <a:off x="3566082" y="6989005"/>
            <a:ext cx="1171978" cy="276999"/>
          </a:xfrm>
          <a:prstGeom prst="rect">
            <a:avLst/>
          </a:prstGeom>
          <a:noFill/>
        </p:spPr>
        <p:txBody>
          <a:bodyPr wrap="square" rtlCol="0">
            <a:spAutoFit/>
          </a:bodyPr>
          <a:lstStyle/>
          <a:p>
            <a:pPr algn="ctr"/>
            <a:r>
              <a:rPr lang="en-US" sz="1200" b="1" dirty="0" err="1"/>
              <a:t>experimento</a:t>
            </a:r>
            <a:endParaRPr lang="en-US" sz="1200" b="1" i="1" dirty="0"/>
          </a:p>
        </p:txBody>
      </p:sp>
      <p:sp>
        <p:nvSpPr>
          <p:cNvPr id="81" name="Elipse 80">
            <a:extLst>
              <a:ext uri="{FF2B5EF4-FFF2-40B4-BE49-F238E27FC236}">
                <a16:creationId xmlns:a16="http://schemas.microsoft.com/office/drawing/2014/main" id="{9AECA841-3AFD-41E8-A3CD-F461510D3668}"/>
              </a:ext>
            </a:extLst>
          </p:cNvPr>
          <p:cNvSpPr/>
          <p:nvPr/>
        </p:nvSpPr>
        <p:spPr>
          <a:xfrm>
            <a:off x="4751459" y="7091756"/>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CaixaDeTexto 81">
            <a:extLst>
              <a:ext uri="{FF2B5EF4-FFF2-40B4-BE49-F238E27FC236}">
                <a16:creationId xmlns:a16="http://schemas.microsoft.com/office/drawing/2014/main" id="{FB44158B-CB7F-44A1-8A40-7CB69D70207E}"/>
              </a:ext>
            </a:extLst>
          </p:cNvPr>
          <p:cNvSpPr txBox="1"/>
          <p:nvPr/>
        </p:nvSpPr>
        <p:spPr>
          <a:xfrm>
            <a:off x="4369372" y="6399101"/>
            <a:ext cx="1171978" cy="276999"/>
          </a:xfrm>
          <a:prstGeom prst="rect">
            <a:avLst/>
          </a:prstGeom>
          <a:noFill/>
        </p:spPr>
        <p:txBody>
          <a:bodyPr wrap="square" rtlCol="0">
            <a:spAutoFit/>
          </a:bodyPr>
          <a:lstStyle/>
          <a:p>
            <a:pPr algn="ctr"/>
            <a:r>
              <a:rPr lang="en-US" sz="1200" b="1" dirty="0" err="1"/>
              <a:t>experimento</a:t>
            </a:r>
            <a:endParaRPr lang="en-US" sz="1200" b="1" i="1" dirty="0"/>
          </a:p>
        </p:txBody>
      </p:sp>
      <p:sp>
        <p:nvSpPr>
          <p:cNvPr id="86" name="Retângulo 85">
            <a:extLst>
              <a:ext uri="{FF2B5EF4-FFF2-40B4-BE49-F238E27FC236}">
                <a16:creationId xmlns:a16="http://schemas.microsoft.com/office/drawing/2014/main" id="{9B59FFF6-5824-412A-A622-52EA605C812E}"/>
              </a:ext>
            </a:extLst>
          </p:cNvPr>
          <p:cNvSpPr/>
          <p:nvPr/>
        </p:nvSpPr>
        <p:spPr>
          <a:xfrm>
            <a:off x="5196201" y="7021879"/>
            <a:ext cx="1012275" cy="1053004"/>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Elipse 86">
            <a:extLst>
              <a:ext uri="{FF2B5EF4-FFF2-40B4-BE49-F238E27FC236}">
                <a16:creationId xmlns:a16="http://schemas.microsoft.com/office/drawing/2014/main" id="{61B2DF24-53EC-416A-999A-8265D0EC9C85}"/>
              </a:ext>
            </a:extLst>
          </p:cNvPr>
          <p:cNvSpPr/>
          <p:nvPr/>
        </p:nvSpPr>
        <p:spPr>
          <a:xfrm>
            <a:off x="5322870" y="7557114"/>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Elipse 87">
            <a:extLst>
              <a:ext uri="{FF2B5EF4-FFF2-40B4-BE49-F238E27FC236}">
                <a16:creationId xmlns:a16="http://schemas.microsoft.com/office/drawing/2014/main" id="{8A2BBFA4-C76E-467F-B8E9-B9950E8896F9}"/>
              </a:ext>
            </a:extLst>
          </p:cNvPr>
          <p:cNvSpPr/>
          <p:nvPr/>
        </p:nvSpPr>
        <p:spPr>
          <a:xfrm>
            <a:off x="5736616" y="7681659"/>
            <a:ext cx="97536" cy="102113"/>
          </a:xfrm>
          <a:prstGeom prst="ellipse">
            <a:avLst/>
          </a:prstGeom>
          <a:solidFill>
            <a:srgbClr val="E4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CaixaDeTexto 88">
            <a:extLst>
              <a:ext uri="{FF2B5EF4-FFF2-40B4-BE49-F238E27FC236}">
                <a16:creationId xmlns:a16="http://schemas.microsoft.com/office/drawing/2014/main" id="{3B85026C-D1C3-4CEE-A5D2-66BC0571DBFC}"/>
              </a:ext>
            </a:extLst>
          </p:cNvPr>
          <p:cNvSpPr txBox="1"/>
          <p:nvPr/>
        </p:nvSpPr>
        <p:spPr>
          <a:xfrm>
            <a:off x="5116350" y="7033153"/>
            <a:ext cx="1171978" cy="276999"/>
          </a:xfrm>
          <a:prstGeom prst="rect">
            <a:avLst/>
          </a:prstGeom>
          <a:noFill/>
        </p:spPr>
        <p:txBody>
          <a:bodyPr wrap="square" rtlCol="0">
            <a:spAutoFit/>
          </a:bodyPr>
          <a:lstStyle/>
          <a:p>
            <a:pPr algn="ctr"/>
            <a:r>
              <a:rPr lang="en-US" sz="1200" b="1" dirty="0" err="1"/>
              <a:t>experimento</a:t>
            </a:r>
            <a:endParaRPr lang="en-US" sz="1200" b="1" i="1" dirty="0"/>
          </a:p>
        </p:txBody>
      </p:sp>
      <p:grpSp>
        <p:nvGrpSpPr>
          <p:cNvPr id="7" name="Agrupar 6"/>
          <p:cNvGrpSpPr/>
          <p:nvPr/>
        </p:nvGrpSpPr>
        <p:grpSpPr>
          <a:xfrm>
            <a:off x="3172343" y="3750785"/>
            <a:ext cx="6762974" cy="555449"/>
            <a:chOff x="4428135" y="3286547"/>
            <a:chExt cx="9017299" cy="740598"/>
          </a:xfrm>
        </p:grpSpPr>
        <p:cxnSp>
          <p:nvCxnSpPr>
            <p:cNvPr id="96" name="Conector: Angulado 95">
              <a:extLst>
                <a:ext uri="{FF2B5EF4-FFF2-40B4-BE49-F238E27FC236}">
                  <a16:creationId xmlns:a16="http://schemas.microsoft.com/office/drawing/2014/main" id="{7BEA2647-C72A-4E1C-A7FC-8090F31A5A5C}"/>
                </a:ext>
              </a:extLst>
            </p:cNvPr>
            <p:cNvCxnSpPr/>
            <p:nvPr/>
          </p:nvCxnSpPr>
          <p:spPr>
            <a:xfrm rot="16200000" flipH="1">
              <a:off x="10927772" y="1097214"/>
              <a:ext cx="328330" cy="4706995"/>
            </a:xfrm>
            <a:prstGeom prst="bentConnector3">
              <a:avLst>
                <a:gd name="adj1" fmla="val -105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Conector: Angulado 100">
              <a:extLst>
                <a:ext uri="{FF2B5EF4-FFF2-40B4-BE49-F238E27FC236}">
                  <a16:creationId xmlns:a16="http://schemas.microsoft.com/office/drawing/2014/main" id="{41929011-2910-4A8A-90FB-700626DDC0A5}"/>
                </a:ext>
              </a:extLst>
            </p:cNvPr>
            <p:cNvCxnSpPr>
              <a:cxnSpLocks/>
            </p:cNvCxnSpPr>
            <p:nvPr/>
          </p:nvCxnSpPr>
          <p:spPr>
            <a:xfrm rot="5400000">
              <a:off x="6212989" y="1501693"/>
              <a:ext cx="740598" cy="4310305"/>
            </a:xfrm>
            <a:prstGeom prst="bentConnector3">
              <a:avLst>
                <a:gd name="adj1" fmla="val -1445"/>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3202" y="2389194"/>
            <a:ext cx="1041257" cy="832035"/>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8187" y="7995862"/>
            <a:ext cx="717872" cy="925208"/>
          </a:xfrm>
          <a:prstGeom prst="rect">
            <a:avLst/>
          </a:prstGeom>
        </p:spPr>
      </p:pic>
    </p:spTree>
    <p:extLst>
      <p:ext uri="{BB962C8B-B14F-4D97-AF65-F5344CB8AC3E}">
        <p14:creationId xmlns:p14="http://schemas.microsoft.com/office/powerpoint/2010/main" val="1721481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par>
                          <p:cTn id="49" fill="hold">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par>
                          <p:cTn id="55" fill="hold">
                            <p:stCondLst>
                              <p:cond delay="1500"/>
                            </p:stCondLst>
                            <p:childTnLst>
                              <p:par>
                                <p:cTn id="56" presetID="1" presetClass="entr" presetSubtype="0"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childTnLst>
                          </p:cTn>
                        </p:par>
                        <p:par>
                          <p:cTn id="58" fill="hold">
                            <p:stCondLst>
                              <p:cond delay="1500"/>
                            </p:stCondLst>
                            <p:childTnLst>
                              <p:par>
                                <p:cTn id="59" presetID="1" presetClass="entr" presetSubtype="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childTnLst>
                                </p:cTn>
                              </p:par>
                            </p:childTnLst>
                          </p:cTn>
                        </p:par>
                        <p:par>
                          <p:cTn id="64" fill="hold">
                            <p:stCondLst>
                              <p:cond delay="1500"/>
                            </p:stCondLst>
                            <p:childTnLst>
                              <p:par>
                                <p:cTn id="65" presetID="1" presetClass="entr" presetSubtype="0"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par>
                          <p:cTn id="67" fill="hold">
                            <p:stCondLst>
                              <p:cond delay="1500"/>
                            </p:stCondLst>
                            <p:childTnLst>
                              <p:par>
                                <p:cTn id="68" presetID="1" presetClass="entr" presetSubtype="0"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childTnLst>
                          </p:cTn>
                        </p:par>
                        <p:par>
                          <p:cTn id="70" fill="hold">
                            <p:stCondLst>
                              <p:cond delay="1500"/>
                            </p:stCondLst>
                            <p:childTnLst>
                              <p:par>
                                <p:cTn id="71" presetID="1" presetClass="entr" presetSubtype="0"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par>
                          <p:cTn id="73" fill="hold">
                            <p:stCondLst>
                              <p:cond delay="1500"/>
                            </p:stCondLst>
                            <p:childTnLst>
                              <p:par>
                                <p:cTn id="74" presetID="1" presetClass="entr" presetSubtype="0" fill="hold" grpId="0" nodeType="afterEffect">
                                  <p:stCondLst>
                                    <p:cond delay="0"/>
                                  </p:stCondLst>
                                  <p:childTnLst>
                                    <p:set>
                                      <p:cBhvr>
                                        <p:cTn id="75" dur="1" fill="hold">
                                          <p:stCondLst>
                                            <p:cond delay="0"/>
                                          </p:stCondLst>
                                        </p:cTn>
                                        <p:tgtEl>
                                          <p:spTgt spid="38"/>
                                        </p:tgtEl>
                                        <p:attrNameLst>
                                          <p:attrName>style.visibility</p:attrName>
                                        </p:attrNameLst>
                                      </p:cBhvr>
                                      <p:to>
                                        <p:strVal val="visible"/>
                                      </p:to>
                                    </p:set>
                                  </p:childTnLst>
                                </p:cTn>
                              </p:par>
                            </p:childTnLst>
                          </p:cTn>
                        </p:par>
                        <p:par>
                          <p:cTn id="76" fill="hold">
                            <p:stCondLst>
                              <p:cond delay="1500"/>
                            </p:stCondLst>
                            <p:childTnLst>
                              <p:par>
                                <p:cTn id="77" presetID="1" presetClass="entr" presetSubtype="0" fill="hold" grpId="0" nodeType="after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par>
                          <p:cTn id="79" fill="hold">
                            <p:stCondLst>
                              <p:cond delay="1500"/>
                            </p:stCondLst>
                            <p:childTnLst>
                              <p:par>
                                <p:cTn id="80" presetID="1" presetClass="entr" presetSubtype="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childTnLst>
                                </p:cTn>
                              </p:par>
                            </p:childTnLst>
                          </p:cTn>
                        </p:par>
                        <p:par>
                          <p:cTn id="82" fill="hold">
                            <p:stCondLst>
                              <p:cond delay="1500"/>
                            </p:stCondLst>
                            <p:childTnLst>
                              <p:par>
                                <p:cTn id="83" presetID="1" presetClass="entr" presetSubtype="0" fill="hold" grpId="0" nodeType="after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par>
                          <p:cTn id="85" fill="hold">
                            <p:stCondLst>
                              <p:cond delay="150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par>
                          <p:cTn id="88" fill="hold">
                            <p:stCondLst>
                              <p:cond delay="1500"/>
                            </p:stCondLst>
                            <p:childTnLst>
                              <p:par>
                                <p:cTn id="89" presetID="1" presetClass="entr" presetSubtype="0"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childTnLst>
                          </p:cTn>
                        </p:par>
                        <p:par>
                          <p:cTn id="91" fill="hold">
                            <p:stCondLst>
                              <p:cond delay="1500"/>
                            </p:stCondLst>
                            <p:childTnLst>
                              <p:par>
                                <p:cTn id="92" presetID="1" presetClass="entr" presetSubtype="0" fill="hold" grpId="0" nodeType="afterEffect">
                                  <p:stCondLst>
                                    <p:cond delay="0"/>
                                  </p:stCondLst>
                                  <p:childTnLst>
                                    <p:set>
                                      <p:cBhvr>
                                        <p:cTn id="93" dur="1" fill="hold">
                                          <p:stCondLst>
                                            <p:cond delay="0"/>
                                          </p:stCondLst>
                                        </p:cTn>
                                        <p:tgtEl>
                                          <p:spTgt spid="63"/>
                                        </p:tgtEl>
                                        <p:attrNameLst>
                                          <p:attrName>style.visibility</p:attrName>
                                        </p:attrNameLst>
                                      </p:cBhvr>
                                      <p:to>
                                        <p:strVal val="visible"/>
                                      </p:to>
                                    </p:set>
                                  </p:childTnLst>
                                </p:cTn>
                              </p:par>
                            </p:childTnLst>
                          </p:cTn>
                        </p:par>
                        <p:par>
                          <p:cTn id="94" fill="hold">
                            <p:stCondLst>
                              <p:cond delay="1500"/>
                            </p:stCondLst>
                            <p:childTnLst>
                              <p:par>
                                <p:cTn id="95" presetID="1" presetClass="entr" presetSubtype="0" fill="hold" grpId="0" nodeType="afterEffect">
                                  <p:stCondLst>
                                    <p:cond delay="0"/>
                                  </p:stCondLst>
                                  <p:childTnLst>
                                    <p:set>
                                      <p:cBhvr>
                                        <p:cTn id="96" dur="1" fill="hold">
                                          <p:stCondLst>
                                            <p:cond delay="0"/>
                                          </p:stCondLst>
                                        </p:cTn>
                                        <p:tgtEl>
                                          <p:spTgt spid="68"/>
                                        </p:tgtEl>
                                        <p:attrNameLst>
                                          <p:attrName>style.visibility</p:attrName>
                                        </p:attrNameLst>
                                      </p:cBhvr>
                                      <p:to>
                                        <p:strVal val="visible"/>
                                      </p:to>
                                    </p:set>
                                  </p:childTnLst>
                                </p:cTn>
                              </p:par>
                            </p:childTnLst>
                          </p:cTn>
                        </p:par>
                        <p:par>
                          <p:cTn id="97" fill="hold">
                            <p:stCondLst>
                              <p:cond delay="1500"/>
                            </p:stCondLst>
                            <p:childTnLst>
                              <p:par>
                                <p:cTn id="98" presetID="1" presetClass="entr" presetSubtype="0" fill="hold" grpId="0" nodeType="afterEffect">
                                  <p:stCondLst>
                                    <p:cond delay="0"/>
                                  </p:stCondLst>
                                  <p:childTnLst>
                                    <p:set>
                                      <p:cBhvr>
                                        <p:cTn id="99" dur="1" fill="hold">
                                          <p:stCondLst>
                                            <p:cond delay="0"/>
                                          </p:stCondLst>
                                        </p:cTn>
                                        <p:tgtEl>
                                          <p:spTgt spid="71"/>
                                        </p:tgtEl>
                                        <p:attrNameLst>
                                          <p:attrName>style.visibility</p:attrName>
                                        </p:attrNameLst>
                                      </p:cBhvr>
                                      <p:to>
                                        <p:strVal val="visible"/>
                                      </p:to>
                                    </p:set>
                                  </p:childTnLst>
                                </p:cTn>
                              </p:par>
                            </p:childTnLst>
                          </p:cTn>
                        </p:par>
                        <p:par>
                          <p:cTn id="100" fill="hold">
                            <p:stCondLst>
                              <p:cond delay="1500"/>
                            </p:stCondLst>
                            <p:childTnLst>
                              <p:par>
                                <p:cTn id="101" presetID="1" presetClass="entr" presetSubtype="0" fill="hold" grpId="0" nodeType="after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childTnLst>
                          </p:cTn>
                        </p:par>
                        <p:par>
                          <p:cTn id="103" fill="hold">
                            <p:stCondLst>
                              <p:cond delay="1500"/>
                            </p:stCondLst>
                            <p:childTnLst>
                              <p:par>
                                <p:cTn id="104" presetID="1" presetClass="entr" presetSubtype="0" fill="hold" grpId="0" nodeType="afterEffect">
                                  <p:stCondLst>
                                    <p:cond delay="0"/>
                                  </p:stCondLst>
                                  <p:childTnLst>
                                    <p:set>
                                      <p:cBhvr>
                                        <p:cTn id="105" dur="1" fill="hold">
                                          <p:stCondLst>
                                            <p:cond delay="0"/>
                                          </p:stCondLst>
                                        </p:cTn>
                                        <p:tgtEl>
                                          <p:spTgt spid="82"/>
                                        </p:tgtEl>
                                        <p:attrNameLst>
                                          <p:attrName>style.visibility</p:attrName>
                                        </p:attrNameLst>
                                      </p:cBhvr>
                                      <p:to>
                                        <p:strVal val="visible"/>
                                      </p:to>
                                    </p:set>
                                  </p:childTnLst>
                                </p:cTn>
                              </p:par>
                            </p:childTnLst>
                          </p:cTn>
                        </p:par>
                        <p:par>
                          <p:cTn id="106" fill="hold">
                            <p:stCondLst>
                              <p:cond delay="1500"/>
                            </p:stCondLst>
                            <p:childTnLst>
                              <p:par>
                                <p:cTn id="107" presetID="1" presetClass="entr" presetSubtype="0" fill="hold" grpId="0" nodeType="afterEffect">
                                  <p:stCondLst>
                                    <p:cond delay="0"/>
                                  </p:stCondLst>
                                  <p:childTnLst>
                                    <p:set>
                                      <p:cBhvr>
                                        <p:cTn id="10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4" grpId="0" animBg="1"/>
      <p:bldP spid="35" grpId="0" animBg="1"/>
      <p:bldP spid="36" grpId="0" animBg="1"/>
      <p:bldP spid="37" grpId="0" animBg="1"/>
      <p:bldP spid="38" grpId="0"/>
      <p:bldP spid="40" grpId="0"/>
      <p:bldP spid="42" grpId="0"/>
      <p:bldP spid="44" grpId="0"/>
      <p:bldP spid="53" grpId="0"/>
      <p:bldP spid="58" grpId="0"/>
      <p:bldP spid="63" grpId="0"/>
      <p:bldP spid="68" grpId="0"/>
      <p:bldP spid="71" grpId="0"/>
      <p:bldP spid="79" grpId="0"/>
      <p:bldP spid="82" grpId="0"/>
      <p:bldP spid="8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C6751B5-226D-459A-854E-9B13046B2140}"/>
              </a:ext>
            </a:extLst>
          </p:cNvPr>
          <p:cNvSpPr>
            <a:spLocks noGrp="1"/>
          </p:cNvSpPr>
          <p:nvPr>
            <p:ph type="body" sz="quarter" idx="15"/>
          </p:nvPr>
        </p:nvSpPr>
        <p:spPr/>
        <p:txBody>
          <a:bodyPr/>
          <a:lstStyle/>
          <a:p>
            <a:r>
              <a:rPr lang="pt-BR" dirty="0"/>
              <a:t>Um projeto de verdade!</a:t>
            </a:r>
          </a:p>
        </p:txBody>
      </p:sp>
    </p:spTree>
    <p:extLst>
      <p:ext uri="{BB962C8B-B14F-4D97-AF65-F5344CB8AC3E}">
        <p14:creationId xmlns:p14="http://schemas.microsoft.com/office/powerpoint/2010/main" val="3659869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4DEEA1C-681B-4B53-A2FD-7DFDC18F5E91}"/>
              </a:ext>
            </a:extLst>
          </p:cNvPr>
          <p:cNvSpPr>
            <a:spLocks noGrp="1"/>
          </p:cNvSpPr>
          <p:nvPr>
            <p:ph type="body" sz="quarter" idx="11"/>
          </p:nvPr>
        </p:nvSpPr>
        <p:spPr/>
        <p:txBody>
          <a:bodyPr/>
          <a:lstStyle/>
          <a:p>
            <a:r>
              <a:rPr lang="pt-BR" dirty="0"/>
              <a:t>Projeto Caderneta Virtual</a:t>
            </a:r>
          </a:p>
        </p:txBody>
      </p:sp>
      <p:pic>
        <p:nvPicPr>
          <p:cNvPr id="3" name="Image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9389" y="2599253"/>
            <a:ext cx="10639180" cy="60546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grpSp>
        <p:nvGrpSpPr>
          <p:cNvPr id="4" name="Group 24">
            <a:extLst>
              <a:ext uri="{FF2B5EF4-FFF2-40B4-BE49-F238E27FC236}">
                <a16:creationId xmlns:a16="http://schemas.microsoft.com/office/drawing/2014/main" id="{E951D895-B52F-4E66-B3B6-E747EF432B53}"/>
              </a:ext>
            </a:extLst>
          </p:cNvPr>
          <p:cNvGrpSpPr>
            <a:grpSpLocks/>
          </p:cNvGrpSpPr>
          <p:nvPr/>
        </p:nvGrpSpPr>
        <p:grpSpPr bwMode="auto">
          <a:xfrm>
            <a:off x="566014" y="3415308"/>
            <a:ext cx="11842751" cy="5538788"/>
            <a:chOff x="276" y="-1846"/>
            <a:chExt cx="18648" cy="8722"/>
          </a:xfrm>
        </p:grpSpPr>
        <p:sp>
          <p:nvSpPr>
            <p:cNvPr id="5" name="Rectangle 25">
              <a:extLst>
                <a:ext uri="{FF2B5EF4-FFF2-40B4-BE49-F238E27FC236}">
                  <a16:creationId xmlns:a16="http://schemas.microsoft.com/office/drawing/2014/main" id="{A314BED3-9BA0-45CB-9A16-9CF08880CA8B}"/>
                </a:ext>
              </a:extLst>
            </p:cNvPr>
            <p:cNvSpPr>
              <a:spLocks noChangeArrowheads="1"/>
            </p:cNvSpPr>
            <p:nvPr/>
          </p:nvSpPr>
          <p:spPr bwMode="auto">
            <a:xfrm>
              <a:off x="285" y="-1837"/>
              <a:ext cx="18629" cy="8703"/>
            </a:xfrm>
            <a:prstGeom prst="rect">
              <a:avLst/>
            </a:prstGeom>
            <a:solidFill>
              <a:srgbClr val="FFFFFF">
                <a:alpha val="6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dirty="0"/>
            </a:p>
          </p:txBody>
        </p:sp>
        <p:sp>
          <p:nvSpPr>
            <p:cNvPr id="7" name="Rectangle 26">
              <a:extLst>
                <a:ext uri="{FF2B5EF4-FFF2-40B4-BE49-F238E27FC236}">
                  <a16:creationId xmlns:a16="http://schemas.microsoft.com/office/drawing/2014/main" id="{9D81F827-9F0E-4733-A4D8-09687A617259}"/>
                </a:ext>
              </a:extLst>
            </p:cNvPr>
            <p:cNvSpPr>
              <a:spLocks noChangeArrowheads="1"/>
            </p:cNvSpPr>
            <p:nvPr/>
          </p:nvSpPr>
          <p:spPr bwMode="auto">
            <a:xfrm>
              <a:off x="285" y="-1837"/>
              <a:ext cx="18629" cy="8703"/>
            </a:xfrm>
            <a:prstGeom prst="rect">
              <a:avLst/>
            </a:prstGeom>
            <a:noFill/>
            <a:ln w="12192">
              <a:solidFill>
                <a:srgbClr val="0091DA"/>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 name="Picture 27">
              <a:extLst>
                <a:ext uri="{FF2B5EF4-FFF2-40B4-BE49-F238E27FC236}">
                  <a16:creationId xmlns:a16="http://schemas.microsoft.com/office/drawing/2014/main" id="{D3653AEE-835C-41A9-989E-73C2E945B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 y="906"/>
              <a:ext cx="17828" cy="3257"/>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28">
              <a:extLst>
                <a:ext uri="{FF2B5EF4-FFF2-40B4-BE49-F238E27FC236}">
                  <a16:creationId xmlns:a16="http://schemas.microsoft.com/office/drawing/2014/main" id="{4F6034AD-A08C-4B7E-8327-BA82082C61C9}"/>
                </a:ext>
              </a:extLst>
            </p:cNvPr>
            <p:cNvSpPr>
              <a:spLocks/>
            </p:cNvSpPr>
            <p:nvPr/>
          </p:nvSpPr>
          <p:spPr bwMode="auto">
            <a:xfrm>
              <a:off x="6240" y="-1706"/>
              <a:ext cx="3607" cy="1248"/>
            </a:xfrm>
            <a:custGeom>
              <a:avLst/>
              <a:gdLst>
                <a:gd name="T0" fmla="+- 0 9847 6240"/>
                <a:gd name="T1" fmla="*/ T0 w 3607"/>
                <a:gd name="T2" fmla="+- 0 -635 -1705"/>
                <a:gd name="T3" fmla="*/ -635 h 1248"/>
                <a:gd name="T4" fmla="+- 0 9808 6240"/>
                <a:gd name="T5" fmla="*/ T4 w 3607"/>
                <a:gd name="T6" fmla="+- 0 -705 -1705"/>
                <a:gd name="T7" fmla="*/ -705 h 1248"/>
                <a:gd name="T8" fmla="+- 0 9766 6240"/>
                <a:gd name="T9" fmla="*/ T8 w 3607"/>
                <a:gd name="T10" fmla="+- 0 -774 -1705"/>
                <a:gd name="T11" fmla="*/ -774 h 1248"/>
                <a:gd name="T12" fmla="+- 0 9723 6240"/>
                <a:gd name="T13" fmla="*/ T12 w 3607"/>
                <a:gd name="T14" fmla="+- 0 -841 -1705"/>
                <a:gd name="T15" fmla="*/ -841 h 1248"/>
                <a:gd name="T16" fmla="+- 0 9677 6240"/>
                <a:gd name="T17" fmla="*/ T16 w 3607"/>
                <a:gd name="T18" fmla="+- 0 -906 -1705"/>
                <a:gd name="T19" fmla="*/ -906 h 1248"/>
                <a:gd name="T20" fmla="+- 0 9630 6240"/>
                <a:gd name="T21" fmla="*/ T20 w 3607"/>
                <a:gd name="T22" fmla="+- 0 -969 -1705"/>
                <a:gd name="T23" fmla="*/ -969 h 1248"/>
                <a:gd name="T24" fmla="+- 0 9580 6240"/>
                <a:gd name="T25" fmla="*/ T24 w 3607"/>
                <a:gd name="T26" fmla="+- 0 -1030 -1705"/>
                <a:gd name="T27" fmla="*/ -1030 h 1248"/>
                <a:gd name="T28" fmla="+- 0 9529 6240"/>
                <a:gd name="T29" fmla="*/ T28 w 3607"/>
                <a:gd name="T30" fmla="+- 0 -1088 -1705"/>
                <a:gd name="T31" fmla="*/ -1088 h 1248"/>
                <a:gd name="T32" fmla="+- 0 9475 6240"/>
                <a:gd name="T33" fmla="*/ T32 w 3607"/>
                <a:gd name="T34" fmla="+- 0 -1144 -1705"/>
                <a:gd name="T35" fmla="*/ -1144 h 1248"/>
                <a:gd name="T36" fmla="+- 0 9420 6240"/>
                <a:gd name="T37" fmla="*/ T36 w 3607"/>
                <a:gd name="T38" fmla="+- 0 -1198 -1705"/>
                <a:gd name="T39" fmla="*/ -1198 h 1248"/>
                <a:gd name="T40" fmla="+- 0 9363 6240"/>
                <a:gd name="T41" fmla="*/ T40 w 3607"/>
                <a:gd name="T42" fmla="+- 0 -1249 -1705"/>
                <a:gd name="T43" fmla="*/ -1249 h 1248"/>
                <a:gd name="T44" fmla="+- 0 9304 6240"/>
                <a:gd name="T45" fmla="*/ T44 w 3607"/>
                <a:gd name="T46" fmla="+- 0 -1298 -1705"/>
                <a:gd name="T47" fmla="*/ -1298 h 1248"/>
                <a:gd name="T48" fmla="+- 0 9244 6240"/>
                <a:gd name="T49" fmla="*/ T48 w 3607"/>
                <a:gd name="T50" fmla="+- 0 -1344 -1705"/>
                <a:gd name="T51" fmla="*/ -1344 h 1248"/>
                <a:gd name="T52" fmla="+- 0 9182 6240"/>
                <a:gd name="T53" fmla="*/ T52 w 3607"/>
                <a:gd name="T54" fmla="+- 0 -1388 -1705"/>
                <a:gd name="T55" fmla="*/ -1388 h 1248"/>
                <a:gd name="T56" fmla="+- 0 9118 6240"/>
                <a:gd name="T57" fmla="*/ T56 w 3607"/>
                <a:gd name="T58" fmla="+- 0 -1430 -1705"/>
                <a:gd name="T59" fmla="*/ -1430 h 1248"/>
                <a:gd name="T60" fmla="+- 0 9053 6240"/>
                <a:gd name="T61" fmla="*/ T60 w 3607"/>
                <a:gd name="T62" fmla="+- 0 -1468 -1705"/>
                <a:gd name="T63" fmla="*/ -1468 h 1248"/>
                <a:gd name="T64" fmla="+- 0 8986 6240"/>
                <a:gd name="T65" fmla="*/ T64 w 3607"/>
                <a:gd name="T66" fmla="+- 0 -1504 -1705"/>
                <a:gd name="T67" fmla="*/ -1504 h 1248"/>
                <a:gd name="T68" fmla="+- 0 8918 6240"/>
                <a:gd name="T69" fmla="*/ T68 w 3607"/>
                <a:gd name="T70" fmla="+- 0 -1537 -1705"/>
                <a:gd name="T71" fmla="*/ -1537 h 1248"/>
                <a:gd name="T72" fmla="+- 0 8849 6240"/>
                <a:gd name="T73" fmla="*/ T72 w 3607"/>
                <a:gd name="T74" fmla="+- 0 -1568 -1705"/>
                <a:gd name="T75" fmla="*/ -1568 h 1248"/>
                <a:gd name="T76" fmla="+- 0 8778 6240"/>
                <a:gd name="T77" fmla="*/ T76 w 3607"/>
                <a:gd name="T78" fmla="+- 0 -1595 -1705"/>
                <a:gd name="T79" fmla="*/ -1595 h 1248"/>
                <a:gd name="T80" fmla="+- 0 8706 6240"/>
                <a:gd name="T81" fmla="*/ T80 w 3607"/>
                <a:gd name="T82" fmla="+- 0 -1620 -1705"/>
                <a:gd name="T83" fmla="*/ -1620 h 1248"/>
                <a:gd name="T84" fmla="+- 0 8633 6240"/>
                <a:gd name="T85" fmla="*/ T84 w 3607"/>
                <a:gd name="T86" fmla="+- 0 -1641 -1705"/>
                <a:gd name="T87" fmla="*/ -1641 h 1248"/>
                <a:gd name="T88" fmla="+- 0 8559 6240"/>
                <a:gd name="T89" fmla="*/ T88 w 3607"/>
                <a:gd name="T90" fmla="+- 0 -1660 -1705"/>
                <a:gd name="T91" fmla="*/ -1660 h 1248"/>
                <a:gd name="T92" fmla="+- 0 8489 6240"/>
                <a:gd name="T93" fmla="*/ T92 w 3607"/>
                <a:gd name="T94" fmla="+- 0 -1675 -1705"/>
                <a:gd name="T95" fmla="*/ -1675 h 1248"/>
                <a:gd name="T96" fmla="+- 0 8418 6240"/>
                <a:gd name="T97" fmla="*/ T96 w 3607"/>
                <a:gd name="T98" fmla="+- 0 -1686 -1705"/>
                <a:gd name="T99" fmla="*/ -1686 h 1248"/>
                <a:gd name="T100" fmla="+- 0 8348 6240"/>
                <a:gd name="T101" fmla="*/ T100 w 3607"/>
                <a:gd name="T102" fmla="+- 0 -1695 -1705"/>
                <a:gd name="T103" fmla="*/ -1695 h 1248"/>
                <a:gd name="T104" fmla="+- 0 8277 6240"/>
                <a:gd name="T105" fmla="*/ T104 w 3607"/>
                <a:gd name="T106" fmla="+- 0 -1701 -1705"/>
                <a:gd name="T107" fmla="*/ -1701 h 1248"/>
                <a:gd name="T108" fmla="+- 0 8207 6240"/>
                <a:gd name="T109" fmla="*/ T108 w 3607"/>
                <a:gd name="T110" fmla="+- 0 -1705 -1705"/>
                <a:gd name="T111" fmla="*/ -1705 h 1248"/>
                <a:gd name="T112" fmla="+- 0 8136 6240"/>
                <a:gd name="T113" fmla="*/ T112 w 3607"/>
                <a:gd name="T114" fmla="+- 0 -1705 -1705"/>
                <a:gd name="T115" fmla="*/ -1705 h 1248"/>
                <a:gd name="T116" fmla="+- 0 8066 6240"/>
                <a:gd name="T117" fmla="*/ T116 w 3607"/>
                <a:gd name="T118" fmla="+- 0 -1703 -1705"/>
                <a:gd name="T119" fmla="*/ -1703 h 1248"/>
                <a:gd name="T120" fmla="+- 0 7996 6240"/>
                <a:gd name="T121" fmla="*/ T120 w 3607"/>
                <a:gd name="T122" fmla="+- 0 -1698 -1705"/>
                <a:gd name="T123" fmla="*/ -1698 h 1248"/>
                <a:gd name="T124" fmla="+- 0 7926 6240"/>
                <a:gd name="T125" fmla="*/ T124 w 3607"/>
                <a:gd name="T126" fmla="+- 0 -1691 -1705"/>
                <a:gd name="T127" fmla="*/ -1691 h 1248"/>
                <a:gd name="T128" fmla="+- 0 7857 6240"/>
                <a:gd name="T129" fmla="*/ T128 w 3607"/>
                <a:gd name="T130" fmla="+- 0 -1681 -1705"/>
                <a:gd name="T131" fmla="*/ -1681 h 1248"/>
                <a:gd name="T132" fmla="+- 0 7787 6240"/>
                <a:gd name="T133" fmla="*/ T132 w 3607"/>
                <a:gd name="T134" fmla="+- 0 -1669 -1705"/>
                <a:gd name="T135" fmla="*/ -1669 h 1248"/>
                <a:gd name="T136" fmla="+- 0 7719 6240"/>
                <a:gd name="T137" fmla="*/ T136 w 3607"/>
                <a:gd name="T138" fmla="+- 0 -1654 -1705"/>
                <a:gd name="T139" fmla="*/ -1654 h 1248"/>
                <a:gd name="T140" fmla="+- 0 7650 6240"/>
                <a:gd name="T141" fmla="*/ T140 w 3607"/>
                <a:gd name="T142" fmla="+- 0 -1636 -1705"/>
                <a:gd name="T143" fmla="*/ -1636 h 1248"/>
                <a:gd name="T144" fmla="+- 0 7582 6240"/>
                <a:gd name="T145" fmla="*/ T144 w 3607"/>
                <a:gd name="T146" fmla="+- 0 -1616 -1705"/>
                <a:gd name="T147" fmla="*/ -1616 h 1248"/>
                <a:gd name="T148" fmla="+- 0 7515 6240"/>
                <a:gd name="T149" fmla="*/ T148 w 3607"/>
                <a:gd name="T150" fmla="+- 0 -1593 -1705"/>
                <a:gd name="T151" fmla="*/ -1593 h 1248"/>
                <a:gd name="T152" fmla="+- 0 7448 6240"/>
                <a:gd name="T153" fmla="*/ T152 w 3607"/>
                <a:gd name="T154" fmla="+- 0 -1568 -1705"/>
                <a:gd name="T155" fmla="*/ -1568 h 1248"/>
                <a:gd name="T156" fmla="+- 0 7382 6240"/>
                <a:gd name="T157" fmla="*/ T156 w 3607"/>
                <a:gd name="T158" fmla="+- 0 -1541 -1705"/>
                <a:gd name="T159" fmla="*/ -1541 h 1248"/>
                <a:gd name="T160" fmla="+- 0 7316 6240"/>
                <a:gd name="T161" fmla="*/ T160 w 3607"/>
                <a:gd name="T162" fmla="+- 0 -1511 -1705"/>
                <a:gd name="T163" fmla="*/ -1511 h 1248"/>
                <a:gd name="T164" fmla="+- 0 7252 6240"/>
                <a:gd name="T165" fmla="*/ T164 w 3607"/>
                <a:gd name="T166" fmla="+- 0 -1479 -1705"/>
                <a:gd name="T167" fmla="*/ -1479 h 1248"/>
                <a:gd name="T168" fmla="+- 0 7188 6240"/>
                <a:gd name="T169" fmla="*/ T168 w 3607"/>
                <a:gd name="T170" fmla="+- 0 -1444 -1705"/>
                <a:gd name="T171" fmla="*/ -1444 h 1248"/>
                <a:gd name="T172" fmla="+- 0 7125 6240"/>
                <a:gd name="T173" fmla="*/ T172 w 3607"/>
                <a:gd name="T174" fmla="+- 0 -1408 -1705"/>
                <a:gd name="T175" fmla="*/ -1408 h 1248"/>
                <a:gd name="T176" fmla="+- 0 7063 6240"/>
                <a:gd name="T177" fmla="*/ T176 w 3607"/>
                <a:gd name="T178" fmla="+- 0 -1369 -1705"/>
                <a:gd name="T179" fmla="*/ -1369 h 1248"/>
                <a:gd name="T180" fmla="+- 0 7002 6240"/>
                <a:gd name="T181" fmla="*/ T180 w 3607"/>
                <a:gd name="T182" fmla="+- 0 -1327 -1705"/>
                <a:gd name="T183" fmla="*/ -1327 h 1248"/>
                <a:gd name="T184" fmla="+- 0 6942 6240"/>
                <a:gd name="T185" fmla="*/ T184 w 3607"/>
                <a:gd name="T186" fmla="+- 0 -1284 -1705"/>
                <a:gd name="T187" fmla="*/ -1284 h 1248"/>
                <a:gd name="T188" fmla="+- 0 6883 6240"/>
                <a:gd name="T189" fmla="*/ T188 w 3607"/>
                <a:gd name="T190" fmla="+- 0 -1238 -1705"/>
                <a:gd name="T191" fmla="*/ -1238 h 1248"/>
                <a:gd name="T192" fmla="+- 0 6825 6240"/>
                <a:gd name="T193" fmla="*/ T192 w 3607"/>
                <a:gd name="T194" fmla="+- 0 -1190 -1705"/>
                <a:gd name="T195" fmla="*/ -1190 h 1248"/>
                <a:gd name="T196" fmla="+- 0 6769 6240"/>
                <a:gd name="T197" fmla="*/ T196 w 3607"/>
                <a:gd name="T198" fmla="+- 0 -1140 -1705"/>
                <a:gd name="T199" fmla="*/ -1140 h 1248"/>
                <a:gd name="T200" fmla="+- 0 6713 6240"/>
                <a:gd name="T201" fmla="*/ T200 w 3607"/>
                <a:gd name="T202" fmla="+- 0 -1088 -1705"/>
                <a:gd name="T203" fmla="*/ -1088 h 1248"/>
                <a:gd name="T204" fmla="+- 0 6659 6240"/>
                <a:gd name="T205" fmla="*/ T204 w 3607"/>
                <a:gd name="T206" fmla="+- 0 -1034 -1705"/>
                <a:gd name="T207" fmla="*/ -1034 h 1248"/>
                <a:gd name="T208" fmla="+- 0 6607 6240"/>
                <a:gd name="T209" fmla="*/ T208 w 3607"/>
                <a:gd name="T210" fmla="+- 0 -978 -1705"/>
                <a:gd name="T211" fmla="*/ -978 h 1248"/>
                <a:gd name="T212" fmla="+- 0 6555 6240"/>
                <a:gd name="T213" fmla="*/ T212 w 3607"/>
                <a:gd name="T214" fmla="+- 0 -920 -1705"/>
                <a:gd name="T215" fmla="*/ -920 h 1248"/>
                <a:gd name="T216" fmla="+- 0 6505 6240"/>
                <a:gd name="T217" fmla="*/ T216 w 3607"/>
                <a:gd name="T218" fmla="+- 0 -859 -1705"/>
                <a:gd name="T219" fmla="*/ -859 h 1248"/>
                <a:gd name="T220" fmla="+- 0 6457 6240"/>
                <a:gd name="T221" fmla="*/ T220 w 3607"/>
                <a:gd name="T222" fmla="+- 0 -797 -1705"/>
                <a:gd name="T223" fmla="*/ -797 h 1248"/>
                <a:gd name="T224" fmla="+- 0 6410 6240"/>
                <a:gd name="T225" fmla="*/ T224 w 3607"/>
                <a:gd name="T226" fmla="+- 0 -733 -1705"/>
                <a:gd name="T227" fmla="*/ -733 h 1248"/>
                <a:gd name="T228" fmla="+- 0 6365 6240"/>
                <a:gd name="T229" fmla="*/ T228 w 3607"/>
                <a:gd name="T230" fmla="+- 0 -667 -1705"/>
                <a:gd name="T231" fmla="*/ -667 h 1248"/>
                <a:gd name="T232" fmla="+- 0 6322 6240"/>
                <a:gd name="T233" fmla="*/ T232 w 3607"/>
                <a:gd name="T234" fmla="+- 0 -599 -1705"/>
                <a:gd name="T235" fmla="*/ -599 h 1248"/>
                <a:gd name="T236" fmla="+- 0 6280 6240"/>
                <a:gd name="T237" fmla="*/ T236 w 3607"/>
                <a:gd name="T238" fmla="+- 0 -529 -1705"/>
                <a:gd name="T239" fmla="*/ -529 h 1248"/>
                <a:gd name="T240" fmla="+- 0 6240 6240"/>
                <a:gd name="T241" fmla="*/ T240 w 3607"/>
                <a:gd name="T242" fmla="+- 0 -458 -1705"/>
                <a:gd name="T243" fmla="*/ -458 h 124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Lst>
              <a:rect l="0" t="0" r="r" b="b"/>
              <a:pathLst>
                <a:path w="3607" h="1248">
                  <a:moveTo>
                    <a:pt x="3607" y="1070"/>
                  </a:moveTo>
                  <a:lnTo>
                    <a:pt x="3568" y="1000"/>
                  </a:lnTo>
                  <a:lnTo>
                    <a:pt x="3526" y="931"/>
                  </a:lnTo>
                  <a:lnTo>
                    <a:pt x="3483" y="864"/>
                  </a:lnTo>
                  <a:lnTo>
                    <a:pt x="3437" y="799"/>
                  </a:lnTo>
                  <a:lnTo>
                    <a:pt x="3390" y="736"/>
                  </a:lnTo>
                  <a:lnTo>
                    <a:pt x="3340" y="675"/>
                  </a:lnTo>
                  <a:lnTo>
                    <a:pt x="3289" y="617"/>
                  </a:lnTo>
                  <a:lnTo>
                    <a:pt x="3235" y="561"/>
                  </a:lnTo>
                  <a:lnTo>
                    <a:pt x="3180" y="507"/>
                  </a:lnTo>
                  <a:lnTo>
                    <a:pt x="3123" y="456"/>
                  </a:lnTo>
                  <a:lnTo>
                    <a:pt x="3064" y="407"/>
                  </a:lnTo>
                  <a:lnTo>
                    <a:pt x="3004" y="361"/>
                  </a:lnTo>
                  <a:lnTo>
                    <a:pt x="2942" y="317"/>
                  </a:lnTo>
                  <a:lnTo>
                    <a:pt x="2878" y="275"/>
                  </a:lnTo>
                  <a:lnTo>
                    <a:pt x="2813" y="237"/>
                  </a:lnTo>
                  <a:lnTo>
                    <a:pt x="2746" y="201"/>
                  </a:lnTo>
                  <a:lnTo>
                    <a:pt x="2678" y="168"/>
                  </a:lnTo>
                  <a:lnTo>
                    <a:pt x="2609" y="137"/>
                  </a:lnTo>
                  <a:lnTo>
                    <a:pt x="2538" y="110"/>
                  </a:lnTo>
                  <a:lnTo>
                    <a:pt x="2466" y="85"/>
                  </a:lnTo>
                  <a:lnTo>
                    <a:pt x="2393" y="64"/>
                  </a:lnTo>
                  <a:lnTo>
                    <a:pt x="2319" y="45"/>
                  </a:lnTo>
                  <a:lnTo>
                    <a:pt x="2249" y="30"/>
                  </a:lnTo>
                  <a:lnTo>
                    <a:pt x="2178" y="19"/>
                  </a:lnTo>
                  <a:lnTo>
                    <a:pt x="2108" y="10"/>
                  </a:lnTo>
                  <a:lnTo>
                    <a:pt x="2037" y="4"/>
                  </a:lnTo>
                  <a:lnTo>
                    <a:pt x="1967" y="0"/>
                  </a:lnTo>
                  <a:lnTo>
                    <a:pt x="1896" y="0"/>
                  </a:lnTo>
                  <a:lnTo>
                    <a:pt x="1826" y="2"/>
                  </a:lnTo>
                  <a:lnTo>
                    <a:pt x="1756" y="7"/>
                  </a:lnTo>
                  <a:lnTo>
                    <a:pt x="1686" y="14"/>
                  </a:lnTo>
                  <a:lnTo>
                    <a:pt x="1617" y="24"/>
                  </a:lnTo>
                  <a:lnTo>
                    <a:pt x="1547" y="36"/>
                  </a:lnTo>
                  <a:lnTo>
                    <a:pt x="1479" y="51"/>
                  </a:lnTo>
                  <a:lnTo>
                    <a:pt x="1410" y="69"/>
                  </a:lnTo>
                  <a:lnTo>
                    <a:pt x="1342" y="89"/>
                  </a:lnTo>
                  <a:lnTo>
                    <a:pt x="1275" y="112"/>
                  </a:lnTo>
                  <a:lnTo>
                    <a:pt x="1208" y="137"/>
                  </a:lnTo>
                  <a:lnTo>
                    <a:pt x="1142" y="164"/>
                  </a:lnTo>
                  <a:lnTo>
                    <a:pt x="1076" y="194"/>
                  </a:lnTo>
                  <a:lnTo>
                    <a:pt x="1012" y="226"/>
                  </a:lnTo>
                  <a:lnTo>
                    <a:pt x="948" y="261"/>
                  </a:lnTo>
                  <a:lnTo>
                    <a:pt x="885" y="297"/>
                  </a:lnTo>
                  <a:lnTo>
                    <a:pt x="823" y="336"/>
                  </a:lnTo>
                  <a:lnTo>
                    <a:pt x="762" y="378"/>
                  </a:lnTo>
                  <a:lnTo>
                    <a:pt x="702" y="421"/>
                  </a:lnTo>
                  <a:lnTo>
                    <a:pt x="643" y="467"/>
                  </a:lnTo>
                  <a:lnTo>
                    <a:pt x="585" y="515"/>
                  </a:lnTo>
                  <a:lnTo>
                    <a:pt x="529" y="565"/>
                  </a:lnTo>
                  <a:lnTo>
                    <a:pt x="473" y="617"/>
                  </a:lnTo>
                  <a:lnTo>
                    <a:pt x="419" y="671"/>
                  </a:lnTo>
                  <a:lnTo>
                    <a:pt x="367" y="727"/>
                  </a:lnTo>
                  <a:lnTo>
                    <a:pt x="315" y="785"/>
                  </a:lnTo>
                  <a:lnTo>
                    <a:pt x="265" y="846"/>
                  </a:lnTo>
                  <a:lnTo>
                    <a:pt x="217" y="908"/>
                  </a:lnTo>
                  <a:lnTo>
                    <a:pt x="170" y="972"/>
                  </a:lnTo>
                  <a:lnTo>
                    <a:pt x="125" y="1038"/>
                  </a:lnTo>
                  <a:lnTo>
                    <a:pt x="82" y="1106"/>
                  </a:lnTo>
                  <a:lnTo>
                    <a:pt x="40" y="1176"/>
                  </a:lnTo>
                  <a:lnTo>
                    <a:pt x="0" y="1247"/>
                  </a:lnTo>
                </a:path>
              </a:pathLst>
            </a:custGeom>
            <a:noFill/>
            <a:ln w="133350">
              <a:solidFill>
                <a:srgbClr val="00338D"/>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 name="Freeform 29">
              <a:extLst>
                <a:ext uri="{FF2B5EF4-FFF2-40B4-BE49-F238E27FC236}">
                  <a16:creationId xmlns:a16="http://schemas.microsoft.com/office/drawing/2014/main" id="{B8735843-A948-4B8F-8CFF-4A156C39B959}"/>
                </a:ext>
              </a:extLst>
            </p:cNvPr>
            <p:cNvSpPr>
              <a:spLocks/>
            </p:cNvSpPr>
            <p:nvPr/>
          </p:nvSpPr>
          <p:spPr bwMode="auto">
            <a:xfrm>
              <a:off x="9515" y="-848"/>
              <a:ext cx="587" cy="702"/>
            </a:xfrm>
            <a:custGeom>
              <a:avLst/>
              <a:gdLst>
                <a:gd name="T0" fmla="+- 0 10102 9515"/>
                <a:gd name="T1" fmla="*/ T0 w 587"/>
                <a:gd name="T2" fmla="+- 0 -847 -847"/>
                <a:gd name="T3" fmla="*/ -847 h 702"/>
                <a:gd name="T4" fmla="+- 0 9515 9515"/>
                <a:gd name="T5" fmla="*/ T4 w 587"/>
                <a:gd name="T6" fmla="+- 0 -616 -847"/>
                <a:gd name="T7" fmla="*/ -616 h 702"/>
                <a:gd name="T8" fmla="+- 0 10039 9515"/>
                <a:gd name="T9" fmla="*/ T8 w 587"/>
                <a:gd name="T10" fmla="+- 0 -145 -847"/>
                <a:gd name="T11" fmla="*/ -145 h 702"/>
                <a:gd name="T12" fmla="+- 0 10102 9515"/>
                <a:gd name="T13" fmla="*/ T12 w 587"/>
                <a:gd name="T14" fmla="+- 0 -847 -847"/>
                <a:gd name="T15" fmla="*/ -847 h 702"/>
              </a:gdLst>
              <a:ahLst/>
              <a:cxnLst>
                <a:cxn ang="0">
                  <a:pos x="T1" y="T3"/>
                </a:cxn>
                <a:cxn ang="0">
                  <a:pos x="T5" y="T7"/>
                </a:cxn>
                <a:cxn ang="0">
                  <a:pos x="T9" y="T11"/>
                </a:cxn>
                <a:cxn ang="0">
                  <a:pos x="T13" y="T15"/>
                </a:cxn>
              </a:cxnLst>
              <a:rect l="0" t="0" r="r" b="b"/>
              <a:pathLst>
                <a:path w="587" h="702">
                  <a:moveTo>
                    <a:pt x="587" y="0"/>
                  </a:moveTo>
                  <a:lnTo>
                    <a:pt x="0" y="231"/>
                  </a:lnTo>
                  <a:lnTo>
                    <a:pt x="524" y="702"/>
                  </a:lnTo>
                  <a:lnTo>
                    <a:pt x="587"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 name="Freeform 30">
              <a:extLst>
                <a:ext uri="{FF2B5EF4-FFF2-40B4-BE49-F238E27FC236}">
                  <a16:creationId xmlns:a16="http://schemas.microsoft.com/office/drawing/2014/main" id="{7CFC43D2-039B-49CB-A2FD-5DC38A88BAEE}"/>
                </a:ext>
              </a:extLst>
            </p:cNvPr>
            <p:cNvSpPr>
              <a:spLocks/>
            </p:cNvSpPr>
            <p:nvPr/>
          </p:nvSpPr>
          <p:spPr bwMode="auto">
            <a:xfrm>
              <a:off x="6461" y="5663"/>
              <a:ext cx="3468" cy="1086"/>
            </a:xfrm>
            <a:custGeom>
              <a:avLst/>
              <a:gdLst>
                <a:gd name="T0" fmla="+- 0 6462 6462"/>
                <a:gd name="T1" fmla="*/ T0 w 3468"/>
                <a:gd name="T2" fmla="+- 0 5820 5664"/>
                <a:gd name="T3" fmla="*/ 5820 h 1086"/>
                <a:gd name="T4" fmla="+- 0 6506 6462"/>
                <a:gd name="T5" fmla="*/ T4 w 3468"/>
                <a:gd name="T6" fmla="+- 0 5887 5664"/>
                <a:gd name="T7" fmla="*/ 5887 h 1086"/>
                <a:gd name="T8" fmla="+- 0 6552 6462"/>
                <a:gd name="T9" fmla="*/ T8 w 3468"/>
                <a:gd name="T10" fmla="+- 0 5951 5664"/>
                <a:gd name="T11" fmla="*/ 5951 h 1086"/>
                <a:gd name="T12" fmla="+- 0 6601 6462"/>
                <a:gd name="T13" fmla="*/ T12 w 3468"/>
                <a:gd name="T14" fmla="+- 0 6014 5664"/>
                <a:gd name="T15" fmla="*/ 6014 h 1086"/>
                <a:gd name="T16" fmla="+- 0 6652 6462"/>
                <a:gd name="T17" fmla="*/ T16 w 3468"/>
                <a:gd name="T18" fmla="+- 0 6074 5664"/>
                <a:gd name="T19" fmla="*/ 6074 h 1086"/>
                <a:gd name="T20" fmla="+- 0 6705 6462"/>
                <a:gd name="T21" fmla="*/ T20 w 3468"/>
                <a:gd name="T22" fmla="+- 0 6132 5664"/>
                <a:gd name="T23" fmla="*/ 6132 h 1086"/>
                <a:gd name="T24" fmla="+- 0 6760 6462"/>
                <a:gd name="T25" fmla="*/ T24 w 3468"/>
                <a:gd name="T26" fmla="+- 0 6188 5664"/>
                <a:gd name="T27" fmla="*/ 6188 h 1086"/>
                <a:gd name="T28" fmla="+- 0 6817 6462"/>
                <a:gd name="T29" fmla="*/ T28 w 3468"/>
                <a:gd name="T30" fmla="+- 0 6242 5664"/>
                <a:gd name="T31" fmla="*/ 6242 h 1086"/>
                <a:gd name="T32" fmla="+- 0 6876 6462"/>
                <a:gd name="T33" fmla="*/ T32 w 3468"/>
                <a:gd name="T34" fmla="+- 0 6293 5664"/>
                <a:gd name="T35" fmla="*/ 6293 h 1086"/>
                <a:gd name="T36" fmla="+- 0 6937 6462"/>
                <a:gd name="T37" fmla="*/ T36 w 3468"/>
                <a:gd name="T38" fmla="+- 0 6342 5664"/>
                <a:gd name="T39" fmla="*/ 6342 h 1086"/>
                <a:gd name="T40" fmla="+- 0 7000 6462"/>
                <a:gd name="T41" fmla="*/ T40 w 3468"/>
                <a:gd name="T42" fmla="+- 0 6389 5664"/>
                <a:gd name="T43" fmla="*/ 6389 h 1086"/>
                <a:gd name="T44" fmla="+- 0 7064 6462"/>
                <a:gd name="T45" fmla="*/ T44 w 3468"/>
                <a:gd name="T46" fmla="+- 0 6432 5664"/>
                <a:gd name="T47" fmla="*/ 6432 h 1086"/>
                <a:gd name="T48" fmla="+- 0 7130 6462"/>
                <a:gd name="T49" fmla="*/ T48 w 3468"/>
                <a:gd name="T50" fmla="+- 0 6474 5664"/>
                <a:gd name="T51" fmla="*/ 6474 h 1086"/>
                <a:gd name="T52" fmla="+- 0 7198 6462"/>
                <a:gd name="T53" fmla="*/ T52 w 3468"/>
                <a:gd name="T54" fmla="+- 0 6513 5664"/>
                <a:gd name="T55" fmla="*/ 6513 h 1086"/>
                <a:gd name="T56" fmla="+- 0 7268 6462"/>
                <a:gd name="T57" fmla="*/ T56 w 3468"/>
                <a:gd name="T58" fmla="+- 0 6549 5664"/>
                <a:gd name="T59" fmla="*/ 6549 h 1086"/>
                <a:gd name="T60" fmla="+- 0 7339 6462"/>
                <a:gd name="T61" fmla="*/ T60 w 3468"/>
                <a:gd name="T62" fmla="+- 0 6582 5664"/>
                <a:gd name="T63" fmla="*/ 6582 h 1086"/>
                <a:gd name="T64" fmla="+- 0 7411 6462"/>
                <a:gd name="T65" fmla="*/ T64 w 3468"/>
                <a:gd name="T66" fmla="+- 0 6612 5664"/>
                <a:gd name="T67" fmla="*/ 6612 h 1086"/>
                <a:gd name="T68" fmla="+- 0 7485 6462"/>
                <a:gd name="T69" fmla="*/ T68 w 3468"/>
                <a:gd name="T70" fmla="+- 0 6640 5664"/>
                <a:gd name="T71" fmla="*/ 6640 h 1086"/>
                <a:gd name="T72" fmla="+- 0 7560 6462"/>
                <a:gd name="T73" fmla="*/ T72 w 3468"/>
                <a:gd name="T74" fmla="+- 0 6665 5664"/>
                <a:gd name="T75" fmla="*/ 6665 h 1086"/>
                <a:gd name="T76" fmla="+- 0 7636 6462"/>
                <a:gd name="T77" fmla="*/ T76 w 3468"/>
                <a:gd name="T78" fmla="+- 0 6686 5664"/>
                <a:gd name="T79" fmla="*/ 6686 h 1086"/>
                <a:gd name="T80" fmla="+- 0 7714 6462"/>
                <a:gd name="T81" fmla="*/ T80 w 3468"/>
                <a:gd name="T82" fmla="+- 0 6705 5664"/>
                <a:gd name="T83" fmla="*/ 6705 h 1086"/>
                <a:gd name="T84" fmla="+- 0 7788 6462"/>
                <a:gd name="T85" fmla="*/ T84 w 3468"/>
                <a:gd name="T86" fmla="+- 0 6720 5664"/>
                <a:gd name="T87" fmla="*/ 6720 h 1086"/>
                <a:gd name="T88" fmla="+- 0 7862 6462"/>
                <a:gd name="T89" fmla="*/ T88 w 3468"/>
                <a:gd name="T90" fmla="+- 0 6731 5664"/>
                <a:gd name="T91" fmla="*/ 6731 h 1086"/>
                <a:gd name="T92" fmla="+- 0 7937 6462"/>
                <a:gd name="T93" fmla="*/ T92 w 3468"/>
                <a:gd name="T94" fmla="+- 0 6740 5664"/>
                <a:gd name="T95" fmla="*/ 6740 h 1086"/>
                <a:gd name="T96" fmla="+- 0 8011 6462"/>
                <a:gd name="T97" fmla="*/ T96 w 3468"/>
                <a:gd name="T98" fmla="+- 0 6746 5664"/>
                <a:gd name="T99" fmla="*/ 6746 h 1086"/>
                <a:gd name="T100" fmla="+- 0 8085 6462"/>
                <a:gd name="T101" fmla="*/ T100 w 3468"/>
                <a:gd name="T102" fmla="+- 0 6749 5664"/>
                <a:gd name="T103" fmla="*/ 6749 h 1086"/>
                <a:gd name="T104" fmla="+- 0 8159 6462"/>
                <a:gd name="T105" fmla="*/ T104 w 3468"/>
                <a:gd name="T106" fmla="+- 0 6750 5664"/>
                <a:gd name="T107" fmla="*/ 6750 h 1086"/>
                <a:gd name="T108" fmla="+- 0 8233 6462"/>
                <a:gd name="T109" fmla="*/ T108 w 3468"/>
                <a:gd name="T110" fmla="+- 0 6747 5664"/>
                <a:gd name="T111" fmla="*/ 6747 h 1086"/>
                <a:gd name="T112" fmla="+- 0 8307 6462"/>
                <a:gd name="T113" fmla="*/ T112 w 3468"/>
                <a:gd name="T114" fmla="+- 0 6742 5664"/>
                <a:gd name="T115" fmla="*/ 6742 h 1086"/>
                <a:gd name="T116" fmla="+- 0 8380 6462"/>
                <a:gd name="T117" fmla="*/ T116 w 3468"/>
                <a:gd name="T118" fmla="+- 0 6734 5664"/>
                <a:gd name="T119" fmla="*/ 6734 h 1086"/>
                <a:gd name="T120" fmla="+- 0 8452 6462"/>
                <a:gd name="T121" fmla="*/ T120 w 3468"/>
                <a:gd name="T122" fmla="+- 0 6723 5664"/>
                <a:gd name="T123" fmla="*/ 6723 h 1086"/>
                <a:gd name="T124" fmla="+- 0 8524 6462"/>
                <a:gd name="T125" fmla="*/ T124 w 3468"/>
                <a:gd name="T126" fmla="+- 0 6710 5664"/>
                <a:gd name="T127" fmla="*/ 6710 h 1086"/>
                <a:gd name="T128" fmla="+- 0 8596 6462"/>
                <a:gd name="T129" fmla="*/ T128 w 3468"/>
                <a:gd name="T130" fmla="+- 0 6693 5664"/>
                <a:gd name="T131" fmla="*/ 6693 h 1086"/>
                <a:gd name="T132" fmla="+- 0 8667 6462"/>
                <a:gd name="T133" fmla="*/ T132 w 3468"/>
                <a:gd name="T134" fmla="+- 0 6675 5664"/>
                <a:gd name="T135" fmla="*/ 6675 h 1086"/>
                <a:gd name="T136" fmla="+- 0 8737 6462"/>
                <a:gd name="T137" fmla="*/ T136 w 3468"/>
                <a:gd name="T138" fmla="+- 0 6653 5664"/>
                <a:gd name="T139" fmla="*/ 6653 h 1086"/>
                <a:gd name="T140" fmla="+- 0 8806 6462"/>
                <a:gd name="T141" fmla="*/ T140 w 3468"/>
                <a:gd name="T142" fmla="+- 0 6630 5664"/>
                <a:gd name="T143" fmla="*/ 6630 h 1086"/>
                <a:gd name="T144" fmla="+- 0 8875 6462"/>
                <a:gd name="T145" fmla="*/ T144 w 3468"/>
                <a:gd name="T146" fmla="+- 0 6603 5664"/>
                <a:gd name="T147" fmla="*/ 6603 h 1086"/>
                <a:gd name="T148" fmla="+- 0 8943 6462"/>
                <a:gd name="T149" fmla="*/ T148 w 3468"/>
                <a:gd name="T150" fmla="+- 0 6574 5664"/>
                <a:gd name="T151" fmla="*/ 6574 h 1086"/>
                <a:gd name="T152" fmla="+- 0 9009 6462"/>
                <a:gd name="T153" fmla="*/ T152 w 3468"/>
                <a:gd name="T154" fmla="+- 0 6543 5664"/>
                <a:gd name="T155" fmla="*/ 6543 h 1086"/>
                <a:gd name="T156" fmla="+- 0 9075 6462"/>
                <a:gd name="T157" fmla="*/ T156 w 3468"/>
                <a:gd name="T158" fmla="+- 0 6509 5664"/>
                <a:gd name="T159" fmla="*/ 6509 h 1086"/>
                <a:gd name="T160" fmla="+- 0 9139 6462"/>
                <a:gd name="T161" fmla="*/ T160 w 3468"/>
                <a:gd name="T162" fmla="+- 0 6473 5664"/>
                <a:gd name="T163" fmla="*/ 6473 h 1086"/>
                <a:gd name="T164" fmla="+- 0 9203 6462"/>
                <a:gd name="T165" fmla="*/ T164 w 3468"/>
                <a:gd name="T166" fmla="+- 0 6435 5664"/>
                <a:gd name="T167" fmla="*/ 6435 h 1086"/>
                <a:gd name="T168" fmla="+- 0 9265 6462"/>
                <a:gd name="T169" fmla="*/ T168 w 3468"/>
                <a:gd name="T170" fmla="+- 0 6394 5664"/>
                <a:gd name="T171" fmla="*/ 6394 h 1086"/>
                <a:gd name="T172" fmla="+- 0 9326 6462"/>
                <a:gd name="T173" fmla="*/ T172 w 3468"/>
                <a:gd name="T174" fmla="+- 0 6351 5664"/>
                <a:gd name="T175" fmla="*/ 6351 h 1086"/>
                <a:gd name="T176" fmla="+- 0 9385 6462"/>
                <a:gd name="T177" fmla="*/ T176 w 3468"/>
                <a:gd name="T178" fmla="+- 0 6305 5664"/>
                <a:gd name="T179" fmla="*/ 6305 h 1086"/>
                <a:gd name="T180" fmla="+- 0 9443 6462"/>
                <a:gd name="T181" fmla="*/ T180 w 3468"/>
                <a:gd name="T182" fmla="+- 0 6257 5664"/>
                <a:gd name="T183" fmla="*/ 6257 h 1086"/>
                <a:gd name="T184" fmla="+- 0 9499 6462"/>
                <a:gd name="T185" fmla="*/ T184 w 3468"/>
                <a:gd name="T186" fmla="+- 0 6207 5664"/>
                <a:gd name="T187" fmla="*/ 6207 h 1086"/>
                <a:gd name="T188" fmla="+- 0 9554 6462"/>
                <a:gd name="T189" fmla="*/ T188 w 3468"/>
                <a:gd name="T190" fmla="+- 0 6155 5664"/>
                <a:gd name="T191" fmla="*/ 6155 h 1086"/>
                <a:gd name="T192" fmla="+- 0 9608 6462"/>
                <a:gd name="T193" fmla="*/ T192 w 3468"/>
                <a:gd name="T194" fmla="+- 0 6101 5664"/>
                <a:gd name="T195" fmla="*/ 6101 h 1086"/>
                <a:gd name="T196" fmla="+- 0 9659 6462"/>
                <a:gd name="T197" fmla="*/ T196 w 3468"/>
                <a:gd name="T198" fmla="+- 0 6045 5664"/>
                <a:gd name="T199" fmla="*/ 6045 h 1086"/>
                <a:gd name="T200" fmla="+- 0 9709 6462"/>
                <a:gd name="T201" fmla="*/ T200 w 3468"/>
                <a:gd name="T202" fmla="+- 0 5986 5664"/>
                <a:gd name="T203" fmla="*/ 5986 h 1086"/>
                <a:gd name="T204" fmla="+- 0 9757 6462"/>
                <a:gd name="T205" fmla="*/ T204 w 3468"/>
                <a:gd name="T206" fmla="+- 0 5926 5664"/>
                <a:gd name="T207" fmla="*/ 5926 h 1086"/>
                <a:gd name="T208" fmla="+- 0 9803 6462"/>
                <a:gd name="T209" fmla="*/ T208 w 3468"/>
                <a:gd name="T210" fmla="+- 0 5863 5664"/>
                <a:gd name="T211" fmla="*/ 5863 h 1086"/>
                <a:gd name="T212" fmla="+- 0 9847 6462"/>
                <a:gd name="T213" fmla="*/ T212 w 3468"/>
                <a:gd name="T214" fmla="+- 0 5799 5664"/>
                <a:gd name="T215" fmla="*/ 5799 h 1086"/>
                <a:gd name="T216" fmla="+- 0 9889 6462"/>
                <a:gd name="T217" fmla="*/ T216 w 3468"/>
                <a:gd name="T218" fmla="+- 0 5732 5664"/>
                <a:gd name="T219" fmla="*/ 5732 h 1086"/>
                <a:gd name="T220" fmla="+- 0 9929 6462"/>
                <a:gd name="T221" fmla="*/ T220 w 3468"/>
                <a:gd name="T222" fmla="+- 0 5664 5664"/>
                <a:gd name="T223" fmla="*/ 5664 h 1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Lst>
              <a:rect l="0" t="0" r="r" b="b"/>
              <a:pathLst>
                <a:path w="3468" h="1086">
                  <a:moveTo>
                    <a:pt x="0" y="156"/>
                  </a:moveTo>
                  <a:lnTo>
                    <a:pt x="44" y="223"/>
                  </a:lnTo>
                  <a:lnTo>
                    <a:pt x="90" y="287"/>
                  </a:lnTo>
                  <a:lnTo>
                    <a:pt x="139" y="350"/>
                  </a:lnTo>
                  <a:lnTo>
                    <a:pt x="190" y="410"/>
                  </a:lnTo>
                  <a:lnTo>
                    <a:pt x="243" y="468"/>
                  </a:lnTo>
                  <a:lnTo>
                    <a:pt x="298" y="524"/>
                  </a:lnTo>
                  <a:lnTo>
                    <a:pt x="355" y="578"/>
                  </a:lnTo>
                  <a:lnTo>
                    <a:pt x="414" y="629"/>
                  </a:lnTo>
                  <a:lnTo>
                    <a:pt x="475" y="678"/>
                  </a:lnTo>
                  <a:lnTo>
                    <a:pt x="538" y="725"/>
                  </a:lnTo>
                  <a:lnTo>
                    <a:pt x="602" y="768"/>
                  </a:lnTo>
                  <a:lnTo>
                    <a:pt x="668" y="810"/>
                  </a:lnTo>
                  <a:lnTo>
                    <a:pt x="736" y="849"/>
                  </a:lnTo>
                  <a:lnTo>
                    <a:pt x="806" y="885"/>
                  </a:lnTo>
                  <a:lnTo>
                    <a:pt x="877" y="918"/>
                  </a:lnTo>
                  <a:lnTo>
                    <a:pt x="949" y="948"/>
                  </a:lnTo>
                  <a:lnTo>
                    <a:pt x="1023" y="976"/>
                  </a:lnTo>
                  <a:lnTo>
                    <a:pt x="1098" y="1001"/>
                  </a:lnTo>
                  <a:lnTo>
                    <a:pt x="1174" y="1022"/>
                  </a:lnTo>
                  <a:lnTo>
                    <a:pt x="1252" y="1041"/>
                  </a:lnTo>
                  <a:lnTo>
                    <a:pt x="1326" y="1056"/>
                  </a:lnTo>
                  <a:lnTo>
                    <a:pt x="1400" y="1067"/>
                  </a:lnTo>
                  <a:lnTo>
                    <a:pt x="1475" y="1076"/>
                  </a:lnTo>
                  <a:lnTo>
                    <a:pt x="1549" y="1082"/>
                  </a:lnTo>
                  <a:lnTo>
                    <a:pt x="1623" y="1085"/>
                  </a:lnTo>
                  <a:lnTo>
                    <a:pt x="1697" y="1086"/>
                  </a:lnTo>
                  <a:lnTo>
                    <a:pt x="1771" y="1083"/>
                  </a:lnTo>
                  <a:lnTo>
                    <a:pt x="1845" y="1078"/>
                  </a:lnTo>
                  <a:lnTo>
                    <a:pt x="1918" y="1070"/>
                  </a:lnTo>
                  <a:lnTo>
                    <a:pt x="1990" y="1059"/>
                  </a:lnTo>
                  <a:lnTo>
                    <a:pt x="2062" y="1046"/>
                  </a:lnTo>
                  <a:lnTo>
                    <a:pt x="2134" y="1029"/>
                  </a:lnTo>
                  <a:lnTo>
                    <a:pt x="2205" y="1011"/>
                  </a:lnTo>
                  <a:lnTo>
                    <a:pt x="2275" y="989"/>
                  </a:lnTo>
                  <a:lnTo>
                    <a:pt x="2344" y="966"/>
                  </a:lnTo>
                  <a:lnTo>
                    <a:pt x="2413" y="939"/>
                  </a:lnTo>
                  <a:lnTo>
                    <a:pt x="2481" y="910"/>
                  </a:lnTo>
                  <a:lnTo>
                    <a:pt x="2547" y="879"/>
                  </a:lnTo>
                  <a:lnTo>
                    <a:pt x="2613" y="845"/>
                  </a:lnTo>
                  <a:lnTo>
                    <a:pt x="2677" y="809"/>
                  </a:lnTo>
                  <a:lnTo>
                    <a:pt x="2741" y="771"/>
                  </a:lnTo>
                  <a:lnTo>
                    <a:pt x="2803" y="730"/>
                  </a:lnTo>
                  <a:lnTo>
                    <a:pt x="2864" y="687"/>
                  </a:lnTo>
                  <a:lnTo>
                    <a:pt x="2923" y="641"/>
                  </a:lnTo>
                  <a:lnTo>
                    <a:pt x="2981" y="593"/>
                  </a:lnTo>
                  <a:lnTo>
                    <a:pt x="3037" y="543"/>
                  </a:lnTo>
                  <a:lnTo>
                    <a:pt x="3092" y="491"/>
                  </a:lnTo>
                  <a:lnTo>
                    <a:pt x="3146" y="437"/>
                  </a:lnTo>
                  <a:lnTo>
                    <a:pt x="3197" y="381"/>
                  </a:lnTo>
                  <a:lnTo>
                    <a:pt x="3247" y="322"/>
                  </a:lnTo>
                  <a:lnTo>
                    <a:pt x="3295" y="262"/>
                  </a:lnTo>
                  <a:lnTo>
                    <a:pt x="3341" y="199"/>
                  </a:lnTo>
                  <a:lnTo>
                    <a:pt x="3385" y="135"/>
                  </a:lnTo>
                  <a:lnTo>
                    <a:pt x="3427" y="68"/>
                  </a:lnTo>
                  <a:lnTo>
                    <a:pt x="3467" y="0"/>
                  </a:lnTo>
                </a:path>
              </a:pathLst>
            </a:custGeom>
            <a:noFill/>
            <a:ln w="133350">
              <a:solidFill>
                <a:srgbClr val="00338D"/>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 name="Freeform 31">
              <a:extLst>
                <a:ext uri="{FF2B5EF4-FFF2-40B4-BE49-F238E27FC236}">
                  <a16:creationId xmlns:a16="http://schemas.microsoft.com/office/drawing/2014/main" id="{66B76326-96C1-4242-8D54-69EC2DA00AA4}"/>
                </a:ext>
              </a:extLst>
            </p:cNvPr>
            <p:cNvSpPr>
              <a:spLocks/>
            </p:cNvSpPr>
            <p:nvPr/>
          </p:nvSpPr>
          <p:spPr bwMode="auto">
            <a:xfrm>
              <a:off x="6221" y="5344"/>
              <a:ext cx="570" cy="705"/>
            </a:xfrm>
            <a:custGeom>
              <a:avLst/>
              <a:gdLst>
                <a:gd name="T0" fmla="+- 0 6237 6221"/>
                <a:gd name="T1" fmla="*/ T0 w 570"/>
                <a:gd name="T2" fmla="+- 0 5344 5344"/>
                <a:gd name="T3" fmla="*/ 5344 h 705"/>
                <a:gd name="T4" fmla="+- 0 6221 6221"/>
                <a:gd name="T5" fmla="*/ T4 w 570"/>
                <a:gd name="T6" fmla="+- 0 6048 5344"/>
                <a:gd name="T7" fmla="*/ 6048 h 705"/>
                <a:gd name="T8" fmla="+- 0 6791 6221"/>
                <a:gd name="T9" fmla="*/ T8 w 570"/>
                <a:gd name="T10" fmla="+- 0 5780 5344"/>
                <a:gd name="T11" fmla="*/ 5780 h 705"/>
                <a:gd name="T12" fmla="+- 0 6237 6221"/>
                <a:gd name="T13" fmla="*/ T12 w 570"/>
                <a:gd name="T14" fmla="+- 0 5344 5344"/>
                <a:gd name="T15" fmla="*/ 5344 h 705"/>
              </a:gdLst>
              <a:ahLst/>
              <a:cxnLst>
                <a:cxn ang="0">
                  <a:pos x="T1" y="T3"/>
                </a:cxn>
                <a:cxn ang="0">
                  <a:pos x="T5" y="T7"/>
                </a:cxn>
                <a:cxn ang="0">
                  <a:pos x="T9" y="T11"/>
                </a:cxn>
                <a:cxn ang="0">
                  <a:pos x="T13" y="T15"/>
                </a:cxn>
              </a:cxnLst>
              <a:rect l="0" t="0" r="r" b="b"/>
              <a:pathLst>
                <a:path w="570" h="705">
                  <a:moveTo>
                    <a:pt x="16" y="0"/>
                  </a:moveTo>
                  <a:lnTo>
                    <a:pt x="0" y="704"/>
                  </a:lnTo>
                  <a:lnTo>
                    <a:pt x="570" y="436"/>
                  </a:lnTo>
                  <a:lnTo>
                    <a:pt x="16" y="0"/>
                  </a:ln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14" name="CaixaDeTexto 13">
            <a:extLst>
              <a:ext uri="{FF2B5EF4-FFF2-40B4-BE49-F238E27FC236}">
                <a16:creationId xmlns:a16="http://schemas.microsoft.com/office/drawing/2014/main" id="{6EA38B83-6176-46DA-A907-43A21B9E2CF5}"/>
              </a:ext>
            </a:extLst>
          </p:cNvPr>
          <p:cNvSpPr txBox="1"/>
          <p:nvPr/>
        </p:nvSpPr>
        <p:spPr>
          <a:xfrm>
            <a:off x="1094184" y="7147706"/>
            <a:ext cx="2877274" cy="1569660"/>
          </a:xfrm>
          <a:prstGeom prst="rect">
            <a:avLst/>
          </a:prstGeom>
          <a:noFill/>
        </p:spPr>
        <p:txBody>
          <a:bodyPr wrap="square" rtlCol="0">
            <a:spAutoFit/>
          </a:bodyPr>
          <a:lstStyle/>
          <a:p>
            <a:r>
              <a:rPr lang="pt-BR" sz="3200" b="1" dirty="0">
                <a:latin typeface="Calibri" panose="020F0502020204030204" pitchFamily="34" charset="0"/>
              </a:rPr>
              <a:t>1970´s  Sistema Toyota (Lean e flexibilidade)</a:t>
            </a:r>
          </a:p>
        </p:txBody>
      </p:sp>
      <p:sp>
        <p:nvSpPr>
          <p:cNvPr id="15" name="CaixaDeTexto 14">
            <a:extLst>
              <a:ext uri="{FF2B5EF4-FFF2-40B4-BE49-F238E27FC236}">
                <a16:creationId xmlns:a16="http://schemas.microsoft.com/office/drawing/2014/main" id="{A00F5247-CDAD-4DF5-914B-2F822583B2C2}"/>
              </a:ext>
            </a:extLst>
          </p:cNvPr>
          <p:cNvSpPr txBox="1"/>
          <p:nvPr/>
        </p:nvSpPr>
        <p:spPr>
          <a:xfrm>
            <a:off x="3369473" y="4346208"/>
            <a:ext cx="3521741" cy="1077218"/>
          </a:xfrm>
          <a:prstGeom prst="rect">
            <a:avLst/>
          </a:prstGeom>
          <a:noFill/>
        </p:spPr>
        <p:txBody>
          <a:bodyPr wrap="square" rtlCol="0">
            <a:spAutoFit/>
          </a:bodyPr>
          <a:lstStyle/>
          <a:p>
            <a:r>
              <a:rPr lang="pt-BR" sz="3200" b="1" dirty="0">
                <a:latin typeface="Calibri" panose="020F0502020204030204" pitchFamily="34" charset="0"/>
              </a:rPr>
              <a:t>1990´s  boom da Internet</a:t>
            </a:r>
          </a:p>
        </p:txBody>
      </p:sp>
      <p:sp>
        <p:nvSpPr>
          <p:cNvPr id="16" name="CaixaDeTexto 15">
            <a:extLst>
              <a:ext uri="{FF2B5EF4-FFF2-40B4-BE49-F238E27FC236}">
                <a16:creationId xmlns:a16="http://schemas.microsoft.com/office/drawing/2014/main" id="{62DE7472-27D3-4021-B23A-F18628AAC67A}"/>
              </a:ext>
            </a:extLst>
          </p:cNvPr>
          <p:cNvSpPr txBox="1"/>
          <p:nvPr/>
        </p:nvSpPr>
        <p:spPr>
          <a:xfrm>
            <a:off x="5051991" y="7033952"/>
            <a:ext cx="3684185" cy="1077218"/>
          </a:xfrm>
          <a:prstGeom prst="rect">
            <a:avLst/>
          </a:prstGeom>
          <a:noFill/>
        </p:spPr>
        <p:txBody>
          <a:bodyPr wrap="square" rtlCol="0">
            <a:spAutoFit/>
          </a:bodyPr>
          <a:lstStyle/>
          <a:p>
            <a:r>
              <a:rPr lang="pt-BR" sz="3200" b="1" dirty="0">
                <a:latin typeface="Calibri" panose="020F0502020204030204" pitchFamily="34" charset="0"/>
              </a:rPr>
              <a:t>RUP UML RAD XP  SCRUM DSDM  FDD</a:t>
            </a:r>
          </a:p>
        </p:txBody>
      </p:sp>
      <p:sp>
        <p:nvSpPr>
          <p:cNvPr id="18" name="CaixaDeTexto 17">
            <a:extLst>
              <a:ext uri="{FF2B5EF4-FFF2-40B4-BE49-F238E27FC236}">
                <a16:creationId xmlns:a16="http://schemas.microsoft.com/office/drawing/2014/main" id="{644DA6C0-D383-4814-8B61-673445C50047}"/>
              </a:ext>
            </a:extLst>
          </p:cNvPr>
          <p:cNvSpPr txBox="1"/>
          <p:nvPr/>
        </p:nvSpPr>
        <p:spPr>
          <a:xfrm>
            <a:off x="7703488" y="3654738"/>
            <a:ext cx="2290691" cy="1569660"/>
          </a:xfrm>
          <a:prstGeom prst="rect">
            <a:avLst/>
          </a:prstGeom>
          <a:noFill/>
        </p:spPr>
        <p:txBody>
          <a:bodyPr wrap="square" rtlCol="0">
            <a:spAutoFit/>
          </a:bodyPr>
          <a:lstStyle/>
          <a:p>
            <a:r>
              <a:rPr lang="pt-BR" sz="3200" b="1" dirty="0">
                <a:solidFill>
                  <a:srgbClr val="C00000"/>
                </a:solidFill>
                <a:latin typeface="Calibri" panose="020F0502020204030204" pitchFamily="34" charset="0"/>
              </a:rPr>
              <a:t>2001   Manifesto ágil</a:t>
            </a:r>
          </a:p>
        </p:txBody>
      </p:sp>
      <p:sp>
        <p:nvSpPr>
          <p:cNvPr id="19" name="CaixaDeTexto 18">
            <a:extLst>
              <a:ext uri="{FF2B5EF4-FFF2-40B4-BE49-F238E27FC236}">
                <a16:creationId xmlns:a16="http://schemas.microsoft.com/office/drawing/2014/main" id="{2FBC6228-053A-4D41-B978-4937C5D6064B}"/>
              </a:ext>
            </a:extLst>
          </p:cNvPr>
          <p:cNvSpPr txBox="1"/>
          <p:nvPr/>
        </p:nvSpPr>
        <p:spPr>
          <a:xfrm>
            <a:off x="8702572" y="7780323"/>
            <a:ext cx="3956424" cy="1077218"/>
          </a:xfrm>
          <a:prstGeom prst="rect">
            <a:avLst/>
          </a:prstGeom>
          <a:noFill/>
        </p:spPr>
        <p:txBody>
          <a:bodyPr wrap="square" rtlCol="0">
            <a:spAutoFit/>
          </a:bodyPr>
          <a:lstStyle/>
          <a:p>
            <a:r>
              <a:rPr lang="pt-BR" sz="3200" b="1" dirty="0">
                <a:latin typeface="Calibri" panose="020F0502020204030204" pitchFamily="34" charset="0"/>
              </a:rPr>
              <a:t>2006     Organização ágil (modelo </a:t>
            </a:r>
            <a:r>
              <a:rPr lang="pt-BR" sz="3200" b="1" dirty="0" err="1">
                <a:latin typeface="Calibri" panose="020F0502020204030204" pitchFamily="34" charset="0"/>
              </a:rPr>
              <a:t>Spotify</a:t>
            </a:r>
            <a:r>
              <a:rPr lang="pt-BR" sz="3200" b="1" dirty="0">
                <a:latin typeface="Calibri" panose="020F0502020204030204" pitchFamily="34" charset="0"/>
              </a:rPr>
              <a:t>)</a:t>
            </a:r>
            <a:endParaRPr lang="pt-BR" sz="3200" dirty="0">
              <a:latin typeface="Calibri" panose="020F0502020204030204" pitchFamily="34" charset="0"/>
            </a:endParaRPr>
          </a:p>
        </p:txBody>
      </p:sp>
      <p:sp>
        <p:nvSpPr>
          <p:cNvPr id="2" name="CaixaDeTexto 1">
            <a:extLst>
              <a:ext uri="{FF2B5EF4-FFF2-40B4-BE49-F238E27FC236}">
                <a16:creationId xmlns:a16="http://schemas.microsoft.com/office/drawing/2014/main" id="{E0D2FAFD-7E03-4D92-9055-1D96C482BEBF}"/>
              </a:ext>
            </a:extLst>
          </p:cNvPr>
          <p:cNvSpPr txBox="1"/>
          <p:nvPr/>
        </p:nvSpPr>
        <p:spPr>
          <a:xfrm>
            <a:off x="5775652" y="2067705"/>
            <a:ext cx="2080570" cy="707886"/>
          </a:xfrm>
          <a:prstGeom prst="rect">
            <a:avLst/>
          </a:prstGeom>
          <a:noFill/>
        </p:spPr>
        <p:txBody>
          <a:bodyPr wrap="none" rtlCol="0">
            <a:spAutoFit/>
          </a:bodyPr>
          <a:lstStyle/>
          <a:p>
            <a:r>
              <a:rPr lang="pt-BR" sz="4000" b="1" dirty="0">
                <a:effectLst>
                  <a:outerShdw blurRad="38100" dist="38100" dir="2700000" algn="tl">
                    <a:srgbClr val="000000">
                      <a:alpha val="43137"/>
                    </a:srgbClr>
                  </a:outerShdw>
                </a:effectLst>
                <a:latin typeface="+mj-lt"/>
              </a:rPr>
              <a:t>Histórico</a:t>
            </a:r>
          </a:p>
        </p:txBody>
      </p:sp>
      <p:pic>
        <p:nvPicPr>
          <p:cNvPr id="3074" name="Picture 2" descr="Resultado de imagem para pergaminho">
            <a:extLst>
              <a:ext uri="{FF2B5EF4-FFF2-40B4-BE49-F238E27FC236}">
                <a16:creationId xmlns:a16="http://schemas.microsoft.com/office/drawing/2014/main" id="{CDF1441C-8456-40B6-9613-DF8FF5E06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61" y="3313078"/>
            <a:ext cx="12254547" cy="5742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2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2001E53-EEE3-4B49-97FE-1A5DD80C3026}"/>
              </a:ext>
            </a:extLst>
          </p:cNvPr>
          <p:cNvSpPr>
            <a:spLocks noGrp="1"/>
          </p:cNvSpPr>
          <p:nvPr>
            <p:ph type="body" sz="quarter" idx="11"/>
          </p:nvPr>
        </p:nvSpPr>
        <p:spPr/>
        <p:txBody>
          <a:bodyPr/>
          <a:lstStyle/>
          <a:p>
            <a:r>
              <a:rPr lang="pt-BR" dirty="0"/>
              <a:t>Projeto Caderneta Virtual</a:t>
            </a:r>
          </a:p>
        </p:txBody>
      </p:sp>
      <p:sp>
        <p:nvSpPr>
          <p:cNvPr id="6154" name="CaixaDeTexto 12">
            <a:extLst>
              <a:ext uri="{FF2B5EF4-FFF2-40B4-BE49-F238E27FC236}">
                <a16:creationId xmlns:a16="http://schemas.microsoft.com/office/drawing/2014/main" id="{E84F64FF-9429-4F16-96B8-C3F5881BB531}"/>
              </a:ext>
            </a:extLst>
          </p:cNvPr>
          <p:cNvSpPr txBox="1">
            <a:spLocks noChangeArrowheads="1"/>
          </p:cNvSpPr>
          <p:nvPr/>
        </p:nvSpPr>
        <p:spPr bwMode="auto">
          <a:xfrm>
            <a:off x="734696" y="2896022"/>
            <a:ext cx="5400000" cy="236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aplicativo;</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banco de dados;</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agenda roteirizada;</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agregador de dados e</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caderneta virtual.</a:t>
            </a:r>
          </a:p>
        </p:txBody>
      </p:sp>
      <p:sp>
        <p:nvSpPr>
          <p:cNvPr id="6155" name="CaixaDeTexto 13">
            <a:extLst>
              <a:ext uri="{FF2B5EF4-FFF2-40B4-BE49-F238E27FC236}">
                <a16:creationId xmlns:a16="http://schemas.microsoft.com/office/drawing/2014/main" id="{79BD3BF7-2FFA-468A-B8FF-5DF148BD152B}"/>
              </a:ext>
            </a:extLst>
          </p:cNvPr>
          <p:cNvSpPr txBox="1">
            <a:spLocks noChangeArrowheads="1"/>
          </p:cNvSpPr>
          <p:nvPr/>
        </p:nvSpPr>
        <p:spPr bwMode="auto">
          <a:xfrm>
            <a:off x="7371656" y="2873979"/>
            <a:ext cx="5400000" cy="190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305396" indent="-305396">
              <a:spcBef>
                <a:spcPts val="0"/>
              </a:spcBef>
              <a:spcAft>
                <a:spcPts val="450"/>
              </a:spcAft>
              <a:buClr>
                <a:srgbClr val="69ADE7"/>
              </a:buClr>
              <a:buSzPct val="80000"/>
              <a:buFont typeface="Wingdings" panose="05000000000000000000" pitchFamily="2" charset="2"/>
              <a:buChar char="§"/>
            </a:pPr>
            <a:r>
              <a:rPr lang="pt-BR" altLang="pt-BR" sz="2625" b="1" i="1" dirty="0">
                <a:latin typeface="Arial" panose="020B0604020202020204" pitchFamily="34" charset="0"/>
                <a:ea typeface="Open Sans Semibold" panose="020B0706030804020204" pitchFamily="34" charset="0"/>
              </a:rPr>
              <a:t>chat</a:t>
            </a:r>
            <a:r>
              <a:rPr lang="pt-BR" altLang="pt-BR" sz="2625" b="1" dirty="0">
                <a:latin typeface="Arial" panose="020B0604020202020204" pitchFamily="34" charset="0"/>
                <a:ea typeface="Open Sans Semibold" panose="020B0706030804020204" pitchFamily="34" charset="0"/>
              </a:rPr>
              <a:t>;</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rede social;</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fórum e</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álbum de fotos.</a:t>
            </a:r>
          </a:p>
        </p:txBody>
      </p:sp>
      <p:sp>
        <p:nvSpPr>
          <p:cNvPr id="6156" name="CaixaDeTexto 14">
            <a:extLst>
              <a:ext uri="{FF2B5EF4-FFF2-40B4-BE49-F238E27FC236}">
                <a16:creationId xmlns:a16="http://schemas.microsoft.com/office/drawing/2014/main" id="{FE8B871D-39AD-436E-A002-8C1B7E008319}"/>
              </a:ext>
            </a:extLst>
          </p:cNvPr>
          <p:cNvSpPr txBox="1">
            <a:spLocks noChangeArrowheads="1"/>
          </p:cNvSpPr>
          <p:nvPr/>
        </p:nvSpPr>
        <p:spPr bwMode="auto">
          <a:xfrm>
            <a:off x="734696" y="6203112"/>
            <a:ext cx="5400000"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troca de recados diários;</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gera relatórios;</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guarda dados históricos e</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disponibiliza informações fisiológicas, comportamentais e educacionais.</a:t>
            </a:r>
          </a:p>
        </p:txBody>
      </p:sp>
      <p:sp>
        <p:nvSpPr>
          <p:cNvPr id="6157" name="CaixaDeTexto 15">
            <a:extLst>
              <a:ext uri="{FF2B5EF4-FFF2-40B4-BE49-F238E27FC236}">
                <a16:creationId xmlns:a16="http://schemas.microsoft.com/office/drawing/2014/main" id="{5D5BB1C4-0149-421F-9441-71E2DB74E325}"/>
              </a:ext>
            </a:extLst>
          </p:cNvPr>
          <p:cNvSpPr txBox="1">
            <a:spLocks noChangeArrowheads="1"/>
          </p:cNvSpPr>
          <p:nvPr/>
        </p:nvSpPr>
        <p:spPr bwMode="auto">
          <a:xfrm>
            <a:off x="7371656" y="6182207"/>
            <a:ext cx="5400000" cy="183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compartilha fotos;</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permite divulgação e</a:t>
            </a:r>
          </a:p>
          <a:p>
            <a:pPr marL="305396" indent="-305396">
              <a:spcBef>
                <a:spcPts val="0"/>
              </a:spcBef>
              <a:spcAft>
                <a:spcPts val="450"/>
              </a:spcAft>
              <a:buClr>
                <a:srgbClr val="69ADE7"/>
              </a:buClr>
              <a:buSzPct val="80000"/>
              <a:buFont typeface="Wingdings" panose="05000000000000000000" pitchFamily="2" charset="2"/>
              <a:buChar char="§"/>
            </a:pPr>
            <a:r>
              <a:rPr lang="pt-BR" altLang="pt-BR" sz="2625" b="1" dirty="0">
                <a:latin typeface="Arial" panose="020B0604020202020204" pitchFamily="34" charset="0"/>
                <a:ea typeface="Open Sans Semibold" panose="020B0706030804020204" pitchFamily="34" charset="0"/>
              </a:rPr>
              <a:t>compartilha dados para não autorizados.</a:t>
            </a:r>
          </a:p>
        </p:txBody>
      </p:sp>
      <p:sp>
        <p:nvSpPr>
          <p:cNvPr id="16" name="CaixaDeTexto 15">
            <a:extLst>
              <a:ext uri="{FF2B5EF4-FFF2-40B4-BE49-F238E27FC236}">
                <a16:creationId xmlns:a16="http://schemas.microsoft.com/office/drawing/2014/main" id="{CF057579-6499-42D3-9B42-1BE5DAE18A83}"/>
              </a:ext>
            </a:extLst>
          </p:cNvPr>
          <p:cNvSpPr txBox="1"/>
          <p:nvPr/>
        </p:nvSpPr>
        <p:spPr>
          <a:xfrm>
            <a:off x="734696" y="2291369"/>
            <a:ext cx="5400000" cy="553998"/>
          </a:xfrm>
          <a:prstGeom prst="rect">
            <a:avLst/>
          </a:prstGeom>
          <a:solidFill>
            <a:srgbClr val="289AC2"/>
          </a:solidFill>
        </p:spPr>
        <p:txBody>
          <a:bodyPr wrap="square" rtlCol="0" anchor="ctr">
            <a:spAutoFit/>
          </a:bodyPr>
          <a:lstStyle/>
          <a:p>
            <a:pPr algn="ctr"/>
            <a:r>
              <a:rPr lang="en-US" sz="3000" b="1" dirty="0">
                <a:solidFill>
                  <a:schemeClr val="bg1"/>
                </a:solidFill>
              </a:rPr>
              <a:t>é</a:t>
            </a:r>
            <a:endParaRPr lang="en-US" sz="3000" b="1" i="1" dirty="0">
              <a:solidFill>
                <a:schemeClr val="bg1"/>
              </a:solidFill>
            </a:endParaRPr>
          </a:p>
        </p:txBody>
      </p:sp>
      <p:sp>
        <p:nvSpPr>
          <p:cNvPr id="17" name="CaixaDeTexto 16">
            <a:extLst>
              <a:ext uri="{FF2B5EF4-FFF2-40B4-BE49-F238E27FC236}">
                <a16:creationId xmlns:a16="http://schemas.microsoft.com/office/drawing/2014/main" id="{75BC4D0C-B51C-4E4A-9DC7-B348A6C22FC9}"/>
              </a:ext>
            </a:extLst>
          </p:cNvPr>
          <p:cNvSpPr txBox="1"/>
          <p:nvPr/>
        </p:nvSpPr>
        <p:spPr>
          <a:xfrm>
            <a:off x="7371656" y="2291369"/>
            <a:ext cx="5400000" cy="553998"/>
          </a:xfrm>
          <a:prstGeom prst="rect">
            <a:avLst/>
          </a:prstGeom>
          <a:solidFill>
            <a:srgbClr val="289AC2"/>
          </a:solidFill>
        </p:spPr>
        <p:txBody>
          <a:bodyPr wrap="square" rtlCol="0" anchor="ctr">
            <a:spAutoFit/>
          </a:bodyPr>
          <a:lstStyle/>
          <a:p>
            <a:pPr algn="ctr"/>
            <a:r>
              <a:rPr lang="en-US" sz="3000" b="1" dirty="0" err="1">
                <a:solidFill>
                  <a:schemeClr val="bg1"/>
                </a:solidFill>
              </a:rPr>
              <a:t>não</a:t>
            </a:r>
            <a:r>
              <a:rPr lang="en-US" sz="3000" b="1" dirty="0">
                <a:solidFill>
                  <a:schemeClr val="bg1"/>
                </a:solidFill>
              </a:rPr>
              <a:t> é</a:t>
            </a:r>
            <a:endParaRPr lang="en-US" sz="3000" b="1" i="1" dirty="0">
              <a:solidFill>
                <a:schemeClr val="bg1"/>
              </a:solidFill>
            </a:endParaRPr>
          </a:p>
        </p:txBody>
      </p:sp>
      <p:sp>
        <p:nvSpPr>
          <p:cNvPr id="18" name="CaixaDeTexto 17">
            <a:extLst>
              <a:ext uri="{FF2B5EF4-FFF2-40B4-BE49-F238E27FC236}">
                <a16:creationId xmlns:a16="http://schemas.microsoft.com/office/drawing/2014/main" id="{C4AD66BC-404D-472F-AB07-A6D6486E2B73}"/>
              </a:ext>
            </a:extLst>
          </p:cNvPr>
          <p:cNvSpPr txBox="1"/>
          <p:nvPr/>
        </p:nvSpPr>
        <p:spPr>
          <a:xfrm>
            <a:off x="734696" y="5603911"/>
            <a:ext cx="5400000" cy="553998"/>
          </a:xfrm>
          <a:prstGeom prst="rect">
            <a:avLst/>
          </a:prstGeom>
          <a:solidFill>
            <a:srgbClr val="289AC2"/>
          </a:solidFill>
        </p:spPr>
        <p:txBody>
          <a:bodyPr wrap="square" rtlCol="0" anchor="ctr">
            <a:spAutoFit/>
          </a:bodyPr>
          <a:lstStyle/>
          <a:p>
            <a:pPr algn="ctr"/>
            <a:r>
              <a:rPr lang="en-US" sz="3000" b="1" dirty="0" err="1">
                <a:solidFill>
                  <a:schemeClr val="bg1"/>
                </a:solidFill>
              </a:rPr>
              <a:t>faz</a:t>
            </a:r>
            <a:endParaRPr lang="en-US" sz="3000" b="1" i="1" dirty="0">
              <a:solidFill>
                <a:schemeClr val="bg1"/>
              </a:solidFill>
            </a:endParaRPr>
          </a:p>
        </p:txBody>
      </p:sp>
      <p:sp>
        <p:nvSpPr>
          <p:cNvPr id="19" name="CaixaDeTexto 18">
            <a:extLst>
              <a:ext uri="{FF2B5EF4-FFF2-40B4-BE49-F238E27FC236}">
                <a16:creationId xmlns:a16="http://schemas.microsoft.com/office/drawing/2014/main" id="{A1EE6F7C-C31A-44F5-AE5D-F19A44E93F84}"/>
              </a:ext>
            </a:extLst>
          </p:cNvPr>
          <p:cNvSpPr txBox="1"/>
          <p:nvPr/>
        </p:nvSpPr>
        <p:spPr>
          <a:xfrm>
            <a:off x="7371656" y="5603911"/>
            <a:ext cx="5400000" cy="553998"/>
          </a:xfrm>
          <a:prstGeom prst="rect">
            <a:avLst/>
          </a:prstGeom>
          <a:solidFill>
            <a:srgbClr val="289AC2"/>
          </a:solidFill>
        </p:spPr>
        <p:txBody>
          <a:bodyPr wrap="square" rtlCol="0" anchor="ctr">
            <a:spAutoFit/>
          </a:bodyPr>
          <a:lstStyle/>
          <a:p>
            <a:pPr algn="ctr"/>
            <a:r>
              <a:rPr lang="en-US" sz="3000" b="1" dirty="0" err="1">
                <a:solidFill>
                  <a:schemeClr val="bg1"/>
                </a:solidFill>
              </a:rPr>
              <a:t>não</a:t>
            </a:r>
            <a:r>
              <a:rPr lang="en-US" sz="3000" b="1" dirty="0">
                <a:solidFill>
                  <a:schemeClr val="bg1"/>
                </a:solidFill>
              </a:rPr>
              <a:t> </a:t>
            </a:r>
            <a:r>
              <a:rPr lang="en-US" sz="3000" b="1" dirty="0" err="1">
                <a:solidFill>
                  <a:schemeClr val="bg1"/>
                </a:solidFill>
              </a:rPr>
              <a:t>faz</a:t>
            </a:r>
            <a:endParaRPr lang="en-US" sz="3000" b="1" i="1" dirty="0">
              <a:solidFill>
                <a:schemeClr val="bg1"/>
              </a:solidFill>
            </a:endParaRPr>
          </a:p>
        </p:txBody>
      </p:sp>
      <p:cxnSp>
        <p:nvCxnSpPr>
          <p:cNvPr id="9" name="Conector reto 8">
            <a:extLst>
              <a:ext uri="{FF2B5EF4-FFF2-40B4-BE49-F238E27FC236}">
                <a16:creationId xmlns:a16="http://schemas.microsoft.com/office/drawing/2014/main" id="{94899376-D6FC-4D26-896B-3A3B48CBC5C9}"/>
              </a:ext>
            </a:extLst>
          </p:cNvPr>
          <p:cNvCxnSpPr/>
          <p:nvPr/>
        </p:nvCxnSpPr>
        <p:spPr>
          <a:xfrm>
            <a:off x="6749988" y="2302910"/>
            <a:ext cx="0" cy="6623135"/>
          </a:xfrm>
          <a:prstGeom prst="line">
            <a:avLst/>
          </a:prstGeom>
          <a:ln w="38100">
            <a:solidFill>
              <a:srgbClr val="105B95"/>
            </a:solidFill>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C520AA54-DFCA-4DF5-9AA1-C0C637A37623}"/>
              </a:ext>
            </a:extLst>
          </p:cNvPr>
          <p:cNvCxnSpPr>
            <a:cxnSpLocks/>
          </p:cNvCxnSpPr>
          <p:nvPr/>
        </p:nvCxnSpPr>
        <p:spPr>
          <a:xfrm flipH="1">
            <a:off x="674314" y="5406446"/>
            <a:ext cx="12097342" cy="0"/>
          </a:xfrm>
          <a:prstGeom prst="line">
            <a:avLst/>
          </a:prstGeom>
          <a:ln w="38100">
            <a:solidFill>
              <a:srgbClr val="105B9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B9E1C5D-7C67-4745-A5D7-8F1783C80949}"/>
              </a:ext>
            </a:extLst>
          </p:cNvPr>
          <p:cNvSpPr>
            <a:spLocks noGrp="1"/>
          </p:cNvSpPr>
          <p:nvPr>
            <p:ph type="body" sz="quarter" idx="11"/>
          </p:nvPr>
        </p:nvSpPr>
        <p:spPr/>
        <p:txBody>
          <a:bodyPr/>
          <a:lstStyle/>
          <a:p>
            <a:r>
              <a:rPr lang="pt-BR" dirty="0"/>
              <a:t>Projeto Caderneta Virtual</a:t>
            </a:r>
          </a:p>
        </p:txBody>
      </p:sp>
      <p:sp>
        <p:nvSpPr>
          <p:cNvPr id="7176" name="CaixaDeTexto 13">
            <a:extLst>
              <a:ext uri="{FF2B5EF4-FFF2-40B4-BE49-F238E27FC236}">
                <a16:creationId xmlns:a16="http://schemas.microsoft.com/office/drawing/2014/main" id="{558C7658-3582-45AB-82A6-506C4E60491F}"/>
              </a:ext>
            </a:extLst>
          </p:cNvPr>
          <p:cNvSpPr txBox="1">
            <a:spLocks noChangeArrowheads="1"/>
          </p:cNvSpPr>
          <p:nvPr/>
        </p:nvSpPr>
        <p:spPr bwMode="auto">
          <a:xfrm>
            <a:off x="1578760" y="4495428"/>
            <a:ext cx="153947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3000" b="1" dirty="0">
                <a:latin typeface="Arial" panose="020B0604020202020204" pitchFamily="34" charset="0"/>
              </a:rPr>
              <a:t>Lia</a:t>
            </a:r>
          </a:p>
        </p:txBody>
      </p:sp>
      <p:sp>
        <p:nvSpPr>
          <p:cNvPr id="7178" name="CaixaDeTexto 16">
            <a:extLst>
              <a:ext uri="{FF2B5EF4-FFF2-40B4-BE49-F238E27FC236}">
                <a16:creationId xmlns:a16="http://schemas.microsoft.com/office/drawing/2014/main" id="{B7F8E00F-EB33-4613-A009-0D5FD43079E7}"/>
              </a:ext>
            </a:extLst>
          </p:cNvPr>
          <p:cNvSpPr txBox="1">
            <a:spLocks noChangeArrowheads="1"/>
          </p:cNvSpPr>
          <p:nvPr/>
        </p:nvSpPr>
        <p:spPr bwMode="auto">
          <a:xfrm>
            <a:off x="5956364" y="4495428"/>
            <a:ext cx="153947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3000" b="1" dirty="0">
                <a:latin typeface="Arial" panose="020B0604020202020204" pitchFamily="34" charset="0"/>
              </a:rPr>
              <a:t>Graça</a:t>
            </a:r>
          </a:p>
        </p:txBody>
      </p:sp>
      <p:sp>
        <p:nvSpPr>
          <p:cNvPr id="7179" name="CaixaDeTexto 17">
            <a:extLst>
              <a:ext uri="{FF2B5EF4-FFF2-40B4-BE49-F238E27FC236}">
                <a16:creationId xmlns:a16="http://schemas.microsoft.com/office/drawing/2014/main" id="{00C9443C-083B-4892-8D59-C90673BE5859}"/>
              </a:ext>
            </a:extLst>
          </p:cNvPr>
          <p:cNvSpPr txBox="1">
            <a:spLocks noChangeArrowheads="1"/>
          </p:cNvSpPr>
          <p:nvPr/>
        </p:nvSpPr>
        <p:spPr bwMode="auto">
          <a:xfrm>
            <a:off x="10347852" y="4495428"/>
            <a:ext cx="153769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3000" b="1" dirty="0">
                <a:latin typeface="Arial" panose="020B0604020202020204" pitchFamily="34" charset="0"/>
              </a:rPr>
              <a:t>Vera</a:t>
            </a:r>
          </a:p>
        </p:txBody>
      </p:sp>
      <p:sp>
        <p:nvSpPr>
          <p:cNvPr id="7181" name="CaixaDeTexto 19">
            <a:extLst>
              <a:ext uri="{FF2B5EF4-FFF2-40B4-BE49-F238E27FC236}">
                <a16:creationId xmlns:a16="http://schemas.microsoft.com/office/drawing/2014/main" id="{2266E8C4-A657-4549-AA01-52A9FECBC03E}"/>
              </a:ext>
            </a:extLst>
          </p:cNvPr>
          <p:cNvSpPr txBox="1">
            <a:spLocks noChangeArrowheads="1"/>
          </p:cNvSpPr>
          <p:nvPr/>
        </p:nvSpPr>
        <p:spPr bwMode="auto">
          <a:xfrm>
            <a:off x="427348" y="5053339"/>
            <a:ext cx="3915435"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2700" b="1" u="sng" dirty="0">
                <a:latin typeface="Arial" panose="020B0604020202020204" pitchFamily="34" charset="0"/>
              </a:rPr>
              <a:t>Mãe</a:t>
            </a:r>
            <a:r>
              <a:rPr lang="pt-BR" altLang="pt-BR" sz="2700" b="1" dirty="0">
                <a:latin typeface="Arial" panose="020B0604020202020204" pitchFamily="34" charset="0"/>
              </a:rPr>
              <a:t> preocupada com os filhos. Precisa de acesso constante a informativos, relatórios e alertas.</a:t>
            </a:r>
          </a:p>
        </p:txBody>
      </p:sp>
      <p:sp>
        <p:nvSpPr>
          <p:cNvPr id="7182" name="CaixaDeTexto 20">
            <a:extLst>
              <a:ext uri="{FF2B5EF4-FFF2-40B4-BE49-F238E27FC236}">
                <a16:creationId xmlns:a16="http://schemas.microsoft.com/office/drawing/2014/main" id="{D1A26520-FEE4-45BA-AC6F-97B5424B2DEC}"/>
              </a:ext>
            </a:extLst>
          </p:cNvPr>
          <p:cNvSpPr txBox="1">
            <a:spLocks noChangeArrowheads="1"/>
          </p:cNvSpPr>
          <p:nvPr/>
        </p:nvSpPr>
        <p:spPr bwMode="auto">
          <a:xfrm>
            <a:off x="4697761" y="5053340"/>
            <a:ext cx="403561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2700" b="1" u="sng" dirty="0">
                <a:latin typeface="Arial" panose="020B0604020202020204" pitchFamily="34" charset="0"/>
              </a:rPr>
              <a:t>Diretora</a:t>
            </a:r>
            <a:r>
              <a:rPr lang="pt-BR" altLang="pt-BR" sz="2700" b="1" dirty="0">
                <a:latin typeface="Arial" panose="020B0604020202020204" pitchFamily="34" charset="0"/>
              </a:rPr>
              <a:t> da escola ou creche. Está preocupada com a reputação do estabelecimento. Precisa de qualidade, agilidade e segurança da informação.</a:t>
            </a:r>
          </a:p>
        </p:txBody>
      </p:sp>
      <p:sp>
        <p:nvSpPr>
          <p:cNvPr id="7183" name="CaixaDeTexto 21">
            <a:extLst>
              <a:ext uri="{FF2B5EF4-FFF2-40B4-BE49-F238E27FC236}">
                <a16:creationId xmlns:a16="http://schemas.microsoft.com/office/drawing/2014/main" id="{D33C9FAE-E5DB-42D3-B95A-E9E1CF14713F}"/>
              </a:ext>
            </a:extLst>
          </p:cNvPr>
          <p:cNvSpPr txBox="1">
            <a:spLocks noChangeArrowheads="1"/>
          </p:cNvSpPr>
          <p:nvPr/>
        </p:nvSpPr>
        <p:spPr bwMode="auto">
          <a:xfrm>
            <a:off x="9167394" y="5053340"/>
            <a:ext cx="3898606"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2700" b="1" u="sng" dirty="0">
                <a:latin typeface="Arial" panose="020B0604020202020204" pitchFamily="34" charset="0"/>
              </a:rPr>
              <a:t>Professora.</a:t>
            </a:r>
            <a:r>
              <a:rPr lang="pt-BR" altLang="pt-BR" sz="2700" b="1" dirty="0">
                <a:latin typeface="Arial" panose="020B0604020202020204" pitchFamily="34" charset="0"/>
              </a:rPr>
              <a:t> Precisa de agilidade e facilidade para preenchimento de dados sem aumento de tempo na sua rotina.</a:t>
            </a:r>
          </a:p>
        </p:txBody>
      </p:sp>
      <p:sp>
        <p:nvSpPr>
          <p:cNvPr id="4" name="Retângulo 3">
            <a:extLst>
              <a:ext uri="{FF2B5EF4-FFF2-40B4-BE49-F238E27FC236}">
                <a16:creationId xmlns:a16="http://schemas.microsoft.com/office/drawing/2014/main" id="{A36C3517-E43F-4AB8-9880-4E28E5345821}"/>
              </a:ext>
            </a:extLst>
          </p:cNvPr>
          <p:cNvSpPr/>
          <p:nvPr/>
        </p:nvSpPr>
        <p:spPr>
          <a:xfrm>
            <a:off x="233214" y="2447218"/>
            <a:ext cx="4230571" cy="6206672"/>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a:extLst>
              <a:ext uri="{FF2B5EF4-FFF2-40B4-BE49-F238E27FC236}">
                <a16:creationId xmlns:a16="http://schemas.microsoft.com/office/drawing/2014/main" id="{4AA0DE75-1F65-4A4C-88F0-B37F58A0AA1A}"/>
              </a:ext>
            </a:extLst>
          </p:cNvPr>
          <p:cNvSpPr/>
          <p:nvPr/>
        </p:nvSpPr>
        <p:spPr>
          <a:xfrm>
            <a:off x="4610819" y="2447218"/>
            <a:ext cx="4230571" cy="6206672"/>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a:extLst>
              <a:ext uri="{FF2B5EF4-FFF2-40B4-BE49-F238E27FC236}">
                <a16:creationId xmlns:a16="http://schemas.microsoft.com/office/drawing/2014/main" id="{91FC70F2-7B99-4666-9849-9789524145BE}"/>
              </a:ext>
            </a:extLst>
          </p:cNvPr>
          <p:cNvSpPr/>
          <p:nvPr/>
        </p:nvSpPr>
        <p:spPr>
          <a:xfrm>
            <a:off x="9001413" y="2447218"/>
            <a:ext cx="4230571" cy="6206672"/>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Image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2452" y="2578004"/>
            <a:ext cx="1172094" cy="1701000"/>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5508" y="2577604"/>
            <a:ext cx="1281192" cy="1701800"/>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7804" y="2578004"/>
            <a:ext cx="1117789" cy="17010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B9E1C5D-7C67-4745-A5D7-8F1783C80949}"/>
              </a:ext>
            </a:extLst>
          </p:cNvPr>
          <p:cNvSpPr>
            <a:spLocks noGrp="1"/>
          </p:cNvSpPr>
          <p:nvPr>
            <p:ph type="body" sz="quarter" idx="11"/>
          </p:nvPr>
        </p:nvSpPr>
        <p:spPr/>
        <p:txBody>
          <a:bodyPr/>
          <a:lstStyle/>
          <a:p>
            <a:r>
              <a:rPr lang="pt-BR" dirty="0"/>
              <a:t>Projeto Caderneta Virtual</a:t>
            </a:r>
          </a:p>
        </p:txBody>
      </p:sp>
      <p:sp>
        <p:nvSpPr>
          <p:cNvPr id="7176" name="CaixaDeTexto 13">
            <a:extLst>
              <a:ext uri="{FF2B5EF4-FFF2-40B4-BE49-F238E27FC236}">
                <a16:creationId xmlns:a16="http://schemas.microsoft.com/office/drawing/2014/main" id="{558C7658-3582-45AB-82A6-506C4E60491F}"/>
              </a:ext>
            </a:extLst>
          </p:cNvPr>
          <p:cNvSpPr txBox="1">
            <a:spLocks noChangeArrowheads="1"/>
          </p:cNvSpPr>
          <p:nvPr/>
        </p:nvSpPr>
        <p:spPr bwMode="auto">
          <a:xfrm>
            <a:off x="1578760" y="4495428"/>
            <a:ext cx="153947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3000" b="1" dirty="0">
                <a:latin typeface="Arial" panose="020B0604020202020204" pitchFamily="34" charset="0"/>
              </a:rPr>
              <a:t>Diego </a:t>
            </a:r>
          </a:p>
        </p:txBody>
      </p:sp>
      <p:sp>
        <p:nvSpPr>
          <p:cNvPr id="7178" name="CaixaDeTexto 16">
            <a:extLst>
              <a:ext uri="{FF2B5EF4-FFF2-40B4-BE49-F238E27FC236}">
                <a16:creationId xmlns:a16="http://schemas.microsoft.com/office/drawing/2014/main" id="{B7F8E00F-EB33-4613-A009-0D5FD43079E7}"/>
              </a:ext>
            </a:extLst>
          </p:cNvPr>
          <p:cNvSpPr txBox="1">
            <a:spLocks noChangeArrowheads="1"/>
          </p:cNvSpPr>
          <p:nvPr/>
        </p:nvSpPr>
        <p:spPr bwMode="auto">
          <a:xfrm>
            <a:off x="5962860" y="4495428"/>
            <a:ext cx="153947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3000" b="1" dirty="0">
                <a:latin typeface="Arial" panose="020B0604020202020204" pitchFamily="34" charset="0"/>
              </a:rPr>
              <a:t>Lucas</a:t>
            </a:r>
          </a:p>
        </p:txBody>
      </p:sp>
      <p:sp>
        <p:nvSpPr>
          <p:cNvPr id="7179" name="CaixaDeTexto 17">
            <a:extLst>
              <a:ext uri="{FF2B5EF4-FFF2-40B4-BE49-F238E27FC236}">
                <a16:creationId xmlns:a16="http://schemas.microsoft.com/office/drawing/2014/main" id="{00C9443C-083B-4892-8D59-C90673BE5859}"/>
              </a:ext>
            </a:extLst>
          </p:cNvPr>
          <p:cNvSpPr txBox="1">
            <a:spLocks noChangeArrowheads="1"/>
          </p:cNvSpPr>
          <p:nvPr/>
        </p:nvSpPr>
        <p:spPr bwMode="auto">
          <a:xfrm>
            <a:off x="10347852" y="4495428"/>
            <a:ext cx="153769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3000" b="1" dirty="0">
                <a:latin typeface="Arial" panose="020B0604020202020204" pitchFamily="34" charset="0"/>
              </a:rPr>
              <a:t>Jorge</a:t>
            </a:r>
          </a:p>
        </p:txBody>
      </p:sp>
      <p:sp>
        <p:nvSpPr>
          <p:cNvPr id="7181" name="CaixaDeTexto 19">
            <a:extLst>
              <a:ext uri="{FF2B5EF4-FFF2-40B4-BE49-F238E27FC236}">
                <a16:creationId xmlns:a16="http://schemas.microsoft.com/office/drawing/2014/main" id="{2266E8C4-A657-4549-AA01-52A9FECBC03E}"/>
              </a:ext>
            </a:extLst>
          </p:cNvPr>
          <p:cNvSpPr txBox="1">
            <a:spLocks noChangeArrowheads="1"/>
          </p:cNvSpPr>
          <p:nvPr/>
        </p:nvSpPr>
        <p:spPr bwMode="auto">
          <a:xfrm>
            <a:off x="296271" y="5053340"/>
            <a:ext cx="4104456" cy="316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2850" b="1" u="sng" dirty="0">
                <a:latin typeface="Arial" panose="020B0604020202020204" pitchFamily="34" charset="0"/>
              </a:rPr>
              <a:t>Pai</a:t>
            </a:r>
            <a:r>
              <a:rPr lang="pt-BR" altLang="pt-BR" sz="2850" b="1" dirty="0">
                <a:latin typeface="Arial" panose="020B0604020202020204" pitchFamily="34" charset="0"/>
              </a:rPr>
              <a:t> separado da mãe. Também preocupado com os seus filhos, gostaria de obter informações diárias sobre a educação e saúde deles.</a:t>
            </a:r>
          </a:p>
        </p:txBody>
      </p:sp>
      <p:sp>
        <p:nvSpPr>
          <p:cNvPr id="7182" name="CaixaDeTexto 20">
            <a:extLst>
              <a:ext uri="{FF2B5EF4-FFF2-40B4-BE49-F238E27FC236}">
                <a16:creationId xmlns:a16="http://schemas.microsoft.com/office/drawing/2014/main" id="{D1A26520-FEE4-45BA-AC6F-97B5424B2DEC}"/>
              </a:ext>
            </a:extLst>
          </p:cNvPr>
          <p:cNvSpPr txBox="1">
            <a:spLocks noChangeArrowheads="1"/>
          </p:cNvSpPr>
          <p:nvPr/>
        </p:nvSpPr>
        <p:spPr bwMode="auto">
          <a:xfrm>
            <a:off x="4643754" y="5053340"/>
            <a:ext cx="4096119"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2850" b="1" u="sng" dirty="0">
                <a:latin typeface="Arial" panose="020B0604020202020204" pitchFamily="34" charset="0"/>
              </a:rPr>
              <a:t>Médico</a:t>
            </a:r>
            <a:r>
              <a:rPr lang="pt-BR" altLang="pt-BR" sz="2850" b="1" dirty="0">
                <a:latin typeface="Arial" panose="020B0604020202020204" pitchFamily="34" charset="0"/>
              </a:rPr>
              <a:t> da criança. Precisa de informações precisas sobre rotina diária e eventuais acontecimentos relacionados à saúde dela.</a:t>
            </a:r>
          </a:p>
        </p:txBody>
      </p:sp>
      <p:sp>
        <p:nvSpPr>
          <p:cNvPr id="7183" name="CaixaDeTexto 21">
            <a:extLst>
              <a:ext uri="{FF2B5EF4-FFF2-40B4-BE49-F238E27FC236}">
                <a16:creationId xmlns:a16="http://schemas.microsoft.com/office/drawing/2014/main" id="{D33C9FAE-E5DB-42D3-B95A-E9E1CF14713F}"/>
              </a:ext>
            </a:extLst>
          </p:cNvPr>
          <p:cNvSpPr txBox="1">
            <a:spLocks noChangeArrowheads="1"/>
          </p:cNvSpPr>
          <p:nvPr/>
        </p:nvSpPr>
        <p:spPr bwMode="auto">
          <a:xfrm>
            <a:off x="9140392" y="5053340"/>
            <a:ext cx="3952613" cy="228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2850" b="1" u="sng" dirty="0">
                <a:latin typeface="Arial" panose="020B0604020202020204" pitchFamily="34" charset="0"/>
              </a:rPr>
              <a:t>Avô</a:t>
            </a:r>
            <a:r>
              <a:rPr lang="pt-BR" altLang="pt-BR" sz="2850" b="1" dirty="0">
                <a:latin typeface="Arial" panose="020B0604020202020204" pitchFamily="34" charset="0"/>
              </a:rPr>
              <a:t> carinhoso. Quer saber sobre eventos e, eventualmente, sobre a saúde do neto. </a:t>
            </a:r>
          </a:p>
        </p:txBody>
      </p:sp>
      <p:sp>
        <p:nvSpPr>
          <p:cNvPr id="4" name="Retângulo 3">
            <a:extLst>
              <a:ext uri="{FF2B5EF4-FFF2-40B4-BE49-F238E27FC236}">
                <a16:creationId xmlns:a16="http://schemas.microsoft.com/office/drawing/2014/main" id="{A36C3517-E43F-4AB8-9880-4E28E5345821}"/>
              </a:ext>
            </a:extLst>
          </p:cNvPr>
          <p:cNvSpPr/>
          <p:nvPr/>
        </p:nvSpPr>
        <p:spPr>
          <a:xfrm>
            <a:off x="233214" y="2447218"/>
            <a:ext cx="4230571" cy="6184025"/>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Retângulo 23">
            <a:extLst>
              <a:ext uri="{FF2B5EF4-FFF2-40B4-BE49-F238E27FC236}">
                <a16:creationId xmlns:a16="http://schemas.microsoft.com/office/drawing/2014/main" id="{4AA0DE75-1F65-4A4C-88F0-B37F58A0AA1A}"/>
              </a:ext>
            </a:extLst>
          </p:cNvPr>
          <p:cNvSpPr/>
          <p:nvPr/>
        </p:nvSpPr>
        <p:spPr>
          <a:xfrm>
            <a:off x="4617315" y="2447218"/>
            <a:ext cx="4230571" cy="6184025"/>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Retângulo 24">
            <a:extLst>
              <a:ext uri="{FF2B5EF4-FFF2-40B4-BE49-F238E27FC236}">
                <a16:creationId xmlns:a16="http://schemas.microsoft.com/office/drawing/2014/main" id="{91FC70F2-7B99-4666-9849-9789524145BE}"/>
              </a:ext>
            </a:extLst>
          </p:cNvPr>
          <p:cNvSpPr/>
          <p:nvPr/>
        </p:nvSpPr>
        <p:spPr>
          <a:xfrm>
            <a:off x="9001413" y="2447218"/>
            <a:ext cx="4230571" cy="6184025"/>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Image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2881" y="2605218"/>
            <a:ext cx="1411237" cy="1701000"/>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1314" y="2605218"/>
            <a:ext cx="1422572" cy="1701000"/>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6738" y="2605218"/>
            <a:ext cx="1439921" cy="1701000"/>
          </a:xfrm>
          <a:prstGeom prst="rect">
            <a:avLst/>
          </a:prstGeom>
        </p:spPr>
      </p:pic>
    </p:spTree>
    <p:extLst>
      <p:ext uri="{BB962C8B-B14F-4D97-AF65-F5344CB8AC3E}">
        <p14:creationId xmlns:p14="http://schemas.microsoft.com/office/powerpoint/2010/main" val="464495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55A3F47-CBE8-458B-9DE4-6F3C821BF9CC}"/>
              </a:ext>
            </a:extLst>
          </p:cNvPr>
          <p:cNvSpPr>
            <a:spLocks noGrp="1"/>
          </p:cNvSpPr>
          <p:nvPr>
            <p:ph type="body" sz="quarter" idx="11"/>
          </p:nvPr>
        </p:nvSpPr>
        <p:spPr/>
        <p:txBody>
          <a:bodyPr/>
          <a:lstStyle/>
          <a:p>
            <a:r>
              <a:rPr lang="pt-BR" dirty="0"/>
              <a:t>Projeto Caderneta Virtual</a:t>
            </a:r>
          </a:p>
        </p:txBody>
      </p:sp>
      <p:grpSp>
        <p:nvGrpSpPr>
          <p:cNvPr id="16" name="Agrupar 15"/>
          <p:cNvGrpSpPr/>
          <p:nvPr/>
        </p:nvGrpSpPr>
        <p:grpSpPr>
          <a:xfrm>
            <a:off x="2052517" y="3037266"/>
            <a:ext cx="9401318" cy="4618182"/>
            <a:chOff x="3095328" y="2550320"/>
            <a:chExt cx="12535091" cy="6157576"/>
          </a:xfrm>
        </p:grpSpPr>
        <p:sp>
          <p:nvSpPr>
            <p:cNvPr id="4" name="Retângulo 3">
              <a:extLst>
                <a:ext uri="{FF2B5EF4-FFF2-40B4-BE49-F238E27FC236}">
                  <a16:creationId xmlns:a16="http://schemas.microsoft.com/office/drawing/2014/main" id="{40504C36-51EB-45C5-82EC-3A1D5D83E1E7}"/>
                </a:ext>
              </a:extLst>
            </p:cNvPr>
            <p:cNvSpPr/>
            <p:nvPr/>
          </p:nvSpPr>
          <p:spPr bwMode="auto">
            <a:xfrm>
              <a:off x="3095328" y="2551212"/>
              <a:ext cx="5831980" cy="1512168"/>
            </a:xfrm>
            <a:prstGeom prst="rect">
              <a:avLst/>
            </a:prstGeom>
            <a:solidFill>
              <a:srgbClr val="289AC2"/>
            </a:soli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anchor="ctr"/>
            <a:lstStyle/>
            <a:p>
              <a:pPr algn="ctr" eaLnBrk="0" hangingPunct="0">
                <a:defRPr/>
              </a:pPr>
              <a:r>
                <a:rPr lang="pt-BR" sz="3000" b="1" dirty="0">
                  <a:solidFill>
                    <a:schemeClr val="bg1"/>
                  </a:solidFill>
                  <a:latin typeface="Arial" panose="020B0604020202020204" pitchFamily="34" charset="0"/>
                  <a:cs typeface="Arial" panose="020B0604020202020204" pitchFamily="34" charset="0"/>
                </a:rPr>
                <a:t>Quem?</a:t>
              </a:r>
            </a:p>
          </p:txBody>
        </p:sp>
        <p:sp>
          <p:nvSpPr>
            <p:cNvPr id="5" name="Retângulo 4">
              <a:extLst>
                <a:ext uri="{FF2B5EF4-FFF2-40B4-BE49-F238E27FC236}">
                  <a16:creationId xmlns:a16="http://schemas.microsoft.com/office/drawing/2014/main" id="{60B0B086-B11D-43A5-B9B2-E398F1B3670F}"/>
                </a:ext>
              </a:extLst>
            </p:cNvPr>
            <p:cNvSpPr/>
            <p:nvPr/>
          </p:nvSpPr>
          <p:spPr bwMode="auto">
            <a:xfrm>
              <a:off x="3095328" y="7195728"/>
              <a:ext cx="5831980" cy="1512168"/>
            </a:xfrm>
            <a:prstGeom prst="rect">
              <a:avLst/>
            </a:prstGeom>
            <a:solidFill>
              <a:srgbClr val="289AC2"/>
            </a:soli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anchor="ctr"/>
            <a:lstStyle/>
            <a:p>
              <a:pPr algn="ctr" eaLnBrk="0" hangingPunct="0">
                <a:defRPr/>
              </a:pPr>
              <a:r>
                <a:rPr lang="pt-BR" sz="3000" b="1" dirty="0">
                  <a:solidFill>
                    <a:schemeClr val="bg1"/>
                  </a:solidFill>
                  <a:latin typeface="Arial" panose="020B0604020202020204" pitchFamily="34" charset="0"/>
                  <a:cs typeface="Arial" panose="020B0604020202020204" pitchFamily="34" charset="0"/>
                </a:rPr>
                <a:t>Por quê?</a:t>
              </a:r>
            </a:p>
          </p:txBody>
        </p:sp>
        <p:sp>
          <p:nvSpPr>
            <p:cNvPr id="6" name="Retângulo 5">
              <a:extLst>
                <a:ext uri="{FF2B5EF4-FFF2-40B4-BE49-F238E27FC236}">
                  <a16:creationId xmlns:a16="http://schemas.microsoft.com/office/drawing/2014/main" id="{B26BAB92-0E7A-4F98-AB38-F66209A39CD7}"/>
                </a:ext>
              </a:extLst>
            </p:cNvPr>
            <p:cNvSpPr/>
            <p:nvPr/>
          </p:nvSpPr>
          <p:spPr bwMode="auto">
            <a:xfrm>
              <a:off x="3095328" y="4873470"/>
              <a:ext cx="5831980" cy="1512168"/>
            </a:xfrm>
            <a:prstGeom prst="rect">
              <a:avLst/>
            </a:prstGeom>
            <a:solidFill>
              <a:srgbClr val="289AC2"/>
            </a:soli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anchor="ctr"/>
            <a:lstStyle/>
            <a:p>
              <a:pPr algn="ctr" eaLnBrk="0" hangingPunct="0">
                <a:defRPr/>
              </a:pPr>
              <a:r>
                <a:rPr lang="pt-BR" sz="3000" b="1" dirty="0">
                  <a:solidFill>
                    <a:schemeClr val="bg1"/>
                  </a:solidFill>
                  <a:latin typeface="Arial" panose="020B0604020202020204" pitchFamily="34" charset="0"/>
                  <a:cs typeface="Arial" panose="020B0604020202020204" pitchFamily="34" charset="0"/>
                </a:rPr>
                <a:t>O quê?</a:t>
              </a:r>
            </a:p>
          </p:txBody>
        </p:sp>
        <p:sp>
          <p:nvSpPr>
            <p:cNvPr id="8204" name="Retângulo 6">
              <a:extLst>
                <a:ext uri="{FF2B5EF4-FFF2-40B4-BE49-F238E27FC236}">
                  <a16:creationId xmlns:a16="http://schemas.microsoft.com/office/drawing/2014/main" id="{AADD49F5-724F-488D-A7C7-EC1FE321F572}"/>
                </a:ext>
              </a:extLst>
            </p:cNvPr>
            <p:cNvSpPr>
              <a:spLocks noChangeArrowheads="1"/>
            </p:cNvSpPr>
            <p:nvPr/>
          </p:nvSpPr>
          <p:spPr bwMode="auto">
            <a:xfrm>
              <a:off x="9246504" y="2550320"/>
              <a:ext cx="6383915" cy="6157576"/>
            </a:xfrm>
            <a:prstGeom prst="rect">
              <a:avLst/>
            </a:prstGeom>
            <a:solidFill>
              <a:srgbClr val="105B95"/>
            </a:solidFill>
            <a:ln w="9525" algn="ctr">
              <a:noFill/>
              <a:round/>
              <a:headEnd/>
              <a:tailEnd/>
            </a:ln>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pt-BR" altLang="pt-BR" sz="3000" b="1" dirty="0">
                  <a:solidFill>
                    <a:schemeClr val="bg1"/>
                  </a:solidFill>
                  <a:latin typeface="Arial" panose="020B0604020202020204" pitchFamily="34" charset="0"/>
                </a:rPr>
                <a:t>Como um </a:t>
              </a:r>
              <a:r>
                <a:rPr lang="pt-BR" altLang="pt-BR" sz="3000" b="1" dirty="0">
                  <a:solidFill>
                    <a:schemeClr val="bg1"/>
                  </a:solidFill>
                  <a:latin typeface="Arial Black" panose="020B0A04020102020204" pitchFamily="34" charset="0"/>
                </a:rPr>
                <a:t>&lt;PERFIL&gt;</a:t>
              </a:r>
              <a:r>
                <a:rPr lang="pt-BR" altLang="pt-BR" sz="3000" b="1" dirty="0">
                  <a:solidFill>
                    <a:schemeClr val="bg1"/>
                  </a:solidFill>
                  <a:latin typeface="Arial" panose="020B0604020202020204" pitchFamily="34" charset="0"/>
                </a:rPr>
                <a:t>, eu posso/</a:t>
              </a:r>
            </a:p>
            <a:p>
              <a:pPr algn="ctr" eaLnBrk="1" hangingPunct="1"/>
              <a:r>
                <a:rPr lang="pt-BR" altLang="pt-BR" sz="3000" b="1" dirty="0">
                  <a:solidFill>
                    <a:schemeClr val="bg1"/>
                  </a:solidFill>
                  <a:latin typeface="Arial" panose="020B0604020202020204" pitchFamily="34" charset="0"/>
                </a:rPr>
                <a:t>gostaria/devo </a:t>
              </a:r>
              <a:r>
                <a:rPr lang="pt-BR" altLang="pt-BR" sz="3000" b="1" dirty="0">
                  <a:solidFill>
                    <a:schemeClr val="bg1"/>
                  </a:solidFill>
                  <a:latin typeface="Arial Black" panose="020B0A04020102020204" pitchFamily="34" charset="0"/>
                </a:rPr>
                <a:t>&lt;FUNÇÃO&gt; </a:t>
              </a:r>
              <a:r>
                <a:rPr lang="pt-BR" altLang="pt-BR" sz="3000" b="1" dirty="0">
                  <a:solidFill>
                    <a:schemeClr val="bg1"/>
                  </a:solidFill>
                  <a:latin typeface="Arial" panose="020B0604020202020204" pitchFamily="34" charset="0"/>
                </a:rPr>
                <a:t>para</a:t>
              </a:r>
            </a:p>
            <a:p>
              <a:pPr algn="ctr" eaLnBrk="1" hangingPunct="1"/>
              <a:r>
                <a:rPr lang="pt-BR" altLang="pt-BR" sz="3000" b="1" dirty="0">
                  <a:solidFill>
                    <a:schemeClr val="bg1"/>
                  </a:solidFill>
                  <a:latin typeface="Arial Black" panose="020B0A04020102020204" pitchFamily="34" charset="0"/>
                </a:rPr>
                <a:t>&lt;VALOR&gt;.</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5B178FB9-6316-43A4-9EB3-5165CE02ACA2}"/>
              </a:ext>
            </a:extLst>
          </p:cNvPr>
          <p:cNvSpPr>
            <a:spLocks noGrp="1"/>
          </p:cNvSpPr>
          <p:nvPr>
            <p:ph type="body" sz="quarter" idx="11"/>
          </p:nvPr>
        </p:nvSpPr>
        <p:spPr/>
        <p:txBody>
          <a:bodyPr/>
          <a:lstStyle/>
          <a:p>
            <a:r>
              <a:rPr lang="pt-BR" dirty="0"/>
              <a:t>Projeto Caderneta Virtual</a:t>
            </a:r>
          </a:p>
        </p:txBody>
      </p:sp>
      <p:grpSp>
        <p:nvGrpSpPr>
          <p:cNvPr id="4" name="Agrupar 3"/>
          <p:cNvGrpSpPr/>
          <p:nvPr/>
        </p:nvGrpSpPr>
        <p:grpSpPr>
          <a:xfrm>
            <a:off x="734698" y="2351839"/>
            <a:ext cx="12036959" cy="6572081"/>
            <a:chOff x="1426011" y="1421286"/>
            <a:chExt cx="14299269" cy="8762774"/>
          </a:xfrm>
        </p:grpSpPr>
        <p:sp>
          <p:nvSpPr>
            <p:cNvPr id="80" name="Retângulo 79">
              <a:extLst>
                <a:ext uri="{FF2B5EF4-FFF2-40B4-BE49-F238E27FC236}">
                  <a16:creationId xmlns:a16="http://schemas.microsoft.com/office/drawing/2014/main" id="{1647AC44-45F0-4652-AAB5-DD3A28865B97}"/>
                </a:ext>
              </a:extLst>
            </p:cNvPr>
            <p:cNvSpPr/>
            <p:nvPr/>
          </p:nvSpPr>
          <p:spPr>
            <a:xfrm>
              <a:off x="11088216" y="1421286"/>
              <a:ext cx="2260800" cy="108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Lucas</a:t>
              </a:r>
            </a:p>
            <a:p>
              <a:pPr algn="ctr">
                <a:defRPr/>
              </a:pPr>
              <a:r>
                <a:rPr lang="pt-BR" b="1" dirty="0">
                  <a:solidFill>
                    <a:schemeClr val="bg1"/>
                  </a:solidFill>
                  <a:latin typeface="Arial" panose="020B0604020202020204" pitchFamily="34" charset="0"/>
                  <a:cs typeface="Arial" panose="020B0604020202020204" pitchFamily="34" charset="0"/>
                </a:rPr>
                <a:t>médico</a:t>
              </a:r>
            </a:p>
          </p:txBody>
        </p:sp>
        <p:sp>
          <p:nvSpPr>
            <p:cNvPr id="81" name="Retângulo 80">
              <a:extLst>
                <a:ext uri="{FF2B5EF4-FFF2-40B4-BE49-F238E27FC236}">
                  <a16:creationId xmlns:a16="http://schemas.microsoft.com/office/drawing/2014/main" id="{F8150E57-04A2-450B-83A4-13702E4FF6D1}"/>
                </a:ext>
              </a:extLst>
            </p:cNvPr>
            <p:cNvSpPr/>
            <p:nvPr/>
          </p:nvSpPr>
          <p:spPr>
            <a:xfrm>
              <a:off x="13464480" y="1421286"/>
              <a:ext cx="2260800" cy="108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Jorge</a:t>
              </a:r>
            </a:p>
            <a:p>
              <a:pPr algn="ctr">
                <a:defRPr/>
              </a:pPr>
              <a:r>
                <a:rPr lang="pt-BR" b="1" dirty="0">
                  <a:solidFill>
                    <a:schemeClr val="bg1"/>
                  </a:solidFill>
                  <a:latin typeface="Arial" panose="020B0604020202020204" pitchFamily="34" charset="0"/>
                  <a:cs typeface="Arial" panose="020B0604020202020204" pitchFamily="34" charset="0"/>
                </a:rPr>
                <a:t>avô</a:t>
              </a:r>
            </a:p>
          </p:txBody>
        </p:sp>
        <p:sp>
          <p:nvSpPr>
            <p:cNvPr id="73" name="Retângulo 72">
              <a:extLst>
                <a:ext uri="{FF2B5EF4-FFF2-40B4-BE49-F238E27FC236}">
                  <a16:creationId xmlns:a16="http://schemas.microsoft.com/office/drawing/2014/main" id="{4230BE27-20ED-403E-BD16-E3857BB5AEAF}"/>
                </a:ext>
              </a:extLst>
            </p:cNvPr>
            <p:cNvSpPr/>
            <p:nvPr/>
          </p:nvSpPr>
          <p:spPr>
            <a:xfrm>
              <a:off x="11088216" y="2623220"/>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ter acesso a relatórios funcionais</a:t>
              </a:r>
            </a:p>
          </p:txBody>
        </p:sp>
        <p:sp>
          <p:nvSpPr>
            <p:cNvPr id="74" name="Retângulo 73">
              <a:extLst>
                <a:ext uri="{FF2B5EF4-FFF2-40B4-BE49-F238E27FC236}">
                  <a16:creationId xmlns:a16="http://schemas.microsoft.com/office/drawing/2014/main" id="{DAB7EA84-8819-4437-88A5-E27C6127114B}"/>
                </a:ext>
              </a:extLst>
            </p:cNvPr>
            <p:cNvSpPr/>
            <p:nvPr/>
          </p:nvSpPr>
          <p:spPr>
            <a:xfrm>
              <a:off x="13464480" y="2623220"/>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obter relatórios simplificados</a:t>
              </a:r>
            </a:p>
          </p:txBody>
        </p:sp>
        <p:sp>
          <p:nvSpPr>
            <p:cNvPr id="75" name="Retângulo 74">
              <a:extLst>
                <a:ext uri="{FF2B5EF4-FFF2-40B4-BE49-F238E27FC236}">
                  <a16:creationId xmlns:a16="http://schemas.microsoft.com/office/drawing/2014/main" id="{346F7520-ACD0-4021-B409-2CB8AB99C3E6}"/>
                </a:ext>
              </a:extLst>
            </p:cNvPr>
            <p:cNvSpPr/>
            <p:nvPr/>
          </p:nvSpPr>
          <p:spPr>
            <a:xfrm>
              <a:off x="13464480" y="4567436"/>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receber avisos de eventos por </a:t>
              </a:r>
              <a:r>
                <a:rPr lang="pt-BR" altLang="pt-BR" b="1" i="1" dirty="0" err="1">
                  <a:solidFill>
                    <a:schemeClr val="tx1"/>
                  </a:solidFill>
                  <a:latin typeface="Arial" panose="020B0604020202020204" pitchFamily="34" charset="0"/>
                  <a:cs typeface="Arial" panose="020B0604020202020204" pitchFamily="34" charset="0"/>
                </a:rPr>
                <a:t>sms</a:t>
              </a:r>
              <a:endParaRPr lang="pt-BR" altLang="pt-BR" b="1" i="1" dirty="0">
                <a:solidFill>
                  <a:schemeClr val="tx1"/>
                </a:solidFill>
                <a:latin typeface="Arial" panose="020B0604020202020204" pitchFamily="34" charset="0"/>
                <a:cs typeface="Arial" panose="020B0604020202020204" pitchFamily="34" charset="0"/>
              </a:endParaRPr>
            </a:p>
          </p:txBody>
        </p:sp>
        <p:sp>
          <p:nvSpPr>
            <p:cNvPr id="65" name="Retângulo 64">
              <a:extLst>
                <a:ext uri="{FF2B5EF4-FFF2-40B4-BE49-F238E27FC236}">
                  <a16:creationId xmlns:a16="http://schemas.microsoft.com/office/drawing/2014/main" id="{DA3D879D-3177-4005-A136-591CC7940B4B}"/>
                </a:ext>
              </a:extLst>
            </p:cNvPr>
            <p:cNvSpPr/>
            <p:nvPr/>
          </p:nvSpPr>
          <p:spPr>
            <a:xfrm>
              <a:off x="3887416" y="2623220"/>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comunicar o dia dos alunos com agilidade</a:t>
              </a:r>
            </a:p>
          </p:txBody>
        </p:sp>
        <p:sp>
          <p:nvSpPr>
            <p:cNvPr id="66" name="Retângulo 65">
              <a:extLst>
                <a:ext uri="{FF2B5EF4-FFF2-40B4-BE49-F238E27FC236}">
                  <a16:creationId xmlns:a16="http://schemas.microsoft.com/office/drawing/2014/main" id="{C6CF9ED7-62C0-449A-9354-781F5D2EC99C}"/>
                </a:ext>
              </a:extLst>
            </p:cNvPr>
            <p:cNvSpPr/>
            <p:nvPr/>
          </p:nvSpPr>
          <p:spPr>
            <a:xfrm>
              <a:off x="3887416" y="4567436"/>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gerar</a:t>
              </a:r>
              <a:br>
                <a:rPr lang="pt-BR" altLang="pt-BR" b="1" dirty="0">
                  <a:solidFill>
                    <a:schemeClr val="tx1"/>
                  </a:solidFill>
                  <a:latin typeface="Arial" panose="020B0604020202020204" pitchFamily="34" charset="0"/>
                  <a:cs typeface="Arial" panose="020B0604020202020204" pitchFamily="34" charset="0"/>
                </a:rPr>
              </a:br>
              <a:r>
                <a:rPr lang="pt-BR" altLang="pt-BR" b="1" dirty="0">
                  <a:solidFill>
                    <a:schemeClr val="tx1"/>
                  </a:solidFill>
                  <a:latin typeface="Arial" panose="020B0604020202020204" pitchFamily="34" charset="0"/>
                  <a:cs typeface="Arial" panose="020B0604020202020204" pitchFamily="34" charset="0"/>
                </a:rPr>
                <a:t> relatórios</a:t>
              </a:r>
            </a:p>
          </p:txBody>
        </p:sp>
        <p:sp>
          <p:nvSpPr>
            <p:cNvPr id="67" name="Retângulo 66">
              <a:extLst>
                <a:ext uri="{FF2B5EF4-FFF2-40B4-BE49-F238E27FC236}">
                  <a16:creationId xmlns:a16="http://schemas.microsoft.com/office/drawing/2014/main" id="{B12AA107-48EA-440B-B499-93E78649F32D}"/>
                </a:ext>
              </a:extLst>
            </p:cNvPr>
            <p:cNvSpPr/>
            <p:nvPr/>
          </p:nvSpPr>
          <p:spPr>
            <a:xfrm>
              <a:off x="3887416" y="6511652"/>
              <a:ext cx="2260800" cy="12993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ter acesso restrito </a:t>
              </a:r>
            </a:p>
          </p:txBody>
        </p:sp>
        <p:sp>
          <p:nvSpPr>
            <p:cNvPr id="68" name="Retângulo 67">
              <a:extLst>
                <a:ext uri="{FF2B5EF4-FFF2-40B4-BE49-F238E27FC236}">
                  <a16:creationId xmlns:a16="http://schemas.microsoft.com/office/drawing/2014/main" id="{5FBD475C-4B43-423C-9C6E-B70BAB387839}"/>
                </a:ext>
              </a:extLst>
            </p:cNvPr>
            <p:cNvSpPr/>
            <p:nvPr/>
          </p:nvSpPr>
          <p:spPr>
            <a:xfrm>
              <a:off x="3887416" y="7951979"/>
              <a:ext cx="2260800" cy="2232081"/>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gerar relatórios de comunicados ao Ministério da Saúde</a:t>
              </a:r>
            </a:p>
          </p:txBody>
        </p:sp>
        <p:sp>
          <p:nvSpPr>
            <p:cNvPr id="60" name="Retângulo 59">
              <a:extLst>
                <a:ext uri="{FF2B5EF4-FFF2-40B4-BE49-F238E27FC236}">
                  <a16:creationId xmlns:a16="http://schemas.microsoft.com/office/drawing/2014/main" id="{A3E4DFEE-5875-4773-A018-519771E00904}"/>
                </a:ext>
              </a:extLst>
            </p:cNvPr>
            <p:cNvSpPr/>
            <p:nvPr/>
          </p:nvSpPr>
          <p:spPr>
            <a:xfrm>
              <a:off x="1426011" y="2623220"/>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receber informações por </a:t>
              </a:r>
              <a:r>
                <a:rPr lang="pt-BR" altLang="pt-BR" b="1" i="1" dirty="0" err="1">
                  <a:solidFill>
                    <a:schemeClr val="tx1"/>
                  </a:solidFill>
                  <a:latin typeface="Arial" panose="020B0604020202020204" pitchFamily="34" charset="0"/>
                  <a:cs typeface="Arial" panose="020B0604020202020204" pitchFamily="34" charset="0"/>
                </a:rPr>
                <a:t>push</a:t>
              </a:r>
              <a:endParaRPr lang="pt-BR" altLang="pt-BR" b="1" i="1" dirty="0">
                <a:solidFill>
                  <a:schemeClr val="tx1"/>
                </a:solidFill>
                <a:latin typeface="Arial" panose="020B0604020202020204" pitchFamily="34" charset="0"/>
                <a:cs typeface="Arial" panose="020B0604020202020204" pitchFamily="34" charset="0"/>
              </a:endParaRPr>
            </a:p>
          </p:txBody>
        </p:sp>
        <p:sp>
          <p:nvSpPr>
            <p:cNvPr id="2" name="Retângulo 1">
              <a:extLst>
                <a:ext uri="{FF2B5EF4-FFF2-40B4-BE49-F238E27FC236}">
                  <a16:creationId xmlns:a16="http://schemas.microsoft.com/office/drawing/2014/main" id="{6F52A21D-2118-42F4-BB6A-69F0D9F6E4F2}"/>
                </a:ext>
              </a:extLst>
            </p:cNvPr>
            <p:cNvSpPr/>
            <p:nvPr/>
          </p:nvSpPr>
          <p:spPr>
            <a:xfrm>
              <a:off x="1426011" y="1421286"/>
              <a:ext cx="2260800" cy="108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Lia</a:t>
              </a:r>
            </a:p>
            <a:p>
              <a:pPr algn="ctr">
                <a:defRPr/>
              </a:pPr>
              <a:r>
                <a:rPr lang="pt-BR" b="1" dirty="0">
                  <a:solidFill>
                    <a:schemeClr val="bg1"/>
                  </a:solidFill>
                  <a:latin typeface="Arial" panose="020B0604020202020204" pitchFamily="34" charset="0"/>
                  <a:cs typeface="Arial" panose="020B0604020202020204" pitchFamily="34" charset="0"/>
                </a:rPr>
                <a:t>mãe</a:t>
              </a:r>
            </a:p>
          </p:txBody>
        </p:sp>
        <p:sp>
          <p:nvSpPr>
            <p:cNvPr id="59" name="Retângulo 58">
              <a:extLst>
                <a:ext uri="{FF2B5EF4-FFF2-40B4-BE49-F238E27FC236}">
                  <a16:creationId xmlns:a16="http://schemas.microsoft.com/office/drawing/2014/main" id="{BDA0AE52-1D9B-4287-BB44-4A77E9E636A2}"/>
                </a:ext>
              </a:extLst>
            </p:cNvPr>
            <p:cNvSpPr/>
            <p:nvPr/>
          </p:nvSpPr>
          <p:spPr>
            <a:xfrm>
              <a:off x="3887416" y="1421286"/>
              <a:ext cx="2260800" cy="108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Graça</a:t>
              </a:r>
            </a:p>
            <a:p>
              <a:pPr algn="ctr">
                <a:defRPr/>
              </a:pPr>
              <a:r>
                <a:rPr lang="pt-BR" b="1" dirty="0">
                  <a:solidFill>
                    <a:schemeClr val="bg1"/>
                  </a:solidFill>
                  <a:latin typeface="Arial" panose="020B0604020202020204" pitchFamily="34" charset="0"/>
                  <a:cs typeface="Arial" panose="020B0604020202020204" pitchFamily="34" charset="0"/>
                </a:rPr>
                <a:t>diretora</a:t>
              </a:r>
            </a:p>
          </p:txBody>
        </p:sp>
        <p:sp>
          <p:nvSpPr>
            <p:cNvPr id="62" name="Retângulo 61">
              <a:extLst>
                <a:ext uri="{FF2B5EF4-FFF2-40B4-BE49-F238E27FC236}">
                  <a16:creationId xmlns:a16="http://schemas.microsoft.com/office/drawing/2014/main" id="{0C95E611-6560-410B-A262-E8471A522B5C}"/>
                </a:ext>
              </a:extLst>
            </p:cNvPr>
            <p:cNvSpPr/>
            <p:nvPr/>
          </p:nvSpPr>
          <p:spPr>
            <a:xfrm>
              <a:off x="1426011" y="4567436"/>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comunicar eventos importantes</a:t>
              </a:r>
            </a:p>
          </p:txBody>
        </p:sp>
        <p:sp>
          <p:nvSpPr>
            <p:cNvPr id="63" name="Retângulo 62">
              <a:extLst>
                <a:ext uri="{FF2B5EF4-FFF2-40B4-BE49-F238E27FC236}">
                  <a16:creationId xmlns:a16="http://schemas.microsoft.com/office/drawing/2014/main" id="{A6EBB352-67A0-45F1-AF4E-A8A39849AE78}"/>
                </a:ext>
              </a:extLst>
            </p:cNvPr>
            <p:cNvSpPr/>
            <p:nvPr/>
          </p:nvSpPr>
          <p:spPr>
            <a:xfrm>
              <a:off x="1426011" y="6511652"/>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receber alertas</a:t>
              </a:r>
            </a:p>
          </p:txBody>
        </p:sp>
        <p:sp>
          <p:nvSpPr>
            <p:cNvPr id="64" name="Retângulo 63">
              <a:extLst>
                <a:ext uri="{FF2B5EF4-FFF2-40B4-BE49-F238E27FC236}">
                  <a16:creationId xmlns:a16="http://schemas.microsoft.com/office/drawing/2014/main" id="{D8097423-B9F5-4448-8922-C89F5B44675E}"/>
                </a:ext>
              </a:extLst>
            </p:cNvPr>
            <p:cNvSpPr/>
            <p:nvPr/>
          </p:nvSpPr>
          <p:spPr>
            <a:xfrm>
              <a:off x="1426011" y="8465248"/>
              <a:ext cx="2260800" cy="1646804"/>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receber </a:t>
              </a:r>
              <a:r>
                <a:rPr lang="pt-BR" altLang="pt-BR" b="1" i="1" dirty="0" err="1">
                  <a:solidFill>
                    <a:schemeClr val="tx1"/>
                  </a:solidFill>
                  <a:latin typeface="Arial" panose="020B0604020202020204" pitchFamily="34" charset="0"/>
                  <a:cs typeface="Arial" panose="020B0604020202020204" pitchFamily="34" charset="0"/>
                </a:rPr>
                <a:t>sms</a:t>
              </a:r>
              <a:endParaRPr lang="pt-BR" altLang="pt-BR" b="1" i="1" dirty="0">
                <a:solidFill>
                  <a:schemeClr val="tx1"/>
                </a:solidFill>
                <a:latin typeface="Arial" panose="020B0604020202020204" pitchFamily="34" charset="0"/>
                <a:cs typeface="Arial" panose="020B0604020202020204" pitchFamily="34" charset="0"/>
              </a:endParaRPr>
            </a:p>
          </p:txBody>
        </p:sp>
        <p:sp>
          <p:nvSpPr>
            <p:cNvPr id="69" name="Retângulo 68">
              <a:extLst>
                <a:ext uri="{FF2B5EF4-FFF2-40B4-BE49-F238E27FC236}">
                  <a16:creationId xmlns:a16="http://schemas.microsoft.com/office/drawing/2014/main" id="{5ABC873A-235C-4562-8FA8-CFA2DDE5E74A}"/>
                </a:ext>
              </a:extLst>
            </p:cNvPr>
            <p:cNvSpPr/>
            <p:nvPr/>
          </p:nvSpPr>
          <p:spPr>
            <a:xfrm>
              <a:off x="6335688" y="2623220"/>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comunicar situações especiais aos pais</a:t>
              </a:r>
            </a:p>
          </p:txBody>
        </p:sp>
        <p:sp>
          <p:nvSpPr>
            <p:cNvPr id="70" name="Retângulo 69">
              <a:extLst>
                <a:ext uri="{FF2B5EF4-FFF2-40B4-BE49-F238E27FC236}">
                  <a16:creationId xmlns:a16="http://schemas.microsoft.com/office/drawing/2014/main" id="{7506F43A-E162-420F-B813-DA5CB33051EF}"/>
                </a:ext>
              </a:extLst>
            </p:cNvPr>
            <p:cNvSpPr/>
            <p:nvPr/>
          </p:nvSpPr>
          <p:spPr>
            <a:xfrm>
              <a:off x="6335688" y="4567436"/>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enviar PDF</a:t>
              </a:r>
            </a:p>
          </p:txBody>
        </p:sp>
        <p:sp>
          <p:nvSpPr>
            <p:cNvPr id="71" name="Retângulo 70">
              <a:extLst>
                <a:ext uri="{FF2B5EF4-FFF2-40B4-BE49-F238E27FC236}">
                  <a16:creationId xmlns:a16="http://schemas.microsoft.com/office/drawing/2014/main" id="{16860C8D-1A55-4FB6-B1C5-30027D58AAFA}"/>
                </a:ext>
              </a:extLst>
            </p:cNvPr>
            <p:cNvSpPr/>
            <p:nvPr/>
          </p:nvSpPr>
          <p:spPr>
            <a:xfrm>
              <a:off x="6335688" y="6511652"/>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b="1" dirty="0">
                  <a:solidFill>
                    <a:schemeClr val="tx1"/>
                  </a:solidFill>
                  <a:latin typeface="Arial" panose="020B0604020202020204" pitchFamily="34" charset="0"/>
                  <a:cs typeface="Arial" panose="020B0604020202020204" pitchFamily="34" charset="0"/>
                </a:rPr>
                <a:t>gostaria de facilitar o trabalho diário</a:t>
              </a:r>
            </a:p>
          </p:txBody>
        </p:sp>
        <p:sp>
          <p:nvSpPr>
            <p:cNvPr id="78" name="Retângulo 77">
              <a:extLst>
                <a:ext uri="{FF2B5EF4-FFF2-40B4-BE49-F238E27FC236}">
                  <a16:creationId xmlns:a16="http://schemas.microsoft.com/office/drawing/2014/main" id="{DDAD6542-B628-4676-96E5-005A36AF1336}"/>
                </a:ext>
              </a:extLst>
            </p:cNvPr>
            <p:cNvSpPr/>
            <p:nvPr/>
          </p:nvSpPr>
          <p:spPr>
            <a:xfrm>
              <a:off x="6335688" y="1421286"/>
              <a:ext cx="2260800" cy="108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Vera</a:t>
              </a:r>
            </a:p>
            <a:p>
              <a:pPr algn="ctr">
                <a:defRPr/>
              </a:pPr>
              <a:r>
                <a:rPr lang="pt-BR" b="1" dirty="0">
                  <a:solidFill>
                    <a:schemeClr val="bg1"/>
                  </a:solidFill>
                  <a:latin typeface="Arial" panose="020B0604020202020204" pitchFamily="34" charset="0"/>
                  <a:cs typeface="Arial" panose="020B0604020202020204" pitchFamily="34" charset="0"/>
                </a:rPr>
                <a:t>profa.</a:t>
              </a:r>
            </a:p>
          </p:txBody>
        </p:sp>
        <p:sp>
          <p:nvSpPr>
            <p:cNvPr id="79" name="Retângulo 78">
              <a:extLst>
                <a:ext uri="{FF2B5EF4-FFF2-40B4-BE49-F238E27FC236}">
                  <a16:creationId xmlns:a16="http://schemas.microsoft.com/office/drawing/2014/main" id="{507B6AEA-F6A7-4C59-8930-DCEBA1FC0918}"/>
                </a:ext>
              </a:extLst>
            </p:cNvPr>
            <p:cNvSpPr/>
            <p:nvPr/>
          </p:nvSpPr>
          <p:spPr>
            <a:xfrm>
              <a:off x="8711952" y="1421286"/>
              <a:ext cx="2260800" cy="108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Diego</a:t>
              </a:r>
            </a:p>
            <a:p>
              <a:pPr algn="ctr">
                <a:defRPr/>
              </a:pPr>
              <a:r>
                <a:rPr lang="pt-BR" b="1" dirty="0">
                  <a:solidFill>
                    <a:schemeClr val="bg1"/>
                  </a:solidFill>
                  <a:latin typeface="Arial" panose="020B0604020202020204" pitchFamily="34" charset="0"/>
                  <a:cs typeface="Arial" panose="020B0604020202020204" pitchFamily="34" charset="0"/>
                </a:rPr>
                <a:t>pai</a:t>
              </a:r>
            </a:p>
          </p:txBody>
        </p:sp>
      </p:grpSp>
    </p:spTree>
    <p:extLst>
      <p:ext uri="{BB962C8B-B14F-4D97-AF65-F5344CB8AC3E}">
        <p14:creationId xmlns:p14="http://schemas.microsoft.com/office/powerpoint/2010/main" val="261216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Espaço Reservado para Conteúdo 8">
            <a:extLst>
              <a:ext uri="{FF2B5EF4-FFF2-40B4-BE49-F238E27FC236}">
                <a16:creationId xmlns:a16="http://schemas.microsoft.com/office/drawing/2014/main" id="{9F28EB4D-AB0B-43BB-8928-A65670F6B664}"/>
              </a:ext>
            </a:extLst>
          </p:cNvPr>
          <p:cNvGraphicFramePr>
            <a:graphicFrameLocks noGrp="1"/>
          </p:cNvGraphicFramePr>
          <p:nvPr>
            <p:ph sz="quarter" idx="4294967295"/>
          </p:nvPr>
        </p:nvGraphicFramePr>
        <p:xfrm>
          <a:off x="461477" y="2522774"/>
          <a:ext cx="12583397" cy="5798498"/>
        </p:xfrm>
        <a:graphic>
          <a:graphicData uri="http://schemas.openxmlformats.org/drawingml/2006/table">
            <a:tbl>
              <a:tblPr/>
              <a:tblGrid>
                <a:gridCol w="6654383">
                  <a:extLst>
                    <a:ext uri="{9D8B030D-6E8A-4147-A177-3AD203B41FA5}">
                      <a16:colId xmlns:a16="http://schemas.microsoft.com/office/drawing/2014/main" val="20000"/>
                    </a:ext>
                  </a:extLst>
                </a:gridCol>
                <a:gridCol w="641387">
                  <a:extLst>
                    <a:ext uri="{9D8B030D-6E8A-4147-A177-3AD203B41FA5}">
                      <a16:colId xmlns:a16="http://schemas.microsoft.com/office/drawing/2014/main" val="20001"/>
                    </a:ext>
                  </a:extLst>
                </a:gridCol>
                <a:gridCol w="571319">
                  <a:extLst>
                    <a:ext uri="{9D8B030D-6E8A-4147-A177-3AD203B41FA5}">
                      <a16:colId xmlns:a16="http://schemas.microsoft.com/office/drawing/2014/main" val="20002"/>
                    </a:ext>
                  </a:extLst>
                </a:gridCol>
                <a:gridCol w="571319">
                  <a:extLst>
                    <a:ext uri="{9D8B030D-6E8A-4147-A177-3AD203B41FA5}">
                      <a16:colId xmlns:a16="http://schemas.microsoft.com/office/drawing/2014/main" val="20003"/>
                    </a:ext>
                  </a:extLst>
                </a:gridCol>
                <a:gridCol w="658415">
                  <a:extLst>
                    <a:ext uri="{9D8B030D-6E8A-4147-A177-3AD203B41FA5}">
                      <a16:colId xmlns:a16="http://schemas.microsoft.com/office/drawing/2014/main" val="20004"/>
                    </a:ext>
                  </a:extLst>
                </a:gridCol>
                <a:gridCol w="484223">
                  <a:extLst>
                    <a:ext uri="{9D8B030D-6E8A-4147-A177-3AD203B41FA5}">
                      <a16:colId xmlns:a16="http://schemas.microsoft.com/office/drawing/2014/main" val="20005"/>
                    </a:ext>
                  </a:extLst>
                </a:gridCol>
                <a:gridCol w="571319">
                  <a:extLst>
                    <a:ext uri="{9D8B030D-6E8A-4147-A177-3AD203B41FA5}">
                      <a16:colId xmlns:a16="http://schemas.microsoft.com/office/drawing/2014/main" val="20006"/>
                    </a:ext>
                  </a:extLst>
                </a:gridCol>
                <a:gridCol w="518324">
                  <a:extLst>
                    <a:ext uri="{9D8B030D-6E8A-4147-A177-3AD203B41FA5}">
                      <a16:colId xmlns:a16="http://schemas.microsoft.com/office/drawing/2014/main" val="20007"/>
                    </a:ext>
                  </a:extLst>
                </a:gridCol>
                <a:gridCol w="423774">
                  <a:extLst>
                    <a:ext uri="{9D8B030D-6E8A-4147-A177-3AD203B41FA5}">
                      <a16:colId xmlns:a16="http://schemas.microsoft.com/office/drawing/2014/main" val="20008"/>
                    </a:ext>
                  </a:extLst>
                </a:gridCol>
                <a:gridCol w="916268">
                  <a:extLst>
                    <a:ext uri="{9D8B030D-6E8A-4147-A177-3AD203B41FA5}">
                      <a16:colId xmlns:a16="http://schemas.microsoft.com/office/drawing/2014/main" val="20009"/>
                    </a:ext>
                  </a:extLst>
                </a:gridCol>
                <a:gridCol w="572666">
                  <a:extLst>
                    <a:ext uri="{9D8B030D-6E8A-4147-A177-3AD203B41FA5}">
                      <a16:colId xmlns:a16="http://schemas.microsoft.com/office/drawing/2014/main" val="20010"/>
                    </a:ext>
                  </a:extLst>
                </a:gridCol>
              </a:tblGrid>
              <a:tr h="280961">
                <a:tc rowSpan="3"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rowSpan="3" hMerge="1">
                  <a:txBody>
                    <a:bodyPr/>
                    <a:lstStyle/>
                    <a:p>
                      <a:endParaRPr lang="pt-BR"/>
                    </a:p>
                  </a:txBody>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mãe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dir.</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profa.</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avô</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méd.</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447144">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user</a:t>
                      </a:r>
                      <a:r>
                        <a:rPr lang="pt-BR" sz="1200" b="1" i="1" u="none" strike="noStrike" dirty="0">
                          <a:solidFill>
                            <a:schemeClr val="bg1"/>
                          </a:solidFill>
                          <a:latin typeface="Arial Black" panose="020B0A04020102020204" pitchFamily="34" charset="0"/>
                          <a:cs typeface="Arial" panose="020B0604020202020204" pitchFamily="34" charset="0"/>
                        </a:rPr>
                        <a:t> </a:t>
                      </a:r>
                      <a:r>
                        <a:rPr lang="pt-BR" sz="1200" b="1" i="1" u="none" strike="noStrike" dirty="0" err="1">
                          <a:solidFill>
                            <a:schemeClr val="bg1"/>
                          </a:solidFill>
                          <a:latin typeface="Arial Black" panose="020B0A04020102020204" pitchFamily="34" charset="0"/>
                          <a:cs typeface="Arial" panose="020B0604020202020204" pitchFamily="34" charset="0"/>
                        </a:rPr>
                        <a:t>story</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effort</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B.V.</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ROI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selected</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done</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extLst>
                  <a:ext uri="{0D108BD9-81ED-4DB2-BD59-A6C34878D82A}">
                    <a16:rowId xmlns:a16="http://schemas.microsoft.com/office/drawing/2014/main" val="10003"/>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receber avisos de eventos por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para participar deles.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4"/>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relatórios simplificados para mostrar aos amigos.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5"/>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acesso restrito para garantir segurança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comunicar, com agilidade, o dia dos alunos para gerar credibilidade.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7"/>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gostaria de gerar relatórios de comunicados ao Ministério da Saúde para cumprir a lei.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8"/>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gerar relatórios para ter controle de histórico.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9"/>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comunicar eventos importantes para avisar, por exemplo, a rotina de remédios.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0"/>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alertas para agir rapidamente em caso de emergência.</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1"/>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informações por </a:t>
                      </a:r>
                      <a:r>
                        <a:rPr lang="pt-BR" sz="1200" b="1" i="1" u="none" strike="noStrike" dirty="0" err="1">
                          <a:solidFill>
                            <a:srgbClr val="000000"/>
                          </a:solidFill>
                          <a:latin typeface="Arial" panose="020B0604020202020204" pitchFamily="34" charset="0"/>
                          <a:cs typeface="Arial" panose="020B0604020202020204" pitchFamily="34" charset="0"/>
                        </a:rPr>
                        <a:t>push</a:t>
                      </a:r>
                      <a:r>
                        <a:rPr lang="pt-BR" sz="1200" b="1" i="1" u="none" strike="noStrike"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para acompanhar o filho.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2"/>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em caso de emergência para quando</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estiver sem rede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3"/>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Méd.: gostaria de ter acesso a relatórios funcionais para auxílio no diagnóstico.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4"/>
                  </a:ext>
                </a:extLst>
              </a:tr>
              <a:tr h="447144">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comunicar situações especiais aos pais (ex.: piolho) para eventuais providências.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5"/>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enviar PDF para recados específicos.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facilitar o trabalho diário para ganhar tempo e agilidade.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7"/>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2" name="Espaço Reservado para Texto 1">
            <a:extLst>
              <a:ext uri="{FF2B5EF4-FFF2-40B4-BE49-F238E27FC236}">
                <a16:creationId xmlns:a16="http://schemas.microsoft.com/office/drawing/2014/main" id="{A39C7A95-0115-4AA1-B187-39A2EFEFB20F}"/>
              </a:ext>
            </a:extLst>
          </p:cNvPr>
          <p:cNvSpPr>
            <a:spLocks noGrp="1"/>
          </p:cNvSpPr>
          <p:nvPr>
            <p:ph type="body" sz="quarter" idx="11"/>
          </p:nvPr>
        </p:nvSpPr>
        <p:spPr/>
        <p:txBody>
          <a:bodyPr/>
          <a:lstStyle/>
          <a:p>
            <a:r>
              <a:rPr lang="pt-BR"/>
              <a:t>Priorização</a:t>
            </a:r>
            <a:endParaRPr lang="pt-B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Espaço Reservado para Conteúdo 8">
            <a:extLst>
              <a:ext uri="{FF2B5EF4-FFF2-40B4-BE49-F238E27FC236}">
                <a16:creationId xmlns:a16="http://schemas.microsoft.com/office/drawing/2014/main" id="{9F28EB4D-AB0B-43BB-8928-A65670F6B664}"/>
              </a:ext>
            </a:extLst>
          </p:cNvPr>
          <p:cNvGraphicFramePr>
            <a:graphicFrameLocks noGrp="1"/>
          </p:cNvGraphicFramePr>
          <p:nvPr>
            <p:ph sz="quarter" idx="4294967295"/>
          </p:nvPr>
        </p:nvGraphicFramePr>
        <p:xfrm>
          <a:off x="461477" y="2522774"/>
          <a:ext cx="12583397" cy="5798498"/>
        </p:xfrm>
        <a:graphic>
          <a:graphicData uri="http://schemas.openxmlformats.org/drawingml/2006/table">
            <a:tbl>
              <a:tblPr/>
              <a:tblGrid>
                <a:gridCol w="6654383">
                  <a:extLst>
                    <a:ext uri="{9D8B030D-6E8A-4147-A177-3AD203B41FA5}">
                      <a16:colId xmlns:a16="http://schemas.microsoft.com/office/drawing/2014/main" val="20000"/>
                    </a:ext>
                  </a:extLst>
                </a:gridCol>
                <a:gridCol w="641387">
                  <a:extLst>
                    <a:ext uri="{9D8B030D-6E8A-4147-A177-3AD203B41FA5}">
                      <a16:colId xmlns:a16="http://schemas.microsoft.com/office/drawing/2014/main" val="20001"/>
                    </a:ext>
                  </a:extLst>
                </a:gridCol>
                <a:gridCol w="571319">
                  <a:extLst>
                    <a:ext uri="{9D8B030D-6E8A-4147-A177-3AD203B41FA5}">
                      <a16:colId xmlns:a16="http://schemas.microsoft.com/office/drawing/2014/main" val="20002"/>
                    </a:ext>
                  </a:extLst>
                </a:gridCol>
                <a:gridCol w="571319">
                  <a:extLst>
                    <a:ext uri="{9D8B030D-6E8A-4147-A177-3AD203B41FA5}">
                      <a16:colId xmlns:a16="http://schemas.microsoft.com/office/drawing/2014/main" val="20003"/>
                    </a:ext>
                  </a:extLst>
                </a:gridCol>
                <a:gridCol w="571319">
                  <a:extLst>
                    <a:ext uri="{9D8B030D-6E8A-4147-A177-3AD203B41FA5}">
                      <a16:colId xmlns:a16="http://schemas.microsoft.com/office/drawing/2014/main" val="20004"/>
                    </a:ext>
                  </a:extLst>
                </a:gridCol>
                <a:gridCol w="571319">
                  <a:extLst>
                    <a:ext uri="{9D8B030D-6E8A-4147-A177-3AD203B41FA5}">
                      <a16:colId xmlns:a16="http://schemas.microsoft.com/office/drawing/2014/main" val="20005"/>
                    </a:ext>
                  </a:extLst>
                </a:gridCol>
                <a:gridCol w="571319">
                  <a:extLst>
                    <a:ext uri="{9D8B030D-6E8A-4147-A177-3AD203B41FA5}">
                      <a16:colId xmlns:a16="http://schemas.microsoft.com/office/drawing/2014/main" val="20006"/>
                    </a:ext>
                  </a:extLst>
                </a:gridCol>
                <a:gridCol w="518324">
                  <a:extLst>
                    <a:ext uri="{9D8B030D-6E8A-4147-A177-3AD203B41FA5}">
                      <a16:colId xmlns:a16="http://schemas.microsoft.com/office/drawing/2014/main" val="20007"/>
                    </a:ext>
                  </a:extLst>
                </a:gridCol>
                <a:gridCol w="423774">
                  <a:extLst>
                    <a:ext uri="{9D8B030D-6E8A-4147-A177-3AD203B41FA5}">
                      <a16:colId xmlns:a16="http://schemas.microsoft.com/office/drawing/2014/main" val="20008"/>
                    </a:ext>
                  </a:extLst>
                </a:gridCol>
                <a:gridCol w="916268">
                  <a:extLst>
                    <a:ext uri="{9D8B030D-6E8A-4147-A177-3AD203B41FA5}">
                      <a16:colId xmlns:a16="http://schemas.microsoft.com/office/drawing/2014/main" val="20009"/>
                    </a:ext>
                  </a:extLst>
                </a:gridCol>
                <a:gridCol w="572666">
                  <a:extLst>
                    <a:ext uri="{9D8B030D-6E8A-4147-A177-3AD203B41FA5}">
                      <a16:colId xmlns:a16="http://schemas.microsoft.com/office/drawing/2014/main" val="20010"/>
                    </a:ext>
                  </a:extLst>
                </a:gridCol>
              </a:tblGrid>
              <a:tr h="280961">
                <a:tc rowSpan="3"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rowSpan="3" hMerge="1">
                  <a:txBody>
                    <a:bodyPr/>
                    <a:lstStyle/>
                    <a:p>
                      <a:endParaRPr lang="pt-BR"/>
                    </a:p>
                  </a:txBody>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mãe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dir.</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prof.</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avô</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méd.</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43%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30%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l" fontAlgn="t"/>
                      <a:r>
                        <a:rPr lang="pt-BR" sz="1200" b="1" i="0" u="none" strike="noStrike" kern="1200" dirty="0">
                          <a:solidFill>
                            <a:srgbClr val="000000"/>
                          </a:solidFill>
                          <a:latin typeface="Arial" panose="020B0604020202020204" pitchFamily="34" charset="0"/>
                          <a:ea typeface="+mn-ea"/>
                          <a:cs typeface="Arial" panose="020B0604020202020204" pitchFamily="34" charset="0"/>
                          <a:sym typeface="Wingdings" panose="05000000000000000000" pitchFamily="2" charset="2"/>
                        </a:rPr>
                        <a:t></a:t>
                      </a:r>
                      <a:r>
                        <a:rPr lang="pt-BR" sz="1200" b="1" i="0" u="none" strike="noStrike" kern="1200" dirty="0">
                          <a:solidFill>
                            <a:srgbClr val="000000"/>
                          </a:solidFill>
                          <a:latin typeface="Arial" panose="020B0604020202020204" pitchFamily="34" charset="0"/>
                          <a:ea typeface="+mn-ea"/>
                          <a:cs typeface="Arial" panose="020B0604020202020204" pitchFamily="34" charset="0"/>
                        </a:rPr>
                        <a:t> pesos para as personas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447144">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user</a:t>
                      </a:r>
                      <a:r>
                        <a:rPr lang="pt-BR" sz="1200" b="1" i="1" u="none" strike="noStrike" dirty="0">
                          <a:solidFill>
                            <a:schemeClr val="bg1"/>
                          </a:solidFill>
                          <a:latin typeface="Arial Black" panose="020B0A04020102020204" pitchFamily="34" charset="0"/>
                          <a:cs typeface="Arial" panose="020B0604020202020204" pitchFamily="34" charset="0"/>
                        </a:rPr>
                        <a:t> </a:t>
                      </a:r>
                      <a:r>
                        <a:rPr lang="pt-BR" sz="1200" b="1" i="1" u="none" strike="noStrike" dirty="0" err="1">
                          <a:solidFill>
                            <a:schemeClr val="bg1"/>
                          </a:solidFill>
                          <a:latin typeface="Arial Black" panose="020B0A04020102020204" pitchFamily="34" charset="0"/>
                          <a:cs typeface="Arial" panose="020B0604020202020204" pitchFamily="34" charset="0"/>
                        </a:rPr>
                        <a:t>story</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effort</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B.V.</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ROI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selected</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done</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extLst>
                  <a:ext uri="{0D108BD9-81ED-4DB2-BD59-A6C34878D82A}">
                    <a16:rowId xmlns:a16="http://schemas.microsoft.com/office/drawing/2014/main" val="10003"/>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receber avisos de eventos por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para participar deles.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4"/>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relatórios simplificados para mostrar aos amigos.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5"/>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acesso restrito para garantir segurança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comunicar, com agilidade, o dia dos alunos para gerar credibilidade.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7"/>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gostaria de gerar relatórios de comunicados ao Ministério da Saúde para cumprir a lei.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8"/>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gerar relatórios para ter controle de histórico.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9"/>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comunicar eventos importantes para avisar, por exemplo, a rotina de remédios.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0"/>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alertas para agir rapidamente em caso de emergência.</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1"/>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informações por </a:t>
                      </a:r>
                      <a:r>
                        <a:rPr lang="pt-BR" sz="1200" b="1" i="1" u="none" strike="noStrike" dirty="0" err="1">
                          <a:solidFill>
                            <a:srgbClr val="000000"/>
                          </a:solidFill>
                          <a:latin typeface="Arial" panose="020B0604020202020204" pitchFamily="34" charset="0"/>
                          <a:cs typeface="Arial" panose="020B0604020202020204" pitchFamily="34" charset="0"/>
                        </a:rPr>
                        <a:t>push</a:t>
                      </a:r>
                      <a:r>
                        <a:rPr lang="pt-BR" sz="1200" b="1" i="1" u="none" strike="noStrike"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para acompanhar o filho.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2"/>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em caso de emergência para quando</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estiver sem rede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3"/>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Méd.: gostaria de ter acesso a relatórios funcionais para auxílio no diagnóstico.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4"/>
                  </a:ext>
                </a:extLst>
              </a:tr>
              <a:tr h="447144">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comunicar situações especiais aos pais (ex.: piolho) para eventuais providências.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5"/>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enviar PDF para recados específicos.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facilitar o trabalho diário para ganhar tempo e agilidade.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7"/>
                  </a:ext>
                </a:extLst>
              </a:tr>
              <a:tr h="251123">
                <a:tc>
                  <a:txBody>
                    <a:bodyPr/>
                    <a:lstStyle/>
                    <a:p>
                      <a:pPr algn="l"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2" name="Espaço Reservado para Texto 1">
            <a:extLst>
              <a:ext uri="{FF2B5EF4-FFF2-40B4-BE49-F238E27FC236}">
                <a16:creationId xmlns:a16="http://schemas.microsoft.com/office/drawing/2014/main" id="{A39C7A95-0115-4AA1-B187-39A2EFEFB20F}"/>
              </a:ext>
            </a:extLst>
          </p:cNvPr>
          <p:cNvSpPr>
            <a:spLocks noGrp="1"/>
          </p:cNvSpPr>
          <p:nvPr>
            <p:ph type="body" sz="quarter" idx="11"/>
          </p:nvPr>
        </p:nvSpPr>
        <p:spPr/>
        <p:txBody>
          <a:bodyPr/>
          <a:lstStyle/>
          <a:p>
            <a:r>
              <a:rPr lang="pt-BR"/>
              <a:t>Priorização</a:t>
            </a:r>
            <a:endParaRPr lang="pt-BR" dirty="0"/>
          </a:p>
        </p:txBody>
      </p:sp>
    </p:spTree>
    <p:extLst>
      <p:ext uri="{BB962C8B-B14F-4D97-AF65-F5344CB8AC3E}">
        <p14:creationId xmlns:p14="http://schemas.microsoft.com/office/powerpoint/2010/main" val="41285036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Espaço Reservado para Conteúdo 8">
            <a:extLst>
              <a:ext uri="{FF2B5EF4-FFF2-40B4-BE49-F238E27FC236}">
                <a16:creationId xmlns:a16="http://schemas.microsoft.com/office/drawing/2014/main" id="{9F28EB4D-AB0B-43BB-8928-A65670F6B664}"/>
              </a:ext>
            </a:extLst>
          </p:cNvPr>
          <p:cNvGraphicFramePr>
            <a:graphicFrameLocks noGrp="1"/>
          </p:cNvGraphicFramePr>
          <p:nvPr>
            <p:ph sz="quarter" idx="4294967295"/>
          </p:nvPr>
        </p:nvGraphicFramePr>
        <p:xfrm>
          <a:off x="461477" y="2522774"/>
          <a:ext cx="12583397" cy="5798498"/>
        </p:xfrm>
        <a:graphic>
          <a:graphicData uri="http://schemas.openxmlformats.org/drawingml/2006/table">
            <a:tbl>
              <a:tblPr/>
              <a:tblGrid>
                <a:gridCol w="6654383">
                  <a:extLst>
                    <a:ext uri="{9D8B030D-6E8A-4147-A177-3AD203B41FA5}">
                      <a16:colId xmlns:a16="http://schemas.microsoft.com/office/drawing/2014/main" val="20000"/>
                    </a:ext>
                  </a:extLst>
                </a:gridCol>
                <a:gridCol w="641387">
                  <a:extLst>
                    <a:ext uri="{9D8B030D-6E8A-4147-A177-3AD203B41FA5}">
                      <a16:colId xmlns:a16="http://schemas.microsoft.com/office/drawing/2014/main" val="20001"/>
                    </a:ext>
                  </a:extLst>
                </a:gridCol>
                <a:gridCol w="571319">
                  <a:extLst>
                    <a:ext uri="{9D8B030D-6E8A-4147-A177-3AD203B41FA5}">
                      <a16:colId xmlns:a16="http://schemas.microsoft.com/office/drawing/2014/main" val="20002"/>
                    </a:ext>
                  </a:extLst>
                </a:gridCol>
                <a:gridCol w="571319">
                  <a:extLst>
                    <a:ext uri="{9D8B030D-6E8A-4147-A177-3AD203B41FA5}">
                      <a16:colId xmlns:a16="http://schemas.microsoft.com/office/drawing/2014/main" val="20003"/>
                    </a:ext>
                  </a:extLst>
                </a:gridCol>
                <a:gridCol w="571319">
                  <a:extLst>
                    <a:ext uri="{9D8B030D-6E8A-4147-A177-3AD203B41FA5}">
                      <a16:colId xmlns:a16="http://schemas.microsoft.com/office/drawing/2014/main" val="20004"/>
                    </a:ext>
                  </a:extLst>
                </a:gridCol>
                <a:gridCol w="571319">
                  <a:extLst>
                    <a:ext uri="{9D8B030D-6E8A-4147-A177-3AD203B41FA5}">
                      <a16:colId xmlns:a16="http://schemas.microsoft.com/office/drawing/2014/main" val="20005"/>
                    </a:ext>
                  </a:extLst>
                </a:gridCol>
                <a:gridCol w="571319">
                  <a:extLst>
                    <a:ext uri="{9D8B030D-6E8A-4147-A177-3AD203B41FA5}">
                      <a16:colId xmlns:a16="http://schemas.microsoft.com/office/drawing/2014/main" val="20006"/>
                    </a:ext>
                  </a:extLst>
                </a:gridCol>
                <a:gridCol w="518324">
                  <a:extLst>
                    <a:ext uri="{9D8B030D-6E8A-4147-A177-3AD203B41FA5}">
                      <a16:colId xmlns:a16="http://schemas.microsoft.com/office/drawing/2014/main" val="20007"/>
                    </a:ext>
                  </a:extLst>
                </a:gridCol>
                <a:gridCol w="423774">
                  <a:extLst>
                    <a:ext uri="{9D8B030D-6E8A-4147-A177-3AD203B41FA5}">
                      <a16:colId xmlns:a16="http://schemas.microsoft.com/office/drawing/2014/main" val="20008"/>
                    </a:ext>
                  </a:extLst>
                </a:gridCol>
                <a:gridCol w="916268">
                  <a:extLst>
                    <a:ext uri="{9D8B030D-6E8A-4147-A177-3AD203B41FA5}">
                      <a16:colId xmlns:a16="http://schemas.microsoft.com/office/drawing/2014/main" val="20009"/>
                    </a:ext>
                  </a:extLst>
                </a:gridCol>
                <a:gridCol w="572666">
                  <a:extLst>
                    <a:ext uri="{9D8B030D-6E8A-4147-A177-3AD203B41FA5}">
                      <a16:colId xmlns:a16="http://schemas.microsoft.com/office/drawing/2014/main" val="20010"/>
                    </a:ext>
                  </a:extLst>
                </a:gridCol>
              </a:tblGrid>
              <a:tr h="280961">
                <a:tc rowSpan="3"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rowSpan="3" hMerge="1">
                  <a:txBody>
                    <a:bodyPr/>
                    <a:lstStyle/>
                    <a:p>
                      <a:endParaRPr lang="pt-BR"/>
                    </a:p>
                  </a:txBody>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mãe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dir.</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prof.</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avô</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méd.</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43%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30%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l" fontAlgn="t"/>
                      <a:r>
                        <a:rPr lang="pt-BR" sz="1200" b="1" i="0" u="none" strike="noStrike" kern="1200" dirty="0">
                          <a:solidFill>
                            <a:srgbClr val="000000"/>
                          </a:solidFill>
                          <a:latin typeface="Arial" panose="020B0604020202020204" pitchFamily="34" charset="0"/>
                          <a:ea typeface="+mn-ea"/>
                          <a:cs typeface="Arial" panose="020B0604020202020204" pitchFamily="34" charset="0"/>
                          <a:sym typeface="Wingdings" panose="05000000000000000000" pitchFamily="2" charset="2"/>
                        </a:rPr>
                        <a:t></a:t>
                      </a:r>
                      <a:r>
                        <a:rPr lang="pt-BR" sz="1200" b="1" i="0" u="none" strike="noStrike" kern="1200" dirty="0">
                          <a:solidFill>
                            <a:srgbClr val="000000"/>
                          </a:solidFill>
                          <a:latin typeface="Arial" panose="020B0604020202020204" pitchFamily="34" charset="0"/>
                          <a:ea typeface="+mn-ea"/>
                          <a:cs typeface="Arial" panose="020B0604020202020204" pitchFamily="34" charset="0"/>
                        </a:rPr>
                        <a:t> pesos para as personas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447144">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user</a:t>
                      </a:r>
                      <a:r>
                        <a:rPr lang="pt-BR" sz="1200" b="1" i="1" u="none" strike="noStrike" dirty="0">
                          <a:solidFill>
                            <a:schemeClr val="bg1"/>
                          </a:solidFill>
                          <a:latin typeface="Arial Black" panose="020B0A04020102020204" pitchFamily="34" charset="0"/>
                          <a:cs typeface="Arial" panose="020B0604020202020204" pitchFamily="34" charset="0"/>
                        </a:rPr>
                        <a:t> </a:t>
                      </a:r>
                      <a:r>
                        <a:rPr lang="pt-BR" sz="1200" b="1" i="1" u="none" strike="noStrike" dirty="0" err="1">
                          <a:solidFill>
                            <a:schemeClr val="bg1"/>
                          </a:solidFill>
                          <a:latin typeface="Arial Black" panose="020B0A04020102020204" pitchFamily="34" charset="0"/>
                          <a:cs typeface="Arial" panose="020B0604020202020204" pitchFamily="34" charset="0"/>
                        </a:rPr>
                        <a:t>story</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effort</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5">
                  <a:txBody>
                    <a:bodyPr/>
                    <a:lstStyle/>
                    <a:p>
                      <a:pPr marL="0" marR="0" lvl="0" indent="0" algn="ctr" defTabSz="1371464" rtl="0" eaLnBrk="1" fontAlgn="t" latinLnBrk="0" hangingPunct="1">
                        <a:lnSpc>
                          <a:spcPct val="100000"/>
                        </a:lnSpc>
                        <a:spcBef>
                          <a:spcPts val="0"/>
                        </a:spcBef>
                        <a:spcAft>
                          <a:spcPts val="0"/>
                        </a:spcAft>
                        <a:buClrTx/>
                        <a:buSzTx/>
                        <a:buFontTx/>
                        <a:buNone/>
                        <a:tabLst/>
                        <a:defRPr/>
                      </a:pPr>
                      <a:r>
                        <a:rPr lang="pt-BR" sz="1200" b="1" i="0" u="none" strike="noStrike" kern="1200" dirty="0">
                          <a:solidFill>
                            <a:schemeClr val="bg1"/>
                          </a:solidFill>
                          <a:latin typeface="Arial Black" panose="020B0A04020102020204" pitchFamily="34" charset="0"/>
                          <a:ea typeface="+mn-ea"/>
                          <a:cs typeface="Arial" panose="020B0604020202020204" pitchFamily="34" charset="0"/>
                        </a:rPr>
                        <a:t>importância para as personas</a:t>
                      </a:r>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B.V.</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ROI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selected</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done</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extLst>
                  <a:ext uri="{0D108BD9-81ED-4DB2-BD59-A6C34878D82A}">
                    <a16:rowId xmlns:a16="http://schemas.microsoft.com/office/drawing/2014/main" val="10003"/>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receber avisos de eventos por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para participar deles.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4"/>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relatórios simplificados para mostrar aos amigos.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5"/>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acesso restrito para garantir segurança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comunicar, com agilidade, o dia dos alunos para gerar credibilidade.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7"/>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gostaria de gerar relatórios de comunicados ao Ministério da Saúde para cumprir a lei.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8"/>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gerar relatórios para ter controle de histórico.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9"/>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comunicar eventos importantes para avisar, por exemplo, a rotina de remédios.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0"/>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alertas para agir rapidamente em caso de emergência.</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1"/>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informações por </a:t>
                      </a:r>
                      <a:r>
                        <a:rPr lang="pt-BR" sz="1200" b="1" i="1" u="none" strike="noStrike" dirty="0" err="1">
                          <a:solidFill>
                            <a:srgbClr val="000000"/>
                          </a:solidFill>
                          <a:latin typeface="Arial" panose="020B0604020202020204" pitchFamily="34" charset="0"/>
                          <a:cs typeface="Arial" panose="020B0604020202020204" pitchFamily="34" charset="0"/>
                        </a:rPr>
                        <a:t>push</a:t>
                      </a:r>
                      <a:r>
                        <a:rPr lang="pt-BR" sz="1200" b="1" i="1" u="none" strike="noStrike"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para acompanhar o filho.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2"/>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em caso de emergência para quando</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estiver sem rede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3"/>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Méd.: gostaria de ter acesso a relatórios funcionais para auxílio no diagnóstico.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4"/>
                  </a:ext>
                </a:extLst>
              </a:tr>
              <a:tr h="447144">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comunicar situações especiais aos pais (ex.: piolho) para eventuais providências.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5"/>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enviar PDF para recados específicos.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facilitar o trabalho diário para ganhar tempo e agilidade.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7"/>
                  </a:ext>
                </a:extLst>
              </a:tr>
              <a:tr h="251123">
                <a:tc>
                  <a:txBody>
                    <a:bodyPr/>
                    <a:lstStyle/>
                    <a:p>
                      <a:pPr algn="l"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2" name="Espaço Reservado para Texto 1">
            <a:extLst>
              <a:ext uri="{FF2B5EF4-FFF2-40B4-BE49-F238E27FC236}">
                <a16:creationId xmlns:a16="http://schemas.microsoft.com/office/drawing/2014/main" id="{A39C7A95-0115-4AA1-B187-39A2EFEFB20F}"/>
              </a:ext>
            </a:extLst>
          </p:cNvPr>
          <p:cNvSpPr>
            <a:spLocks noGrp="1"/>
          </p:cNvSpPr>
          <p:nvPr>
            <p:ph type="body" sz="quarter" idx="11"/>
          </p:nvPr>
        </p:nvSpPr>
        <p:spPr/>
        <p:txBody>
          <a:bodyPr/>
          <a:lstStyle/>
          <a:p>
            <a:r>
              <a:rPr lang="pt-BR"/>
              <a:t>Priorização</a:t>
            </a:r>
            <a:endParaRPr lang="pt-BR" dirty="0"/>
          </a:p>
        </p:txBody>
      </p:sp>
    </p:spTree>
    <p:extLst>
      <p:ext uri="{BB962C8B-B14F-4D97-AF65-F5344CB8AC3E}">
        <p14:creationId xmlns:p14="http://schemas.microsoft.com/office/powerpoint/2010/main" val="15429856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ço Reservado para Conteúdo 8">
            <a:extLst>
              <a:ext uri="{FF2B5EF4-FFF2-40B4-BE49-F238E27FC236}">
                <a16:creationId xmlns:a16="http://schemas.microsoft.com/office/drawing/2014/main" id="{9F28EB4D-AB0B-43BB-8928-A65670F6B664}"/>
              </a:ext>
            </a:extLst>
          </p:cNvPr>
          <p:cNvGraphicFramePr>
            <a:graphicFrameLocks noGrp="1"/>
          </p:cNvGraphicFramePr>
          <p:nvPr>
            <p:ph sz="quarter" idx="4294967295"/>
          </p:nvPr>
        </p:nvGraphicFramePr>
        <p:xfrm>
          <a:off x="461477" y="2522774"/>
          <a:ext cx="12583397" cy="5798498"/>
        </p:xfrm>
        <a:graphic>
          <a:graphicData uri="http://schemas.openxmlformats.org/drawingml/2006/table">
            <a:tbl>
              <a:tblPr/>
              <a:tblGrid>
                <a:gridCol w="6654383">
                  <a:extLst>
                    <a:ext uri="{9D8B030D-6E8A-4147-A177-3AD203B41FA5}">
                      <a16:colId xmlns:a16="http://schemas.microsoft.com/office/drawing/2014/main" val="20000"/>
                    </a:ext>
                  </a:extLst>
                </a:gridCol>
                <a:gridCol w="641387">
                  <a:extLst>
                    <a:ext uri="{9D8B030D-6E8A-4147-A177-3AD203B41FA5}">
                      <a16:colId xmlns:a16="http://schemas.microsoft.com/office/drawing/2014/main" val="20001"/>
                    </a:ext>
                  </a:extLst>
                </a:gridCol>
                <a:gridCol w="571319">
                  <a:extLst>
                    <a:ext uri="{9D8B030D-6E8A-4147-A177-3AD203B41FA5}">
                      <a16:colId xmlns:a16="http://schemas.microsoft.com/office/drawing/2014/main" val="20002"/>
                    </a:ext>
                  </a:extLst>
                </a:gridCol>
                <a:gridCol w="571319">
                  <a:extLst>
                    <a:ext uri="{9D8B030D-6E8A-4147-A177-3AD203B41FA5}">
                      <a16:colId xmlns:a16="http://schemas.microsoft.com/office/drawing/2014/main" val="20003"/>
                    </a:ext>
                  </a:extLst>
                </a:gridCol>
                <a:gridCol w="571319">
                  <a:extLst>
                    <a:ext uri="{9D8B030D-6E8A-4147-A177-3AD203B41FA5}">
                      <a16:colId xmlns:a16="http://schemas.microsoft.com/office/drawing/2014/main" val="20004"/>
                    </a:ext>
                  </a:extLst>
                </a:gridCol>
                <a:gridCol w="571319">
                  <a:extLst>
                    <a:ext uri="{9D8B030D-6E8A-4147-A177-3AD203B41FA5}">
                      <a16:colId xmlns:a16="http://schemas.microsoft.com/office/drawing/2014/main" val="20005"/>
                    </a:ext>
                  </a:extLst>
                </a:gridCol>
                <a:gridCol w="571319">
                  <a:extLst>
                    <a:ext uri="{9D8B030D-6E8A-4147-A177-3AD203B41FA5}">
                      <a16:colId xmlns:a16="http://schemas.microsoft.com/office/drawing/2014/main" val="20006"/>
                    </a:ext>
                  </a:extLst>
                </a:gridCol>
                <a:gridCol w="518324">
                  <a:extLst>
                    <a:ext uri="{9D8B030D-6E8A-4147-A177-3AD203B41FA5}">
                      <a16:colId xmlns:a16="http://schemas.microsoft.com/office/drawing/2014/main" val="20007"/>
                    </a:ext>
                  </a:extLst>
                </a:gridCol>
                <a:gridCol w="423774">
                  <a:extLst>
                    <a:ext uri="{9D8B030D-6E8A-4147-A177-3AD203B41FA5}">
                      <a16:colId xmlns:a16="http://schemas.microsoft.com/office/drawing/2014/main" val="20008"/>
                    </a:ext>
                  </a:extLst>
                </a:gridCol>
                <a:gridCol w="916268">
                  <a:extLst>
                    <a:ext uri="{9D8B030D-6E8A-4147-A177-3AD203B41FA5}">
                      <a16:colId xmlns:a16="http://schemas.microsoft.com/office/drawing/2014/main" val="20009"/>
                    </a:ext>
                  </a:extLst>
                </a:gridCol>
                <a:gridCol w="572666">
                  <a:extLst>
                    <a:ext uri="{9D8B030D-6E8A-4147-A177-3AD203B41FA5}">
                      <a16:colId xmlns:a16="http://schemas.microsoft.com/office/drawing/2014/main" val="20010"/>
                    </a:ext>
                  </a:extLst>
                </a:gridCol>
              </a:tblGrid>
              <a:tr h="280961">
                <a:tc rowSpan="3"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rowSpan="3" hMerge="1">
                  <a:txBody>
                    <a:bodyPr/>
                    <a:lstStyle/>
                    <a:p>
                      <a:endParaRPr lang="pt-BR"/>
                    </a:p>
                  </a:txBody>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mãe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dir.</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prof.</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avô</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méd.</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43%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30%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l" fontAlgn="t"/>
                      <a:r>
                        <a:rPr lang="pt-BR" sz="1200" b="1" i="0" u="none" strike="noStrike" kern="1200" dirty="0">
                          <a:solidFill>
                            <a:srgbClr val="000000"/>
                          </a:solidFill>
                          <a:latin typeface="Arial" panose="020B0604020202020204" pitchFamily="34" charset="0"/>
                          <a:ea typeface="+mn-ea"/>
                          <a:cs typeface="Arial" panose="020B0604020202020204" pitchFamily="34" charset="0"/>
                          <a:sym typeface="Wingdings" panose="05000000000000000000" pitchFamily="2" charset="2"/>
                        </a:rPr>
                        <a:t></a:t>
                      </a:r>
                      <a:r>
                        <a:rPr lang="pt-BR" sz="1200" b="1" i="0" u="none" strike="noStrike" kern="1200" dirty="0">
                          <a:solidFill>
                            <a:srgbClr val="000000"/>
                          </a:solidFill>
                          <a:latin typeface="Arial" panose="020B0604020202020204" pitchFamily="34" charset="0"/>
                          <a:ea typeface="+mn-ea"/>
                          <a:cs typeface="Arial" panose="020B0604020202020204" pitchFamily="34" charset="0"/>
                        </a:rPr>
                        <a:t> pesos para as personas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447144">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user</a:t>
                      </a:r>
                      <a:r>
                        <a:rPr lang="pt-BR" sz="1200" b="1" i="1" u="none" strike="noStrike" dirty="0">
                          <a:solidFill>
                            <a:schemeClr val="bg1"/>
                          </a:solidFill>
                          <a:latin typeface="Arial Black" panose="020B0A04020102020204" pitchFamily="34" charset="0"/>
                          <a:cs typeface="Arial" panose="020B0604020202020204" pitchFamily="34" charset="0"/>
                        </a:rPr>
                        <a:t> </a:t>
                      </a:r>
                      <a:r>
                        <a:rPr lang="pt-BR" sz="1200" b="1" i="1" u="none" strike="noStrike" dirty="0" err="1">
                          <a:solidFill>
                            <a:schemeClr val="bg1"/>
                          </a:solidFill>
                          <a:latin typeface="Arial Black" panose="020B0A04020102020204" pitchFamily="34" charset="0"/>
                          <a:cs typeface="Arial" panose="020B0604020202020204" pitchFamily="34" charset="0"/>
                        </a:rPr>
                        <a:t>story</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effort</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5">
                  <a:txBody>
                    <a:bodyPr/>
                    <a:lstStyle/>
                    <a:p>
                      <a:pPr marL="0" marR="0" lvl="0" indent="0" algn="ctr" defTabSz="1371464" rtl="0" eaLnBrk="1" fontAlgn="t" latinLnBrk="0" hangingPunct="1">
                        <a:lnSpc>
                          <a:spcPct val="100000"/>
                        </a:lnSpc>
                        <a:spcBef>
                          <a:spcPts val="0"/>
                        </a:spcBef>
                        <a:spcAft>
                          <a:spcPts val="0"/>
                        </a:spcAft>
                        <a:buClrTx/>
                        <a:buSzTx/>
                        <a:buFontTx/>
                        <a:buNone/>
                        <a:tabLst/>
                        <a:defRPr/>
                      </a:pPr>
                      <a:r>
                        <a:rPr lang="pt-BR" sz="1200" b="1" i="0" u="none" strike="noStrike" kern="1200" dirty="0">
                          <a:solidFill>
                            <a:schemeClr val="bg1"/>
                          </a:solidFill>
                          <a:latin typeface="Arial Black" panose="020B0A04020102020204" pitchFamily="34" charset="0"/>
                          <a:ea typeface="+mn-ea"/>
                          <a:cs typeface="Arial" panose="020B0604020202020204" pitchFamily="34" charset="0"/>
                        </a:rPr>
                        <a:t>importância para as personas</a:t>
                      </a:r>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B.V.</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ROI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selected</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done</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extLst>
                  <a:ext uri="{0D108BD9-81ED-4DB2-BD59-A6C34878D82A}">
                    <a16:rowId xmlns:a16="http://schemas.microsoft.com/office/drawing/2014/main" val="10003"/>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receber avisos de eventos por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para participar deles.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4"/>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relatórios simplificados para mostrar aos amigos.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5"/>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acesso restrito para garantir segurança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comunicar, com agilidade, o dia dos alunos para gerar credibilidade.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7"/>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gostaria de gerar relatórios de comunicados ao Ministério da Saúde para cumprir a lei.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8"/>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gerar relatórios para ter controle de histórico.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9"/>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comunicar eventos importantes para avisar, por exemplo, a rotina de remédios.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0"/>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alertas para agir rapidamente em caso de emergência.</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1"/>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informações por </a:t>
                      </a:r>
                      <a:r>
                        <a:rPr lang="pt-BR" sz="1200" b="1" i="1" u="none" strike="noStrike" dirty="0" err="1">
                          <a:solidFill>
                            <a:srgbClr val="000000"/>
                          </a:solidFill>
                          <a:latin typeface="Arial" panose="020B0604020202020204" pitchFamily="34" charset="0"/>
                          <a:cs typeface="Arial" panose="020B0604020202020204" pitchFamily="34" charset="0"/>
                        </a:rPr>
                        <a:t>push</a:t>
                      </a:r>
                      <a:r>
                        <a:rPr lang="pt-BR" sz="1200" b="1" i="1" u="none" strike="noStrike"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para acompanhar o filho.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2"/>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em caso de emergência para quando</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estiver sem rede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3"/>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Méd.: gostaria de ter acesso a relatórios funcionais para auxílio no diagnóstico.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4"/>
                  </a:ext>
                </a:extLst>
              </a:tr>
              <a:tr h="447144">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comunicar situações especiais aos pais (ex.: piolho) para eventuais providências.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5"/>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enviar PDF para recados específicos.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facilitar o trabalho diário para ganhar tempo e agilidade.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panose="020B06040202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7"/>
                  </a:ext>
                </a:extLst>
              </a:tr>
              <a:tr h="251123">
                <a:tc>
                  <a:txBody>
                    <a:bodyPr/>
                    <a:lstStyle/>
                    <a:p>
                      <a:pPr algn="l"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113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0,0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2" name="Espaço Reservado para Texto 1">
            <a:extLst>
              <a:ext uri="{FF2B5EF4-FFF2-40B4-BE49-F238E27FC236}">
                <a16:creationId xmlns:a16="http://schemas.microsoft.com/office/drawing/2014/main" id="{A39C7A95-0115-4AA1-B187-39A2EFEFB20F}"/>
              </a:ext>
            </a:extLst>
          </p:cNvPr>
          <p:cNvSpPr>
            <a:spLocks noGrp="1"/>
          </p:cNvSpPr>
          <p:nvPr>
            <p:ph type="body" sz="quarter" idx="11"/>
          </p:nvPr>
        </p:nvSpPr>
        <p:spPr/>
        <p:txBody>
          <a:bodyPr/>
          <a:lstStyle/>
          <a:p>
            <a:r>
              <a:rPr lang="pt-BR"/>
              <a:t>Priorização</a:t>
            </a:r>
            <a:endParaRPr lang="pt-BR" dirty="0"/>
          </a:p>
        </p:txBody>
      </p:sp>
      <p:sp>
        <p:nvSpPr>
          <p:cNvPr id="4" name="CaixaDeTexto 3">
            <a:extLst>
              <a:ext uri="{FF2B5EF4-FFF2-40B4-BE49-F238E27FC236}">
                <a16:creationId xmlns:a16="http://schemas.microsoft.com/office/drawing/2014/main" id="{85D1E16D-6E64-4D6C-AFB0-8A68EAE2BD43}"/>
              </a:ext>
            </a:extLst>
          </p:cNvPr>
          <p:cNvSpPr txBox="1"/>
          <p:nvPr/>
        </p:nvSpPr>
        <p:spPr>
          <a:xfrm>
            <a:off x="11381133" y="5899584"/>
            <a:ext cx="1647183" cy="1419619"/>
          </a:xfrm>
          <a:prstGeom prst="rect">
            <a:avLst/>
          </a:prstGeom>
          <a:solidFill>
            <a:srgbClr val="DD6909"/>
          </a:soli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square">
            <a:spAutoFit/>
          </a:bodyPr>
          <a:lstStyle/>
          <a:p>
            <a:pPr algn="ctr">
              <a:defRPr/>
            </a:pPr>
            <a:r>
              <a:rPr lang="pt-BR" sz="1725" b="1" dirty="0">
                <a:solidFill>
                  <a:schemeClr val="bg1"/>
                </a:solidFill>
                <a:latin typeface="Arial" panose="020B0604020202020204" pitchFamily="34" charset="0"/>
                <a:cs typeface="Arial" panose="020B0604020202020204" pitchFamily="34" charset="0"/>
              </a:rPr>
              <a:t>média ponderada de importância por peso das </a:t>
            </a:r>
            <a:r>
              <a:rPr lang="pt-BR" sz="1725" b="1" i="1" dirty="0">
                <a:solidFill>
                  <a:schemeClr val="bg1"/>
                </a:solidFill>
                <a:latin typeface="Arial" panose="020B0604020202020204" pitchFamily="34" charset="0"/>
                <a:cs typeface="Arial" panose="020B0604020202020204" pitchFamily="34" charset="0"/>
              </a:rPr>
              <a:t>personas</a:t>
            </a:r>
            <a:endParaRPr lang="pt-BR" sz="1725" b="1" dirty="0">
              <a:solidFill>
                <a:schemeClr val="bg1"/>
              </a:solidFill>
              <a:latin typeface="Arial" panose="020B0604020202020204" pitchFamily="34" charset="0"/>
              <a:cs typeface="Arial" panose="020B0604020202020204" pitchFamily="34" charset="0"/>
            </a:endParaRPr>
          </a:p>
        </p:txBody>
      </p:sp>
      <p:cxnSp>
        <p:nvCxnSpPr>
          <p:cNvPr id="6" name="Conector de Seta Reta 5"/>
          <p:cNvCxnSpPr/>
          <p:nvPr/>
        </p:nvCxnSpPr>
        <p:spPr>
          <a:xfrm flipH="1">
            <a:off x="11030029" y="7296120"/>
            <a:ext cx="702209" cy="979728"/>
          </a:xfrm>
          <a:prstGeom prst="straightConnector1">
            <a:avLst/>
          </a:prstGeom>
          <a:ln w="38100">
            <a:solidFill>
              <a:srgbClr val="E42A2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87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Espaço Reservado para Conteúdo 8">
            <a:extLst>
              <a:ext uri="{FF2B5EF4-FFF2-40B4-BE49-F238E27FC236}">
                <a16:creationId xmlns:a16="http://schemas.microsoft.com/office/drawing/2014/main" id="{9F28EB4D-AB0B-43BB-8928-A65670F6B664}"/>
              </a:ext>
            </a:extLst>
          </p:cNvPr>
          <p:cNvGraphicFramePr>
            <a:graphicFrameLocks noGrp="1"/>
          </p:cNvGraphicFramePr>
          <p:nvPr>
            <p:ph sz="quarter" idx="4294967295"/>
          </p:nvPr>
        </p:nvGraphicFramePr>
        <p:xfrm>
          <a:off x="461477" y="2522774"/>
          <a:ext cx="12583397" cy="5798498"/>
        </p:xfrm>
        <a:graphic>
          <a:graphicData uri="http://schemas.openxmlformats.org/drawingml/2006/table">
            <a:tbl>
              <a:tblPr/>
              <a:tblGrid>
                <a:gridCol w="6654383">
                  <a:extLst>
                    <a:ext uri="{9D8B030D-6E8A-4147-A177-3AD203B41FA5}">
                      <a16:colId xmlns:a16="http://schemas.microsoft.com/office/drawing/2014/main" val="20000"/>
                    </a:ext>
                  </a:extLst>
                </a:gridCol>
                <a:gridCol w="641387">
                  <a:extLst>
                    <a:ext uri="{9D8B030D-6E8A-4147-A177-3AD203B41FA5}">
                      <a16:colId xmlns:a16="http://schemas.microsoft.com/office/drawing/2014/main" val="20001"/>
                    </a:ext>
                  </a:extLst>
                </a:gridCol>
                <a:gridCol w="571319">
                  <a:extLst>
                    <a:ext uri="{9D8B030D-6E8A-4147-A177-3AD203B41FA5}">
                      <a16:colId xmlns:a16="http://schemas.microsoft.com/office/drawing/2014/main" val="20002"/>
                    </a:ext>
                  </a:extLst>
                </a:gridCol>
                <a:gridCol w="571319">
                  <a:extLst>
                    <a:ext uri="{9D8B030D-6E8A-4147-A177-3AD203B41FA5}">
                      <a16:colId xmlns:a16="http://schemas.microsoft.com/office/drawing/2014/main" val="20003"/>
                    </a:ext>
                  </a:extLst>
                </a:gridCol>
                <a:gridCol w="571319">
                  <a:extLst>
                    <a:ext uri="{9D8B030D-6E8A-4147-A177-3AD203B41FA5}">
                      <a16:colId xmlns:a16="http://schemas.microsoft.com/office/drawing/2014/main" val="20004"/>
                    </a:ext>
                  </a:extLst>
                </a:gridCol>
                <a:gridCol w="571319">
                  <a:extLst>
                    <a:ext uri="{9D8B030D-6E8A-4147-A177-3AD203B41FA5}">
                      <a16:colId xmlns:a16="http://schemas.microsoft.com/office/drawing/2014/main" val="20005"/>
                    </a:ext>
                  </a:extLst>
                </a:gridCol>
                <a:gridCol w="571319">
                  <a:extLst>
                    <a:ext uri="{9D8B030D-6E8A-4147-A177-3AD203B41FA5}">
                      <a16:colId xmlns:a16="http://schemas.microsoft.com/office/drawing/2014/main" val="20006"/>
                    </a:ext>
                  </a:extLst>
                </a:gridCol>
                <a:gridCol w="518324">
                  <a:extLst>
                    <a:ext uri="{9D8B030D-6E8A-4147-A177-3AD203B41FA5}">
                      <a16:colId xmlns:a16="http://schemas.microsoft.com/office/drawing/2014/main" val="20007"/>
                    </a:ext>
                  </a:extLst>
                </a:gridCol>
                <a:gridCol w="423774">
                  <a:extLst>
                    <a:ext uri="{9D8B030D-6E8A-4147-A177-3AD203B41FA5}">
                      <a16:colId xmlns:a16="http://schemas.microsoft.com/office/drawing/2014/main" val="20008"/>
                    </a:ext>
                  </a:extLst>
                </a:gridCol>
                <a:gridCol w="916268">
                  <a:extLst>
                    <a:ext uri="{9D8B030D-6E8A-4147-A177-3AD203B41FA5}">
                      <a16:colId xmlns:a16="http://schemas.microsoft.com/office/drawing/2014/main" val="20009"/>
                    </a:ext>
                  </a:extLst>
                </a:gridCol>
                <a:gridCol w="572666">
                  <a:extLst>
                    <a:ext uri="{9D8B030D-6E8A-4147-A177-3AD203B41FA5}">
                      <a16:colId xmlns:a16="http://schemas.microsoft.com/office/drawing/2014/main" val="20010"/>
                    </a:ext>
                  </a:extLst>
                </a:gridCol>
              </a:tblGrid>
              <a:tr h="280961">
                <a:tc rowSpan="3"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rowSpan="3" hMerge="1">
                  <a:txBody>
                    <a:bodyPr/>
                    <a:lstStyle/>
                    <a:p>
                      <a:endParaRPr lang="pt-BR"/>
                    </a:p>
                  </a:txBody>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mãe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dir.</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prof.</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avô</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méd.</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43%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30%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l" fontAlgn="t"/>
                      <a:r>
                        <a:rPr lang="pt-BR" sz="1200" b="1" i="0" u="none" strike="noStrike" kern="1200" dirty="0">
                          <a:solidFill>
                            <a:srgbClr val="000000"/>
                          </a:solidFill>
                          <a:latin typeface="Arial" panose="020B0604020202020204" pitchFamily="34" charset="0"/>
                          <a:ea typeface="+mn-ea"/>
                          <a:cs typeface="Arial" panose="020B0604020202020204" pitchFamily="34" charset="0"/>
                          <a:sym typeface="Wingdings" panose="05000000000000000000" pitchFamily="2" charset="2"/>
                        </a:rPr>
                        <a:t></a:t>
                      </a:r>
                      <a:r>
                        <a:rPr lang="pt-BR" sz="1200" b="1" i="0" u="none" strike="noStrike" kern="1200" dirty="0">
                          <a:solidFill>
                            <a:srgbClr val="000000"/>
                          </a:solidFill>
                          <a:latin typeface="Arial" panose="020B0604020202020204" pitchFamily="34" charset="0"/>
                          <a:ea typeface="+mn-ea"/>
                          <a:cs typeface="Arial" panose="020B0604020202020204" pitchFamily="34" charset="0"/>
                        </a:rPr>
                        <a:t> pesos para as personas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447144">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user</a:t>
                      </a:r>
                      <a:r>
                        <a:rPr lang="pt-BR" sz="1200" b="1" i="1" u="none" strike="noStrike" dirty="0">
                          <a:solidFill>
                            <a:schemeClr val="bg1"/>
                          </a:solidFill>
                          <a:latin typeface="Arial Black" panose="020B0A04020102020204" pitchFamily="34" charset="0"/>
                          <a:cs typeface="Arial" panose="020B0604020202020204" pitchFamily="34" charset="0"/>
                        </a:rPr>
                        <a:t> </a:t>
                      </a:r>
                      <a:r>
                        <a:rPr lang="pt-BR" sz="1200" b="1" i="1" u="none" strike="noStrike" dirty="0" err="1">
                          <a:solidFill>
                            <a:schemeClr val="bg1"/>
                          </a:solidFill>
                          <a:latin typeface="Arial Black" panose="020B0A04020102020204" pitchFamily="34" charset="0"/>
                          <a:cs typeface="Arial" panose="020B0604020202020204" pitchFamily="34" charset="0"/>
                        </a:rPr>
                        <a:t>story</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effort</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5">
                  <a:txBody>
                    <a:bodyPr/>
                    <a:lstStyle/>
                    <a:p>
                      <a:pPr marL="0" marR="0" lvl="0" indent="0" algn="ctr" defTabSz="1371464" rtl="0" eaLnBrk="1" fontAlgn="t" latinLnBrk="0" hangingPunct="1">
                        <a:lnSpc>
                          <a:spcPct val="100000"/>
                        </a:lnSpc>
                        <a:spcBef>
                          <a:spcPts val="0"/>
                        </a:spcBef>
                        <a:spcAft>
                          <a:spcPts val="0"/>
                        </a:spcAft>
                        <a:buClrTx/>
                        <a:buSzTx/>
                        <a:buFontTx/>
                        <a:buNone/>
                        <a:tabLst/>
                        <a:defRPr/>
                      </a:pPr>
                      <a:r>
                        <a:rPr lang="pt-BR" sz="1200" b="1" i="0" u="none" strike="noStrike" kern="1200" dirty="0">
                          <a:solidFill>
                            <a:schemeClr val="bg1"/>
                          </a:solidFill>
                          <a:latin typeface="Arial Black" panose="020B0A04020102020204" pitchFamily="34" charset="0"/>
                          <a:ea typeface="+mn-ea"/>
                          <a:cs typeface="Arial" panose="020B0604020202020204" pitchFamily="34" charset="0"/>
                        </a:rPr>
                        <a:t>importância para as personas</a:t>
                      </a:r>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B.V.</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ROI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selected</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done</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extLst>
                  <a:ext uri="{0D108BD9-81ED-4DB2-BD59-A6C34878D82A}">
                    <a16:rowId xmlns:a16="http://schemas.microsoft.com/office/drawing/2014/main" val="10003"/>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receber avisos de eventos por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para participar deles.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4"/>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relatórios simplificados para mostrar aos amigos.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5"/>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acesso restrito para garantir segurança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comunicar, com agilidade, o dia dos alunos para gerar credibilidade.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7"/>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gostaria de gerar relatórios de comunicados ao Ministério da Saúde para cumprir a lei.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8"/>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gerar relatórios para ter controle de histórico.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9"/>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comunicar eventos importantes para avisar, por exemplo, a rotina de remédios.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0"/>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alertas para agir rapidamente em caso de emergência.</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1"/>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informações por </a:t>
                      </a:r>
                      <a:r>
                        <a:rPr lang="pt-BR" sz="1200" b="1" i="1" u="none" strike="noStrike" dirty="0" err="1">
                          <a:solidFill>
                            <a:srgbClr val="000000"/>
                          </a:solidFill>
                          <a:latin typeface="Arial" panose="020B0604020202020204" pitchFamily="34" charset="0"/>
                          <a:cs typeface="Arial" panose="020B0604020202020204" pitchFamily="34" charset="0"/>
                        </a:rPr>
                        <a:t>push</a:t>
                      </a:r>
                      <a:r>
                        <a:rPr lang="pt-BR" sz="1200" b="1" i="1" u="none" strike="noStrike"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para acompanhar o filho.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2"/>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em caso de emergência para quando</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estiver sem rede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3"/>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Méd.: gostaria de ter acesso a relatórios funcionais para auxílio no diagnóstico.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4"/>
                  </a:ext>
                </a:extLst>
              </a:tr>
              <a:tr h="447144">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comunicar situações especiais aos pais (ex.: piolho) para eventuais providências.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5"/>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enviar PDF para recados específicos.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facilitar o trabalho diário para ganhar tempo e agilidade.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0"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7"/>
                  </a:ext>
                </a:extLst>
              </a:tr>
              <a:tr h="251123">
                <a:tc>
                  <a:txBody>
                    <a:bodyPr/>
                    <a:lstStyle/>
                    <a:p>
                      <a:pPr algn="l"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113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2" name="Espaço Reservado para Texto 1">
            <a:extLst>
              <a:ext uri="{FF2B5EF4-FFF2-40B4-BE49-F238E27FC236}">
                <a16:creationId xmlns:a16="http://schemas.microsoft.com/office/drawing/2014/main" id="{A39C7A95-0115-4AA1-B187-39A2EFEFB20F}"/>
              </a:ext>
            </a:extLst>
          </p:cNvPr>
          <p:cNvSpPr>
            <a:spLocks noGrp="1"/>
          </p:cNvSpPr>
          <p:nvPr>
            <p:ph type="body" sz="quarter" idx="11"/>
          </p:nvPr>
        </p:nvSpPr>
        <p:spPr/>
        <p:txBody>
          <a:bodyPr/>
          <a:lstStyle/>
          <a:p>
            <a:r>
              <a:rPr lang="pt-BR"/>
              <a:t>Priorização</a:t>
            </a:r>
            <a:endParaRPr lang="pt-BR" dirty="0"/>
          </a:p>
        </p:txBody>
      </p:sp>
    </p:spTree>
    <p:extLst>
      <p:ext uri="{BB962C8B-B14F-4D97-AF65-F5344CB8AC3E}">
        <p14:creationId xmlns:p14="http://schemas.microsoft.com/office/powerpoint/2010/main" val="276599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Introdução à agilidade</a:t>
            </a:r>
          </a:p>
        </p:txBody>
      </p:sp>
      <p:pic>
        <p:nvPicPr>
          <p:cNvPr id="3074" name="Picture 2" descr="Manifesto Ágil - Autores">
            <a:extLst>
              <a:ext uri="{FF2B5EF4-FFF2-40B4-BE49-F238E27FC236}">
                <a16:creationId xmlns:a16="http://schemas.microsoft.com/office/drawing/2014/main" id="{AB763752-1F76-4671-B172-A3E585B6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87" y="1471092"/>
            <a:ext cx="11761307" cy="806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96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ço Reservado para Conteúdo 8">
            <a:extLst>
              <a:ext uri="{FF2B5EF4-FFF2-40B4-BE49-F238E27FC236}">
                <a16:creationId xmlns:a16="http://schemas.microsoft.com/office/drawing/2014/main" id="{9F28EB4D-AB0B-43BB-8928-A65670F6B664}"/>
              </a:ext>
            </a:extLst>
          </p:cNvPr>
          <p:cNvGraphicFramePr>
            <a:graphicFrameLocks noGrp="1"/>
          </p:cNvGraphicFramePr>
          <p:nvPr>
            <p:ph sz="quarter" idx="4294967295"/>
          </p:nvPr>
        </p:nvGraphicFramePr>
        <p:xfrm>
          <a:off x="461477" y="2522774"/>
          <a:ext cx="12583397" cy="5798498"/>
        </p:xfrm>
        <a:graphic>
          <a:graphicData uri="http://schemas.openxmlformats.org/drawingml/2006/table">
            <a:tbl>
              <a:tblPr/>
              <a:tblGrid>
                <a:gridCol w="6654383">
                  <a:extLst>
                    <a:ext uri="{9D8B030D-6E8A-4147-A177-3AD203B41FA5}">
                      <a16:colId xmlns:a16="http://schemas.microsoft.com/office/drawing/2014/main" val="20000"/>
                    </a:ext>
                  </a:extLst>
                </a:gridCol>
                <a:gridCol w="641387">
                  <a:extLst>
                    <a:ext uri="{9D8B030D-6E8A-4147-A177-3AD203B41FA5}">
                      <a16:colId xmlns:a16="http://schemas.microsoft.com/office/drawing/2014/main" val="20001"/>
                    </a:ext>
                  </a:extLst>
                </a:gridCol>
                <a:gridCol w="571319">
                  <a:extLst>
                    <a:ext uri="{9D8B030D-6E8A-4147-A177-3AD203B41FA5}">
                      <a16:colId xmlns:a16="http://schemas.microsoft.com/office/drawing/2014/main" val="20002"/>
                    </a:ext>
                  </a:extLst>
                </a:gridCol>
                <a:gridCol w="571319">
                  <a:extLst>
                    <a:ext uri="{9D8B030D-6E8A-4147-A177-3AD203B41FA5}">
                      <a16:colId xmlns:a16="http://schemas.microsoft.com/office/drawing/2014/main" val="20003"/>
                    </a:ext>
                  </a:extLst>
                </a:gridCol>
                <a:gridCol w="571319">
                  <a:extLst>
                    <a:ext uri="{9D8B030D-6E8A-4147-A177-3AD203B41FA5}">
                      <a16:colId xmlns:a16="http://schemas.microsoft.com/office/drawing/2014/main" val="20004"/>
                    </a:ext>
                  </a:extLst>
                </a:gridCol>
                <a:gridCol w="465138">
                  <a:extLst>
                    <a:ext uri="{9D8B030D-6E8A-4147-A177-3AD203B41FA5}">
                      <a16:colId xmlns:a16="http://schemas.microsoft.com/office/drawing/2014/main" val="20005"/>
                    </a:ext>
                  </a:extLst>
                </a:gridCol>
                <a:gridCol w="106181">
                  <a:extLst>
                    <a:ext uri="{9D8B030D-6E8A-4147-A177-3AD203B41FA5}">
                      <a16:colId xmlns:a16="http://schemas.microsoft.com/office/drawing/2014/main" val="119387461"/>
                    </a:ext>
                  </a:extLst>
                </a:gridCol>
                <a:gridCol w="487885">
                  <a:extLst>
                    <a:ext uri="{9D8B030D-6E8A-4147-A177-3AD203B41FA5}">
                      <a16:colId xmlns:a16="http://schemas.microsoft.com/office/drawing/2014/main" val="20006"/>
                    </a:ext>
                  </a:extLst>
                </a:gridCol>
                <a:gridCol w="486054">
                  <a:extLst>
                    <a:ext uri="{9D8B030D-6E8A-4147-A177-3AD203B41FA5}">
                      <a16:colId xmlns:a16="http://schemas.microsoft.com/office/drawing/2014/main" val="20007"/>
                    </a:ext>
                  </a:extLst>
                </a:gridCol>
                <a:gridCol w="540060">
                  <a:extLst>
                    <a:ext uri="{9D8B030D-6E8A-4147-A177-3AD203B41FA5}">
                      <a16:colId xmlns:a16="http://schemas.microsoft.com/office/drawing/2014/main" val="20008"/>
                    </a:ext>
                  </a:extLst>
                </a:gridCol>
                <a:gridCol w="915686">
                  <a:extLst>
                    <a:ext uri="{9D8B030D-6E8A-4147-A177-3AD203B41FA5}">
                      <a16:colId xmlns:a16="http://schemas.microsoft.com/office/drawing/2014/main" val="20009"/>
                    </a:ext>
                  </a:extLst>
                </a:gridCol>
                <a:gridCol w="572666">
                  <a:extLst>
                    <a:ext uri="{9D8B030D-6E8A-4147-A177-3AD203B41FA5}">
                      <a16:colId xmlns:a16="http://schemas.microsoft.com/office/drawing/2014/main" val="20010"/>
                    </a:ext>
                  </a:extLst>
                </a:gridCol>
              </a:tblGrid>
              <a:tr h="280961">
                <a:tc rowSpan="3"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rowSpan="3" hMerge="1">
                  <a:txBody>
                    <a:bodyPr/>
                    <a:lstStyle/>
                    <a:p>
                      <a:endParaRPr lang="pt-BR"/>
                    </a:p>
                  </a:txBody>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mãe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dir.</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prof.</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avô</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méd.</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600" b="1" i="0" u="none" strike="noStrike" dirty="0">
                        <a:solidFill>
                          <a:schemeClr val="bg1"/>
                        </a:solidFill>
                        <a:latin typeface="Arial Black" panose="020B0A04020102020204" pitchFamily="34" charset="0"/>
                        <a:cs typeface="Arial" panose="020B0604020202020204" pitchFamily="34" charset="0"/>
                      </a:endParaRPr>
                    </a:p>
                  </a:txBody>
                  <a:tcPr marL="72000" marR="72000" marT="36000" marB="36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43%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30%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2">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pPr algn="ctr" fontAlgn="t"/>
                      <a:endParaRPr lang="pt-BR" sz="1600" b="1" i="0" u="none" strike="noStrike" kern="1200" dirty="0">
                        <a:solidFill>
                          <a:srgbClr val="000000"/>
                        </a:solidFill>
                        <a:latin typeface="Arial Black" panose="020B0A04020102020204" pitchFamily="34" charset="0"/>
                        <a:ea typeface="+mn-ea"/>
                        <a:cs typeface="Arial" panose="020B0604020202020204" pitchFamily="34" charset="0"/>
                      </a:endParaRPr>
                    </a:p>
                  </a:txBody>
                  <a:tcPr marL="72000" marR="72000" marT="36000" marB="36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l" fontAlgn="t"/>
                      <a:r>
                        <a:rPr lang="pt-BR" sz="1200" b="1" i="0" u="none" strike="noStrike" kern="1200" dirty="0">
                          <a:solidFill>
                            <a:srgbClr val="000000"/>
                          </a:solidFill>
                          <a:latin typeface="Arial" panose="020B0604020202020204" pitchFamily="34" charset="0"/>
                          <a:ea typeface="+mn-ea"/>
                          <a:cs typeface="Arial" panose="020B0604020202020204" pitchFamily="34" charset="0"/>
                          <a:sym typeface="Wingdings" panose="05000000000000000000" pitchFamily="2" charset="2"/>
                        </a:rPr>
                        <a:t></a:t>
                      </a:r>
                      <a:r>
                        <a:rPr lang="pt-BR" sz="1200" b="1" i="0" u="none" strike="noStrike" kern="1200" dirty="0">
                          <a:solidFill>
                            <a:srgbClr val="000000"/>
                          </a:solidFill>
                          <a:latin typeface="Arial" panose="020B0604020202020204" pitchFamily="34" charset="0"/>
                          <a:ea typeface="+mn-ea"/>
                          <a:cs typeface="Arial" panose="020B0604020202020204" pitchFamily="34" charset="0"/>
                        </a:rPr>
                        <a:t> pesos para as personas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pPr algn="ctr" fontAlgn="t"/>
                      <a:endParaRPr lang="pt-BR" sz="1600" b="1" i="0" u="none" strike="noStrike" dirty="0">
                        <a:solidFill>
                          <a:schemeClr val="bg1"/>
                        </a:solidFill>
                        <a:latin typeface="Arial Black" panose="020B0A04020102020204" pitchFamily="34" charset="0"/>
                        <a:cs typeface="Arial" panose="020B0604020202020204" pitchFamily="34" charset="0"/>
                      </a:endParaRPr>
                    </a:p>
                  </a:txBody>
                  <a:tcPr marL="72000" marR="72000" marT="36000" marB="36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447144">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user</a:t>
                      </a:r>
                      <a:r>
                        <a:rPr lang="pt-BR" sz="1200" b="1" i="1" u="none" strike="noStrike" dirty="0">
                          <a:solidFill>
                            <a:schemeClr val="bg1"/>
                          </a:solidFill>
                          <a:latin typeface="Arial Black" panose="020B0A04020102020204" pitchFamily="34" charset="0"/>
                          <a:cs typeface="Arial" panose="020B0604020202020204" pitchFamily="34" charset="0"/>
                        </a:rPr>
                        <a:t> </a:t>
                      </a:r>
                      <a:r>
                        <a:rPr lang="pt-BR" sz="1200" b="1" i="1" u="none" strike="noStrike" dirty="0" err="1">
                          <a:solidFill>
                            <a:schemeClr val="bg1"/>
                          </a:solidFill>
                          <a:latin typeface="Arial Black" panose="020B0A04020102020204" pitchFamily="34" charset="0"/>
                          <a:cs typeface="Arial" panose="020B0604020202020204" pitchFamily="34" charset="0"/>
                        </a:rPr>
                        <a:t>story</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effort</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6">
                  <a:txBody>
                    <a:bodyPr/>
                    <a:lstStyle/>
                    <a:p>
                      <a:pPr marL="0" marR="0" lvl="0" indent="0" algn="ctr" defTabSz="1371464" rtl="0" eaLnBrk="1" fontAlgn="t" latinLnBrk="0" hangingPunct="1">
                        <a:lnSpc>
                          <a:spcPct val="100000"/>
                        </a:lnSpc>
                        <a:spcBef>
                          <a:spcPts val="0"/>
                        </a:spcBef>
                        <a:spcAft>
                          <a:spcPts val="0"/>
                        </a:spcAft>
                        <a:buClrTx/>
                        <a:buSzTx/>
                        <a:buFontTx/>
                        <a:buNone/>
                        <a:tabLst/>
                        <a:defRPr/>
                      </a:pPr>
                      <a:r>
                        <a:rPr lang="pt-BR" sz="1200" b="1" i="0" u="none" strike="noStrike" kern="1200" dirty="0">
                          <a:solidFill>
                            <a:schemeClr val="bg1"/>
                          </a:solidFill>
                          <a:latin typeface="Arial Black" panose="020B0A04020102020204" pitchFamily="34" charset="0"/>
                          <a:ea typeface="+mn-ea"/>
                          <a:cs typeface="Arial" panose="020B0604020202020204" pitchFamily="34" charset="0"/>
                        </a:rPr>
                        <a:t>importância para as personas</a:t>
                      </a:r>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endParaRPr lang="pt-BR"/>
                    </a:p>
                  </a:txBody>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B.V.</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ROI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selected</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done</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extLst>
                  <a:ext uri="{0D108BD9-81ED-4DB2-BD59-A6C34878D82A}">
                    <a16:rowId xmlns:a16="http://schemas.microsoft.com/office/drawing/2014/main" val="10003"/>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receber avisos de eventos por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para participar deles.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4"/>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relatórios simplificados para mostrar aos amigos.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5"/>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acesso restrito para garantir segurança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comunicar, com agilidade, o dia dos alunos para gerar credibilidade.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7"/>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gostaria de gerar relatórios de comunicados ao Ministério da Saúde para cumprir a lei.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8"/>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gerar relatórios para ter controle de histórico.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9"/>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comunicar eventos importantes para avisar, por exemplo, a rotina de remédios.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0"/>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alertas para agir rapidamente em caso de emergência.</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1"/>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informações por </a:t>
                      </a:r>
                      <a:r>
                        <a:rPr lang="pt-BR" sz="1200" b="1" i="1" u="none" strike="noStrike" dirty="0" err="1">
                          <a:solidFill>
                            <a:srgbClr val="000000"/>
                          </a:solidFill>
                          <a:latin typeface="Arial" panose="020B0604020202020204" pitchFamily="34" charset="0"/>
                          <a:cs typeface="Arial" panose="020B0604020202020204" pitchFamily="34" charset="0"/>
                        </a:rPr>
                        <a:t>push</a:t>
                      </a:r>
                      <a:r>
                        <a:rPr lang="pt-BR" sz="1200" b="1" i="1" u="none" strike="noStrike"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para acompanhar o filho.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2"/>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em caso de emergência para quando</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estiver sem rede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3"/>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Méd.: gostaria de ter acesso a relatórios funcionais para auxílio no diagnóstico.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4"/>
                  </a:ext>
                </a:extLst>
              </a:tr>
              <a:tr h="447144">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comunicar situações especiais aos pais (ex.: piolho) para eventuais providências.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5"/>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enviar PDF para recados específicos.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facilitar o trabalho diário para ganhar tempo e agilidade.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7"/>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113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chemeClr val="bg1"/>
                          </a:solidFill>
                          <a:latin typeface="Arial Black" panose="020B0A04020102020204" pitchFamily="34" charset="0"/>
                          <a:ea typeface="+mn-ea"/>
                          <a:cs typeface="Arial" panose="020B0604020202020204" pitchFamily="34" charset="0"/>
                        </a:rPr>
                        <a:t>31,4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2" name="Espaço Reservado para Texto 1">
            <a:extLst>
              <a:ext uri="{FF2B5EF4-FFF2-40B4-BE49-F238E27FC236}">
                <a16:creationId xmlns:a16="http://schemas.microsoft.com/office/drawing/2014/main" id="{A39C7A95-0115-4AA1-B187-39A2EFEFB20F}"/>
              </a:ext>
            </a:extLst>
          </p:cNvPr>
          <p:cNvSpPr>
            <a:spLocks noGrp="1"/>
          </p:cNvSpPr>
          <p:nvPr>
            <p:ph type="body" sz="quarter" idx="11"/>
          </p:nvPr>
        </p:nvSpPr>
        <p:spPr/>
        <p:txBody>
          <a:bodyPr/>
          <a:lstStyle/>
          <a:p>
            <a:r>
              <a:rPr lang="pt-BR"/>
              <a:t>Priorização</a:t>
            </a:r>
            <a:endParaRPr lang="pt-BR" dirty="0"/>
          </a:p>
        </p:txBody>
      </p:sp>
      <p:sp>
        <p:nvSpPr>
          <p:cNvPr id="4" name="CaixaDeTexto 3">
            <a:extLst>
              <a:ext uri="{FF2B5EF4-FFF2-40B4-BE49-F238E27FC236}">
                <a16:creationId xmlns:a16="http://schemas.microsoft.com/office/drawing/2014/main" id="{439FAD4D-275F-4F88-BD6C-3B6265009139}"/>
              </a:ext>
            </a:extLst>
          </p:cNvPr>
          <p:cNvSpPr txBox="1"/>
          <p:nvPr/>
        </p:nvSpPr>
        <p:spPr>
          <a:xfrm>
            <a:off x="11241140" y="1519682"/>
            <a:ext cx="1683883" cy="923330"/>
          </a:xfrm>
          <a:prstGeom prst="rect">
            <a:avLst/>
          </a:prstGeom>
          <a:solidFill>
            <a:srgbClr val="DD6909"/>
          </a:solidFill>
          <a:ln>
            <a:no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square" anchor="ctr">
            <a:spAutoFit/>
          </a:bodyPr>
          <a:lstStyle/>
          <a:p>
            <a:pPr algn="ctr">
              <a:defRPr/>
            </a:pPr>
            <a:r>
              <a:rPr lang="pt-BR" b="1" dirty="0">
                <a:solidFill>
                  <a:schemeClr val="bg1"/>
                </a:solidFill>
                <a:latin typeface="Arial" panose="020B0604020202020204" pitchFamily="34" charset="0"/>
                <a:cs typeface="Arial" panose="020B0604020202020204" pitchFamily="34" charset="0"/>
              </a:rPr>
              <a:t>ROI = </a:t>
            </a:r>
            <a:r>
              <a:rPr lang="pt-BR" b="1" i="1" dirty="0">
                <a:solidFill>
                  <a:schemeClr val="bg1"/>
                </a:solidFill>
                <a:latin typeface="Arial" panose="020B0604020202020204" pitchFamily="34" charset="0"/>
                <a:cs typeface="Arial" panose="020B0604020202020204" pitchFamily="34" charset="0"/>
              </a:rPr>
              <a:t>business </a:t>
            </a:r>
            <a:r>
              <a:rPr lang="pt-BR" b="1" i="1" dirty="0" err="1">
                <a:solidFill>
                  <a:schemeClr val="bg1"/>
                </a:solidFill>
                <a:latin typeface="Arial" panose="020B0604020202020204" pitchFamily="34" charset="0"/>
                <a:cs typeface="Arial" panose="020B0604020202020204" pitchFamily="34" charset="0"/>
              </a:rPr>
              <a:t>value</a:t>
            </a:r>
            <a:r>
              <a:rPr lang="pt-BR" b="1" i="1" dirty="0">
                <a:solidFill>
                  <a:schemeClr val="bg1"/>
                </a:solidFill>
                <a:latin typeface="Arial" panose="020B0604020202020204" pitchFamily="34" charset="0"/>
                <a:cs typeface="Arial" panose="020B0604020202020204" pitchFamily="34" charset="0"/>
              </a:rPr>
              <a:t> </a:t>
            </a:r>
            <a:r>
              <a:rPr lang="pt-BR" b="1" i="1" dirty="0" err="1">
                <a:solidFill>
                  <a:schemeClr val="bg1"/>
                </a:solidFill>
                <a:latin typeface="Arial" panose="020B0604020202020204" pitchFamily="34" charset="0"/>
                <a:cs typeface="Arial" panose="020B0604020202020204" pitchFamily="34" charset="0"/>
              </a:rPr>
              <a:t>effort</a:t>
            </a:r>
            <a:endParaRPr lang="pt-BR" b="1" i="1" dirty="0">
              <a:solidFill>
                <a:schemeClr val="bg1"/>
              </a:solidFill>
              <a:latin typeface="Arial" panose="020B0604020202020204" pitchFamily="34" charset="0"/>
              <a:cs typeface="Arial" panose="020B0604020202020204" pitchFamily="34" charset="0"/>
            </a:endParaRPr>
          </a:p>
        </p:txBody>
      </p:sp>
      <p:cxnSp>
        <p:nvCxnSpPr>
          <p:cNvPr id="6" name="Conector de Seta Reta 5"/>
          <p:cNvCxnSpPr>
            <a:stCxn id="4" idx="2"/>
          </p:cNvCxnSpPr>
          <p:nvPr/>
        </p:nvCxnSpPr>
        <p:spPr>
          <a:xfrm flipH="1">
            <a:off x="11502517" y="2443012"/>
            <a:ext cx="580565" cy="1332944"/>
          </a:xfrm>
          <a:prstGeom prst="straightConnector1">
            <a:avLst/>
          </a:prstGeom>
          <a:ln w="38100">
            <a:solidFill>
              <a:srgbClr val="E42A2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87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ço Reservado para Conteúdo 8">
            <a:extLst>
              <a:ext uri="{FF2B5EF4-FFF2-40B4-BE49-F238E27FC236}">
                <a16:creationId xmlns:a16="http://schemas.microsoft.com/office/drawing/2014/main" id="{9F28EB4D-AB0B-43BB-8928-A65670F6B664}"/>
              </a:ext>
            </a:extLst>
          </p:cNvPr>
          <p:cNvGraphicFramePr>
            <a:graphicFrameLocks noGrp="1"/>
          </p:cNvGraphicFramePr>
          <p:nvPr>
            <p:ph sz="quarter" idx="4294967295"/>
          </p:nvPr>
        </p:nvGraphicFramePr>
        <p:xfrm>
          <a:off x="461477" y="2522774"/>
          <a:ext cx="12583397" cy="5798498"/>
        </p:xfrm>
        <a:graphic>
          <a:graphicData uri="http://schemas.openxmlformats.org/drawingml/2006/table">
            <a:tbl>
              <a:tblPr/>
              <a:tblGrid>
                <a:gridCol w="6654383">
                  <a:extLst>
                    <a:ext uri="{9D8B030D-6E8A-4147-A177-3AD203B41FA5}">
                      <a16:colId xmlns:a16="http://schemas.microsoft.com/office/drawing/2014/main" val="20000"/>
                    </a:ext>
                  </a:extLst>
                </a:gridCol>
                <a:gridCol w="641387">
                  <a:extLst>
                    <a:ext uri="{9D8B030D-6E8A-4147-A177-3AD203B41FA5}">
                      <a16:colId xmlns:a16="http://schemas.microsoft.com/office/drawing/2014/main" val="20001"/>
                    </a:ext>
                  </a:extLst>
                </a:gridCol>
                <a:gridCol w="571319">
                  <a:extLst>
                    <a:ext uri="{9D8B030D-6E8A-4147-A177-3AD203B41FA5}">
                      <a16:colId xmlns:a16="http://schemas.microsoft.com/office/drawing/2014/main" val="20002"/>
                    </a:ext>
                  </a:extLst>
                </a:gridCol>
                <a:gridCol w="571319">
                  <a:extLst>
                    <a:ext uri="{9D8B030D-6E8A-4147-A177-3AD203B41FA5}">
                      <a16:colId xmlns:a16="http://schemas.microsoft.com/office/drawing/2014/main" val="20003"/>
                    </a:ext>
                  </a:extLst>
                </a:gridCol>
                <a:gridCol w="571319">
                  <a:extLst>
                    <a:ext uri="{9D8B030D-6E8A-4147-A177-3AD203B41FA5}">
                      <a16:colId xmlns:a16="http://schemas.microsoft.com/office/drawing/2014/main" val="20004"/>
                    </a:ext>
                  </a:extLst>
                </a:gridCol>
                <a:gridCol w="571319">
                  <a:extLst>
                    <a:ext uri="{9D8B030D-6E8A-4147-A177-3AD203B41FA5}">
                      <a16:colId xmlns:a16="http://schemas.microsoft.com/office/drawing/2014/main" val="20005"/>
                    </a:ext>
                  </a:extLst>
                </a:gridCol>
                <a:gridCol w="571319">
                  <a:extLst>
                    <a:ext uri="{9D8B030D-6E8A-4147-A177-3AD203B41FA5}">
                      <a16:colId xmlns:a16="http://schemas.microsoft.com/office/drawing/2014/main" val="20006"/>
                    </a:ext>
                  </a:extLst>
                </a:gridCol>
                <a:gridCol w="518324">
                  <a:extLst>
                    <a:ext uri="{9D8B030D-6E8A-4147-A177-3AD203B41FA5}">
                      <a16:colId xmlns:a16="http://schemas.microsoft.com/office/drawing/2014/main" val="20007"/>
                    </a:ext>
                  </a:extLst>
                </a:gridCol>
                <a:gridCol w="423774">
                  <a:extLst>
                    <a:ext uri="{9D8B030D-6E8A-4147-A177-3AD203B41FA5}">
                      <a16:colId xmlns:a16="http://schemas.microsoft.com/office/drawing/2014/main" val="20008"/>
                    </a:ext>
                  </a:extLst>
                </a:gridCol>
                <a:gridCol w="916268">
                  <a:extLst>
                    <a:ext uri="{9D8B030D-6E8A-4147-A177-3AD203B41FA5}">
                      <a16:colId xmlns:a16="http://schemas.microsoft.com/office/drawing/2014/main" val="20009"/>
                    </a:ext>
                  </a:extLst>
                </a:gridCol>
                <a:gridCol w="572666">
                  <a:extLst>
                    <a:ext uri="{9D8B030D-6E8A-4147-A177-3AD203B41FA5}">
                      <a16:colId xmlns:a16="http://schemas.microsoft.com/office/drawing/2014/main" val="20010"/>
                    </a:ext>
                  </a:extLst>
                </a:gridCol>
              </a:tblGrid>
              <a:tr h="280961">
                <a:tc rowSpan="3"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rowSpan="3" hMerge="1">
                  <a:txBody>
                    <a:bodyPr/>
                    <a:lstStyle/>
                    <a:p>
                      <a:endParaRPr lang="pt-BR"/>
                    </a:p>
                  </a:txBody>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mãe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dir.</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prof.</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avô</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méd.</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43%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30%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l" fontAlgn="t"/>
                      <a:r>
                        <a:rPr lang="pt-BR" sz="1200" b="1" i="0" u="none" strike="noStrike" kern="1200" dirty="0">
                          <a:solidFill>
                            <a:srgbClr val="000000"/>
                          </a:solidFill>
                          <a:latin typeface="Arial" panose="020B0604020202020204" pitchFamily="34" charset="0"/>
                          <a:ea typeface="+mn-ea"/>
                          <a:cs typeface="Arial" panose="020B0604020202020204" pitchFamily="34" charset="0"/>
                          <a:sym typeface="Wingdings" panose="05000000000000000000" pitchFamily="2" charset="2"/>
                        </a:rPr>
                        <a:t></a:t>
                      </a:r>
                      <a:r>
                        <a:rPr lang="pt-BR" sz="1200" b="1" i="0" u="none" strike="noStrike" kern="1200" dirty="0">
                          <a:solidFill>
                            <a:srgbClr val="000000"/>
                          </a:solidFill>
                          <a:latin typeface="Arial" panose="020B0604020202020204" pitchFamily="34" charset="0"/>
                          <a:ea typeface="+mn-ea"/>
                          <a:cs typeface="Arial" panose="020B0604020202020204" pitchFamily="34" charset="0"/>
                        </a:rPr>
                        <a:t> pesos para as personas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447144">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user</a:t>
                      </a:r>
                      <a:r>
                        <a:rPr lang="pt-BR" sz="1200" b="1" i="1" u="none" strike="noStrike" dirty="0">
                          <a:solidFill>
                            <a:schemeClr val="bg1"/>
                          </a:solidFill>
                          <a:latin typeface="Arial Black" panose="020B0A04020102020204" pitchFamily="34" charset="0"/>
                          <a:cs typeface="Arial" panose="020B0604020202020204" pitchFamily="34" charset="0"/>
                        </a:rPr>
                        <a:t> </a:t>
                      </a:r>
                      <a:r>
                        <a:rPr lang="pt-BR" sz="1200" b="1" i="1" u="none" strike="noStrike" dirty="0" err="1">
                          <a:solidFill>
                            <a:schemeClr val="bg1"/>
                          </a:solidFill>
                          <a:latin typeface="Arial Black" panose="020B0A04020102020204" pitchFamily="34" charset="0"/>
                          <a:cs typeface="Arial" panose="020B0604020202020204" pitchFamily="34" charset="0"/>
                        </a:rPr>
                        <a:t>story</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effort</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5">
                  <a:txBody>
                    <a:bodyPr/>
                    <a:lstStyle/>
                    <a:p>
                      <a:pPr marL="0" marR="0" lvl="0" indent="0" algn="ctr" defTabSz="1371464" rtl="0" eaLnBrk="1" fontAlgn="t" latinLnBrk="0" hangingPunct="1">
                        <a:lnSpc>
                          <a:spcPct val="100000"/>
                        </a:lnSpc>
                        <a:spcBef>
                          <a:spcPts val="0"/>
                        </a:spcBef>
                        <a:spcAft>
                          <a:spcPts val="0"/>
                        </a:spcAft>
                        <a:buClrTx/>
                        <a:buSzTx/>
                        <a:buFontTx/>
                        <a:buNone/>
                        <a:tabLst/>
                        <a:defRPr/>
                      </a:pPr>
                      <a:r>
                        <a:rPr lang="pt-BR" sz="1200" b="1" i="0" u="none" strike="noStrike" kern="1200" dirty="0">
                          <a:solidFill>
                            <a:schemeClr val="bg1"/>
                          </a:solidFill>
                          <a:latin typeface="Arial Black" panose="020B0A04020102020204" pitchFamily="34" charset="0"/>
                          <a:ea typeface="+mn-ea"/>
                          <a:cs typeface="Arial" panose="020B0604020202020204" pitchFamily="34" charset="0"/>
                        </a:rPr>
                        <a:t>importância para as personas</a:t>
                      </a:r>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B.V.</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ROI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selected</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done</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extLst>
                  <a:ext uri="{0D108BD9-81ED-4DB2-BD59-A6C34878D82A}">
                    <a16:rowId xmlns:a16="http://schemas.microsoft.com/office/drawing/2014/main" val="10003"/>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receber avisos de eventos por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para participar deles.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1,5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4"/>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relatórios simplificados para mostrar aos amigos.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0,0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5"/>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acesso restrito para garantir segurança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4,1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comunicar, com agilidade, o dia dos alunos para gerar credibilidade.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2,8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7"/>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gostaria de gerar relatórios de comunicados ao Ministério da Saúde para cumprir a lei.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0,6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8"/>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gerar relatórios para ter controle de histórico.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0,8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9"/>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comunicar eventos importantes para avisar, por exemplo, a rotina de remédios.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1,9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0"/>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alertas para agir rapidamente em caso de emergência.</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2,9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1"/>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informações por </a:t>
                      </a:r>
                      <a:r>
                        <a:rPr lang="pt-BR" sz="1200" b="1" i="1" u="none" strike="noStrike" dirty="0" err="1">
                          <a:solidFill>
                            <a:srgbClr val="000000"/>
                          </a:solidFill>
                          <a:latin typeface="Arial" panose="020B0604020202020204" pitchFamily="34" charset="0"/>
                          <a:cs typeface="Arial" panose="020B0604020202020204" pitchFamily="34" charset="0"/>
                        </a:rPr>
                        <a:t>push</a:t>
                      </a:r>
                      <a:r>
                        <a:rPr lang="pt-BR" sz="1200" b="1" i="1" u="none" strike="noStrike"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para acompanhar o filho.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2"/>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em caso de emergência para quando</a:t>
                      </a:r>
                      <a:r>
                        <a:rPr lang="pt-BR" sz="1200" b="1" i="0" u="none" strike="noStrike" baseline="0" dirty="0">
                          <a:solidFill>
                            <a:srgbClr val="000000"/>
                          </a:solidFill>
                          <a:latin typeface="Arial" panose="020B0604020202020204" pitchFamily="34" charset="0"/>
                          <a:cs typeface="Arial" panose="020B0604020202020204" pitchFamily="34" charset="0"/>
                        </a:rPr>
                        <a:t> </a:t>
                      </a:r>
                      <a:r>
                        <a:rPr lang="pt-BR" sz="1200" b="1" i="0" u="none" strike="noStrike" dirty="0">
                          <a:solidFill>
                            <a:srgbClr val="000000"/>
                          </a:solidFill>
                          <a:latin typeface="Arial" panose="020B0604020202020204" pitchFamily="34" charset="0"/>
                          <a:cs typeface="Arial" panose="020B0604020202020204" pitchFamily="34" charset="0"/>
                        </a:rPr>
                        <a:t>estiver sem rede de dados.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3"/>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Méd.: gostaria de ter acesso a relatórios funcionais para auxílio no diagnóstico.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1,4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4"/>
                  </a:ext>
                </a:extLst>
              </a:tr>
              <a:tr h="447144">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comunicar situações especiais aos pais (ex.: piolho) para eventuais providências.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5"/>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enviar PDF para recados específicos.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facilitar o trabalho diário para ganhar tempo e agilidade.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2,3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7"/>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113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75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a:solidFill>
                            <a:srgbClr val="000000"/>
                          </a:solidFill>
                          <a:latin typeface="Arial Black" panose="020B0A04020102020204" pitchFamily="34" charset="0"/>
                          <a:cs typeface="Arial" panose="020B0604020202020204" pitchFamily="34" charset="0"/>
                        </a:rPr>
                        <a:t>55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endParaRPr lang="pt-BR" sz="1200" b="1" i="0" u="none" strike="noStrike" dirty="0">
                        <a:solidFill>
                          <a:srgbClr val="000000"/>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endParaRPr lang="pt-BR" sz="1200" b="1" i="0" u="none" strike="noStrike" dirty="0">
                        <a:solidFill>
                          <a:srgbClr val="000000"/>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2" name="Espaço Reservado para Texto 1">
            <a:extLst>
              <a:ext uri="{FF2B5EF4-FFF2-40B4-BE49-F238E27FC236}">
                <a16:creationId xmlns:a16="http://schemas.microsoft.com/office/drawing/2014/main" id="{A39C7A95-0115-4AA1-B187-39A2EFEFB20F}"/>
              </a:ext>
            </a:extLst>
          </p:cNvPr>
          <p:cNvSpPr>
            <a:spLocks noGrp="1"/>
          </p:cNvSpPr>
          <p:nvPr>
            <p:ph type="body" sz="quarter" idx="11"/>
          </p:nvPr>
        </p:nvSpPr>
        <p:spPr/>
        <p:txBody>
          <a:bodyPr/>
          <a:lstStyle/>
          <a:p>
            <a:r>
              <a:rPr lang="pt-BR"/>
              <a:t>Priorização</a:t>
            </a:r>
            <a:endParaRPr lang="pt-BR" dirty="0"/>
          </a:p>
        </p:txBody>
      </p:sp>
      <p:sp>
        <p:nvSpPr>
          <p:cNvPr id="8" name="CaixaDeTexto 7">
            <a:extLst>
              <a:ext uri="{FF2B5EF4-FFF2-40B4-BE49-F238E27FC236}">
                <a16:creationId xmlns:a16="http://schemas.microsoft.com/office/drawing/2014/main" id="{70737DC7-A705-493E-94E5-CBC7490AFFED}"/>
              </a:ext>
            </a:extLst>
          </p:cNvPr>
          <p:cNvSpPr txBox="1"/>
          <p:nvPr/>
        </p:nvSpPr>
        <p:spPr>
          <a:xfrm>
            <a:off x="9369279" y="1675997"/>
            <a:ext cx="3402378" cy="923330"/>
          </a:xfrm>
          <a:prstGeom prst="rect">
            <a:avLst/>
          </a:prstGeom>
          <a:solidFill>
            <a:srgbClr val="DD6909"/>
          </a:solidFill>
          <a:ln>
            <a:noFill/>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a:spAutoFit/>
          </a:bodyPr>
          <a:lstStyle/>
          <a:p>
            <a:pPr>
              <a:defRPr/>
            </a:pPr>
            <a:r>
              <a:rPr lang="pt-BR" b="1" i="1" u="sng" dirty="0">
                <a:solidFill>
                  <a:schemeClr val="bg1"/>
                </a:solidFill>
                <a:latin typeface="Arial" panose="020B0604020202020204" pitchFamily="34" charset="0"/>
                <a:cs typeface="Arial" panose="020B0604020202020204" pitchFamily="34" charset="0"/>
              </a:rPr>
              <a:t>business </a:t>
            </a:r>
            <a:r>
              <a:rPr lang="pt-BR" b="1" i="1" u="sng" dirty="0" err="1">
                <a:solidFill>
                  <a:schemeClr val="bg1"/>
                </a:solidFill>
                <a:latin typeface="Arial" panose="020B0604020202020204" pitchFamily="34" charset="0"/>
                <a:cs typeface="Arial" panose="020B0604020202020204" pitchFamily="34" charset="0"/>
              </a:rPr>
              <a:t>value</a:t>
            </a:r>
            <a:r>
              <a:rPr lang="pt-BR" b="1" i="1" u="sng" dirty="0">
                <a:solidFill>
                  <a:schemeClr val="bg1"/>
                </a:solidFill>
                <a:latin typeface="Arial" panose="020B0604020202020204" pitchFamily="34" charset="0"/>
                <a:cs typeface="Arial" panose="020B0604020202020204" pitchFamily="34" charset="0"/>
              </a:rPr>
              <a:t>  </a:t>
            </a:r>
            <a:r>
              <a:rPr lang="pt-BR" b="1" dirty="0">
                <a:solidFill>
                  <a:schemeClr val="bg1"/>
                </a:solidFill>
                <a:latin typeface="Arial" panose="020B0604020202020204" pitchFamily="34" charset="0"/>
                <a:cs typeface="Arial" panose="020B0604020202020204" pitchFamily="34" charset="0"/>
              </a:rPr>
              <a:t>=	</a:t>
            </a:r>
            <a:r>
              <a:rPr lang="pt-BR" b="1" u="sng" dirty="0">
                <a:solidFill>
                  <a:schemeClr val="bg1"/>
                </a:solidFill>
                <a:latin typeface="Arial" panose="020B0604020202020204" pitchFamily="34" charset="0"/>
                <a:cs typeface="Arial" panose="020B0604020202020204" pitchFamily="34" charset="0"/>
              </a:rPr>
              <a:t>96</a:t>
            </a:r>
            <a:r>
              <a:rPr lang="pt-BR" b="1" dirty="0">
                <a:solidFill>
                  <a:schemeClr val="bg1"/>
                </a:solidFill>
                <a:latin typeface="Arial" panose="020B0604020202020204" pitchFamily="34" charset="0"/>
                <a:cs typeface="Arial" panose="020B0604020202020204" pitchFamily="34" charset="0"/>
              </a:rPr>
              <a:t>  =  1,84</a:t>
            </a:r>
          </a:p>
          <a:p>
            <a:pPr>
              <a:defRPr/>
            </a:pPr>
            <a:r>
              <a:rPr lang="pt-BR" b="1" i="1" dirty="0">
                <a:solidFill>
                  <a:schemeClr val="bg1"/>
                </a:solidFill>
                <a:latin typeface="Arial" panose="020B0604020202020204" pitchFamily="34" charset="0"/>
                <a:cs typeface="Arial" panose="020B0604020202020204" pitchFamily="34" charset="0"/>
              </a:rPr>
              <a:t>	</a:t>
            </a:r>
            <a:r>
              <a:rPr lang="pt-BR" b="1" i="1" dirty="0" err="1">
                <a:solidFill>
                  <a:schemeClr val="bg1"/>
                </a:solidFill>
                <a:latin typeface="Arial" panose="020B0604020202020204" pitchFamily="34" charset="0"/>
                <a:cs typeface="Arial" panose="020B0604020202020204" pitchFamily="34" charset="0"/>
              </a:rPr>
              <a:t>effort</a:t>
            </a:r>
            <a:r>
              <a:rPr lang="pt-BR" b="1" dirty="0">
                <a:solidFill>
                  <a:schemeClr val="bg1"/>
                </a:solidFill>
                <a:latin typeface="Arial" panose="020B0604020202020204" pitchFamily="34" charset="0"/>
                <a:cs typeface="Arial" panose="020B0604020202020204" pitchFamily="34" charset="0"/>
              </a:rPr>
              <a:t>		52</a:t>
            </a:r>
          </a:p>
        </p:txBody>
      </p:sp>
      <p:cxnSp>
        <p:nvCxnSpPr>
          <p:cNvPr id="5" name="Conector de Seta Reta 4"/>
          <p:cNvCxnSpPr/>
          <p:nvPr/>
        </p:nvCxnSpPr>
        <p:spPr>
          <a:xfrm>
            <a:off x="11070468" y="2281182"/>
            <a:ext cx="648072" cy="1602118"/>
          </a:xfrm>
          <a:prstGeom prst="straightConnector1">
            <a:avLst/>
          </a:prstGeom>
          <a:ln w="38100">
            <a:solidFill>
              <a:srgbClr val="E42A2A"/>
            </a:solidFill>
            <a:tailEnd type="triangle"/>
          </a:ln>
        </p:spPr>
        <p:style>
          <a:lnRef idx="1">
            <a:schemeClr val="accent1"/>
          </a:lnRef>
          <a:fillRef idx="0">
            <a:schemeClr val="accent1"/>
          </a:fillRef>
          <a:effectRef idx="0">
            <a:schemeClr val="accent1"/>
          </a:effectRef>
          <a:fontRef idx="minor">
            <a:schemeClr val="tx1"/>
          </a:fontRef>
        </p:style>
      </p:cxnSp>
      <p:sp>
        <p:nvSpPr>
          <p:cNvPr id="10" name="Elipse 8">
            <a:extLst>
              <a:ext uri="{FF2B5EF4-FFF2-40B4-BE49-F238E27FC236}">
                <a16:creationId xmlns:a16="http://schemas.microsoft.com/office/drawing/2014/main" id="{8120D029-7A0D-40D7-837B-89E3CD2EDE1B}"/>
              </a:ext>
            </a:extLst>
          </p:cNvPr>
          <p:cNvSpPr>
            <a:spLocks noChangeArrowheads="1"/>
          </p:cNvSpPr>
          <p:nvPr/>
        </p:nvSpPr>
        <p:spPr bwMode="auto">
          <a:xfrm>
            <a:off x="7236042" y="8032866"/>
            <a:ext cx="405409" cy="405000"/>
          </a:xfrm>
          <a:prstGeom prst="ellipse">
            <a:avLst/>
          </a:prstGeom>
          <a:noFill/>
          <a:ln w="38100" algn="ctr">
            <a:solidFill>
              <a:srgbClr val="E42A2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pt-BR" altLang="pt-BR" sz="1125">
              <a:latin typeface="Helvetica" panose="020B0604020202020204" pitchFamily="34" charset="0"/>
            </a:endParaRPr>
          </a:p>
        </p:txBody>
      </p:sp>
      <p:sp>
        <p:nvSpPr>
          <p:cNvPr id="11" name="Elipse 7">
            <a:extLst>
              <a:ext uri="{FF2B5EF4-FFF2-40B4-BE49-F238E27FC236}">
                <a16:creationId xmlns:a16="http://schemas.microsoft.com/office/drawing/2014/main" id="{EC1847AA-441F-4940-8B39-66549B49B47E}"/>
              </a:ext>
            </a:extLst>
          </p:cNvPr>
          <p:cNvSpPr>
            <a:spLocks noChangeArrowheads="1"/>
          </p:cNvSpPr>
          <p:nvPr/>
        </p:nvSpPr>
        <p:spPr bwMode="auto">
          <a:xfrm>
            <a:off x="10655040" y="8032866"/>
            <a:ext cx="405409" cy="405000"/>
          </a:xfrm>
          <a:prstGeom prst="ellipse">
            <a:avLst/>
          </a:prstGeom>
          <a:noFill/>
          <a:ln w="38100" algn="ctr">
            <a:solidFill>
              <a:srgbClr val="E42A2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pt-BR" altLang="pt-BR" sz="1125">
              <a:latin typeface="Helvetica" panose="020B0604020202020204" pitchFamily="34" charset="0"/>
            </a:endParaRPr>
          </a:p>
        </p:txBody>
      </p:sp>
    </p:spTree>
    <p:extLst>
      <p:ext uri="{BB962C8B-B14F-4D97-AF65-F5344CB8AC3E}">
        <p14:creationId xmlns:p14="http://schemas.microsoft.com/office/powerpoint/2010/main" val="19119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ço Reservado para Conteúdo 8">
            <a:extLst>
              <a:ext uri="{FF2B5EF4-FFF2-40B4-BE49-F238E27FC236}">
                <a16:creationId xmlns:a16="http://schemas.microsoft.com/office/drawing/2014/main" id="{9F28EB4D-AB0B-43BB-8928-A65670F6B664}"/>
              </a:ext>
            </a:extLst>
          </p:cNvPr>
          <p:cNvGraphicFramePr>
            <a:graphicFrameLocks noGrp="1"/>
          </p:cNvGraphicFramePr>
          <p:nvPr>
            <p:ph sz="quarter" idx="4294967295"/>
          </p:nvPr>
        </p:nvGraphicFramePr>
        <p:xfrm>
          <a:off x="461477" y="2522774"/>
          <a:ext cx="12583398" cy="5861089"/>
        </p:xfrm>
        <a:graphic>
          <a:graphicData uri="http://schemas.openxmlformats.org/drawingml/2006/table">
            <a:tbl>
              <a:tblPr/>
              <a:tblGrid>
                <a:gridCol w="6654383">
                  <a:extLst>
                    <a:ext uri="{9D8B030D-6E8A-4147-A177-3AD203B41FA5}">
                      <a16:colId xmlns:a16="http://schemas.microsoft.com/office/drawing/2014/main" val="20000"/>
                    </a:ext>
                  </a:extLst>
                </a:gridCol>
                <a:gridCol w="641387">
                  <a:extLst>
                    <a:ext uri="{9D8B030D-6E8A-4147-A177-3AD203B41FA5}">
                      <a16:colId xmlns:a16="http://schemas.microsoft.com/office/drawing/2014/main" val="20001"/>
                    </a:ext>
                  </a:extLst>
                </a:gridCol>
                <a:gridCol w="571319">
                  <a:extLst>
                    <a:ext uri="{9D8B030D-6E8A-4147-A177-3AD203B41FA5}">
                      <a16:colId xmlns:a16="http://schemas.microsoft.com/office/drawing/2014/main" val="20002"/>
                    </a:ext>
                  </a:extLst>
                </a:gridCol>
                <a:gridCol w="571319">
                  <a:extLst>
                    <a:ext uri="{9D8B030D-6E8A-4147-A177-3AD203B41FA5}">
                      <a16:colId xmlns:a16="http://schemas.microsoft.com/office/drawing/2014/main" val="20003"/>
                    </a:ext>
                  </a:extLst>
                </a:gridCol>
                <a:gridCol w="571319">
                  <a:extLst>
                    <a:ext uri="{9D8B030D-6E8A-4147-A177-3AD203B41FA5}">
                      <a16:colId xmlns:a16="http://schemas.microsoft.com/office/drawing/2014/main" val="20004"/>
                    </a:ext>
                  </a:extLst>
                </a:gridCol>
                <a:gridCol w="465138">
                  <a:extLst>
                    <a:ext uri="{9D8B030D-6E8A-4147-A177-3AD203B41FA5}">
                      <a16:colId xmlns:a16="http://schemas.microsoft.com/office/drawing/2014/main" val="20005"/>
                    </a:ext>
                  </a:extLst>
                </a:gridCol>
                <a:gridCol w="106181">
                  <a:extLst>
                    <a:ext uri="{9D8B030D-6E8A-4147-A177-3AD203B41FA5}">
                      <a16:colId xmlns:a16="http://schemas.microsoft.com/office/drawing/2014/main" val="794210442"/>
                    </a:ext>
                  </a:extLst>
                </a:gridCol>
                <a:gridCol w="487885">
                  <a:extLst>
                    <a:ext uri="{9D8B030D-6E8A-4147-A177-3AD203B41FA5}">
                      <a16:colId xmlns:a16="http://schemas.microsoft.com/office/drawing/2014/main" val="20006"/>
                    </a:ext>
                  </a:extLst>
                </a:gridCol>
                <a:gridCol w="486054">
                  <a:extLst>
                    <a:ext uri="{9D8B030D-6E8A-4147-A177-3AD203B41FA5}">
                      <a16:colId xmlns:a16="http://schemas.microsoft.com/office/drawing/2014/main" val="20007"/>
                    </a:ext>
                  </a:extLst>
                </a:gridCol>
                <a:gridCol w="539479">
                  <a:extLst>
                    <a:ext uri="{9D8B030D-6E8A-4147-A177-3AD203B41FA5}">
                      <a16:colId xmlns:a16="http://schemas.microsoft.com/office/drawing/2014/main" val="20008"/>
                    </a:ext>
                  </a:extLst>
                </a:gridCol>
                <a:gridCol w="916268">
                  <a:extLst>
                    <a:ext uri="{9D8B030D-6E8A-4147-A177-3AD203B41FA5}">
                      <a16:colId xmlns:a16="http://schemas.microsoft.com/office/drawing/2014/main" val="20009"/>
                    </a:ext>
                  </a:extLst>
                </a:gridCol>
                <a:gridCol w="572666">
                  <a:extLst>
                    <a:ext uri="{9D8B030D-6E8A-4147-A177-3AD203B41FA5}">
                      <a16:colId xmlns:a16="http://schemas.microsoft.com/office/drawing/2014/main" val="20010"/>
                    </a:ext>
                  </a:extLst>
                </a:gridCol>
              </a:tblGrid>
              <a:tr h="280733">
                <a:tc rowSpan="3"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rowSpan="3" hMerge="1">
                  <a:txBody>
                    <a:bodyPr/>
                    <a:lstStyle/>
                    <a:p>
                      <a:endParaRPr lang="pt-BR"/>
                    </a:p>
                  </a:txBody>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mãe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dir.</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prof.</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avô</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méd.</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600" b="1" i="0" u="none" strike="noStrike" dirty="0">
                        <a:solidFill>
                          <a:schemeClr val="bg1"/>
                        </a:solidFill>
                        <a:latin typeface="Arial Black" panose="020B0A04020102020204" pitchFamily="34" charset="0"/>
                        <a:cs typeface="Arial" panose="020B0604020202020204" pitchFamily="34" charset="0"/>
                      </a:endParaRPr>
                    </a:p>
                  </a:txBody>
                  <a:tcPr marL="72000" marR="72000" marT="36000" marB="36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27077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43%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30%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2">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pPr algn="ctr" fontAlgn="t"/>
                      <a:endParaRPr lang="pt-BR" sz="1600" b="1" i="0" u="none" strike="noStrike" kern="1200" dirty="0">
                        <a:solidFill>
                          <a:srgbClr val="000000"/>
                        </a:solidFill>
                        <a:latin typeface="Arial Black" panose="020B0A04020102020204" pitchFamily="34" charset="0"/>
                        <a:ea typeface="+mn-ea"/>
                        <a:cs typeface="Arial" panose="020B0604020202020204" pitchFamily="34" charset="0"/>
                      </a:endParaRPr>
                    </a:p>
                  </a:txBody>
                  <a:tcPr marL="72000" marR="72000" marT="36000" marB="36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l" fontAlgn="t"/>
                      <a:r>
                        <a:rPr lang="pt-BR" sz="1200" b="1" i="0" u="none" strike="noStrike" kern="1200" dirty="0">
                          <a:solidFill>
                            <a:srgbClr val="000000"/>
                          </a:solidFill>
                          <a:latin typeface="Arial" panose="020B0604020202020204" pitchFamily="34" charset="0"/>
                          <a:ea typeface="+mn-ea"/>
                          <a:cs typeface="Arial" panose="020B0604020202020204" pitchFamily="34" charset="0"/>
                          <a:sym typeface="Wingdings" panose="05000000000000000000" pitchFamily="2" charset="2"/>
                        </a:rPr>
                        <a:t></a:t>
                      </a:r>
                      <a:r>
                        <a:rPr lang="pt-BR" sz="1200" b="1" i="0" u="none" strike="noStrike" kern="1200" dirty="0">
                          <a:solidFill>
                            <a:srgbClr val="000000"/>
                          </a:solidFill>
                          <a:latin typeface="Arial" panose="020B0604020202020204" pitchFamily="34" charset="0"/>
                          <a:ea typeface="+mn-ea"/>
                          <a:cs typeface="Arial" panose="020B0604020202020204" pitchFamily="34" charset="0"/>
                        </a:rPr>
                        <a:t> pesos para as personas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077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pPr algn="ctr" fontAlgn="t"/>
                      <a:endParaRPr lang="pt-BR" sz="1600" b="1" i="0" u="none" strike="noStrike" dirty="0">
                        <a:solidFill>
                          <a:schemeClr val="bg1"/>
                        </a:solidFill>
                        <a:latin typeface="Arial Black" panose="020B0A04020102020204" pitchFamily="34" charset="0"/>
                        <a:cs typeface="Arial" panose="020B0604020202020204" pitchFamily="34" charset="0"/>
                      </a:endParaRPr>
                    </a:p>
                  </a:txBody>
                  <a:tcPr marL="72000" marR="72000" marT="36000" marB="36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446781">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user</a:t>
                      </a:r>
                      <a:r>
                        <a:rPr lang="pt-BR" sz="1200" b="1" i="1" u="none" strike="noStrike" dirty="0">
                          <a:solidFill>
                            <a:schemeClr val="bg1"/>
                          </a:solidFill>
                          <a:latin typeface="Arial Black" panose="020B0A04020102020204" pitchFamily="34" charset="0"/>
                          <a:cs typeface="Arial" panose="020B0604020202020204" pitchFamily="34" charset="0"/>
                        </a:rPr>
                        <a:t> </a:t>
                      </a:r>
                      <a:r>
                        <a:rPr lang="pt-BR" sz="1200" b="1" i="1" u="none" strike="noStrike" dirty="0" err="1">
                          <a:solidFill>
                            <a:schemeClr val="bg1"/>
                          </a:solidFill>
                          <a:latin typeface="Arial Black" panose="020B0A04020102020204" pitchFamily="34" charset="0"/>
                          <a:cs typeface="Arial" panose="020B0604020202020204" pitchFamily="34" charset="0"/>
                        </a:rPr>
                        <a:t>story</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effort</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6">
                  <a:txBody>
                    <a:bodyPr/>
                    <a:lstStyle/>
                    <a:p>
                      <a:pPr marL="0" marR="0" lvl="0" indent="0" algn="ctr" defTabSz="1371464" rtl="0" eaLnBrk="1" fontAlgn="t" latinLnBrk="0" hangingPunct="1">
                        <a:lnSpc>
                          <a:spcPct val="100000"/>
                        </a:lnSpc>
                        <a:spcBef>
                          <a:spcPts val="0"/>
                        </a:spcBef>
                        <a:spcAft>
                          <a:spcPts val="0"/>
                        </a:spcAft>
                        <a:buClrTx/>
                        <a:buSzTx/>
                        <a:buFontTx/>
                        <a:buNone/>
                        <a:tabLst/>
                        <a:defRPr/>
                      </a:pPr>
                      <a:r>
                        <a:rPr lang="pt-BR" sz="1200" b="1" i="0" u="none" strike="noStrike" kern="1200" dirty="0">
                          <a:solidFill>
                            <a:schemeClr val="bg1"/>
                          </a:solidFill>
                          <a:latin typeface="Arial Black" panose="020B0A04020102020204" pitchFamily="34" charset="0"/>
                          <a:ea typeface="+mn-ea"/>
                          <a:cs typeface="Arial" panose="020B0604020202020204" pitchFamily="34" charset="0"/>
                        </a:rPr>
                        <a:t>importância para as personas</a:t>
                      </a:r>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endParaRPr lang="pt-BR"/>
                    </a:p>
                  </a:txBody>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B.V.</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ROI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selected</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done</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extLst>
                  <a:ext uri="{0D108BD9-81ED-4DB2-BD59-A6C34878D82A}">
                    <a16:rowId xmlns:a16="http://schemas.microsoft.com/office/drawing/2014/main" val="10003"/>
                  </a:ext>
                </a:extLst>
              </a:tr>
              <a:tr h="27077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ter acesso restrito para garantir segurança de dados.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4,1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4"/>
                  </a:ext>
                </a:extLst>
              </a:tr>
              <a:tr h="27077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enviar PDF para recados específicos.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5"/>
                  </a:ext>
                </a:extLst>
              </a:tr>
              <a:tr h="446141">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em caso de emergência para quando estiver sem rede de dados.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6"/>
                  </a:ext>
                </a:extLst>
              </a:tr>
              <a:tr h="446141">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comunicar situações especiais aos pais (ex.: piolho) para eventuais providências.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7"/>
                  </a:ext>
                </a:extLst>
              </a:tr>
              <a:tr h="25176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informações por </a:t>
                      </a:r>
                      <a:r>
                        <a:rPr lang="pt-BR" sz="1200" b="1" i="1" u="none" strike="noStrike" dirty="0" err="1">
                          <a:solidFill>
                            <a:srgbClr val="000000"/>
                          </a:solidFill>
                          <a:latin typeface="Arial" panose="020B0604020202020204" pitchFamily="34" charset="0"/>
                          <a:cs typeface="Arial" panose="020B0604020202020204" pitchFamily="34" charset="0"/>
                        </a:rPr>
                        <a:t>push</a:t>
                      </a:r>
                      <a:r>
                        <a:rPr lang="pt-BR" sz="1200" b="1" i="0" u="none" strike="noStrike" dirty="0">
                          <a:solidFill>
                            <a:srgbClr val="000000"/>
                          </a:solidFill>
                          <a:latin typeface="Arial" panose="020B0604020202020204" pitchFamily="34" charset="0"/>
                          <a:cs typeface="Arial" panose="020B0604020202020204" pitchFamily="34" charset="0"/>
                        </a:rPr>
                        <a:t> para acompanhar o filho.</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8"/>
                  </a:ext>
                </a:extLst>
              </a:tr>
              <a:tr h="25176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alertas para agir rapidamente em caso de emergência.</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2,9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9"/>
                  </a:ext>
                </a:extLst>
              </a:tr>
              <a:tr h="25176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comunicar, com agilidade, o dia dos alunos para gerar credibilidade.</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2,8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0"/>
                  </a:ext>
                </a:extLst>
              </a:tr>
              <a:tr h="25176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facilitar o trabalho diário para ganhar tempo e agilidade.</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2,3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1"/>
                  </a:ext>
                </a:extLst>
              </a:tr>
              <a:tr h="446141">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comunicar eventos importantes para avisar, por exemplo, a rotina de remédios.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1,9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2"/>
                  </a:ext>
                </a:extLst>
              </a:tr>
              <a:tr h="25176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aviso de eventos por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para participar deles.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1,5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3"/>
                  </a:ext>
                </a:extLst>
              </a:tr>
              <a:tr h="25176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Méd.: gostaria de ter acesso a relatórios funcionais para auxílio no diagnóstico.</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1,4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4"/>
                  </a:ext>
                </a:extLst>
              </a:tr>
              <a:tr h="25176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gerar relatórios para ter controle de histórico.</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0,8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5"/>
                  </a:ext>
                </a:extLst>
              </a:tr>
              <a:tr h="446141">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gerar relatórios de comunicados ao Ministério da Saúde </a:t>
                      </a:r>
                    </a:p>
                    <a:p>
                      <a:pPr algn="l" fontAlgn="t"/>
                      <a:r>
                        <a:rPr lang="pt-BR" sz="1200" b="1" i="0" u="none" strike="noStrike" dirty="0">
                          <a:solidFill>
                            <a:srgbClr val="000000"/>
                          </a:solidFill>
                          <a:latin typeface="Arial" panose="020B0604020202020204" pitchFamily="34" charset="0"/>
                          <a:cs typeface="Arial" panose="020B0604020202020204" pitchFamily="34" charset="0"/>
                        </a:rPr>
                        <a:t>para cumprir a lei.</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0,6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6"/>
                  </a:ext>
                </a:extLst>
              </a:tr>
              <a:tr h="25176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relatórios simplificados para mostrar aos amigos.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0,0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7"/>
                  </a:ext>
                </a:extLst>
              </a:tr>
              <a:tr h="251767">
                <a:tc>
                  <a:txBody>
                    <a:bodyPr/>
                    <a:lstStyle/>
                    <a:p>
                      <a:pPr algn="l" fontAlgn="t"/>
                      <a:r>
                        <a:rPr lang="pt-BR" sz="1200" b="1" i="0" u="none" strike="noStrike">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113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gridSpan="2">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hMerge="1">
                  <a:txBody>
                    <a:bodyPr/>
                    <a:lstStyle/>
                    <a:p>
                      <a:endParaRPr lang="pt-BR"/>
                    </a:p>
                  </a:txBody>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31,4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2" name="Espaço Reservado para Texto 1">
            <a:extLst>
              <a:ext uri="{FF2B5EF4-FFF2-40B4-BE49-F238E27FC236}">
                <a16:creationId xmlns:a16="http://schemas.microsoft.com/office/drawing/2014/main" id="{A39C7A95-0115-4AA1-B187-39A2EFEFB20F}"/>
              </a:ext>
            </a:extLst>
          </p:cNvPr>
          <p:cNvSpPr>
            <a:spLocks noGrp="1"/>
          </p:cNvSpPr>
          <p:nvPr>
            <p:ph type="body" sz="quarter" idx="11"/>
          </p:nvPr>
        </p:nvSpPr>
        <p:spPr/>
        <p:txBody>
          <a:bodyPr/>
          <a:lstStyle/>
          <a:p>
            <a:r>
              <a:rPr lang="pt-BR"/>
              <a:t>Priorização</a:t>
            </a:r>
            <a:endParaRPr lang="pt-BR" dirty="0"/>
          </a:p>
        </p:txBody>
      </p:sp>
      <p:sp>
        <p:nvSpPr>
          <p:cNvPr id="13" name="Elipse 8">
            <a:extLst>
              <a:ext uri="{FF2B5EF4-FFF2-40B4-BE49-F238E27FC236}">
                <a16:creationId xmlns:a16="http://schemas.microsoft.com/office/drawing/2014/main" id="{8120D029-7A0D-40D7-837B-89E3CD2EDE1B}"/>
              </a:ext>
            </a:extLst>
          </p:cNvPr>
          <p:cNvSpPr>
            <a:spLocks noChangeArrowheads="1"/>
          </p:cNvSpPr>
          <p:nvPr/>
        </p:nvSpPr>
        <p:spPr bwMode="auto">
          <a:xfrm>
            <a:off x="809329" y="7573770"/>
            <a:ext cx="1212746" cy="296773"/>
          </a:xfrm>
          <a:prstGeom prst="ellipse">
            <a:avLst/>
          </a:prstGeom>
          <a:noFill/>
          <a:ln w="38100" algn="ctr">
            <a:solidFill>
              <a:srgbClr val="E42A2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pt-BR" altLang="pt-BR" sz="1125">
              <a:latin typeface="Helvetica" panose="020B0604020202020204" pitchFamily="34" charset="0"/>
            </a:endParaRPr>
          </a:p>
        </p:txBody>
      </p:sp>
    </p:spTree>
    <p:extLst>
      <p:ext uri="{BB962C8B-B14F-4D97-AF65-F5344CB8AC3E}">
        <p14:creationId xmlns:p14="http://schemas.microsoft.com/office/powerpoint/2010/main" val="1481018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5B178FB9-6316-43A4-9EB3-5165CE02ACA2}"/>
              </a:ext>
            </a:extLst>
          </p:cNvPr>
          <p:cNvSpPr>
            <a:spLocks noGrp="1"/>
          </p:cNvSpPr>
          <p:nvPr>
            <p:ph type="body" sz="quarter" idx="11"/>
          </p:nvPr>
        </p:nvSpPr>
        <p:spPr/>
        <p:txBody>
          <a:bodyPr/>
          <a:lstStyle/>
          <a:p>
            <a:r>
              <a:rPr lang="pt-BR"/>
              <a:t>Projeto Caderneta </a:t>
            </a:r>
            <a:r>
              <a:rPr lang="pt-BR" dirty="0"/>
              <a:t>V</a:t>
            </a:r>
            <a:r>
              <a:rPr lang="pt-BR"/>
              <a:t>irtual</a:t>
            </a:r>
            <a:endParaRPr lang="pt-BR" dirty="0"/>
          </a:p>
        </p:txBody>
      </p:sp>
      <p:grpSp>
        <p:nvGrpSpPr>
          <p:cNvPr id="4" name="Agrupar 3"/>
          <p:cNvGrpSpPr/>
          <p:nvPr/>
        </p:nvGrpSpPr>
        <p:grpSpPr>
          <a:xfrm>
            <a:off x="734698" y="2351839"/>
            <a:ext cx="12036959" cy="6518075"/>
            <a:chOff x="1854599" y="1421286"/>
            <a:chExt cx="14299269" cy="8690766"/>
          </a:xfrm>
        </p:grpSpPr>
        <p:sp>
          <p:nvSpPr>
            <p:cNvPr id="80" name="Retângulo 79">
              <a:extLst>
                <a:ext uri="{FF2B5EF4-FFF2-40B4-BE49-F238E27FC236}">
                  <a16:creationId xmlns:a16="http://schemas.microsoft.com/office/drawing/2014/main" id="{1647AC44-45F0-4652-AAB5-DD3A28865B97}"/>
                </a:ext>
              </a:extLst>
            </p:cNvPr>
            <p:cNvSpPr/>
            <p:nvPr/>
          </p:nvSpPr>
          <p:spPr>
            <a:xfrm>
              <a:off x="11516804" y="1421286"/>
              <a:ext cx="2260800" cy="108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defRPr/>
              </a:pPr>
              <a:r>
                <a:rPr lang="pt-BR" sz="1650" b="1" dirty="0">
                  <a:solidFill>
                    <a:schemeClr val="bg1"/>
                  </a:solidFill>
                  <a:latin typeface="Arial" panose="020B0604020202020204" pitchFamily="34" charset="0"/>
                  <a:cs typeface="Arial" panose="020B0604020202020204" pitchFamily="34" charset="0"/>
                </a:rPr>
                <a:t>Lucas</a:t>
              </a:r>
            </a:p>
            <a:p>
              <a:pPr algn="ctr">
                <a:defRPr/>
              </a:pPr>
              <a:r>
                <a:rPr lang="pt-BR" sz="1650" b="1" dirty="0">
                  <a:solidFill>
                    <a:schemeClr val="bg1"/>
                  </a:solidFill>
                  <a:latin typeface="Arial" panose="020B0604020202020204" pitchFamily="34" charset="0"/>
                  <a:cs typeface="Arial" panose="020B0604020202020204" pitchFamily="34" charset="0"/>
                </a:rPr>
                <a:t>médico</a:t>
              </a:r>
            </a:p>
          </p:txBody>
        </p:sp>
        <p:sp>
          <p:nvSpPr>
            <p:cNvPr id="81" name="Retângulo 80">
              <a:extLst>
                <a:ext uri="{FF2B5EF4-FFF2-40B4-BE49-F238E27FC236}">
                  <a16:creationId xmlns:a16="http://schemas.microsoft.com/office/drawing/2014/main" id="{F8150E57-04A2-450B-83A4-13702E4FF6D1}"/>
                </a:ext>
              </a:extLst>
            </p:cNvPr>
            <p:cNvSpPr/>
            <p:nvPr/>
          </p:nvSpPr>
          <p:spPr>
            <a:xfrm>
              <a:off x="13893068" y="1421286"/>
              <a:ext cx="2260800" cy="108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defRPr/>
              </a:pPr>
              <a:r>
                <a:rPr lang="pt-BR" sz="1650" b="1" dirty="0">
                  <a:solidFill>
                    <a:schemeClr val="bg1"/>
                  </a:solidFill>
                  <a:latin typeface="Arial" panose="020B0604020202020204" pitchFamily="34" charset="0"/>
                  <a:cs typeface="Arial" panose="020B0604020202020204" pitchFamily="34" charset="0"/>
                </a:rPr>
                <a:t>Jorge</a:t>
              </a:r>
            </a:p>
            <a:p>
              <a:pPr algn="ctr">
                <a:defRPr/>
              </a:pPr>
              <a:r>
                <a:rPr lang="pt-BR" sz="1650" b="1" dirty="0">
                  <a:solidFill>
                    <a:schemeClr val="bg1"/>
                  </a:solidFill>
                  <a:latin typeface="Arial" panose="020B0604020202020204" pitchFamily="34" charset="0"/>
                  <a:cs typeface="Arial" panose="020B0604020202020204" pitchFamily="34" charset="0"/>
                </a:rPr>
                <a:t>avô</a:t>
              </a:r>
            </a:p>
          </p:txBody>
        </p:sp>
        <p:sp>
          <p:nvSpPr>
            <p:cNvPr id="73" name="Retângulo 72">
              <a:extLst>
                <a:ext uri="{FF2B5EF4-FFF2-40B4-BE49-F238E27FC236}">
                  <a16:creationId xmlns:a16="http://schemas.microsoft.com/office/drawing/2014/main" id="{4230BE27-20ED-403E-BD16-E3857BB5AEAF}"/>
                </a:ext>
              </a:extLst>
            </p:cNvPr>
            <p:cNvSpPr/>
            <p:nvPr/>
          </p:nvSpPr>
          <p:spPr>
            <a:xfrm>
              <a:off x="11516804" y="2623220"/>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ter acesso a relatórios funcionais</a:t>
              </a:r>
            </a:p>
          </p:txBody>
        </p:sp>
        <p:sp>
          <p:nvSpPr>
            <p:cNvPr id="74" name="Retângulo 73">
              <a:extLst>
                <a:ext uri="{FF2B5EF4-FFF2-40B4-BE49-F238E27FC236}">
                  <a16:creationId xmlns:a16="http://schemas.microsoft.com/office/drawing/2014/main" id="{DAB7EA84-8819-4437-88A5-E27C6127114B}"/>
                </a:ext>
              </a:extLst>
            </p:cNvPr>
            <p:cNvSpPr/>
            <p:nvPr/>
          </p:nvSpPr>
          <p:spPr>
            <a:xfrm>
              <a:off x="13893068" y="2623220"/>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obter relatórios simplificados</a:t>
              </a:r>
            </a:p>
          </p:txBody>
        </p:sp>
        <p:sp>
          <p:nvSpPr>
            <p:cNvPr id="75" name="Retângulo 74">
              <a:extLst>
                <a:ext uri="{FF2B5EF4-FFF2-40B4-BE49-F238E27FC236}">
                  <a16:creationId xmlns:a16="http://schemas.microsoft.com/office/drawing/2014/main" id="{346F7520-ACD0-4021-B409-2CB8AB99C3E6}"/>
                </a:ext>
              </a:extLst>
            </p:cNvPr>
            <p:cNvSpPr/>
            <p:nvPr/>
          </p:nvSpPr>
          <p:spPr>
            <a:xfrm>
              <a:off x="13893068" y="4567436"/>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receber avisos de eventos por </a:t>
              </a:r>
              <a:r>
                <a:rPr lang="pt-BR" altLang="pt-BR" sz="1650" b="1" i="1" dirty="0" err="1">
                  <a:solidFill>
                    <a:schemeClr val="tx1"/>
                  </a:solidFill>
                  <a:latin typeface="Arial" panose="020B0604020202020204" pitchFamily="34" charset="0"/>
                  <a:cs typeface="Arial" panose="020B0604020202020204" pitchFamily="34" charset="0"/>
                </a:rPr>
                <a:t>sms</a:t>
              </a:r>
              <a:endParaRPr lang="pt-BR" altLang="pt-BR" sz="1650" b="1" i="1" dirty="0">
                <a:solidFill>
                  <a:schemeClr val="tx1"/>
                </a:solidFill>
                <a:latin typeface="Arial" panose="020B0604020202020204" pitchFamily="34" charset="0"/>
                <a:cs typeface="Arial" panose="020B0604020202020204" pitchFamily="34" charset="0"/>
              </a:endParaRPr>
            </a:p>
          </p:txBody>
        </p:sp>
        <p:sp>
          <p:nvSpPr>
            <p:cNvPr id="65" name="Retângulo 64">
              <a:extLst>
                <a:ext uri="{FF2B5EF4-FFF2-40B4-BE49-F238E27FC236}">
                  <a16:creationId xmlns:a16="http://schemas.microsoft.com/office/drawing/2014/main" id="{DA3D879D-3177-4005-A136-591CC7940B4B}"/>
                </a:ext>
              </a:extLst>
            </p:cNvPr>
            <p:cNvSpPr/>
            <p:nvPr/>
          </p:nvSpPr>
          <p:spPr>
            <a:xfrm>
              <a:off x="4316004" y="2623220"/>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comunicar o dia dos alunos com agilidade </a:t>
              </a:r>
            </a:p>
          </p:txBody>
        </p:sp>
        <p:sp>
          <p:nvSpPr>
            <p:cNvPr id="66" name="Retângulo 65">
              <a:extLst>
                <a:ext uri="{FF2B5EF4-FFF2-40B4-BE49-F238E27FC236}">
                  <a16:creationId xmlns:a16="http://schemas.microsoft.com/office/drawing/2014/main" id="{C6CF9ED7-62C0-449A-9354-781F5D2EC99C}"/>
                </a:ext>
              </a:extLst>
            </p:cNvPr>
            <p:cNvSpPr/>
            <p:nvPr/>
          </p:nvSpPr>
          <p:spPr>
            <a:xfrm>
              <a:off x="4316004" y="4567436"/>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gerar relatórios</a:t>
              </a:r>
            </a:p>
          </p:txBody>
        </p:sp>
        <p:sp>
          <p:nvSpPr>
            <p:cNvPr id="67" name="Retângulo 66">
              <a:extLst>
                <a:ext uri="{FF2B5EF4-FFF2-40B4-BE49-F238E27FC236}">
                  <a16:creationId xmlns:a16="http://schemas.microsoft.com/office/drawing/2014/main" id="{B12AA107-48EA-440B-B499-93E78649F32D}"/>
                </a:ext>
              </a:extLst>
            </p:cNvPr>
            <p:cNvSpPr/>
            <p:nvPr/>
          </p:nvSpPr>
          <p:spPr>
            <a:xfrm>
              <a:off x="4316004" y="8930856"/>
              <a:ext cx="2260800" cy="118119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ter acesso restrito </a:t>
              </a:r>
            </a:p>
          </p:txBody>
        </p:sp>
        <p:sp>
          <p:nvSpPr>
            <p:cNvPr id="68" name="Retângulo 67">
              <a:extLst>
                <a:ext uri="{FF2B5EF4-FFF2-40B4-BE49-F238E27FC236}">
                  <a16:creationId xmlns:a16="http://schemas.microsoft.com/office/drawing/2014/main" id="{5FBD475C-4B43-423C-9C6E-B70BAB387839}"/>
                </a:ext>
              </a:extLst>
            </p:cNvPr>
            <p:cNvSpPr/>
            <p:nvPr/>
          </p:nvSpPr>
          <p:spPr>
            <a:xfrm>
              <a:off x="4309437" y="6511652"/>
              <a:ext cx="2260800" cy="2232081"/>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gerar relatórios de comunicados ao Ministério da Saúde</a:t>
              </a:r>
            </a:p>
          </p:txBody>
        </p:sp>
        <p:sp>
          <p:nvSpPr>
            <p:cNvPr id="60" name="Retângulo 59">
              <a:extLst>
                <a:ext uri="{FF2B5EF4-FFF2-40B4-BE49-F238E27FC236}">
                  <a16:creationId xmlns:a16="http://schemas.microsoft.com/office/drawing/2014/main" id="{A3E4DFEE-5875-4773-A018-519771E00904}"/>
                </a:ext>
              </a:extLst>
            </p:cNvPr>
            <p:cNvSpPr/>
            <p:nvPr/>
          </p:nvSpPr>
          <p:spPr>
            <a:xfrm>
              <a:off x="1854599" y="2623220"/>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receber informações por </a:t>
              </a:r>
              <a:r>
                <a:rPr lang="pt-BR" altLang="pt-BR" sz="1650" b="1" i="1" dirty="0" err="1">
                  <a:solidFill>
                    <a:schemeClr val="tx1"/>
                  </a:solidFill>
                  <a:latin typeface="Arial" panose="020B0604020202020204" pitchFamily="34" charset="0"/>
                  <a:cs typeface="Arial" panose="020B0604020202020204" pitchFamily="34" charset="0"/>
                </a:rPr>
                <a:t>push</a:t>
              </a:r>
              <a:endParaRPr lang="pt-BR" altLang="pt-BR" sz="1650" b="1" i="1" dirty="0">
                <a:solidFill>
                  <a:schemeClr val="tx1"/>
                </a:solidFill>
                <a:latin typeface="Arial" panose="020B0604020202020204" pitchFamily="34" charset="0"/>
                <a:cs typeface="Arial" panose="020B0604020202020204" pitchFamily="34" charset="0"/>
              </a:endParaRPr>
            </a:p>
          </p:txBody>
        </p:sp>
        <p:sp>
          <p:nvSpPr>
            <p:cNvPr id="2" name="Retângulo 1">
              <a:extLst>
                <a:ext uri="{FF2B5EF4-FFF2-40B4-BE49-F238E27FC236}">
                  <a16:creationId xmlns:a16="http://schemas.microsoft.com/office/drawing/2014/main" id="{6F52A21D-2118-42F4-BB6A-69F0D9F6E4F2}"/>
                </a:ext>
              </a:extLst>
            </p:cNvPr>
            <p:cNvSpPr/>
            <p:nvPr/>
          </p:nvSpPr>
          <p:spPr>
            <a:xfrm>
              <a:off x="1854599" y="1421286"/>
              <a:ext cx="2260800" cy="108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defRPr/>
              </a:pPr>
              <a:r>
                <a:rPr lang="pt-BR" sz="1650" b="1" dirty="0">
                  <a:solidFill>
                    <a:schemeClr val="bg1"/>
                  </a:solidFill>
                  <a:latin typeface="Arial" panose="020B0604020202020204" pitchFamily="34" charset="0"/>
                  <a:cs typeface="Arial" panose="020B0604020202020204" pitchFamily="34" charset="0"/>
                </a:rPr>
                <a:t>Lia</a:t>
              </a:r>
            </a:p>
            <a:p>
              <a:pPr algn="ctr">
                <a:defRPr/>
              </a:pPr>
              <a:r>
                <a:rPr lang="pt-BR" sz="1650" b="1" dirty="0">
                  <a:solidFill>
                    <a:schemeClr val="bg1"/>
                  </a:solidFill>
                  <a:latin typeface="Arial" panose="020B0604020202020204" pitchFamily="34" charset="0"/>
                  <a:cs typeface="Arial" panose="020B0604020202020204" pitchFamily="34" charset="0"/>
                </a:rPr>
                <a:t>mãe</a:t>
              </a:r>
            </a:p>
          </p:txBody>
        </p:sp>
        <p:sp>
          <p:nvSpPr>
            <p:cNvPr id="59" name="Retângulo 58">
              <a:extLst>
                <a:ext uri="{FF2B5EF4-FFF2-40B4-BE49-F238E27FC236}">
                  <a16:creationId xmlns:a16="http://schemas.microsoft.com/office/drawing/2014/main" id="{BDA0AE52-1D9B-4287-BB44-4A77E9E636A2}"/>
                </a:ext>
              </a:extLst>
            </p:cNvPr>
            <p:cNvSpPr/>
            <p:nvPr/>
          </p:nvSpPr>
          <p:spPr>
            <a:xfrm>
              <a:off x="4316004" y="1421286"/>
              <a:ext cx="2260800" cy="108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defRPr/>
              </a:pPr>
              <a:r>
                <a:rPr lang="pt-BR" sz="1650" b="1" dirty="0">
                  <a:solidFill>
                    <a:schemeClr val="bg1"/>
                  </a:solidFill>
                  <a:latin typeface="Arial" panose="020B0604020202020204" pitchFamily="34" charset="0"/>
                  <a:cs typeface="Arial" panose="020B0604020202020204" pitchFamily="34" charset="0"/>
                </a:rPr>
                <a:t>Graça</a:t>
              </a:r>
            </a:p>
            <a:p>
              <a:pPr algn="ctr">
                <a:defRPr/>
              </a:pPr>
              <a:r>
                <a:rPr lang="pt-BR" sz="1650" b="1" dirty="0">
                  <a:solidFill>
                    <a:schemeClr val="bg1"/>
                  </a:solidFill>
                  <a:latin typeface="Arial" panose="020B0604020202020204" pitchFamily="34" charset="0"/>
                  <a:cs typeface="Arial" panose="020B0604020202020204" pitchFamily="34" charset="0"/>
                </a:rPr>
                <a:t>diretora</a:t>
              </a:r>
            </a:p>
          </p:txBody>
        </p:sp>
        <p:sp>
          <p:nvSpPr>
            <p:cNvPr id="62" name="Retângulo 61">
              <a:extLst>
                <a:ext uri="{FF2B5EF4-FFF2-40B4-BE49-F238E27FC236}">
                  <a16:creationId xmlns:a16="http://schemas.microsoft.com/office/drawing/2014/main" id="{0C95E611-6560-410B-A262-E8471A522B5C}"/>
                </a:ext>
              </a:extLst>
            </p:cNvPr>
            <p:cNvSpPr/>
            <p:nvPr/>
          </p:nvSpPr>
          <p:spPr>
            <a:xfrm>
              <a:off x="1854599" y="4567436"/>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comunicar eventos importantes</a:t>
              </a:r>
            </a:p>
          </p:txBody>
        </p:sp>
        <p:sp>
          <p:nvSpPr>
            <p:cNvPr id="63" name="Retângulo 62">
              <a:extLst>
                <a:ext uri="{FF2B5EF4-FFF2-40B4-BE49-F238E27FC236}">
                  <a16:creationId xmlns:a16="http://schemas.microsoft.com/office/drawing/2014/main" id="{A6EBB352-67A0-45F1-AF4E-A8A39849AE78}"/>
                </a:ext>
              </a:extLst>
            </p:cNvPr>
            <p:cNvSpPr/>
            <p:nvPr/>
          </p:nvSpPr>
          <p:spPr>
            <a:xfrm>
              <a:off x="1854599" y="6511652"/>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receber alertas</a:t>
              </a:r>
            </a:p>
          </p:txBody>
        </p:sp>
        <p:sp>
          <p:nvSpPr>
            <p:cNvPr id="64" name="Retângulo 63">
              <a:extLst>
                <a:ext uri="{FF2B5EF4-FFF2-40B4-BE49-F238E27FC236}">
                  <a16:creationId xmlns:a16="http://schemas.microsoft.com/office/drawing/2014/main" id="{D8097423-B9F5-4448-8922-C89F5B44675E}"/>
                </a:ext>
              </a:extLst>
            </p:cNvPr>
            <p:cNvSpPr/>
            <p:nvPr/>
          </p:nvSpPr>
          <p:spPr>
            <a:xfrm>
              <a:off x="1854599" y="8465248"/>
              <a:ext cx="2260800" cy="1646804"/>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receber </a:t>
              </a:r>
              <a:r>
                <a:rPr lang="pt-BR" altLang="pt-BR" sz="1650" b="1" dirty="0" err="1">
                  <a:solidFill>
                    <a:schemeClr val="tx1"/>
                  </a:solidFill>
                  <a:latin typeface="Arial" panose="020B0604020202020204" pitchFamily="34" charset="0"/>
                  <a:cs typeface="Arial" panose="020B0604020202020204" pitchFamily="34" charset="0"/>
                </a:rPr>
                <a:t>sms</a:t>
              </a:r>
              <a:endParaRPr lang="pt-BR" altLang="pt-BR" sz="1650" b="1" dirty="0">
                <a:solidFill>
                  <a:schemeClr val="tx1"/>
                </a:solidFill>
                <a:latin typeface="Arial" panose="020B0604020202020204" pitchFamily="34" charset="0"/>
                <a:cs typeface="Arial" panose="020B0604020202020204" pitchFamily="34" charset="0"/>
              </a:endParaRPr>
            </a:p>
          </p:txBody>
        </p:sp>
        <p:sp>
          <p:nvSpPr>
            <p:cNvPr id="69" name="Retângulo 68">
              <a:extLst>
                <a:ext uri="{FF2B5EF4-FFF2-40B4-BE49-F238E27FC236}">
                  <a16:creationId xmlns:a16="http://schemas.microsoft.com/office/drawing/2014/main" id="{5ABC873A-235C-4562-8FA8-CFA2DDE5E74A}"/>
                </a:ext>
              </a:extLst>
            </p:cNvPr>
            <p:cNvSpPr/>
            <p:nvPr/>
          </p:nvSpPr>
          <p:spPr>
            <a:xfrm>
              <a:off x="6764276" y="2623220"/>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comunicar situações especiais aos pais</a:t>
              </a:r>
            </a:p>
          </p:txBody>
        </p:sp>
        <p:sp>
          <p:nvSpPr>
            <p:cNvPr id="70" name="Retângulo 69">
              <a:extLst>
                <a:ext uri="{FF2B5EF4-FFF2-40B4-BE49-F238E27FC236}">
                  <a16:creationId xmlns:a16="http://schemas.microsoft.com/office/drawing/2014/main" id="{7506F43A-E162-420F-B813-DA5CB33051EF}"/>
                </a:ext>
              </a:extLst>
            </p:cNvPr>
            <p:cNvSpPr/>
            <p:nvPr/>
          </p:nvSpPr>
          <p:spPr>
            <a:xfrm>
              <a:off x="6764276" y="4567436"/>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enviar PDF</a:t>
              </a:r>
            </a:p>
          </p:txBody>
        </p:sp>
        <p:sp>
          <p:nvSpPr>
            <p:cNvPr id="71" name="Retângulo 70">
              <a:extLst>
                <a:ext uri="{FF2B5EF4-FFF2-40B4-BE49-F238E27FC236}">
                  <a16:creationId xmlns:a16="http://schemas.microsoft.com/office/drawing/2014/main" id="{16860C8D-1A55-4FB6-B1C5-30027D58AAFA}"/>
                </a:ext>
              </a:extLst>
            </p:cNvPr>
            <p:cNvSpPr/>
            <p:nvPr/>
          </p:nvSpPr>
          <p:spPr>
            <a:xfrm>
              <a:off x="6764276" y="6511652"/>
              <a:ext cx="2260800" cy="1801016"/>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facilitar o trabalho diário</a:t>
              </a:r>
            </a:p>
          </p:txBody>
        </p:sp>
        <p:sp>
          <p:nvSpPr>
            <p:cNvPr id="78" name="Retângulo 77">
              <a:extLst>
                <a:ext uri="{FF2B5EF4-FFF2-40B4-BE49-F238E27FC236}">
                  <a16:creationId xmlns:a16="http://schemas.microsoft.com/office/drawing/2014/main" id="{DDAD6542-B628-4676-96E5-005A36AF1336}"/>
                </a:ext>
              </a:extLst>
            </p:cNvPr>
            <p:cNvSpPr/>
            <p:nvPr/>
          </p:nvSpPr>
          <p:spPr>
            <a:xfrm>
              <a:off x="6764276" y="1421286"/>
              <a:ext cx="2260800" cy="108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81000" rtlCol="0" anchor="ctr"/>
            <a:lstStyle/>
            <a:p>
              <a:pPr algn="ctr">
                <a:defRPr/>
              </a:pPr>
              <a:r>
                <a:rPr lang="pt-BR" sz="1650" b="1" dirty="0">
                  <a:solidFill>
                    <a:schemeClr val="bg1"/>
                  </a:solidFill>
                  <a:latin typeface="Arial" panose="020B0604020202020204" pitchFamily="34" charset="0"/>
                  <a:cs typeface="Arial" panose="020B0604020202020204" pitchFamily="34" charset="0"/>
                </a:rPr>
                <a:t>Vera</a:t>
              </a:r>
            </a:p>
            <a:p>
              <a:pPr algn="ctr">
                <a:defRPr/>
              </a:pPr>
              <a:r>
                <a:rPr lang="pt-BR" sz="1650" b="1" dirty="0">
                  <a:solidFill>
                    <a:schemeClr val="bg1"/>
                  </a:solidFill>
                  <a:latin typeface="Arial" panose="020B0604020202020204" pitchFamily="34" charset="0"/>
                  <a:cs typeface="Arial" panose="020B0604020202020204" pitchFamily="34" charset="0"/>
                </a:rPr>
                <a:t>profa.</a:t>
              </a:r>
            </a:p>
          </p:txBody>
        </p:sp>
      </p:grpSp>
    </p:spTree>
    <p:extLst>
      <p:ext uri="{BB962C8B-B14F-4D97-AF65-F5344CB8AC3E}">
        <p14:creationId xmlns:p14="http://schemas.microsoft.com/office/powerpoint/2010/main" val="34127672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5B178FB9-6316-43A4-9EB3-5165CE02ACA2}"/>
              </a:ext>
            </a:extLst>
          </p:cNvPr>
          <p:cNvSpPr>
            <a:spLocks noGrp="1"/>
          </p:cNvSpPr>
          <p:nvPr>
            <p:ph type="body" sz="quarter" idx="11"/>
          </p:nvPr>
        </p:nvSpPr>
        <p:spPr/>
        <p:txBody>
          <a:bodyPr/>
          <a:lstStyle/>
          <a:p>
            <a:r>
              <a:rPr lang="pt-BR" i="1"/>
              <a:t>Releases</a:t>
            </a:r>
            <a:endParaRPr lang="pt-BR" i="1" dirty="0"/>
          </a:p>
        </p:txBody>
      </p:sp>
      <p:sp>
        <p:nvSpPr>
          <p:cNvPr id="67" name="Retângulo 66">
            <a:extLst>
              <a:ext uri="{FF2B5EF4-FFF2-40B4-BE49-F238E27FC236}">
                <a16:creationId xmlns:a16="http://schemas.microsoft.com/office/drawing/2014/main" id="{B12AA107-48EA-440B-B499-93E78649F32D}"/>
              </a:ext>
            </a:extLst>
          </p:cNvPr>
          <p:cNvSpPr/>
          <p:nvPr/>
        </p:nvSpPr>
        <p:spPr>
          <a:xfrm>
            <a:off x="5108394" y="3253290"/>
            <a:ext cx="1695600" cy="885897"/>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acesso restrito </a:t>
            </a:r>
          </a:p>
        </p:txBody>
      </p:sp>
      <p:sp>
        <p:nvSpPr>
          <p:cNvPr id="60" name="Retângulo 59">
            <a:extLst>
              <a:ext uri="{FF2B5EF4-FFF2-40B4-BE49-F238E27FC236}">
                <a16:creationId xmlns:a16="http://schemas.microsoft.com/office/drawing/2014/main" id="{A3E4DFEE-5875-4773-A018-519771E00904}"/>
              </a:ext>
            </a:extLst>
          </p:cNvPr>
          <p:cNvSpPr/>
          <p:nvPr/>
        </p:nvSpPr>
        <p:spPr>
          <a:xfrm>
            <a:off x="3262340" y="3253290"/>
            <a:ext cx="1695600" cy="1350762"/>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receber informações </a:t>
            </a:r>
            <a:r>
              <a:rPr lang="pt-BR" altLang="pt-BR" sz="1650" b="1" i="1" dirty="0" err="1">
                <a:solidFill>
                  <a:schemeClr val="tx1"/>
                </a:solidFill>
                <a:latin typeface="Arial" panose="020B0604020202020204" pitchFamily="34" charset="0"/>
                <a:cs typeface="Arial" panose="020B0604020202020204" pitchFamily="34" charset="0"/>
              </a:rPr>
              <a:t>push</a:t>
            </a:r>
            <a:endParaRPr lang="pt-BR" altLang="pt-BR" sz="1650" b="1" i="1" dirty="0">
              <a:solidFill>
                <a:schemeClr val="tx1"/>
              </a:solidFill>
              <a:latin typeface="Arial" panose="020B0604020202020204" pitchFamily="34" charset="0"/>
              <a:cs typeface="Arial" panose="020B0604020202020204" pitchFamily="34" charset="0"/>
            </a:endParaRPr>
          </a:p>
        </p:txBody>
      </p:sp>
      <p:sp>
        <p:nvSpPr>
          <p:cNvPr id="2" name="Retângulo 1">
            <a:extLst>
              <a:ext uri="{FF2B5EF4-FFF2-40B4-BE49-F238E27FC236}">
                <a16:creationId xmlns:a16="http://schemas.microsoft.com/office/drawing/2014/main" id="{6F52A21D-2118-42F4-BB6A-69F0D9F6E4F2}"/>
              </a:ext>
            </a:extLst>
          </p:cNvPr>
          <p:cNvSpPr/>
          <p:nvPr/>
        </p:nvSpPr>
        <p:spPr>
          <a:xfrm>
            <a:off x="3262340" y="2351840"/>
            <a:ext cx="1695600" cy="81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Lia</a:t>
            </a:r>
          </a:p>
          <a:p>
            <a:pPr algn="ctr">
              <a:defRPr/>
            </a:pPr>
            <a:r>
              <a:rPr lang="pt-BR" b="1" dirty="0">
                <a:solidFill>
                  <a:schemeClr val="bg1"/>
                </a:solidFill>
                <a:latin typeface="Arial" panose="020B0604020202020204" pitchFamily="34" charset="0"/>
                <a:cs typeface="Arial" panose="020B0604020202020204" pitchFamily="34" charset="0"/>
              </a:rPr>
              <a:t>mãe</a:t>
            </a:r>
          </a:p>
        </p:txBody>
      </p:sp>
      <p:sp>
        <p:nvSpPr>
          <p:cNvPr id="59" name="Retângulo 58">
            <a:extLst>
              <a:ext uri="{FF2B5EF4-FFF2-40B4-BE49-F238E27FC236}">
                <a16:creationId xmlns:a16="http://schemas.microsoft.com/office/drawing/2014/main" id="{BDA0AE52-1D9B-4287-BB44-4A77E9E636A2}"/>
              </a:ext>
            </a:extLst>
          </p:cNvPr>
          <p:cNvSpPr/>
          <p:nvPr/>
        </p:nvSpPr>
        <p:spPr>
          <a:xfrm>
            <a:off x="5108394" y="2351840"/>
            <a:ext cx="1695600" cy="81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Graça</a:t>
            </a:r>
          </a:p>
          <a:p>
            <a:pPr algn="ctr">
              <a:defRPr/>
            </a:pPr>
            <a:r>
              <a:rPr lang="pt-BR" b="1" dirty="0">
                <a:solidFill>
                  <a:schemeClr val="bg1"/>
                </a:solidFill>
                <a:latin typeface="Arial" panose="020B0604020202020204" pitchFamily="34" charset="0"/>
                <a:cs typeface="Arial" panose="020B0604020202020204" pitchFamily="34" charset="0"/>
              </a:rPr>
              <a:t>diretora</a:t>
            </a:r>
          </a:p>
        </p:txBody>
      </p:sp>
      <p:sp>
        <p:nvSpPr>
          <p:cNvPr id="69" name="Retângulo 68">
            <a:extLst>
              <a:ext uri="{FF2B5EF4-FFF2-40B4-BE49-F238E27FC236}">
                <a16:creationId xmlns:a16="http://schemas.microsoft.com/office/drawing/2014/main" id="{5ABC873A-235C-4562-8FA8-CFA2DDE5E74A}"/>
              </a:ext>
            </a:extLst>
          </p:cNvPr>
          <p:cNvSpPr/>
          <p:nvPr/>
        </p:nvSpPr>
        <p:spPr>
          <a:xfrm>
            <a:off x="6944598" y="3253290"/>
            <a:ext cx="1695600" cy="1350762"/>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comunicar com agilidade o dia dos alunos</a:t>
            </a:r>
          </a:p>
        </p:txBody>
      </p:sp>
      <p:sp>
        <p:nvSpPr>
          <p:cNvPr id="78" name="Retângulo 77">
            <a:extLst>
              <a:ext uri="{FF2B5EF4-FFF2-40B4-BE49-F238E27FC236}">
                <a16:creationId xmlns:a16="http://schemas.microsoft.com/office/drawing/2014/main" id="{DDAD6542-B628-4676-96E5-005A36AF1336}"/>
              </a:ext>
            </a:extLst>
          </p:cNvPr>
          <p:cNvSpPr/>
          <p:nvPr/>
        </p:nvSpPr>
        <p:spPr>
          <a:xfrm>
            <a:off x="6944598" y="2351840"/>
            <a:ext cx="1695600" cy="81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Vera</a:t>
            </a:r>
          </a:p>
          <a:p>
            <a:pPr algn="ctr">
              <a:defRPr/>
            </a:pPr>
            <a:r>
              <a:rPr lang="pt-BR" b="1" dirty="0" err="1">
                <a:solidFill>
                  <a:schemeClr val="bg1"/>
                </a:solidFill>
                <a:latin typeface="Arial" panose="020B0604020202020204" pitchFamily="34" charset="0"/>
                <a:cs typeface="Arial" panose="020B0604020202020204" pitchFamily="34" charset="0"/>
              </a:rPr>
              <a:t>Profa</a:t>
            </a:r>
            <a:endParaRPr lang="pt-BR" b="1" dirty="0">
              <a:solidFill>
                <a:schemeClr val="bg1"/>
              </a:solidFill>
              <a:latin typeface="Arial" panose="020B0604020202020204" pitchFamily="34" charset="0"/>
              <a:cs typeface="Arial" panose="020B0604020202020204" pitchFamily="34" charset="0"/>
            </a:endParaRPr>
          </a:p>
        </p:txBody>
      </p:sp>
      <p:sp>
        <p:nvSpPr>
          <p:cNvPr id="22" name="Retângulo 21">
            <a:extLst>
              <a:ext uri="{FF2B5EF4-FFF2-40B4-BE49-F238E27FC236}">
                <a16:creationId xmlns:a16="http://schemas.microsoft.com/office/drawing/2014/main" id="{18F062DF-B20B-4F79-88F7-F0926E200C47}"/>
              </a:ext>
            </a:extLst>
          </p:cNvPr>
          <p:cNvSpPr/>
          <p:nvPr/>
        </p:nvSpPr>
        <p:spPr>
          <a:xfrm>
            <a:off x="1129321" y="3253290"/>
            <a:ext cx="1694854" cy="1350762"/>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2250" b="1" dirty="0">
                <a:solidFill>
                  <a:schemeClr val="bg1"/>
                </a:solidFill>
                <a:latin typeface="Arial Black" panose="020B0A04020102020204" pitchFamily="34" charset="0"/>
                <a:cs typeface="Arial" panose="020B0604020202020204" pitchFamily="34" charset="0"/>
              </a:rPr>
              <a:t>MVP</a:t>
            </a:r>
            <a:endParaRPr lang="pt-BR" altLang="pt-BR" sz="2250" b="1" i="1" dirty="0">
              <a:solidFill>
                <a:schemeClr val="bg1"/>
              </a:solidFill>
              <a:latin typeface="Arial Black" panose="020B0A04020102020204" pitchFamily="34" charset="0"/>
              <a:cs typeface="Arial" panose="020B0604020202020204" pitchFamily="34" charset="0"/>
            </a:endParaRPr>
          </a:p>
        </p:txBody>
      </p:sp>
      <p:sp>
        <p:nvSpPr>
          <p:cNvPr id="24" name="Retângulo 23">
            <a:extLst>
              <a:ext uri="{FF2B5EF4-FFF2-40B4-BE49-F238E27FC236}">
                <a16:creationId xmlns:a16="http://schemas.microsoft.com/office/drawing/2014/main" id="{D1FE922D-B571-46C0-B2E4-74F5DEC04D47}"/>
              </a:ext>
            </a:extLst>
          </p:cNvPr>
          <p:cNvSpPr/>
          <p:nvPr/>
        </p:nvSpPr>
        <p:spPr>
          <a:xfrm>
            <a:off x="1140811" y="4656834"/>
            <a:ext cx="1694854" cy="1350762"/>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2250" b="1" dirty="0">
                <a:solidFill>
                  <a:schemeClr val="bg1"/>
                </a:solidFill>
                <a:latin typeface="Arial Black" panose="020B0A04020102020204" pitchFamily="34" charset="0"/>
                <a:cs typeface="Arial" panose="020B0604020202020204" pitchFamily="34" charset="0"/>
              </a:rPr>
              <a:t>R2</a:t>
            </a:r>
            <a:endParaRPr lang="pt-BR" altLang="pt-BR" sz="2250" b="1" i="1" dirty="0">
              <a:solidFill>
                <a:schemeClr val="bg1"/>
              </a:solidFill>
              <a:latin typeface="Arial Black" panose="020B0A04020102020204" pitchFamily="34" charset="0"/>
              <a:cs typeface="Arial" panose="020B0604020202020204" pitchFamily="34" charset="0"/>
            </a:endParaRPr>
          </a:p>
        </p:txBody>
      </p:sp>
      <p:sp>
        <p:nvSpPr>
          <p:cNvPr id="26" name="Retângulo 25">
            <a:extLst>
              <a:ext uri="{FF2B5EF4-FFF2-40B4-BE49-F238E27FC236}">
                <a16:creationId xmlns:a16="http://schemas.microsoft.com/office/drawing/2014/main" id="{37998A84-6D3D-4EFA-B219-C1E5B2C2B803}"/>
              </a:ext>
            </a:extLst>
          </p:cNvPr>
          <p:cNvSpPr/>
          <p:nvPr/>
        </p:nvSpPr>
        <p:spPr>
          <a:xfrm>
            <a:off x="1140811" y="6060378"/>
            <a:ext cx="1694854" cy="1350762"/>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2250" b="1" dirty="0">
                <a:solidFill>
                  <a:schemeClr val="bg1"/>
                </a:solidFill>
                <a:latin typeface="Arial Black" panose="020B0A04020102020204" pitchFamily="34" charset="0"/>
                <a:cs typeface="Arial" panose="020B0604020202020204" pitchFamily="34" charset="0"/>
              </a:rPr>
              <a:t>R3</a:t>
            </a:r>
            <a:endParaRPr lang="pt-BR" altLang="pt-BR" sz="2250" b="1" i="1" dirty="0">
              <a:solidFill>
                <a:schemeClr val="bg1"/>
              </a:solidFill>
              <a:latin typeface="Arial Black" panose="020B0A04020102020204" pitchFamily="34" charset="0"/>
              <a:cs typeface="Arial" panose="020B0604020202020204" pitchFamily="34" charset="0"/>
            </a:endParaRPr>
          </a:p>
        </p:txBody>
      </p:sp>
      <p:sp>
        <p:nvSpPr>
          <p:cNvPr id="28" name="Retângulo 27">
            <a:extLst>
              <a:ext uri="{FF2B5EF4-FFF2-40B4-BE49-F238E27FC236}">
                <a16:creationId xmlns:a16="http://schemas.microsoft.com/office/drawing/2014/main" id="{FAE5DA4A-421B-46C9-9BBA-BE99112E5736}"/>
              </a:ext>
            </a:extLst>
          </p:cNvPr>
          <p:cNvSpPr/>
          <p:nvPr/>
        </p:nvSpPr>
        <p:spPr>
          <a:xfrm>
            <a:off x="1140811" y="7463922"/>
            <a:ext cx="1694854" cy="1350762"/>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2250" b="1" dirty="0">
                <a:solidFill>
                  <a:schemeClr val="bg1"/>
                </a:solidFill>
                <a:latin typeface="Arial Black" panose="020B0A04020102020204" pitchFamily="34" charset="0"/>
                <a:cs typeface="Arial" panose="020B0604020202020204" pitchFamily="34" charset="0"/>
              </a:rPr>
              <a:t>R4</a:t>
            </a:r>
            <a:endParaRPr lang="pt-BR" altLang="pt-BR" sz="2250" b="1" i="1" dirty="0">
              <a:solidFill>
                <a:schemeClr val="bg1"/>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6724431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ço Reservado para Conteúdo 8">
            <a:extLst>
              <a:ext uri="{FF2B5EF4-FFF2-40B4-BE49-F238E27FC236}">
                <a16:creationId xmlns:a16="http://schemas.microsoft.com/office/drawing/2014/main" id="{9F28EB4D-AB0B-43BB-8928-A65670F6B664}"/>
              </a:ext>
            </a:extLst>
          </p:cNvPr>
          <p:cNvGraphicFramePr>
            <a:graphicFrameLocks noGrp="1"/>
          </p:cNvGraphicFramePr>
          <p:nvPr>
            <p:ph sz="quarter" idx="4294967295"/>
          </p:nvPr>
        </p:nvGraphicFramePr>
        <p:xfrm>
          <a:off x="461477" y="2522774"/>
          <a:ext cx="12583397" cy="6135772"/>
        </p:xfrm>
        <a:graphic>
          <a:graphicData uri="http://schemas.openxmlformats.org/drawingml/2006/table">
            <a:tbl>
              <a:tblPr/>
              <a:tblGrid>
                <a:gridCol w="6654383">
                  <a:extLst>
                    <a:ext uri="{9D8B030D-6E8A-4147-A177-3AD203B41FA5}">
                      <a16:colId xmlns:a16="http://schemas.microsoft.com/office/drawing/2014/main" val="20000"/>
                    </a:ext>
                  </a:extLst>
                </a:gridCol>
                <a:gridCol w="641387">
                  <a:extLst>
                    <a:ext uri="{9D8B030D-6E8A-4147-A177-3AD203B41FA5}">
                      <a16:colId xmlns:a16="http://schemas.microsoft.com/office/drawing/2014/main" val="20001"/>
                    </a:ext>
                  </a:extLst>
                </a:gridCol>
                <a:gridCol w="571319">
                  <a:extLst>
                    <a:ext uri="{9D8B030D-6E8A-4147-A177-3AD203B41FA5}">
                      <a16:colId xmlns:a16="http://schemas.microsoft.com/office/drawing/2014/main" val="20002"/>
                    </a:ext>
                  </a:extLst>
                </a:gridCol>
                <a:gridCol w="571319">
                  <a:extLst>
                    <a:ext uri="{9D8B030D-6E8A-4147-A177-3AD203B41FA5}">
                      <a16:colId xmlns:a16="http://schemas.microsoft.com/office/drawing/2014/main" val="20003"/>
                    </a:ext>
                  </a:extLst>
                </a:gridCol>
                <a:gridCol w="571319">
                  <a:extLst>
                    <a:ext uri="{9D8B030D-6E8A-4147-A177-3AD203B41FA5}">
                      <a16:colId xmlns:a16="http://schemas.microsoft.com/office/drawing/2014/main" val="20004"/>
                    </a:ext>
                  </a:extLst>
                </a:gridCol>
                <a:gridCol w="571319">
                  <a:extLst>
                    <a:ext uri="{9D8B030D-6E8A-4147-A177-3AD203B41FA5}">
                      <a16:colId xmlns:a16="http://schemas.microsoft.com/office/drawing/2014/main" val="20005"/>
                    </a:ext>
                  </a:extLst>
                </a:gridCol>
                <a:gridCol w="571319">
                  <a:extLst>
                    <a:ext uri="{9D8B030D-6E8A-4147-A177-3AD203B41FA5}">
                      <a16:colId xmlns:a16="http://schemas.microsoft.com/office/drawing/2014/main" val="20006"/>
                    </a:ext>
                  </a:extLst>
                </a:gridCol>
                <a:gridCol w="518324">
                  <a:extLst>
                    <a:ext uri="{9D8B030D-6E8A-4147-A177-3AD203B41FA5}">
                      <a16:colId xmlns:a16="http://schemas.microsoft.com/office/drawing/2014/main" val="20007"/>
                    </a:ext>
                  </a:extLst>
                </a:gridCol>
                <a:gridCol w="423774">
                  <a:extLst>
                    <a:ext uri="{9D8B030D-6E8A-4147-A177-3AD203B41FA5}">
                      <a16:colId xmlns:a16="http://schemas.microsoft.com/office/drawing/2014/main" val="20008"/>
                    </a:ext>
                  </a:extLst>
                </a:gridCol>
                <a:gridCol w="916268">
                  <a:extLst>
                    <a:ext uri="{9D8B030D-6E8A-4147-A177-3AD203B41FA5}">
                      <a16:colId xmlns:a16="http://schemas.microsoft.com/office/drawing/2014/main" val="20009"/>
                    </a:ext>
                  </a:extLst>
                </a:gridCol>
                <a:gridCol w="572666">
                  <a:extLst>
                    <a:ext uri="{9D8B030D-6E8A-4147-A177-3AD203B41FA5}">
                      <a16:colId xmlns:a16="http://schemas.microsoft.com/office/drawing/2014/main" val="20010"/>
                    </a:ext>
                  </a:extLst>
                </a:gridCol>
              </a:tblGrid>
              <a:tr h="280961">
                <a:tc rowSpan="3" gridSpan="2">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rowSpan="3" hMerge="1">
                  <a:txBody>
                    <a:bodyPr/>
                    <a:lstStyle/>
                    <a:p>
                      <a:endParaRPr lang="pt-BR"/>
                    </a:p>
                  </a:txBody>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mãe</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dir.</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prof.</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avô</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méd.</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43%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30%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l" fontAlgn="t"/>
                      <a:r>
                        <a:rPr lang="pt-BR" sz="1200" b="1" i="0" u="none" strike="noStrike" kern="1200" dirty="0">
                          <a:solidFill>
                            <a:srgbClr val="000000"/>
                          </a:solidFill>
                          <a:latin typeface="Arial" panose="020B0604020202020204" pitchFamily="34" charset="0"/>
                          <a:ea typeface="+mn-ea"/>
                          <a:cs typeface="Arial" panose="020B0604020202020204" pitchFamily="34" charset="0"/>
                          <a:sym typeface="Wingdings" panose="05000000000000000000" pitchFamily="2" charset="2"/>
                        </a:rPr>
                        <a:t></a:t>
                      </a:r>
                      <a:r>
                        <a:rPr lang="pt-BR" sz="1200" b="1" i="0" u="none" strike="noStrike" kern="1200" dirty="0">
                          <a:solidFill>
                            <a:srgbClr val="000000"/>
                          </a:solidFill>
                          <a:latin typeface="Arial" panose="020B0604020202020204" pitchFamily="34" charset="0"/>
                          <a:ea typeface="+mn-ea"/>
                          <a:cs typeface="Arial" panose="020B0604020202020204" pitchFamily="34" charset="0"/>
                        </a:rPr>
                        <a:t> pesos para as personas</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1"/>
                  </a:ext>
                </a:extLst>
              </a:tr>
              <a:tr h="270997">
                <a:tc gridSpan="2" vMerge="1">
                  <a:txBody>
                    <a:bodyPr/>
                    <a:lstStyle/>
                    <a:p>
                      <a:endParaRPr lang="pt-BR"/>
                    </a:p>
                  </a:txBody>
                  <a:tcPr/>
                </a:tc>
                <a:tc hMerge="1" vMerge="1">
                  <a:txBody>
                    <a:bodyPr/>
                    <a:lstStyle/>
                    <a:p>
                      <a:endParaRPr lang="pt-BR"/>
                    </a:p>
                  </a:txBody>
                  <a:tcPr/>
                </a:tc>
                <a:tc>
                  <a:txBody>
                    <a:bodyPr/>
                    <a:lstStyle/>
                    <a:p>
                      <a:pPr algn="ctr" fontAlgn="t"/>
                      <a:r>
                        <a:rPr lang="pt-BR" sz="1200" b="1" i="0" u="none" strike="noStrike">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gridSpan="4">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447144">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user</a:t>
                      </a:r>
                      <a:r>
                        <a:rPr lang="pt-BR" sz="1200" b="1" i="1" u="none" strike="noStrike" dirty="0">
                          <a:solidFill>
                            <a:schemeClr val="bg1"/>
                          </a:solidFill>
                          <a:latin typeface="Arial Black" panose="020B0A04020102020204" pitchFamily="34" charset="0"/>
                          <a:cs typeface="Arial" panose="020B0604020202020204" pitchFamily="34" charset="0"/>
                        </a:rPr>
                        <a:t> </a:t>
                      </a:r>
                      <a:r>
                        <a:rPr lang="pt-BR" sz="1200" b="1" i="1" u="none" strike="noStrike" dirty="0" err="1">
                          <a:solidFill>
                            <a:schemeClr val="bg1"/>
                          </a:solidFill>
                          <a:latin typeface="Arial Black" panose="020B0A04020102020204" pitchFamily="34" charset="0"/>
                          <a:cs typeface="Arial" panose="020B0604020202020204" pitchFamily="34" charset="0"/>
                        </a:rPr>
                        <a:t>story</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effort</a:t>
                      </a:r>
                      <a:endParaRPr lang="pt-BR" sz="1200" b="1" i="1" u="none" strike="noStrike" dirty="0">
                        <a:solidFill>
                          <a:schemeClr val="bg1"/>
                        </a:solidFill>
                        <a:latin typeface="Arial Black" panose="020B0A04020102020204" pitchFamily="34" charset="0"/>
                        <a:cs typeface="Arial" panose="020B0604020202020204" pitchFamily="34" charset="0"/>
                      </a:endParaRP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gridSpan="5">
                  <a:txBody>
                    <a:bodyPr/>
                    <a:lstStyle/>
                    <a:p>
                      <a:pPr marL="0" marR="0" lvl="0" indent="0" algn="ctr" defTabSz="1371464" rtl="0" eaLnBrk="1" fontAlgn="t" latinLnBrk="0" hangingPunct="1">
                        <a:lnSpc>
                          <a:spcPct val="100000"/>
                        </a:lnSpc>
                        <a:spcBef>
                          <a:spcPts val="0"/>
                        </a:spcBef>
                        <a:spcAft>
                          <a:spcPts val="0"/>
                        </a:spcAft>
                        <a:buClrTx/>
                        <a:buSzTx/>
                        <a:buFontTx/>
                        <a:buNone/>
                        <a:tabLst/>
                        <a:defRPr/>
                      </a:pPr>
                      <a:r>
                        <a:rPr lang="pt-BR" sz="1200" b="1" i="0" u="none" strike="noStrike" kern="1200" dirty="0">
                          <a:solidFill>
                            <a:schemeClr val="bg1"/>
                          </a:solidFill>
                          <a:latin typeface="Arial Black" panose="020B0A04020102020204" pitchFamily="34" charset="0"/>
                          <a:ea typeface="+mn-ea"/>
                          <a:cs typeface="Arial" panose="020B0604020202020204" pitchFamily="34" charset="0"/>
                        </a:rPr>
                        <a:t>importância para as personas</a:t>
                      </a:r>
                      <a:r>
                        <a:rPr lang="pt-BR" sz="1200" b="1" i="1" u="none" strike="noStrike" dirty="0">
                          <a:solidFill>
                            <a:schemeClr val="bg1"/>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hMerge="1">
                  <a:txBody>
                    <a:bodyPr/>
                    <a:lstStyle/>
                    <a:p>
                      <a:pPr algn="ctr" fontAlgn="t"/>
                      <a:endParaRPr lang="pt-BR" sz="1800" b="1" i="1" u="none" strike="noStrike" dirty="0">
                        <a:solidFill>
                          <a:schemeClr val="bg1"/>
                        </a:solidFill>
                        <a:latin typeface="Arial Black" panose="020B0A04020102020204" pitchFamily="34" charset="0"/>
                        <a:cs typeface="Arial" panose="020B0604020202020204" pitchFamily="34" charset="0"/>
                      </a:endParaRPr>
                    </a:p>
                  </a:txBody>
                  <a:tcPr marL="11586" marR="11586" marT="11583" marB="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B.V.</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ROI</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selected</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tc>
                  <a:txBody>
                    <a:bodyPr/>
                    <a:lstStyle/>
                    <a:p>
                      <a:pPr algn="ctr" fontAlgn="t"/>
                      <a:r>
                        <a:rPr lang="pt-BR" sz="1200" b="1" i="1" u="none" strike="noStrike" dirty="0" err="1">
                          <a:solidFill>
                            <a:schemeClr val="bg1"/>
                          </a:solidFill>
                          <a:latin typeface="Arial Black" panose="020B0A04020102020204" pitchFamily="34" charset="0"/>
                          <a:cs typeface="Arial" panose="020B0604020202020204" pitchFamily="34" charset="0"/>
                        </a:rPr>
                        <a:t>done</a:t>
                      </a:r>
                      <a:r>
                        <a:rPr lang="pt-BR" sz="1200" b="1" i="1" u="none" strike="noStrike" dirty="0">
                          <a:solidFill>
                            <a:schemeClr val="bg1"/>
                          </a:solidFill>
                          <a:latin typeface="Arial Black" panose="020B0A04020102020204" pitchFamily="34" charset="0"/>
                          <a:cs typeface="Arial" panose="020B0604020202020204" pitchFamily="34" charset="0"/>
                        </a:rPr>
                        <a:t>?</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105B95"/>
                    </a:solidFill>
                  </a:tcPr>
                </a:tc>
                <a:extLst>
                  <a:ext uri="{0D108BD9-81ED-4DB2-BD59-A6C34878D82A}">
                    <a16:rowId xmlns:a16="http://schemas.microsoft.com/office/drawing/2014/main" val="10003"/>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ter acesso restrito para garantir segurança de dados.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4,1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4"/>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informações por </a:t>
                      </a:r>
                      <a:r>
                        <a:rPr lang="pt-BR" sz="1200" b="1" i="1" u="none" strike="noStrike" dirty="0" err="1">
                          <a:solidFill>
                            <a:srgbClr val="000000"/>
                          </a:solidFill>
                          <a:latin typeface="Arial" panose="020B0604020202020204" pitchFamily="34" charset="0"/>
                          <a:cs typeface="Arial" panose="020B0604020202020204" pitchFamily="34" charset="0"/>
                        </a:rPr>
                        <a:t>push</a:t>
                      </a:r>
                      <a:r>
                        <a:rPr lang="pt-BR" sz="1200" b="1" i="0" u="none" strike="noStrike" dirty="0">
                          <a:solidFill>
                            <a:srgbClr val="000000"/>
                          </a:solidFill>
                          <a:latin typeface="Arial" panose="020B0604020202020204" pitchFamily="34" charset="0"/>
                          <a:cs typeface="Arial" panose="020B0604020202020204" pitchFamily="34" charset="0"/>
                        </a:rPr>
                        <a:t> para acompanhar o filho.</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5"/>
                  </a:ext>
                </a:extLst>
              </a:tr>
              <a:tr h="270997">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comunicar, com agilidade, o dia dos alunos para gerar credibilidade.</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2,8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6"/>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enviar PDF para recados específicos.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7"/>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em caso de emergência para quando estiver sem rede de dados.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8"/>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comunicar situações especiais aos pais (ex.: piolho) para eventuais providências.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3,2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09"/>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receber alertas para agir rapidamente em caso de emergência.</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2,9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0"/>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Profa.: gostaria de facilitar o trabalho diário para ganhar tempo e agilidade.</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2,3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1"/>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Mãe: gostaria de comunicar eventos importantes para avisar, por exemplo, a rotina de remédios.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1,9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sim</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2"/>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Avô: gostaria de aviso de eventos por </a:t>
                      </a:r>
                      <a:r>
                        <a:rPr lang="pt-BR" sz="1200" b="1" i="1" u="none" strike="noStrike" dirty="0" err="1">
                          <a:solidFill>
                            <a:srgbClr val="000000"/>
                          </a:solidFill>
                          <a:latin typeface="Arial" panose="020B0604020202020204" pitchFamily="34" charset="0"/>
                          <a:cs typeface="Arial" panose="020B0604020202020204" pitchFamily="34" charset="0"/>
                        </a:rPr>
                        <a:t>sms</a:t>
                      </a:r>
                      <a:r>
                        <a:rPr lang="pt-BR" sz="1200" b="1" i="0" u="none" strike="noStrike" dirty="0">
                          <a:solidFill>
                            <a:srgbClr val="000000"/>
                          </a:solidFill>
                          <a:latin typeface="Arial" panose="020B0604020202020204" pitchFamily="34" charset="0"/>
                          <a:cs typeface="Arial" panose="020B0604020202020204" pitchFamily="34" charset="0"/>
                        </a:rPr>
                        <a:t> para participar dos eventos.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1,5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3"/>
                  </a:ext>
                </a:extLst>
              </a:tr>
              <a:tr h="251123">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Méd.: gostaria de ter acesso a relatórios funcionais para auxílio no diagnóstico.</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1,4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4"/>
                  </a:ext>
                </a:extLst>
              </a:tr>
              <a:tr h="447144">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gerar relatórios para ter controle de histórico.</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0,8</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5"/>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Dir.: gostaria de gerar relatórios de comunicados ao Ministério da Saúde para cumprir a lei.</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0,6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6"/>
                  </a:ext>
                </a:extLst>
              </a:tr>
              <a:tr h="251123">
                <a:tc>
                  <a:txBody>
                    <a:bodyPr/>
                    <a:lstStyle/>
                    <a:p>
                      <a:pPr algn="l" fontAlgn="t"/>
                      <a:r>
                        <a:rPr lang="pt-BR" sz="1200" b="1" i="0" u="none" strike="noStrike" dirty="0" err="1">
                          <a:solidFill>
                            <a:srgbClr val="000000"/>
                          </a:solidFill>
                          <a:latin typeface="Arial" panose="020B0604020202020204" pitchFamily="34" charset="0"/>
                          <a:cs typeface="Arial" panose="020B0604020202020204" pitchFamily="34" charset="0"/>
                        </a:rPr>
                        <a:t>Avõ</a:t>
                      </a:r>
                      <a:r>
                        <a:rPr lang="pt-BR" sz="1200" b="1" i="0" u="none" strike="noStrike" dirty="0">
                          <a:solidFill>
                            <a:srgbClr val="000000"/>
                          </a:solidFill>
                          <a:latin typeface="Arial" panose="020B0604020202020204" pitchFamily="34" charset="0"/>
                          <a:cs typeface="Arial" panose="020B0604020202020204" pitchFamily="34" charset="0"/>
                        </a:rPr>
                        <a:t>: gostaria de receber relatórios simplificados para mostrar aos amigos.</a:t>
                      </a:r>
                    </a:p>
                  </a:txBody>
                  <a:tcPr marL="54000" marR="54000" marT="27000" marB="27000">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chemeClr val="bg1"/>
                          </a:solidFill>
                          <a:latin typeface="Arial Black" panose="020B0A04020102020204" pitchFamily="34" charset="0"/>
                          <a:cs typeface="Arial" panose="020B0604020202020204" pitchFamily="34" charset="0"/>
                        </a:rPr>
                        <a:t>0,0</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solidFill>
                      <a:srgbClr val="DD6909"/>
                    </a:solid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não</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7"/>
                  </a:ext>
                </a:extLst>
              </a:tr>
              <a:tr h="419760">
                <a:tc>
                  <a:txBody>
                    <a:bodyPr/>
                    <a:lstStyle/>
                    <a:p>
                      <a:pPr algn="l" fontAlgn="t"/>
                      <a:r>
                        <a:rPr lang="pt-BR" sz="1200" b="1" i="0" u="none" strike="noStrike" dirty="0">
                          <a:solidFill>
                            <a:srgbClr val="000000"/>
                          </a:solidFill>
                          <a:latin typeface="Arial" panose="020B06040202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52</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113</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91</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75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55</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96</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31,4</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noFill/>
                  </a:tcPr>
                </a:tc>
                <a:tc>
                  <a:txBody>
                    <a:bodyPr/>
                    <a:lstStyle/>
                    <a:p>
                      <a:pPr algn="ctr" fontAlgn="t"/>
                      <a:r>
                        <a:rPr lang="pt-BR" sz="1200" b="1" i="0" u="none" strike="noStrike" dirty="0">
                          <a:solidFill>
                            <a:srgbClr val="000000"/>
                          </a:solidFill>
                          <a:latin typeface="Arial Black" panose="020B0A04020102020204" pitchFamily="34" charset="0"/>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tc>
                  <a:txBody>
                    <a:bodyPr/>
                    <a:lstStyle/>
                    <a:p>
                      <a:pPr algn="ctr" fontAlgn="t"/>
                      <a:r>
                        <a:rPr lang="pt-BR" sz="1200" b="1" i="0" u="none" strike="noStrike" kern="1200" dirty="0">
                          <a:solidFill>
                            <a:srgbClr val="000000"/>
                          </a:solidFill>
                          <a:latin typeface="Arial Black" panose="020B0A04020102020204" pitchFamily="34" charset="0"/>
                          <a:ea typeface="+mn-ea"/>
                          <a:cs typeface="Arial" panose="020B0604020202020204" pitchFamily="34" charset="0"/>
                        </a:rPr>
                        <a:t> </a:t>
                      </a:r>
                    </a:p>
                  </a:txBody>
                  <a:tcPr marL="54000" marR="54000" marT="27000" marB="27000" anchor="ctr">
                    <a:lnL w="57150" cap="flat" cmpd="sng" algn="ctr">
                      <a:solidFill>
                        <a:srgbClr val="69ADE7"/>
                      </a:solidFill>
                      <a:prstDash val="solid"/>
                      <a:round/>
                      <a:headEnd type="none" w="med" len="med"/>
                      <a:tailEnd type="none" w="med" len="med"/>
                    </a:lnL>
                    <a:lnR w="57150" cap="flat" cmpd="sng" algn="ctr">
                      <a:solidFill>
                        <a:srgbClr val="69ADE7"/>
                      </a:solidFill>
                      <a:prstDash val="solid"/>
                      <a:round/>
                      <a:headEnd type="none" w="med" len="med"/>
                      <a:tailEnd type="none" w="med" len="med"/>
                    </a:lnR>
                    <a:lnT w="57150" cap="flat" cmpd="sng" algn="ctr">
                      <a:solidFill>
                        <a:srgbClr val="69ADE7"/>
                      </a:solidFill>
                      <a:prstDash val="solid"/>
                      <a:round/>
                      <a:headEnd type="none" w="med" len="med"/>
                      <a:tailEnd type="none" w="med" len="med"/>
                    </a:lnT>
                    <a:lnB w="57150" cap="flat" cmpd="sng" algn="ctr">
                      <a:solidFill>
                        <a:srgbClr val="69ADE7"/>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2" name="Espaço Reservado para Texto 1">
            <a:extLst>
              <a:ext uri="{FF2B5EF4-FFF2-40B4-BE49-F238E27FC236}">
                <a16:creationId xmlns:a16="http://schemas.microsoft.com/office/drawing/2014/main" id="{A39C7A95-0115-4AA1-B187-39A2EFEFB20F}"/>
              </a:ext>
            </a:extLst>
          </p:cNvPr>
          <p:cNvSpPr>
            <a:spLocks noGrp="1"/>
          </p:cNvSpPr>
          <p:nvPr>
            <p:ph type="body" sz="quarter" idx="11"/>
          </p:nvPr>
        </p:nvSpPr>
        <p:spPr/>
        <p:txBody>
          <a:bodyPr/>
          <a:lstStyle/>
          <a:p>
            <a:r>
              <a:rPr lang="pt-BR"/>
              <a:t>Priorização</a:t>
            </a:r>
            <a:endParaRPr lang="pt-BR" dirty="0"/>
          </a:p>
        </p:txBody>
      </p:sp>
      <p:sp>
        <p:nvSpPr>
          <p:cNvPr id="5" name="Retângulo de cantos arredondados 4">
            <a:extLst>
              <a:ext uri="{FF2B5EF4-FFF2-40B4-BE49-F238E27FC236}">
                <a16:creationId xmlns:a16="http://schemas.microsoft.com/office/drawing/2014/main" id="{461807A7-0659-45C6-A455-04484F15C674}"/>
              </a:ext>
            </a:extLst>
          </p:cNvPr>
          <p:cNvSpPr>
            <a:spLocks noChangeArrowheads="1"/>
          </p:cNvSpPr>
          <p:nvPr/>
        </p:nvSpPr>
        <p:spPr bwMode="auto">
          <a:xfrm>
            <a:off x="431286" y="3756627"/>
            <a:ext cx="11989332" cy="846814"/>
          </a:xfrm>
          <a:prstGeom prst="roundRect">
            <a:avLst>
              <a:gd name="adj" fmla="val 0"/>
            </a:avLst>
          </a:prstGeom>
          <a:noFill/>
          <a:ln w="38100" algn="ctr">
            <a:solidFill>
              <a:srgbClr val="E42A2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pt-BR" altLang="pt-BR" sz="1125">
              <a:latin typeface="Helvetica" panose="020B0604020202020204" pitchFamily="34" charset="0"/>
            </a:endParaRPr>
          </a:p>
        </p:txBody>
      </p:sp>
    </p:spTree>
    <p:extLst>
      <p:ext uri="{BB962C8B-B14F-4D97-AF65-F5344CB8AC3E}">
        <p14:creationId xmlns:p14="http://schemas.microsoft.com/office/powerpoint/2010/main" val="20158998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5B178FB9-6316-43A4-9EB3-5165CE02ACA2}"/>
              </a:ext>
            </a:extLst>
          </p:cNvPr>
          <p:cNvSpPr>
            <a:spLocks noGrp="1"/>
          </p:cNvSpPr>
          <p:nvPr>
            <p:ph type="body" sz="quarter" idx="11"/>
          </p:nvPr>
        </p:nvSpPr>
        <p:spPr/>
        <p:txBody>
          <a:bodyPr/>
          <a:lstStyle/>
          <a:p>
            <a:r>
              <a:rPr lang="pt-BR" i="1"/>
              <a:t>Releases</a:t>
            </a:r>
            <a:endParaRPr lang="pt-BR" i="1" dirty="0"/>
          </a:p>
        </p:txBody>
      </p:sp>
      <p:sp>
        <p:nvSpPr>
          <p:cNvPr id="67" name="Retângulo 66">
            <a:extLst>
              <a:ext uri="{FF2B5EF4-FFF2-40B4-BE49-F238E27FC236}">
                <a16:creationId xmlns:a16="http://schemas.microsoft.com/office/drawing/2014/main" id="{B12AA107-48EA-440B-B499-93E78649F32D}"/>
              </a:ext>
            </a:extLst>
          </p:cNvPr>
          <p:cNvSpPr/>
          <p:nvPr/>
        </p:nvSpPr>
        <p:spPr>
          <a:xfrm>
            <a:off x="5108394" y="3253290"/>
            <a:ext cx="1695600" cy="885897"/>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ter acesso restrito </a:t>
            </a:r>
          </a:p>
        </p:txBody>
      </p:sp>
      <p:sp>
        <p:nvSpPr>
          <p:cNvPr id="60" name="Retângulo 59">
            <a:extLst>
              <a:ext uri="{FF2B5EF4-FFF2-40B4-BE49-F238E27FC236}">
                <a16:creationId xmlns:a16="http://schemas.microsoft.com/office/drawing/2014/main" id="{A3E4DFEE-5875-4773-A018-519771E00904}"/>
              </a:ext>
            </a:extLst>
          </p:cNvPr>
          <p:cNvSpPr/>
          <p:nvPr/>
        </p:nvSpPr>
        <p:spPr>
          <a:xfrm>
            <a:off x="3262340" y="3253290"/>
            <a:ext cx="1695600" cy="1350762"/>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receber informações por </a:t>
            </a:r>
            <a:r>
              <a:rPr lang="pt-BR" altLang="pt-BR" sz="1650" b="1" i="1" dirty="0" err="1">
                <a:solidFill>
                  <a:schemeClr val="tx1"/>
                </a:solidFill>
                <a:latin typeface="Arial" panose="020B0604020202020204" pitchFamily="34" charset="0"/>
                <a:cs typeface="Arial" panose="020B0604020202020204" pitchFamily="34" charset="0"/>
              </a:rPr>
              <a:t>push</a:t>
            </a:r>
            <a:endParaRPr lang="pt-BR" altLang="pt-BR" sz="1650" b="1" i="1" dirty="0">
              <a:solidFill>
                <a:schemeClr val="tx1"/>
              </a:solidFill>
              <a:latin typeface="Arial" panose="020B0604020202020204" pitchFamily="34" charset="0"/>
              <a:cs typeface="Arial" panose="020B0604020202020204" pitchFamily="34" charset="0"/>
            </a:endParaRPr>
          </a:p>
        </p:txBody>
      </p:sp>
      <p:sp>
        <p:nvSpPr>
          <p:cNvPr id="2" name="Retângulo 1">
            <a:extLst>
              <a:ext uri="{FF2B5EF4-FFF2-40B4-BE49-F238E27FC236}">
                <a16:creationId xmlns:a16="http://schemas.microsoft.com/office/drawing/2014/main" id="{6F52A21D-2118-42F4-BB6A-69F0D9F6E4F2}"/>
              </a:ext>
            </a:extLst>
          </p:cNvPr>
          <p:cNvSpPr/>
          <p:nvPr/>
        </p:nvSpPr>
        <p:spPr>
          <a:xfrm>
            <a:off x="3262340" y="2351840"/>
            <a:ext cx="1695600" cy="81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Lia</a:t>
            </a:r>
          </a:p>
          <a:p>
            <a:pPr algn="ctr">
              <a:defRPr/>
            </a:pPr>
            <a:r>
              <a:rPr lang="pt-BR" b="1" dirty="0">
                <a:solidFill>
                  <a:schemeClr val="bg1"/>
                </a:solidFill>
                <a:latin typeface="Arial" panose="020B0604020202020204" pitchFamily="34" charset="0"/>
                <a:cs typeface="Arial" panose="020B0604020202020204" pitchFamily="34" charset="0"/>
              </a:rPr>
              <a:t>mãe</a:t>
            </a:r>
          </a:p>
        </p:txBody>
      </p:sp>
      <p:sp>
        <p:nvSpPr>
          <p:cNvPr id="59" name="Retângulo 58">
            <a:extLst>
              <a:ext uri="{FF2B5EF4-FFF2-40B4-BE49-F238E27FC236}">
                <a16:creationId xmlns:a16="http://schemas.microsoft.com/office/drawing/2014/main" id="{BDA0AE52-1D9B-4287-BB44-4A77E9E636A2}"/>
              </a:ext>
            </a:extLst>
          </p:cNvPr>
          <p:cNvSpPr/>
          <p:nvPr/>
        </p:nvSpPr>
        <p:spPr>
          <a:xfrm>
            <a:off x="5108394" y="2351840"/>
            <a:ext cx="1695600" cy="81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Graça</a:t>
            </a:r>
          </a:p>
          <a:p>
            <a:pPr algn="ctr">
              <a:defRPr/>
            </a:pPr>
            <a:r>
              <a:rPr lang="pt-BR" b="1" dirty="0">
                <a:solidFill>
                  <a:schemeClr val="bg1"/>
                </a:solidFill>
                <a:latin typeface="Arial" panose="020B0604020202020204" pitchFamily="34" charset="0"/>
                <a:cs typeface="Arial" panose="020B0604020202020204" pitchFamily="34" charset="0"/>
              </a:rPr>
              <a:t>diretora</a:t>
            </a:r>
          </a:p>
        </p:txBody>
      </p:sp>
      <p:sp>
        <p:nvSpPr>
          <p:cNvPr id="69" name="Retângulo 68">
            <a:extLst>
              <a:ext uri="{FF2B5EF4-FFF2-40B4-BE49-F238E27FC236}">
                <a16:creationId xmlns:a16="http://schemas.microsoft.com/office/drawing/2014/main" id="{5ABC873A-235C-4562-8FA8-CFA2DDE5E74A}"/>
              </a:ext>
            </a:extLst>
          </p:cNvPr>
          <p:cNvSpPr/>
          <p:nvPr/>
        </p:nvSpPr>
        <p:spPr>
          <a:xfrm>
            <a:off x="6944598" y="3253290"/>
            <a:ext cx="1695600" cy="1350762"/>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comunicar o dia dos alunos com agilidade </a:t>
            </a:r>
          </a:p>
        </p:txBody>
      </p:sp>
      <p:sp>
        <p:nvSpPr>
          <p:cNvPr id="78" name="Retângulo 77">
            <a:extLst>
              <a:ext uri="{FF2B5EF4-FFF2-40B4-BE49-F238E27FC236}">
                <a16:creationId xmlns:a16="http://schemas.microsoft.com/office/drawing/2014/main" id="{DDAD6542-B628-4676-96E5-005A36AF1336}"/>
              </a:ext>
            </a:extLst>
          </p:cNvPr>
          <p:cNvSpPr/>
          <p:nvPr/>
        </p:nvSpPr>
        <p:spPr>
          <a:xfrm>
            <a:off x="6944598" y="2351840"/>
            <a:ext cx="1695600" cy="810000"/>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pt-BR" b="1" dirty="0">
                <a:solidFill>
                  <a:schemeClr val="bg1"/>
                </a:solidFill>
                <a:latin typeface="Arial" panose="020B0604020202020204" pitchFamily="34" charset="0"/>
                <a:cs typeface="Arial" panose="020B0604020202020204" pitchFamily="34" charset="0"/>
              </a:rPr>
              <a:t>Vera</a:t>
            </a:r>
          </a:p>
          <a:p>
            <a:pPr algn="ctr">
              <a:defRPr/>
            </a:pPr>
            <a:r>
              <a:rPr lang="pt-BR" b="1" dirty="0">
                <a:solidFill>
                  <a:schemeClr val="bg1"/>
                </a:solidFill>
                <a:latin typeface="Arial" panose="020B0604020202020204" pitchFamily="34" charset="0"/>
                <a:cs typeface="Arial" panose="020B0604020202020204" pitchFamily="34" charset="0"/>
              </a:rPr>
              <a:t>profa.</a:t>
            </a:r>
          </a:p>
        </p:txBody>
      </p:sp>
      <p:sp>
        <p:nvSpPr>
          <p:cNvPr id="22" name="Retângulo 21">
            <a:extLst>
              <a:ext uri="{FF2B5EF4-FFF2-40B4-BE49-F238E27FC236}">
                <a16:creationId xmlns:a16="http://schemas.microsoft.com/office/drawing/2014/main" id="{18F062DF-B20B-4F79-88F7-F0926E200C47}"/>
              </a:ext>
            </a:extLst>
          </p:cNvPr>
          <p:cNvSpPr/>
          <p:nvPr/>
        </p:nvSpPr>
        <p:spPr>
          <a:xfrm>
            <a:off x="1129321" y="3253290"/>
            <a:ext cx="1694854" cy="1350762"/>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2250" b="1" dirty="0">
                <a:solidFill>
                  <a:schemeClr val="bg1"/>
                </a:solidFill>
                <a:latin typeface="Arial Black" panose="020B0A04020102020204" pitchFamily="34" charset="0"/>
                <a:cs typeface="Arial" panose="020B0604020202020204" pitchFamily="34" charset="0"/>
              </a:rPr>
              <a:t>MVP</a:t>
            </a:r>
            <a:endParaRPr lang="pt-BR" altLang="pt-BR" sz="2250" b="1" i="1" dirty="0">
              <a:solidFill>
                <a:schemeClr val="bg1"/>
              </a:solidFill>
              <a:latin typeface="Arial Black" panose="020B0A04020102020204" pitchFamily="34" charset="0"/>
              <a:cs typeface="Arial" panose="020B0604020202020204" pitchFamily="34" charset="0"/>
            </a:endParaRPr>
          </a:p>
        </p:txBody>
      </p:sp>
      <p:sp>
        <p:nvSpPr>
          <p:cNvPr id="24" name="Retângulo 23">
            <a:extLst>
              <a:ext uri="{FF2B5EF4-FFF2-40B4-BE49-F238E27FC236}">
                <a16:creationId xmlns:a16="http://schemas.microsoft.com/office/drawing/2014/main" id="{D1FE922D-B571-46C0-B2E4-74F5DEC04D47}"/>
              </a:ext>
            </a:extLst>
          </p:cNvPr>
          <p:cNvSpPr/>
          <p:nvPr/>
        </p:nvSpPr>
        <p:spPr>
          <a:xfrm>
            <a:off x="1140811" y="4656834"/>
            <a:ext cx="1694854" cy="1350762"/>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2250" b="1" dirty="0">
                <a:solidFill>
                  <a:schemeClr val="bg1"/>
                </a:solidFill>
                <a:latin typeface="Arial Black" panose="020B0A04020102020204" pitchFamily="34" charset="0"/>
                <a:cs typeface="Arial" panose="020B0604020202020204" pitchFamily="34" charset="0"/>
              </a:rPr>
              <a:t>R2</a:t>
            </a:r>
            <a:endParaRPr lang="pt-BR" altLang="pt-BR" sz="2250" b="1" i="1" dirty="0">
              <a:solidFill>
                <a:schemeClr val="bg1"/>
              </a:solidFill>
              <a:latin typeface="Arial Black" panose="020B0A04020102020204" pitchFamily="34" charset="0"/>
              <a:cs typeface="Arial" panose="020B0604020202020204" pitchFamily="34" charset="0"/>
            </a:endParaRPr>
          </a:p>
        </p:txBody>
      </p:sp>
      <p:sp>
        <p:nvSpPr>
          <p:cNvPr id="26" name="Retângulo 25">
            <a:extLst>
              <a:ext uri="{FF2B5EF4-FFF2-40B4-BE49-F238E27FC236}">
                <a16:creationId xmlns:a16="http://schemas.microsoft.com/office/drawing/2014/main" id="{37998A84-6D3D-4EFA-B219-C1E5B2C2B803}"/>
              </a:ext>
            </a:extLst>
          </p:cNvPr>
          <p:cNvSpPr/>
          <p:nvPr/>
        </p:nvSpPr>
        <p:spPr>
          <a:xfrm>
            <a:off x="1140811" y="6060378"/>
            <a:ext cx="1694854" cy="1350762"/>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2250" b="1" dirty="0">
                <a:solidFill>
                  <a:schemeClr val="bg1"/>
                </a:solidFill>
                <a:latin typeface="Arial Black" panose="020B0A04020102020204" pitchFamily="34" charset="0"/>
                <a:cs typeface="Arial" panose="020B0604020202020204" pitchFamily="34" charset="0"/>
              </a:rPr>
              <a:t>R3</a:t>
            </a:r>
            <a:endParaRPr lang="pt-BR" altLang="pt-BR" sz="2250" b="1" i="1" dirty="0">
              <a:solidFill>
                <a:schemeClr val="bg1"/>
              </a:solidFill>
              <a:latin typeface="Arial Black" panose="020B0A04020102020204" pitchFamily="34" charset="0"/>
              <a:cs typeface="Arial" panose="020B0604020202020204" pitchFamily="34" charset="0"/>
            </a:endParaRPr>
          </a:p>
        </p:txBody>
      </p:sp>
      <p:sp>
        <p:nvSpPr>
          <p:cNvPr id="28" name="Retângulo 27">
            <a:extLst>
              <a:ext uri="{FF2B5EF4-FFF2-40B4-BE49-F238E27FC236}">
                <a16:creationId xmlns:a16="http://schemas.microsoft.com/office/drawing/2014/main" id="{FAE5DA4A-421B-46C9-9BBA-BE99112E5736}"/>
              </a:ext>
            </a:extLst>
          </p:cNvPr>
          <p:cNvSpPr/>
          <p:nvPr/>
        </p:nvSpPr>
        <p:spPr>
          <a:xfrm>
            <a:off x="1140811" y="7463922"/>
            <a:ext cx="1694854" cy="1350762"/>
          </a:xfrm>
          <a:prstGeom prst="rect">
            <a:avLst/>
          </a:prstGeom>
          <a:solidFill>
            <a:srgbClr val="289A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2250" b="1" dirty="0">
                <a:solidFill>
                  <a:schemeClr val="bg1"/>
                </a:solidFill>
                <a:latin typeface="Arial Black" panose="020B0A04020102020204" pitchFamily="34" charset="0"/>
                <a:cs typeface="Arial" panose="020B0604020202020204" pitchFamily="34" charset="0"/>
              </a:rPr>
              <a:t>R4</a:t>
            </a:r>
            <a:endParaRPr lang="pt-BR" altLang="pt-BR" sz="2250" b="1" i="1" dirty="0">
              <a:solidFill>
                <a:schemeClr val="bg1"/>
              </a:solidFill>
              <a:latin typeface="Arial Black" panose="020B0A040201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E2126166-DFDD-4F60-B219-C823EF5C347A}"/>
              </a:ext>
            </a:extLst>
          </p:cNvPr>
          <p:cNvSpPr/>
          <p:nvPr/>
        </p:nvSpPr>
        <p:spPr>
          <a:xfrm>
            <a:off x="3262341" y="7464684"/>
            <a:ext cx="1694854" cy="1350000"/>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comunicar eventos importantes</a:t>
            </a:r>
          </a:p>
        </p:txBody>
      </p:sp>
      <p:sp>
        <p:nvSpPr>
          <p:cNvPr id="14" name="Retângulo 13">
            <a:extLst>
              <a:ext uri="{FF2B5EF4-FFF2-40B4-BE49-F238E27FC236}">
                <a16:creationId xmlns:a16="http://schemas.microsoft.com/office/drawing/2014/main" id="{998052CF-B93A-4615-8D73-CABE8BEC11E5}"/>
              </a:ext>
            </a:extLst>
          </p:cNvPr>
          <p:cNvSpPr/>
          <p:nvPr/>
        </p:nvSpPr>
        <p:spPr>
          <a:xfrm>
            <a:off x="3262341" y="6061140"/>
            <a:ext cx="1694854" cy="1350000"/>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receber alertas</a:t>
            </a:r>
          </a:p>
        </p:txBody>
      </p:sp>
      <p:sp>
        <p:nvSpPr>
          <p:cNvPr id="15" name="Retângulo 14">
            <a:extLst>
              <a:ext uri="{FF2B5EF4-FFF2-40B4-BE49-F238E27FC236}">
                <a16:creationId xmlns:a16="http://schemas.microsoft.com/office/drawing/2014/main" id="{DA5F4FA5-5741-4B7F-8FE0-9B548A2B6EC5}"/>
              </a:ext>
            </a:extLst>
          </p:cNvPr>
          <p:cNvSpPr/>
          <p:nvPr/>
        </p:nvSpPr>
        <p:spPr>
          <a:xfrm>
            <a:off x="3262341" y="4656834"/>
            <a:ext cx="1694854" cy="1350000"/>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receber </a:t>
            </a:r>
            <a:r>
              <a:rPr lang="pt-BR" altLang="pt-BR" sz="1650" b="1" i="1" dirty="0" err="1">
                <a:solidFill>
                  <a:schemeClr val="tx1"/>
                </a:solidFill>
                <a:latin typeface="Arial" panose="020B0604020202020204" pitchFamily="34" charset="0"/>
                <a:cs typeface="Arial" panose="020B0604020202020204" pitchFamily="34" charset="0"/>
              </a:rPr>
              <a:t>sms</a:t>
            </a:r>
            <a:endParaRPr lang="pt-BR" altLang="pt-BR" sz="1650" b="1" i="1" dirty="0">
              <a:solidFill>
                <a:schemeClr val="tx1"/>
              </a:solidFill>
              <a:latin typeface="Arial" panose="020B0604020202020204" pitchFamily="34" charset="0"/>
              <a:cs typeface="Arial" panose="020B0604020202020204" pitchFamily="34" charset="0"/>
            </a:endParaRPr>
          </a:p>
        </p:txBody>
      </p:sp>
      <p:sp>
        <p:nvSpPr>
          <p:cNvPr id="16" name="Retângulo 15">
            <a:extLst>
              <a:ext uri="{FF2B5EF4-FFF2-40B4-BE49-F238E27FC236}">
                <a16:creationId xmlns:a16="http://schemas.microsoft.com/office/drawing/2014/main" id="{44CA7562-8371-4F38-ABF7-7C8FE7E1F63B}"/>
              </a:ext>
            </a:extLst>
          </p:cNvPr>
          <p:cNvSpPr/>
          <p:nvPr/>
        </p:nvSpPr>
        <p:spPr>
          <a:xfrm>
            <a:off x="5108394" y="7140624"/>
            <a:ext cx="1694854" cy="1674061"/>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gerar relatórios de comunicados ao Ministério da Saúde</a:t>
            </a:r>
          </a:p>
        </p:txBody>
      </p:sp>
      <p:sp>
        <p:nvSpPr>
          <p:cNvPr id="17" name="Retângulo 16">
            <a:extLst>
              <a:ext uri="{FF2B5EF4-FFF2-40B4-BE49-F238E27FC236}">
                <a16:creationId xmlns:a16="http://schemas.microsoft.com/office/drawing/2014/main" id="{B916F44B-B7BB-4577-A8F1-0495B6EBA0E2}"/>
              </a:ext>
            </a:extLst>
          </p:cNvPr>
          <p:cNvSpPr/>
          <p:nvPr/>
        </p:nvSpPr>
        <p:spPr>
          <a:xfrm>
            <a:off x="6944598" y="4656834"/>
            <a:ext cx="1694854" cy="1350000"/>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enviar PDF</a:t>
            </a:r>
          </a:p>
        </p:txBody>
      </p:sp>
      <p:sp>
        <p:nvSpPr>
          <p:cNvPr id="18" name="Retângulo 17">
            <a:extLst>
              <a:ext uri="{FF2B5EF4-FFF2-40B4-BE49-F238E27FC236}">
                <a16:creationId xmlns:a16="http://schemas.microsoft.com/office/drawing/2014/main" id="{A133A37B-C763-4474-BC7E-479E51F4B5ED}"/>
              </a:ext>
            </a:extLst>
          </p:cNvPr>
          <p:cNvSpPr/>
          <p:nvPr/>
        </p:nvSpPr>
        <p:spPr>
          <a:xfrm>
            <a:off x="8780802" y="4657475"/>
            <a:ext cx="1694854" cy="1350000"/>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comunicar situações especiais aos pais</a:t>
            </a:r>
          </a:p>
        </p:txBody>
      </p:sp>
      <p:sp>
        <p:nvSpPr>
          <p:cNvPr id="19" name="Retângulo 18">
            <a:extLst>
              <a:ext uri="{FF2B5EF4-FFF2-40B4-BE49-F238E27FC236}">
                <a16:creationId xmlns:a16="http://schemas.microsoft.com/office/drawing/2014/main" id="{E3ACDF0C-CD02-4974-B6DD-17B35FE7A0A8}"/>
              </a:ext>
            </a:extLst>
          </p:cNvPr>
          <p:cNvSpPr/>
          <p:nvPr/>
        </p:nvSpPr>
        <p:spPr>
          <a:xfrm>
            <a:off x="6944598" y="6061140"/>
            <a:ext cx="1694854" cy="1350000"/>
          </a:xfrm>
          <a:prstGeom prst="rect">
            <a:avLst/>
          </a:prstGeom>
          <a:solidFill>
            <a:schemeClr val="bg1"/>
          </a:solid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pt-BR" sz="1650" b="1" dirty="0">
                <a:solidFill>
                  <a:schemeClr val="tx1"/>
                </a:solidFill>
                <a:latin typeface="Arial" panose="020B0604020202020204" pitchFamily="34" charset="0"/>
                <a:cs typeface="Arial" panose="020B0604020202020204" pitchFamily="34" charset="0"/>
              </a:rPr>
              <a:t>gostaria de facilitar o trabalho diário</a:t>
            </a:r>
          </a:p>
        </p:txBody>
      </p:sp>
    </p:spTree>
    <p:extLst>
      <p:ext uri="{BB962C8B-B14F-4D97-AF65-F5344CB8AC3E}">
        <p14:creationId xmlns:p14="http://schemas.microsoft.com/office/powerpoint/2010/main" val="3645540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2EFB11A-ABD4-494A-BD76-450D4DF97D82}"/>
              </a:ext>
            </a:extLst>
          </p:cNvPr>
          <p:cNvSpPr>
            <a:spLocks noGrp="1"/>
          </p:cNvSpPr>
          <p:nvPr>
            <p:ph type="body" sz="quarter" idx="11"/>
          </p:nvPr>
        </p:nvSpPr>
        <p:spPr/>
        <p:txBody>
          <a:bodyPr/>
          <a:lstStyle/>
          <a:p>
            <a:r>
              <a:rPr lang="pt-BR" dirty="0"/>
              <a:t>Projeto Caderneta Virtual – priorização</a:t>
            </a:r>
          </a:p>
        </p:txBody>
      </p:sp>
      <p:sp>
        <p:nvSpPr>
          <p:cNvPr id="2052" name="AutoShape 4" descr="data:image/png;base64,iVBORw0KGgoAAAANSUhEUgAAAQkAAAC+CAMAAAARDgovAAABTVBMVEX///8rAAAtAAAwAAD///0vAAA1AAAqAAAoAAAlAAAmAAAyAAAiAAAAmdYbAAAgAADt6uiOfnf59/Y9GwA/GAD28/E8EwA4EQDl4d43DQDNx8M6EADAt7I5DADb1dIAjchBHwB0YVgAkdLUzMcAm9YAicc3BgDCubVWOywAod1JLh+toJjE6POXiIEAldAAjtSSg357amJwWUs6pM+gkoq1q6V7aWIApd8AgcVTNSpsV1AAYawyBwCvpqMyEgDj2tZNKxajxNhBKQvX7flAIRFbQTfD1+QluOoTAABnTkYqCgCkmZZ6alxjTT3n8fR1amVHMiqRwOVNLR9AJBi5p5tEJwAAdLqiy92My+FKoMRspMcAZqpmt+GPr8dhstEAT5pmTDXN1NkKv+1Nm8uS2e9qr9+y4PVZw+/q/v9VMx5dPCmBv9vJ8fhqzu6q5/hxx1N6AAAO0UlEQVR4nO1d/3vaxhkHIYSxDOg7QhayhAAJhDDCEmBiDE2gjiKTbmTxuiXbuqbzkjTL///jJJx06ewuLa9q3Sifx/Fj+8ndSR/eu3u/3Xup1A477LDDDjvsgDhcz5AURRQpHsd5Bmdw/Pb/YShqqivhlzjVdV2RDE/WFcWwtD5//w/8awF/Uirlc/vlMoap7fO0+vz5bHnpWpIR8qMrumf1aGfJCc2yWp6x2UyZK59hZ+eZcg57sneeLkpJP3+McJ4YevjesiV7rhdYluXSmjkrV0iOrFRVbmYu+o5thYITciPphhIJhSiKYRtJV6iUl7xU3CHEG2GRvWs6iNHLhhNC5P/3QPiZGteDbIy4HsDGQJ/q8nnyQhETnCroVfrPmbieJGnQBIiJy+1hwsmA5ln/eeLrRFxwMNCr2G+2Zp3QSBATLifG9SRJQ5uBmlusEs9zJA8oE+XkmYhppZrNQM09dWsU7odtUHNpe5hQTVBzvWzE9CCJow2TCeW5F9ODwPEU1nzOUkpof4uUqEie5xk69YsWIEmYwMaPD68eHP0R0Jw6eLJfyZwdpMls+rzCVglVbZua49i23XNo57Lfp8PvtOt5lqGI/C2W9ENkZOLVi6sjSHvXpl3L8AJbNvTpVJzqnmVrprlSZyHMN2+/ebvwzbdvVFWtkMThG9NxJUVSmI+U6CoyTHw/Go1ex98tHu3Sn0gAjjNUOH0st/92VeXOctyS9pRQ0TZYZGbHo+Nu7dF9DojzYrikWIMFJ5yazmlbvs/B/xceHdful4kfwOuTS3NOImN3hEyMgNsHAIxIJTb2f6NzXBsmx0TS+DQm0akVhsk9CUr4slAYbo0DDYROobaTiTU6rfpF0s+ABjqt2o6JNUImukk/Axq4Tmbv4EM9Uw+/QpUigdHvROf4+ATYhSFRP/918ND8kF2Nq7IsWS4VvYmKim4VAxPLg8eY79CuPKV45s70idBEjQLlkkVrqwrJCZxpe5IUMkJT7XMLOHxc6NRq/wR2oe3Z9KVpCul8mmBn5qp/qY01zdEcx+l9NV6Yc4JsZrNVQiA41ez3PEP/JNrjsKiY5Z1j8DpB59YCzoi6YVmuHRLg98e+v9D8he/7Gh2lT+i6ok/1O2aRzaLiyOy0CtDZQWcAUx2FgMcNHhVqr4Bd2ASECQ6VwOjrQuECGATqC4CdkOZQ2UZfFxp1IBPmEtC4D4uXxIjXjfoQ5sdk1D6g9fISNHicuBjWYd47KmsDWps0aPAYgdeHBRgTyl4AGH6GDBOpYb0Lmx0KCdCNmKUDGjxODButDqgDqQoJd79JSCbu2CUuCg0YE3JGB7RGZ51IDWtQJvKAkAWOEBMvR7WvQR24GEDFxGeQjSdevKwVvgd1QOcB+jJjosPE94XWv0AdLDhAY+YtOkx81z16CWmPc59VtilR0Q3Pm1iBbbt2jx4M6J7rKdGkYmYuZPBYcQ1kgiJvNIL1aR88xVDT6EgDxTMMTymGRzsLU20KQrUpEOxMVWfmwtf6/dOZQHJjVxGFXixvEQfedxsgp5WIjaey7T8rz+dtU2VVIcvNs6RQ5YhDgSWaK39Ae7IUpR9RDP+fw1EhTd5YIObzROyOO23O940hyFUjls5KB5XFmKZpx4mO90i6HGVcTSayrHwmFE4Z9Ofn1r3h/bALYgK36Jspvxl4VNwTUcCjBnXfbQmuaxe7cOAa163CydacNgGhU2hBAx5bgutCDaRPbA86uxXzA94dj3YysUansEslucG7WmOXaLXGu0Z3JxNrdFr1ZFZMZm2x6qgkkqxTU4FMRHY4/xm/1Q+6G69IshW4tNZnm1mBZYtFVGLlqc5wCFsnpFIa2yOJeXusOT3b9gzPMCRDDtxer0c7g/Hi9HR1upqfni4WC9+fH1arh6ow41ZjOqAd89k5Mk6rTqH7CqRti/nFJLDDt3J8czXjsBKRyabT2Sr37JCdqaY/1rTBwKHpcZRYMuhZhq6H0+KjDUo/QyVrIPWuC10x24tPfmF4ihKjujWR14q5K+3qx6BZZBaKd0fdb2E9aAJApmwSHSbqR0BbVDuEMMEi46rpFKB7Rw+SFkOzsMFjRLhiAnXMSQkQDqRZZJwjnQZUs/KyAJXAySCxd0Q+9+vuEZQJDBAs71XRWSeGdWDy3QQiEy5k44kX8NkRYIB1wkJGJvB3XahH19oDqARyFRl9olNoAWfHh7ztzSBXkbHA3re6QN+2vQ9Y/iUCkpsUK64LQ6AfMyj+1DqB8zwlSnIQuE5okbKz2RvTXIQmq+tJHyswiAQyB8vft6DxjmBPSqUoSlFERZG8qPijJHmeTY/NWYbIkNmswJlLh+7Zrmtrmh/apDOh2iTU8G+WIZ8hk2h1XYDODnefna/Ocrkzci+3j5EYmc7miOr81B+vbfApxdzaHkJJmdiayWaxA7aCyjb6rt4Fzg5qXF6c+oPwE5Zlaaqsi4FSP2vpiGpS2Kic+Qn1iS4szyoVX7HNZNE5qu8iP2t0GsDcu60B3D+xLejUWjsm1ugUfoux8rsKpHcaH0pxbMcGAEBogUGPxG0JHg0LuwjxGk9rhRasB36iI+GLhOJ1q1uHlXFSHh/s+aF5qYhTihclXVGiYB+D82J0OYOiS7ph6J+YqwxDiWL0d8OQXdc1UKnt9bp7dAQsaEU/8c9z6f2DbCVTzuXzuTRWqXDcXCDDn7A8mSEOm9mcb5r9pb+ILFG1SWaxHLmXzxBkJls6R8V/1wIzYTz2UqE9HtjOV3QvCAI7OrmgDXo9O/wlcIPJZBLY4V/GCz+Kl2uOHUxkeTIJDXhF6e3/DpG59XRYhxY5E/cBhzSoNCrnJJ82joDrRIrPQo6raCRs9PjQanWBTEgk4BRxqpdGxbs9hO6iqcke5Oystz8Fjg/HjfI9rIP3DoibP2WQqJTcroPXifkc0loiEfBur2XiW+jeIWY1UPM0KscDh0OgTOgk6FUoVI4H4rf0iV9qmUpFkHuaQibi0e0CmZDzoJJUPIeKanVRB84OuQRa/PEVKkycdFswJtwiKMjLtMeg4TfGLdkftoCFatzHsMD/LCEmblER6pgwJiYlkExQWVRWzIsjoExMDj4rEzhOUdGtietD1u4kCEKD/KODRs+jEhk9gZaj7xW/ct3AHQxozfcXPt2L7qdgGJ6fGt76AMOqPRcyaYzM7e+V9rFmOntwgJGl3GpJe1M+JWOoaNsnBaBM+MVisZTfLxbz2XmlUi7lswd5rMwJGSyLYVi+mJufLhaOHQSetK45ECVaSJIc+D6R28MWv8snwsQdusKwUPsC1qkRXSGrhPLPR1VxGVEOBgPHHzg9b+3U/GnnHKPLTrv4GAG7Y41hqw651QUMvYdKztlFffhl0s+ABsK9Y8fEGif17o6JNU52MvEBJ61CoismOrhotIC76LbgolWDlQDcAtyoWSethC5/Qg4X3caHFXOzhBKdlmVJ16dRVX6eYvDbV+J9LM2v6IYS6tlRRX7LC9tIFv0QFesrwrDbAMmEVSwd7O+n59l8lj3P51m1wi4vXU8O+QlhBLSjLQWBEFiBe0hmy2W2ksXYszM2f547O0+jU9grYqILYkLP9abRR20YodEdQrZC89NkzypnFbLSVLml2adtL7S+oizmqTRVpvpUjIx0RVKmFK6gYnWkUvVaA6RPGLm77p1gqPBlp6FZ9rmUABcZ90Sqe5NTs3HWmVgGhTsMFpULPMIVExYrVwgQE5KQuEx8TM4c1oFMlEEfqo7MVSavu0ffwpi4c5342dDLyDAxrF8AmQBdljr9BoV14u/hv6ddYIRYSsPCos+Td/Lj3//tz8xas4qYePSnrzcjRIJdOc4/RODeihcPHoT2eKuxvmp1dHW1Wd1tCYMx8RwBJl4+uLr6OjUaXYVM/PXqarSZquntg7z0jAm5CCUuvBwdH//zxYsHX6Q6tcbo95t1MtmH3WNlgjJyAPiRLvny+PjF1YsHf0kVGo3ahh1aMJlILZMywn6sVf/j+CqUib98N2ps7Mz0cjCZ6H8Dah4XnhZGLx68+u54NPrHpl0Ee4GiRxnYom541sQy9F9WOdp8uOnI8eL6eHTVLYwao417cPYPzjJkPpfO7mXPuApRnaltc+w460rkl1p/2Xe0vuZYrmVJunibpCUiTKQehfJwNRptbpiLru16kuRZnjSNTnhMJdm1Nd8326ZpLkIi+n1NWy5N841KkoRQNZ3oHknxB8FZInMj2NOjq6sHf76PkaJj5LJHL99yhwKWUce2EUVEzTY6x9C++P2NJnHX0cFfAzjDi1PDHSyEmWou2ig58JICJQX9NpeY3YGOLK7BU4g90G8du49jh9vYScUOO+yALHBRMaKoOZ9C5AhxLKAC5RfoR3x08vpSJTi2XCGLqphL9BxYvFuGUSoV577jBFKURHHHaNRU0SVZkmXL7pvNZpU7nNGepCi67EoeO9ueDUzKjyf2ZfiO+YNcJsNxan+5WPhjf6yNna/8U05tZgkyXSGEZnNmaiEHn95LoLCLn+75/w0idlNcnwnnvmdZLk07mjPQ+pdaf9HvD2jbkg1lOo1uFLxt74qgW74RgwgJlzMqKufAYgCICb6JQmA0JkiQi7oVbouY8FRAyEO69xP2v+JW5QqAIxqGgErJnhhAYwA90eMSq8SBf/I9Howh1wxY3BbJRP8toPEfZkgwEY98LCC6kXeYxOzAb/1w65dNel1BAv8ykSATMW8j+BwSsvCE+2fi19pHKVA9K4vbHgcFrNKMqyZezyq2MKiBQfLxLTVxmYiNieCz19vg0UEX2fImgUtH9QGdgROa6pIYPYE7S5YJPMZlg7651CVkdt0lJSrUdH0h3vqmBpderlSickg0CaI641T1zcLvO31/xmXJ1UDm6eR0zNiXTg0zpGBwWi7P2dNVWW1WsDaZyVQqBEFwhyS3GNCWLCkiT1EM/h9BxBlKslfk4bNyIpoV/vFbnGT0sXwxv/LpHh2i53pGdALI82RPlvXpZ1y9imfu3ftdJneoVfFwooRTHiDhCCyY2+NShuK3ysR/a9q/VR7WuHPrjN9dsQOS+DcnTOqJAgQ7gQAAAABJRU5ErkJggg=="/>
          <p:cNvSpPr>
            <a:spLocks noChangeAspect="1" noChangeArrowheads="1"/>
          </p:cNvSpPr>
          <p:nvPr/>
        </p:nvSpPr>
        <p:spPr bwMode="auto">
          <a:xfrm>
            <a:off x="1889522" y="1123354"/>
            <a:ext cx="342900" cy="342902"/>
          </a:xfrm>
          <a:prstGeom prst="rect">
            <a:avLst/>
          </a:prstGeom>
          <a:noFill/>
        </p:spPr>
        <p:txBody>
          <a:bodyPr vert="horz" wrap="square" lIns="102870" tIns="51435" rIns="102870" bIns="51435" numCol="1" anchor="t" anchorCtr="0" compatLnSpc="1">
            <a:prstTxWarp prst="textNoShape">
              <a:avLst/>
            </a:prstTxWarp>
          </a:bodyPr>
          <a:lstStyle/>
          <a:p>
            <a:endParaRPr lang="pt-BR" sz="4050"/>
          </a:p>
        </p:txBody>
      </p:sp>
      <p:sp>
        <p:nvSpPr>
          <p:cNvPr id="2054" name="AutoShape 6" descr="data:image/png;base64,iVBORw0KGgoAAAANSUhEUgAAAQkAAAC+CAMAAAARDgovAAABTVBMVEX///8rAAAtAAAwAAD///0vAAA1AAAqAAAoAAAlAAAmAAAyAAAiAAAAmdYbAAAgAADt6uiOfnf59/Y9GwA/GAD28/E8EwA4EQDl4d43DQDNx8M6EADAt7I5DADb1dIAjchBHwB0YVgAkdLUzMcAm9YAicc3BgDCubVWOywAod1JLh+toJjE6POXiIEAldAAjtSSg357amJwWUs6pM+gkoq1q6V7aWIApd8AgcVTNSpsV1AAYawyBwCvpqMyEgDj2tZNKxajxNhBKQvX7flAIRFbQTfD1+QluOoTAABnTkYqCgCkmZZ6alxjTT3n8fR1amVHMiqRwOVNLR9AJBi5p5tEJwAAdLqiy92My+FKoMRspMcAZqpmt+GPr8dhstEAT5pmTDXN1NkKv+1Nm8uS2e9qr9+y4PVZw+/q/v9VMx5dPCmBv9vJ8fhqzu6q5/hxx1N6AAAO0UlEQVR4nO1d/3vaxhkHIYSxDOg7QhayhAAJhDDCEmBiDE2gjiKTbmTxuiXbuqbzkjTL///jJJx06ewuLa9q3Sifx/Fj+8ndSR/eu3u/3Xup1A477LDDDjvsgDhcz5AURRQpHsd5Bmdw/Pb/YShqqivhlzjVdV2RDE/WFcWwtD5//w/8awF/Uirlc/vlMoap7fO0+vz5bHnpWpIR8qMrumf1aGfJCc2yWp6x2UyZK59hZ+eZcg57sneeLkpJP3+McJ4YevjesiV7rhdYluXSmjkrV0iOrFRVbmYu+o5thYITciPphhIJhSiKYRtJV6iUl7xU3CHEG2GRvWs6iNHLhhNC5P/3QPiZGteDbIy4HsDGQJ/q8nnyQhETnCroVfrPmbieJGnQBIiJy+1hwsmA5ln/eeLrRFxwMNCr2G+2Zp3QSBATLifG9SRJQ5uBmlusEs9zJA8oE+XkmYhppZrNQM09dWsU7odtUHNpe5hQTVBzvWzE9CCJow2TCeW5F9ODwPEU1nzOUkpof4uUqEie5xk69YsWIEmYwMaPD68eHP0R0Jw6eLJfyZwdpMls+rzCVglVbZua49i23XNo57Lfp8PvtOt5lqGI/C2W9ENkZOLVi6sjSHvXpl3L8AJbNvTpVJzqnmVrprlSZyHMN2+/ebvwzbdvVFWtkMThG9NxJUVSmI+U6CoyTHw/Go1ex98tHu3Sn0gAjjNUOH0st/92VeXOctyS9pRQ0TZYZGbHo+Nu7dF9DojzYrikWIMFJ5yazmlbvs/B/xceHdful4kfwOuTS3NOImN3hEyMgNsHAIxIJTb2f6NzXBsmx0TS+DQm0akVhsk9CUr4slAYbo0DDYROobaTiTU6rfpF0s+ABjqt2o6JNUImukk/Axq4Tmbv4EM9Uw+/QpUigdHvROf4+ATYhSFRP/918ND8kF2Nq7IsWS4VvYmKim4VAxPLg8eY79CuPKV45s70idBEjQLlkkVrqwrJCZxpe5IUMkJT7XMLOHxc6NRq/wR2oe3Z9KVpCul8mmBn5qp/qY01zdEcx+l9NV6Yc4JsZrNVQiA41ez3PEP/JNrjsKiY5Z1j8DpB59YCzoi6YVmuHRLg98e+v9D8he/7Gh2lT+i6ok/1O2aRzaLiyOy0CtDZQWcAUx2FgMcNHhVqr4Bd2ASECQ6VwOjrQuECGATqC4CdkOZQ2UZfFxp1IBPmEtC4D4uXxIjXjfoQ5sdk1D6g9fISNHicuBjWYd47KmsDWps0aPAYgdeHBRgTyl4AGH6GDBOpYb0Lmx0KCdCNmKUDGjxODButDqgDqQoJd79JSCbu2CUuCg0YE3JGB7RGZ51IDWtQJvKAkAWOEBMvR7WvQR24GEDFxGeQjSdevKwVvgd1QOcB+jJjosPE94XWv0AdLDhAY+YtOkx81z16CWmPc59VtilR0Q3Pm1iBbbt2jx4M6J7rKdGkYmYuZPBYcQ1kgiJvNIL1aR88xVDT6EgDxTMMTymGRzsLU20KQrUpEOxMVWfmwtf6/dOZQHJjVxGFXixvEQfedxsgp5WIjaey7T8rz+dtU2VVIcvNs6RQ5YhDgSWaK39Ae7IUpR9RDP+fw1EhTd5YIObzROyOO23O940hyFUjls5KB5XFmKZpx4mO90i6HGVcTSayrHwmFE4Z9Ofn1r3h/bALYgK36Jspvxl4VNwTUcCjBnXfbQmuaxe7cOAa163CydacNgGhU2hBAx5bgutCDaRPbA86uxXzA94dj3YysUansEslucG7WmOXaLXGu0Z3JxNrdFr1ZFZMZm2x6qgkkqxTU4FMRHY4/xm/1Q+6G69IshW4tNZnm1mBZYtFVGLlqc5wCFsnpFIa2yOJeXusOT3b9gzPMCRDDtxer0c7g/Hi9HR1upqfni4WC9+fH1arh6ow41ZjOqAd89k5Mk6rTqH7CqRti/nFJLDDt3J8czXjsBKRyabT2Sr37JCdqaY/1rTBwKHpcZRYMuhZhq6H0+KjDUo/QyVrIPWuC10x24tPfmF4ihKjujWR14q5K+3qx6BZZBaKd0fdb2E9aAJApmwSHSbqR0BbVDuEMMEi46rpFKB7Rw+SFkOzsMFjRLhiAnXMSQkQDqRZZJwjnQZUs/KyAJXAySCxd0Q+9+vuEZQJDBAs71XRWSeGdWDy3QQiEy5k44kX8NkRYIB1wkJGJvB3XahH19oDqARyFRl9olNoAWfHh7ztzSBXkbHA3re6QN+2vQ9Y/iUCkpsUK64LQ6AfMyj+1DqB8zwlSnIQuE5okbKz2RvTXIQmq+tJHyswiAQyB8vft6DxjmBPSqUoSlFERZG8qPijJHmeTY/NWYbIkNmswJlLh+7Zrmtrmh/apDOh2iTU8G+WIZ8hk2h1XYDODnefna/Ocrkzci+3j5EYmc7miOr81B+vbfApxdzaHkJJmdiayWaxA7aCyjb6rt4Fzg5qXF6c+oPwE5Zlaaqsi4FSP2vpiGpS2Kic+Qn1iS4szyoVX7HNZNE5qu8iP2t0GsDcu60B3D+xLejUWjsm1ugUfoux8rsKpHcaH0pxbMcGAEBogUGPxG0JHg0LuwjxGk9rhRasB36iI+GLhOJ1q1uHlXFSHh/s+aF5qYhTihclXVGiYB+D82J0OYOiS7ph6J+YqwxDiWL0d8OQXdc1UKnt9bp7dAQsaEU/8c9z6f2DbCVTzuXzuTRWqXDcXCDDn7A8mSEOm9mcb5r9pb+ILFG1SWaxHLmXzxBkJls6R8V/1wIzYTz2UqE9HtjOV3QvCAI7OrmgDXo9O/wlcIPJZBLY4V/GCz+Kl2uOHUxkeTIJDXhF6e3/DpG59XRYhxY5E/cBhzSoNCrnJJ82joDrRIrPQo6raCRs9PjQanWBTEgk4BRxqpdGxbs9hO6iqcke5Oystz8Fjg/HjfI9rIP3DoibP2WQqJTcroPXifkc0loiEfBur2XiW+jeIWY1UPM0KscDh0OgTOgk6FUoVI4H4rf0iV9qmUpFkHuaQibi0e0CmZDzoJJUPIeKanVRB84OuQRa/PEVKkycdFswJtwiKMjLtMeg4TfGLdkftoCFatzHsMD/LCEmblER6pgwJiYlkExQWVRWzIsjoExMDj4rEzhOUdGtietD1u4kCEKD/KODRs+jEhk9gZaj7xW/ct3AHQxozfcXPt2L7qdgGJ6fGt76AMOqPRcyaYzM7e+V9rFmOntwgJGl3GpJe1M+JWOoaNsnBaBM+MVisZTfLxbz2XmlUi7lswd5rMwJGSyLYVi+mJufLhaOHQSetK45ECVaSJIc+D6R28MWv8snwsQdusKwUPsC1qkRXSGrhPLPR1VxGVEOBgPHHzg9b+3U/GnnHKPLTrv4GAG7Y41hqw651QUMvYdKztlFffhl0s+ABsK9Y8fEGif17o6JNU52MvEBJ61CoismOrhotIC76LbgolWDlQDcAtyoWSethC5/Qg4X3caHFXOzhBKdlmVJ16dRVX6eYvDbV+J9LM2v6IYS6tlRRX7LC9tIFv0QFesrwrDbAMmEVSwd7O+n59l8lj3P51m1wi4vXU8O+QlhBLSjLQWBEFiBe0hmy2W2ksXYszM2f547O0+jU9grYqILYkLP9abRR20YodEdQrZC89NkzypnFbLSVLml2adtL7S+oizmqTRVpvpUjIx0RVKmFK6gYnWkUvVaA6RPGLm77p1gqPBlp6FZ9rmUABcZ90Sqe5NTs3HWmVgGhTsMFpULPMIVExYrVwgQE5KQuEx8TM4c1oFMlEEfqo7MVSavu0ffwpi4c5342dDLyDAxrF8AmQBdljr9BoV14u/hv6ddYIRYSsPCos+Td/Lj3//tz8xas4qYePSnrzcjRIJdOc4/RODeihcPHoT2eKuxvmp1dHW1Wd1tCYMx8RwBJl4+uLr6OjUaXYVM/PXqarSZquntg7z0jAm5CCUuvBwdH//zxYsHX6Q6tcbo95t1MtmH3WNlgjJyAPiRLvny+PjF1YsHf0kVGo3ahh1aMJlILZMywn6sVf/j+CqUib98N2ps7Mz0cjCZ6H8Dah4XnhZGLx68+u54NPrHpl0Ee4GiRxnYom541sQy9F9WOdp8uOnI8eL6eHTVLYwao417cPYPzjJkPpfO7mXPuApRnaltc+w460rkl1p/2Xe0vuZYrmVJunibpCUiTKQehfJwNRptbpiLru16kuRZnjSNTnhMJdm1Nd8326ZpLkIi+n1NWy5N841KkoRQNZ3oHknxB8FZInMj2NOjq6sHf76PkaJj5LJHL99yhwKWUce2EUVEzTY6x9C++P2NJnHX0cFfAzjDi1PDHSyEmWou2ig58JICJQX9NpeY3YGOLK7BU4g90G8du49jh9vYScUOO+yALHBRMaKoOZ9C5AhxLKAC5RfoR3x08vpSJTi2XCGLqphL9BxYvFuGUSoV577jBFKURHHHaNRU0SVZkmXL7pvNZpU7nNGepCi67EoeO9ueDUzKjyf2ZfiO+YNcJsNxan+5WPhjf6yNna/8U05tZgkyXSGEZnNmaiEHn95LoLCLn+75/w0idlNcnwnnvmdZLk07mjPQ+pdaf9HvD2jbkg1lOo1uFLxt74qgW74RgwgJlzMqKufAYgCICb6JQmA0JkiQi7oVbouY8FRAyEO69xP2v+JW5QqAIxqGgErJnhhAYwA90eMSq8SBf/I9Howh1wxY3BbJRP8toPEfZkgwEY98LCC6kXeYxOzAb/1w65dNel1BAv8ykSATMW8j+BwSsvCE+2fi19pHKVA9K4vbHgcFrNKMqyZezyq2MKiBQfLxLTVxmYiNieCz19vg0UEX2fImgUtH9QGdgROa6pIYPYE7S5YJPMZlg7651CVkdt0lJSrUdH0h3vqmBpderlSickg0CaI641T1zcLvO31/xmXJ1UDm6eR0zNiXTg0zpGBwWi7P2dNVWW1WsDaZyVQqBEFwhyS3GNCWLCkiT1EM/h9BxBlKslfk4bNyIpoV/vFbnGT0sXwxv/LpHh2i53pGdALI82RPlvXpZ1y9imfu3ftdJneoVfFwooRTHiDhCCyY2+NShuK3ysR/a9q/VR7WuHPrjN9dsQOS+DcnTOqJAgQ7gQAAAABJRU5ErkJggg=="/>
          <p:cNvSpPr>
            <a:spLocks noChangeAspect="1" noChangeArrowheads="1"/>
          </p:cNvSpPr>
          <p:nvPr/>
        </p:nvSpPr>
        <p:spPr bwMode="auto">
          <a:xfrm>
            <a:off x="1889522" y="1123354"/>
            <a:ext cx="342900" cy="342902"/>
          </a:xfrm>
          <a:prstGeom prst="rect">
            <a:avLst/>
          </a:prstGeom>
          <a:noFill/>
        </p:spPr>
        <p:txBody>
          <a:bodyPr vert="horz" wrap="square" lIns="102870" tIns="51435" rIns="102870" bIns="51435" numCol="1" anchor="t" anchorCtr="0" compatLnSpc="1">
            <a:prstTxWarp prst="textNoShape">
              <a:avLst/>
            </a:prstTxWarp>
          </a:bodyPr>
          <a:lstStyle/>
          <a:p>
            <a:endParaRPr lang="pt-BR" sz="4050"/>
          </a:p>
        </p:txBody>
      </p:sp>
      <p:sp>
        <p:nvSpPr>
          <p:cNvPr id="56" name="Seta em forma de U 33"/>
          <p:cNvSpPr/>
          <p:nvPr/>
        </p:nvSpPr>
        <p:spPr bwMode="auto">
          <a:xfrm>
            <a:off x="8148553" y="2801140"/>
            <a:ext cx="1648961" cy="2041961"/>
          </a:xfrm>
          <a:prstGeom prst="uturnArrow">
            <a:avLst>
              <a:gd name="adj1" fmla="val 20713"/>
              <a:gd name="adj2" fmla="val 25000"/>
              <a:gd name="adj3" fmla="val 25000"/>
              <a:gd name="adj4" fmla="val 43750"/>
              <a:gd name="adj5" fmla="val 75000"/>
            </a:avLst>
          </a:prstGeom>
          <a:solidFill>
            <a:srgbClr val="289AC2"/>
          </a:solidFill>
          <a:ln w="38100">
            <a:solidFill>
              <a:schemeClr val="bg1"/>
            </a:solidFill>
            <a:headEnd type="none" w="med" len="med"/>
            <a:tailEnd type="none" w="med" len="me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horz" wrap="square" lIns="102870" tIns="51435" rIns="102870" bIns="51435" numCol="1" rtlCol="0" anchor="t" anchorCtr="0" compatLnSpc="1">
            <a:prstTxWarp prst="textNoShape">
              <a:avLst/>
            </a:prstTxWarp>
          </a:bodyPr>
          <a:lstStyle/>
          <a:p>
            <a:pPr defTabSz="1028700" eaLnBrk="0" hangingPunct="0"/>
            <a:endParaRPr lang="pt-BR" sz="2250" b="1" dirty="0">
              <a:solidFill>
                <a:schemeClr val="tx1"/>
              </a:solidFill>
              <a:latin typeface="Arial" panose="020B0604020202020204" pitchFamily="34" charset="0"/>
              <a:cs typeface="Arial" panose="020B0604020202020204" pitchFamily="34" charset="0"/>
            </a:endParaRPr>
          </a:p>
        </p:txBody>
      </p:sp>
      <p:sp>
        <p:nvSpPr>
          <p:cNvPr id="57" name="Seta em forma de U 32"/>
          <p:cNvSpPr/>
          <p:nvPr/>
        </p:nvSpPr>
        <p:spPr bwMode="auto">
          <a:xfrm rot="16200000" flipV="1">
            <a:off x="6981548" y="4047845"/>
            <a:ext cx="2426202" cy="2835315"/>
          </a:xfrm>
          <a:prstGeom prst="uturnArrow">
            <a:avLst>
              <a:gd name="adj1" fmla="val 16131"/>
              <a:gd name="adj2" fmla="val 23660"/>
              <a:gd name="adj3" fmla="val 25000"/>
              <a:gd name="adj4" fmla="val 43750"/>
              <a:gd name="adj5" fmla="val 69642"/>
            </a:avLst>
          </a:prstGeom>
          <a:solidFill>
            <a:srgbClr val="289AC2"/>
          </a:solidFill>
          <a:ln w="38100">
            <a:solidFill>
              <a:schemeClr val="bg1"/>
            </a:solidFill>
            <a:headEnd type="none" w="med" len="med"/>
            <a:tailEnd type="none" w="med" len="me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horz" wrap="square" lIns="102870" tIns="51435" rIns="102870" bIns="51435" numCol="1" rtlCol="0" anchor="t" anchorCtr="0" compatLnSpc="1">
            <a:prstTxWarp prst="textNoShape">
              <a:avLst/>
            </a:prstTxWarp>
          </a:bodyPr>
          <a:lstStyle/>
          <a:p>
            <a:pPr defTabSz="1028700" eaLnBrk="0" hangingPunct="0"/>
            <a:endParaRPr lang="pt-BR" sz="2250" b="1" dirty="0">
              <a:solidFill>
                <a:schemeClr val="tx1"/>
              </a:solidFill>
              <a:latin typeface="Arial" panose="020B0604020202020204" pitchFamily="34" charset="0"/>
              <a:cs typeface="Arial" panose="020B0604020202020204" pitchFamily="34" charset="0"/>
            </a:endParaRPr>
          </a:p>
        </p:txBody>
      </p:sp>
      <p:sp>
        <p:nvSpPr>
          <p:cNvPr id="61" name="CaixaDeTexto 60"/>
          <p:cNvSpPr txBox="1"/>
          <p:nvPr/>
        </p:nvSpPr>
        <p:spPr>
          <a:xfrm>
            <a:off x="431286" y="5106043"/>
            <a:ext cx="2231543" cy="438582"/>
          </a:xfrm>
          <a:prstGeom prst="rect">
            <a:avLst/>
          </a:prstGeom>
          <a:noFill/>
        </p:spPr>
        <p:txBody>
          <a:bodyPr wrap="square" rtlCol="0">
            <a:spAutoFit/>
          </a:bodyPr>
          <a:lstStyle/>
          <a:p>
            <a:pPr algn="ctr"/>
            <a:r>
              <a:rPr lang="pt-BR" sz="2250" b="1" i="1" dirty="0" err="1"/>
              <a:t>product</a:t>
            </a:r>
            <a:r>
              <a:rPr lang="pt-BR" sz="2250" b="1" i="1" dirty="0"/>
              <a:t> </a:t>
            </a:r>
            <a:r>
              <a:rPr lang="pt-BR" sz="2250" b="1" i="1" dirty="0" err="1"/>
              <a:t>owner</a:t>
            </a:r>
            <a:endParaRPr lang="pt-BR" sz="2250" b="1" i="1" dirty="0"/>
          </a:p>
        </p:txBody>
      </p:sp>
      <p:sp>
        <p:nvSpPr>
          <p:cNvPr id="62" name="CaixaDeTexto 61"/>
          <p:cNvSpPr txBox="1"/>
          <p:nvPr/>
        </p:nvSpPr>
        <p:spPr>
          <a:xfrm>
            <a:off x="5059956" y="2399288"/>
            <a:ext cx="1761790" cy="784830"/>
          </a:xfrm>
          <a:prstGeom prst="rect">
            <a:avLst/>
          </a:prstGeom>
          <a:noFill/>
        </p:spPr>
        <p:txBody>
          <a:bodyPr wrap="square" rtlCol="0">
            <a:spAutoFit/>
          </a:bodyPr>
          <a:lstStyle/>
          <a:p>
            <a:pPr algn="ctr"/>
            <a:r>
              <a:rPr lang="pt-BR" sz="2250" b="1" i="1" dirty="0" err="1"/>
              <a:t>burndown</a:t>
            </a:r>
            <a:r>
              <a:rPr lang="pt-BR" sz="2250" b="1" i="1" dirty="0"/>
              <a:t>/ </a:t>
            </a:r>
            <a:r>
              <a:rPr lang="pt-BR" sz="2250" b="1" i="1" dirty="0" err="1"/>
              <a:t>up</a:t>
            </a:r>
            <a:r>
              <a:rPr lang="pt-BR" sz="2250" b="1" i="1" dirty="0"/>
              <a:t> </a:t>
            </a:r>
            <a:r>
              <a:rPr lang="pt-BR" sz="2250" b="1" i="1" dirty="0" err="1"/>
              <a:t>charts</a:t>
            </a:r>
            <a:endParaRPr lang="pt-BR" sz="2250" b="1" i="1" dirty="0"/>
          </a:p>
        </p:txBody>
      </p:sp>
      <p:sp>
        <p:nvSpPr>
          <p:cNvPr id="63" name="CaixaDeTexto 62"/>
          <p:cNvSpPr txBox="1"/>
          <p:nvPr/>
        </p:nvSpPr>
        <p:spPr>
          <a:xfrm>
            <a:off x="4589748" y="7113846"/>
            <a:ext cx="2292728" cy="438582"/>
          </a:xfrm>
          <a:prstGeom prst="rect">
            <a:avLst/>
          </a:prstGeom>
          <a:noFill/>
        </p:spPr>
        <p:txBody>
          <a:bodyPr wrap="square" rtlCol="0">
            <a:spAutoFit/>
          </a:bodyPr>
          <a:lstStyle/>
          <a:p>
            <a:pPr algn="ctr"/>
            <a:r>
              <a:rPr lang="pt-BR" sz="2250" b="1" i="1" dirty="0"/>
              <a:t>sprint backlog</a:t>
            </a:r>
          </a:p>
        </p:txBody>
      </p:sp>
      <p:sp>
        <p:nvSpPr>
          <p:cNvPr id="64" name="CaixaDeTexto 63"/>
          <p:cNvSpPr txBox="1"/>
          <p:nvPr/>
        </p:nvSpPr>
        <p:spPr>
          <a:xfrm>
            <a:off x="2664782" y="7113847"/>
            <a:ext cx="1981599" cy="1131079"/>
          </a:xfrm>
          <a:prstGeom prst="rect">
            <a:avLst/>
          </a:prstGeom>
          <a:noFill/>
        </p:spPr>
        <p:txBody>
          <a:bodyPr wrap="square" rtlCol="0">
            <a:spAutoFit/>
          </a:bodyPr>
          <a:lstStyle/>
          <a:p>
            <a:pPr algn="ctr"/>
            <a:r>
              <a:rPr lang="pt-BR" sz="2250" b="1" dirty="0"/>
              <a:t>reunião de planejamento do </a:t>
            </a:r>
            <a:r>
              <a:rPr lang="pt-BR" sz="2250" b="1" i="1" dirty="0"/>
              <a:t>sprint</a:t>
            </a:r>
          </a:p>
        </p:txBody>
      </p:sp>
      <p:sp>
        <p:nvSpPr>
          <p:cNvPr id="65" name="CaixaDeTexto 64"/>
          <p:cNvSpPr txBox="1"/>
          <p:nvPr/>
        </p:nvSpPr>
        <p:spPr>
          <a:xfrm>
            <a:off x="439934" y="7113846"/>
            <a:ext cx="2214246" cy="784830"/>
          </a:xfrm>
          <a:prstGeom prst="rect">
            <a:avLst/>
          </a:prstGeom>
          <a:noFill/>
        </p:spPr>
        <p:txBody>
          <a:bodyPr wrap="square" rtlCol="0">
            <a:spAutoFit/>
          </a:bodyPr>
          <a:lstStyle/>
          <a:p>
            <a:pPr algn="ctr"/>
            <a:r>
              <a:rPr lang="pt-BR" sz="2250" b="1" i="1" dirty="0" err="1"/>
              <a:t>product</a:t>
            </a:r>
            <a:r>
              <a:rPr lang="pt-BR" sz="2250" b="1" i="1" dirty="0"/>
              <a:t> backlog</a:t>
            </a:r>
          </a:p>
        </p:txBody>
      </p:sp>
      <p:sp>
        <p:nvSpPr>
          <p:cNvPr id="66" name="CaixaDeTexto 65"/>
          <p:cNvSpPr txBox="1"/>
          <p:nvPr/>
        </p:nvSpPr>
        <p:spPr>
          <a:xfrm>
            <a:off x="6113901" y="4459300"/>
            <a:ext cx="1796299" cy="784830"/>
          </a:xfrm>
          <a:prstGeom prst="rect">
            <a:avLst/>
          </a:prstGeom>
          <a:noFill/>
        </p:spPr>
        <p:txBody>
          <a:bodyPr wrap="square" rtlCol="0">
            <a:spAutoFit/>
          </a:bodyPr>
          <a:lstStyle/>
          <a:p>
            <a:pPr algn="ctr"/>
            <a:r>
              <a:rPr lang="pt-BR" sz="2250" b="1" i="1" dirty="0" err="1"/>
              <a:t>scrum</a:t>
            </a:r>
            <a:r>
              <a:rPr lang="pt-BR" sz="2250" b="1" i="1" dirty="0"/>
              <a:t> master</a:t>
            </a:r>
          </a:p>
        </p:txBody>
      </p:sp>
      <p:sp>
        <p:nvSpPr>
          <p:cNvPr id="67" name="CaixaDeTexto 66"/>
          <p:cNvSpPr txBox="1"/>
          <p:nvPr/>
        </p:nvSpPr>
        <p:spPr>
          <a:xfrm>
            <a:off x="2885996" y="6277627"/>
            <a:ext cx="1539171" cy="438582"/>
          </a:xfrm>
          <a:prstGeom prst="rect">
            <a:avLst/>
          </a:prstGeom>
          <a:noFill/>
        </p:spPr>
        <p:txBody>
          <a:bodyPr wrap="square" rtlCol="0">
            <a:spAutoFit/>
          </a:bodyPr>
          <a:lstStyle/>
          <a:p>
            <a:pPr algn="ctr"/>
            <a:r>
              <a:rPr lang="pt-BR" sz="2250" b="1" dirty="0"/>
              <a:t>o time</a:t>
            </a:r>
          </a:p>
        </p:txBody>
      </p:sp>
      <p:sp>
        <p:nvSpPr>
          <p:cNvPr id="71" name="CaixaDeTexto 70"/>
          <p:cNvSpPr txBox="1"/>
          <p:nvPr/>
        </p:nvSpPr>
        <p:spPr>
          <a:xfrm>
            <a:off x="6565457" y="5397170"/>
            <a:ext cx="2623488" cy="784830"/>
          </a:xfrm>
          <a:prstGeom prst="rect">
            <a:avLst/>
          </a:prstGeom>
          <a:noFill/>
        </p:spPr>
        <p:txBody>
          <a:bodyPr wrap="square" rtlCol="0">
            <a:spAutoFit/>
          </a:bodyPr>
          <a:lstStyle/>
          <a:p>
            <a:pPr algn="ctr"/>
            <a:r>
              <a:rPr lang="pt-BR" sz="2250" b="1" i="1" dirty="0" err="1"/>
              <a:t>sprint</a:t>
            </a:r>
            <a:endParaRPr lang="pt-BR" sz="2250" b="1" i="1" dirty="0"/>
          </a:p>
          <a:p>
            <a:pPr algn="ctr"/>
            <a:r>
              <a:rPr lang="pt-BR" sz="2250" b="1" dirty="0"/>
              <a:t>(1- 4 semanas)</a:t>
            </a:r>
          </a:p>
        </p:txBody>
      </p:sp>
      <p:sp>
        <p:nvSpPr>
          <p:cNvPr id="72" name="CaixaDeTexto 71"/>
          <p:cNvSpPr txBox="1"/>
          <p:nvPr/>
        </p:nvSpPr>
        <p:spPr>
          <a:xfrm>
            <a:off x="9985252" y="3380769"/>
            <a:ext cx="1660113" cy="784830"/>
          </a:xfrm>
          <a:prstGeom prst="rect">
            <a:avLst/>
          </a:prstGeom>
          <a:noFill/>
        </p:spPr>
        <p:txBody>
          <a:bodyPr wrap="square" rtlCol="0">
            <a:spAutoFit/>
          </a:bodyPr>
          <a:lstStyle/>
          <a:p>
            <a:pPr algn="ctr"/>
            <a:r>
              <a:rPr lang="pt-BR" sz="2250" b="1" dirty="0"/>
              <a:t>reunião diária</a:t>
            </a:r>
          </a:p>
        </p:txBody>
      </p:sp>
      <p:sp>
        <p:nvSpPr>
          <p:cNvPr id="73" name="CaixaDeTexto 72"/>
          <p:cNvSpPr txBox="1"/>
          <p:nvPr/>
        </p:nvSpPr>
        <p:spPr>
          <a:xfrm>
            <a:off x="9801327" y="7757665"/>
            <a:ext cx="2027963" cy="784830"/>
          </a:xfrm>
          <a:prstGeom prst="rect">
            <a:avLst/>
          </a:prstGeom>
          <a:noFill/>
        </p:spPr>
        <p:txBody>
          <a:bodyPr wrap="square" rtlCol="0">
            <a:spAutoFit/>
          </a:bodyPr>
          <a:lstStyle/>
          <a:p>
            <a:pPr algn="ctr"/>
            <a:r>
              <a:rPr lang="pt-BR" sz="2250" b="1" i="1" dirty="0"/>
              <a:t>sprint </a:t>
            </a:r>
            <a:r>
              <a:rPr lang="pt-BR" sz="2250" b="1" i="1" dirty="0" err="1"/>
              <a:t>retrospective</a:t>
            </a:r>
            <a:endParaRPr lang="pt-BR" sz="2250" b="1" i="1" dirty="0"/>
          </a:p>
        </p:txBody>
      </p:sp>
      <p:sp>
        <p:nvSpPr>
          <p:cNvPr id="74" name="CaixaDeTexto 73"/>
          <p:cNvSpPr txBox="1"/>
          <p:nvPr/>
        </p:nvSpPr>
        <p:spPr>
          <a:xfrm>
            <a:off x="11226450" y="5896926"/>
            <a:ext cx="1751769" cy="784830"/>
          </a:xfrm>
          <a:prstGeom prst="rect">
            <a:avLst/>
          </a:prstGeom>
          <a:noFill/>
        </p:spPr>
        <p:txBody>
          <a:bodyPr wrap="square" rtlCol="0">
            <a:spAutoFit/>
          </a:bodyPr>
          <a:lstStyle/>
          <a:p>
            <a:pPr algn="ctr"/>
            <a:r>
              <a:rPr lang="pt-BR" sz="2250" b="1" dirty="0"/>
              <a:t>trabalho terminado</a:t>
            </a:r>
          </a:p>
        </p:txBody>
      </p:sp>
      <p:sp>
        <p:nvSpPr>
          <p:cNvPr id="75" name="CaixaDeTexto 74"/>
          <p:cNvSpPr txBox="1"/>
          <p:nvPr/>
        </p:nvSpPr>
        <p:spPr>
          <a:xfrm>
            <a:off x="9841496" y="5268772"/>
            <a:ext cx="1947624" cy="438582"/>
          </a:xfrm>
          <a:prstGeom prst="rect">
            <a:avLst/>
          </a:prstGeom>
          <a:noFill/>
        </p:spPr>
        <p:txBody>
          <a:bodyPr wrap="square" rtlCol="0">
            <a:spAutoFit/>
          </a:bodyPr>
          <a:lstStyle/>
          <a:p>
            <a:pPr algn="ctr"/>
            <a:r>
              <a:rPr lang="pt-BR" sz="2250" b="1" i="1" dirty="0"/>
              <a:t>sprint review</a:t>
            </a:r>
          </a:p>
        </p:txBody>
      </p:sp>
      <p:sp>
        <p:nvSpPr>
          <p:cNvPr id="76" name="CaixaDeTexto 75"/>
          <p:cNvSpPr txBox="1"/>
          <p:nvPr/>
        </p:nvSpPr>
        <p:spPr>
          <a:xfrm>
            <a:off x="8202842" y="3106933"/>
            <a:ext cx="1371994" cy="784830"/>
          </a:xfrm>
          <a:prstGeom prst="rect">
            <a:avLst/>
          </a:prstGeom>
          <a:noFill/>
        </p:spPr>
        <p:txBody>
          <a:bodyPr wrap="square" rtlCol="0">
            <a:spAutoFit/>
          </a:bodyPr>
          <a:lstStyle/>
          <a:p>
            <a:pPr algn="ctr"/>
            <a:r>
              <a:rPr lang="pt-BR" sz="2250" b="1" dirty="0"/>
              <a:t>a cada 24 horas</a:t>
            </a:r>
          </a:p>
        </p:txBody>
      </p:sp>
      <p:sp>
        <p:nvSpPr>
          <p:cNvPr id="77" name="Elipse 76"/>
          <p:cNvSpPr/>
          <p:nvPr/>
        </p:nvSpPr>
        <p:spPr bwMode="auto">
          <a:xfrm>
            <a:off x="9870308" y="2389194"/>
            <a:ext cx="1890000" cy="1890000"/>
          </a:xfrm>
          <a:prstGeom prst="ellipse">
            <a:avLst/>
          </a:prstGeom>
          <a:noFill/>
          <a:ln w="38100">
            <a:solidFill>
              <a:srgbClr val="289AC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02870" tIns="51435" rIns="102870" bIns="51435" numCol="1" rtlCol="0" anchor="t" anchorCtr="0" compatLnSpc="1">
            <a:prstTxWarp prst="textNoShape">
              <a:avLst/>
            </a:prstTxWarp>
          </a:bodyPr>
          <a:lstStyle/>
          <a:p>
            <a:pPr defTabSz="1028700" eaLnBrk="0" hangingPunct="0"/>
            <a:endParaRPr lang="pt-BR" sz="2250" b="1" dirty="0">
              <a:solidFill>
                <a:schemeClr val="tx1"/>
              </a:solidFill>
              <a:latin typeface="Arial" panose="020B0604020202020204" pitchFamily="34" charset="0"/>
              <a:cs typeface="Arial" panose="020B0604020202020204" pitchFamily="34" charset="0"/>
            </a:endParaRPr>
          </a:p>
        </p:txBody>
      </p:sp>
      <p:sp>
        <p:nvSpPr>
          <p:cNvPr id="78" name="CaixaDeTexto 77"/>
          <p:cNvSpPr txBox="1"/>
          <p:nvPr/>
        </p:nvSpPr>
        <p:spPr>
          <a:xfrm>
            <a:off x="6761823" y="7113846"/>
            <a:ext cx="2230759" cy="1477328"/>
          </a:xfrm>
          <a:prstGeom prst="rect">
            <a:avLst/>
          </a:prstGeom>
          <a:noFill/>
        </p:spPr>
        <p:txBody>
          <a:bodyPr wrap="square" rtlCol="0">
            <a:spAutoFit/>
          </a:bodyPr>
          <a:lstStyle/>
          <a:p>
            <a:pPr algn="ctr"/>
            <a:r>
              <a:rPr lang="pt-BR" sz="2250" b="1" dirty="0"/>
              <a:t>tempo e entregas do </a:t>
            </a:r>
            <a:r>
              <a:rPr lang="pt-BR" sz="2250" b="1" i="1" dirty="0"/>
              <a:t>sprint</a:t>
            </a:r>
            <a:r>
              <a:rPr lang="pt-BR" sz="2250" b="1" dirty="0"/>
              <a:t> são fixos</a:t>
            </a:r>
          </a:p>
        </p:txBody>
      </p:sp>
      <p:sp>
        <p:nvSpPr>
          <p:cNvPr id="79" name="CaixaDeTexto 78"/>
          <p:cNvSpPr txBox="1"/>
          <p:nvPr/>
        </p:nvSpPr>
        <p:spPr>
          <a:xfrm>
            <a:off x="348624" y="2483141"/>
            <a:ext cx="2579437" cy="784830"/>
          </a:xfrm>
          <a:prstGeom prst="rect">
            <a:avLst/>
          </a:prstGeom>
          <a:noFill/>
        </p:spPr>
        <p:txBody>
          <a:bodyPr wrap="square" rtlCol="0">
            <a:spAutoFit/>
          </a:bodyPr>
          <a:lstStyle/>
          <a:p>
            <a:pPr algn="ctr"/>
            <a:r>
              <a:rPr lang="pt-BR" sz="2250" b="1" i="1" dirty="0"/>
              <a:t>inputs</a:t>
            </a:r>
            <a:r>
              <a:rPr lang="pt-BR" sz="2250" b="1" dirty="0"/>
              <a:t> dos </a:t>
            </a:r>
            <a:r>
              <a:rPr lang="pt-BR" sz="2250" b="1" i="1" dirty="0"/>
              <a:t>stakeholders</a:t>
            </a:r>
          </a:p>
        </p:txBody>
      </p:sp>
      <p:sp>
        <p:nvSpPr>
          <p:cNvPr id="82" name="CaixaDeTexto 81"/>
          <p:cNvSpPr txBox="1"/>
          <p:nvPr/>
        </p:nvSpPr>
        <p:spPr>
          <a:xfrm rot="20620278">
            <a:off x="4803802" y="5651875"/>
            <a:ext cx="1624952" cy="784830"/>
          </a:xfrm>
          <a:prstGeom prst="rect">
            <a:avLst/>
          </a:prstGeom>
          <a:noFill/>
        </p:spPr>
        <p:txBody>
          <a:bodyPr wrap="square" rtlCol="0">
            <a:spAutoFit/>
          </a:bodyPr>
          <a:lstStyle/>
          <a:p>
            <a:pPr algn="ctr"/>
            <a:r>
              <a:rPr lang="pt-BR" sz="2250" b="1" i="1" dirty="0" err="1"/>
              <a:t>task</a:t>
            </a:r>
            <a:r>
              <a:rPr lang="pt-BR" sz="2250" b="1" i="1" dirty="0"/>
              <a:t> </a:t>
            </a:r>
            <a:r>
              <a:rPr lang="pt-BR" sz="2250" b="1" i="1" dirty="0" err="1"/>
              <a:t>breakout</a:t>
            </a:r>
            <a:endParaRPr lang="pt-BR" sz="2250" b="1" i="1" dirty="0"/>
          </a:p>
        </p:txBody>
      </p:sp>
      <p:pic>
        <p:nvPicPr>
          <p:cNvPr id="83" name="Imagem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696" y="8383056"/>
            <a:ext cx="552639" cy="216828"/>
          </a:xfrm>
          <a:prstGeom prst="rect">
            <a:avLst/>
          </a:prstGeom>
        </p:spPr>
      </p:pic>
      <p:pic>
        <p:nvPicPr>
          <p:cNvPr id="84" name="Imagem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4424" y="2361040"/>
            <a:ext cx="1068101" cy="838244"/>
          </a:xfrm>
          <a:prstGeom prst="rect">
            <a:avLst/>
          </a:prstGeom>
        </p:spPr>
      </p:pic>
      <p:pic>
        <p:nvPicPr>
          <p:cNvPr id="85" name="Imagem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4914" y="4711692"/>
            <a:ext cx="1982396" cy="2322018"/>
          </a:xfrm>
          <a:prstGeom prst="rect">
            <a:avLst/>
          </a:prstGeom>
        </p:spPr>
      </p:pic>
      <p:pic>
        <p:nvPicPr>
          <p:cNvPr id="86" name="Imagem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8306" y="4193227"/>
            <a:ext cx="617502" cy="692764"/>
          </a:xfrm>
          <a:prstGeom prst="rect">
            <a:avLst/>
          </a:prstGeom>
        </p:spPr>
      </p:pic>
      <p:grpSp>
        <p:nvGrpSpPr>
          <p:cNvPr id="87" name="Agrupar 86"/>
          <p:cNvGrpSpPr/>
          <p:nvPr/>
        </p:nvGrpSpPr>
        <p:grpSpPr>
          <a:xfrm>
            <a:off x="10378952" y="5921071"/>
            <a:ext cx="872714" cy="761400"/>
            <a:chOff x="13740945" y="6183805"/>
            <a:chExt cx="1163619" cy="1015200"/>
          </a:xfrm>
        </p:grpSpPr>
        <p:pic>
          <p:nvPicPr>
            <p:cNvPr id="88" name="Imagem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40945" y="6568116"/>
              <a:ext cx="587631" cy="630889"/>
            </a:xfrm>
            <a:prstGeom prst="rect">
              <a:avLst/>
            </a:prstGeom>
          </p:spPr>
        </p:pic>
        <p:pic>
          <p:nvPicPr>
            <p:cNvPr id="89" name="Imagem 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13257" y="6183805"/>
              <a:ext cx="391307" cy="1015200"/>
            </a:xfrm>
            <a:prstGeom prst="rect">
              <a:avLst/>
            </a:prstGeom>
          </p:spPr>
        </p:pic>
      </p:grpSp>
      <p:pic>
        <p:nvPicPr>
          <p:cNvPr id="90" name="Imagem 8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8478" y="2565425"/>
            <a:ext cx="953661" cy="762041"/>
          </a:xfrm>
          <a:prstGeom prst="rect">
            <a:avLst/>
          </a:prstGeom>
        </p:spPr>
      </p:pic>
      <p:pic>
        <p:nvPicPr>
          <p:cNvPr id="91" name="Imagem 9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8478" y="4438213"/>
            <a:ext cx="953661" cy="762041"/>
          </a:xfrm>
          <a:prstGeom prst="rect">
            <a:avLst/>
          </a:prstGeom>
        </p:spPr>
      </p:pic>
      <p:pic>
        <p:nvPicPr>
          <p:cNvPr id="92" name="Imagem 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8478" y="6959208"/>
            <a:ext cx="953661" cy="762041"/>
          </a:xfrm>
          <a:prstGeom prst="rect">
            <a:avLst/>
          </a:prstGeom>
        </p:spPr>
      </p:pic>
      <p:pic>
        <p:nvPicPr>
          <p:cNvPr id="93" name="Imagem 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65310" y="3499943"/>
            <a:ext cx="293480" cy="761400"/>
          </a:xfrm>
          <a:prstGeom prst="rect">
            <a:avLst/>
          </a:prstGeom>
        </p:spPr>
      </p:pic>
      <p:grpSp>
        <p:nvGrpSpPr>
          <p:cNvPr id="94" name="Agrupar 93"/>
          <p:cNvGrpSpPr/>
          <p:nvPr/>
        </p:nvGrpSpPr>
        <p:grpSpPr>
          <a:xfrm>
            <a:off x="1134845" y="3440786"/>
            <a:ext cx="824426" cy="539534"/>
            <a:chOff x="1348021" y="3164508"/>
            <a:chExt cx="1099235" cy="719379"/>
          </a:xfrm>
        </p:grpSpPr>
        <p:cxnSp>
          <p:nvCxnSpPr>
            <p:cNvPr id="95" name="Conector de Seta Reta 94"/>
            <p:cNvCxnSpPr/>
            <p:nvPr/>
          </p:nvCxnSpPr>
          <p:spPr>
            <a:xfrm>
              <a:off x="1348021" y="3164508"/>
              <a:ext cx="0" cy="719379"/>
            </a:xfrm>
            <a:prstGeom prst="straightConnector1">
              <a:avLst/>
            </a:prstGeom>
            <a:ln w="38100">
              <a:solidFill>
                <a:srgbClr val="E42A2A"/>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de Seta Reta 95"/>
            <p:cNvCxnSpPr/>
            <p:nvPr/>
          </p:nvCxnSpPr>
          <p:spPr>
            <a:xfrm>
              <a:off x="1727176" y="3164508"/>
              <a:ext cx="0" cy="719379"/>
            </a:xfrm>
            <a:prstGeom prst="straightConnector1">
              <a:avLst/>
            </a:prstGeom>
            <a:ln w="38100">
              <a:solidFill>
                <a:srgbClr val="E42A2A"/>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p:nvPr/>
          </p:nvCxnSpPr>
          <p:spPr>
            <a:xfrm>
              <a:off x="2087216" y="3164508"/>
              <a:ext cx="0" cy="719379"/>
            </a:xfrm>
            <a:prstGeom prst="straightConnector1">
              <a:avLst/>
            </a:prstGeom>
            <a:ln w="38100">
              <a:solidFill>
                <a:srgbClr val="E42A2A"/>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p:nvPr/>
          </p:nvCxnSpPr>
          <p:spPr>
            <a:xfrm>
              <a:off x="2447256" y="3164508"/>
              <a:ext cx="0" cy="719379"/>
            </a:xfrm>
            <a:prstGeom prst="straightConnector1">
              <a:avLst/>
            </a:prstGeom>
            <a:ln w="38100">
              <a:solidFill>
                <a:srgbClr val="E42A2A"/>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Elipse 101"/>
          <p:cNvSpPr/>
          <p:nvPr/>
        </p:nvSpPr>
        <p:spPr bwMode="auto">
          <a:xfrm>
            <a:off x="2710582" y="5069208"/>
            <a:ext cx="1890000" cy="1890000"/>
          </a:xfrm>
          <a:prstGeom prst="ellipse">
            <a:avLst/>
          </a:prstGeom>
          <a:noFill/>
          <a:ln w="38100">
            <a:solidFill>
              <a:srgbClr val="289AC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02870" tIns="51435" rIns="102870" bIns="51435" numCol="1" rtlCol="0" anchor="t" anchorCtr="0" compatLnSpc="1">
            <a:prstTxWarp prst="textNoShape">
              <a:avLst/>
            </a:prstTxWarp>
          </a:bodyPr>
          <a:lstStyle/>
          <a:p>
            <a:pPr defTabSz="1028700" eaLnBrk="0" hangingPunct="0"/>
            <a:endParaRPr lang="pt-BR" sz="2250" b="1" dirty="0">
              <a:solidFill>
                <a:schemeClr val="tx1"/>
              </a:solidFill>
              <a:latin typeface="Arial" panose="020B0604020202020204" pitchFamily="34" charset="0"/>
              <a:cs typeface="Arial" panose="020B0604020202020204" pitchFamily="34" charset="0"/>
            </a:endParaRPr>
          </a:p>
        </p:txBody>
      </p:sp>
      <p:pic>
        <p:nvPicPr>
          <p:cNvPr id="103" name="Imagem 10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78751" y="5245439"/>
            <a:ext cx="953661" cy="762041"/>
          </a:xfrm>
          <a:prstGeom prst="rect">
            <a:avLst/>
          </a:prstGeom>
        </p:spPr>
      </p:pic>
      <p:grpSp>
        <p:nvGrpSpPr>
          <p:cNvPr id="104" name="Agrupar 103"/>
          <p:cNvGrpSpPr/>
          <p:nvPr/>
        </p:nvGrpSpPr>
        <p:grpSpPr>
          <a:xfrm>
            <a:off x="1294331" y="5751481"/>
            <a:ext cx="505454" cy="1164119"/>
            <a:chOff x="2620348" y="5437810"/>
            <a:chExt cx="673939" cy="1552159"/>
          </a:xfrm>
        </p:grpSpPr>
        <p:cxnSp>
          <p:nvCxnSpPr>
            <p:cNvPr id="105" name="Conector de seta reta 27"/>
            <p:cNvCxnSpPr/>
            <p:nvPr/>
          </p:nvCxnSpPr>
          <p:spPr bwMode="auto">
            <a:xfrm>
              <a:off x="2620348" y="5437810"/>
              <a:ext cx="0" cy="155215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grpSp>
          <p:nvGrpSpPr>
            <p:cNvPr id="106" name="Agrupar 105"/>
            <p:cNvGrpSpPr/>
            <p:nvPr/>
          </p:nvGrpSpPr>
          <p:grpSpPr>
            <a:xfrm>
              <a:off x="2900737" y="5439246"/>
              <a:ext cx="393550" cy="1549286"/>
              <a:chOff x="3628728" y="4052117"/>
              <a:chExt cx="1020770" cy="4420294"/>
            </a:xfrm>
          </p:grpSpPr>
          <p:sp>
            <p:nvSpPr>
              <p:cNvPr id="107" name="Retângulo 106"/>
              <p:cNvSpPr/>
              <p:nvPr/>
            </p:nvSpPr>
            <p:spPr>
              <a:xfrm>
                <a:off x="3628728" y="4052117"/>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Retângulo 107"/>
              <p:cNvSpPr/>
              <p:nvPr/>
            </p:nvSpPr>
            <p:spPr>
              <a:xfrm>
                <a:off x="3628728" y="4652782"/>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Retângulo 108"/>
              <p:cNvSpPr/>
              <p:nvPr/>
            </p:nvSpPr>
            <p:spPr>
              <a:xfrm>
                <a:off x="3628728" y="5190780"/>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Retângulo 109"/>
              <p:cNvSpPr/>
              <p:nvPr/>
            </p:nvSpPr>
            <p:spPr>
              <a:xfrm>
                <a:off x="3628728" y="5786080"/>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Retângulo 110"/>
              <p:cNvSpPr/>
              <p:nvPr/>
            </p:nvSpPr>
            <p:spPr>
              <a:xfrm>
                <a:off x="3628728" y="6305488"/>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Retângulo 111"/>
              <p:cNvSpPr/>
              <p:nvPr/>
            </p:nvSpPr>
            <p:spPr>
              <a:xfrm>
                <a:off x="3628728" y="6906153"/>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Retângulo 112"/>
              <p:cNvSpPr/>
              <p:nvPr/>
            </p:nvSpPr>
            <p:spPr>
              <a:xfrm>
                <a:off x="3628728" y="7506818"/>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Retângulo 113"/>
              <p:cNvSpPr/>
              <p:nvPr/>
            </p:nvSpPr>
            <p:spPr>
              <a:xfrm>
                <a:off x="3628728" y="8105371"/>
                <a:ext cx="1020770" cy="367040"/>
              </a:xfrm>
              <a:prstGeom prst="rect">
                <a:avLst/>
              </a:prstGeom>
              <a:noFill/>
              <a:ln w="38100">
                <a:solidFill>
                  <a:srgbClr val="289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1636395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Gestão de Desempenho</a:t>
            </a:r>
          </a:p>
        </p:txBody>
      </p:sp>
      <p:graphicFrame>
        <p:nvGraphicFramePr>
          <p:cNvPr id="4" name="Diagrama 3">
            <a:extLst>
              <a:ext uri="{FF2B5EF4-FFF2-40B4-BE49-F238E27FC236}">
                <a16:creationId xmlns:a16="http://schemas.microsoft.com/office/drawing/2014/main" id="{AE70D4E5-D7AA-454E-BD7E-F31CEBB27491}"/>
              </a:ext>
            </a:extLst>
          </p:cNvPr>
          <p:cNvGraphicFramePr/>
          <p:nvPr/>
        </p:nvGraphicFramePr>
        <p:xfrm>
          <a:off x="2286000" y="2095500"/>
          <a:ext cx="91440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21724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Gestão de Desempenho</a:t>
            </a:r>
          </a:p>
        </p:txBody>
      </p:sp>
      <p:sp>
        <p:nvSpPr>
          <p:cNvPr id="2" name="CaixaDeTexto 1">
            <a:extLst>
              <a:ext uri="{FF2B5EF4-FFF2-40B4-BE49-F238E27FC236}">
                <a16:creationId xmlns:a16="http://schemas.microsoft.com/office/drawing/2014/main" id="{C04C7CF5-D396-4BD0-AE89-BFB734010A2A}"/>
              </a:ext>
            </a:extLst>
          </p:cNvPr>
          <p:cNvSpPr txBox="1"/>
          <p:nvPr/>
        </p:nvSpPr>
        <p:spPr>
          <a:xfrm>
            <a:off x="1025352" y="1339270"/>
            <a:ext cx="4657044" cy="707886"/>
          </a:xfrm>
          <a:prstGeom prst="rect">
            <a:avLst/>
          </a:prstGeom>
          <a:noFill/>
        </p:spPr>
        <p:txBody>
          <a:bodyPr wrap="none" rtlCol="0">
            <a:spAutoFit/>
          </a:bodyPr>
          <a:lstStyle/>
          <a:p>
            <a:r>
              <a:rPr lang="pt-BR" sz="4000" b="1" dirty="0">
                <a:effectLst>
                  <a:outerShdw blurRad="38100" dist="38100" dir="2700000" algn="tl">
                    <a:srgbClr val="000000">
                      <a:alpha val="43137"/>
                    </a:srgbClr>
                  </a:outerShdw>
                </a:effectLst>
              </a:rPr>
              <a:t>Gráfico </a:t>
            </a:r>
            <a:r>
              <a:rPr lang="pt-BR" sz="4000" b="1" dirty="0" err="1">
                <a:effectLst>
                  <a:outerShdw blurRad="38100" dist="38100" dir="2700000" algn="tl">
                    <a:srgbClr val="000000">
                      <a:alpha val="43137"/>
                    </a:srgbClr>
                  </a:outerShdw>
                </a:effectLst>
              </a:rPr>
              <a:t>Burndown</a:t>
            </a:r>
            <a:endParaRPr lang="pt-BR" sz="4000" b="1" dirty="0">
              <a:effectLst>
                <a:outerShdw blurRad="38100" dist="38100" dir="2700000" algn="tl">
                  <a:srgbClr val="000000">
                    <a:alpha val="43137"/>
                  </a:srgbClr>
                </a:outerShdw>
              </a:effectLst>
            </a:endParaRPr>
          </a:p>
        </p:txBody>
      </p:sp>
      <p:pic>
        <p:nvPicPr>
          <p:cNvPr id="3" name="Imagem 2">
            <a:extLst>
              <a:ext uri="{FF2B5EF4-FFF2-40B4-BE49-F238E27FC236}">
                <a16:creationId xmlns:a16="http://schemas.microsoft.com/office/drawing/2014/main" id="{7253C157-1E6F-438B-83DC-8C29FAED2FEA}"/>
              </a:ext>
            </a:extLst>
          </p:cNvPr>
          <p:cNvPicPr>
            <a:picLocks noChangeAspect="1"/>
          </p:cNvPicPr>
          <p:nvPr/>
        </p:nvPicPr>
        <p:blipFill>
          <a:blip r:embed="rId3"/>
          <a:stretch>
            <a:fillRect/>
          </a:stretch>
        </p:blipFill>
        <p:spPr>
          <a:xfrm>
            <a:off x="1025352" y="2414355"/>
            <a:ext cx="11306175" cy="7058025"/>
          </a:xfrm>
          <a:prstGeom prst="rect">
            <a:avLst/>
          </a:prstGeom>
        </p:spPr>
      </p:pic>
    </p:spTree>
    <p:extLst>
      <p:ext uri="{BB962C8B-B14F-4D97-AF65-F5344CB8AC3E}">
        <p14:creationId xmlns:p14="http://schemas.microsoft.com/office/powerpoint/2010/main" val="4243407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145B801B-DFFB-ED49-B92B-98A5B880ECC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4696" y="2843544"/>
            <a:ext cx="12036600" cy="2174994"/>
          </a:xfrm>
          <a:prstGeom prst="rect">
            <a:avLst/>
          </a:prstGeom>
          <a:ln>
            <a:noFill/>
          </a:ln>
          <a:effectLst/>
        </p:spPr>
      </p:pic>
      <p:sp>
        <p:nvSpPr>
          <p:cNvPr id="3" name="Espaço Reservado para Texto 2">
            <a:extLst>
              <a:ext uri="{FF2B5EF4-FFF2-40B4-BE49-F238E27FC236}">
                <a16:creationId xmlns:a16="http://schemas.microsoft.com/office/drawing/2014/main" id="{9EA6B5A7-2193-40A9-B470-874D952E318E}"/>
              </a:ext>
            </a:extLst>
          </p:cNvPr>
          <p:cNvSpPr>
            <a:spLocks noGrp="1"/>
          </p:cNvSpPr>
          <p:nvPr>
            <p:ph type="body" sz="quarter" idx="11"/>
          </p:nvPr>
        </p:nvSpPr>
        <p:spPr/>
        <p:txBody>
          <a:bodyPr/>
          <a:lstStyle/>
          <a:p>
            <a:r>
              <a:rPr lang="pt-BR" dirty="0"/>
              <a:t>Autores do Manifesto ágil</a:t>
            </a:r>
          </a:p>
        </p:txBody>
      </p:sp>
      <p:sp>
        <p:nvSpPr>
          <p:cNvPr id="5" name="Retângulo 4">
            <a:extLst>
              <a:ext uri="{FF2B5EF4-FFF2-40B4-BE49-F238E27FC236}">
                <a16:creationId xmlns:a16="http://schemas.microsoft.com/office/drawing/2014/main" id="{0B5B9732-A4CB-4216-A24B-CEECB95A4D0B}"/>
              </a:ext>
            </a:extLst>
          </p:cNvPr>
          <p:cNvSpPr/>
          <p:nvPr/>
        </p:nvSpPr>
        <p:spPr>
          <a:xfrm>
            <a:off x="843646" y="5192973"/>
            <a:ext cx="2178991" cy="1996700"/>
          </a:xfrm>
          <a:prstGeom prst="rect">
            <a:avLst/>
          </a:prstGeom>
          <a:solidFill>
            <a:srgbClr val="289AC2"/>
          </a:solidFill>
          <a:ln w="38100">
            <a:solidFill>
              <a:srgbClr val="289AC2"/>
            </a:solidFill>
          </a:ln>
        </p:spPr>
        <p:txBody>
          <a:bodyPr wrap="square" anchor="ctr">
            <a:spAutoFit/>
          </a:bodyPr>
          <a:lstStyle/>
          <a:p>
            <a:pPr algn="ctr"/>
            <a:r>
              <a:rPr lang="pt-BR" sz="2475" b="1" dirty="0">
                <a:solidFill>
                  <a:schemeClr val="bg1"/>
                </a:solidFill>
              </a:rPr>
              <a:t>uma das maiores referências do mundo ágil</a:t>
            </a:r>
          </a:p>
        </p:txBody>
      </p:sp>
      <p:sp>
        <p:nvSpPr>
          <p:cNvPr id="6" name="Retângulo 5">
            <a:extLst>
              <a:ext uri="{FF2B5EF4-FFF2-40B4-BE49-F238E27FC236}">
                <a16:creationId xmlns:a16="http://schemas.microsoft.com/office/drawing/2014/main" id="{688B3B5E-4B50-4383-9A6B-CC6E16711CFE}"/>
              </a:ext>
            </a:extLst>
          </p:cNvPr>
          <p:cNvSpPr/>
          <p:nvPr/>
        </p:nvSpPr>
        <p:spPr>
          <a:xfrm>
            <a:off x="5637457" y="5192972"/>
            <a:ext cx="2179637" cy="1996700"/>
          </a:xfrm>
          <a:prstGeom prst="rect">
            <a:avLst/>
          </a:prstGeom>
          <a:solidFill>
            <a:srgbClr val="289AC2"/>
          </a:solidFill>
          <a:ln w="38100">
            <a:solidFill>
              <a:srgbClr val="289AC2"/>
            </a:solidFill>
          </a:ln>
        </p:spPr>
        <p:txBody>
          <a:bodyPr wrap="square" anchor="ctr">
            <a:spAutoFit/>
          </a:bodyPr>
          <a:lstStyle/>
          <a:p>
            <a:pPr algn="ctr"/>
            <a:endParaRPr lang="pt-BR" sz="2475" b="1" dirty="0">
              <a:solidFill>
                <a:schemeClr val="bg1"/>
              </a:solidFill>
            </a:endParaRPr>
          </a:p>
          <a:p>
            <a:pPr algn="ctr"/>
            <a:r>
              <a:rPr lang="pt-BR" sz="2475" b="1" dirty="0">
                <a:solidFill>
                  <a:schemeClr val="bg1"/>
                </a:solidFill>
              </a:rPr>
              <a:t>ativo no consórcio DSDM</a:t>
            </a:r>
          </a:p>
          <a:p>
            <a:pPr algn="ctr"/>
            <a:endParaRPr lang="pt-BR" sz="2475" b="1" dirty="0">
              <a:solidFill>
                <a:schemeClr val="bg1"/>
              </a:solidFill>
            </a:endParaRPr>
          </a:p>
        </p:txBody>
      </p:sp>
      <p:sp>
        <p:nvSpPr>
          <p:cNvPr id="7" name="Retângulo 6">
            <a:extLst>
              <a:ext uri="{FF2B5EF4-FFF2-40B4-BE49-F238E27FC236}">
                <a16:creationId xmlns:a16="http://schemas.microsoft.com/office/drawing/2014/main" id="{89174038-95B8-4E20-8AA4-19DCA48B5385}"/>
              </a:ext>
            </a:extLst>
          </p:cNvPr>
          <p:cNvSpPr/>
          <p:nvPr/>
        </p:nvSpPr>
        <p:spPr>
          <a:xfrm>
            <a:off x="10429879" y="5383409"/>
            <a:ext cx="2179637" cy="1615827"/>
          </a:xfrm>
          <a:prstGeom prst="rect">
            <a:avLst/>
          </a:prstGeom>
          <a:solidFill>
            <a:srgbClr val="289AC2"/>
          </a:solidFill>
          <a:ln w="38100">
            <a:solidFill>
              <a:srgbClr val="289AC2"/>
            </a:solidFill>
          </a:ln>
        </p:spPr>
        <p:txBody>
          <a:bodyPr wrap="square" anchor="ctr">
            <a:spAutoFit/>
          </a:bodyPr>
          <a:lstStyle/>
          <a:p>
            <a:pPr algn="ctr"/>
            <a:r>
              <a:rPr lang="pt-BR" sz="2475" b="1" dirty="0">
                <a:solidFill>
                  <a:schemeClr val="bg1"/>
                </a:solidFill>
              </a:rPr>
              <a:t>criador do </a:t>
            </a:r>
            <a:r>
              <a:rPr lang="pt-BR" sz="2475" b="1" i="1" dirty="0">
                <a:solidFill>
                  <a:schemeClr val="bg1"/>
                </a:solidFill>
              </a:rPr>
              <a:t>design</a:t>
            </a:r>
            <a:r>
              <a:rPr lang="pt-BR" sz="2475" b="1" dirty="0">
                <a:solidFill>
                  <a:schemeClr val="bg1"/>
                </a:solidFill>
              </a:rPr>
              <a:t> CRC; contribuiu para XP</a:t>
            </a:r>
          </a:p>
        </p:txBody>
      </p:sp>
      <p:sp>
        <p:nvSpPr>
          <p:cNvPr id="8" name="Retângulo 7">
            <a:extLst>
              <a:ext uri="{FF2B5EF4-FFF2-40B4-BE49-F238E27FC236}">
                <a16:creationId xmlns:a16="http://schemas.microsoft.com/office/drawing/2014/main" id="{CA5B239F-759E-4494-91A8-98108AB90B1F}"/>
              </a:ext>
            </a:extLst>
          </p:cNvPr>
          <p:cNvSpPr/>
          <p:nvPr/>
        </p:nvSpPr>
        <p:spPr>
          <a:xfrm>
            <a:off x="8034023" y="5383409"/>
            <a:ext cx="2179637" cy="1615827"/>
          </a:xfrm>
          <a:prstGeom prst="rect">
            <a:avLst/>
          </a:prstGeom>
          <a:solidFill>
            <a:srgbClr val="289AC2"/>
          </a:solidFill>
          <a:ln w="38100">
            <a:solidFill>
              <a:srgbClr val="289AC2"/>
            </a:solidFill>
          </a:ln>
        </p:spPr>
        <p:txBody>
          <a:bodyPr wrap="square" anchor="ctr">
            <a:spAutoFit/>
          </a:bodyPr>
          <a:lstStyle/>
          <a:p>
            <a:pPr algn="ctr"/>
            <a:endParaRPr lang="pt-BR" sz="2475" b="1" dirty="0">
              <a:solidFill>
                <a:schemeClr val="bg1"/>
              </a:solidFill>
            </a:endParaRPr>
          </a:p>
          <a:p>
            <a:pPr algn="ctr"/>
            <a:r>
              <a:rPr lang="pt-BR" sz="2475" b="1" dirty="0">
                <a:solidFill>
                  <a:schemeClr val="bg1"/>
                </a:solidFill>
              </a:rPr>
              <a:t>criador da Crystal</a:t>
            </a:r>
          </a:p>
          <a:p>
            <a:pPr algn="ctr"/>
            <a:endParaRPr lang="pt-BR" sz="2475" b="1" dirty="0">
              <a:solidFill>
                <a:schemeClr val="bg1"/>
              </a:solidFill>
            </a:endParaRPr>
          </a:p>
        </p:txBody>
      </p:sp>
      <p:sp>
        <p:nvSpPr>
          <p:cNvPr id="10" name="Retângulo 9">
            <a:extLst>
              <a:ext uri="{FF2B5EF4-FFF2-40B4-BE49-F238E27FC236}">
                <a16:creationId xmlns:a16="http://schemas.microsoft.com/office/drawing/2014/main" id="{F34AF60E-CB78-43C4-95A2-CA7E740E4B2C}"/>
              </a:ext>
            </a:extLst>
          </p:cNvPr>
          <p:cNvSpPr/>
          <p:nvPr/>
        </p:nvSpPr>
        <p:spPr>
          <a:xfrm>
            <a:off x="3240568" y="5192973"/>
            <a:ext cx="2179637" cy="1996700"/>
          </a:xfrm>
          <a:prstGeom prst="rect">
            <a:avLst/>
          </a:prstGeom>
          <a:solidFill>
            <a:srgbClr val="289AC2"/>
          </a:solidFill>
          <a:ln w="38100">
            <a:solidFill>
              <a:srgbClr val="289AC2"/>
            </a:solidFill>
          </a:ln>
        </p:spPr>
        <p:txBody>
          <a:bodyPr wrap="square" anchor="ctr">
            <a:spAutoFit/>
          </a:bodyPr>
          <a:lstStyle/>
          <a:p>
            <a:pPr algn="ctr"/>
            <a:endParaRPr lang="pt-BR" sz="2475" b="1" dirty="0">
              <a:solidFill>
                <a:schemeClr val="bg1"/>
              </a:solidFill>
            </a:endParaRPr>
          </a:p>
          <a:p>
            <a:pPr algn="ctr"/>
            <a:r>
              <a:rPr lang="pt-BR" sz="2475" b="1" dirty="0">
                <a:solidFill>
                  <a:schemeClr val="bg1"/>
                </a:solidFill>
              </a:rPr>
              <a:t>atuante com metodologias </a:t>
            </a:r>
            <a:r>
              <a:rPr lang="pt-BR" sz="2475" b="1" i="1" dirty="0" err="1">
                <a:solidFill>
                  <a:schemeClr val="bg1"/>
                </a:solidFill>
              </a:rPr>
              <a:t>scrum</a:t>
            </a:r>
            <a:r>
              <a:rPr lang="pt-BR" sz="2475" b="1" dirty="0">
                <a:solidFill>
                  <a:schemeClr val="bg1"/>
                </a:solidFill>
              </a:rPr>
              <a:t> e XP</a:t>
            </a:r>
          </a:p>
          <a:p>
            <a:pPr algn="ctr"/>
            <a:endParaRPr lang="pt-BR" sz="2475" b="1" dirty="0">
              <a:solidFill>
                <a:schemeClr val="bg1"/>
              </a:solidFill>
            </a:endParaRPr>
          </a:p>
        </p:txBody>
      </p:sp>
      <p:sp>
        <p:nvSpPr>
          <p:cNvPr id="13" name="Retângulo 12">
            <a:extLst>
              <a:ext uri="{FF2B5EF4-FFF2-40B4-BE49-F238E27FC236}">
                <a16:creationId xmlns:a16="http://schemas.microsoft.com/office/drawing/2014/main" id="{FB26723D-5EE3-384A-9E43-7A361EA55280}"/>
              </a:ext>
            </a:extLst>
          </p:cNvPr>
          <p:cNvSpPr/>
          <p:nvPr/>
        </p:nvSpPr>
        <p:spPr>
          <a:xfrm>
            <a:off x="734696" y="8491538"/>
            <a:ext cx="12036959" cy="323165"/>
          </a:xfrm>
          <a:prstGeom prst="rect">
            <a:avLst/>
          </a:prstGeom>
        </p:spPr>
        <p:txBody>
          <a:bodyPr wrap="square">
            <a:spAutoFit/>
          </a:bodyPr>
          <a:lstStyle/>
          <a:p>
            <a:pPr algn="r"/>
            <a:r>
              <a:rPr lang="en-GB" sz="1500" b="1" dirty="0"/>
              <a:t>Fonte: https://www.slideshare.net/danmcgaw/agile-marketing-34576267</a:t>
            </a:r>
          </a:p>
        </p:txBody>
      </p:sp>
    </p:spTree>
    <p:extLst>
      <p:ext uri="{BB962C8B-B14F-4D97-AF65-F5344CB8AC3E}">
        <p14:creationId xmlns:p14="http://schemas.microsoft.com/office/powerpoint/2010/main" val="722028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0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20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20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20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20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Gestão de Desempenho</a:t>
            </a:r>
          </a:p>
        </p:txBody>
      </p:sp>
      <p:sp>
        <p:nvSpPr>
          <p:cNvPr id="4" name="CaixaDeTexto 3">
            <a:extLst>
              <a:ext uri="{FF2B5EF4-FFF2-40B4-BE49-F238E27FC236}">
                <a16:creationId xmlns:a16="http://schemas.microsoft.com/office/drawing/2014/main" id="{687E25D1-FFC7-4A77-B5FD-C260648FC083}"/>
              </a:ext>
            </a:extLst>
          </p:cNvPr>
          <p:cNvSpPr txBox="1"/>
          <p:nvPr/>
        </p:nvSpPr>
        <p:spPr>
          <a:xfrm>
            <a:off x="1025352" y="1339270"/>
            <a:ext cx="3945311" cy="707886"/>
          </a:xfrm>
          <a:prstGeom prst="rect">
            <a:avLst/>
          </a:prstGeom>
          <a:noFill/>
        </p:spPr>
        <p:txBody>
          <a:bodyPr wrap="none" rtlCol="0">
            <a:spAutoFit/>
          </a:bodyPr>
          <a:lstStyle/>
          <a:p>
            <a:r>
              <a:rPr lang="pt-BR" sz="4000" b="1" dirty="0">
                <a:effectLst>
                  <a:outerShdw blurRad="38100" dist="38100" dir="2700000" algn="tl">
                    <a:srgbClr val="000000">
                      <a:alpha val="43137"/>
                    </a:srgbClr>
                  </a:outerShdw>
                </a:effectLst>
              </a:rPr>
              <a:t>Gráfico </a:t>
            </a:r>
            <a:r>
              <a:rPr lang="pt-BR" sz="4000" b="1" dirty="0" err="1">
                <a:effectLst>
                  <a:outerShdw blurRad="38100" dist="38100" dir="2700000" algn="tl">
                    <a:srgbClr val="000000">
                      <a:alpha val="43137"/>
                    </a:srgbClr>
                  </a:outerShdw>
                </a:effectLst>
              </a:rPr>
              <a:t>Burnup</a:t>
            </a:r>
            <a:endParaRPr lang="pt-BR" sz="4000" b="1" dirty="0">
              <a:effectLst>
                <a:outerShdw blurRad="38100" dist="38100" dir="2700000" algn="tl">
                  <a:srgbClr val="000000">
                    <a:alpha val="43137"/>
                  </a:srgbClr>
                </a:outerShdw>
              </a:effectLst>
            </a:endParaRPr>
          </a:p>
        </p:txBody>
      </p:sp>
      <p:pic>
        <p:nvPicPr>
          <p:cNvPr id="3" name="Imagem 2">
            <a:extLst>
              <a:ext uri="{FF2B5EF4-FFF2-40B4-BE49-F238E27FC236}">
                <a16:creationId xmlns:a16="http://schemas.microsoft.com/office/drawing/2014/main" id="{B547BB44-DD5C-4188-AA67-242A2CFF86A1}"/>
              </a:ext>
            </a:extLst>
          </p:cNvPr>
          <p:cNvPicPr>
            <a:picLocks noChangeAspect="1"/>
          </p:cNvPicPr>
          <p:nvPr/>
        </p:nvPicPr>
        <p:blipFill>
          <a:blip r:embed="rId3"/>
          <a:stretch>
            <a:fillRect/>
          </a:stretch>
        </p:blipFill>
        <p:spPr>
          <a:xfrm>
            <a:off x="532800" y="2623220"/>
            <a:ext cx="11610975" cy="7172325"/>
          </a:xfrm>
          <a:prstGeom prst="rect">
            <a:avLst/>
          </a:prstGeom>
        </p:spPr>
      </p:pic>
    </p:spTree>
    <p:extLst>
      <p:ext uri="{BB962C8B-B14F-4D97-AF65-F5344CB8AC3E}">
        <p14:creationId xmlns:p14="http://schemas.microsoft.com/office/powerpoint/2010/main" val="7348912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Gestão do Release</a:t>
            </a:r>
          </a:p>
        </p:txBody>
      </p:sp>
      <p:pic>
        <p:nvPicPr>
          <p:cNvPr id="8194" name="Picture 2" descr="Resultado de imagem para gestão do release">
            <a:extLst>
              <a:ext uri="{FF2B5EF4-FFF2-40B4-BE49-F238E27FC236}">
                <a16:creationId xmlns:a16="http://schemas.microsoft.com/office/drawing/2014/main" id="{1AE2ADAD-A812-4670-9287-313E73224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336" y="1413254"/>
            <a:ext cx="10945216" cy="854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74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Framework Scrum</a:t>
            </a:r>
          </a:p>
        </p:txBody>
      </p:sp>
      <p:pic>
        <p:nvPicPr>
          <p:cNvPr id="4" name="Imagem 3">
            <a:extLst>
              <a:ext uri="{FF2B5EF4-FFF2-40B4-BE49-F238E27FC236}">
                <a16:creationId xmlns:a16="http://schemas.microsoft.com/office/drawing/2014/main" id="{ABB6876C-4924-4C55-9AF2-EA8650290149}"/>
              </a:ext>
            </a:extLst>
          </p:cNvPr>
          <p:cNvPicPr>
            <a:picLocks noChangeAspect="1"/>
          </p:cNvPicPr>
          <p:nvPr/>
        </p:nvPicPr>
        <p:blipFill>
          <a:blip r:embed="rId3"/>
          <a:stretch>
            <a:fillRect/>
          </a:stretch>
        </p:blipFill>
        <p:spPr>
          <a:xfrm>
            <a:off x="881336" y="2407196"/>
            <a:ext cx="11488432" cy="7128792"/>
          </a:xfrm>
          <a:prstGeom prst="rect">
            <a:avLst/>
          </a:prstGeom>
        </p:spPr>
      </p:pic>
    </p:spTree>
    <p:extLst>
      <p:ext uri="{BB962C8B-B14F-4D97-AF65-F5344CB8AC3E}">
        <p14:creationId xmlns:p14="http://schemas.microsoft.com/office/powerpoint/2010/main" val="5658629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Aplicação Ágil em Projetos</a:t>
            </a:r>
          </a:p>
        </p:txBody>
      </p:sp>
      <p:sp>
        <p:nvSpPr>
          <p:cNvPr id="2" name="Retângulo 1">
            <a:extLst>
              <a:ext uri="{FF2B5EF4-FFF2-40B4-BE49-F238E27FC236}">
                <a16:creationId xmlns:a16="http://schemas.microsoft.com/office/drawing/2014/main" id="{ED9EE6B5-F650-41A4-BB24-413DDA2016F2}"/>
              </a:ext>
            </a:extLst>
          </p:cNvPr>
          <p:cNvSpPr/>
          <p:nvPr/>
        </p:nvSpPr>
        <p:spPr>
          <a:xfrm>
            <a:off x="953344" y="972071"/>
            <a:ext cx="10801200" cy="4154984"/>
          </a:xfrm>
          <a:prstGeom prst="rect">
            <a:avLst/>
          </a:prstGeom>
        </p:spPr>
        <p:txBody>
          <a:bodyPr wrap="square">
            <a:spAutoFit/>
          </a:bodyPr>
          <a:lstStyle/>
          <a:p>
            <a:pPr algn="ctr"/>
            <a:r>
              <a:rPr lang="pt-BR" sz="4000" b="1" dirty="0">
                <a:solidFill>
                  <a:srgbClr val="04587A"/>
                </a:solidFill>
                <a:effectLst>
                  <a:outerShdw blurRad="38100" dist="38100" dir="2700000" algn="tl">
                    <a:srgbClr val="000000">
                      <a:alpha val="43137"/>
                    </a:srgbClr>
                  </a:outerShdw>
                </a:effectLst>
                <a:latin typeface="+mj-lt"/>
              </a:rPr>
              <a:t>Vantagens do </a:t>
            </a:r>
            <a:r>
              <a:rPr lang="pt-BR" sz="4000" b="1" dirty="0" err="1">
                <a:solidFill>
                  <a:srgbClr val="04587A"/>
                </a:solidFill>
                <a:effectLst>
                  <a:outerShdw blurRad="38100" dist="38100" dir="2700000" algn="tl">
                    <a:srgbClr val="000000">
                      <a:alpha val="43137"/>
                    </a:srgbClr>
                  </a:outerShdw>
                </a:effectLst>
                <a:latin typeface="+mj-lt"/>
              </a:rPr>
              <a:t>Scrumban</a:t>
            </a:r>
            <a:endParaRPr lang="pt-BR" sz="4000" b="1" dirty="0">
              <a:solidFill>
                <a:srgbClr val="04587A"/>
              </a:solidFill>
              <a:effectLst>
                <a:outerShdw blurRad="38100" dist="38100" dir="2700000" algn="tl">
                  <a:srgbClr val="000000">
                    <a:alpha val="43137"/>
                  </a:srgbClr>
                </a:outerShdw>
              </a:effectLst>
              <a:latin typeface="+mj-lt"/>
            </a:endParaRPr>
          </a:p>
          <a:p>
            <a:endParaRPr lang="pt-BR" sz="2800" dirty="0">
              <a:solidFill>
                <a:srgbClr val="04587A"/>
              </a:solidFill>
              <a:latin typeface="+mj-lt"/>
            </a:endParaRPr>
          </a:p>
          <a:p>
            <a:pPr marL="457200" indent="-457200" algn="just">
              <a:buFont typeface="Wingdings" panose="05000000000000000000" pitchFamily="2" charset="2"/>
              <a:buChar char="q"/>
            </a:pPr>
            <a:r>
              <a:rPr lang="pt-BR" sz="2800" dirty="0">
                <a:solidFill>
                  <a:srgbClr val="4A4E57"/>
                </a:solidFill>
                <a:latin typeface="+mj-lt"/>
              </a:rPr>
              <a:t>Qualidade</a:t>
            </a:r>
          </a:p>
          <a:p>
            <a:pPr marL="457200" indent="-457200" algn="just">
              <a:buFont typeface="Wingdings" panose="05000000000000000000" pitchFamily="2" charset="2"/>
              <a:buChar char="q"/>
            </a:pPr>
            <a:r>
              <a:rPr lang="pt-BR" sz="2800" i="1" dirty="0">
                <a:solidFill>
                  <a:srgbClr val="4A4E57"/>
                </a:solidFill>
                <a:latin typeface="+mj-lt"/>
              </a:rPr>
              <a:t>Just-in-time</a:t>
            </a:r>
            <a:r>
              <a:rPr lang="pt-BR" sz="2800" dirty="0">
                <a:solidFill>
                  <a:srgbClr val="4A4E57"/>
                </a:solidFill>
                <a:latin typeface="+mj-lt"/>
              </a:rPr>
              <a:t> (decisões e fatos justamente quando são necessários)</a:t>
            </a:r>
          </a:p>
          <a:p>
            <a:pPr marL="457200" indent="-457200" algn="just">
              <a:buFont typeface="Wingdings" panose="05000000000000000000" pitchFamily="2" charset="2"/>
              <a:buChar char="q"/>
            </a:pPr>
            <a:r>
              <a:rPr lang="pt-BR" sz="2800" dirty="0">
                <a:solidFill>
                  <a:srgbClr val="4A4E57"/>
                </a:solidFill>
                <a:latin typeface="+mj-lt"/>
              </a:rPr>
              <a:t>Prazo curto de entrega</a:t>
            </a:r>
          </a:p>
          <a:p>
            <a:pPr marL="457200" indent="-457200" algn="just">
              <a:buFont typeface="Wingdings" panose="05000000000000000000" pitchFamily="2" charset="2"/>
              <a:buChar char="q"/>
            </a:pPr>
            <a:r>
              <a:rPr lang="pt-BR" sz="2800" dirty="0">
                <a:solidFill>
                  <a:srgbClr val="4A4E57"/>
                </a:solidFill>
                <a:latin typeface="+mj-lt"/>
              </a:rPr>
              <a:t>Kaizen (melhoria contínua)</a:t>
            </a:r>
          </a:p>
          <a:p>
            <a:pPr marL="457200" indent="-457200" algn="just">
              <a:buFont typeface="Wingdings" panose="05000000000000000000" pitchFamily="2" charset="2"/>
              <a:buChar char="q"/>
            </a:pPr>
            <a:r>
              <a:rPr lang="pt-BR" sz="2800" dirty="0">
                <a:solidFill>
                  <a:srgbClr val="4A4E57"/>
                </a:solidFill>
                <a:latin typeface="+mj-lt"/>
              </a:rPr>
              <a:t>Minimização de desperdício (tudo o que não agrega valor ao cliente)</a:t>
            </a:r>
          </a:p>
          <a:p>
            <a:pPr marL="457200" indent="-457200" algn="just">
              <a:buFont typeface="Wingdings" panose="05000000000000000000" pitchFamily="2" charset="2"/>
              <a:buChar char="q"/>
            </a:pPr>
            <a:r>
              <a:rPr lang="pt-BR" sz="2800" dirty="0">
                <a:solidFill>
                  <a:srgbClr val="4A4E57"/>
                </a:solidFill>
                <a:latin typeface="+mj-lt"/>
              </a:rPr>
              <a:t>Melhoria de processo, adicionando alguns valores do Scrum como e quando necessário</a:t>
            </a:r>
          </a:p>
        </p:txBody>
      </p:sp>
      <p:pic>
        <p:nvPicPr>
          <p:cNvPr id="4" name="Imagem 3">
            <a:extLst>
              <a:ext uri="{FF2B5EF4-FFF2-40B4-BE49-F238E27FC236}">
                <a16:creationId xmlns:a16="http://schemas.microsoft.com/office/drawing/2014/main" id="{E84DF568-3AFD-499A-BDF5-0577432E537A}"/>
              </a:ext>
            </a:extLst>
          </p:cNvPr>
          <p:cNvPicPr>
            <a:picLocks noChangeAspect="1"/>
          </p:cNvPicPr>
          <p:nvPr/>
        </p:nvPicPr>
        <p:blipFill>
          <a:blip r:embed="rId3"/>
          <a:stretch>
            <a:fillRect/>
          </a:stretch>
        </p:blipFill>
        <p:spPr>
          <a:xfrm>
            <a:off x="532800" y="5352131"/>
            <a:ext cx="12363450" cy="4610869"/>
          </a:xfrm>
          <a:prstGeom prst="rect">
            <a:avLst/>
          </a:prstGeom>
        </p:spPr>
      </p:pic>
    </p:spTree>
    <p:extLst>
      <p:ext uri="{BB962C8B-B14F-4D97-AF65-F5344CB8AC3E}">
        <p14:creationId xmlns:p14="http://schemas.microsoft.com/office/powerpoint/2010/main" val="3954800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Aplicação Ágil em Projetos</a:t>
            </a:r>
          </a:p>
        </p:txBody>
      </p:sp>
      <p:sp>
        <p:nvSpPr>
          <p:cNvPr id="2" name="Retângulo 1">
            <a:extLst>
              <a:ext uri="{FF2B5EF4-FFF2-40B4-BE49-F238E27FC236}">
                <a16:creationId xmlns:a16="http://schemas.microsoft.com/office/drawing/2014/main" id="{ED9EE6B5-F650-41A4-BB24-413DDA2016F2}"/>
              </a:ext>
            </a:extLst>
          </p:cNvPr>
          <p:cNvSpPr/>
          <p:nvPr/>
        </p:nvSpPr>
        <p:spPr>
          <a:xfrm>
            <a:off x="305272" y="1003457"/>
            <a:ext cx="12673408" cy="5632311"/>
          </a:xfrm>
          <a:prstGeom prst="rect">
            <a:avLst/>
          </a:prstGeom>
        </p:spPr>
        <p:txBody>
          <a:bodyPr wrap="square">
            <a:spAutoFit/>
          </a:bodyPr>
          <a:lstStyle/>
          <a:p>
            <a:pPr algn="ctr"/>
            <a:r>
              <a:rPr lang="pt-BR" sz="4000" b="1" dirty="0">
                <a:solidFill>
                  <a:srgbClr val="04587A"/>
                </a:solidFill>
                <a:effectLst>
                  <a:outerShdw blurRad="38100" dist="38100" dir="2700000" algn="tl">
                    <a:srgbClr val="000000">
                      <a:alpha val="43137"/>
                    </a:srgbClr>
                  </a:outerShdw>
                </a:effectLst>
                <a:latin typeface="+mj-lt"/>
              </a:rPr>
              <a:t>Quando considerar </a:t>
            </a:r>
            <a:r>
              <a:rPr lang="pt-BR" sz="4000" b="1" dirty="0" err="1">
                <a:solidFill>
                  <a:srgbClr val="04587A"/>
                </a:solidFill>
                <a:effectLst>
                  <a:outerShdw blurRad="38100" dist="38100" dir="2700000" algn="tl">
                    <a:srgbClr val="000000">
                      <a:alpha val="43137"/>
                    </a:srgbClr>
                  </a:outerShdw>
                </a:effectLst>
                <a:latin typeface="+mj-lt"/>
              </a:rPr>
              <a:t>Scrumban</a:t>
            </a:r>
            <a:endParaRPr lang="pt-BR" sz="4000" b="1" dirty="0">
              <a:solidFill>
                <a:srgbClr val="04587A"/>
              </a:solidFill>
              <a:effectLst>
                <a:outerShdw blurRad="38100" dist="38100" dir="2700000" algn="tl">
                  <a:srgbClr val="000000">
                    <a:alpha val="43137"/>
                  </a:srgbClr>
                </a:outerShdw>
              </a:effectLst>
              <a:latin typeface="+mj-lt"/>
            </a:endParaRPr>
          </a:p>
          <a:p>
            <a:pPr algn="ctr"/>
            <a:endParaRPr lang="pt-BR" sz="4000" b="1" dirty="0">
              <a:solidFill>
                <a:srgbClr val="04587A"/>
              </a:solidFill>
              <a:effectLst>
                <a:outerShdw blurRad="38100" dist="38100" dir="2700000" algn="tl">
                  <a:srgbClr val="000000">
                    <a:alpha val="43137"/>
                  </a:srgbClr>
                </a:outerShdw>
              </a:effectLst>
              <a:latin typeface="+mj-lt"/>
            </a:endParaRPr>
          </a:p>
          <a:p>
            <a:pPr marL="457200" indent="-457200" algn="just">
              <a:buFont typeface="Wingdings" panose="05000000000000000000" pitchFamily="2" charset="2"/>
              <a:buChar char="q"/>
            </a:pPr>
            <a:r>
              <a:rPr lang="pt-BR" sz="2800" dirty="0">
                <a:solidFill>
                  <a:srgbClr val="4A4E57"/>
                </a:solidFill>
                <a:latin typeface="+mj-lt"/>
              </a:rPr>
              <a:t>Projetos de manutenção</a:t>
            </a:r>
          </a:p>
          <a:p>
            <a:pPr marL="457200" indent="-457200">
              <a:buFont typeface="Wingdings" panose="05000000000000000000" pitchFamily="2" charset="2"/>
              <a:buChar char="q"/>
            </a:pPr>
            <a:r>
              <a:rPr lang="pt-BR" sz="2800" dirty="0">
                <a:solidFill>
                  <a:srgbClr val="4A4E57"/>
                </a:solidFill>
                <a:latin typeface="+mj-lt"/>
              </a:rPr>
              <a:t>Trabalho orientado a eventos</a:t>
            </a:r>
          </a:p>
          <a:p>
            <a:pPr marL="457200" indent="-457200">
              <a:buFont typeface="Wingdings" panose="05000000000000000000" pitchFamily="2" charset="2"/>
              <a:buChar char="q"/>
            </a:pPr>
            <a:r>
              <a:rPr lang="pt-BR" sz="2800" dirty="0">
                <a:solidFill>
                  <a:srgbClr val="4A4E57"/>
                </a:solidFill>
                <a:latin typeface="+mj-lt"/>
              </a:rPr>
              <a:t>Projetos com histórias de usuários frequentes e inesperadas</a:t>
            </a:r>
          </a:p>
          <a:p>
            <a:pPr marL="457200" indent="-457200">
              <a:buFont typeface="Wingdings" panose="05000000000000000000" pitchFamily="2" charset="2"/>
              <a:buChar char="q"/>
            </a:pPr>
            <a:r>
              <a:rPr lang="pt-BR" sz="2800" dirty="0">
                <a:solidFill>
                  <a:srgbClr val="4A4E57"/>
                </a:solidFill>
                <a:latin typeface="+mj-lt"/>
              </a:rPr>
              <a:t>Equipes focadas no desenvolvimento de novos produtos</a:t>
            </a:r>
          </a:p>
          <a:p>
            <a:pPr marL="914400" lvl="1" indent="-457200">
              <a:buFont typeface="Wingdings" panose="05000000000000000000" pitchFamily="2" charset="2"/>
              <a:buChar char="q"/>
            </a:pPr>
            <a:r>
              <a:rPr lang="pt-BR" sz="2800" dirty="0">
                <a:solidFill>
                  <a:srgbClr val="4A4E57"/>
                </a:solidFill>
                <a:latin typeface="+mj-lt"/>
              </a:rPr>
              <a:t>Trabalho que antecede o desenvolvimento do </a:t>
            </a:r>
            <a:r>
              <a:rPr lang="pt-BR" sz="2800" i="1" dirty="0">
                <a:solidFill>
                  <a:srgbClr val="4A4E57"/>
                </a:solidFill>
                <a:latin typeface="+mj-lt"/>
              </a:rPr>
              <a:t>sprint</a:t>
            </a:r>
            <a:r>
              <a:rPr lang="pt-BR" sz="2800" dirty="0">
                <a:solidFill>
                  <a:srgbClr val="4A4E57"/>
                </a:solidFill>
                <a:latin typeface="+mj-lt"/>
              </a:rPr>
              <a:t> (backlog, pesquisa e desenvolvimento)</a:t>
            </a:r>
          </a:p>
          <a:p>
            <a:pPr marL="914400" lvl="1" indent="-457200">
              <a:buFont typeface="Wingdings" panose="05000000000000000000" pitchFamily="2" charset="2"/>
              <a:buChar char="q"/>
            </a:pPr>
            <a:r>
              <a:rPr lang="pt-BR" sz="2800" dirty="0">
                <a:solidFill>
                  <a:srgbClr val="4A4E57"/>
                </a:solidFill>
                <a:latin typeface="+mj-lt"/>
              </a:rPr>
              <a:t>Trabalho após o desenvolvimento do </a:t>
            </a:r>
            <a:r>
              <a:rPr lang="pt-BR" sz="2800" i="1" dirty="0">
                <a:solidFill>
                  <a:srgbClr val="4A4E57"/>
                </a:solidFill>
                <a:latin typeface="+mj-lt"/>
              </a:rPr>
              <a:t>sprint</a:t>
            </a:r>
            <a:r>
              <a:rPr lang="pt-BR" sz="2800" dirty="0">
                <a:solidFill>
                  <a:srgbClr val="4A4E57"/>
                </a:solidFill>
                <a:latin typeface="+mj-lt"/>
              </a:rPr>
              <a:t> (teste, empacotamento e implantação do sistema)</a:t>
            </a:r>
          </a:p>
          <a:p>
            <a:pPr marL="457200" indent="-457200">
              <a:buFont typeface="Wingdings" panose="05000000000000000000" pitchFamily="2" charset="2"/>
              <a:buChar char="q"/>
            </a:pPr>
            <a:r>
              <a:rPr lang="pt-BR" sz="2800" dirty="0">
                <a:solidFill>
                  <a:srgbClr val="4A4E57"/>
                </a:solidFill>
                <a:latin typeface="+mj-lt"/>
              </a:rPr>
              <a:t>Se o Scrum apresentar problemas de fluxo de trabalho, recursos e processos</a:t>
            </a:r>
          </a:p>
          <a:p>
            <a:pPr marL="457200" indent="-457200">
              <a:buFont typeface="Wingdings" panose="05000000000000000000" pitchFamily="2" charset="2"/>
              <a:buChar char="q"/>
            </a:pPr>
            <a:r>
              <a:rPr lang="pt-BR" sz="2800" dirty="0">
                <a:solidFill>
                  <a:srgbClr val="4A4E57"/>
                </a:solidFill>
                <a:latin typeface="+mj-lt"/>
              </a:rPr>
              <a:t>Gerenciar comunidades de melhoria durante / após o início do uso do Scrum</a:t>
            </a:r>
            <a:endParaRPr lang="pt-BR" sz="2800" b="0" i="0" dirty="0">
              <a:solidFill>
                <a:srgbClr val="4A4E57"/>
              </a:solidFill>
              <a:effectLst/>
              <a:latin typeface="+mj-lt"/>
            </a:endParaRPr>
          </a:p>
        </p:txBody>
      </p:sp>
      <p:pic>
        <p:nvPicPr>
          <p:cNvPr id="3" name="Imagem 2">
            <a:extLst>
              <a:ext uri="{FF2B5EF4-FFF2-40B4-BE49-F238E27FC236}">
                <a16:creationId xmlns:a16="http://schemas.microsoft.com/office/drawing/2014/main" id="{A2F5D777-1721-4D8C-97D0-3D6DA8641CB3}"/>
              </a:ext>
            </a:extLst>
          </p:cNvPr>
          <p:cNvPicPr>
            <a:picLocks noChangeAspect="1"/>
          </p:cNvPicPr>
          <p:nvPr/>
        </p:nvPicPr>
        <p:blipFill>
          <a:blip r:embed="rId3"/>
          <a:stretch>
            <a:fillRect/>
          </a:stretch>
        </p:blipFill>
        <p:spPr>
          <a:xfrm>
            <a:off x="2833687" y="6727676"/>
            <a:ext cx="8048625" cy="3390900"/>
          </a:xfrm>
          <a:prstGeom prst="rect">
            <a:avLst/>
          </a:prstGeom>
        </p:spPr>
      </p:pic>
    </p:spTree>
    <p:extLst>
      <p:ext uri="{BB962C8B-B14F-4D97-AF65-F5344CB8AC3E}">
        <p14:creationId xmlns:p14="http://schemas.microsoft.com/office/powerpoint/2010/main" val="23460970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Métodos Ágeis</a:t>
            </a:r>
          </a:p>
        </p:txBody>
      </p:sp>
      <p:graphicFrame>
        <p:nvGraphicFramePr>
          <p:cNvPr id="3" name="Diagrama 2">
            <a:extLst>
              <a:ext uri="{FF2B5EF4-FFF2-40B4-BE49-F238E27FC236}">
                <a16:creationId xmlns:a16="http://schemas.microsoft.com/office/drawing/2014/main" id="{D207DD6E-B56A-7E69-2C69-2C9492067F48}"/>
              </a:ext>
            </a:extLst>
          </p:cNvPr>
          <p:cNvGraphicFramePr/>
          <p:nvPr>
            <p:extLst>
              <p:ext uri="{D42A27DB-BD31-4B8C-83A1-F6EECF244321}">
                <p14:modId xmlns:p14="http://schemas.microsoft.com/office/powerpoint/2010/main" val="2168309435"/>
              </p:ext>
            </p:extLst>
          </p:nvPr>
        </p:nvGraphicFramePr>
        <p:xfrm>
          <a:off x="1133364" y="2119165"/>
          <a:ext cx="11449272" cy="7195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7322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AGILIDADE NOS NEGÓCIOS</a:t>
            </a:r>
          </a:p>
        </p:txBody>
      </p:sp>
      <p:pic>
        <p:nvPicPr>
          <p:cNvPr id="5" name="Imagem 4">
            <a:extLst>
              <a:ext uri="{FF2B5EF4-FFF2-40B4-BE49-F238E27FC236}">
                <a16:creationId xmlns:a16="http://schemas.microsoft.com/office/drawing/2014/main" id="{7A821738-5112-C446-76C8-F095718EBC2F}"/>
              </a:ext>
            </a:extLst>
          </p:cNvPr>
          <p:cNvPicPr>
            <a:picLocks noChangeAspect="1"/>
          </p:cNvPicPr>
          <p:nvPr/>
        </p:nvPicPr>
        <p:blipFill>
          <a:blip r:embed="rId3"/>
          <a:stretch>
            <a:fillRect/>
          </a:stretch>
        </p:blipFill>
        <p:spPr>
          <a:xfrm>
            <a:off x="536654" y="1183059"/>
            <a:ext cx="12020550" cy="8351465"/>
          </a:xfrm>
          <a:prstGeom prst="rect">
            <a:avLst/>
          </a:prstGeom>
        </p:spPr>
      </p:pic>
    </p:spTree>
    <p:extLst>
      <p:ext uri="{BB962C8B-B14F-4D97-AF65-F5344CB8AC3E}">
        <p14:creationId xmlns:p14="http://schemas.microsoft.com/office/powerpoint/2010/main" val="3042948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p:txBody>
          <a:bodyPr/>
          <a:lstStyle/>
          <a:p>
            <a:r>
              <a:rPr lang="pt-BR" dirty="0"/>
              <a:t>AGILIDADE NOS NEGÓCIOS</a:t>
            </a:r>
          </a:p>
        </p:txBody>
      </p:sp>
      <p:pic>
        <p:nvPicPr>
          <p:cNvPr id="2" name="Imagem 1">
            <a:extLst>
              <a:ext uri="{FF2B5EF4-FFF2-40B4-BE49-F238E27FC236}">
                <a16:creationId xmlns:a16="http://schemas.microsoft.com/office/drawing/2014/main" id="{BCB5E6FA-0400-F217-F192-0E9A9053ED6B}"/>
              </a:ext>
            </a:extLst>
          </p:cNvPr>
          <p:cNvPicPr>
            <a:picLocks noChangeAspect="1"/>
          </p:cNvPicPr>
          <p:nvPr/>
        </p:nvPicPr>
        <p:blipFill>
          <a:blip r:embed="rId3"/>
          <a:stretch>
            <a:fillRect/>
          </a:stretch>
        </p:blipFill>
        <p:spPr>
          <a:xfrm>
            <a:off x="1114425" y="1111052"/>
            <a:ext cx="11487150" cy="8477250"/>
          </a:xfrm>
          <a:prstGeom prst="rect">
            <a:avLst/>
          </a:prstGeom>
        </p:spPr>
      </p:pic>
    </p:spTree>
    <p:extLst>
      <p:ext uri="{BB962C8B-B14F-4D97-AF65-F5344CB8AC3E}">
        <p14:creationId xmlns:p14="http://schemas.microsoft.com/office/powerpoint/2010/main" val="23579362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Espaço Reservado para Texto 5">
            <a:extLst>
              <a:ext uri="{FF2B5EF4-FFF2-40B4-BE49-F238E27FC236}">
                <a16:creationId xmlns:a16="http://schemas.microsoft.com/office/drawing/2014/main" id="{E04D0801-E47E-4078-81D6-C6BE6DDC3CD7}"/>
              </a:ext>
            </a:extLst>
          </p:cNvPr>
          <p:cNvSpPr txBox="1">
            <a:spLocks/>
          </p:cNvSpPr>
          <p:nvPr/>
        </p:nvSpPr>
        <p:spPr>
          <a:xfrm>
            <a:off x="532800" y="324000"/>
            <a:ext cx="9360000" cy="648071"/>
          </a:xfrm>
          <a:prstGeom prst="rect">
            <a:avLst/>
          </a:prstGeom>
        </p:spPr>
        <p:txBody>
          <a:bodyPr anchor="ctr">
            <a:noAutofit/>
          </a:bodyPr>
          <a:lstStyle>
            <a:lvl1pPr marL="0" indent="0" algn="l" rtl="0" eaLnBrk="1" fontAlgn="base" hangingPunct="1">
              <a:lnSpc>
                <a:spcPct val="100000"/>
              </a:lnSpc>
              <a:spcBef>
                <a:spcPts val="0"/>
              </a:spcBef>
              <a:spcAft>
                <a:spcPct val="0"/>
              </a:spcAft>
              <a:buClrTx/>
              <a:buSzPct val="100000"/>
              <a:buFont typeface="+mj-lt"/>
              <a:buNone/>
              <a:defRPr sz="4050" b="1" kern="1200" cap="none" baseline="0">
                <a:solidFill>
                  <a:srgbClr val="69ADE7"/>
                </a:solidFill>
                <a:effectLst/>
                <a:latin typeface="+mj-lt"/>
                <a:ea typeface="+mn-ea"/>
                <a:cs typeface="Arial" panose="020B0604020202020204" pitchFamily="34" charset="0"/>
              </a:defRPr>
            </a:lvl1pPr>
            <a:lvl2pPr marL="205359" indent="0" algn="just" rtl="0" eaLnBrk="1" fontAlgn="base" hangingPunct="1">
              <a:lnSpc>
                <a:spcPts val="2363"/>
              </a:lnSpc>
              <a:spcBef>
                <a:spcPts val="0"/>
              </a:spcBef>
              <a:spcAft>
                <a:spcPct val="0"/>
              </a:spcAft>
              <a:buClr>
                <a:srgbClr val="7CAEC5"/>
              </a:buClr>
              <a:buFont typeface="Arial" pitchFamily="34" charset="0"/>
              <a:buNone/>
              <a:defRPr sz="1800" kern="1200">
                <a:solidFill>
                  <a:schemeClr val="tx1"/>
                </a:solidFill>
                <a:latin typeface="+mn-lt"/>
                <a:ea typeface="+mn-ea"/>
                <a:cs typeface="+mn-cs"/>
              </a:defRPr>
            </a:lvl2pPr>
            <a:lvl3pPr marL="1285716"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3pPr>
            <a:lvl4pPr marL="1800000"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4pPr>
            <a:lvl5pPr marL="2314289"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r>
              <a:rPr lang="pt-BR" dirty="0" err="1"/>
              <a:t>Agile</a:t>
            </a:r>
            <a:r>
              <a:rPr lang="pt-BR" dirty="0"/>
              <a:t> </a:t>
            </a:r>
            <a:r>
              <a:rPr lang="pt-BR" dirty="0" err="1"/>
              <a:t>Mindset</a:t>
            </a:r>
            <a:endParaRPr lang="pt-BR" dirty="0"/>
          </a:p>
        </p:txBody>
      </p:sp>
      <p:sp>
        <p:nvSpPr>
          <p:cNvPr id="6" name="CaixaDeTexto 5">
            <a:hlinkClick r:id="rId3"/>
            <a:extLst>
              <a:ext uri="{FF2B5EF4-FFF2-40B4-BE49-F238E27FC236}">
                <a16:creationId xmlns:a16="http://schemas.microsoft.com/office/drawing/2014/main" id="{7ECEE19C-CE76-41B3-8DAE-D5CF8E27DB67}"/>
              </a:ext>
            </a:extLst>
          </p:cNvPr>
          <p:cNvSpPr txBox="1"/>
          <p:nvPr/>
        </p:nvSpPr>
        <p:spPr>
          <a:xfrm>
            <a:off x="1895390" y="7361247"/>
            <a:ext cx="9496510" cy="830997"/>
          </a:xfrm>
          <a:prstGeom prst="rect">
            <a:avLst/>
          </a:prstGeom>
          <a:noFill/>
        </p:spPr>
        <p:txBody>
          <a:bodyPr wrap="none" rtlCol="0">
            <a:spAutoFit/>
          </a:bodyPr>
          <a:lstStyle/>
          <a:p>
            <a:r>
              <a:rPr lang="pt-BR" sz="4800" b="1" dirty="0">
                <a:solidFill>
                  <a:schemeClr val="accent3">
                    <a:lumMod val="50000"/>
                  </a:schemeClr>
                </a:solidFill>
                <a:effectLst>
                  <a:outerShdw blurRad="38100" dist="38100" dir="2700000" algn="tl">
                    <a:srgbClr val="000000">
                      <a:alpha val="43137"/>
                    </a:srgbClr>
                  </a:outerShdw>
                </a:effectLst>
                <a:latin typeface="+mj-lt"/>
              </a:rPr>
              <a:t>Qual é o papel do líder na agilidade?</a:t>
            </a:r>
          </a:p>
        </p:txBody>
      </p:sp>
      <p:pic>
        <p:nvPicPr>
          <p:cNvPr id="3" name="Imagem 2">
            <a:extLst>
              <a:ext uri="{FF2B5EF4-FFF2-40B4-BE49-F238E27FC236}">
                <a16:creationId xmlns:a16="http://schemas.microsoft.com/office/drawing/2014/main" id="{76E2EB55-3C9A-407E-ABAE-D976A84FB840}"/>
              </a:ext>
            </a:extLst>
          </p:cNvPr>
          <p:cNvPicPr>
            <a:picLocks noChangeAspect="1"/>
          </p:cNvPicPr>
          <p:nvPr/>
        </p:nvPicPr>
        <p:blipFill>
          <a:blip r:embed="rId4"/>
          <a:stretch>
            <a:fillRect/>
          </a:stretch>
        </p:blipFill>
        <p:spPr>
          <a:xfrm>
            <a:off x="2324100" y="2114127"/>
            <a:ext cx="9067800" cy="4314825"/>
          </a:xfrm>
          <a:prstGeom prst="rect">
            <a:avLst/>
          </a:prstGeom>
        </p:spPr>
      </p:pic>
    </p:spTree>
    <p:extLst>
      <p:ext uri="{BB962C8B-B14F-4D97-AF65-F5344CB8AC3E}">
        <p14:creationId xmlns:p14="http://schemas.microsoft.com/office/powerpoint/2010/main" val="2471352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5">
            <a:extLst>
              <a:ext uri="{FF2B5EF4-FFF2-40B4-BE49-F238E27FC236}">
                <a16:creationId xmlns:a16="http://schemas.microsoft.com/office/drawing/2014/main" id="{E04D0801-E47E-4078-81D6-C6BE6DDC3CD7}"/>
              </a:ext>
            </a:extLst>
          </p:cNvPr>
          <p:cNvSpPr txBox="1">
            <a:spLocks/>
          </p:cNvSpPr>
          <p:nvPr/>
        </p:nvSpPr>
        <p:spPr>
          <a:xfrm>
            <a:off x="532800" y="324000"/>
            <a:ext cx="9360000" cy="648071"/>
          </a:xfrm>
          <a:prstGeom prst="rect">
            <a:avLst/>
          </a:prstGeom>
        </p:spPr>
        <p:txBody>
          <a:bodyPr anchor="ctr">
            <a:noAutofit/>
          </a:bodyPr>
          <a:lstStyle>
            <a:lvl1pPr marL="0" indent="0" algn="l" rtl="0" eaLnBrk="1" fontAlgn="base" hangingPunct="1">
              <a:lnSpc>
                <a:spcPct val="100000"/>
              </a:lnSpc>
              <a:spcBef>
                <a:spcPts val="0"/>
              </a:spcBef>
              <a:spcAft>
                <a:spcPct val="0"/>
              </a:spcAft>
              <a:buClrTx/>
              <a:buSzPct val="100000"/>
              <a:buFont typeface="+mj-lt"/>
              <a:buNone/>
              <a:defRPr sz="4050" b="1" kern="1200" cap="none" baseline="0">
                <a:solidFill>
                  <a:srgbClr val="69ADE7"/>
                </a:solidFill>
                <a:effectLst/>
                <a:latin typeface="+mj-lt"/>
                <a:ea typeface="+mn-ea"/>
                <a:cs typeface="Arial" panose="020B0604020202020204" pitchFamily="34" charset="0"/>
              </a:defRPr>
            </a:lvl1pPr>
            <a:lvl2pPr marL="205359" indent="0" algn="just" rtl="0" eaLnBrk="1" fontAlgn="base" hangingPunct="1">
              <a:lnSpc>
                <a:spcPts val="2363"/>
              </a:lnSpc>
              <a:spcBef>
                <a:spcPts val="0"/>
              </a:spcBef>
              <a:spcAft>
                <a:spcPct val="0"/>
              </a:spcAft>
              <a:buClr>
                <a:srgbClr val="7CAEC5"/>
              </a:buClr>
              <a:buFont typeface="Arial" pitchFamily="34" charset="0"/>
              <a:buNone/>
              <a:defRPr sz="1800" kern="1200">
                <a:solidFill>
                  <a:schemeClr val="tx1"/>
                </a:solidFill>
                <a:latin typeface="+mn-lt"/>
                <a:ea typeface="+mn-ea"/>
                <a:cs typeface="+mn-cs"/>
              </a:defRPr>
            </a:lvl2pPr>
            <a:lvl3pPr marL="1285716"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3pPr>
            <a:lvl4pPr marL="1800000"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4pPr>
            <a:lvl5pPr marL="2314289" indent="-257144" algn="l" rtl="0" eaLnBrk="1" fontAlgn="base" hangingPunct="1">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r>
              <a:rPr lang="pt-BR" dirty="0" err="1"/>
              <a:t>Agile</a:t>
            </a:r>
            <a:r>
              <a:rPr lang="pt-BR" dirty="0"/>
              <a:t> </a:t>
            </a:r>
            <a:r>
              <a:rPr lang="pt-BR" dirty="0" err="1"/>
              <a:t>Mindset</a:t>
            </a:r>
            <a:endParaRPr lang="pt-BR" dirty="0"/>
          </a:p>
        </p:txBody>
      </p:sp>
      <p:pic>
        <p:nvPicPr>
          <p:cNvPr id="3" name="Imagem 2">
            <a:extLst>
              <a:ext uri="{FF2B5EF4-FFF2-40B4-BE49-F238E27FC236}">
                <a16:creationId xmlns:a16="http://schemas.microsoft.com/office/drawing/2014/main" id="{27B0D853-07B9-47ED-BB70-37FD4C10A053}"/>
              </a:ext>
            </a:extLst>
          </p:cNvPr>
          <p:cNvPicPr>
            <a:picLocks noChangeAspect="1"/>
          </p:cNvPicPr>
          <p:nvPr/>
        </p:nvPicPr>
        <p:blipFill>
          <a:blip r:embed="rId3"/>
          <a:stretch>
            <a:fillRect/>
          </a:stretch>
        </p:blipFill>
        <p:spPr>
          <a:xfrm>
            <a:off x="1025352" y="3055268"/>
            <a:ext cx="10945216" cy="6622784"/>
          </a:xfrm>
          <a:prstGeom prst="rect">
            <a:avLst/>
          </a:prstGeom>
        </p:spPr>
      </p:pic>
    </p:spTree>
    <p:extLst>
      <p:ext uri="{BB962C8B-B14F-4D97-AF65-F5344CB8AC3E}">
        <p14:creationId xmlns:p14="http://schemas.microsoft.com/office/powerpoint/2010/main" val="1284828772"/>
      </p:ext>
    </p:extLst>
  </p:cSld>
  <p:clrMapOvr>
    <a:masterClrMapping/>
  </p:clrMapOvr>
</p:sld>
</file>

<file path=ppt/theme/theme1.xml><?xml version="1.0" encoding="utf-8"?>
<a:theme xmlns:a="http://schemas.openxmlformats.org/drawingml/2006/main" name="modelomaterialdidatico_fgv_educacao_executiva">
  <a:themeElements>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presentação1" id="{1BF3A8CD-93FE-4642-8C34-1B5E2F0F18FD}" vid="{380539FA-782F-4DEA-AB05-7DDC49671130}"/>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modelomaterialdidatico_fgv_educacao_executiva</Template>
  <TotalTime>79666</TotalTime>
  <Words>24408</Words>
  <Application>Microsoft Office PowerPoint</Application>
  <PresentationFormat>Personalizar</PresentationFormat>
  <Paragraphs>3597</Paragraphs>
  <Slides>197</Slides>
  <Notes>156</Notes>
  <HiddenSlides>32</HiddenSlides>
  <MMClips>0</MMClips>
  <ScaleCrop>false</ScaleCrop>
  <HeadingPairs>
    <vt:vector size="6" baseType="variant">
      <vt:variant>
        <vt:lpstr>Fontes usadas</vt:lpstr>
      </vt:variant>
      <vt:variant>
        <vt:i4>17</vt:i4>
      </vt:variant>
      <vt:variant>
        <vt:lpstr>Tema</vt:lpstr>
      </vt:variant>
      <vt:variant>
        <vt:i4>1</vt:i4>
      </vt:variant>
      <vt:variant>
        <vt:lpstr>Títulos de slides</vt:lpstr>
      </vt:variant>
      <vt:variant>
        <vt:i4>197</vt:i4>
      </vt:variant>
    </vt:vector>
  </HeadingPairs>
  <TitlesOfParts>
    <vt:vector size="215" baseType="lpstr">
      <vt:lpstr>arial</vt:lpstr>
      <vt:lpstr>arial</vt:lpstr>
      <vt:lpstr>Arial Black</vt:lpstr>
      <vt:lpstr>Arimo</vt:lpstr>
      <vt:lpstr>Calibri</vt:lpstr>
      <vt:lpstr>Chalkboard</vt:lpstr>
      <vt:lpstr>charter</vt:lpstr>
      <vt:lpstr>DINPro</vt:lpstr>
      <vt:lpstr>Dreaming Outloud Script Pro</vt:lpstr>
      <vt:lpstr>Georgia</vt:lpstr>
      <vt:lpstr>Helvetica</vt:lpstr>
      <vt:lpstr>Lato</vt:lpstr>
      <vt:lpstr>Open Sans SemiBold</vt:lpstr>
      <vt:lpstr>QuattrocentoSans</vt:lpstr>
      <vt:lpstr>QuattrocentoSans-Bold</vt:lpstr>
      <vt:lpstr>Segoe Script</vt:lpstr>
      <vt:lpstr>Wingdings</vt:lpstr>
      <vt:lpstr>modelomaterialdidatico_fgv_educacao_executiva</vt:lpstr>
      <vt:lpstr>Métodos Ágeis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dc:title>
  <dc:creator>Ana</dc:creator>
  <cp:keywords>FGV</cp:keywords>
  <cp:lastModifiedBy>Walther Krause</cp:lastModifiedBy>
  <cp:revision>13</cp:revision>
  <dcterms:created xsi:type="dcterms:W3CDTF">2019-07-09T15:41:01Z</dcterms:created>
  <dcterms:modified xsi:type="dcterms:W3CDTF">2024-05-01T00:00:12Z</dcterms:modified>
</cp:coreProperties>
</file>